
<file path=[Content_Types].xml><?xml version="1.0" encoding="utf-8"?>
<Types xmlns="http://schemas.openxmlformats.org/package/2006/content-types">
  <Default Extension="png" ContentType="image/png"/>
  <Default Extension="bin" ContentType="application/vnd.openxmlformats-officedocument.oleObject"/>
  <Default Extension="mpg" ContentType="video/mpeg"/>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77"/>
  </p:notesMasterIdLst>
  <p:sldIdLst>
    <p:sldId id="256" r:id="rId2"/>
    <p:sldId id="361" r:id="rId3"/>
    <p:sldId id="347" r:id="rId4"/>
    <p:sldId id="258" r:id="rId5"/>
    <p:sldId id="259" r:id="rId6"/>
    <p:sldId id="260" r:id="rId7"/>
    <p:sldId id="261" r:id="rId8"/>
    <p:sldId id="262" r:id="rId9"/>
    <p:sldId id="263" r:id="rId10"/>
    <p:sldId id="264" r:id="rId11"/>
    <p:sldId id="266" r:id="rId12"/>
    <p:sldId id="267" r:id="rId13"/>
    <p:sldId id="268" r:id="rId14"/>
    <p:sldId id="270" r:id="rId15"/>
    <p:sldId id="271" r:id="rId16"/>
    <p:sldId id="272" r:id="rId17"/>
    <p:sldId id="273" r:id="rId18"/>
    <p:sldId id="348" r:id="rId19"/>
    <p:sldId id="275" r:id="rId20"/>
    <p:sldId id="276" r:id="rId21"/>
    <p:sldId id="277" r:id="rId22"/>
    <p:sldId id="278" r:id="rId23"/>
    <p:sldId id="279" r:id="rId24"/>
    <p:sldId id="280" r:id="rId25"/>
    <p:sldId id="281" r:id="rId26"/>
    <p:sldId id="282" r:id="rId27"/>
    <p:sldId id="286" r:id="rId28"/>
    <p:sldId id="313" r:id="rId29"/>
    <p:sldId id="314" r:id="rId30"/>
    <p:sldId id="305" r:id="rId31"/>
    <p:sldId id="311" r:id="rId32"/>
    <p:sldId id="285" r:id="rId33"/>
    <p:sldId id="300" r:id="rId34"/>
    <p:sldId id="301" r:id="rId35"/>
    <p:sldId id="346" r:id="rId36"/>
    <p:sldId id="363" r:id="rId37"/>
    <p:sldId id="315" r:id="rId38"/>
    <p:sldId id="283" r:id="rId39"/>
    <p:sldId id="269" r:id="rId40"/>
    <p:sldId id="345" r:id="rId41"/>
    <p:sldId id="316" r:id="rId42"/>
    <p:sldId id="317" r:id="rId43"/>
    <p:sldId id="318" r:id="rId44"/>
    <p:sldId id="319" r:id="rId45"/>
    <p:sldId id="320" r:id="rId46"/>
    <p:sldId id="321" r:id="rId47"/>
    <p:sldId id="322" r:id="rId48"/>
    <p:sldId id="323" r:id="rId49"/>
    <p:sldId id="324" r:id="rId50"/>
    <p:sldId id="325" r:id="rId51"/>
    <p:sldId id="326" r:id="rId52"/>
    <p:sldId id="327" r:id="rId53"/>
    <p:sldId id="328" r:id="rId54"/>
    <p:sldId id="329" r:id="rId55"/>
    <p:sldId id="330" r:id="rId56"/>
    <p:sldId id="331" r:id="rId57"/>
    <p:sldId id="332" r:id="rId58"/>
    <p:sldId id="333" r:id="rId59"/>
    <p:sldId id="334" r:id="rId60"/>
    <p:sldId id="335" r:id="rId61"/>
    <p:sldId id="336" r:id="rId62"/>
    <p:sldId id="337" r:id="rId63"/>
    <p:sldId id="338" r:id="rId64"/>
    <p:sldId id="339" r:id="rId65"/>
    <p:sldId id="340" r:id="rId66"/>
    <p:sldId id="341" r:id="rId67"/>
    <p:sldId id="349" r:id="rId68"/>
    <p:sldId id="350" r:id="rId69"/>
    <p:sldId id="351" r:id="rId70"/>
    <p:sldId id="352" r:id="rId71"/>
    <p:sldId id="353" r:id="rId72"/>
    <p:sldId id="356" r:id="rId73"/>
    <p:sldId id="357" r:id="rId74"/>
    <p:sldId id="358" r:id="rId75"/>
    <p:sldId id="359" r:id="rId7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a:srgbClr val="66FF66"/>
    <a:srgbClr val="FF6600"/>
    <a:srgbClr val="3333CC"/>
    <a:srgbClr val="CC00CC"/>
    <a:srgbClr val="CC0066"/>
    <a:srgbClr val="99CCFF"/>
    <a:srgbClr val="FF9933"/>
    <a:srgbClr val="009900"/>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40" autoAdjust="0"/>
    <p:restoredTop sz="94660"/>
  </p:normalViewPr>
  <p:slideViewPr>
    <p:cSldViewPr snapToGrid="0" snapToObjects="1">
      <p:cViewPr>
        <p:scale>
          <a:sx n="120" d="100"/>
          <a:sy n="120" d="100"/>
        </p:scale>
        <p:origin x="-6" y="492"/>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C3D0CF10-8E1F-4A90-A030-8B3C569A17B1}" type="datetimeFigureOut">
              <a:rPr lang="en-GB" smtClean="0"/>
              <a:t>30/10/2013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06F82519-5388-45F0-B7DE-8E7188ECDE82}" type="slidenum">
              <a:rPr lang="en-GB" smtClean="0"/>
              <a:t>‹#›</a:t>
            </a:fld>
            <a:endParaRPr lang="en-GB"/>
          </a:p>
        </p:txBody>
      </p:sp>
    </p:spTree>
    <p:extLst>
      <p:ext uri="{BB962C8B-B14F-4D97-AF65-F5344CB8AC3E}">
        <p14:creationId xmlns:p14="http://schemas.microsoft.com/office/powerpoint/2010/main" val="3681328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16CA2-6FC4-4837-B49E-4253E2284D64}" type="slidenum">
              <a:rPr lang="en-US" smtClean="0"/>
              <a:pPr/>
              <a:t>11</a:t>
            </a:fld>
            <a:endParaRPr lang="en-US" dirty="0"/>
          </a:p>
        </p:txBody>
      </p:sp>
    </p:spTree>
    <p:extLst>
      <p:ext uri="{BB962C8B-B14F-4D97-AF65-F5344CB8AC3E}">
        <p14:creationId xmlns:p14="http://schemas.microsoft.com/office/powerpoint/2010/main" val="3746885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16CA2-6FC4-4837-B49E-4253E2284D64}" type="slidenum">
              <a:rPr lang="en-US" smtClean="0"/>
              <a:pPr/>
              <a:t>22</a:t>
            </a:fld>
            <a:endParaRPr lang="en-US" dirty="0"/>
          </a:p>
        </p:txBody>
      </p:sp>
    </p:spTree>
    <p:extLst>
      <p:ext uri="{BB962C8B-B14F-4D97-AF65-F5344CB8AC3E}">
        <p14:creationId xmlns:p14="http://schemas.microsoft.com/office/powerpoint/2010/main" val="3746885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7516CA2-6FC4-4837-B49E-4253E2284D64}" type="slidenum">
              <a:rPr lang="en-US" smtClean="0"/>
              <a:pPr/>
              <a:t>60</a:t>
            </a:fld>
            <a:endParaRPr lang="en-US" dirty="0"/>
          </a:p>
        </p:txBody>
      </p:sp>
    </p:spTree>
    <p:extLst>
      <p:ext uri="{BB962C8B-B14F-4D97-AF65-F5344CB8AC3E}">
        <p14:creationId xmlns:p14="http://schemas.microsoft.com/office/powerpoint/2010/main" val="3746885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DE79656-3DC3-4DA0-8581-17C7E758C49C}" type="slidenum">
              <a:rPr lang="en-GB" smtClean="0"/>
              <a:t>66</a:t>
            </a:fld>
            <a:endParaRPr lang="en-GB"/>
          </a:p>
        </p:txBody>
      </p:sp>
    </p:spTree>
    <p:extLst>
      <p:ext uri="{BB962C8B-B14F-4D97-AF65-F5344CB8AC3E}">
        <p14:creationId xmlns:p14="http://schemas.microsoft.com/office/powerpoint/2010/main" val="16482361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10/30/2013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Paolo </a:t>
            </a:r>
            <a:r>
              <a:rPr lang="en-US" dirty="0" err="1" smtClean="0"/>
              <a:t>Fessia</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10/30/2013</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10/30/2013</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1D42568-BEBE-48B5-961E-A6D740C03A73}" type="datetimeFigureOut">
              <a:rPr lang="en-GB" smtClean="0"/>
              <a:t>30/10/2013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DE55F5-0A36-4C39-9020-F1BF78621FEC}" type="slidenum">
              <a:rPr lang="en-GB" smtClean="0"/>
              <a:t>‹#›</a:t>
            </a:fld>
            <a:endParaRPr lang="en-GB"/>
          </a:p>
        </p:txBody>
      </p:sp>
    </p:spTree>
    <p:extLst>
      <p:ext uri="{BB962C8B-B14F-4D97-AF65-F5344CB8AC3E}">
        <p14:creationId xmlns:p14="http://schemas.microsoft.com/office/powerpoint/2010/main" val="3310037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D42568-BEBE-48B5-961E-A6D740C03A73}" type="datetimeFigureOut">
              <a:rPr lang="en-GB" smtClean="0"/>
              <a:t>30/10/2013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DE55F5-0A36-4C39-9020-F1BF78621FEC}" type="slidenum">
              <a:rPr lang="en-GB" smtClean="0"/>
              <a:t>‹#›</a:t>
            </a:fld>
            <a:endParaRPr lang="en-GB"/>
          </a:p>
        </p:txBody>
      </p:sp>
    </p:spTree>
    <p:extLst>
      <p:ext uri="{BB962C8B-B14F-4D97-AF65-F5344CB8AC3E}">
        <p14:creationId xmlns:p14="http://schemas.microsoft.com/office/powerpoint/2010/main" val="30823822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kumimoji="0" lang="en-US" sz="4400" b="1" i="0" u="none" strike="noStrike" kern="1200" cap="none" spc="0" normalizeH="0" baseline="0" noProof="0" dirty="0" smtClean="0">
                <a:ln>
                  <a:noFill/>
                </a:ln>
                <a:solidFill>
                  <a:schemeClr val="tx1"/>
                </a:solidFill>
                <a:effectLst/>
                <a:uLnTx/>
                <a:uFillTx/>
                <a:latin typeface="Times New Roman" panose="02020603050405020304" pitchFamily="18" charset="0"/>
                <a:ea typeface="+mj-ea"/>
                <a:cs typeface="Times New Roman" panose="02020603050405020304" pitchFamily="18"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a:p>
        </p:txBody>
      </p:sp>
      <p:sp>
        <p:nvSpPr>
          <p:cNvPr id="3" name="Slide Number Placeholder 2"/>
          <p:cNvSpPr>
            <a:spLocks noGrp="1"/>
          </p:cNvSpPr>
          <p:nvPr>
            <p:ph type="sldNum" sz="quarter" idx="10"/>
          </p:nvPr>
        </p:nvSpPr>
        <p:spPr/>
        <p:txBody>
          <a:bodyPr/>
          <a:lstStyle/>
          <a:p>
            <a:pPr algn="ctr"/>
            <a:fld id="{742AFEC6-65D6-4F2C-8740-31E4FFD76CD6}" type="slidenum">
              <a:rPr lang="en-US" smtClean="0"/>
              <a:pPr algn="ctr"/>
              <a:t>‹#›</a:t>
            </a:fld>
            <a:endParaRPr lang="en-US" dirty="0"/>
          </a:p>
        </p:txBody>
      </p:sp>
      <p:sp>
        <p:nvSpPr>
          <p:cNvPr id="4" name="Footer Placeholder 3"/>
          <p:cNvSpPr>
            <a:spLocks noGrp="1"/>
          </p:cNvSpPr>
          <p:nvPr>
            <p:ph type="ftr" sz="quarter" idx="11"/>
          </p:nvPr>
        </p:nvSpPr>
        <p:spPr/>
        <p:txBody>
          <a:bodyPr/>
          <a:lstStyle/>
          <a:p>
            <a:r>
              <a:rPr lang="en-US" smtClean="0"/>
              <a:t>Rhodri Jones (BEMB 2/4/2012)</a:t>
            </a:r>
            <a:endParaRPr lang="en-US" dirty="0" smtClean="0"/>
          </a:p>
        </p:txBody>
      </p:sp>
      <p:sp>
        <p:nvSpPr>
          <p:cNvPr id="6" name="Text Placeholder 5"/>
          <p:cNvSpPr>
            <a:spLocks noGrp="1"/>
          </p:cNvSpPr>
          <p:nvPr>
            <p:ph type="body" sz="quarter" idx="12"/>
          </p:nvPr>
        </p:nvSpPr>
        <p:spPr>
          <a:xfrm>
            <a:off x="962025" y="1504950"/>
            <a:ext cx="7277100" cy="2406813"/>
          </a:xfrm>
        </p:spPr>
        <p:txBody>
          <a:bodyPr>
            <a:normAutofit/>
          </a:bodyPr>
          <a:lstStyle>
            <a:lvl1pPr>
              <a:defRPr lang="en-US" sz="4000" b="1" kern="1200" dirty="0" smtClean="0">
                <a:solidFill>
                  <a:schemeClr val="tx2">
                    <a:lumMod val="60000"/>
                    <a:lumOff val="40000"/>
                  </a:schemeClr>
                </a:solidFill>
                <a:latin typeface="Times New Roman" panose="02020603050405020304" pitchFamily="18" charset="0"/>
                <a:ea typeface="+mn-ea"/>
                <a:cs typeface="Times New Roman" panose="02020603050405020304" pitchFamily="18" charset="0"/>
              </a:defRPr>
            </a:lvl1pPr>
            <a:lvl2pPr>
              <a:defRPr>
                <a:latin typeface="Times New Roman" panose="02020603050405020304" pitchFamily="18" charset="0"/>
                <a:cs typeface="Times New Roman" panose="02020603050405020304" pitchFamily="18" charset="0"/>
              </a:defRPr>
            </a:lvl2pPr>
            <a:lvl3pPr>
              <a:defRPr>
                <a:latin typeface="Times New Roman" panose="02020603050405020304" pitchFamily="18" charset="0"/>
                <a:cs typeface="Times New Roman" panose="02020603050405020304" pitchFamily="18" charset="0"/>
              </a:defRPr>
            </a:lvl3pPr>
            <a:lvl4pPr>
              <a:defRPr>
                <a:latin typeface="Times New Roman" panose="02020603050405020304" pitchFamily="18" charset="0"/>
                <a:cs typeface="Times New Roman" panose="02020603050405020304" pitchFamily="18" charset="0"/>
              </a:defRPr>
            </a:lvl4pPr>
            <a:lvl5pPr>
              <a:defRPr>
                <a:latin typeface="Times New Roman" panose="02020603050405020304" pitchFamily="18" charset="0"/>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732712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extLst>
      <p:ext uri="{BB962C8B-B14F-4D97-AF65-F5344CB8AC3E}">
        <p14:creationId xmlns:p14="http://schemas.microsoft.com/office/powerpoint/2010/main" val="423966875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dirty="0" smtClean="0"/>
              <a:t>Click to edit Master title style</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10/30/2013</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t>Click to edit Master title style</a:t>
            </a:r>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10/30/2013</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10/30/2013</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10/30/2013</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4882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10/30/2013</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p:grpSp>
        <p:nvGrpSpPr>
          <p:cNvPr id="17" name="Group 16"/>
          <p:cNvGrpSpPr/>
          <p:nvPr userDrawn="1"/>
        </p:nvGrpSpPr>
        <p:grpSpPr>
          <a:xfrm>
            <a:off x="664960" y="6197649"/>
            <a:ext cx="857250" cy="571500"/>
            <a:chOff x="2445990" y="2875756"/>
            <a:chExt cx="4286250" cy="2857500"/>
          </a:xfrm>
        </p:grpSpPr>
        <p:pic>
          <p:nvPicPr>
            <p:cNvPr id="18" name="Picture 17"/>
            <p:cNvPicPr>
              <a:picLocks noChangeAspect="1"/>
            </p:cNvPicPr>
            <p:nvPr/>
          </p:nvPicPr>
          <p:blipFill>
            <a:blip r:embed="rId20" cstate="email">
              <a:extLst>
                <a:ext uri="{28A0092B-C50C-407E-A947-70E740481C1C}">
                  <a14:useLocalDpi xmlns:a14="http://schemas.microsoft.com/office/drawing/2010/main" val="0"/>
                </a:ext>
              </a:extLst>
            </a:blip>
            <a:stretch>
              <a:fillRect/>
            </a:stretch>
          </p:blipFill>
          <p:spPr>
            <a:xfrm>
              <a:off x="2445990" y="2875756"/>
              <a:ext cx="4286250" cy="2857500"/>
            </a:xfrm>
            <a:prstGeom prst="rect">
              <a:avLst/>
            </a:prstGeom>
          </p:spPr>
        </p:pic>
        <p:sp>
          <p:nvSpPr>
            <p:cNvPr id="19" name="Rectangle 18"/>
            <p:cNvSpPr>
              <a:spLocks noChangeAspect="1"/>
            </p:cNvSpPr>
            <p:nvPr/>
          </p:nvSpPr>
          <p:spPr>
            <a:xfrm>
              <a:off x="5148065" y="3503621"/>
              <a:ext cx="1368150" cy="2000550"/>
            </a:xfrm>
            <a:prstGeom prst="rect">
              <a:avLst/>
            </a:prstGeom>
            <a:solidFill>
              <a:schemeClr val="tx1"/>
            </a:solidFill>
            <a:ln>
              <a:noFill/>
            </a:ln>
          </p:spPr>
          <p:txBody>
            <a:bodyPr wrap="square" lIns="91440" tIns="45720" rIns="91440" bIns="45720">
              <a:spAutoFit/>
            </a:bodyPr>
            <a:lstStyle/>
            <a:p>
              <a:pPr algn="ctr"/>
              <a:r>
                <a:rPr lang="en-US" sz="2000" b="1" i="1" spc="100" dirty="0" smtClean="0">
                  <a:ln w="22225">
                    <a:solidFill>
                      <a:srgbClr val="FFFF00"/>
                    </a:solidFill>
                    <a:prstDash val="solid"/>
                  </a:ln>
                  <a:solidFill>
                    <a:schemeClr val="accent1">
                      <a:satMod val="280000"/>
                      <a:tint val="100000"/>
                      <a:alpha val="5700"/>
                    </a:schemeClr>
                  </a:solidFill>
                  <a:effectLst>
                    <a:glow rad="101600">
                      <a:schemeClr val="tx1">
                        <a:lumMod val="50000"/>
                        <a:lumOff val="50000"/>
                        <a:alpha val="60000"/>
                      </a:schemeClr>
                    </a:glow>
                    <a:outerShdw blurRad="25000" dist="20000" dir="16020000" algn="tl">
                      <a:schemeClr val="accent1">
                        <a:satMod val="200000"/>
                        <a:shade val="1000"/>
                        <a:alpha val="60000"/>
                      </a:schemeClr>
                    </a:outerShdw>
                  </a:effectLst>
                </a:rPr>
                <a:t>C</a:t>
              </a:r>
              <a:endParaRPr lang="en-US" sz="2000" b="1" i="1" cap="none" spc="100" dirty="0">
                <a:ln w="22225">
                  <a:solidFill>
                    <a:srgbClr val="FFFF00"/>
                  </a:solidFill>
                  <a:prstDash val="solid"/>
                </a:ln>
                <a:solidFill>
                  <a:schemeClr val="accent1">
                    <a:satMod val="280000"/>
                    <a:tint val="100000"/>
                    <a:alpha val="5700"/>
                  </a:schemeClr>
                </a:solidFill>
                <a:effectLst>
                  <a:glow rad="101600">
                    <a:schemeClr val="tx1">
                      <a:lumMod val="50000"/>
                      <a:lumOff val="50000"/>
                      <a:alpha val="60000"/>
                    </a:schemeClr>
                  </a:glow>
                  <a:outerShdw blurRad="25000" dist="20000" dir="16020000" algn="tl">
                    <a:schemeClr val="accent1">
                      <a:satMod val="200000"/>
                      <a:shade val="1000"/>
                      <a:alpha val="60000"/>
                    </a:schemeClr>
                  </a:outerShdw>
                </a:effectLst>
              </a:endParaRPr>
            </a:p>
          </p:txBody>
        </p:sp>
        <p:sp>
          <p:nvSpPr>
            <p:cNvPr id="20" name="Rectangle 19"/>
            <p:cNvSpPr/>
            <p:nvPr/>
          </p:nvSpPr>
          <p:spPr>
            <a:xfrm>
              <a:off x="4589115" y="3717032"/>
              <a:ext cx="486941" cy="1512168"/>
            </a:xfrm>
            <a:prstGeom prst="rect">
              <a:avLst/>
            </a:prstGeom>
            <a:gradFill flip="none" rotWithShape="1">
              <a:gsLst>
                <a:gs pos="0">
                  <a:schemeClr val="tx1"/>
                </a:gs>
                <a:gs pos="100000">
                  <a:schemeClr val="accent6"/>
                </a:gs>
              </a:gsLst>
              <a:path path="rect">
                <a:fillToRect l="50000" t="50000" r="50000" b="50000"/>
              </a:path>
              <a:tileRect/>
            </a:gradFill>
            <a:ln w="25400">
              <a:solidFill>
                <a:srgbClr val="FFFF00"/>
              </a:solidFill>
            </a:ln>
            <a:effectLst>
              <a:outerShdw blurRad="63500" sx="115000" sy="115000" algn="ct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Rectangle 11"/>
          <p:cNvSpPr/>
          <p:nvPr userDrawn="1"/>
        </p:nvSpPr>
        <p:spPr>
          <a:xfrm>
            <a:off x="1719617" y="6422179"/>
            <a:ext cx="1126887" cy="202196"/>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i="1" dirty="0" smtClean="0">
                <a:solidFill>
                  <a:srgbClr val="FFFF00"/>
                </a:solidFill>
                <a:latin typeface="Times New Roman" panose="02020603050405020304" pitchFamily="18" charset="0"/>
                <a:cs typeface="Times New Roman" panose="02020603050405020304" pitchFamily="18" charset="0"/>
              </a:rPr>
              <a:t>Paolo </a:t>
            </a:r>
            <a:r>
              <a:rPr lang="en-GB" sz="1200" i="1" dirty="0" err="1" smtClean="0">
                <a:solidFill>
                  <a:srgbClr val="FFFF00"/>
                </a:solidFill>
                <a:latin typeface="Times New Roman" panose="02020603050405020304" pitchFamily="18" charset="0"/>
                <a:cs typeface="Times New Roman" panose="02020603050405020304" pitchFamily="18" charset="0"/>
              </a:rPr>
              <a:t>Fessia</a:t>
            </a:r>
            <a:endParaRPr lang="en-GB" sz="1200" i="1" dirty="0">
              <a:solidFill>
                <a:srgbClr val="FFFF00"/>
              </a:solidFill>
              <a:latin typeface="Times New Roman" panose="02020603050405020304" pitchFamily="18" charset="0"/>
              <a:cs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Times New Roman" panose="02020603050405020304" pitchFamily="18" charset="0"/>
          <a:ea typeface="Verdana" panose="020B0604030504040204" pitchFamily="34" charset="0"/>
          <a:cs typeface="Times New Roman" panose="02020603050405020304" pitchFamily="18" charset="0"/>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emf"/></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1.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tiff"/><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video" Target="../media/media1.mpg"/><Relationship Id="rId1" Type="http://schemas.microsoft.com/office/2007/relationships/media" Target="../media/media1.mpg"/><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notesSlide" Target="../notesSlides/notesSlide2.xml"/></Relationships>
</file>

<file path=ppt/slides/_rels/slide2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16.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57.gif"/><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17.xml"/><Relationship Id="rId5" Type="http://schemas.openxmlformats.org/officeDocument/2006/relationships/image" Target="../media/image61.emf"/><Relationship Id="rId4" Type="http://schemas.openxmlformats.org/officeDocument/2006/relationships/image" Target="../media/image60.emf"/></Relationships>
</file>

<file path=ppt/slides/_rels/slide29.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image" Target="../media/image62.emf"/><Relationship Id="rId1" Type="http://schemas.openxmlformats.org/officeDocument/2006/relationships/slideLayout" Target="../slideLayouts/slideLayout17.xml"/><Relationship Id="rId5" Type="http://schemas.openxmlformats.org/officeDocument/2006/relationships/image" Target="../media/image65.emf"/><Relationship Id="rId4" Type="http://schemas.openxmlformats.org/officeDocument/2006/relationships/image" Target="../media/image64.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image" Target="../media/image69.emf"/><Relationship Id="rId1" Type="http://schemas.openxmlformats.org/officeDocument/2006/relationships/slideLayout" Target="../slideLayouts/slideLayout16.xml"/><Relationship Id="rId4" Type="http://schemas.openxmlformats.org/officeDocument/2006/relationships/image" Target="../media/image71.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image" Target="../media/image72.jpeg"/><Relationship Id="rId1" Type="http://schemas.openxmlformats.org/officeDocument/2006/relationships/slideLayout" Target="../slideLayouts/slideLayout10.xml"/><Relationship Id="rId4" Type="http://schemas.openxmlformats.org/officeDocument/2006/relationships/image" Target="../media/image7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5" Type="http://schemas.openxmlformats.org/officeDocument/2006/relationships/image" Target="../media/image78.png"/><Relationship Id="rId4" Type="http://schemas.openxmlformats.org/officeDocument/2006/relationships/image" Target="../media/image77.png"/></Relationships>
</file>

<file path=ppt/slides/_rels/slide3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xml"/><Relationship Id="rId5" Type="http://schemas.openxmlformats.org/officeDocument/2006/relationships/image" Target="../media/image82.png"/><Relationship Id="rId4" Type="http://schemas.openxmlformats.org/officeDocument/2006/relationships/image" Target="../media/image8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84.emf"/><Relationship Id="rId7" Type="http://schemas.openxmlformats.org/officeDocument/2006/relationships/image" Target="../media/image88.jpeg"/><Relationship Id="rId2" Type="http://schemas.openxmlformats.org/officeDocument/2006/relationships/image" Target="../media/image83.png"/><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2" Type="http://schemas.openxmlformats.org/officeDocument/2006/relationships/image" Target="../media/image89.wmf"/><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61.emf"/><Relationship Id="rId1" Type="http://schemas.openxmlformats.org/officeDocument/2006/relationships/slideLayout" Target="../slideLayouts/slideLayout17.xml"/><Relationship Id="rId5" Type="http://schemas.openxmlformats.org/officeDocument/2006/relationships/image" Target="../media/image65.emf"/><Relationship Id="rId4" Type="http://schemas.openxmlformats.org/officeDocument/2006/relationships/image" Target="../media/image64.emf"/></Relationships>
</file>

<file path=ppt/slides/_rels/slide46.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image" Target="../media/image90.emf"/><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2" Type="http://schemas.openxmlformats.org/officeDocument/2006/relationships/image" Target="../media/image92.emf"/><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2" Type="http://schemas.openxmlformats.org/officeDocument/2006/relationships/image" Target="../media/image93.wmf"/><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9.emf"/><Relationship Id="rId1" Type="http://schemas.openxmlformats.org/officeDocument/2006/relationships/slideLayout" Target="../slideLayouts/slideLayout17.xml"/><Relationship Id="rId5" Type="http://schemas.openxmlformats.org/officeDocument/2006/relationships/image" Target="../media/image62.emf"/><Relationship Id="rId4" Type="http://schemas.openxmlformats.org/officeDocument/2006/relationships/image" Target="../media/image63.emf"/></Relationships>
</file>

<file path=ppt/slides/_rels/slide51.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8" Type="http://schemas.openxmlformats.org/officeDocument/2006/relationships/image" Target="../media/image94.gif"/><Relationship Id="rId13" Type="http://schemas.openxmlformats.org/officeDocument/2006/relationships/image" Target="../media/image99.gif"/><Relationship Id="rId3" Type="http://schemas.openxmlformats.org/officeDocument/2006/relationships/image" Target="../media/image9.emf"/><Relationship Id="rId7" Type="http://schemas.openxmlformats.org/officeDocument/2006/relationships/image" Target="../media/image13.png"/><Relationship Id="rId12" Type="http://schemas.openxmlformats.org/officeDocument/2006/relationships/image" Target="../media/image98.jpeg"/><Relationship Id="rId2" Type="http://schemas.openxmlformats.org/officeDocument/2006/relationships/image" Target="../media/image8.emf"/><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97.gif"/><Relationship Id="rId5" Type="http://schemas.openxmlformats.org/officeDocument/2006/relationships/image" Target="../media/image11.png"/><Relationship Id="rId10" Type="http://schemas.openxmlformats.org/officeDocument/2006/relationships/image" Target="../media/image96.gif"/><Relationship Id="rId4" Type="http://schemas.openxmlformats.org/officeDocument/2006/relationships/image" Target="../media/image10.png"/><Relationship Id="rId9" Type="http://schemas.openxmlformats.org/officeDocument/2006/relationships/image" Target="../media/image95.gif"/></Relationships>
</file>

<file path=ppt/slides/_rels/slide5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image" Target="../media/image100.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20.emf"/><Relationship Id="rId1" Type="http://schemas.openxmlformats.org/officeDocument/2006/relationships/slideLayout" Target="../slideLayouts/slideLayout7.xml"/><Relationship Id="rId4" Type="http://schemas.openxmlformats.org/officeDocument/2006/relationships/image" Target="../media/image19.emf"/></Relationships>
</file>

<file path=ppt/slides/_rels/slide58.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8.emf"/><Relationship Id="rId1" Type="http://schemas.openxmlformats.org/officeDocument/2006/relationships/slideLayout" Target="../slideLayouts/slideLayout7.xml"/><Relationship Id="rId4" Type="http://schemas.openxmlformats.org/officeDocument/2006/relationships/image" Target="../media/image22.e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50.png"/><Relationship Id="rId2" Type="http://schemas.openxmlformats.org/officeDocument/2006/relationships/video" Target="../media/media1.mpg"/><Relationship Id="rId1" Type="http://schemas.microsoft.com/office/2007/relationships/media" Target="../media/media1.mpg"/><Relationship Id="rId6" Type="http://schemas.openxmlformats.org/officeDocument/2006/relationships/image" Target="../media/image49.png"/><Relationship Id="rId5" Type="http://schemas.openxmlformats.org/officeDocument/2006/relationships/image" Target="../media/image105.png"/><Relationship Id="rId4" Type="http://schemas.openxmlformats.org/officeDocument/2006/relationships/notesSlide" Target="../notesSlides/notesSlide3.xml"/></Relationships>
</file>

<file path=ppt/slides/_rels/slide61.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16.xml"/><Relationship Id="rId4" Type="http://schemas.openxmlformats.org/officeDocument/2006/relationships/image" Target="../media/image54.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3.png"/><Relationship Id="rId2" Type="http://schemas.openxmlformats.org/officeDocument/2006/relationships/image" Target="../media/image8.emf"/><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0.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emf"/><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40325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478897" y="0"/>
            <a:ext cx="8229600" cy="692696"/>
          </a:xfrm>
        </p:spPr>
        <p:txBody>
          <a:bodyPr>
            <a:normAutofit fontScale="90000"/>
          </a:bodyPr>
          <a:lstStyle/>
          <a:p>
            <a:pPr eaLnBrk="1" hangingPunct="1"/>
            <a:r>
              <a:rPr lang="en-US" dirty="0" smtClean="0">
                <a:sym typeface="Symbol" pitchFamily="18" charset="2"/>
              </a:rPr>
              <a:t>Shielding and beam screen </a:t>
            </a:r>
          </a:p>
        </p:txBody>
      </p:sp>
      <p:sp>
        <p:nvSpPr>
          <p:cNvPr id="13316" name="Rectangle 3"/>
          <p:cNvSpPr>
            <a:spLocks noGrp="1" noChangeArrowheads="1"/>
          </p:cNvSpPr>
          <p:nvPr>
            <p:ph type="body" idx="1"/>
          </p:nvPr>
        </p:nvSpPr>
        <p:spPr>
          <a:xfrm>
            <a:off x="0" y="548680"/>
            <a:ext cx="9108504" cy="5577483"/>
          </a:xfrm>
        </p:spPr>
        <p:txBody>
          <a:bodyPr/>
          <a:lstStyle/>
          <a:p>
            <a:pPr marL="0" indent="0">
              <a:buNone/>
            </a:pPr>
            <a:r>
              <a:rPr lang="en-GB" sz="2600" dirty="0" smtClean="0">
                <a:sym typeface="Symbol" pitchFamily="18" charset="2"/>
              </a:rPr>
              <a:t>Key element is a shielding to bring radiation dose and heat load down to LHC baseline</a:t>
            </a:r>
          </a:p>
          <a:p>
            <a:pPr marL="285750" indent="-285750"/>
            <a:r>
              <a:rPr lang="en-GB" sz="1800" dirty="0" smtClean="0">
                <a:sym typeface="Symbol" pitchFamily="18" charset="2"/>
              </a:rPr>
              <a:t>For 1000 fb</a:t>
            </a:r>
            <a:r>
              <a:rPr lang="en-GB" sz="1800" baseline="30000" dirty="0" smtClean="0">
                <a:sym typeface="Symbol" pitchFamily="18" charset="2"/>
              </a:rPr>
              <a:t>-1</a:t>
            </a:r>
            <a:r>
              <a:rPr lang="en-GB" sz="1800" dirty="0" smtClean="0">
                <a:sym typeface="Symbol" pitchFamily="18" charset="2"/>
              </a:rPr>
              <a:t> it limits the radiation to the coil to 10 </a:t>
            </a:r>
            <a:r>
              <a:rPr lang="en-GB" sz="1800" dirty="0" err="1" smtClean="0">
                <a:sym typeface="Symbol" pitchFamily="18" charset="2"/>
              </a:rPr>
              <a:t>MGy</a:t>
            </a:r>
            <a:r>
              <a:rPr lang="en-GB" sz="1800" dirty="0" smtClean="0">
                <a:sym typeface="Symbol" pitchFamily="18" charset="2"/>
              </a:rPr>
              <a:t> (safe, limit at 30-50 </a:t>
            </a:r>
            <a:r>
              <a:rPr lang="en-GB" sz="1800" dirty="0" err="1" smtClean="0">
                <a:sym typeface="Symbol" pitchFamily="18" charset="2"/>
              </a:rPr>
              <a:t>MGy</a:t>
            </a:r>
            <a:r>
              <a:rPr lang="en-GB" sz="1800" dirty="0" smtClean="0">
                <a:sym typeface="Symbol" pitchFamily="18" charset="2"/>
              </a:rPr>
              <a:t>)</a:t>
            </a:r>
          </a:p>
          <a:p>
            <a:pPr marL="285750" indent="-285750"/>
            <a:r>
              <a:rPr lang="en-GB" sz="1800" dirty="0" smtClean="0">
                <a:sym typeface="Symbol" pitchFamily="18" charset="2"/>
              </a:rPr>
              <a:t>For 3×10</a:t>
            </a:r>
            <a:r>
              <a:rPr lang="en-GB" sz="1800" baseline="30000" dirty="0" smtClean="0">
                <a:sym typeface="Symbol" pitchFamily="18" charset="2"/>
              </a:rPr>
              <a:t>34</a:t>
            </a:r>
            <a:r>
              <a:rPr lang="en-GB" sz="1800" dirty="0" smtClean="0">
                <a:sym typeface="Symbol" pitchFamily="18" charset="2"/>
              </a:rPr>
              <a:t> cm</a:t>
            </a:r>
            <a:r>
              <a:rPr lang="en-GB" sz="1800" baseline="30000" dirty="0" smtClean="0">
                <a:sym typeface="Symbol" pitchFamily="18" charset="2"/>
              </a:rPr>
              <a:t>-2</a:t>
            </a:r>
            <a:r>
              <a:rPr lang="en-GB" sz="1800" dirty="0" smtClean="0">
                <a:sym typeface="Symbol" pitchFamily="18" charset="2"/>
              </a:rPr>
              <a:t> s</a:t>
            </a:r>
            <a:r>
              <a:rPr lang="en-GB" sz="1800" baseline="30000" dirty="0" smtClean="0">
                <a:sym typeface="Symbol" pitchFamily="18" charset="2"/>
              </a:rPr>
              <a:t>-1</a:t>
            </a:r>
            <a:r>
              <a:rPr lang="en-GB" sz="1800" dirty="0" smtClean="0">
                <a:sym typeface="Symbol" pitchFamily="18" charset="2"/>
              </a:rPr>
              <a:t> peak </a:t>
            </a:r>
            <a:r>
              <a:rPr lang="en-GB" sz="1800" dirty="0" err="1" smtClean="0">
                <a:sym typeface="Symbol" pitchFamily="18" charset="2"/>
              </a:rPr>
              <a:t>lumi</a:t>
            </a:r>
            <a:r>
              <a:rPr lang="en-GB" sz="1800" dirty="0" smtClean="0">
                <a:sym typeface="Symbol" pitchFamily="18" charset="2"/>
              </a:rPr>
              <a:t> one has 1.5 </a:t>
            </a:r>
            <a:r>
              <a:rPr lang="en-GB" sz="1800" dirty="0" err="1" smtClean="0">
                <a:sym typeface="Symbol" pitchFamily="18" charset="2"/>
              </a:rPr>
              <a:t>mW</a:t>
            </a:r>
            <a:r>
              <a:rPr lang="en-GB" sz="1800" dirty="0" smtClean="0">
                <a:sym typeface="Symbol" pitchFamily="18" charset="2"/>
              </a:rPr>
              <a:t>/cm</a:t>
            </a:r>
            <a:r>
              <a:rPr lang="en-GB" sz="1800" baseline="30000" dirty="0" smtClean="0">
                <a:sym typeface="Symbol" pitchFamily="18" charset="2"/>
              </a:rPr>
              <a:t>3</a:t>
            </a:r>
            <a:r>
              <a:rPr lang="en-GB" sz="1800" dirty="0" smtClean="0">
                <a:sym typeface="Symbol" pitchFamily="18" charset="2"/>
              </a:rPr>
              <a:t> (safe, quench limit at 4 </a:t>
            </a:r>
            <a:r>
              <a:rPr lang="en-GB" sz="1800" dirty="0" err="1" smtClean="0">
                <a:sym typeface="Symbol" pitchFamily="18" charset="2"/>
              </a:rPr>
              <a:t>mW</a:t>
            </a:r>
            <a:r>
              <a:rPr lang="en-GB" sz="1800" dirty="0" smtClean="0">
                <a:sym typeface="Symbol" pitchFamily="18" charset="2"/>
              </a:rPr>
              <a:t>/cm</a:t>
            </a:r>
            <a:r>
              <a:rPr lang="en-GB" sz="1800" baseline="30000" dirty="0" smtClean="0">
                <a:sym typeface="Symbol" pitchFamily="18" charset="2"/>
              </a:rPr>
              <a:t>3</a:t>
            </a:r>
            <a:r>
              <a:rPr lang="en-GB" sz="1800" dirty="0" smtClean="0">
                <a:sym typeface="Symbol" pitchFamily="18" charset="2"/>
              </a:rPr>
              <a:t>  in LHC)</a:t>
            </a:r>
            <a:endParaRPr lang="en-GB" sz="1800" baseline="30000" dirty="0">
              <a:sym typeface="Symbol" pitchFamily="18" charset="2"/>
            </a:endParaRPr>
          </a:p>
          <a:p>
            <a:pPr marL="285750" indent="-285750"/>
            <a:r>
              <a:rPr lang="en-GB" sz="1800" dirty="0" smtClean="0">
                <a:sym typeface="Symbol" pitchFamily="18" charset="2"/>
              </a:rPr>
              <a:t>Apart from structural elements we have 6 mm W inserts</a:t>
            </a:r>
          </a:p>
          <a:p>
            <a:pPr marL="285750" indent="-285750"/>
            <a:r>
              <a:rPr lang="en-GB" sz="1800" dirty="0" smtClean="0">
                <a:sym typeface="Symbol" pitchFamily="18" charset="2"/>
              </a:rPr>
              <a:t>That’s a challenging piece – model should be realized in 2014</a:t>
            </a:r>
          </a:p>
          <a:p>
            <a:r>
              <a:rPr lang="en-GB" sz="2600" dirty="0" smtClean="0">
                <a:sym typeface="Symbol" pitchFamily="18" charset="2"/>
              </a:rPr>
              <a:t>The large aperture provides the space to insert adequate shielding and to think to mitigation action for e-cloud </a:t>
            </a:r>
            <a:r>
              <a:rPr lang="en-GB" sz="1600" dirty="0" smtClean="0">
                <a:sym typeface="Symbol" pitchFamily="18" charset="2"/>
              </a:rPr>
              <a:t>(in </a:t>
            </a:r>
            <a:r>
              <a:rPr lang="en-GB" sz="1600" dirty="0">
                <a:sym typeface="Symbol" pitchFamily="18" charset="2"/>
              </a:rPr>
              <a:t>addition to the other e-cloud </a:t>
            </a:r>
            <a:r>
              <a:rPr lang="en-GB" sz="1600" dirty="0" smtClean="0">
                <a:sym typeface="Symbol" pitchFamily="18" charset="2"/>
              </a:rPr>
              <a:t>elimination action already </a:t>
            </a:r>
            <a:r>
              <a:rPr lang="en-GB" sz="1600" dirty="0">
                <a:sym typeface="Symbol" pitchFamily="18" charset="2"/>
              </a:rPr>
              <a:t>part of the </a:t>
            </a:r>
            <a:r>
              <a:rPr lang="en-GB" sz="1600" dirty="0" smtClean="0">
                <a:sym typeface="Symbol" pitchFamily="18" charset="2"/>
              </a:rPr>
              <a:t>HL-LHC) </a:t>
            </a:r>
            <a:r>
              <a:rPr lang="en-GB" sz="2600" dirty="0" smtClean="0">
                <a:sym typeface="Symbol" pitchFamily="18" charset="2"/>
              </a:rPr>
              <a:t>(see G. Arduini ).</a:t>
            </a:r>
          </a:p>
          <a:p>
            <a:r>
              <a:rPr lang="en-GB" sz="2600" dirty="0" smtClean="0">
                <a:sym typeface="Symbol" pitchFamily="18" charset="2"/>
              </a:rPr>
              <a:t>Optimization of cooling design to be completed</a:t>
            </a:r>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 y="4384971"/>
            <a:ext cx="3180678" cy="2106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1"/>
          <p:cNvSpPr txBox="1"/>
          <p:nvPr/>
        </p:nvSpPr>
        <p:spPr>
          <a:xfrm>
            <a:off x="-1" y="6485418"/>
            <a:ext cx="2968603" cy="246221"/>
          </a:xfrm>
          <a:prstGeom prst="rect">
            <a:avLst/>
          </a:prstGeom>
          <a:solidFill>
            <a:schemeClr val="bg1"/>
          </a:solidFill>
          <a:ln>
            <a:solidFill>
              <a:schemeClr val="tx2"/>
            </a:solidFill>
          </a:ln>
        </p:spPr>
        <p:txBody>
          <a:bodyPr wrap="square" rtlCol="0">
            <a:spAutoFit/>
          </a:bodyPr>
          <a:lstStyle/>
          <a:p>
            <a:r>
              <a:rPr lang="fr-CH" sz="1000" dirty="0" smtClean="0"/>
              <a:t>Radiation dose and </a:t>
            </a:r>
            <a:r>
              <a:rPr lang="fr-CH" sz="1000" dirty="0" err="1" smtClean="0"/>
              <a:t>heat</a:t>
            </a:r>
            <a:r>
              <a:rPr lang="fr-CH" sz="1000" dirty="0" smtClean="0"/>
              <a:t> </a:t>
            </a:r>
            <a:r>
              <a:rPr lang="fr-CH" sz="1000" dirty="0" err="1" smtClean="0"/>
              <a:t>load</a:t>
            </a:r>
            <a:r>
              <a:rPr lang="fr-CH" sz="1000" dirty="0" smtClean="0"/>
              <a:t> </a:t>
            </a:r>
            <a:r>
              <a:rPr lang="fr-CH" sz="1000" dirty="0" smtClean="0">
                <a:solidFill>
                  <a:srgbClr val="009900"/>
                </a:solidFill>
              </a:rPr>
              <a:t>[Cerutti, </a:t>
            </a:r>
            <a:r>
              <a:rPr lang="fr-CH" sz="1000" dirty="0" err="1" smtClean="0">
                <a:solidFill>
                  <a:srgbClr val="009900"/>
                </a:solidFill>
              </a:rPr>
              <a:t>Esposito</a:t>
            </a:r>
            <a:r>
              <a:rPr lang="fr-CH" sz="1000" dirty="0" smtClean="0">
                <a:solidFill>
                  <a:srgbClr val="009900"/>
                </a:solidFill>
              </a:rPr>
              <a:t>]</a:t>
            </a:r>
            <a:endParaRPr lang="en-GB" sz="1000" dirty="0">
              <a:solidFill>
                <a:srgbClr val="009900"/>
              </a:solidFill>
            </a:endParaRPr>
          </a:p>
        </p:txBody>
      </p:sp>
      <p:sp>
        <p:nvSpPr>
          <p:cNvPr id="9" name="TextBox 1"/>
          <p:cNvSpPr txBox="1"/>
          <p:nvPr/>
        </p:nvSpPr>
        <p:spPr>
          <a:xfrm>
            <a:off x="3180679" y="6553919"/>
            <a:ext cx="3472425" cy="246221"/>
          </a:xfrm>
          <a:prstGeom prst="rect">
            <a:avLst/>
          </a:prstGeom>
          <a:solidFill>
            <a:schemeClr val="bg1"/>
          </a:solidFill>
        </p:spPr>
        <p:txBody>
          <a:bodyPr wrap="none" rtlCol="0">
            <a:spAutoFit/>
          </a:bodyPr>
          <a:lstStyle/>
          <a:p>
            <a:r>
              <a:rPr lang="fr-CH" sz="1000" dirty="0" err="1" smtClean="0"/>
              <a:t>Beam</a:t>
            </a:r>
            <a:r>
              <a:rPr lang="fr-CH" sz="1000" dirty="0" smtClean="0"/>
              <a:t> </a:t>
            </a:r>
            <a:r>
              <a:rPr lang="fr-CH" sz="1000" dirty="0" err="1" smtClean="0"/>
              <a:t>screen</a:t>
            </a:r>
            <a:r>
              <a:rPr lang="fr-CH" sz="1000" dirty="0" smtClean="0"/>
              <a:t>  in the triplet and in the correctors</a:t>
            </a:r>
            <a:r>
              <a:rPr lang="fr-CH" sz="1000" dirty="0" smtClean="0">
                <a:solidFill>
                  <a:srgbClr val="009900"/>
                </a:solidFill>
              </a:rPr>
              <a:t>[</a:t>
            </a:r>
            <a:r>
              <a:rPr lang="fr-CH" sz="1000" dirty="0" err="1" smtClean="0">
                <a:solidFill>
                  <a:srgbClr val="009900"/>
                </a:solidFill>
              </a:rPr>
              <a:t>Kersevan</a:t>
            </a:r>
            <a:r>
              <a:rPr lang="fr-CH" sz="1000" dirty="0" smtClean="0">
                <a:solidFill>
                  <a:srgbClr val="009900"/>
                </a:solidFill>
              </a:rPr>
              <a:t>]</a:t>
            </a:r>
            <a:endParaRPr lang="en-GB" sz="1000" dirty="0">
              <a:solidFill>
                <a:srgbClr val="009900"/>
              </a:solidFill>
            </a:endParaRPr>
          </a:p>
        </p:txBody>
      </p:sp>
      <p:pic>
        <p:nvPicPr>
          <p:cNvPr id="11" name="Picture 10" descr="C:\Users\Gianni\Downloads\Pass00060_00075.pn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11212" r="65444" b="46400"/>
          <a:stretch/>
        </p:blipFill>
        <p:spPr bwMode="auto">
          <a:xfrm>
            <a:off x="6846414" y="4365103"/>
            <a:ext cx="2297585" cy="18788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968603" y="4424879"/>
            <a:ext cx="4123677" cy="2129040"/>
          </a:xfrm>
          <a:prstGeom prst="rect">
            <a:avLst/>
          </a:prstGeom>
          <a:noFill/>
          <a:ln>
            <a:noFill/>
          </a:ln>
        </p:spPr>
      </p:pic>
      <p:sp>
        <p:nvSpPr>
          <p:cNvPr id="12" name="TextBox 1"/>
          <p:cNvSpPr txBox="1"/>
          <p:nvPr/>
        </p:nvSpPr>
        <p:spPr>
          <a:xfrm>
            <a:off x="7612729" y="6244002"/>
            <a:ext cx="885179" cy="246221"/>
          </a:xfrm>
          <a:prstGeom prst="rect">
            <a:avLst/>
          </a:prstGeom>
          <a:solidFill>
            <a:schemeClr val="bg1"/>
          </a:solidFill>
        </p:spPr>
        <p:txBody>
          <a:bodyPr wrap="none" rtlCol="0">
            <a:spAutoFit/>
          </a:bodyPr>
          <a:lstStyle/>
          <a:p>
            <a:r>
              <a:rPr lang="fr-CH" sz="1000" dirty="0">
                <a:solidFill>
                  <a:srgbClr val="009900"/>
                </a:solidFill>
              </a:rPr>
              <a:t>[G. </a:t>
            </a:r>
            <a:r>
              <a:rPr lang="fr-CH" sz="1000" dirty="0" err="1" smtClean="0">
                <a:solidFill>
                  <a:srgbClr val="009900"/>
                </a:solidFill>
              </a:rPr>
              <a:t>Iadarola</a:t>
            </a:r>
            <a:r>
              <a:rPr lang="fr-CH" sz="1000" dirty="0" smtClean="0">
                <a:solidFill>
                  <a:srgbClr val="009900"/>
                </a:solidFill>
              </a:rPr>
              <a:t>]</a:t>
            </a:r>
            <a:endParaRPr lang="en-GB" sz="1000" dirty="0">
              <a:solidFill>
                <a:srgbClr val="009900"/>
              </a:solidFill>
            </a:endParaRPr>
          </a:p>
        </p:txBody>
      </p:sp>
    </p:spTree>
    <p:extLst>
      <p:ext uri="{BB962C8B-B14F-4D97-AF65-F5344CB8AC3E}">
        <p14:creationId xmlns:p14="http://schemas.microsoft.com/office/powerpoint/2010/main" val="1814657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25136" cy="952500"/>
          </a:xfrm>
        </p:spPr>
        <p:txBody>
          <a:bodyPr>
            <a:normAutofit/>
          </a:bodyPr>
          <a:lstStyle/>
          <a:p>
            <a:r>
              <a:rPr lang="en-US" b="0" dirty="0" smtClean="0"/>
              <a:t>Beam Instrumentation </a:t>
            </a:r>
            <a:endParaRPr lang="en-US" b="0" dirty="0"/>
          </a:p>
        </p:txBody>
      </p:sp>
      <p:sp>
        <p:nvSpPr>
          <p:cNvPr id="3" name="Slide Number Placeholder 2"/>
          <p:cNvSpPr>
            <a:spLocks noGrp="1"/>
          </p:cNvSpPr>
          <p:nvPr>
            <p:ph type="sldNum" sz="quarter" idx="10"/>
          </p:nvPr>
        </p:nvSpPr>
        <p:spPr/>
        <p:txBody>
          <a:bodyPr/>
          <a:lstStyle/>
          <a:p>
            <a:pPr algn="ctr"/>
            <a:fld id="{742AFEC6-65D6-4F2C-8740-31E4FFD76CD6}" type="slidenum">
              <a:rPr lang="en-US" smtClean="0"/>
              <a:pPr algn="ctr"/>
              <a:t>11</a:t>
            </a:fld>
            <a:endParaRPr lang="en-US" dirty="0"/>
          </a:p>
        </p:txBody>
      </p:sp>
      <p:pic>
        <p:nvPicPr>
          <p:cNvPr id="1026"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9569" t="9018" r="15463" b="40028"/>
          <a:stretch/>
        </p:blipFill>
        <p:spPr bwMode="auto">
          <a:xfrm>
            <a:off x="5987991" y="2420888"/>
            <a:ext cx="3156009"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Placeholder 3"/>
          <p:cNvSpPr txBox="1">
            <a:spLocks/>
          </p:cNvSpPr>
          <p:nvPr/>
        </p:nvSpPr>
        <p:spPr>
          <a:xfrm>
            <a:off x="1" y="1049872"/>
            <a:ext cx="5958580" cy="5065178"/>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itchFamily="34" charset="0"/>
              <a:buChar char="•"/>
              <a:defRPr lang="en-US" sz="4000" b="1" kern="1200" dirty="0" smtClean="0">
                <a:solidFill>
                  <a:schemeClr val="tx2">
                    <a:lumMod val="60000"/>
                    <a:lumOff val="4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latin typeface="Times New Roman" panose="02020603050405020304" pitchFamily="18" charset="0"/>
                <a:cs typeface="Times New Roman" panose="02020603050405020304" pitchFamily="18" charset="0"/>
              </a:rPr>
              <a:t>Cryogenic BLMs</a:t>
            </a:r>
          </a:p>
          <a:p>
            <a:pPr lvl="1"/>
            <a:r>
              <a:rPr lang="en-GB" dirty="0" smtClean="0">
                <a:latin typeface="Times New Roman" panose="02020603050405020304" pitchFamily="18" charset="0"/>
                <a:cs typeface="Times New Roman" panose="02020603050405020304" pitchFamily="18" charset="0"/>
              </a:rPr>
              <a:t>Current LSS configuration not suitable for HL-LHC</a:t>
            </a:r>
          </a:p>
          <a:p>
            <a:pPr lvl="2"/>
            <a:r>
              <a:rPr lang="en-GB" dirty="0" smtClean="0">
                <a:latin typeface="Times New Roman" panose="02020603050405020304" pitchFamily="18" charset="0"/>
                <a:cs typeface="Times New Roman" panose="02020603050405020304" pitchFamily="18" charset="0"/>
              </a:rPr>
              <a:t>Cannot distinguishing dangerous losses from collision debris</a:t>
            </a:r>
          </a:p>
          <a:p>
            <a:pPr lvl="1"/>
            <a:r>
              <a:rPr lang="en-GB" dirty="0">
                <a:latin typeface="Times New Roman" panose="02020603050405020304" pitchFamily="18" charset="0"/>
                <a:cs typeface="Times New Roman" panose="02020603050405020304" pitchFamily="18" charset="0"/>
              </a:rPr>
              <a:t>D</a:t>
            </a:r>
            <a:r>
              <a:rPr lang="en-GB" dirty="0" smtClean="0">
                <a:latin typeface="Times New Roman" panose="02020603050405020304" pitchFamily="18" charset="0"/>
                <a:cs typeface="Times New Roman" panose="02020603050405020304" pitchFamily="18" charset="0"/>
              </a:rPr>
              <a:t>etectors for cryogenic environments studied</a:t>
            </a:r>
          </a:p>
          <a:p>
            <a:pPr lvl="2"/>
            <a:r>
              <a:rPr lang="en-GB" dirty="0" smtClean="0">
                <a:latin typeface="Times New Roman" panose="02020603050405020304" pitchFamily="18" charset="0"/>
                <a:cs typeface="Times New Roman" panose="02020603050405020304" pitchFamily="18" charset="0"/>
              </a:rPr>
              <a:t>To be placed inside cryostat of the new triplet magnets</a:t>
            </a:r>
          </a:p>
          <a:p>
            <a:pPr lvl="2"/>
            <a:r>
              <a:rPr lang="en-GB" dirty="0" smtClean="0">
                <a:latin typeface="Times New Roman" panose="02020603050405020304" pitchFamily="18" charset="0"/>
                <a:cs typeface="Times New Roman" panose="02020603050405020304" pitchFamily="18" charset="0"/>
              </a:rPr>
              <a:t>Dose measured more accurately represents correspond dose deposited in the coils</a:t>
            </a:r>
          </a:p>
          <a:p>
            <a:pPr lvl="1"/>
            <a:r>
              <a:rPr lang="en-GB" dirty="0" smtClean="0">
                <a:latin typeface="Times New Roman" panose="02020603050405020304" pitchFamily="18" charset="0"/>
                <a:cs typeface="Times New Roman" panose="02020603050405020304" pitchFamily="18" charset="0"/>
              </a:rPr>
              <a:t>This builds on the </a:t>
            </a:r>
          </a:p>
          <a:p>
            <a:pPr lvl="2"/>
            <a:r>
              <a:rPr lang="en-GB" dirty="0" smtClean="0">
                <a:latin typeface="Times New Roman" panose="02020603050405020304" pitchFamily="18" charset="0"/>
                <a:cs typeface="Times New Roman" panose="02020603050405020304" pitchFamily="18" charset="0"/>
              </a:rPr>
              <a:t>Radiation hard electronics (see later)</a:t>
            </a:r>
          </a:p>
          <a:p>
            <a:pPr lvl="2"/>
            <a:r>
              <a:rPr lang="en-GB" dirty="0" smtClean="0">
                <a:latin typeface="Times New Roman" panose="02020603050405020304" pitchFamily="18" charset="0"/>
                <a:cs typeface="Times New Roman" panose="02020603050405020304" pitchFamily="18" charset="0"/>
              </a:rPr>
              <a:t>BLM electronics consolidation (see later)</a:t>
            </a:r>
          </a:p>
          <a:p>
            <a:r>
              <a:rPr lang="en-GB" dirty="0">
                <a:latin typeface="Times New Roman" panose="02020603050405020304" pitchFamily="18" charset="0"/>
                <a:cs typeface="Times New Roman" panose="02020603050405020304" pitchFamily="18" charset="0"/>
              </a:rPr>
              <a:t>New BPMs Q1 to </a:t>
            </a:r>
            <a:r>
              <a:rPr lang="en-GB" dirty="0" smtClean="0">
                <a:latin typeface="Times New Roman" panose="02020603050405020304" pitchFamily="18" charset="0"/>
                <a:cs typeface="Times New Roman" panose="02020603050405020304" pitchFamily="18" charset="0"/>
              </a:rPr>
              <a:t>Q5</a:t>
            </a:r>
            <a:endParaRPr lang="en-GB" dirty="0">
              <a:latin typeface="Times New Roman" panose="02020603050405020304" pitchFamily="18" charset="0"/>
              <a:cs typeface="Times New Roman" panose="02020603050405020304" pitchFamily="18" charset="0"/>
            </a:endParaRPr>
          </a:p>
          <a:p>
            <a:pPr lvl="1"/>
            <a:r>
              <a:rPr lang="en-GB" dirty="0">
                <a:latin typeface="Times New Roman" panose="02020603050405020304" pitchFamily="18" charset="0"/>
                <a:cs typeface="Times New Roman" panose="02020603050405020304" pitchFamily="18" charset="0"/>
              </a:rPr>
              <a:t>New design required for new triplet layout</a:t>
            </a:r>
          </a:p>
          <a:p>
            <a:pPr lvl="2"/>
            <a:r>
              <a:rPr lang="en-GB" dirty="0">
                <a:latin typeface="Times New Roman" panose="02020603050405020304" pitchFamily="18" charset="0"/>
                <a:cs typeface="Times New Roman" panose="02020603050405020304" pitchFamily="18" charset="0"/>
              </a:rPr>
              <a:t>Need to minimise transverse impedance</a:t>
            </a:r>
          </a:p>
          <a:p>
            <a:pPr lvl="2"/>
            <a:r>
              <a:rPr lang="en-GB" dirty="0">
                <a:latin typeface="Times New Roman" panose="02020603050405020304" pitchFamily="18" charset="0"/>
                <a:cs typeface="Times New Roman" panose="02020603050405020304" pitchFamily="18" charset="0"/>
              </a:rPr>
              <a:t>Need for </a:t>
            </a:r>
            <a:r>
              <a:rPr lang="en-GB" dirty="0" smtClean="0">
                <a:latin typeface="Times New Roman" panose="02020603050405020304" pitchFamily="18" charset="0"/>
                <a:cs typeface="Times New Roman" panose="02020603050405020304" pitchFamily="18" charset="0"/>
              </a:rPr>
              <a:t>tungsten alloy shielding</a:t>
            </a:r>
          </a:p>
          <a:p>
            <a:pPr lvl="1"/>
            <a:endParaRPr lang="en-GB"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49835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13" y="0"/>
            <a:ext cx="3670473" cy="690840"/>
          </a:xfrm>
        </p:spPr>
        <p:txBody>
          <a:bodyPr>
            <a:normAutofit fontScale="90000"/>
          </a:bodyPr>
          <a:lstStyle/>
          <a:p>
            <a:r>
              <a:rPr lang="en-GB" dirty="0" smtClean="0"/>
              <a:t>IR Powering</a:t>
            </a:r>
            <a:endParaRPr lang="en-GB" dirty="0"/>
          </a:p>
        </p:txBody>
      </p:sp>
      <p:grpSp>
        <p:nvGrpSpPr>
          <p:cNvPr id="18" name="Group 17"/>
          <p:cNvGrpSpPr/>
          <p:nvPr/>
        </p:nvGrpSpPr>
        <p:grpSpPr>
          <a:xfrm>
            <a:off x="3103245" y="47115"/>
            <a:ext cx="6040755" cy="4048886"/>
            <a:chOff x="3139757" y="548680"/>
            <a:chExt cx="6040755" cy="4048886"/>
          </a:xfrm>
          <a:solidFill>
            <a:schemeClr val="tx2">
              <a:lumMod val="75000"/>
            </a:schemeClr>
          </a:solidFill>
        </p:grpSpPr>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139757" y="548680"/>
              <a:ext cx="6040755" cy="3480435"/>
            </a:xfrm>
            <a:prstGeom prst="rect">
              <a:avLst/>
            </a:prstGeom>
            <a:grpFill/>
            <a:ln w="9525">
              <a:solidFill>
                <a:schemeClr val="tx1"/>
              </a:solidFill>
              <a:miter lim="800000"/>
              <a:headEnd/>
              <a:tailEnd/>
            </a:ln>
            <a:extLst/>
          </p:spPr>
        </p:pic>
        <p:cxnSp>
          <p:nvCxnSpPr>
            <p:cNvPr id="5" name="Straight Arrow Connector 4"/>
            <p:cNvCxnSpPr>
              <a:endCxn id="9" idx="1"/>
            </p:cNvCxnSpPr>
            <p:nvPr/>
          </p:nvCxnSpPr>
          <p:spPr>
            <a:xfrm flipV="1">
              <a:off x="4427984" y="1200062"/>
              <a:ext cx="1488019" cy="1872208"/>
            </a:xfrm>
            <a:prstGeom prst="straightConnector1">
              <a:avLst/>
            </a:prstGeom>
            <a:grpFill/>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endCxn id="12" idx="0"/>
            </p:cNvCxnSpPr>
            <p:nvPr/>
          </p:nvCxnSpPr>
          <p:spPr>
            <a:xfrm>
              <a:off x="4355976" y="3356992"/>
              <a:ext cx="2740262" cy="520494"/>
            </a:xfrm>
            <a:prstGeom prst="straightConnector1">
              <a:avLst/>
            </a:prstGeom>
            <a:grpFill/>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916003" y="840022"/>
              <a:ext cx="1872208" cy="720080"/>
            </a:xfrm>
            <a:prstGeom prst="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PIC </a:t>
              </a:r>
              <a:r>
                <a:rPr lang="en-GB" dirty="0">
                  <a:latin typeface="Times New Roman" panose="02020603050405020304" pitchFamily="18" charset="0"/>
                  <a:cs typeface="Times New Roman" panose="02020603050405020304" pitchFamily="18" charset="0"/>
                </a:rPr>
                <a:t>3×10</a:t>
              </a:r>
              <a:r>
                <a:rPr lang="en-GB" baseline="30000" dirty="0" smtClean="0">
                  <a:latin typeface="Times New Roman" panose="02020603050405020304" pitchFamily="18" charset="0"/>
                  <a:cs typeface="Times New Roman" panose="02020603050405020304" pitchFamily="18" charset="0"/>
                </a:rPr>
                <a:t>8</a:t>
              </a:r>
              <a:r>
                <a:rPr lang="en-GB" dirty="0" smtClean="0">
                  <a:latin typeface="Times New Roman" panose="02020603050405020304" pitchFamily="18" charset="0"/>
                  <a:cs typeface="Times New Roman" panose="02020603050405020304" pitchFamily="18" charset="0"/>
                </a:rPr>
                <a:t> HEH</a:t>
              </a:r>
            </a:p>
            <a:p>
              <a:pPr algn="ctr"/>
              <a:r>
                <a:rPr lang="en-GB" dirty="0" smtClean="0">
                  <a:latin typeface="Times New Roman" panose="02020603050405020304" pitchFamily="18" charset="0"/>
                  <a:cs typeface="Times New Roman" panose="02020603050405020304" pitchFamily="18" charset="0"/>
                </a:rPr>
                <a:t>US2 10</a:t>
              </a:r>
              <a:r>
                <a:rPr lang="en-GB" baseline="30000" dirty="0" smtClean="0">
                  <a:latin typeface="Times New Roman" panose="02020603050405020304" pitchFamily="18" charset="0"/>
                  <a:cs typeface="Times New Roman" panose="02020603050405020304" pitchFamily="18" charset="0"/>
                </a:rPr>
                <a:t>9</a:t>
              </a:r>
              <a:r>
                <a:rPr lang="en-GB" dirty="0" smtClean="0">
                  <a:latin typeface="Times New Roman" panose="02020603050405020304" pitchFamily="18" charset="0"/>
                  <a:cs typeface="Times New Roman" panose="02020603050405020304" pitchFamily="18" charset="0"/>
                </a:rPr>
                <a:t> HEH</a:t>
              </a:r>
              <a:endParaRPr lang="en-GB" dirty="0">
                <a:latin typeface="Times New Roman" panose="02020603050405020304" pitchFamily="18" charset="0"/>
                <a:cs typeface="Times New Roman" panose="02020603050405020304" pitchFamily="18" charset="0"/>
              </a:endParaRPr>
            </a:p>
          </p:txBody>
        </p:sp>
        <p:sp>
          <p:nvSpPr>
            <p:cNvPr id="12" name="Rectangle 11"/>
            <p:cNvSpPr/>
            <p:nvPr/>
          </p:nvSpPr>
          <p:spPr>
            <a:xfrm>
              <a:off x="6160134" y="3877486"/>
              <a:ext cx="1872208" cy="720080"/>
            </a:xfrm>
            <a:prstGeom prst="rect">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PIC 6×10</a:t>
              </a:r>
              <a:r>
                <a:rPr lang="en-GB" baseline="30000" dirty="0" smtClean="0">
                  <a:latin typeface="Times New Roman" panose="02020603050405020304" pitchFamily="18" charset="0"/>
                  <a:cs typeface="Times New Roman" panose="02020603050405020304" pitchFamily="18" charset="0"/>
                </a:rPr>
                <a:t>7</a:t>
              </a:r>
              <a:r>
                <a:rPr lang="en-GB" dirty="0" smtClean="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HEH</a:t>
              </a:r>
            </a:p>
            <a:p>
              <a:pPr algn="ctr"/>
              <a:r>
                <a:rPr lang="en-GB" dirty="0">
                  <a:latin typeface="Times New Roman" panose="02020603050405020304" pitchFamily="18" charset="0"/>
                  <a:cs typeface="Times New Roman" panose="02020603050405020304" pitchFamily="18" charset="0"/>
                </a:rPr>
                <a:t>US2 2×10</a:t>
              </a:r>
              <a:r>
                <a:rPr lang="en-GB" baseline="30000" dirty="0" smtClean="0">
                  <a:latin typeface="Times New Roman" panose="02020603050405020304" pitchFamily="18" charset="0"/>
                  <a:cs typeface="Times New Roman" panose="02020603050405020304" pitchFamily="18" charset="0"/>
                </a:rPr>
                <a:t>8</a:t>
              </a:r>
              <a:r>
                <a:rPr lang="en-GB" dirty="0" smtClean="0">
                  <a:latin typeface="Times New Roman" panose="02020603050405020304" pitchFamily="18" charset="0"/>
                  <a:cs typeface="Times New Roman" panose="02020603050405020304" pitchFamily="18" charset="0"/>
                </a:rPr>
                <a:t> HEH</a:t>
              </a:r>
              <a:endParaRPr lang="en-GB" dirty="0">
                <a:latin typeface="Times New Roman" panose="02020603050405020304" pitchFamily="18" charset="0"/>
                <a:cs typeface="Times New Roman" panose="02020603050405020304" pitchFamily="18" charset="0"/>
              </a:endParaRPr>
            </a:p>
          </p:txBody>
        </p:sp>
      </p:grpSp>
      <p:grpSp>
        <p:nvGrpSpPr>
          <p:cNvPr id="23" name="Group 22"/>
          <p:cNvGrpSpPr/>
          <p:nvPr/>
        </p:nvGrpSpPr>
        <p:grpSpPr>
          <a:xfrm>
            <a:off x="12957" y="3284984"/>
            <a:ext cx="5439398" cy="3718213"/>
            <a:chOff x="142966" y="233645"/>
            <a:chExt cx="8884626" cy="6002983"/>
          </a:xfrm>
        </p:grpSpPr>
        <p:pic>
          <p:nvPicPr>
            <p:cNvPr id="2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2966" y="233645"/>
              <a:ext cx="8858069" cy="5857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6687234" y="285743"/>
              <a:ext cx="1305146" cy="695659"/>
            </a:xfrm>
            <a:prstGeom prst="rect">
              <a:avLst/>
            </a:prstGeom>
            <a:solidFill>
              <a:srgbClr val="FFFF00"/>
            </a:solidFill>
            <a:ln w="12700">
              <a:solidFill>
                <a:srgbClr val="FF0000"/>
              </a:solidFill>
            </a:ln>
          </p:spPr>
          <p:txBody>
            <a:bodyPr wrap="square" rtlCol="0">
              <a:spAutoFit/>
            </a:bodyPr>
            <a:lstStyle/>
            <a:p>
              <a:r>
                <a:rPr lang="fr-FR" sz="1100" b="1" dirty="0" smtClean="0"/>
                <a:t>Zone transport</a:t>
              </a:r>
              <a:endParaRPr lang="fr-FR" sz="1100" b="1" dirty="0"/>
            </a:p>
          </p:txBody>
        </p:sp>
        <p:cxnSp>
          <p:nvCxnSpPr>
            <p:cNvPr id="26" name="Straight Arrow Connector 25"/>
            <p:cNvCxnSpPr>
              <a:stCxn id="25" idx="3"/>
            </p:cNvCxnSpPr>
            <p:nvPr/>
          </p:nvCxnSpPr>
          <p:spPr>
            <a:xfrm flipH="1">
              <a:off x="7467676" y="633573"/>
              <a:ext cx="524703" cy="84800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317305" y="3203975"/>
              <a:ext cx="1710287" cy="1242248"/>
            </a:xfrm>
            <a:prstGeom prst="rect">
              <a:avLst/>
            </a:prstGeom>
            <a:noFill/>
          </p:spPr>
          <p:txBody>
            <a:bodyPr wrap="none" rtlCol="0">
              <a:spAutoFit/>
            </a:bodyPr>
            <a:lstStyle/>
            <a:p>
              <a:r>
                <a:rPr lang="fr-FR" sz="1100" b="1" dirty="0" smtClean="0">
                  <a:solidFill>
                    <a:schemeClr val="accent6">
                      <a:lumMod val="60000"/>
                      <a:lumOff val="40000"/>
                    </a:schemeClr>
                  </a:solidFill>
                </a:rPr>
                <a:t>Convertisseurs</a:t>
              </a:r>
            </a:p>
            <a:p>
              <a:r>
                <a:rPr lang="fr-FR" sz="1100" b="1" dirty="0" smtClean="0">
                  <a:solidFill>
                    <a:schemeClr val="accent6">
                      <a:lumMod val="60000"/>
                      <a:lumOff val="40000"/>
                    </a:schemeClr>
                  </a:solidFill>
                </a:rPr>
                <a:t>RQX.R1</a:t>
              </a:r>
            </a:p>
            <a:p>
              <a:r>
                <a:rPr lang="fr-FR" sz="1100" b="1" dirty="0" smtClean="0">
                  <a:solidFill>
                    <a:schemeClr val="accent6">
                      <a:lumMod val="60000"/>
                      <a:lumOff val="40000"/>
                    </a:schemeClr>
                  </a:solidFill>
                </a:rPr>
                <a:t>RTQX2.R1</a:t>
              </a:r>
            </a:p>
            <a:p>
              <a:endParaRPr lang="fr-FR" sz="1100" b="1" dirty="0">
                <a:solidFill>
                  <a:schemeClr val="accent6">
                    <a:lumMod val="60000"/>
                    <a:lumOff val="40000"/>
                  </a:schemeClr>
                </a:solidFill>
              </a:endParaRPr>
            </a:p>
          </p:txBody>
        </p:sp>
        <p:cxnSp>
          <p:nvCxnSpPr>
            <p:cNvPr id="28" name="Straight Arrow Connector 27"/>
            <p:cNvCxnSpPr>
              <a:stCxn id="27" idx="1"/>
            </p:cNvCxnSpPr>
            <p:nvPr/>
          </p:nvCxnSpPr>
          <p:spPr>
            <a:xfrm flipH="1" flipV="1">
              <a:off x="6507215" y="3023959"/>
              <a:ext cx="810090" cy="80114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7" idx="1"/>
            </p:cNvCxnSpPr>
            <p:nvPr/>
          </p:nvCxnSpPr>
          <p:spPr>
            <a:xfrm flipH="1" flipV="1">
              <a:off x="5967156" y="3338996"/>
              <a:ext cx="1350149" cy="48610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4873457" y="770219"/>
              <a:ext cx="1021669" cy="422364"/>
            </a:xfrm>
            <a:prstGeom prst="rect">
              <a:avLst/>
            </a:prstGeom>
          </p:spPr>
          <p:txBody>
            <a:bodyPr wrap="none">
              <a:spAutoFit/>
            </a:bodyPr>
            <a:lstStyle/>
            <a:p>
              <a:r>
                <a:rPr lang="fr-FR" sz="1100" b="1" dirty="0" smtClean="0">
                  <a:solidFill>
                    <a:schemeClr val="accent6">
                      <a:lumMod val="60000"/>
                      <a:lumOff val="40000"/>
                    </a:schemeClr>
                  </a:solidFill>
                </a:rPr>
                <a:t>RYSC01</a:t>
              </a:r>
              <a:endParaRPr lang="fr-FR" sz="1100" b="1" dirty="0">
                <a:solidFill>
                  <a:schemeClr val="accent6">
                    <a:lumMod val="60000"/>
                    <a:lumOff val="40000"/>
                  </a:schemeClr>
                </a:solidFill>
              </a:endParaRPr>
            </a:p>
          </p:txBody>
        </p:sp>
        <p:sp>
          <p:nvSpPr>
            <p:cNvPr id="31" name="Rectangle 30"/>
            <p:cNvSpPr/>
            <p:nvPr/>
          </p:nvSpPr>
          <p:spPr>
            <a:xfrm>
              <a:off x="6417206" y="4464114"/>
              <a:ext cx="1050470" cy="695659"/>
            </a:xfrm>
            <a:prstGeom prst="rect">
              <a:avLst/>
            </a:prstGeom>
          </p:spPr>
          <p:txBody>
            <a:bodyPr wrap="none">
              <a:spAutoFit/>
            </a:bodyPr>
            <a:lstStyle/>
            <a:p>
              <a:r>
                <a:rPr lang="fr-FR" sz="1100" b="1" dirty="0" smtClean="0">
                  <a:solidFill>
                    <a:schemeClr val="accent6">
                      <a:lumMod val="60000"/>
                      <a:lumOff val="40000"/>
                    </a:schemeClr>
                  </a:solidFill>
                </a:rPr>
                <a:t>RYCA01</a:t>
              </a:r>
            </a:p>
            <a:p>
              <a:r>
                <a:rPr lang="fr-FR" sz="1100" b="1" dirty="0" smtClean="0">
                  <a:solidFill>
                    <a:schemeClr val="accent6">
                      <a:lumMod val="60000"/>
                      <a:lumOff val="40000"/>
                    </a:schemeClr>
                  </a:solidFill>
                </a:rPr>
                <a:t>RYCA02</a:t>
              </a:r>
              <a:endParaRPr lang="fr-FR" sz="1100" b="1" dirty="0">
                <a:solidFill>
                  <a:schemeClr val="accent6">
                    <a:lumMod val="60000"/>
                    <a:lumOff val="40000"/>
                  </a:schemeClr>
                </a:solidFill>
              </a:endParaRPr>
            </a:p>
          </p:txBody>
        </p:sp>
        <p:sp>
          <p:nvSpPr>
            <p:cNvPr id="32" name="Rectangle 31"/>
            <p:cNvSpPr/>
            <p:nvPr/>
          </p:nvSpPr>
          <p:spPr>
            <a:xfrm>
              <a:off x="6597226" y="4149081"/>
              <a:ext cx="1236370" cy="422364"/>
            </a:xfrm>
            <a:prstGeom prst="rect">
              <a:avLst/>
            </a:prstGeom>
          </p:spPr>
          <p:txBody>
            <a:bodyPr wrap="none">
              <a:spAutoFit/>
            </a:bodyPr>
            <a:lstStyle/>
            <a:p>
              <a:r>
                <a:rPr lang="fr-FR" sz="1100" b="1" dirty="0" smtClean="0">
                  <a:solidFill>
                    <a:schemeClr val="accent6">
                      <a:lumMod val="60000"/>
                      <a:lumOff val="40000"/>
                    </a:schemeClr>
                  </a:solidFill>
                </a:rPr>
                <a:t>RYMCC01</a:t>
              </a:r>
              <a:endParaRPr lang="fr-FR" sz="1100" b="1" dirty="0">
                <a:solidFill>
                  <a:schemeClr val="accent6">
                    <a:lumMod val="60000"/>
                    <a:lumOff val="40000"/>
                  </a:schemeClr>
                </a:solidFill>
              </a:endParaRPr>
            </a:p>
          </p:txBody>
        </p:sp>
        <p:cxnSp>
          <p:nvCxnSpPr>
            <p:cNvPr id="33" name="Straight Arrow Connector 32"/>
            <p:cNvCxnSpPr>
              <a:stCxn id="32" idx="1"/>
            </p:cNvCxnSpPr>
            <p:nvPr/>
          </p:nvCxnSpPr>
          <p:spPr>
            <a:xfrm flipH="1" flipV="1">
              <a:off x="5427096" y="3609027"/>
              <a:ext cx="1170130" cy="75123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1" idx="1"/>
            </p:cNvCxnSpPr>
            <p:nvPr/>
          </p:nvCxnSpPr>
          <p:spPr>
            <a:xfrm flipH="1" flipV="1">
              <a:off x="4977048" y="3834049"/>
              <a:ext cx="1440158" cy="97789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30" idx="2"/>
            </p:cNvCxnSpPr>
            <p:nvPr/>
          </p:nvCxnSpPr>
          <p:spPr>
            <a:xfrm flipH="1">
              <a:off x="4977046" y="1192584"/>
              <a:ext cx="407245" cy="142284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3941930" y="1133746"/>
              <a:ext cx="1710287" cy="695659"/>
            </a:xfrm>
            <a:prstGeom prst="rect">
              <a:avLst/>
            </a:prstGeom>
          </p:spPr>
          <p:txBody>
            <a:bodyPr wrap="none">
              <a:spAutoFit/>
            </a:bodyPr>
            <a:lstStyle/>
            <a:p>
              <a:r>
                <a:rPr lang="fr-FR" sz="1100" b="1" dirty="0" smtClean="0">
                  <a:solidFill>
                    <a:schemeClr val="accent6">
                      <a:lumMod val="60000"/>
                      <a:lumOff val="40000"/>
                    </a:schemeClr>
                  </a:solidFill>
                </a:rPr>
                <a:t>Convertisseurs</a:t>
              </a:r>
            </a:p>
            <a:p>
              <a:r>
                <a:rPr lang="fr-FR" sz="1100" b="1" dirty="0" smtClean="0">
                  <a:solidFill>
                    <a:schemeClr val="accent6">
                      <a:lumMod val="60000"/>
                      <a:lumOff val="40000"/>
                    </a:schemeClr>
                  </a:solidFill>
                </a:rPr>
                <a:t>RYMCB 01-04</a:t>
              </a:r>
              <a:endParaRPr lang="fr-FR" sz="1100" b="1" dirty="0">
                <a:solidFill>
                  <a:schemeClr val="accent6">
                    <a:lumMod val="60000"/>
                    <a:lumOff val="40000"/>
                  </a:schemeClr>
                </a:solidFill>
              </a:endParaRPr>
            </a:p>
          </p:txBody>
        </p:sp>
        <p:cxnSp>
          <p:nvCxnSpPr>
            <p:cNvPr id="37" name="Straight Arrow Connector 36"/>
            <p:cNvCxnSpPr>
              <a:stCxn id="36" idx="2"/>
            </p:cNvCxnSpPr>
            <p:nvPr/>
          </p:nvCxnSpPr>
          <p:spPr>
            <a:xfrm flipH="1">
              <a:off x="4662012" y="1829404"/>
              <a:ext cx="135061" cy="110454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2426866" y="1831322"/>
              <a:ext cx="2076851" cy="422364"/>
            </a:xfrm>
            <a:prstGeom prst="rect">
              <a:avLst/>
            </a:prstGeom>
          </p:spPr>
          <p:txBody>
            <a:bodyPr wrap="none">
              <a:spAutoFit/>
            </a:bodyPr>
            <a:lstStyle/>
            <a:p>
              <a:r>
                <a:rPr lang="fr-FR" sz="1100" b="1" dirty="0" smtClean="0">
                  <a:solidFill>
                    <a:schemeClr val="accent6">
                      <a:lumMod val="60000"/>
                      <a:lumOff val="40000"/>
                    </a:schemeClr>
                  </a:solidFill>
                </a:rPr>
                <a:t>CYCIP01 + DYPG02</a:t>
              </a:r>
              <a:endParaRPr lang="fr-FR" sz="1100" b="1" dirty="0">
                <a:solidFill>
                  <a:schemeClr val="accent6">
                    <a:lumMod val="60000"/>
                    <a:lumOff val="40000"/>
                  </a:schemeClr>
                </a:solidFill>
              </a:endParaRPr>
            </a:p>
          </p:txBody>
        </p:sp>
        <p:cxnSp>
          <p:nvCxnSpPr>
            <p:cNvPr id="39" name="Straight Arrow Connector 38"/>
            <p:cNvCxnSpPr/>
            <p:nvPr/>
          </p:nvCxnSpPr>
          <p:spPr>
            <a:xfrm rot="5400000">
              <a:off x="2031869" y="3088812"/>
              <a:ext cx="1665186" cy="27533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1731739" y="2200543"/>
              <a:ext cx="1071417" cy="422364"/>
            </a:xfrm>
            <a:prstGeom prst="rect">
              <a:avLst/>
            </a:prstGeom>
          </p:spPr>
          <p:txBody>
            <a:bodyPr wrap="none">
              <a:spAutoFit/>
            </a:bodyPr>
            <a:lstStyle/>
            <a:p>
              <a:r>
                <a:rPr lang="fr-FR" sz="1100" b="1" dirty="0" smtClean="0">
                  <a:solidFill>
                    <a:schemeClr val="accent6">
                      <a:lumMod val="60000"/>
                      <a:lumOff val="40000"/>
                    </a:schemeClr>
                  </a:solidFill>
                </a:rPr>
                <a:t>DYPG01</a:t>
              </a:r>
              <a:endParaRPr lang="fr-FR" sz="1100" b="1" dirty="0">
                <a:solidFill>
                  <a:schemeClr val="accent6">
                    <a:lumMod val="60000"/>
                    <a:lumOff val="40000"/>
                  </a:schemeClr>
                </a:solidFill>
              </a:endParaRPr>
            </a:p>
          </p:txBody>
        </p:sp>
        <p:cxnSp>
          <p:nvCxnSpPr>
            <p:cNvPr id="41" name="Straight Arrow Connector 40"/>
            <p:cNvCxnSpPr>
              <a:stCxn id="40" idx="2"/>
            </p:cNvCxnSpPr>
            <p:nvPr/>
          </p:nvCxnSpPr>
          <p:spPr>
            <a:xfrm flipH="1">
              <a:off x="1551724" y="2622907"/>
              <a:ext cx="715724" cy="178288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611561" y="2348880"/>
              <a:ext cx="1710287" cy="968953"/>
            </a:xfrm>
            <a:prstGeom prst="rect">
              <a:avLst/>
            </a:prstGeom>
          </p:spPr>
          <p:txBody>
            <a:bodyPr wrap="none">
              <a:spAutoFit/>
            </a:bodyPr>
            <a:lstStyle/>
            <a:p>
              <a:r>
                <a:rPr lang="fr-FR" sz="1100" b="1" dirty="0" smtClean="0">
                  <a:solidFill>
                    <a:schemeClr val="accent6">
                      <a:lumMod val="60000"/>
                      <a:lumOff val="40000"/>
                    </a:schemeClr>
                  </a:solidFill>
                </a:rPr>
                <a:t>Convertisseurs</a:t>
              </a:r>
            </a:p>
            <a:p>
              <a:r>
                <a:rPr lang="fr-FR" sz="1100" b="1" dirty="0" smtClean="0">
                  <a:solidFill>
                    <a:schemeClr val="accent6">
                      <a:lumMod val="60000"/>
                      <a:lumOff val="40000"/>
                    </a:schemeClr>
                  </a:solidFill>
                </a:rPr>
                <a:t>RYLB01</a:t>
              </a:r>
            </a:p>
            <a:p>
              <a:r>
                <a:rPr lang="fr-FR" sz="1100" b="1" dirty="0" smtClean="0">
                  <a:solidFill>
                    <a:schemeClr val="accent6">
                      <a:lumMod val="60000"/>
                      <a:lumOff val="40000"/>
                    </a:schemeClr>
                  </a:solidFill>
                </a:rPr>
                <a:t>RYLC01</a:t>
              </a:r>
              <a:endParaRPr lang="fr-FR" sz="1100" b="1" dirty="0">
                <a:solidFill>
                  <a:schemeClr val="accent6">
                    <a:lumMod val="60000"/>
                    <a:lumOff val="40000"/>
                  </a:schemeClr>
                </a:solidFill>
              </a:endParaRPr>
            </a:p>
          </p:txBody>
        </p:sp>
        <p:cxnSp>
          <p:nvCxnSpPr>
            <p:cNvPr id="43" name="Straight Arrow Connector 42"/>
            <p:cNvCxnSpPr>
              <a:stCxn id="42" idx="2"/>
            </p:cNvCxnSpPr>
            <p:nvPr/>
          </p:nvCxnSpPr>
          <p:spPr>
            <a:xfrm flipH="1">
              <a:off x="1016609" y="3317833"/>
              <a:ext cx="450095" cy="110127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4436986" y="5139190"/>
              <a:ext cx="937883" cy="422364"/>
            </a:xfrm>
            <a:prstGeom prst="rect">
              <a:avLst/>
            </a:prstGeom>
          </p:spPr>
          <p:txBody>
            <a:bodyPr wrap="none">
              <a:spAutoFit/>
            </a:bodyPr>
            <a:lstStyle/>
            <a:p>
              <a:r>
                <a:rPr lang="fr-FR" sz="1100" b="1" dirty="0" smtClean="0">
                  <a:solidFill>
                    <a:schemeClr val="accent6">
                      <a:lumMod val="60000"/>
                      <a:lumOff val="40000"/>
                    </a:schemeClr>
                  </a:solidFill>
                </a:rPr>
                <a:t>QYC01</a:t>
              </a:r>
              <a:endParaRPr lang="fr-FR" sz="1100" b="1" dirty="0">
                <a:solidFill>
                  <a:schemeClr val="accent6">
                    <a:lumMod val="60000"/>
                    <a:lumOff val="40000"/>
                  </a:schemeClr>
                </a:solidFill>
              </a:endParaRPr>
            </a:p>
          </p:txBody>
        </p:sp>
        <p:sp>
          <p:nvSpPr>
            <p:cNvPr id="45" name="Rectangle 44"/>
            <p:cNvSpPr/>
            <p:nvPr/>
          </p:nvSpPr>
          <p:spPr>
            <a:xfrm>
              <a:off x="3626896" y="5454225"/>
              <a:ext cx="937883" cy="422364"/>
            </a:xfrm>
            <a:prstGeom prst="rect">
              <a:avLst/>
            </a:prstGeom>
          </p:spPr>
          <p:txBody>
            <a:bodyPr wrap="none">
              <a:spAutoFit/>
            </a:bodyPr>
            <a:lstStyle/>
            <a:p>
              <a:r>
                <a:rPr lang="fr-FR" sz="1100" b="1" dirty="0" smtClean="0">
                  <a:solidFill>
                    <a:schemeClr val="accent6">
                      <a:lumMod val="60000"/>
                      <a:lumOff val="40000"/>
                    </a:schemeClr>
                  </a:solidFill>
                </a:rPr>
                <a:t>QYC02</a:t>
              </a:r>
              <a:endParaRPr lang="fr-FR" sz="1100" b="1" dirty="0">
                <a:solidFill>
                  <a:schemeClr val="accent6">
                    <a:lumMod val="60000"/>
                    <a:lumOff val="40000"/>
                  </a:schemeClr>
                </a:solidFill>
              </a:endParaRPr>
            </a:p>
          </p:txBody>
        </p:sp>
        <p:sp>
          <p:nvSpPr>
            <p:cNvPr id="46" name="Rectangle 45"/>
            <p:cNvSpPr/>
            <p:nvPr/>
          </p:nvSpPr>
          <p:spPr>
            <a:xfrm>
              <a:off x="2816804" y="5814264"/>
              <a:ext cx="1097600" cy="422364"/>
            </a:xfrm>
            <a:prstGeom prst="rect">
              <a:avLst/>
            </a:prstGeom>
          </p:spPr>
          <p:txBody>
            <a:bodyPr wrap="none">
              <a:spAutoFit/>
            </a:bodyPr>
            <a:lstStyle/>
            <a:p>
              <a:r>
                <a:rPr lang="fr-FR" sz="1100" b="1" dirty="0" smtClean="0">
                  <a:solidFill>
                    <a:schemeClr val="accent6">
                      <a:lumMod val="60000"/>
                      <a:lumOff val="40000"/>
                    </a:schemeClr>
                  </a:solidFill>
                </a:rPr>
                <a:t>TYCFL01</a:t>
              </a:r>
              <a:endParaRPr lang="fr-FR" sz="1100" b="1" dirty="0">
                <a:solidFill>
                  <a:schemeClr val="accent6">
                    <a:lumMod val="60000"/>
                    <a:lumOff val="40000"/>
                  </a:schemeClr>
                </a:solidFill>
              </a:endParaRPr>
            </a:p>
          </p:txBody>
        </p:sp>
        <p:cxnSp>
          <p:nvCxnSpPr>
            <p:cNvPr id="47" name="Straight Arrow Connector 46"/>
            <p:cNvCxnSpPr>
              <a:stCxn id="44" idx="1"/>
            </p:cNvCxnSpPr>
            <p:nvPr/>
          </p:nvCxnSpPr>
          <p:spPr>
            <a:xfrm flipH="1" flipV="1">
              <a:off x="2816806" y="5049183"/>
              <a:ext cx="1620180" cy="301189"/>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45" idx="1"/>
            </p:cNvCxnSpPr>
            <p:nvPr/>
          </p:nvCxnSpPr>
          <p:spPr>
            <a:xfrm flipH="1" flipV="1">
              <a:off x="2426868" y="5277692"/>
              <a:ext cx="1200028" cy="38771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46" idx="1"/>
            </p:cNvCxnSpPr>
            <p:nvPr/>
          </p:nvCxnSpPr>
          <p:spPr>
            <a:xfrm flipH="1" flipV="1">
              <a:off x="1876429" y="5353049"/>
              <a:ext cx="940375" cy="67239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151071" y="233645"/>
              <a:ext cx="6491160" cy="422364"/>
            </a:xfrm>
            <a:prstGeom prst="rect">
              <a:avLst/>
            </a:prstGeom>
            <a:solidFill>
              <a:srgbClr val="FFFF00"/>
            </a:solidFill>
            <a:ln w="12700">
              <a:solidFill>
                <a:srgbClr val="FF0000"/>
              </a:solidFill>
            </a:ln>
          </p:spPr>
          <p:txBody>
            <a:bodyPr wrap="square" rtlCol="0">
              <a:spAutoFit/>
            </a:bodyPr>
            <a:lstStyle/>
            <a:p>
              <a:r>
                <a:rPr lang="fr-FR" sz="1100" b="1" dirty="0" smtClean="0"/>
                <a:t>UL16 – 2014/03 – Relocalisation Racks  &amp; Convertisseurs</a:t>
              </a:r>
              <a:endParaRPr lang="fr-FR" sz="1100" b="1" dirty="0"/>
            </a:p>
          </p:txBody>
        </p:sp>
      </p:grpSp>
      <p:sp>
        <p:nvSpPr>
          <p:cNvPr id="22" name="Oval 21"/>
          <p:cNvSpPr/>
          <p:nvPr/>
        </p:nvSpPr>
        <p:spPr>
          <a:xfrm>
            <a:off x="4005751" y="2492896"/>
            <a:ext cx="313713" cy="36253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51"/>
          <p:cNvSpPr/>
          <p:nvPr/>
        </p:nvSpPr>
        <p:spPr>
          <a:xfrm>
            <a:off x="1713180" y="4536186"/>
            <a:ext cx="928687" cy="90647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3" name="Straight Connector 52"/>
          <p:cNvCxnSpPr>
            <a:stCxn id="22" idx="3"/>
            <a:endCxn id="52" idx="0"/>
          </p:cNvCxnSpPr>
          <p:nvPr/>
        </p:nvCxnSpPr>
        <p:spPr>
          <a:xfrm flipH="1">
            <a:off x="2177524" y="2802336"/>
            <a:ext cx="1874169" cy="173385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5710120" y="4405381"/>
            <a:ext cx="3240360" cy="2354731"/>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During last year of operation </a:t>
            </a:r>
          </a:p>
          <a:p>
            <a:pPr algn="ctr"/>
            <a:r>
              <a:rPr lang="en-GB" dirty="0" smtClean="0">
                <a:latin typeface="Times New Roman" panose="02020603050405020304" pitchFamily="18" charset="0"/>
                <a:cs typeface="Times New Roman" panose="02020603050405020304" pitchFamily="18" charset="0"/>
              </a:rPr>
              <a:t>we had a number of radiation induced failures </a:t>
            </a:r>
          </a:p>
          <a:p>
            <a:pPr algn="ctr"/>
            <a:r>
              <a:rPr lang="en-GB" dirty="0" smtClean="0">
                <a:latin typeface="Times New Roman" panose="02020603050405020304" pitchFamily="18" charset="0"/>
                <a:cs typeface="Times New Roman" panose="02020603050405020304" pitchFamily="18" charset="0"/>
              </a:rPr>
              <a:t>at 10</a:t>
            </a:r>
            <a:r>
              <a:rPr lang="en-GB" baseline="30000" dirty="0" smtClean="0">
                <a:latin typeface="Times New Roman" panose="02020603050405020304" pitchFamily="18" charset="0"/>
                <a:cs typeface="Times New Roman" panose="02020603050405020304" pitchFamily="18" charset="0"/>
              </a:rPr>
              <a:t>8</a:t>
            </a:r>
            <a:r>
              <a:rPr lang="en-GB" dirty="0" smtClean="0">
                <a:latin typeface="Times New Roman" panose="02020603050405020304" pitchFamily="18" charset="0"/>
                <a:cs typeface="Times New Roman" panose="02020603050405020304" pitchFamily="18" charset="0"/>
              </a:rPr>
              <a:t> -10</a:t>
            </a:r>
            <a:r>
              <a:rPr lang="en-GB" baseline="30000" dirty="0" smtClean="0">
                <a:latin typeface="Times New Roman" panose="02020603050405020304" pitchFamily="18" charset="0"/>
                <a:cs typeface="Times New Roman" panose="02020603050405020304" pitchFamily="18" charset="0"/>
              </a:rPr>
              <a:t>9</a:t>
            </a:r>
            <a:r>
              <a:rPr lang="en-GB" dirty="0" smtClean="0">
                <a:latin typeface="Times New Roman" panose="02020603050405020304" pitchFamily="18" charset="0"/>
                <a:cs typeface="Times New Roman" panose="02020603050405020304" pitchFamily="18" charset="0"/>
              </a:rPr>
              <a:t>  HEH</a:t>
            </a:r>
          </a:p>
          <a:p>
            <a:pPr algn="ctr"/>
            <a:r>
              <a:rPr lang="en-GB" dirty="0">
                <a:latin typeface="Times New Roman" panose="02020603050405020304" pitchFamily="18" charset="0"/>
                <a:cs typeface="Times New Roman" panose="02020603050405020304" pitchFamily="18" charset="0"/>
              </a:rPr>
              <a:t> </a:t>
            </a:r>
            <a:endParaRPr lang="en-GB" dirty="0" smtClean="0">
              <a:latin typeface="Times New Roman" panose="02020603050405020304" pitchFamily="18" charset="0"/>
              <a:cs typeface="Times New Roman" panose="02020603050405020304" pitchFamily="18" charset="0"/>
            </a:endParaRPr>
          </a:p>
          <a:p>
            <a:pPr algn="ctr"/>
            <a:r>
              <a:rPr lang="en-GB" dirty="0">
                <a:latin typeface="Times New Roman" panose="02020603050405020304" pitchFamily="18" charset="0"/>
                <a:cs typeface="Times New Roman" panose="02020603050405020304" pitchFamily="18" charset="0"/>
              </a:rPr>
              <a:t> </a:t>
            </a:r>
            <a:r>
              <a:rPr lang="en-GB" dirty="0" smtClean="0">
                <a:latin typeface="Times New Roman" panose="02020603050405020304" pitchFamily="18" charset="0"/>
                <a:cs typeface="Times New Roman" panose="02020603050405020304" pitchFamily="18" charset="0"/>
              </a:rPr>
              <a:t>Below 10</a:t>
            </a:r>
            <a:r>
              <a:rPr lang="en-GB" baseline="30000" dirty="0" smtClean="0">
                <a:latin typeface="Times New Roman" panose="02020603050405020304" pitchFamily="18" charset="0"/>
                <a:cs typeface="Times New Roman" panose="02020603050405020304" pitchFamily="18" charset="0"/>
              </a:rPr>
              <a:t>7 </a:t>
            </a:r>
            <a:r>
              <a:rPr lang="en-GB" dirty="0" smtClean="0">
                <a:latin typeface="Times New Roman" panose="02020603050405020304" pitchFamily="18" charset="0"/>
                <a:cs typeface="Times New Roman" panose="02020603050405020304" pitchFamily="18" charset="0"/>
              </a:rPr>
              <a:t>HEH failures unlikely  </a:t>
            </a:r>
            <a:endParaRPr lang="en-GB" baseline="30000" dirty="0" smtClean="0">
              <a:latin typeface="Times New Roman" panose="02020603050405020304" pitchFamily="18" charset="0"/>
              <a:cs typeface="Times New Roman" panose="02020603050405020304" pitchFamily="18" charset="0"/>
            </a:endParaRPr>
          </a:p>
          <a:p>
            <a:pPr algn="ctr"/>
            <a:r>
              <a:rPr lang="en-GB" dirty="0" smtClean="0">
                <a:latin typeface="Times New Roman" panose="02020603050405020304" pitchFamily="18" charset="0"/>
                <a:cs typeface="Times New Roman" panose="02020603050405020304" pitchFamily="18" charset="0"/>
              </a:rPr>
              <a:t> </a:t>
            </a:r>
            <a:r>
              <a:rPr lang="en-GB" sz="1400" i="1" dirty="0" smtClean="0">
                <a:latin typeface="Times New Roman" panose="02020603050405020304" pitchFamily="18" charset="0"/>
                <a:cs typeface="Times New Roman" panose="02020603050405020304" pitchFamily="18" charset="0"/>
              </a:rPr>
              <a:t>HEH: High Energy Hadron </a:t>
            </a:r>
            <a:r>
              <a:rPr lang="en-GB" sz="1400" i="1" dirty="0" err="1" smtClean="0">
                <a:latin typeface="Times New Roman" panose="02020603050405020304" pitchFamily="18" charset="0"/>
                <a:cs typeface="Times New Roman" panose="02020603050405020304" pitchFamily="18" charset="0"/>
              </a:rPr>
              <a:t>fluence</a:t>
            </a:r>
            <a:endParaRPr lang="en-GB" sz="1400" i="1" dirty="0" smtClean="0">
              <a:latin typeface="Times New Roman" panose="02020603050405020304" pitchFamily="18" charset="0"/>
              <a:cs typeface="Times New Roman" panose="02020603050405020304" pitchFamily="18" charset="0"/>
            </a:endParaRPr>
          </a:p>
        </p:txBody>
      </p:sp>
      <p:pic>
        <p:nvPicPr>
          <p:cNvPr id="2050"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3270" y="690840"/>
            <a:ext cx="2683193" cy="256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TextBox 1"/>
          <p:cNvSpPr txBox="1"/>
          <p:nvPr/>
        </p:nvSpPr>
        <p:spPr>
          <a:xfrm>
            <a:off x="4404054" y="6642556"/>
            <a:ext cx="997389" cy="246221"/>
          </a:xfrm>
          <a:prstGeom prst="rect">
            <a:avLst/>
          </a:prstGeom>
          <a:solidFill>
            <a:schemeClr val="bg1"/>
          </a:solidFill>
        </p:spPr>
        <p:txBody>
          <a:bodyPr wrap="none" rtlCol="0">
            <a:spAutoFit/>
          </a:bodyPr>
          <a:lstStyle/>
          <a:p>
            <a:r>
              <a:rPr lang="fr-CH" sz="1000" dirty="0" smtClean="0">
                <a:solidFill>
                  <a:srgbClr val="009900"/>
                </a:solidFill>
              </a:rPr>
              <a:t>[EN-MEF-INT]</a:t>
            </a:r>
            <a:endParaRPr lang="en-GB" sz="1000" dirty="0">
              <a:solidFill>
                <a:srgbClr val="009900"/>
              </a:solidFill>
            </a:endParaRPr>
          </a:p>
        </p:txBody>
      </p:sp>
      <p:sp>
        <p:nvSpPr>
          <p:cNvPr id="54" name="TextBox 1"/>
          <p:cNvSpPr txBox="1"/>
          <p:nvPr/>
        </p:nvSpPr>
        <p:spPr>
          <a:xfrm>
            <a:off x="2477717" y="3039347"/>
            <a:ext cx="886781" cy="246221"/>
          </a:xfrm>
          <a:prstGeom prst="rect">
            <a:avLst/>
          </a:prstGeom>
          <a:solidFill>
            <a:schemeClr val="bg1"/>
          </a:solidFill>
        </p:spPr>
        <p:txBody>
          <a:bodyPr wrap="none" rtlCol="0">
            <a:spAutoFit/>
          </a:bodyPr>
          <a:lstStyle/>
          <a:p>
            <a:r>
              <a:rPr lang="fr-CH" sz="1000" dirty="0" smtClean="0">
                <a:solidFill>
                  <a:srgbClr val="009900"/>
                </a:solidFill>
              </a:rPr>
              <a:t>[M. Brugger]</a:t>
            </a:r>
            <a:endParaRPr lang="en-GB" sz="1000" dirty="0">
              <a:solidFill>
                <a:srgbClr val="009900"/>
              </a:solidFill>
            </a:endParaRPr>
          </a:p>
        </p:txBody>
      </p:sp>
    </p:spTree>
    <p:extLst>
      <p:ext uri="{BB962C8B-B14F-4D97-AF65-F5344CB8AC3E}">
        <p14:creationId xmlns:p14="http://schemas.microsoft.com/office/powerpoint/2010/main" val="41631314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76200"/>
            <a:ext cx="9144000" cy="1261884"/>
          </a:xfrm>
          <a:prstGeom prst="rect">
            <a:avLst/>
          </a:prstGeom>
          <a:noFill/>
        </p:spPr>
        <p:txBody>
          <a:bodyPr wrap="square" rtlCol="0">
            <a:spAutoFit/>
          </a:bodyPr>
          <a:lstStyle/>
          <a:p>
            <a:pPr algn="ctr"/>
            <a:r>
              <a:rPr lang="en-GB" sz="3800" dirty="0" smtClean="0">
                <a:latin typeface="Times New Roman" panose="02020603050405020304" pitchFamily="18" charset="0"/>
                <a:cs typeface="Times New Roman" panose="02020603050405020304" pitchFamily="18" charset="0"/>
              </a:rPr>
              <a:t>Superconducting Links at P1 and P5 interaction region magnets</a:t>
            </a:r>
            <a:endParaRPr lang="en-GB" sz="3800" dirty="0" smtClean="0">
              <a:solidFill>
                <a:srgbClr val="C00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1052737"/>
            <a:ext cx="9144000" cy="5109938"/>
          </a:xfrm>
        </p:spPr>
        <p:txBody>
          <a:bodyPr>
            <a:normAutofit fontScale="92500" lnSpcReduction="10000"/>
          </a:bodyPr>
          <a:lstStyle/>
          <a:p>
            <a:r>
              <a:rPr lang="en-GB" b="1" dirty="0">
                <a:solidFill>
                  <a:srgbClr val="3333CC"/>
                </a:solidFill>
              </a:rPr>
              <a:t>Two Superconducting Links </a:t>
            </a:r>
            <a:r>
              <a:rPr lang="en-GB" dirty="0"/>
              <a:t>per point – from surface </a:t>
            </a:r>
            <a:r>
              <a:rPr lang="en-GB" dirty="0" smtClean="0"/>
              <a:t>to underground </a:t>
            </a:r>
            <a:r>
              <a:rPr lang="en-GB" dirty="0"/>
              <a:t>areas</a:t>
            </a:r>
          </a:p>
          <a:p>
            <a:r>
              <a:rPr lang="en-GB" dirty="0"/>
              <a:t>New DFBs installed in </a:t>
            </a:r>
            <a:r>
              <a:rPr lang="en-GB" b="1" dirty="0">
                <a:solidFill>
                  <a:srgbClr val="009900"/>
                </a:solidFill>
              </a:rPr>
              <a:t>at the surface </a:t>
            </a:r>
            <a:r>
              <a:rPr lang="en-GB" sz="2700" b="1" u="sng" dirty="0"/>
              <a:t>(added value to reduce personal exposure to </a:t>
            </a:r>
            <a:r>
              <a:rPr lang="en-GB" sz="2700" b="1" u="sng" dirty="0" smtClean="0"/>
              <a:t>radiation </a:t>
            </a:r>
            <a:r>
              <a:rPr lang="en-GB" sz="2700" b="1" u="sng" dirty="0"/>
              <a:t>)</a:t>
            </a:r>
          </a:p>
          <a:p>
            <a:r>
              <a:rPr lang="en-GB" dirty="0" smtClean="0"/>
              <a:t>Integration </a:t>
            </a:r>
            <a:r>
              <a:rPr lang="en-GB" dirty="0"/>
              <a:t>studies started </a:t>
            </a:r>
          </a:p>
          <a:p>
            <a:pPr>
              <a:tabLst>
                <a:tab pos="530225" algn="l"/>
              </a:tabLst>
            </a:pPr>
            <a:r>
              <a:rPr lang="en-GB" dirty="0" smtClean="0"/>
              <a:t>Need </a:t>
            </a:r>
            <a:r>
              <a:rPr lang="en-GB" dirty="0"/>
              <a:t>for</a:t>
            </a:r>
            <a:r>
              <a:rPr lang="en-GB" b="1" dirty="0">
                <a:solidFill>
                  <a:schemeClr val="accent6"/>
                </a:solidFill>
              </a:rPr>
              <a:t> </a:t>
            </a:r>
            <a:r>
              <a:rPr lang="en-GB" b="1" dirty="0">
                <a:solidFill>
                  <a:srgbClr val="FF6600"/>
                </a:solidFill>
              </a:rPr>
              <a:t>civil engineering </a:t>
            </a:r>
            <a:r>
              <a:rPr lang="en-GB" dirty="0"/>
              <a:t>to be verified – </a:t>
            </a:r>
            <a:r>
              <a:rPr lang="en-GB" dirty="0" smtClean="0"/>
              <a:t>integration studies </a:t>
            </a:r>
            <a:r>
              <a:rPr lang="en-GB" dirty="0"/>
              <a:t>in 2014. </a:t>
            </a:r>
            <a:endParaRPr lang="en-GB" dirty="0" smtClean="0"/>
          </a:p>
          <a:p>
            <a:pPr>
              <a:tabLst>
                <a:tab pos="530225" algn="l"/>
              </a:tabLst>
            </a:pPr>
            <a:r>
              <a:rPr lang="en-GB" dirty="0" smtClean="0">
                <a:solidFill>
                  <a:schemeClr val="tx2">
                    <a:lumMod val="75000"/>
                  </a:schemeClr>
                </a:solidFill>
              </a:rPr>
              <a:t>R&amp;D </a:t>
            </a:r>
            <a:r>
              <a:rPr lang="en-GB" dirty="0">
                <a:solidFill>
                  <a:schemeClr val="tx2">
                    <a:lumMod val="75000"/>
                  </a:schemeClr>
                </a:solidFill>
              </a:rPr>
              <a:t>in </a:t>
            </a:r>
            <a:r>
              <a:rPr lang="en-GB" dirty="0" smtClean="0">
                <a:solidFill>
                  <a:schemeClr val="tx2">
                    <a:lumMod val="75000"/>
                  </a:schemeClr>
                </a:solidFill>
              </a:rPr>
              <a:t>progress</a:t>
            </a:r>
          </a:p>
          <a:p>
            <a:pPr>
              <a:tabLst>
                <a:tab pos="530225" algn="l"/>
              </a:tabLst>
            </a:pPr>
            <a:r>
              <a:rPr lang="en-GB" dirty="0" smtClean="0">
                <a:solidFill>
                  <a:schemeClr val="tx2">
                    <a:lumMod val="75000"/>
                  </a:schemeClr>
                </a:solidFill>
              </a:rPr>
              <a:t>Test </a:t>
            </a:r>
            <a:r>
              <a:rPr lang="en-GB" dirty="0">
                <a:solidFill>
                  <a:schemeClr val="tx2">
                    <a:lumMod val="75000"/>
                  </a:schemeClr>
                </a:solidFill>
              </a:rPr>
              <a:t>of full system (DFB and SC Link) at CERN in </a:t>
            </a:r>
            <a:r>
              <a:rPr lang="en-GB" b="1" dirty="0" smtClean="0">
                <a:solidFill>
                  <a:srgbClr val="FF9933"/>
                </a:solidFill>
              </a:rPr>
              <a:t>2015</a:t>
            </a:r>
          </a:p>
          <a:p>
            <a:pPr>
              <a:tabLst>
                <a:tab pos="530225" algn="l"/>
              </a:tabLst>
            </a:pPr>
            <a:r>
              <a:rPr lang="en-GB" dirty="0" smtClean="0"/>
              <a:t>Installation </a:t>
            </a:r>
            <a:r>
              <a:rPr lang="en-GB" dirty="0"/>
              <a:t>in LHC during </a:t>
            </a:r>
            <a:r>
              <a:rPr lang="en-GB" b="1" dirty="0" smtClean="0">
                <a:solidFill>
                  <a:srgbClr val="FF9933"/>
                </a:solidFill>
              </a:rPr>
              <a:t>LS3</a:t>
            </a:r>
            <a:endParaRPr lang="en-GB" dirty="0" smtClean="0">
              <a:solidFill>
                <a:srgbClr val="FF9933"/>
              </a:solidFill>
            </a:endParaRPr>
          </a:p>
          <a:p>
            <a:pPr>
              <a:tabLst>
                <a:tab pos="530225" algn="l"/>
              </a:tabLst>
            </a:pPr>
            <a:r>
              <a:rPr lang="en-GB" dirty="0" smtClean="0"/>
              <a:t>Procurement</a:t>
            </a:r>
            <a:r>
              <a:rPr lang="en-GB" b="1" dirty="0" smtClean="0"/>
              <a:t> </a:t>
            </a:r>
            <a:r>
              <a:rPr lang="en-GB" dirty="0" smtClean="0"/>
              <a:t>of </a:t>
            </a:r>
            <a:r>
              <a:rPr lang="en-GB" u="sng" dirty="0" smtClean="0">
                <a:solidFill>
                  <a:schemeClr val="accent6"/>
                </a:solidFill>
              </a:rPr>
              <a:t>series</a:t>
            </a:r>
            <a:r>
              <a:rPr lang="en-GB" dirty="0" smtClean="0"/>
              <a:t> to be started</a:t>
            </a:r>
            <a:r>
              <a:rPr lang="en-GB" b="1" dirty="0" smtClean="0">
                <a:solidFill>
                  <a:schemeClr val="accent6"/>
                </a:solidFill>
              </a:rPr>
              <a:t> </a:t>
            </a:r>
            <a:r>
              <a:rPr lang="en-GB" dirty="0" smtClean="0"/>
              <a:t>by end </a:t>
            </a:r>
            <a:r>
              <a:rPr lang="en-GB" b="1" dirty="0" smtClean="0">
                <a:solidFill>
                  <a:srgbClr val="FF9933"/>
                </a:solidFill>
              </a:rPr>
              <a:t>2016</a:t>
            </a:r>
            <a:endParaRPr lang="en-GB" dirty="0">
              <a:solidFill>
                <a:srgbClr val="FF9933"/>
              </a:solidFill>
            </a:endParaRPr>
          </a:p>
        </p:txBody>
      </p:sp>
    </p:spTree>
    <p:extLst>
      <p:ext uri="{BB962C8B-B14F-4D97-AF65-F5344CB8AC3E}">
        <p14:creationId xmlns:p14="http://schemas.microsoft.com/office/powerpoint/2010/main" val="16314836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024"/>
            <a:ext cx="8229600" cy="719349"/>
          </a:xfrm>
        </p:spPr>
        <p:txBody>
          <a:bodyPr>
            <a:normAutofit fontScale="90000"/>
          </a:bodyPr>
          <a:lstStyle/>
          <a:p>
            <a:r>
              <a:rPr lang="en-GB" dirty="0"/>
              <a:t>Few key data for cost and planning</a:t>
            </a:r>
          </a:p>
        </p:txBody>
      </p:sp>
      <p:graphicFrame>
        <p:nvGraphicFramePr>
          <p:cNvPr id="13" name="Table 12"/>
          <p:cNvGraphicFramePr>
            <a:graphicFrameLocks noGrp="1"/>
          </p:cNvGraphicFramePr>
          <p:nvPr>
            <p:extLst>
              <p:ext uri="{D42A27DB-BD31-4B8C-83A1-F6EECF244321}">
                <p14:modId xmlns:p14="http://schemas.microsoft.com/office/powerpoint/2010/main" val="2471624481"/>
              </p:ext>
            </p:extLst>
          </p:nvPr>
        </p:nvGraphicFramePr>
        <p:xfrm>
          <a:off x="190500" y="4928047"/>
          <a:ext cx="8953500" cy="1645920"/>
        </p:xfrm>
        <a:graphic>
          <a:graphicData uri="http://schemas.openxmlformats.org/drawingml/2006/table">
            <a:tbl>
              <a:tblPr firstRow="1" bandRow="1">
                <a:tableStyleId>{5C22544A-7EE6-4342-B048-85BDC9FD1C3A}</a:tableStyleId>
              </a:tblPr>
              <a:tblGrid>
                <a:gridCol w="4476750"/>
                <a:gridCol w="4476750"/>
              </a:tblGrid>
              <a:tr h="232574">
                <a:tc>
                  <a:txBody>
                    <a:bodyPr/>
                    <a:lstStyle/>
                    <a:p>
                      <a:pPr algn="ctr"/>
                      <a:r>
                        <a:rPr lang="en-GB" sz="1200" dirty="0" smtClean="0">
                          <a:solidFill>
                            <a:srgbClr val="0070C0"/>
                          </a:solidFill>
                        </a:rPr>
                        <a:t>Item</a:t>
                      </a:r>
                      <a:endParaRPr lang="en-GB" sz="12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smtClean="0">
                          <a:solidFill>
                            <a:srgbClr val="0070C0"/>
                          </a:solidFill>
                        </a:rPr>
                        <a:t>Estimated</a:t>
                      </a:r>
                      <a:r>
                        <a:rPr lang="en-GB" sz="1200" baseline="0" dirty="0" smtClean="0">
                          <a:solidFill>
                            <a:srgbClr val="0070C0"/>
                          </a:solidFill>
                        </a:rPr>
                        <a:t> Cost</a:t>
                      </a:r>
                      <a:endParaRPr lang="en-GB" sz="12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574">
                <a:tc>
                  <a:txBody>
                    <a:bodyPr/>
                    <a:lstStyle/>
                    <a:p>
                      <a:pPr algn="ctr"/>
                      <a:r>
                        <a:rPr lang="en-GB" sz="1200" dirty="0" smtClean="0">
                          <a:solidFill>
                            <a:srgbClr val="0070C0"/>
                          </a:solidFill>
                        </a:rPr>
                        <a:t>Magnet </a:t>
                      </a:r>
                      <a:r>
                        <a:rPr lang="en-GB" sz="1200" dirty="0" err="1" smtClean="0">
                          <a:solidFill>
                            <a:srgbClr val="0070C0"/>
                          </a:solidFill>
                        </a:rPr>
                        <a:t>system+TAS</a:t>
                      </a:r>
                      <a:endParaRPr lang="en-GB" sz="12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smtClean="0">
                          <a:solidFill>
                            <a:srgbClr val="0070C0"/>
                          </a:solidFill>
                        </a:rPr>
                        <a:t>210 MCHF</a:t>
                      </a:r>
                      <a:endParaRPr lang="en-GB" sz="12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574">
                <a:tc>
                  <a:txBody>
                    <a:bodyPr/>
                    <a:lstStyle/>
                    <a:p>
                      <a:pPr algn="ctr"/>
                      <a:r>
                        <a:rPr lang="en-GB" sz="1200" dirty="0" smtClean="0">
                          <a:solidFill>
                            <a:srgbClr val="0070C0"/>
                          </a:solidFill>
                        </a:rPr>
                        <a:t>QPS</a:t>
                      </a:r>
                      <a:endParaRPr lang="en-GB" sz="12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smtClean="0">
                          <a:solidFill>
                            <a:srgbClr val="0070C0"/>
                          </a:solidFill>
                        </a:rPr>
                        <a:t>3 MCHF</a:t>
                      </a:r>
                      <a:endParaRPr lang="en-GB" sz="12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574">
                <a:tc>
                  <a:txBody>
                    <a:bodyPr/>
                    <a:lstStyle/>
                    <a:p>
                      <a:pPr algn="ctr"/>
                      <a:r>
                        <a:rPr lang="en-GB" sz="1200" dirty="0" smtClean="0">
                          <a:solidFill>
                            <a:srgbClr val="0070C0"/>
                          </a:solidFill>
                        </a:rPr>
                        <a:t>Instrumentation </a:t>
                      </a:r>
                      <a:endParaRPr lang="en-GB" sz="12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smtClean="0">
                          <a:solidFill>
                            <a:srgbClr val="0070C0"/>
                          </a:solidFill>
                        </a:rPr>
                        <a:t>See</a:t>
                      </a:r>
                      <a:r>
                        <a:rPr lang="en-GB" sz="1200" baseline="0" dirty="0" smtClean="0">
                          <a:solidFill>
                            <a:srgbClr val="0070C0"/>
                          </a:solidFill>
                        </a:rPr>
                        <a:t> later instrumentation chapter</a:t>
                      </a:r>
                      <a:endParaRPr lang="en-GB" sz="12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574">
                <a:tc>
                  <a:txBody>
                    <a:bodyPr/>
                    <a:lstStyle/>
                    <a:p>
                      <a:pPr algn="ctr"/>
                      <a:r>
                        <a:rPr lang="en-GB" sz="1200" dirty="0" smtClean="0">
                          <a:solidFill>
                            <a:srgbClr val="0070C0"/>
                          </a:solidFill>
                        </a:rPr>
                        <a:t>Collimation</a:t>
                      </a:r>
                      <a:endParaRPr lang="en-GB" sz="12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solidFill>
                            <a:srgbClr val="0070C0"/>
                          </a:solidFill>
                        </a:rPr>
                        <a:t>See</a:t>
                      </a:r>
                      <a:r>
                        <a:rPr lang="en-GB" sz="1200" baseline="0" dirty="0" smtClean="0">
                          <a:solidFill>
                            <a:srgbClr val="0070C0"/>
                          </a:solidFill>
                        </a:rPr>
                        <a:t> later collimation chapter</a:t>
                      </a:r>
                      <a:endParaRPr lang="en-GB" sz="1200" dirty="0" smtClean="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574">
                <a:tc>
                  <a:txBody>
                    <a:bodyPr/>
                    <a:lstStyle/>
                    <a:p>
                      <a:pPr algn="ctr"/>
                      <a:r>
                        <a:rPr lang="en-GB" sz="1200" dirty="0" smtClean="0">
                          <a:solidFill>
                            <a:srgbClr val="0070C0"/>
                          </a:solidFill>
                        </a:rPr>
                        <a:t>SC links</a:t>
                      </a:r>
                      <a:endParaRPr lang="en-GB" sz="12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200" dirty="0" smtClean="0">
                          <a:solidFill>
                            <a:srgbClr val="0070C0"/>
                          </a:solidFill>
                        </a:rPr>
                        <a:t>31 MCHF+3 MCHF</a:t>
                      </a:r>
                      <a:r>
                        <a:rPr lang="en-GB" sz="1200" baseline="0" dirty="0" smtClean="0">
                          <a:solidFill>
                            <a:srgbClr val="0070C0"/>
                          </a:solidFill>
                        </a:rPr>
                        <a:t> infrastructures+ 6 MCHF Power Converters</a:t>
                      </a:r>
                      <a:endParaRPr lang="en-GB" sz="1200"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27" name="Group 26"/>
          <p:cNvGrpSpPr/>
          <p:nvPr/>
        </p:nvGrpSpPr>
        <p:grpSpPr>
          <a:xfrm>
            <a:off x="-1" y="619124"/>
            <a:ext cx="9143976" cy="4232722"/>
            <a:chOff x="-1" y="619124"/>
            <a:chExt cx="9143976" cy="4232722"/>
          </a:xfrm>
        </p:grpSpPr>
        <p:sp>
          <p:nvSpPr>
            <p:cNvPr id="7" name="Rectangle 6"/>
            <p:cNvSpPr/>
            <p:nvPr/>
          </p:nvSpPr>
          <p:spPr>
            <a:xfrm>
              <a:off x="7343775" y="866774"/>
              <a:ext cx="1800200" cy="1152128"/>
            </a:xfrm>
            <a:prstGeom prst="rect">
              <a:avLst/>
            </a:prstGeom>
            <a:solidFill>
              <a:srgbClr val="00B050"/>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smtClean="0">
                  <a:latin typeface="Times New Roman" panose="02020603050405020304" pitchFamily="18" charset="0"/>
                  <a:cs typeface="Times New Roman" panose="02020603050405020304" pitchFamily="18" charset="0"/>
                </a:rPr>
                <a:t>Quadrupole</a:t>
              </a:r>
              <a:endParaRPr lang="en-GB" dirty="0">
                <a:latin typeface="Times New Roman" panose="02020603050405020304" pitchFamily="18" charset="0"/>
                <a:cs typeface="Times New Roman" panose="02020603050405020304" pitchFamily="18" charset="0"/>
              </a:endParaRPr>
            </a:p>
          </p:txBody>
        </p:sp>
        <p:sp>
          <p:nvSpPr>
            <p:cNvPr id="8" name="Rectangle 7"/>
            <p:cNvSpPr/>
            <p:nvPr/>
          </p:nvSpPr>
          <p:spPr>
            <a:xfrm>
              <a:off x="7343775" y="2018902"/>
              <a:ext cx="1800200" cy="576064"/>
            </a:xfrm>
            <a:prstGeom prst="rect">
              <a:avLst/>
            </a:prstGeom>
            <a:solidFill>
              <a:srgbClr val="00B0F0"/>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D1</a:t>
              </a:r>
              <a:endParaRPr lang="en-GB" dirty="0">
                <a:latin typeface="Times New Roman" panose="02020603050405020304" pitchFamily="18" charset="0"/>
                <a:cs typeface="Times New Roman" panose="02020603050405020304" pitchFamily="18" charset="0"/>
              </a:endParaRPr>
            </a:p>
          </p:txBody>
        </p:sp>
        <p:sp>
          <p:nvSpPr>
            <p:cNvPr id="9" name="Rectangle 8"/>
            <p:cNvSpPr/>
            <p:nvPr/>
          </p:nvSpPr>
          <p:spPr>
            <a:xfrm>
              <a:off x="7334250" y="2594966"/>
              <a:ext cx="1800200" cy="576064"/>
            </a:xfrm>
            <a:prstGeom prst="rect">
              <a:avLst/>
            </a:prstGeom>
            <a:solidFill>
              <a:srgbClr val="FF0000"/>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Correctors</a:t>
              </a:r>
              <a:endParaRPr lang="en-GB" dirty="0">
                <a:latin typeface="Times New Roman" panose="02020603050405020304" pitchFamily="18" charset="0"/>
                <a:cs typeface="Times New Roman" panose="02020603050405020304" pitchFamily="18" charset="0"/>
              </a:endParaRPr>
            </a:p>
          </p:txBody>
        </p:sp>
        <p:sp>
          <p:nvSpPr>
            <p:cNvPr id="10" name="Rectangle 9"/>
            <p:cNvSpPr/>
            <p:nvPr/>
          </p:nvSpPr>
          <p:spPr>
            <a:xfrm>
              <a:off x="7343775" y="3171030"/>
              <a:ext cx="1800200" cy="583730"/>
            </a:xfrm>
            <a:prstGeom prst="rect">
              <a:avLst/>
            </a:prstGeom>
            <a:solidFill>
              <a:schemeClr val="bg2">
                <a:lumMod val="9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Beam screen</a:t>
              </a:r>
              <a:endParaRPr lang="en-GB" dirty="0">
                <a:latin typeface="Times New Roman" panose="02020603050405020304" pitchFamily="18" charset="0"/>
                <a:cs typeface="Times New Roman" panose="02020603050405020304" pitchFamily="18" charset="0"/>
              </a:endParaRPr>
            </a:p>
          </p:txBody>
        </p:sp>
        <p:sp>
          <p:nvSpPr>
            <p:cNvPr id="11" name="Rectangle 10"/>
            <p:cNvSpPr/>
            <p:nvPr/>
          </p:nvSpPr>
          <p:spPr>
            <a:xfrm>
              <a:off x="7334250" y="3754760"/>
              <a:ext cx="1800200" cy="360040"/>
            </a:xfrm>
            <a:prstGeom prst="rect">
              <a:avLst/>
            </a:prstGeom>
            <a:solidFill>
              <a:schemeClr val="tx2">
                <a:lumMod val="50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Cryostat</a:t>
              </a:r>
              <a:endParaRPr lang="en-GB" dirty="0">
                <a:latin typeface="Times New Roman" panose="02020603050405020304" pitchFamily="18" charset="0"/>
                <a:cs typeface="Times New Roman" panose="02020603050405020304" pitchFamily="18" charset="0"/>
              </a:endParaRPr>
            </a:p>
          </p:txBody>
        </p:sp>
        <p:sp>
          <p:nvSpPr>
            <p:cNvPr id="12" name="Rectangle 11"/>
            <p:cNvSpPr/>
            <p:nvPr/>
          </p:nvSpPr>
          <p:spPr>
            <a:xfrm rot="10800000" flipV="1">
              <a:off x="7334250" y="4114800"/>
              <a:ext cx="1800200" cy="648072"/>
            </a:xfrm>
            <a:prstGeom prst="rect">
              <a:avLst/>
            </a:prstGeom>
            <a:solidFill>
              <a:srgbClr val="FF66CC"/>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SC link </a:t>
              </a:r>
              <a:endParaRPr lang="en-GB" dirty="0">
                <a:latin typeface="Times New Roman" panose="02020603050405020304" pitchFamily="18" charset="0"/>
                <a:cs typeface="Times New Roman" panose="02020603050405020304" pitchFamily="18"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3221743344"/>
                </p:ext>
              </p:extLst>
            </p:nvPr>
          </p:nvGraphicFramePr>
          <p:xfrm>
            <a:off x="-1" y="761999"/>
            <a:ext cx="7667625" cy="4089847"/>
          </p:xfrm>
          <a:graphic>
            <a:graphicData uri="http://schemas.openxmlformats.org/presentationml/2006/ole">
              <mc:AlternateContent xmlns:mc="http://schemas.openxmlformats.org/markup-compatibility/2006">
                <mc:Choice xmlns:v="urn:schemas-microsoft-com:vml" Requires="v">
                  <p:oleObj spid="_x0000_s1200" name="Project" r:id="rId3" imgW="18259366" imgH="6172200" progId="MSProject.Project.9">
                    <p:embed/>
                  </p:oleObj>
                </mc:Choice>
                <mc:Fallback>
                  <p:oleObj name="Project" r:id="rId3" imgW="18259366" imgH="6172200" progId="MSProject.Project.9">
                    <p:embed/>
                    <p:pic>
                      <p:nvPicPr>
                        <p:cNvPr id="0" name=""/>
                        <p:cNvPicPr/>
                        <p:nvPr/>
                      </p:nvPicPr>
                      <p:blipFill>
                        <a:blip r:embed="rId4"/>
                        <a:stretch>
                          <a:fillRect/>
                        </a:stretch>
                      </p:blipFill>
                      <p:spPr>
                        <a:xfrm>
                          <a:off x="-1" y="761999"/>
                          <a:ext cx="7667625" cy="4089847"/>
                        </a:xfrm>
                        <a:prstGeom prst="rect">
                          <a:avLst/>
                        </a:prstGeom>
                      </p:spPr>
                    </p:pic>
                  </p:oleObj>
                </mc:Fallback>
              </mc:AlternateContent>
            </a:graphicData>
          </a:graphic>
        </p:graphicFrame>
        <p:grpSp>
          <p:nvGrpSpPr>
            <p:cNvPr id="6" name="Group 5"/>
            <p:cNvGrpSpPr/>
            <p:nvPr/>
          </p:nvGrpSpPr>
          <p:grpSpPr>
            <a:xfrm>
              <a:off x="1581150" y="619125"/>
              <a:ext cx="1266825" cy="247649"/>
              <a:chOff x="1581150" y="619125"/>
              <a:chExt cx="1266825" cy="247649"/>
            </a:xfrm>
          </p:grpSpPr>
          <p:sp>
            <p:nvSpPr>
              <p:cNvPr id="5" name="Rectangle 4"/>
              <p:cNvSpPr/>
              <p:nvPr/>
            </p:nvSpPr>
            <p:spPr>
              <a:xfrm>
                <a:off x="1581150" y="619125"/>
                <a:ext cx="628650" cy="247649"/>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t>2013</a:t>
                </a:r>
                <a:endParaRPr lang="en-GB" sz="1400" b="1" dirty="0"/>
              </a:p>
            </p:txBody>
          </p:sp>
          <p:sp>
            <p:nvSpPr>
              <p:cNvPr id="14" name="Rectangle 13"/>
              <p:cNvSpPr/>
              <p:nvPr/>
            </p:nvSpPr>
            <p:spPr>
              <a:xfrm>
                <a:off x="2219325" y="619125"/>
                <a:ext cx="628650" cy="247649"/>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t>2014</a:t>
                </a:r>
                <a:endParaRPr lang="en-GB" sz="1400" b="1" dirty="0"/>
              </a:p>
            </p:txBody>
          </p:sp>
        </p:grpSp>
        <p:grpSp>
          <p:nvGrpSpPr>
            <p:cNvPr id="15" name="Group 14"/>
            <p:cNvGrpSpPr/>
            <p:nvPr/>
          </p:nvGrpSpPr>
          <p:grpSpPr>
            <a:xfrm>
              <a:off x="2828925" y="619125"/>
              <a:ext cx="1266825" cy="247649"/>
              <a:chOff x="1581150" y="619125"/>
              <a:chExt cx="1266825" cy="247649"/>
            </a:xfrm>
          </p:grpSpPr>
          <p:sp>
            <p:nvSpPr>
              <p:cNvPr id="16" name="Rectangle 15"/>
              <p:cNvSpPr/>
              <p:nvPr/>
            </p:nvSpPr>
            <p:spPr>
              <a:xfrm>
                <a:off x="1581150" y="619125"/>
                <a:ext cx="628650" cy="247649"/>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2015</a:t>
                </a:r>
                <a:endParaRPr lang="en-GB" sz="1400" dirty="0"/>
              </a:p>
            </p:txBody>
          </p:sp>
          <p:sp>
            <p:nvSpPr>
              <p:cNvPr id="17" name="Rectangle 16"/>
              <p:cNvSpPr/>
              <p:nvPr/>
            </p:nvSpPr>
            <p:spPr>
              <a:xfrm>
                <a:off x="2219325" y="619125"/>
                <a:ext cx="628650" cy="247649"/>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2016</a:t>
                </a:r>
                <a:endParaRPr lang="en-GB" sz="1400" dirty="0"/>
              </a:p>
            </p:txBody>
          </p:sp>
        </p:grpSp>
        <p:grpSp>
          <p:nvGrpSpPr>
            <p:cNvPr id="18" name="Group 17"/>
            <p:cNvGrpSpPr/>
            <p:nvPr/>
          </p:nvGrpSpPr>
          <p:grpSpPr>
            <a:xfrm>
              <a:off x="4105275" y="619125"/>
              <a:ext cx="1266825" cy="247649"/>
              <a:chOff x="1581150" y="619125"/>
              <a:chExt cx="1266825" cy="247649"/>
            </a:xfrm>
          </p:grpSpPr>
          <p:sp>
            <p:nvSpPr>
              <p:cNvPr id="19" name="Rectangle 18"/>
              <p:cNvSpPr/>
              <p:nvPr/>
            </p:nvSpPr>
            <p:spPr>
              <a:xfrm>
                <a:off x="1581150" y="619125"/>
                <a:ext cx="628650" cy="247649"/>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t>2017</a:t>
                </a:r>
                <a:endParaRPr lang="en-GB" sz="1400" b="1" dirty="0"/>
              </a:p>
            </p:txBody>
          </p:sp>
          <p:sp>
            <p:nvSpPr>
              <p:cNvPr id="20" name="Rectangle 19"/>
              <p:cNvSpPr/>
              <p:nvPr/>
            </p:nvSpPr>
            <p:spPr>
              <a:xfrm>
                <a:off x="2219325" y="619125"/>
                <a:ext cx="628650" cy="247649"/>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t>2018</a:t>
                </a:r>
                <a:endParaRPr lang="en-GB" sz="1400" b="1" dirty="0"/>
              </a:p>
            </p:txBody>
          </p:sp>
        </p:grpSp>
        <p:grpSp>
          <p:nvGrpSpPr>
            <p:cNvPr id="21" name="Group 20"/>
            <p:cNvGrpSpPr/>
            <p:nvPr/>
          </p:nvGrpSpPr>
          <p:grpSpPr>
            <a:xfrm>
              <a:off x="5362575" y="619125"/>
              <a:ext cx="1266825" cy="247649"/>
              <a:chOff x="1581150" y="619125"/>
              <a:chExt cx="1266825" cy="247649"/>
            </a:xfrm>
          </p:grpSpPr>
          <p:sp>
            <p:nvSpPr>
              <p:cNvPr id="22" name="Rectangle 21"/>
              <p:cNvSpPr/>
              <p:nvPr/>
            </p:nvSpPr>
            <p:spPr>
              <a:xfrm>
                <a:off x="1581150" y="619125"/>
                <a:ext cx="628650" cy="247649"/>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t>2019</a:t>
                </a:r>
                <a:endParaRPr lang="en-GB" sz="1400" b="1" dirty="0"/>
              </a:p>
            </p:txBody>
          </p:sp>
          <p:sp>
            <p:nvSpPr>
              <p:cNvPr id="23" name="Rectangle 22"/>
              <p:cNvSpPr/>
              <p:nvPr/>
            </p:nvSpPr>
            <p:spPr>
              <a:xfrm>
                <a:off x="2219325" y="619125"/>
                <a:ext cx="628650" cy="247649"/>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t>2020</a:t>
                </a:r>
                <a:endParaRPr lang="en-GB" sz="1400" b="1" dirty="0"/>
              </a:p>
            </p:txBody>
          </p:sp>
        </p:grpSp>
        <p:grpSp>
          <p:nvGrpSpPr>
            <p:cNvPr id="24" name="Group 23"/>
            <p:cNvGrpSpPr/>
            <p:nvPr/>
          </p:nvGrpSpPr>
          <p:grpSpPr>
            <a:xfrm>
              <a:off x="6629400" y="619124"/>
              <a:ext cx="1266825" cy="247649"/>
              <a:chOff x="1581150" y="619125"/>
              <a:chExt cx="1266825" cy="247649"/>
            </a:xfrm>
          </p:grpSpPr>
          <p:sp>
            <p:nvSpPr>
              <p:cNvPr id="25" name="Rectangle 24"/>
              <p:cNvSpPr/>
              <p:nvPr/>
            </p:nvSpPr>
            <p:spPr>
              <a:xfrm>
                <a:off x="1581150" y="619125"/>
                <a:ext cx="628650" cy="247649"/>
              </a:xfrm>
              <a:prstGeom prst="rect">
                <a:avLst/>
              </a:prstGeom>
              <a:solidFill>
                <a:schemeClr val="tx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t>2021</a:t>
                </a:r>
                <a:endParaRPr lang="en-GB" sz="1400" b="1" dirty="0"/>
              </a:p>
            </p:txBody>
          </p:sp>
          <p:sp>
            <p:nvSpPr>
              <p:cNvPr id="26" name="Rectangle 25"/>
              <p:cNvSpPr/>
              <p:nvPr/>
            </p:nvSpPr>
            <p:spPr>
              <a:xfrm>
                <a:off x="2219325" y="619125"/>
                <a:ext cx="628650" cy="247649"/>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t>2022</a:t>
                </a:r>
                <a:endParaRPr lang="en-GB" sz="1400" b="1" dirty="0"/>
              </a:p>
            </p:txBody>
          </p:sp>
        </p:grpSp>
      </p:grpSp>
    </p:spTree>
    <p:extLst>
      <p:ext uri="{BB962C8B-B14F-4D97-AF65-F5344CB8AC3E}">
        <p14:creationId xmlns:p14="http://schemas.microsoft.com/office/powerpoint/2010/main" val="28051605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3786722"/>
            <a:ext cx="7772400" cy="2284469"/>
          </a:xfrm>
        </p:spPr>
        <p:txBody>
          <a:bodyPr>
            <a:normAutofit fontScale="90000"/>
          </a:bodyPr>
          <a:lstStyle/>
          <a:p>
            <a:r>
              <a:rPr lang="en-GB" dirty="0" smtClean="0"/>
              <a:t>Collimation</a:t>
            </a:r>
            <a:br>
              <a:rPr lang="en-GB" dirty="0" smtClean="0"/>
            </a:br>
            <a:r>
              <a:rPr lang="en-GB" sz="1800" i="1" dirty="0" smtClean="0"/>
              <a:t>decisions related impedance issues and IR7 cleaning  are linked to the operational evidences at 6.5 </a:t>
            </a:r>
            <a:r>
              <a:rPr lang="en-GB" sz="1800" i="1" dirty="0" err="1" smtClean="0"/>
              <a:t>T</a:t>
            </a:r>
            <a:r>
              <a:rPr lang="en-GB" sz="1300" i="1" dirty="0" err="1" smtClean="0"/>
              <a:t>e</a:t>
            </a:r>
            <a:r>
              <a:rPr lang="en-GB" sz="1800" i="1" dirty="0" err="1" smtClean="0"/>
              <a:t>V</a:t>
            </a:r>
            <a:r>
              <a:rPr lang="en-GB" sz="1800" i="1" dirty="0" smtClean="0"/>
              <a:t>, in particular IP 7 requirements, see US1.</a:t>
            </a:r>
            <a:br>
              <a:rPr lang="en-GB" sz="1800" i="1" dirty="0" smtClean="0"/>
            </a:br>
            <a:r>
              <a:rPr lang="en-GB" sz="1600" i="1" dirty="0" smtClean="0"/>
              <a:t>“…Extrapolation of the collimation performance from 4T</a:t>
            </a:r>
            <a:r>
              <a:rPr lang="en-GB" sz="1200" i="1" dirty="0" smtClean="0"/>
              <a:t>e</a:t>
            </a:r>
            <a:r>
              <a:rPr lang="en-GB" sz="1600" i="1" dirty="0" smtClean="0"/>
              <a:t>V to 7T</a:t>
            </a:r>
            <a:r>
              <a:rPr lang="en-GB" sz="1200" i="1" dirty="0" smtClean="0"/>
              <a:t>e</a:t>
            </a:r>
            <a:r>
              <a:rPr lang="en-GB" sz="1600" i="1" dirty="0" smtClean="0"/>
              <a:t>V based on collimation quench tests and accompanying simulations has a number of uncertainties, …”  from the recommendation of the May 2013 collimation review</a:t>
            </a:r>
            <a:endParaRPr lang="en-GB" sz="1800" i="1" dirty="0"/>
          </a:p>
        </p:txBody>
      </p:sp>
      <p:sp>
        <p:nvSpPr>
          <p:cNvPr id="5" name="Text Placeholder 4"/>
          <p:cNvSpPr>
            <a:spLocks noGrp="1"/>
          </p:cNvSpPr>
          <p:nvPr>
            <p:ph type="body" idx="1"/>
          </p:nvPr>
        </p:nvSpPr>
        <p:spPr>
          <a:xfrm>
            <a:off x="722313" y="2286535"/>
            <a:ext cx="7772400" cy="1500187"/>
          </a:xfrm>
        </p:spPr>
        <p:txBody>
          <a:bodyPr>
            <a:normAutofit/>
          </a:bodyPr>
          <a:lstStyle/>
          <a:p>
            <a:endParaRPr lang="en-GB" dirty="0"/>
          </a:p>
        </p:txBody>
      </p:sp>
    </p:spTree>
    <p:extLst>
      <p:ext uri="{BB962C8B-B14F-4D97-AF65-F5344CB8AC3E}">
        <p14:creationId xmlns:p14="http://schemas.microsoft.com/office/powerpoint/2010/main" val="1500006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
          <p:cNvPicPr>
            <a:picLocks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rot="20066404">
            <a:off x="7321283" y="-33791"/>
            <a:ext cx="200406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
        <p:nvSpPr>
          <p:cNvPr id="4" name="Title 3"/>
          <p:cNvSpPr>
            <a:spLocks noGrp="1"/>
          </p:cNvSpPr>
          <p:nvPr>
            <p:ph type="title"/>
          </p:nvPr>
        </p:nvSpPr>
        <p:spPr>
          <a:xfrm>
            <a:off x="1659706" y="0"/>
            <a:ext cx="7325469" cy="764704"/>
          </a:xfrm>
        </p:spPr>
        <p:txBody>
          <a:bodyPr>
            <a:normAutofit fontScale="90000"/>
          </a:bodyPr>
          <a:lstStyle/>
          <a:p>
            <a:r>
              <a:rPr lang="en-GB" dirty="0" smtClean="0"/>
              <a:t>PIC Collimation</a:t>
            </a:r>
            <a:endParaRPr lang="en-GB"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950880"/>
            <a:ext cx="5850887" cy="58749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4" name="Group 13"/>
          <p:cNvGrpSpPr/>
          <p:nvPr/>
        </p:nvGrpSpPr>
        <p:grpSpPr>
          <a:xfrm>
            <a:off x="5364088" y="3284984"/>
            <a:ext cx="3744416" cy="1152128"/>
            <a:chOff x="5364088" y="3284984"/>
            <a:chExt cx="3744416" cy="1152128"/>
          </a:xfrm>
          <a:solidFill>
            <a:srgbClr val="FF9933"/>
          </a:solidFill>
        </p:grpSpPr>
        <p:sp>
          <p:nvSpPr>
            <p:cNvPr id="3" name="Rectangle 2"/>
            <p:cNvSpPr/>
            <p:nvPr/>
          </p:nvSpPr>
          <p:spPr>
            <a:xfrm>
              <a:off x="5364088" y="3645024"/>
              <a:ext cx="486799" cy="576064"/>
            </a:xfrm>
            <a:prstGeom prst="rect">
              <a:avLst/>
            </a:prstGeom>
            <a:solidFill>
              <a:srgbClr val="FF9933">
                <a:alpha val="34000"/>
              </a:srgb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latin typeface="Times New Roman" panose="02020603050405020304" pitchFamily="18" charset="0"/>
                <a:cs typeface="Times New Roman" panose="02020603050405020304" pitchFamily="18" charset="0"/>
              </a:endParaRPr>
            </a:p>
          </p:txBody>
        </p:sp>
        <p:sp>
          <p:nvSpPr>
            <p:cNvPr id="6" name="Left Arrow Callout 5"/>
            <p:cNvSpPr/>
            <p:nvPr/>
          </p:nvSpPr>
          <p:spPr>
            <a:xfrm>
              <a:off x="5850887" y="3284984"/>
              <a:ext cx="3257617" cy="1152128"/>
            </a:xfrm>
            <a:prstGeom prst="leftArrowCallout">
              <a:avLst>
                <a:gd name="adj1" fmla="val 23620"/>
                <a:gd name="adj2" fmla="val 25000"/>
                <a:gd name="adj3" fmla="val 20169"/>
                <a:gd name="adj4" fmla="val 91159"/>
              </a:avLst>
            </a:prstGeom>
            <a:grp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Interaction region</a:t>
              </a:r>
            </a:p>
            <a:p>
              <a:pPr marL="228600" indent="-228600" algn="ctr">
                <a:buAutoNum type="arabicParenR"/>
              </a:pPr>
              <a:r>
                <a:rPr lang="en-GB" sz="1200" dirty="0" smtClean="0">
                  <a:latin typeface="Times New Roman" panose="02020603050405020304" pitchFamily="18" charset="0"/>
                  <a:cs typeface="Times New Roman" panose="02020603050405020304" pitchFamily="18" charset="0"/>
                </a:rPr>
                <a:t>Displace the 12 TCL</a:t>
              </a:r>
            </a:p>
            <a:p>
              <a:pPr marL="228600" indent="-228600" algn="ctr">
                <a:buAutoNum type="arabicParenR"/>
              </a:pPr>
              <a:r>
                <a:rPr lang="en-GB" sz="1200" dirty="0" smtClean="0">
                  <a:latin typeface="Times New Roman" panose="02020603050405020304" pitchFamily="18" charset="0"/>
                  <a:cs typeface="Times New Roman" panose="02020603050405020304" pitchFamily="18" charset="0"/>
                </a:rPr>
                <a:t>Add 2+2 horizontal collimator in more robust material</a:t>
              </a:r>
            </a:p>
            <a:p>
              <a:pPr marL="228600" indent="-228600" algn="ctr">
                <a:buAutoNum type="arabicParenR"/>
              </a:pPr>
              <a:r>
                <a:rPr lang="en-GB" sz="1200" dirty="0" smtClean="0">
                  <a:latin typeface="Times New Roman" panose="02020603050405020304" pitchFamily="18" charset="0"/>
                  <a:cs typeface="Times New Roman" panose="02020603050405020304" pitchFamily="18" charset="0"/>
                </a:rPr>
                <a:t>Add 2+2 vertical collimators to protect Q4 and Q5</a:t>
              </a:r>
              <a:endParaRPr lang="en-GB" sz="1200" dirty="0">
                <a:latin typeface="Times New Roman" panose="02020603050405020304" pitchFamily="18" charset="0"/>
                <a:cs typeface="Times New Roman" panose="02020603050405020304" pitchFamily="18" charset="0"/>
              </a:endParaRPr>
            </a:p>
          </p:txBody>
        </p:sp>
      </p:grpSp>
      <p:grpSp>
        <p:nvGrpSpPr>
          <p:cNvPr id="16" name="Group 15"/>
          <p:cNvGrpSpPr/>
          <p:nvPr/>
        </p:nvGrpSpPr>
        <p:grpSpPr>
          <a:xfrm>
            <a:off x="5364088" y="1185798"/>
            <a:ext cx="3744416" cy="1379106"/>
            <a:chOff x="5364088" y="1185798"/>
            <a:chExt cx="3655151" cy="1379106"/>
          </a:xfrm>
        </p:grpSpPr>
        <p:sp>
          <p:nvSpPr>
            <p:cNvPr id="8" name="Left Arrow Callout 7"/>
            <p:cNvSpPr/>
            <p:nvPr/>
          </p:nvSpPr>
          <p:spPr>
            <a:xfrm>
              <a:off x="5850887" y="1185798"/>
              <a:ext cx="3168352" cy="1235090"/>
            </a:xfrm>
            <a:prstGeom prst="leftArrowCallout">
              <a:avLst>
                <a:gd name="adj1" fmla="val 30151"/>
                <a:gd name="adj2" fmla="val 25000"/>
                <a:gd name="adj3" fmla="val 15987"/>
                <a:gd name="adj4" fmla="val 9111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00" dirty="0" smtClean="0">
                  <a:latin typeface="Times New Roman" panose="02020603050405020304" pitchFamily="18" charset="0"/>
                  <a:cs typeface="Times New Roman" panose="02020603050405020304" pitchFamily="18" charset="0"/>
                </a:rPr>
                <a:t>Up to 30 units with jaws in Mo-Gr, Mo coated to provide collimation with reduced impedance. Installation staged from 2016 (1 proto).</a:t>
              </a:r>
            </a:p>
            <a:p>
              <a:pPr algn="ctr"/>
              <a:r>
                <a:rPr lang="en-GB" sz="1300" dirty="0" smtClean="0">
                  <a:latin typeface="Times New Roman" panose="02020603050405020304" pitchFamily="18" charset="0"/>
                  <a:cs typeface="Times New Roman" panose="02020603050405020304" pitchFamily="18" charset="0"/>
                </a:rPr>
                <a:t>Collimator equipped with BPM therefore fully functional from LS2</a:t>
              </a:r>
            </a:p>
          </p:txBody>
        </p:sp>
        <p:sp>
          <p:nvSpPr>
            <p:cNvPr id="9" name="Rectangle 8"/>
            <p:cNvSpPr/>
            <p:nvPr/>
          </p:nvSpPr>
          <p:spPr>
            <a:xfrm>
              <a:off x="5364088" y="1556792"/>
              <a:ext cx="486799" cy="1008112"/>
            </a:xfrm>
            <a:prstGeom prst="rect">
              <a:avLst/>
            </a:prstGeom>
            <a:solidFill>
              <a:srgbClr val="FF0000">
                <a:alpha val="1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latin typeface="Times New Roman" panose="02020603050405020304" pitchFamily="18" charset="0"/>
                <a:cs typeface="Times New Roman" panose="02020603050405020304" pitchFamily="18" charset="0"/>
              </a:endParaRPr>
            </a:p>
          </p:txBody>
        </p:sp>
      </p:grpSp>
      <p:sp>
        <p:nvSpPr>
          <p:cNvPr id="18" name="TextBox 17"/>
          <p:cNvSpPr txBox="1"/>
          <p:nvPr/>
        </p:nvSpPr>
        <p:spPr>
          <a:xfrm>
            <a:off x="5489504" y="5049470"/>
            <a:ext cx="235962" cy="215444"/>
          </a:xfrm>
          <a:prstGeom prst="rect">
            <a:avLst/>
          </a:prstGeom>
          <a:noFill/>
        </p:spPr>
        <p:txBody>
          <a:bodyPr wrap="none" rtlCol="0">
            <a:spAutoFit/>
          </a:bodyPr>
          <a:lstStyle/>
          <a:p>
            <a:r>
              <a:rPr lang="en-GB" sz="800" dirty="0" smtClean="0">
                <a:latin typeface="Times New Roman" panose="02020603050405020304" pitchFamily="18" charset="0"/>
                <a:cs typeface="Times New Roman" panose="02020603050405020304" pitchFamily="18" charset="0"/>
              </a:rPr>
              <a:t>2</a:t>
            </a:r>
            <a:endParaRPr lang="en-GB" sz="800" dirty="0">
              <a:latin typeface="Times New Roman" panose="02020603050405020304" pitchFamily="18" charset="0"/>
              <a:cs typeface="Times New Roman" panose="02020603050405020304" pitchFamily="18" charset="0"/>
            </a:endParaRPr>
          </a:p>
        </p:txBody>
      </p:sp>
      <p:grpSp>
        <p:nvGrpSpPr>
          <p:cNvPr id="25" name="Group 24"/>
          <p:cNvGrpSpPr/>
          <p:nvPr/>
        </p:nvGrpSpPr>
        <p:grpSpPr>
          <a:xfrm>
            <a:off x="5362813" y="5049470"/>
            <a:ext cx="3781187" cy="541743"/>
            <a:chOff x="5362813" y="5049470"/>
            <a:chExt cx="3781187" cy="541743"/>
          </a:xfrm>
          <a:solidFill>
            <a:schemeClr val="tx2">
              <a:lumMod val="75000"/>
            </a:schemeClr>
          </a:solidFill>
        </p:grpSpPr>
        <p:sp>
          <p:nvSpPr>
            <p:cNvPr id="23" name="Rectangle 22"/>
            <p:cNvSpPr/>
            <p:nvPr/>
          </p:nvSpPr>
          <p:spPr>
            <a:xfrm>
              <a:off x="5362813" y="5102896"/>
              <a:ext cx="486799" cy="324036"/>
            </a:xfrm>
            <a:prstGeom prst="rect">
              <a:avLst/>
            </a:prstGeom>
            <a:solidFill>
              <a:schemeClr val="tx1">
                <a:lumMod val="75000"/>
                <a:alpha val="66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rgbClr val="00B050"/>
                </a:solidFill>
                <a:latin typeface="Times New Roman" panose="02020603050405020304" pitchFamily="18" charset="0"/>
                <a:cs typeface="Times New Roman" panose="02020603050405020304" pitchFamily="18" charset="0"/>
              </a:endParaRPr>
            </a:p>
          </p:txBody>
        </p:sp>
        <p:sp>
          <p:nvSpPr>
            <p:cNvPr id="24" name="Left Arrow Callout 23"/>
            <p:cNvSpPr/>
            <p:nvPr/>
          </p:nvSpPr>
          <p:spPr>
            <a:xfrm>
              <a:off x="5846302" y="5049470"/>
              <a:ext cx="3297698" cy="541743"/>
            </a:xfrm>
            <a:prstGeom prst="leftArrowCallout">
              <a:avLst>
                <a:gd name="adj1" fmla="val 25000"/>
                <a:gd name="adj2" fmla="val 25000"/>
                <a:gd name="adj3" fmla="val 25000"/>
                <a:gd name="adj4" fmla="val 91532"/>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2 TCLD to protect magnet in the DS during the ion run</a:t>
              </a:r>
              <a:endParaRPr lang="en-GB" sz="1200" dirty="0">
                <a:latin typeface="Times New Roman" panose="02020603050405020304" pitchFamily="18" charset="0"/>
                <a:cs typeface="Times New Roman" panose="02020603050405020304" pitchFamily="18" charset="0"/>
              </a:endParaRPr>
            </a:p>
          </p:txBody>
        </p:sp>
      </p:grpSp>
      <p:grpSp>
        <p:nvGrpSpPr>
          <p:cNvPr id="15" name="Group 14"/>
          <p:cNvGrpSpPr/>
          <p:nvPr/>
        </p:nvGrpSpPr>
        <p:grpSpPr>
          <a:xfrm>
            <a:off x="5372039" y="2513383"/>
            <a:ext cx="3708919" cy="915617"/>
            <a:chOff x="5399584" y="2513383"/>
            <a:chExt cx="3708919" cy="915617"/>
          </a:xfrm>
        </p:grpSpPr>
        <p:sp>
          <p:nvSpPr>
            <p:cNvPr id="7" name="Rectangle 6"/>
            <p:cNvSpPr/>
            <p:nvPr/>
          </p:nvSpPr>
          <p:spPr>
            <a:xfrm>
              <a:off x="5399584" y="2816932"/>
              <a:ext cx="486799" cy="612068"/>
            </a:xfrm>
            <a:prstGeom prst="rect">
              <a:avLst/>
            </a:prstGeom>
            <a:solidFill>
              <a:srgbClr val="CC00CC">
                <a:alpha val="10000"/>
              </a:srgbClr>
            </a:solidFill>
            <a:ln>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dirty="0">
                <a:solidFill>
                  <a:srgbClr val="00B050"/>
                </a:solidFill>
                <a:latin typeface="Times New Roman" panose="02020603050405020304" pitchFamily="18" charset="0"/>
                <a:cs typeface="Times New Roman" panose="02020603050405020304" pitchFamily="18" charset="0"/>
              </a:endParaRPr>
            </a:p>
          </p:txBody>
        </p:sp>
        <p:sp>
          <p:nvSpPr>
            <p:cNvPr id="11" name="Left Arrow Callout 10"/>
            <p:cNvSpPr/>
            <p:nvPr/>
          </p:nvSpPr>
          <p:spPr>
            <a:xfrm>
              <a:off x="5850887" y="2513383"/>
              <a:ext cx="3257616" cy="699593"/>
            </a:xfrm>
            <a:prstGeom prst="leftArrowCallout">
              <a:avLst>
                <a:gd name="adj1" fmla="val 25000"/>
                <a:gd name="adj2" fmla="val 25000"/>
                <a:gd name="adj3" fmla="val 25000"/>
                <a:gd name="adj4" fmla="val 91104"/>
              </a:avLst>
            </a:prstGeom>
            <a:solidFill>
              <a:srgbClr val="CC00CC"/>
            </a:solidFill>
            <a:ln>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Q4 and Q5 protection during dump</a:t>
              </a:r>
              <a:endParaRPr lang="en-GB" sz="1200" dirty="0">
                <a:latin typeface="Times New Roman" panose="02020603050405020304" pitchFamily="18" charset="0"/>
                <a:cs typeface="Times New Roman" panose="02020603050405020304" pitchFamily="18" charset="0"/>
              </a:endParaRPr>
            </a:p>
          </p:txBody>
        </p:sp>
      </p:grpSp>
      <p:grpSp>
        <p:nvGrpSpPr>
          <p:cNvPr id="22" name="Group 21"/>
          <p:cNvGrpSpPr/>
          <p:nvPr/>
        </p:nvGrpSpPr>
        <p:grpSpPr>
          <a:xfrm>
            <a:off x="1800200" y="2516317"/>
            <a:ext cx="7308304" cy="3670691"/>
            <a:chOff x="1800200" y="2516317"/>
            <a:chExt cx="7308304" cy="3670691"/>
          </a:xfrm>
        </p:grpSpPr>
        <p:grpSp>
          <p:nvGrpSpPr>
            <p:cNvPr id="17" name="Group 16"/>
            <p:cNvGrpSpPr/>
            <p:nvPr/>
          </p:nvGrpSpPr>
          <p:grpSpPr>
            <a:xfrm>
              <a:off x="1800200" y="2516317"/>
              <a:ext cx="7308304" cy="3670691"/>
              <a:chOff x="1800200" y="2516317"/>
              <a:chExt cx="7308304" cy="3670691"/>
            </a:xfrm>
          </p:grpSpPr>
          <p:grpSp>
            <p:nvGrpSpPr>
              <p:cNvPr id="10" name="Group 9"/>
              <p:cNvGrpSpPr/>
              <p:nvPr/>
            </p:nvGrpSpPr>
            <p:grpSpPr>
              <a:xfrm>
                <a:off x="5328590" y="4471433"/>
                <a:ext cx="3779914" cy="1715575"/>
                <a:chOff x="5328590" y="4471433"/>
                <a:chExt cx="3779914" cy="1715575"/>
              </a:xfrm>
            </p:grpSpPr>
            <p:sp>
              <p:nvSpPr>
                <p:cNvPr id="13" name="Rectangle 12"/>
                <p:cNvSpPr/>
                <p:nvPr/>
              </p:nvSpPr>
              <p:spPr>
                <a:xfrm>
                  <a:off x="5328590" y="4519142"/>
                  <a:ext cx="486799" cy="324036"/>
                </a:xfrm>
                <a:prstGeom prst="rect">
                  <a:avLst/>
                </a:prstGeom>
                <a:solidFill>
                  <a:srgbClr val="00B050">
                    <a:alpha val="28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B050"/>
                    </a:solidFill>
                    <a:latin typeface="Times New Roman" panose="02020603050405020304" pitchFamily="18" charset="0"/>
                    <a:cs typeface="Times New Roman" panose="02020603050405020304" pitchFamily="18" charset="0"/>
                  </a:endParaRPr>
                </a:p>
              </p:txBody>
            </p:sp>
            <p:sp>
              <p:nvSpPr>
                <p:cNvPr id="20" name="Rectangle 19"/>
                <p:cNvSpPr/>
                <p:nvPr/>
              </p:nvSpPr>
              <p:spPr>
                <a:xfrm>
                  <a:off x="5328592" y="5661248"/>
                  <a:ext cx="486799" cy="324036"/>
                </a:xfrm>
                <a:prstGeom prst="rect">
                  <a:avLst/>
                </a:prstGeom>
                <a:solidFill>
                  <a:srgbClr val="00B050">
                    <a:alpha val="28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0B050"/>
                    </a:solidFill>
                    <a:latin typeface="Times New Roman" panose="02020603050405020304" pitchFamily="18" charset="0"/>
                    <a:cs typeface="Times New Roman" panose="02020603050405020304" pitchFamily="18" charset="0"/>
                  </a:endParaRPr>
                </a:p>
              </p:txBody>
            </p:sp>
            <p:sp>
              <p:nvSpPr>
                <p:cNvPr id="12" name="Left Arrow Callout 11"/>
                <p:cNvSpPr/>
                <p:nvPr/>
              </p:nvSpPr>
              <p:spPr>
                <a:xfrm>
                  <a:off x="5808005" y="4471433"/>
                  <a:ext cx="3257619" cy="541743"/>
                </a:xfrm>
                <a:prstGeom prst="leftArrowCallout">
                  <a:avLst>
                    <a:gd name="adj1" fmla="val 25000"/>
                    <a:gd name="adj2" fmla="val 25000"/>
                    <a:gd name="adj3" fmla="val 25000"/>
                    <a:gd name="adj4" fmla="val 91658"/>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2</a:t>
                  </a:r>
                  <a:r>
                    <a:rPr lang="en-GB" sz="1200" dirty="0">
                      <a:latin typeface="Times New Roman" panose="02020603050405020304" pitchFamily="18" charset="0"/>
                      <a:cs typeface="Times New Roman" panose="02020603050405020304" pitchFamily="18" charset="0"/>
                    </a:rPr>
                    <a:t> </a:t>
                  </a:r>
                  <a:r>
                    <a:rPr lang="en-GB" sz="1200" dirty="0" smtClean="0">
                      <a:latin typeface="Times New Roman" panose="02020603050405020304" pitchFamily="18" charset="0"/>
                      <a:cs typeface="Times New Roman" panose="02020603050405020304" pitchFamily="18" charset="0"/>
                    </a:rPr>
                    <a:t>TCT horizontal built with more robust material</a:t>
                  </a:r>
                  <a:endParaRPr lang="en-GB" sz="1200" dirty="0">
                    <a:latin typeface="Times New Roman" panose="02020603050405020304" pitchFamily="18" charset="0"/>
                    <a:cs typeface="Times New Roman" panose="02020603050405020304" pitchFamily="18" charset="0"/>
                  </a:endParaRPr>
                </a:p>
              </p:txBody>
            </p:sp>
            <p:sp>
              <p:nvSpPr>
                <p:cNvPr id="21" name="Left Arrow Callout 20"/>
                <p:cNvSpPr/>
                <p:nvPr/>
              </p:nvSpPr>
              <p:spPr>
                <a:xfrm>
                  <a:off x="5845572" y="5645265"/>
                  <a:ext cx="3262932" cy="541743"/>
                </a:xfrm>
                <a:prstGeom prst="leftArrowCallout">
                  <a:avLst>
                    <a:gd name="adj1" fmla="val 25000"/>
                    <a:gd name="adj2" fmla="val 25000"/>
                    <a:gd name="adj3" fmla="val 25000"/>
                    <a:gd name="adj4" fmla="val 92616"/>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latin typeface="Times New Roman" panose="02020603050405020304" pitchFamily="18" charset="0"/>
                      <a:cs typeface="Times New Roman" panose="02020603050405020304" pitchFamily="18" charset="0"/>
                    </a:rPr>
                    <a:t>2 TCT horizontal built with more robust material</a:t>
                  </a:r>
                </a:p>
              </p:txBody>
            </p:sp>
          </p:grpSp>
          <p:grpSp>
            <p:nvGrpSpPr>
              <p:cNvPr id="27" name="Group 26"/>
              <p:cNvGrpSpPr/>
              <p:nvPr/>
            </p:nvGrpSpPr>
            <p:grpSpPr>
              <a:xfrm>
                <a:off x="1800200" y="2516317"/>
                <a:ext cx="2588671" cy="2817829"/>
                <a:chOff x="2750916" y="599533"/>
                <a:chExt cx="2588671" cy="2817829"/>
              </a:xfrm>
            </p:grpSpPr>
            <p:pic>
              <p:nvPicPr>
                <p:cNvPr id="28"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2750916" y="599533"/>
                  <a:ext cx="2588671" cy="252629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Rectangle 189"/>
                <p:cNvSpPr/>
                <p:nvPr/>
              </p:nvSpPr>
              <p:spPr>
                <a:xfrm>
                  <a:off x="2750916" y="3108943"/>
                  <a:ext cx="2588671" cy="308419"/>
                </a:xfrm>
                <a:prstGeom prst="rect">
                  <a:avLst/>
                </a:prstGeom>
                <a:solidFill>
                  <a:schemeClr val="tx1">
                    <a:lumMod val="20000"/>
                    <a:lumOff val="80000"/>
                  </a:schemeClr>
                </a:solidFill>
                <a:ln>
                  <a:solidFill>
                    <a:srgbClr val="3333CC"/>
                  </a:solidFill>
                  <a:headEnd/>
                  <a:tailEnd/>
                </a:ln>
                <a:effectLst/>
              </p:spPr>
              <p:style>
                <a:lnRef idx="0">
                  <a:schemeClr val="accent4"/>
                </a:lnRef>
                <a:fillRef idx="3">
                  <a:schemeClr val="accent4"/>
                </a:fillRef>
                <a:effectRef idx="3">
                  <a:schemeClr val="accent4"/>
                </a:effectRef>
                <a:fontRef idx="minor">
                  <a:schemeClr val="lt1"/>
                </a:fontRef>
              </p:style>
              <p:txBody>
                <a:bodyPr wrap="square" lIns="92075" tIns="46038" rIns="92075" bIns="46038">
                  <a:spAutoFit/>
                </a:bodyPr>
                <a:lstStyle/>
                <a:p>
                  <a:pPr marL="457200" lvl="2" algn="ctr"/>
                  <a:r>
                    <a:rPr lang="en-GB" sz="1400" i="1" dirty="0" err="1">
                      <a:solidFill>
                        <a:schemeClr val="tx1"/>
                      </a:solidFill>
                      <a:latin typeface="Times New Roman" panose="02020603050405020304" pitchFamily="18" charset="0"/>
                      <a:cs typeface="Times New Roman" panose="02020603050405020304" pitchFamily="18" charset="0"/>
                    </a:rPr>
                    <a:t>Inermet</a:t>
                  </a:r>
                  <a:r>
                    <a:rPr lang="en-GB" sz="1400" i="1" dirty="0">
                      <a:solidFill>
                        <a:schemeClr val="tx1"/>
                      </a:solidFill>
                      <a:latin typeface="Times New Roman" panose="02020603050405020304" pitchFamily="18" charset="0"/>
                      <a:cs typeface="Times New Roman" panose="02020603050405020304" pitchFamily="18" charset="0"/>
                    </a:rPr>
                    <a:t> </a:t>
                  </a:r>
                  <a:r>
                    <a:rPr lang="en-GB" sz="1400" i="1" dirty="0" smtClean="0">
                      <a:solidFill>
                        <a:schemeClr val="tx1"/>
                      </a:solidFill>
                      <a:latin typeface="Times New Roman" panose="02020603050405020304" pitchFamily="18" charset="0"/>
                      <a:cs typeface="Times New Roman" panose="02020603050405020304" pitchFamily="18" charset="0"/>
                    </a:rPr>
                    <a:t>180, 72 bunches</a:t>
                  </a:r>
                  <a:endParaRPr lang="en-GB" sz="1400" i="1" dirty="0">
                    <a:solidFill>
                      <a:schemeClr val="tx1"/>
                    </a:solidFill>
                    <a:latin typeface="Times New Roman" panose="02020603050405020304" pitchFamily="18" charset="0"/>
                    <a:cs typeface="Times New Roman" panose="02020603050405020304" pitchFamily="18" charset="0"/>
                  </a:endParaRPr>
                </a:p>
              </p:txBody>
            </p:sp>
          </p:grpSp>
        </p:grpSp>
        <p:sp>
          <p:nvSpPr>
            <p:cNvPr id="30" name="TextBox 1"/>
            <p:cNvSpPr txBox="1"/>
            <p:nvPr/>
          </p:nvSpPr>
          <p:spPr>
            <a:xfrm>
              <a:off x="3636742" y="4797732"/>
              <a:ext cx="774571" cy="215444"/>
            </a:xfrm>
            <a:prstGeom prst="rect">
              <a:avLst/>
            </a:prstGeom>
            <a:solidFill>
              <a:schemeClr val="bg1"/>
            </a:solidFill>
            <a:ln>
              <a:solidFill>
                <a:srgbClr val="CC00CC"/>
              </a:solidFill>
            </a:ln>
          </p:spPr>
          <p:txBody>
            <a:bodyPr wrap="none" rtlCol="0">
              <a:spAutoFit/>
            </a:bodyPr>
            <a:lstStyle/>
            <a:p>
              <a:r>
                <a:rPr lang="fr-CH" sz="800" dirty="0" smtClean="0">
                  <a:solidFill>
                    <a:srgbClr val="009900"/>
                  </a:solidFill>
                </a:rPr>
                <a:t>[A. Bertarelli]</a:t>
              </a:r>
              <a:endParaRPr lang="en-GB" sz="800" dirty="0">
                <a:solidFill>
                  <a:srgbClr val="009900"/>
                </a:solidFill>
              </a:endParaRPr>
            </a:p>
          </p:txBody>
        </p:sp>
      </p:grpSp>
    </p:spTree>
    <p:extLst>
      <p:ext uri="{BB962C8B-B14F-4D97-AF65-F5344CB8AC3E}">
        <p14:creationId xmlns:p14="http://schemas.microsoft.com/office/powerpoint/2010/main" val="2120687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1+#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1+#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1+#ppt_w/2"/>
                                          </p:val>
                                        </p:tav>
                                        <p:tav tm="100000">
                                          <p:val>
                                            <p:strVal val="#ppt_x"/>
                                          </p:val>
                                        </p:tav>
                                      </p:tavLst>
                                    </p:anim>
                                    <p:anim calcmode="lin" valueType="num">
                                      <p:cBhvr additive="base">
                                        <p:cTn id="32"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0"/>
            <a:ext cx="8229600" cy="980728"/>
          </a:xfrm>
        </p:spPr>
        <p:txBody>
          <a:bodyPr/>
          <a:lstStyle/>
          <a:p>
            <a:r>
              <a:rPr lang="en-GB" dirty="0" smtClean="0"/>
              <a:t>Program for impedance reduction</a:t>
            </a:r>
            <a:endParaRPr lang="en-GB" dirty="0"/>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41" y="908720"/>
            <a:ext cx="3997477" cy="3140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 name="Group 2"/>
          <p:cNvGrpSpPr/>
          <p:nvPr/>
        </p:nvGrpSpPr>
        <p:grpSpPr>
          <a:xfrm>
            <a:off x="3923928" y="908720"/>
            <a:ext cx="4895847" cy="2874140"/>
            <a:chOff x="3363097" y="908720"/>
            <a:chExt cx="4895847" cy="2874140"/>
          </a:xfrm>
        </p:grpSpPr>
        <p:pic>
          <p:nvPicPr>
            <p:cNvPr id="3075"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72000" y="908720"/>
              <a:ext cx="3686944" cy="2874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ight Arrow 1"/>
            <p:cNvSpPr/>
            <p:nvPr/>
          </p:nvSpPr>
          <p:spPr>
            <a:xfrm>
              <a:off x="3363097" y="2459072"/>
              <a:ext cx="1455393" cy="72317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p:cNvGrpSpPr/>
          <p:nvPr/>
        </p:nvGrpSpPr>
        <p:grpSpPr>
          <a:xfrm>
            <a:off x="3995935" y="894600"/>
            <a:ext cx="5148064" cy="3168788"/>
            <a:chOff x="4137965" y="894600"/>
            <a:chExt cx="5006035" cy="3168788"/>
          </a:xfrm>
        </p:grpSpPr>
        <p:pic>
          <p:nvPicPr>
            <p:cNvPr id="3076"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243494" y="894600"/>
              <a:ext cx="3900506" cy="316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ight Arrow 6"/>
            <p:cNvSpPr/>
            <p:nvPr/>
          </p:nvSpPr>
          <p:spPr>
            <a:xfrm>
              <a:off x="4137965" y="1304455"/>
              <a:ext cx="1175551" cy="2520280"/>
            </a:xfrm>
            <a:prstGeom prst="rightArrow">
              <a:avLst>
                <a:gd name="adj1" fmla="val 69205"/>
                <a:gd name="adj2" fmla="val 62497"/>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 name="Group 4"/>
          <p:cNvGrpSpPr/>
          <p:nvPr/>
        </p:nvGrpSpPr>
        <p:grpSpPr>
          <a:xfrm>
            <a:off x="395536" y="4118979"/>
            <a:ext cx="7976908" cy="2268000"/>
            <a:chOff x="395536" y="4381362"/>
            <a:chExt cx="7976908" cy="2268000"/>
          </a:xfrm>
        </p:grpSpPr>
        <p:grpSp>
          <p:nvGrpSpPr>
            <p:cNvPr id="9" name="Group 8"/>
            <p:cNvGrpSpPr/>
            <p:nvPr/>
          </p:nvGrpSpPr>
          <p:grpSpPr>
            <a:xfrm>
              <a:off x="395536" y="4381362"/>
              <a:ext cx="7976908" cy="2268000"/>
              <a:chOff x="395536" y="4381362"/>
              <a:chExt cx="7976908" cy="2268000"/>
            </a:xfrm>
          </p:grpSpPr>
          <p:grpSp>
            <p:nvGrpSpPr>
              <p:cNvPr id="12" name="Group 11"/>
              <p:cNvGrpSpPr/>
              <p:nvPr/>
            </p:nvGrpSpPr>
            <p:grpSpPr>
              <a:xfrm>
                <a:off x="5420116" y="4381362"/>
                <a:ext cx="2952328" cy="2268000"/>
                <a:chOff x="5305819" y="692696"/>
                <a:chExt cx="3740064" cy="3322549"/>
              </a:xfrm>
            </p:grpSpPr>
            <p:pic>
              <p:nvPicPr>
                <p:cNvPr id="13" name="Picture 3"/>
                <p:cNvPicPr>
                  <a:picLocks noChangeAspect="1" noChangeArrowheads="1"/>
                </p:cNvPicPr>
                <p:nvPr/>
              </p:nvPicPr>
              <p:blipFill rotWithShape="1">
                <a:blip r:embed="rId5"/>
                <a:srcRect l="69071" t="66690"/>
                <a:stretch/>
              </p:blipFill>
              <p:spPr bwMode="auto">
                <a:xfrm>
                  <a:off x="5305819" y="692696"/>
                  <a:ext cx="3740064" cy="3322549"/>
                </a:xfrm>
                <a:prstGeom prst="rect">
                  <a:avLst/>
                </a:prstGeom>
                <a:noFill/>
                <a:ln w="9525">
                  <a:noFill/>
                  <a:miter lim="800000"/>
                  <a:headEnd/>
                  <a:tailEnd/>
                </a:ln>
                <a:effectLst/>
              </p:spPr>
            </p:pic>
            <p:pic>
              <p:nvPicPr>
                <p:cNvPr id="14" name="Picture 13" descr="logobrevettibizz.jpg"/>
                <p:cNvPicPr>
                  <a:picLocks noChangeAspect="1"/>
                </p:cNvPicPr>
                <p:nvPr/>
              </p:nvPicPr>
              <p:blipFill>
                <a:blip r:embed="rId6" cstate="print"/>
                <a:stretch>
                  <a:fillRect/>
                </a:stretch>
              </p:blipFill>
              <p:spPr>
                <a:xfrm>
                  <a:off x="7051048" y="692696"/>
                  <a:ext cx="1993846" cy="302970"/>
                </a:xfrm>
                <a:prstGeom prst="rect">
                  <a:avLst/>
                </a:prstGeom>
              </p:spPr>
            </p:pic>
          </p:grpSp>
          <p:pic>
            <p:nvPicPr>
              <p:cNvPr id="15" name="Picture 2"/>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2400537" y="4381362"/>
                <a:ext cx="2790342" cy="2267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ight Arrow Callout 15"/>
              <p:cNvSpPr/>
              <p:nvPr/>
            </p:nvSpPr>
            <p:spPr>
              <a:xfrm>
                <a:off x="395536" y="4381362"/>
                <a:ext cx="2017806" cy="529944"/>
              </a:xfrm>
              <a:prstGeom prst="rightArrowCallout">
                <a:avLst>
                  <a:gd name="adj1" fmla="val 23965"/>
                  <a:gd name="adj2" fmla="val 25000"/>
                  <a:gd name="adj3" fmla="val 51924"/>
                  <a:gd name="adj4" fmla="val 83283"/>
                </a:avLst>
              </a:prstGeom>
              <a:gradFill rotWithShape="1">
                <a:gsLst>
                  <a:gs pos="51000">
                    <a:srgbClr val="A63212">
                      <a:tint val="100000"/>
                      <a:shade val="100000"/>
                      <a:satMod val="100000"/>
                      <a:lumMod val="90000"/>
                    </a:srgbClr>
                  </a:gs>
                  <a:gs pos="100000">
                    <a:srgbClr val="A63212">
                      <a:tint val="95000"/>
                      <a:shade val="100000"/>
                      <a:satMod val="110000"/>
                      <a:lumMod val="105000"/>
                    </a:srgbClr>
                  </a:gs>
                </a:gsLst>
                <a:path path="circle">
                  <a:fillToRect l="40000" t="100000" r="40000" b="100000"/>
                </a:path>
              </a:gradFill>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prstClr val="white"/>
                    </a:solidFill>
                    <a:effectLst/>
                    <a:uLnTx/>
                    <a:uFillTx/>
                    <a:latin typeface="Cambria"/>
                    <a:ea typeface="+mn-ea"/>
                    <a:cs typeface="+mn-cs"/>
                  </a:rPr>
                  <a:t>Core:</a:t>
                </a:r>
                <a:r>
                  <a:rPr kumimoji="0" lang="en-GB" sz="1600" b="0" i="0" u="none" strike="noStrike" kern="0" cap="none" spc="0" normalizeH="0" noProof="0" dirty="0" smtClean="0">
                    <a:ln>
                      <a:noFill/>
                    </a:ln>
                    <a:solidFill>
                      <a:prstClr val="white"/>
                    </a:solidFill>
                    <a:effectLst/>
                    <a:uLnTx/>
                    <a:uFillTx/>
                    <a:latin typeface="Cambria"/>
                    <a:ea typeface="+mn-ea"/>
                    <a:cs typeface="+mn-cs"/>
                  </a:rPr>
                  <a:t>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prstClr val="white"/>
                    </a:solidFill>
                    <a:effectLst/>
                    <a:uLnTx/>
                    <a:uFillTx/>
                    <a:latin typeface="Cambria"/>
                    <a:ea typeface="+mn-ea"/>
                    <a:cs typeface="+mn-cs"/>
                  </a:rPr>
                  <a:t>1 MS/m</a:t>
                </a:r>
                <a:endParaRPr kumimoji="0" lang="en-GB" sz="1600" b="0" i="0" u="none" strike="noStrike" kern="0" cap="none" spc="0" normalizeH="0" baseline="0" noProof="0" dirty="0">
                  <a:ln>
                    <a:noFill/>
                  </a:ln>
                  <a:solidFill>
                    <a:prstClr val="white"/>
                  </a:solidFill>
                  <a:effectLst/>
                  <a:uLnTx/>
                  <a:uFillTx/>
                  <a:latin typeface="Cambria"/>
                  <a:ea typeface="+mn-ea"/>
                  <a:cs typeface="+mn-cs"/>
                </a:endParaRPr>
              </a:p>
            </p:txBody>
          </p:sp>
          <p:sp>
            <p:nvSpPr>
              <p:cNvPr id="17" name="Right Arrow Callout 16"/>
              <p:cNvSpPr/>
              <p:nvPr/>
            </p:nvSpPr>
            <p:spPr>
              <a:xfrm>
                <a:off x="395537" y="5976619"/>
                <a:ext cx="2004999" cy="565881"/>
              </a:xfrm>
              <a:prstGeom prst="rightArrowCallout">
                <a:avLst>
                  <a:gd name="adj1" fmla="val 23965"/>
                  <a:gd name="adj2" fmla="val 25000"/>
                  <a:gd name="adj3" fmla="val 51924"/>
                  <a:gd name="adj4" fmla="val 82688"/>
                </a:avLst>
              </a:prstGeom>
              <a:gradFill rotWithShape="1">
                <a:gsLst>
                  <a:gs pos="51000">
                    <a:srgbClr val="A63212">
                      <a:tint val="100000"/>
                      <a:shade val="100000"/>
                      <a:satMod val="100000"/>
                      <a:lumMod val="90000"/>
                    </a:srgbClr>
                  </a:gs>
                  <a:gs pos="100000">
                    <a:srgbClr val="A63212">
                      <a:tint val="95000"/>
                      <a:shade val="100000"/>
                      <a:satMod val="110000"/>
                      <a:lumMod val="105000"/>
                    </a:srgbClr>
                  </a:gs>
                </a:gsLst>
                <a:path path="circle">
                  <a:fillToRect l="40000" t="100000" r="40000" b="100000"/>
                </a:path>
              </a:gradFill>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prstClr val="white"/>
                    </a:solidFill>
                    <a:effectLst/>
                    <a:uLnTx/>
                    <a:uFillTx/>
                    <a:latin typeface="Cambria"/>
                    <a:ea typeface="+mn-ea"/>
                    <a:cs typeface="+mn-cs"/>
                  </a:rPr>
                  <a:t>Mo Sheet: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prstClr val="white"/>
                    </a:solidFill>
                    <a:effectLst/>
                    <a:uLnTx/>
                    <a:uFillTx/>
                    <a:latin typeface="Cambria"/>
                    <a:ea typeface="+mn-ea"/>
                    <a:cs typeface="+mn-cs"/>
                  </a:rPr>
                  <a:t>18 MS/m</a:t>
                </a:r>
                <a:endParaRPr kumimoji="0" lang="en-GB" sz="1600" b="0" i="0" u="none" strike="noStrike" kern="0" cap="none" spc="0" normalizeH="0" baseline="0" noProof="0" dirty="0">
                  <a:ln>
                    <a:noFill/>
                  </a:ln>
                  <a:solidFill>
                    <a:prstClr val="white"/>
                  </a:solidFill>
                  <a:effectLst/>
                  <a:uLnTx/>
                  <a:uFillTx/>
                  <a:latin typeface="Cambria"/>
                  <a:ea typeface="+mn-ea"/>
                  <a:cs typeface="+mn-cs"/>
                </a:endParaRPr>
              </a:p>
            </p:txBody>
          </p:sp>
          <p:sp>
            <p:nvSpPr>
              <p:cNvPr id="18" name="Right Arrow Callout 17"/>
              <p:cNvSpPr/>
              <p:nvPr/>
            </p:nvSpPr>
            <p:spPr>
              <a:xfrm>
                <a:off x="395537" y="5231685"/>
                <a:ext cx="2009924" cy="528911"/>
              </a:xfrm>
              <a:prstGeom prst="rightArrowCallout">
                <a:avLst>
                  <a:gd name="adj1" fmla="val 23965"/>
                  <a:gd name="adj2" fmla="val 25000"/>
                  <a:gd name="adj3" fmla="val 51924"/>
                  <a:gd name="adj4" fmla="val 83686"/>
                </a:avLst>
              </a:prstGeom>
              <a:gradFill rotWithShape="1">
                <a:gsLst>
                  <a:gs pos="51000">
                    <a:srgbClr val="A63212">
                      <a:tint val="100000"/>
                      <a:shade val="100000"/>
                      <a:satMod val="100000"/>
                      <a:lumMod val="90000"/>
                    </a:srgbClr>
                  </a:gs>
                  <a:gs pos="100000">
                    <a:srgbClr val="A63212">
                      <a:tint val="95000"/>
                      <a:shade val="100000"/>
                      <a:satMod val="110000"/>
                      <a:lumMod val="105000"/>
                    </a:srgbClr>
                  </a:gs>
                </a:gsLst>
                <a:path path="circle">
                  <a:fillToRect l="40000" t="100000" r="40000" b="100000"/>
                </a:path>
              </a:gradFill>
              <a:ln>
                <a:noFill/>
              </a:ln>
              <a:effectLst>
                <a:outerShdw blurRad="44450" dist="27940" dir="5400000" algn="ctr">
                  <a:srgbClr val="000000">
                    <a:alpha val="32000"/>
                  </a:srgbClr>
                </a:outerShdw>
              </a:effectLst>
              <a:scene3d>
                <a:camera prst="orthographicFront">
                  <a:rot lat="0" lon="0" rev="0"/>
                </a:camera>
                <a:lightRig rig="balanced" dir="tl">
                  <a:rot lat="0" lon="0" rev="8700000"/>
                </a:lightRig>
              </a:scene3d>
              <a:sp3d>
                <a:bevelT w="190500" h="3810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prstClr val="white"/>
                    </a:solidFill>
                    <a:effectLst/>
                    <a:uLnTx/>
                    <a:uFillTx/>
                    <a:latin typeface="Cambria"/>
                    <a:ea typeface="+mn-ea"/>
                    <a:cs typeface="+mn-cs"/>
                  </a:rPr>
                  <a:t>Carbide layer: 1.5 MS/m</a:t>
                </a:r>
                <a:endParaRPr kumimoji="0" lang="en-GB" sz="1600" b="0" i="0" u="none" strike="noStrike" kern="0" cap="none" spc="0" normalizeH="0" baseline="0" noProof="0" dirty="0">
                  <a:ln>
                    <a:noFill/>
                  </a:ln>
                  <a:solidFill>
                    <a:prstClr val="white"/>
                  </a:solidFill>
                  <a:effectLst/>
                  <a:uLnTx/>
                  <a:uFillTx/>
                  <a:latin typeface="Cambria"/>
                  <a:ea typeface="+mn-ea"/>
                  <a:cs typeface="+mn-cs"/>
                </a:endParaRPr>
              </a:p>
            </p:txBody>
          </p:sp>
        </p:grpSp>
        <p:sp>
          <p:nvSpPr>
            <p:cNvPr id="19" name="TextBox 1"/>
            <p:cNvSpPr txBox="1"/>
            <p:nvPr/>
          </p:nvSpPr>
          <p:spPr>
            <a:xfrm>
              <a:off x="7584713" y="6411153"/>
              <a:ext cx="774571" cy="215444"/>
            </a:xfrm>
            <a:prstGeom prst="rect">
              <a:avLst/>
            </a:prstGeom>
            <a:solidFill>
              <a:schemeClr val="bg1"/>
            </a:solidFill>
          </p:spPr>
          <p:txBody>
            <a:bodyPr wrap="none" rtlCol="0">
              <a:spAutoFit/>
            </a:bodyPr>
            <a:lstStyle/>
            <a:p>
              <a:r>
                <a:rPr lang="fr-CH" sz="800" dirty="0" smtClean="0">
                  <a:solidFill>
                    <a:srgbClr val="009900"/>
                  </a:solidFill>
                </a:rPr>
                <a:t>[A. Bertarelli]</a:t>
              </a:r>
              <a:endParaRPr lang="en-GB" sz="800" dirty="0">
                <a:solidFill>
                  <a:srgbClr val="009900"/>
                </a:solidFill>
              </a:endParaRPr>
            </a:p>
          </p:txBody>
        </p:sp>
      </p:grpSp>
      <p:sp>
        <p:nvSpPr>
          <p:cNvPr id="20" name="TextBox 1"/>
          <p:cNvSpPr txBox="1"/>
          <p:nvPr/>
        </p:nvSpPr>
        <p:spPr>
          <a:xfrm>
            <a:off x="395537" y="3539669"/>
            <a:ext cx="718466" cy="215444"/>
          </a:xfrm>
          <a:prstGeom prst="rect">
            <a:avLst/>
          </a:prstGeom>
          <a:solidFill>
            <a:schemeClr val="bg1"/>
          </a:solidFill>
        </p:spPr>
        <p:txBody>
          <a:bodyPr wrap="none" rtlCol="0">
            <a:spAutoFit/>
          </a:bodyPr>
          <a:lstStyle/>
          <a:p>
            <a:r>
              <a:rPr lang="fr-CH" sz="800" dirty="0">
                <a:solidFill>
                  <a:srgbClr val="009900"/>
                </a:solidFill>
              </a:rPr>
              <a:t>[N. </a:t>
            </a:r>
            <a:r>
              <a:rPr lang="fr-CH" sz="800" dirty="0" err="1" smtClean="0">
                <a:solidFill>
                  <a:srgbClr val="009900"/>
                </a:solidFill>
              </a:rPr>
              <a:t>Mounet</a:t>
            </a:r>
            <a:r>
              <a:rPr lang="fr-CH" sz="800" dirty="0" smtClean="0">
                <a:solidFill>
                  <a:srgbClr val="009900"/>
                </a:solidFill>
              </a:rPr>
              <a:t>]</a:t>
            </a:r>
            <a:endParaRPr lang="en-GB" sz="800" dirty="0">
              <a:solidFill>
                <a:srgbClr val="009900"/>
              </a:solidFill>
            </a:endParaRPr>
          </a:p>
        </p:txBody>
      </p:sp>
    </p:spTree>
    <p:extLst>
      <p:ext uri="{BB962C8B-B14F-4D97-AF65-F5344CB8AC3E}">
        <p14:creationId xmlns:p14="http://schemas.microsoft.com/office/powerpoint/2010/main" val="3933655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24290" y="4166481"/>
            <a:ext cx="4146297" cy="2710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1"/>
          <p:cNvSpPr txBox="1"/>
          <p:nvPr/>
        </p:nvSpPr>
        <p:spPr>
          <a:xfrm>
            <a:off x="4517063" y="6670724"/>
            <a:ext cx="1083951" cy="215444"/>
          </a:xfrm>
          <a:prstGeom prst="rect">
            <a:avLst/>
          </a:prstGeom>
          <a:solidFill>
            <a:schemeClr val="bg1"/>
          </a:solidFill>
        </p:spPr>
        <p:txBody>
          <a:bodyPr wrap="none" rtlCol="0">
            <a:spAutoFit/>
          </a:bodyPr>
          <a:lstStyle/>
          <a:p>
            <a:r>
              <a:rPr lang="fr-CH" sz="800" dirty="0" smtClean="0">
                <a:solidFill>
                  <a:srgbClr val="009900"/>
                </a:solidFill>
              </a:rPr>
              <a:t>[Lopez, </a:t>
            </a:r>
            <a:r>
              <a:rPr lang="fr-CH" sz="800" dirty="0" err="1" smtClean="0">
                <a:solidFill>
                  <a:srgbClr val="009900"/>
                </a:solidFill>
              </a:rPr>
              <a:t>Tommasini</a:t>
            </a:r>
            <a:r>
              <a:rPr lang="fr-CH" sz="800" dirty="0" smtClean="0">
                <a:solidFill>
                  <a:srgbClr val="009900"/>
                </a:solidFill>
              </a:rPr>
              <a:t>]</a:t>
            </a:r>
            <a:endParaRPr lang="en-GB" sz="800" dirty="0">
              <a:solidFill>
                <a:srgbClr val="009900"/>
              </a:solidFill>
            </a:endParaRPr>
          </a:p>
        </p:txBody>
      </p:sp>
      <p:sp>
        <p:nvSpPr>
          <p:cNvPr id="4" name="Title 3"/>
          <p:cNvSpPr>
            <a:spLocks noGrp="1"/>
          </p:cNvSpPr>
          <p:nvPr>
            <p:ph type="title"/>
          </p:nvPr>
        </p:nvSpPr>
        <p:spPr>
          <a:xfrm>
            <a:off x="0" y="-62110"/>
            <a:ext cx="9144000" cy="1042838"/>
          </a:xfrm>
        </p:spPr>
        <p:txBody>
          <a:bodyPr>
            <a:noAutofit/>
          </a:bodyPr>
          <a:lstStyle/>
          <a:p>
            <a:r>
              <a:rPr lang="en-GB" sz="3900" dirty="0" smtClean="0"/>
              <a:t>Ions at point 2 </a:t>
            </a:r>
            <a:r>
              <a:rPr lang="en-GB" sz="2000" i="1" dirty="0" smtClean="0"/>
              <a:t>(see J. Jowett talk tomorrow)</a:t>
            </a:r>
            <a:r>
              <a:rPr lang="en-GB" sz="2000" dirty="0" smtClean="0"/>
              <a:t/>
            </a:r>
            <a:br>
              <a:rPr lang="en-GB" sz="2000" dirty="0" smtClean="0"/>
            </a:br>
            <a:r>
              <a:rPr lang="en-GB" sz="1800" dirty="0" smtClean="0"/>
              <a:t>(same physics and problem in IP1 and IP5, needs linked to the chosen operating scenarios) </a:t>
            </a:r>
            <a:endParaRPr lang="en-GB" sz="1800" dirty="0"/>
          </a:p>
        </p:txBody>
      </p:sp>
      <p:cxnSp>
        <p:nvCxnSpPr>
          <p:cNvPr id="3" name="Straight Connector 2"/>
          <p:cNvCxnSpPr/>
          <p:nvPr/>
        </p:nvCxnSpPr>
        <p:spPr>
          <a:xfrm>
            <a:off x="4517063" y="858741"/>
            <a:ext cx="0" cy="5999259"/>
          </a:xfrm>
          <a:prstGeom prst="line">
            <a:avLst/>
          </a:prstGeom>
          <a:ln w="44450">
            <a:solidFill>
              <a:schemeClr val="tx2">
                <a:lumMod val="75000"/>
              </a:schemeClr>
            </a:solidFill>
          </a:ln>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4898001" y="923710"/>
            <a:ext cx="4158533" cy="347140"/>
          </a:xfrm>
          <a:prstGeom prst="rect">
            <a:avLst/>
          </a:prstGeom>
          <a:solidFill>
            <a:schemeClr val="tx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Integrated luminosity</a:t>
            </a:r>
            <a:endParaRPr lang="en-GB" dirty="0">
              <a:latin typeface="Times New Roman" panose="02020603050405020304" pitchFamily="18" charset="0"/>
              <a:cs typeface="Times New Roman" panose="02020603050405020304" pitchFamily="18" charset="0"/>
            </a:endParaRPr>
          </a:p>
        </p:txBody>
      </p:sp>
      <p:sp>
        <p:nvSpPr>
          <p:cNvPr id="18" name="Rectangle 17"/>
          <p:cNvSpPr/>
          <p:nvPr/>
        </p:nvSpPr>
        <p:spPr>
          <a:xfrm>
            <a:off x="7724" y="923710"/>
            <a:ext cx="4158533" cy="347140"/>
          </a:xfrm>
          <a:prstGeom prst="rect">
            <a:avLst/>
          </a:prstGeom>
          <a:solidFill>
            <a:schemeClr val="tx1">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Peak luminosity</a:t>
            </a:r>
            <a:endParaRPr lang="en-GB" dirty="0">
              <a:latin typeface="Times New Roman" panose="02020603050405020304" pitchFamily="18" charset="0"/>
              <a:cs typeface="Times New Roman" panose="02020603050405020304" pitchFamily="18" charset="0"/>
            </a:endParaRPr>
          </a:p>
        </p:txBody>
      </p:sp>
      <p:grpSp>
        <p:nvGrpSpPr>
          <p:cNvPr id="19" name="Group 18"/>
          <p:cNvGrpSpPr/>
          <p:nvPr/>
        </p:nvGrpSpPr>
        <p:grpSpPr>
          <a:xfrm>
            <a:off x="4564048" y="1270850"/>
            <a:ext cx="4150580" cy="2141628"/>
            <a:chOff x="3347574" y="1123339"/>
            <a:chExt cx="5528238" cy="3025741"/>
          </a:xfrm>
        </p:grpSpPr>
        <p:pic>
          <p:nvPicPr>
            <p:cNvPr id="20" name="Picture 2" descr="G:\Projects\ILHC\MS\BFPP-basics-example\Plots\Correlation_BLMvsLumi_ALICE_Fill2328.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44008" y="1123339"/>
              <a:ext cx="4231804" cy="3025741"/>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1"/>
            <p:cNvSpPr txBox="1"/>
            <p:nvPr/>
          </p:nvSpPr>
          <p:spPr>
            <a:xfrm>
              <a:off x="3347574" y="3657007"/>
              <a:ext cx="2139278" cy="304384"/>
            </a:xfrm>
            <a:prstGeom prst="rect">
              <a:avLst/>
            </a:prstGeom>
            <a:solidFill>
              <a:schemeClr val="bg1"/>
            </a:solidFill>
          </p:spPr>
          <p:txBody>
            <a:bodyPr wrap="square" rtlCol="0">
              <a:spAutoFit/>
            </a:bodyPr>
            <a:lstStyle/>
            <a:p>
              <a:r>
                <a:rPr lang="fr-CH" sz="800" dirty="0" smtClean="0">
                  <a:solidFill>
                    <a:srgbClr val="009900"/>
                  </a:solidFill>
                </a:rPr>
                <a:t>[J. Jowett, M. Schaumann]</a:t>
              </a:r>
              <a:endParaRPr lang="en-GB" sz="800" dirty="0">
                <a:solidFill>
                  <a:srgbClr val="009900"/>
                </a:solidFill>
              </a:endParaRPr>
            </a:p>
          </p:txBody>
        </p:sp>
      </p:grpSp>
      <p:sp>
        <p:nvSpPr>
          <p:cNvPr id="23" name="Rectangle 22"/>
          <p:cNvSpPr/>
          <p:nvPr/>
        </p:nvSpPr>
        <p:spPr>
          <a:xfrm>
            <a:off x="4667416" y="3277654"/>
            <a:ext cx="4476584" cy="888829"/>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latin typeface="Times New Roman" panose="02020603050405020304" pitchFamily="18" charset="0"/>
                <a:cs typeface="Times New Roman" panose="02020603050405020304" pitchFamily="18" charset="0"/>
              </a:rPr>
              <a:t>ALICE upgrade luminosity goal for post LS2 is 10 nb</a:t>
            </a:r>
            <a:r>
              <a:rPr lang="en-GB" sz="1400" baseline="30000" dirty="0" smtClean="0">
                <a:latin typeface="Times New Roman" panose="02020603050405020304" pitchFamily="18" charset="0"/>
                <a:cs typeface="Times New Roman" panose="02020603050405020304" pitchFamily="18" charset="0"/>
              </a:rPr>
              <a:t>-1</a:t>
            </a:r>
            <a:r>
              <a:rPr lang="en-GB" sz="1400" dirty="0" smtClean="0">
                <a:latin typeface="Times New Roman" panose="02020603050405020304" pitchFamily="18" charset="0"/>
                <a:cs typeface="Times New Roman" panose="02020603050405020304" pitchFamily="18" charset="0"/>
              </a:rPr>
              <a:t>, 10 times the 1</a:t>
            </a:r>
            <a:r>
              <a:rPr lang="en-GB" sz="1400" baseline="30000" dirty="0" smtClean="0">
                <a:latin typeface="Times New Roman" panose="02020603050405020304" pitchFamily="18" charset="0"/>
                <a:cs typeface="Times New Roman" panose="02020603050405020304" pitchFamily="18" charset="0"/>
              </a:rPr>
              <a:t>st</a:t>
            </a:r>
            <a:r>
              <a:rPr lang="en-GB" sz="1400" dirty="0" smtClean="0">
                <a:latin typeface="Times New Roman" panose="02020603050405020304" pitchFamily="18" charset="0"/>
                <a:cs typeface="Times New Roman" panose="02020603050405020304" pitchFamily="18" charset="0"/>
              </a:rPr>
              <a:t> phase</a:t>
            </a:r>
            <a:r>
              <a:rPr lang="en-GB" sz="1400" dirty="0">
                <a:latin typeface="Times New Roman" panose="02020603050405020304" pitchFamily="18" charset="0"/>
                <a:cs typeface="Times New Roman" panose="02020603050405020304" pitchFamily="18" charset="0"/>
              </a:rPr>
              <a:t>, 10 </a:t>
            </a:r>
            <a:r>
              <a:rPr lang="en-GB" sz="1400" dirty="0" smtClean="0">
                <a:latin typeface="Times New Roman" panose="02020603050405020304" pitchFamily="18" charset="0"/>
                <a:cs typeface="Times New Roman" panose="02020603050405020304" pitchFamily="18" charset="0"/>
              </a:rPr>
              <a:t>nb</a:t>
            </a:r>
            <a:r>
              <a:rPr lang="en-GB" sz="1400" baseline="30000" dirty="0" smtClean="0">
                <a:latin typeface="Times New Roman" panose="02020603050405020304" pitchFamily="18" charset="0"/>
                <a:cs typeface="Times New Roman" panose="02020603050405020304" pitchFamily="18" charset="0"/>
              </a:rPr>
              <a:t>-1</a:t>
            </a:r>
            <a:r>
              <a:rPr lang="en-GB" sz="1400" dirty="0" smtClean="0">
                <a:latin typeface="Times New Roman" panose="02020603050405020304" pitchFamily="18" charset="0"/>
                <a:cs typeface="Times New Roman" panose="02020603050405020304" pitchFamily="18" charset="0"/>
              </a:rPr>
              <a:t>/y</a:t>
            </a:r>
            <a:r>
              <a:rPr lang="en-GB" sz="1400" baseline="30000" dirty="0" smtClean="0">
                <a:latin typeface="Times New Roman" panose="02020603050405020304" pitchFamily="18" charset="0"/>
                <a:cs typeface="Times New Roman" panose="02020603050405020304" pitchFamily="18" charset="0"/>
              </a:rPr>
              <a:t>  </a:t>
            </a:r>
          </a:p>
          <a:p>
            <a:pPr algn="ctr"/>
            <a:r>
              <a:rPr lang="en-GB" sz="1400" dirty="0" smtClean="0">
                <a:latin typeface="Times New Roman" panose="02020603050405020304" pitchFamily="18" charset="0"/>
                <a:cs typeface="Times New Roman" panose="02020603050405020304" pitchFamily="18" charset="0"/>
              </a:rPr>
              <a:t>Estimated dose of the most exposed dipole coil of 2.2 </a:t>
            </a:r>
            <a:r>
              <a:rPr lang="en-GB" sz="1400" dirty="0" err="1" smtClean="0">
                <a:latin typeface="Times New Roman" panose="02020603050405020304" pitchFamily="18" charset="0"/>
                <a:cs typeface="Times New Roman" panose="02020603050405020304" pitchFamily="18" charset="0"/>
              </a:rPr>
              <a:t>MGy</a:t>
            </a:r>
            <a:r>
              <a:rPr lang="en-GB" sz="1400" dirty="0" smtClean="0">
                <a:latin typeface="Times New Roman" panose="02020603050405020304" pitchFamily="18" charset="0"/>
                <a:cs typeface="Times New Roman" panose="02020603050405020304" pitchFamily="18" charset="0"/>
              </a:rPr>
              <a:t>/nb</a:t>
            </a:r>
            <a:r>
              <a:rPr lang="en-GB" sz="1400" baseline="30000" dirty="0" smtClean="0">
                <a:latin typeface="Times New Roman" panose="02020603050405020304" pitchFamily="18" charset="0"/>
                <a:cs typeface="Times New Roman" panose="02020603050405020304" pitchFamily="18" charset="0"/>
              </a:rPr>
              <a:t>-1</a:t>
            </a:r>
            <a:r>
              <a:rPr lang="en-GB" sz="1400" dirty="0" smtClean="0">
                <a:latin typeface="Times New Roman" panose="02020603050405020304" pitchFamily="18" charset="0"/>
                <a:cs typeface="Times New Roman" panose="02020603050405020304" pitchFamily="18" charset="0"/>
              </a:rPr>
              <a:t> for a total of 22 </a:t>
            </a:r>
            <a:r>
              <a:rPr lang="en-GB" sz="1400" dirty="0" err="1" smtClean="0">
                <a:latin typeface="Times New Roman" panose="02020603050405020304" pitchFamily="18" charset="0"/>
                <a:cs typeface="Times New Roman" panose="02020603050405020304" pitchFamily="18" charset="0"/>
              </a:rPr>
              <a:t>MGy</a:t>
            </a:r>
            <a:r>
              <a:rPr lang="en-GB" sz="1400" dirty="0" smtClean="0">
                <a:latin typeface="Times New Roman" panose="02020603050405020304" pitchFamily="18" charset="0"/>
                <a:cs typeface="Times New Roman" panose="02020603050405020304" pitchFamily="18" charset="0"/>
              </a:rPr>
              <a:t> </a:t>
            </a:r>
            <a:r>
              <a:rPr lang="en-GB" sz="1400" baseline="30000" dirty="0" smtClean="0">
                <a:latin typeface="Times New Roman" panose="02020603050405020304" pitchFamily="18" charset="0"/>
                <a:cs typeface="Times New Roman" panose="02020603050405020304" pitchFamily="18" charset="0"/>
              </a:rPr>
              <a:t>  </a:t>
            </a:r>
            <a:endParaRPr lang="en-GB" sz="1400" dirty="0">
              <a:latin typeface="Times New Roman" panose="02020603050405020304" pitchFamily="18" charset="0"/>
              <a:cs typeface="Times New Roman" panose="02020603050405020304" pitchFamily="18" charset="0"/>
            </a:endParaRPr>
          </a:p>
        </p:txBody>
      </p:sp>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068306" y="4166483"/>
            <a:ext cx="3100313" cy="2744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667416" y="4149694"/>
            <a:ext cx="4448889" cy="2744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723" y="1293345"/>
            <a:ext cx="4445731" cy="2852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70837" y="4146023"/>
            <a:ext cx="4524291" cy="461665"/>
          </a:xfrm>
          <a:prstGeom prst="rect">
            <a:avLst/>
          </a:prstGeom>
          <a:noFill/>
        </p:spPr>
        <p:txBody>
          <a:bodyPr wrap="square" rtlCol="0">
            <a:spAutoFit/>
          </a:bodyPr>
          <a:lstStyle/>
          <a:p>
            <a:r>
              <a:rPr lang="en-GB" sz="1200" dirty="0" smtClean="0">
                <a:latin typeface="Times New Roman" panose="02020603050405020304" pitchFamily="18" charset="0"/>
                <a:cs typeface="Times New Roman" panose="02020603050405020304" pitchFamily="18" charset="0"/>
              </a:rPr>
              <a:t>Cannot separate BFPP and main beam in warm area (TCLs not useful) .BFPP beam is smaller than main beam (source is luminous region).  </a:t>
            </a:r>
            <a:endParaRPr lang="en-GB" sz="1200" dirty="0">
              <a:latin typeface="Times New Roman" panose="02020603050405020304" pitchFamily="18" charset="0"/>
              <a:cs typeface="Times New Roman" panose="02020603050405020304" pitchFamily="18" charset="0"/>
            </a:endParaRPr>
          </a:p>
        </p:txBody>
      </p:sp>
      <p:sp>
        <p:nvSpPr>
          <p:cNvPr id="31" name="Rectangle 30"/>
          <p:cNvSpPr/>
          <p:nvPr/>
        </p:nvSpPr>
        <p:spPr>
          <a:xfrm>
            <a:off x="-13514" y="4594827"/>
            <a:ext cx="4466969" cy="154358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latin typeface="Times New Roman" panose="02020603050405020304" pitchFamily="18" charset="0"/>
                <a:cs typeface="Times New Roman" panose="02020603050405020304" pitchFamily="18" charset="0"/>
              </a:rPr>
              <a:t>ALICE upgrade luminosity goal for post LS2 is 6×10</a:t>
            </a:r>
            <a:r>
              <a:rPr lang="en-GB" sz="1400" baseline="30000" dirty="0" smtClean="0">
                <a:latin typeface="Times New Roman" panose="02020603050405020304" pitchFamily="18" charset="0"/>
                <a:cs typeface="Times New Roman" panose="02020603050405020304" pitchFamily="18" charset="0"/>
              </a:rPr>
              <a:t>27 </a:t>
            </a:r>
            <a:r>
              <a:rPr lang="en-GB" sz="1400" dirty="0" smtClean="0">
                <a:latin typeface="Times New Roman" panose="02020603050405020304" pitchFamily="18" charset="0"/>
                <a:cs typeface="Times New Roman" panose="02020603050405020304" pitchFamily="18" charset="0"/>
              </a:rPr>
              <a:t>cm</a:t>
            </a:r>
            <a:r>
              <a:rPr lang="en-GB" sz="1400" baseline="30000" dirty="0" smtClean="0">
                <a:latin typeface="Times New Roman" panose="02020603050405020304" pitchFamily="18" charset="0"/>
                <a:cs typeface="Times New Roman" panose="02020603050405020304" pitchFamily="18" charset="0"/>
              </a:rPr>
              <a:t>-2</a:t>
            </a:r>
            <a:r>
              <a:rPr lang="en-GB" sz="1400" dirty="0" smtClean="0">
                <a:latin typeface="Times New Roman" panose="02020603050405020304" pitchFamily="18" charset="0"/>
                <a:cs typeface="Times New Roman" panose="02020603050405020304" pitchFamily="18" charset="0"/>
              </a:rPr>
              <a:t> s</a:t>
            </a:r>
            <a:r>
              <a:rPr lang="en-GB" sz="1400" baseline="30000" dirty="0" smtClean="0">
                <a:latin typeface="Times New Roman" panose="02020603050405020304" pitchFamily="18" charset="0"/>
                <a:cs typeface="Times New Roman" panose="02020603050405020304" pitchFamily="18" charset="0"/>
              </a:rPr>
              <a:t>-1</a:t>
            </a:r>
            <a:r>
              <a:rPr lang="en-GB" sz="1400" dirty="0" smtClean="0">
                <a:latin typeface="Times New Roman" panose="02020603050405020304" pitchFamily="18" charset="0"/>
                <a:cs typeface="Times New Roman" panose="02020603050405020304" pitchFamily="18" charset="0"/>
              </a:rPr>
              <a:t> nb</a:t>
            </a:r>
            <a:r>
              <a:rPr lang="en-GB" sz="1400" baseline="30000" dirty="0" smtClean="0">
                <a:latin typeface="Times New Roman" panose="02020603050405020304" pitchFamily="18" charset="0"/>
                <a:cs typeface="Times New Roman" panose="02020603050405020304" pitchFamily="18" charset="0"/>
              </a:rPr>
              <a:t>-1</a:t>
            </a:r>
            <a:r>
              <a:rPr lang="en-GB" sz="1400" dirty="0" smtClean="0">
                <a:latin typeface="Times New Roman" panose="02020603050405020304" pitchFamily="18" charset="0"/>
                <a:cs typeface="Times New Roman" panose="02020603050405020304" pitchFamily="18" charset="0"/>
              </a:rPr>
              <a:t>, </a:t>
            </a:r>
            <a:r>
              <a:rPr lang="en-GB" sz="1400" dirty="0">
                <a:latin typeface="Times New Roman" panose="02020603050405020304" pitchFamily="18" charset="0"/>
                <a:cs typeface="Times New Roman" panose="02020603050405020304" pitchFamily="18" charset="0"/>
              </a:rPr>
              <a:t>6</a:t>
            </a:r>
            <a:r>
              <a:rPr lang="en-GB" sz="1400" dirty="0" smtClean="0">
                <a:latin typeface="Times New Roman" panose="02020603050405020304" pitchFamily="18" charset="0"/>
                <a:cs typeface="Times New Roman" panose="02020603050405020304" pitchFamily="18" charset="0"/>
              </a:rPr>
              <a:t> times the design value.</a:t>
            </a:r>
          </a:p>
          <a:p>
            <a:pPr algn="ctr"/>
            <a:r>
              <a:rPr lang="en-GB" sz="1400" dirty="0" smtClean="0">
                <a:latin typeface="Times New Roman" panose="02020603050405020304" pitchFamily="18" charset="0"/>
                <a:cs typeface="Times New Roman" panose="02020603050405020304" pitchFamily="18" charset="0"/>
              </a:rPr>
              <a:t> P</a:t>
            </a:r>
            <a:r>
              <a:rPr lang="en-GB" sz="1400" baseline="-25000" dirty="0" smtClean="0">
                <a:latin typeface="Times New Roman" panose="02020603050405020304" pitchFamily="18" charset="0"/>
                <a:cs typeface="Times New Roman" panose="02020603050405020304" pitchFamily="18" charset="0"/>
              </a:rPr>
              <a:t>BFPP1  </a:t>
            </a:r>
            <a:r>
              <a:rPr lang="en-GB" sz="1400" dirty="0" smtClean="0">
                <a:latin typeface="Times New Roman" panose="02020603050405020304" pitchFamily="18" charset="0"/>
                <a:cs typeface="Times New Roman" panose="02020603050405020304" pitchFamily="18" charset="0"/>
              </a:rPr>
              <a:t>=155W. Maximum </a:t>
            </a:r>
            <a:r>
              <a:rPr lang="en-GB" sz="1400" dirty="0">
                <a:latin typeface="Times New Roman" panose="02020603050405020304" pitchFamily="18" charset="0"/>
                <a:cs typeface="Times New Roman" panose="02020603050405020304" pitchFamily="18" charset="0"/>
              </a:rPr>
              <a:t>power density in coil at </a:t>
            </a:r>
            <a:r>
              <a:rPr lang="en-GB" sz="1400" dirty="0" smtClean="0">
                <a:latin typeface="Times New Roman" panose="02020603050405020304" pitchFamily="18" charset="0"/>
                <a:cs typeface="Times New Roman" panose="02020603050405020304" pitchFamily="18" charset="0"/>
              </a:rPr>
              <a:t>7 Z </a:t>
            </a:r>
            <a:r>
              <a:rPr lang="en-GB" sz="1400" dirty="0" err="1" smtClean="0">
                <a:latin typeface="Times New Roman" panose="02020603050405020304" pitchFamily="18" charset="0"/>
                <a:cs typeface="Times New Roman" panose="02020603050405020304" pitchFamily="18" charset="0"/>
              </a:rPr>
              <a:t>TeV</a:t>
            </a:r>
            <a:r>
              <a:rPr lang="en-GB" sz="1400" dirty="0" smtClean="0">
                <a:latin typeface="Times New Roman" panose="02020603050405020304" pitchFamily="18" charset="0"/>
                <a:cs typeface="Times New Roman" panose="02020603050405020304" pitchFamily="18" charset="0"/>
              </a:rPr>
              <a:t> </a:t>
            </a:r>
            <a:r>
              <a:rPr lang="en-GB" sz="1400" dirty="0">
                <a:latin typeface="Times New Roman" panose="02020603050405020304" pitchFamily="18" charset="0"/>
                <a:cs typeface="Times New Roman" panose="02020603050405020304" pitchFamily="18" charset="0"/>
              </a:rPr>
              <a:t>P=15.5 mw/cm</a:t>
            </a:r>
            <a:r>
              <a:rPr lang="en-GB" sz="1400" baseline="30000" dirty="0">
                <a:latin typeface="Times New Roman" panose="02020603050405020304" pitchFamily="18" charset="0"/>
                <a:cs typeface="Times New Roman" panose="02020603050405020304" pitchFamily="18" charset="0"/>
              </a:rPr>
              <a:t>3</a:t>
            </a:r>
            <a:r>
              <a:rPr lang="en-GB" sz="1400" dirty="0">
                <a:latin typeface="Times New Roman" panose="02020603050405020304" pitchFamily="18" charset="0"/>
                <a:cs typeface="Times New Roman" panose="02020603050405020304" pitchFamily="18" charset="0"/>
              </a:rPr>
              <a:t> (design luminosity)</a:t>
            </a:r>
          </a:p>
          <a:p>
            <a:pPr algn="ctr"/>
            <a:r>
              <a:rPr lang="en-GB" sz="1400" dirty="0">
                <a:latin typeface="Times New Roman" panose="02020603050405020304" pitchFamily="18" charset="0"/>
                <a:cs typeface="Times New Roman" panose="02020603050405020304" pitchFamily="18" charset="0"/>
              </a:rPr>
              <a:t>For upgrade luminosity P=93.3 mw/cm</a:t>
            </a:r>
            <a:r>
              <a:rPr lang="en-GB" sz="1400" baseline="30000" dirty="0">
                <a:latin typeface="Times New Roman" panose="02020603050405020304" pitchFamily="18" charset="0"/>
                <a:cs typeface="Times New Roman" panose="02020603050405020304" pitchFamily="18" charset="0"/>
              </a:rPr>
              <a:t>3 </a:t>
            </a:r>
            <a:r>
              <a:rPr lang="en-GB" sz="1400" dirty="0" smtClean="0">
                <a:latin typeface="Times New Roman" panose="02020603050405020304" pitchFamily="18" charset="0"/>
                <a:cs typeface="Times New Roman" panose="02020603050405020304" pitchFamily="18" charset="0"/>
              </a:rPr>
              <a:t>expected </a:t>
            </a:r>
            <a:r>
              <a:rPr lang="en-GB" sz="1400" dirty="0">
                <a:latin typeface="Times New Roman" panose="02020603050405020304" pitchFamily="18" charset="0"/>
                <a:cs typeface="Times New Roman" panose="02020603050405020304" pitchFamily="18" charset="0"/>
              </a:rPr>
              <a:t>respected to the estimated dipole quench limit of 25-50 </a:t>
            </a:r>
            <a:r>
              <a:rPr lang="en-GB" sz="1400" dirty="0" err="1" smtClean="0">
                <a:latin typeface="Times New Roman" panose="02020603050405020304" pitchFamily="18" charset="0"/>
                <a:cs typeface="Times New Roman" panose="02020603050405020304" pitchFamily="18" charset="0"/>
              </a:rPr>
              <a:t>mW</a:t>
            </a:r>
            <a:r>
              <a:rPr lang="en-GB" sz="1400" dirty="0" smtClean="0">
                <a:latin typeface="Times New Roman" panose="02020603050405020304" pitchFamily="18" charset="0"/>
                <a:cs typeface="Times New Roman" panose="02020603050405020304" pitchFamily="18" charset="0"/>
              </a:rPr>
              <a:t>/cm</a:t>
            </a:r>
            <a:r>
              <a:rPr lang="en-GB" sz="1400" baseline="30000" dirty="0" smtClean="0">
                <a:latin typeface="Times New Roman" panose="02020603050405020304" pitchFamily="18" charset="0"/>
                <a:cs typeface="Times New Roman" panose="02020603050405020304" pitchFamily="18" charset="0"/>
              </a:rPr>
              <a:t>3</a:t>
            </a:r>
            <a:r>
              <a:rPr lang="en-GB" sz="1400" dirty="0" smtClean="0">
                <a:latin typeface="Times New Roman" panose="02020603050405020304" pitchFamily="18" charset="0"/>
                <a:cs typeface="Times New Roman" panose="02020603050405020304" pitchFamily="18" charset="0"/>
              </a:rPr>
              <a:t> </a:t>
            </a:r>
            <a:r>
              <a:rPr lang="en-GB" sz="800" dirty="0" smtClean="0">
                <a:latin typeface="Times New Roman" panose="02020603050405020304" pitchFamily="18" charset="0"/>
                <a:cs typeface="Times New Roman" panose="02020603050405020304" pitchFamily="18" charset="0"/>
              </a:rPr>
              <a:t>[MB-MQ]</a:t>
            </a:r>
            <a:endParaRPr lang="en-GB" sz="800" dirty="0">
              <a:latin typeface="Times New Roman" panose="02020603050405020304" pitchFamily="18" charset="0"/>
              <a:cs typeface="Times New Roman" panose="02020603050405020304" pitchFamily="18" charset="0"/>
            </a:endParaRPr>
          </a:p>
        </p:txBody>
      </p:sp>
      <p:sp>
        <p:nvSpPr>
          <p:cNvPr id="32" name="TextBox 1"/>
          <p:cNvSpPr txBox="1"/>
          <p:nvPr/>
        </p:nvSpPr>
        <p:spPr>
          <a:xfrm>
            <a:off x="7724" y="3951039"/>
            <a:ext cx="1606162" cy="215444"/>
          </a:xfrm>
          <a:prstGeom prst="rect">
            <a:avLst/>
          </a:prstGeom>
          <a:solidFill>
            <a:schemeClr val="bg1"/>
          </a:solidFill>
        </p:spPr>
        <p:txBody>
          <a:bodyPr wrap="square" rtlCol="0">
            <a:spAutoFit/>
          </a:bodyPr>
          <a:lstStyle/>
          <a:p>
            <a:r>
              <a:rPr lang="fr-CH" sz="800" dirty="0" smtClean="0">
                <a:solidFill>
                  <a:srgbClr val="009900"/>
                </a:solidFill>
              </a:rPr>
              <a:t>[J. Jowett, M. Schaumann]</a:t>
            </a:r>
            <a:endParaRPr lang="en-GB" sz="800" dirty="0">
              <a:solidFill>
                <a:srgbClr val="009900"/>
              </a:solidFill>
            </a:endParaRPr>
          </a:p>
        </p:txBody>
      </p:sp>
      <p:sp>
        <p:nvSpPr>
          <p:cNvPr id="33" name="TextBox 1"/>
          <p:cNvSpPr txBox="1"/>
          <p:nvPr/>
        </p:nvSpPr>
        <p:spPr>
          <a:xfrm>
            <a:off x="-13514" y="6030685"/>
            <a:ext cx="1606162" cy="215444"/>
          </a:xfrm>
          <a:prstGeom prst="rect">
            <a:avLst/>
          </a:prstGeom>
          <a:solidFill>
            <a:schemeClr val="bg1"/>
          </a:solidFill>
        </p:spPr>
        <p:txBody>
          <a:bodyPr wrap="square" rtlCol="0">
            <a:spAutoFit/>
          </a:bodyPr>
          <a:lstStyle/>
          <a:p>
            <a:r>
              <a:rPr lang="fr-CH" sz="800" dirty="0" smtClean="0">
                <a:solidFill>
                  <a:srgbClr val="009900"/>
                </a:solidFill>
              </a:rPr>
              <a:t>[J. Jowett, M. Schaumann]</a:t>
            </a:r>
            <a:endParaRPr lang="en-GB" sz="800" dirty="0">
              <a:solidFill>
                <a:srgbClr val="009900"/>
              </a:solidFill>
            </a:endParaRPr>
          </a:p>
        </p:txBody>
      </p:sp>
    </p:spTree>
    <p:extLst>
      <p:ext uri="{BB962C8B-B14F-4D97-AF65-F5344CB8AC3E}">
        <p14:creationId xmlns:p14="http://schemas.microsoft.com/office/powerpoint/2010/main" val="2737775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ppt_x"/>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0"/>
            <a:ext cx="9108504" cy="1052736"/>
          </a:xfrm>
        </p:spPr>
        <p:txBody>
          <a:bodyPr>
            <a:normAutofit fontScale="90000"/>
          </a:bodyPr>
          <a:lstStyle/>
          <a:p>
            <a:r>
              <a:rPr lang="en-GB" sz="4200" dirty="0" smtClean="0"/>
              <a:t>Integrated technological solution for point 2</a:t>
            </a:r>
            <a:r>
              <a:rPr lang="en-GB" sz="3600" dirty="0" smtClean="0"/>
              <a:t/>
            </a:r>
            <a:br>
              <a:rPr lang="en-GB" sz="3600" dirty="0" smtClean="0"/>
            </a:br>
            <a:r>
              <a:rPr lang="en-GB" sz="3100" dirty="0" smtClean="0"/>
              <a:t>(same solution deployable in IP 7 in case of need)</a:t>
            </a:r>
            <a:endParaRPr lang="en-GB" sz="3100" dirty="0"/>
          </a:p>
        </p:txBody>
      </p:sp>
      <p:grpSp>
        <p:nvGrpSpPr>
          <p:cNvPr id="4" name="Group 3"/>
          <p:cNvGrpSpPr>
            <a:grpSpLocks noChangeAspect="1"/>
          </p:cNvGrpSpPr>
          <p:nvPr/>
        </p:nvGrpSpPr>
        <p:grpSpPr>
          <a:xfrm>
            <a:off x="1848244" y="3530910"/>
            <a:ext cx="5349833" cy="3231270"/>
            <a:chOff x="416496" y="756511"/>
            <a:chExt cx="9553273" cy="5770125"/>
          </a:xfrm>
        </p:grpSpPr>
        <p:pic>
          <p:nvPicPr>
            <p:cNvPr id="5" name="Picture 2" descr="\\cern.ch\dfs\Users\c\cmucher\Public\images Ens QTC - Collimateur DS\01__Cryostat-QTC-TCLD__17-05-2011.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48544" y="1114042"/>
              <a:ext cx="8421470" cy="5076000"/>
            </a:xfrm>
            <a:prstGeom prst="rect">
              <a:avLst/>
            </a:prstGeom>
            <a:noFill/>
          </p:spPr>
        </p:pic>
        <p:sp>
          <p:nvSpPr>
            <p:cNvPr id="6" name="AutoShape 4"/>
            <p:cNvSpPr>
              <a:spLocks/>
            </p:cNvSpPr>
            <p:nvPr/>
          </p:nvSpPr>
          <p:spPr bwMode="auto">
            <a:xfrm>
              <a:off x="3176294" y="5836041"/>
              <a:ext cx="1704698" cy="569507"/>
            </a:xfrm>
            <a:prstGeom prst="borderCallout2">
              <a:avLst>
                <a:gd name="adj1" fmla="val 50000"/>
                <a:gd name="adj2" fmla="val 100000"/>
                <a:gd name="adj3" fmla="val 50000"/>
                <a:gd name="adj4" fmla="val 132981"/>
                <a:gd name="adj5" fmla="val -436120"/>
                <a:gd name="adj6" fmla="val 87107"/>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p>
              <a:pPr algn="ctr"/>
              <a:r>
                <a:rPr lang="en-GB" sz="800" b="1" dirty="0">
                  <a:solidFill>
                    <a:schemeClr val="lt1"/>
                  </a:solidFill>
                </a:rPr>
                <a:t>Collimator Module </a:t>
              </a:r>
              <a:r>
                <a:rPr lang="en-GB" sz="800" dirty="0">
                  <a:solidFill>
                    <a:schemeClr val="lt1"/>
                  </a:solidFill>
                </a:rPr>
                <a:t>(TCLD)</a:t>
              </a:r>
              <a:endParaRPr lang="en-US" sz="800" dirty="0">
                <a:solidFill>
                  <a:schemeClr val="lt1"/>
                </a:solidFill>
              </a:endParaRPr>
            </a:p>
          </p:txBody>
        </p:sp>
        <p:sp>
          <p:nvSpPr>
            <p:cNvPr id="7" name="AutoShape 2"/>
            <p:cNvSpPr>
              <a:spLocks/>
            </p:cNvSpPr>
            <p:nvPr/>
          </p:nvSpPr>
          <p:spPr bwMode="auto">
            <a:xfrm>
              <a:off x="8059349" y="3743918"/>
              <a:ext cx="1790195" cy="569507"/>
            </a:xfrm>
            <a:prstGeom prst="borderCallout2">
              <a:avLst>
                <a:gd name="adj1" fmla="val 50000"/>
                <a:gd name="adj2" fmla="val 0"/>
                <a:gd name="adj3" fmla="val 50000"/>
                <a:gd name="adj4" fmla="val -18836"/>
                <a:gd name="adj5" fmla="val -81718"/>
                <a:gd name="adj6" fmla="val -43160"/>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6000" numCol="1" spcCol="0" rtlCol="0" fromWordArt="0" anchor="t" anchorCtr="0" forceAA="0" compatLnSpc="1">
              <a:prstTxWarp prst="textNoShape">
                <a:avLst/>
              </a:prstTxWarp>
              <a:spAutoFit/>
            </a:bodyPr>
            <a:lstStyle/>
            <a:p>
              <a:pPr algn="ctr"/>
              <a:r>
                <a:rPr lang="en-GB" sz="800" b="1" dirty="0">
                  <a:solidFill>
                    <a:schemeClr val="lt1"/>
                  </a:solidFill>
                </a:rPr>
                <a:t>Cryogenic </a:t>
              </a:r>
              <a:r>
                <a:rPr lang="en-GB" sz="800" b="1" dirty="0" smtClean="0">
                  <a:solidFill>
                    <a:schemeClr val="lt1"/>
                  </a:solidFill>
                </a:rPr>
                <a:t> By-pass</a:t>
              </a:r>
              <a:endParaRPr lang="en-GB" sz="800" b="1" dirty="0">
                <a:solidFill>
                  <a:schemeClr val="lt1"/>
                </a:solidFill>
              </a:endParaRPr>
            </a:p>
            <a:p>
              <a:pPr algn="ctr"/>
              <a:r>
                <a:rPr lang="en-GB" sz="800" dirty="0">
                  <a:solidFill>
                    <a:schemeClr val="lt1"/>
                  </a:solidFill>
                </a:rPr>
                <a:t>(QTC)</a:t>
              </a:r>
            </a:p>
          </p:txBody>
        </p:sp>
        <p:sp>
          <p:nvSpPr>
            <p:cNvPr id="8" name="Text Box 2"/>
            <p:cNvSpPr txBox="1">
              <a:spLocks noChangeArrowheads="1"/>
            </p:cNvSpPr>
            <p:nvPr/>
          </p:nvSpPr>
          <p:spPr bwMode="auto">
            <a:xfrm>
              <a:off x="1280592" y="756511"/>
              <a:ext cx="2520280" cy="569507"/>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b="1">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it-IT" sz="800" dirty="0"/>
                <a:t>LTC Main Features </a:t>
              </a:r>
              <a:r>
                <a:rPr lang="it-IT" sz="800" b="0" dirty="0"/>
                <a:t>(as presented in 2011 Review)</a:t>
              </a:r>
            </a:p>
          </p:txBody>
        </p:sp>
        <p:sp>
          <p:nvSpPr>
            <p:cNvPr id="9" name="AutoShape 2"/>
            <p:cNvSpPr>
              <a:spLocks/>
            </p:cNvSpPr>
            <p:nvPr/>
          </p:nvSpPr>
          <p:spPr bwMode="auto">
            <a:xfrm>
              <a:off x="6252301" y="5517447"/>
              <a:ext cx="1807048" cy="1009189"/>
            </a:xfrm>
            <a:prstGeom prst="borderCallout2">
              <a:avLst>
                <a:gd name="adj1" fmla="val 50000"/>
                <a:gd name="adj2" fmla="val 0"/>
                <a:gd name="adj3" fmla="val 49008"/>
                <a:gd name="adj4" fmla="val -14361"/>
                <a:gd name="adj5" fmla="val -108803"/>
                <a:gd name="adj6" fmla="val -60497"/>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p>
              <a:pPr algn="ctr"/>
              <a:r>
                <a:rPr lang="en-GB" sz="800" b="1" dirty="0">
                  <a:solidFill>
                    <a:schemeClr val="lt1"/>
                  </a:solidFill>
                </a:rPr>
                <a:t>Collimator External Support </a:t>
              </a:r>
              <a:r>
                <a:rPr lang="en-GB" sz="800" dirty="0">
                  <a:solidFill>
                    <a:schemeClr val="lt1"/>
                  </a:solidFill>
                </a:rPr>
                <a:t/>
              </a:r>
              <a:br>
                <a:rPr lang="en-GB" sz="800" dirty="0">
                  <a:solidFill>
                    <a:schemeClr val="lt1"/>
                  </a:solidFill>
                </a:rPr>
              </a:br>
              <a:r>
                <a:rPr lang="en-GB" sz="800" dirty="0">
                  <a:solidFill>
                    <a:schemeClr val="lt1"/>
                  </a:solidFill>
                </a:rPr>
                <a:t>(fully independent from QTC)</a:t>
              </a:r>
            </a:p>
          </p:txBody>
        </p:sp>
        <p:sp>
          <p:nvSpPr>
            <p:cNvPr id="10" name="Left-Right Arrow 9"/>
            <p:cNvSpPr/>
            <p:nvPr/>
          </p:nvSpPr>
          <p:spPr>
            <a:xfrm>
              <a:off x="416496" y="1628800"/>
              <a:ext cx="8568952" cy="576064"/>
            </a:xfrm>
            <a:prstGeom prst="leftRightArrow">
              <a:avLst>
                <a:gd name="adj1" fmla="val 45627"/>
                <a:gd name="adj2" fmla="val 110909"/>
              </a:avLst>
            </a:prstGeom>
            <a:solidFill>
              <a:srgbClr val="C00000"/>
            </a:solidFill>
            <a:scene3d>
              <a:camera prst="isometricRightUp">
                <a:rot lat="1740000" lon="19800000" rev="0"/>
              </a:camera>
              <a:lightRig rig="threePt" dir="t"/>
            </a:scene3d>
            <a:sp3d contourW="12700">
              <a:bevelT/>
              <a:contourClr>
                <a:srgbClr val="C00000"/>
              </a:contourClr>
            </a:sp3d>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GB" sz="800" dirty="0" smtClean="0"/>
                <a:t>4.5 m between </a:t>
              </a:r>
              <a:r>
                <a:rPr lang="en-GB" sz="800" dirty="0"/>
                <a:t>I</a:t>
              </a:r>
              <a:r>
                <a:rPr lang="en-GB" sz="800" dirty="0" smtClean="0"/>
                <a:t>nterconnection Planes</a:t>
              </a:r>
              <a:endParaRPr lang="en-GB" sz="800" dirty="0"/>
            </a:p>
          </p:txBody>
        </p:sp>
        <p:sp>
          <p:nvSpPr>
            <p:cNvPr id="11" name="AutoShape 2"/>
            <p:cNvSpPr>
              <a:spLocks/>
            </p:cNvSpPr>
            <p:nvPr/>
          </p:nvSpPr>
          <p:spPr bwMode="auto">
            <a:xfrm>
              <a:off x="7987357" y="4581129"/>
              <a:ext cx="1982412" cy="789348"/>
            </a:xfrm>
            <a:prstGeom prst="borderCallout2">
              <a:avLst>
                <a:gd name="adj1" fmla="val 50000"/>
                <a:gd name="adj2" fmla="val 0"/>
                <a:gd name="adj3" fmla="val 51005"/>
                <a:gd name="adj4" fmla="val -10172"/>
                <a:gd name="adj5" fmla="val -255156"/>
                <a:gd name="adj6" fmla="val -81332"/>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p>
              <a:pPr algn="ctr"/>
              <a:r>
                <a:rPr lang="en-GB" sz="800" b="1" dirty="0" smtClean="0">
                  <a:solidFill>
                    <a:schemeClr val="lt1"/>
                  </a:solidFill>
                </a:rPr>
                <a:t>Sector Gate </a:t>
              </a:r>
              <a:r>
                <a:rPr lang="en-GB" sz="800" b="1" dirty="0">
                  <a:solidFill>
                    <a:schemeClr val="lt1"/>
                  </a:solidFill>
                </a:rPr>
                <a:t>Valves </a:t>
              </a:r>
              <a:r>
                <a:rPr lang="en-GB" sz="800" dirty="0">
                  <a:solidFill>
                    <a:schemeClr val="lt1"/>
                  </a:solidFill>
                </a:rPr>
                <a:t>(separate vacuum for QTC and TCLD)</a:t>
              </a:r>
              <a:endParaRPr lang="en-US" sz="800" dirty="0">
                <a:solidFill>
                  <a:schemeClr val="lt1"/>
                </a:solidFill>
              </a:endParaRPr>
            </a:p>
          </p:txBody>
        </p:sp>
      </p:grpSp>
      <p:pic>
        <p:nvPicPr>
          <p:cNvPr id="13" name="Picture 3" descr="untitl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792" y="1124744"/>
            <a:ext cx="7918450" cy="171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4" descr="Unknown.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876256" y="3145452"/>
            <a:ext cx="2204904" cy="1774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4" descr="Unknown.pn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3305508"/>
            <a:ext cx="2210585" cy="177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ight Brace 15"/>
          <p:cNvSpPr/>
          <p:nvPr/>
        </p:nvSpPr>
        <p:spPr>
          <a:xfrm rot="16200000">
            <a:off x="3803814" y="-1779479"/>
            <a:ext cx="1464367" cy="8712971"/>
          </a:xfrm>
          <a:prstGeom prst="rightBrace">
            <a:avLst>
              <a:gd name="adj1" fmla="val 61002"/>
              <a:gd name="adj2" fmla="val 49779"/>
            </a:avLst>
          </a:pr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7" name="Rectangle 16"/>
          <p:cNvSpPr/>
          <p:nvPr/>
        </p:nvSpPr>
        <p:spPr>
          <a:xfrm>
            <a:off x="1763688" y="1273263"/>
            <a:ext cx="635524" cy="14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smtClean="0">
                <a:solidFill>
                  <a:schemeClr val="tx1"/>
                </a:solidFill>
                <a:latin typeface="Times New Roman" panose="02020603050405020304" pitchFamily="18" charset="0"/>
                <a:cs typeface="Times New Roman" panose="02020603050405020304" pitchFamily="18" charset="0"/>
              </a:rPr>
              <a:t>MB.A8R2</a:t>
            </a:r>
            <a:endParaRPr lang="en-GB" sz="800" b="1" dirty="0">
              <a:solidFill>
                <a:schemeClr val="tx1"/>
              </a:solidFill>
              <a:latin typeface="Times New Roman" panose="02020603050405020304" pitchFamily="18" charset="0"/>
              <a:cs typeface="Times New Roman" panose="02020603050405020304" pitchFamily="18" charset="0"/>
            </a:endParaRPr>
          </a:p>
        </p:txBody>
      </p:sp>
      <p:sp>
        <p:nvSpPr>
          <p:cNvPr id="18" name="Rectangle 17"/>
          <p:cNvSpPr/>
          <p:nvPr/>
        </p:nvSpPr>
        <p:spPr>
          <a:xfrm>
            <a:off x="3008417" y="1291545"/>
            <a:ext cx="635524" cy="14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smtClean="0">
                <a:solidFill>
                  <a:schemeClr val="tx1"/>
                </a:solidFill>
                <a:latin typeface="Times New Roman" panose="02020603050405020304" pitchFamily="18" charset="0"/>
                <a:cs typeface="Times New Roman" panose="02020603050405020304" pitchFamily="18" charset="0"/>
              </a:rPr>
              <a:t>MB.A9R2</a:t>
            </a:r>
            <a:endParaRPr lang="en-GB" sz="800" b="1" dirty="0">
              <a:solidFill>
                <a:schemeClr val="tx1"/>
              </a:solidFill>
              <a:latin typeface="Times New Roman" panose="02020603050405020304" pitchFamily="18" charset="0"/>
              <a:cs typeface="Times New Roman" panose="02020603050405020304" pitchFamily="18" charset="0"/>
            </a:endParaRPr>
          </a:p>
        </p:txBody>
      </p:sp>
      <p:sp>
        <p:nvSpPr>
          <p:cNvPr id="19" name="Rectangle 18"/>
          <p:cNvSpPr/>
          <p:nvPr/>
        </p:nvSpPr>
        <p:spPr>
          <a:xfrm>
            <a:off x="3553284" y="1352409"/>
            <a:ext cx="635524" cy="14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smtClean="0">
                <a:solidFill>
                  <a:schemeClr val="tx1"/>
                </a:solidFill>
                <a:latin typeface="Times New Roman" panose="02020603050405020304" pitchFamily="18" charset="0"/>
                <a:cs typeface="Times New Roman" panose="02020603050405020304" pitchFamily="18" charset="0"/>
              </a:rPr>
              <a:t>MB.B9R2</a:t>
            </a:r>
            <a:endParaRPr lang="en-GB" sz="800" b="1" dirty="0">
              <a:solidFill>
                <a:schemeClr val="tx1"/>
              </a:solidFill>
              <a:latin typeface="Times New Roman" panose="02020603050405020304" pitchFamily="18" charset="0"/>
              <a:cs typeface="Times New Roman" panose="02020603050405020304" pitchFamily="18" charset="0"/>
            </a:endParaRPr>
          </a:p>
        </p:txBody>
      </p:sp>
      <p:sp>
        <p:nvSpPr>
          <p:cNvPr id="20" name="Rectangle 19"/>
          <p:cNvSpPr/>
          <p:nvPr/>
        </p:nvSpPr>
        <p:spPr>
          <a:xfrm>
            <a:off x="4255705" y="1412776"/>
            <a:ext cx="706820" cy="1328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smtClean="0">
                <a:solidFill>
                  <a:schemeClr val="tx1"/>
                </a:solidFill>
                <a:latin typeface="Times New Roman" panose="02020603050405020304" pitchFamily="18" charset="0"/>
                <a:cs typeface="Times New Roman" panose="02020603050405020304" pitchFamily="18" charset="0"/>
              </a:rPr>
              <a:t>MB.A10R2</a:t>
            </a:r>
            <a:endParaRPr lang="en-GB" sz="800" b="1" dirty="0">
              <a:solidFill>
                <a:schemeClr val="tx1"/>
              </a:solidFill>
              <a:latin typeface="Times New Roman" panose="02020603050405020304" pitchFamily="18" charset="0"/>
              <a:cs typeface="Times New Roman" panose="02020603050405020304" pitchFamily="18" charset="0"/>
            </a:endParaRPr>
          </a:p>
        </p:txBody>
      </p:sp>
      <p:sp>
        <p:nvSpPr>
          <p:cNvPr id="21" name="Rectangle 20"/>
          <p:cNvSpPr/>
          <p:nvPr/>
        </p:nvSpPr>
        <p:spPr>
          <a:xfrm>
            <a:off x="4800572" y="1473640"/>
            <a:ext cx="723928" cy="14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smtClean="0">
                <a:solidFill>
                  <a:schemeClr val="tx1"/>
                </a:solidFill>
                <a:latin typeface="Times New Roman" panose="02020603050405020304" pitchFamily="18" charset="0"/>
                <a:cs typeface="Times New Roman" panose="02020603050405020304" pitchFamily="18" charset="0"/>
              </a:rPr>
              <a:t>MB.B10R2</a:t>
            </a:r>
            <a:endParaRPr lang="en-GB" sz="800" b="1" dirty="0">
              <a:solidFill>
                <a:schemeClr val="tx1"/>
              </a:solidFill>
              <a:latin typeface="Times New Roman" panose="02020603050405020304" pitchFamily="18" charset="0"/>
              <a:cs typeface="Times New Roman" panose="02020603050405020304" pitchFamily="18" charset="0"/>
            </a:endParaRPr>
          </a:p>
        </p:txBody>
      </p:sp>
      <p:sp>
        <p:nvSpPr>
          <p:cNvPr id="22" name="Rectangle 21"/>
          <p:cNvSpPr/>
          <p:nvPr/>
        </p:nvSpPr>
        <p:spPr>
          <a:xfrm>
            <a:off x="6170690" y="1694071"/>
            <a:ext cx="705566" cy="14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smtClean="0">
                <a:solidFill>
                  <a:schemeClr val="tx1"/>
                </a:solidFill>
                <a:latin typeface="Times New Roman" panose="02020603050405020304" pitchFamily="18" charset="0"/>
                <a:cs typeface="Times New Roman" panose="02020603050405020304" pitchFamily="18" charset="0"/>
              </a:rPr>
              <a:t>MB.B11R2</a:t>
            </a:r>
            <a:endParaRPr lang="en-GB" sz="800" b="1" dirty="0">
              <a:solidFill>
                <a:schemeClr val="tx1"/>
              </a:solidFill>
              <a:latin typeface="Times New Roman" panose="02020603050405020304" pitchFamily="18" charset="0"/>
              <a:cs typeface="Times New Roman" panose="02020603050405020304" pitchFamily="18" charset="0"/>
            </a:endParaRPr>
          </a:p>
        </p:txBody>
      </p:sp>
      <p:sp>
        <p:nvSpPr>
          <p:cNvPr id="23" name="Rectangle 22"/>
          <p:cNvSpPr/>
          <p:nvPr/>
        </p:nvSpPr>
        <p:spPr>
          <a:xfrm>
            <a:off x="7978707" y="1982788"/>
            <a:ext cx="831917" cy="1440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smtClean="0">
                <a:solidFill>
                  <a:schemeClr val="tx1"/>
                </a:solidFill>
                <a:latin typeface="Times New Roman" panose="02020603050405020304" pitchFamily="18" charset="0"/>
                <a:cs typeface="Times New Roman" panose="02020603050405020304" pitchFamily="18" charset="0"/>
              </a:rPr>
              <a:t>MB.B12R2</a:t>
            </a:r>
            <a:endParaRPr lang="en-GB" sz="800" b="1" dirty="0">
              <a:solidFill>
                <a:schemeClr val="tx1"/>
              </a:solidFill>
              <a:latin typeface="Times New Roman" panose="02020603050405020304" pitchFamily="18" charset="0"/>
              <a:cs typeface="Times New Roman" panose="02020603050405020304" pitchFamily="18" charset="0"/>
            </a:endParaRPr>
          </a:p>
        </p:txBody>
      </p:sp>
      <p:sp>
        <p:nvSpPr>
          <p:cNvPr id="24" name="Rectangle 23"/>
          <p:cNvSpPr/>
          <p:nvPr/>
        </p:nvSpPr>
        <p:spPr>
          <a:xfrm>
            <a:off x="7239000" y="1766079"/>
            <a:ext cx="774483" cy="15075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smtClean="0">
                <a:solidFill>
                  <a:schemeClr val="tx1"/>
                </a:solidFill>
                <a:latin typeface="Times New Roman" panose="02020603050405020304" pitchFamily="18" charset="0"/>
                <a:cs typeface="Times New Roman" panose="02020603050405020304" pitchFamily="18" charset="0"/>
              </a:rPr>
              <a:t>MB.A12R2</a:t>
            </a:r>
            <a:endParaRPr lang="en-GB" sz="800" b="1" dirty="0">
              <a:solidFill>
                <a:schemeClr val="tx1"/>
              </a:solidFill>
              <a:latin typeface="Times New Roman" panose="02020603050405020304" pitchFamily="18" charset="0"/>
              <a:cs typeface="Times New Roman" panose="02020603050405020304" pitchFamily="18" charset="0"/>
            </a:endParaRPr>
          </a:p>
        </p:txBody>
      </p:sp>
      <p:sp>
        <p:nvSpPr>
          <p:cNvPr id="25" name="TextBox 1"/>
          <p:cNvSpPr txBox="1"/>
          <p:nvPr/>
        </p:nvSpPr>
        <p:spPr>
          <a:xfrm>
            <a:off x="8242946" y="4988414"/>
            <a:ext cx="856325" cy="215444"/>
          </a:xfrm>
          <a:prstGeom prst="rect">
            <a:avLst/>
          </a:prstGeom>
          <a:solidFill>
            <a:schemeClr val="bg1"/>
          </a:solidFill>
        </p:spPr>
        <p:txBody>
          <a:bodyPr wrap="none" rtlCol="0">
            <a:spAutoFit/>
          </a:bodyPr>
          <a:lstStyle/>
          <a:p>
            <a:r>
              <a:rPr lang="fr-CH" sz="800" dirty="0" smtClean="0">
                <a:solidFill>
                  <a:srgbClr val="009900"/>
                </a:solidFill>
              </a:rPr>
              <a:t>[M. Karppinen]</a:t>
            </a:r>
            <a:endParaRPr lang="en-GB" sz="800" dirty="0">
              <a:solidFill>
                <a:srgbClr val="009900"/>
              </a:solidFill>
            </a:endParaRPr>
          </a:p>
        </p:txBody>
      </p:sp>
      <p:sp>
        <p:nvSpPr>
          <p:cNvPr id="26" name="TextBox 1"/>
          <p:cNvSpPr txBox="1"/>
          <p:nvPr/>
        </p:nvSpPr>
        <p:spPr>
          <a:xfrm>
            <a:off x="7198078" y="5785991"/>
            <a:ext cx="774571" cy="215444"/>
          </a:xfrm>
          <a:prstGeom prst="rect">
            <a:avLst/>
          </a:prstGeom>
          <a:solidFill>
            <a:schemeClr val="bg1"/>
          </a:solidFill>
        </p:spPr>
        <p:txBody>
          <a:bodyPr wrap="none" rtlCol="0">
            <a:spAutoFit/>
          </a:bodyPr>
          <a:lstStyle/>
          <a:p>
            <a:r>
              <a:rPr lang="fr-CH" sz="800" dirty="0" smtClean="0">
                <a:solidFill>
                  <a:srgbClr val="009900"/>
                </a:solidFill>
              </a:rPr>
              <a:t>[A. Bertarelli]</a:t>
            </a:r>
            <a:endParaRPr lang="en-GB" sz="800" dirty="0">
              <a:solidFill>
                <a:srgbClr val="009900"/>
              </a:solidFill>
            </a:endParaRPr>
          </a:p>
        </p:txBody>
      </p:sp>
    </p:spTree>
    <p:extLst>
      <p:ext uri="{BB962C8B-B14F-4D97-AF65-F5344CB8AC3E}">
        <p14:creationId xmlns:p14="http://schemas.microsoft.com/office/powerpoint/2010/main" val="20471054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62866"/>
            <a:ext cx="9144000" cy="6153150"/>
          </a:xfrm>
          <a:prstGeom prst="rect">
            <a:avLst/>
          </a:prstGeom>
          <a:solidFill>
            <a:schemeClr val="tx2"/>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 name="Group 2"/>
          <p:cNvGrpSpPr/>
          <p:nvPr/>
        </p:nvGrpSpPr>
        <p:grpSpPr>
          <a:xfrm>
            <a:off x="-1" y="143356"/>
            <a:ext cx="9144000" cy="6045983"/>
            <a:chOff x="-1" y="143356"/>
            <a:chExt cx="9144000" cy="6045983"/>
          </a:xfrm>
        </p:grpSpPr>
        <p:pic>
          <p:nvPicPr>
            <p:cNvPr id="4098" name="Picture 2" descr="\\cern.ch\dfs\Users\p\pfessia\Public\New folder\classici0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6190" y="143356"/>
              <a:ext cx="3905250" cy="601408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1" y="5241669"/>
              <a:ext cx="9144000" cy="94767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5400" b="1" i="1" dirty="0" smtClean="0">
                  <a:solidFill>
                    <a:srgbClr val="FFFF00"/>
                  </a:solidFill>
                  <a:latin typeface="Times New Roman" panose="02020603050405020304" pitchFamily="18" charset="0"/>
                  <a:cs typeface="Times New Roman" panose="02020603050405020304" pitchFamily="18" charset="0"/>
                </a:rPr>
                <a:t>A 2x </a:t>
              </a:r>
              <a:r>
                <a:rPr lang="en-GB" sz="5400" b="1" i="1" dirty="0" err="1" smtClean="0">
                  <a:solidFill>
                    <a:srgbClr val="FFFF00"/>
                  </a:solidFill>
                  <a:latin typeface="Times New Roman" panose="02020603050405020304" pitchFamily="18" charset="0"/>
                  <a:cs typeface="Times New Roman" panose="02020603050405020304" pitchFamily="18" charset="0"/>
                </a:rPr>
                <a:t>mn</a:t>
              </a:r>
              <a:r>
                <a:rPr lang="en-GB" sz="5400" b="1" i="1" dirty="0" smtClean="0">
                  <a:solidFill>
                    <a:srgbClr val="FFFF00"/>
                  </a:solidFill>
                  <a:latin typeface="Times New Roman" panose="02020603050405020304" pitchFamily="18" charset="0"/>
                  <a:cs typeface="Times New Roman" panose="02020603050405020304" pitchFamily="18" charset="0"/>
                </a:rPr>
                <a:t> overview</a:t>
              </a:r>
              <a:endParaRPr lang="en-GB" sz="5400" b="1" i="1" dirty="0">
                <a:solidFill>
                  <a:srgbClr val="FFFF00"/>
                </a:solidFill>
                <a:latin typeface="Times New Roman" panose="02020603050405020304" pitchFamily="18" charset="0"/>
                <a:cs typeface="Times New Roman" panose="02020603050405020304" pitchFamily="18" charset="0"/>
              </a:endParaRPr>
            </a:p>
          </p:txBody>
        </p:sp>
      </p:grpSp>
      <p:sp>
        <p:nvSpPr>
          <p:cNvPr id="6" name="Rectangle 5"/>
          <p:cNvSpPr/>
          <p:nvPr/>
        </p:nvSpPr>
        <p:spPr>
          <a:xfrm>
            <a:off x="114300" y="73611"/>
            <a:ext cx="4133991" cy="167473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1" y="5248"/>
            <a:ext cx="9144001" cy="155685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5400" b="1" i="1" dirty="0" smtClean="0">
                <a:solidFill>
                  <a:srgbClr val="FFFF00"/>
                </a:solidFill>
                <a:latin typeface="Times New Roman" panose="02020603050405020304" pitchFamily="18" charset="0"/>
                <a:cs typeface="Times New Roman" panose="02020603050405020304" pitchFamily="18" charset="0"/>
              </a:rPr>
              <a:t>LHC PICs</a:t>
            </a:r>
            <a:r>
              <a:rPr lang="en-GB" sz="5400" b="1" i="1" dirty="0">
                <a:solidFill>
                  <a:srgbClr val="FFFF00"/>
                </a:solidFill>
                <a:latin typeface="Times New Roman" panose="02020603050405020304" pitchFamily="18" charset="0"/>
                <a:cs typeface="Times New Roman" panose="02020603050405020304" pitchFamily="18" charset="0"/>
              </a:rPr>
              <a:t>: what are we talking about?</a:t>
            </a:r>
            <a:endParaRPr lang="en-US" sz="5400" b="1" i="1" dirty="0">
              <a:ln w="38100">
                <a:solidFill>
                  <a:srgbClr val="FFFF00"/>
                </a:solidFill>
                <a:prstDash val="solid"/>
                <a:miter lim="800000"/>
              </a:ln>
              <a:solidFill>
                <a:srgbClr val="FFFF00"/>
              </a:solidFill>
              <a:effectLst>
                <a:outerShdw blurRad="25500" dist="23000" dir="7020000" algn="tl">
                  <a:srgbClr val="000000">
                    <a:alpha val="50000"/>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4581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804"/>
            <a:ext cx="9144000" cy="773508"/>
          </a:xfrm>
        </p:spPr>
        <p:txBody>
          <a:bodyPr>
            <a:normAutofit fontScale="90000"/>
          </a:bodyPr>
          <a:lstStyle/>
          <a:p>
            <a:r>
              <a:rPr lang="en-GB" dirty="0" smtClean="0"/>
              <a:t>Few key data for cost and planning</a:t>
            </a:r>
            <a:endParaRPr lang="en-GB" dirty="0"/>
          </a:p>
        </p:txBody>
      </p:sp>
      <p:sp>
        <p:nvSpPr>
          <p:cNvPr id="3" name="Content Placeholder 2"/>
          <p:cNvSpPr>
            <a:spLocks noGrp="1"/>
          </p:cNvSpPr>
          <p:nvPr>
            <p:ph idx="1"/>
          </p:nvPr>
        </p:nvSpPr>
        <p:spPr>
          <a:xfrm>
            <a:off x="0" y="620687"/>
            <a:ext cx="9144000" cy="5561038"/>
          </a:xfrm>
        </p:spPr>
        <p:txBody>
          <a:bodyPr>
            <a:normAutofit fontScale="62500" lnSpcReduction="20000"/>
          </a:bodyPr>
          <a:lstStyle/>
          <a:p>
            <a:r>
              <a:rPr lang="en-GB" dirty="0" smtClean="0"/>
              <a:t>Costs</a:t>
            </a:r>
          </a:p>
          <a:p>
            <a:pPr lvl="1"/>
            <a:r>
              <a:rPr lang="en-GB" dirty="0" smtClean="0"/>
              <a:t>Collimation in warm section </a:t>
            </a:r>
          </a:p>
          <a:p>
            <a:pPr lvl="2"/>
            <a:r>
              <a:rPr lang="en-GB" dirty="0" smtClean="0"/>
              <a:t>Collimators about 0.5 MCHF/unit-&gt; 23 MCHF for the 46 foreseen units (upper bound). Strongly affected by the final choices by the scale up cost reduction of material for jaws and by the embarked rad hard electronics</a:t>
            </a:r>
          </a:p>
          <a:p>
            <a:pPr lvl="1"/>
            <a:r>
              <a:rPr lang="en-GB" dirty="0" smtClean="0"/>
              <a:t>Collimation in cold sections</a:t>
            </a:r>
          </a:p>
          <a:p>
            <a:pPr lvl="2"/>
            <a:r>
              <a:rPr lang="en-GB" dirty="0" smtClean="0"/>
              <a:t>Collimator TCLD: 0.5MCHF/unit-</a:t>
            </a:r>
            <a:r>
              <a:rPr lang="en-GB" dirty="0"/>
              <a:t>&gt; </a:t>
            </a:r>
            <a:r>
              <a:rPr lang="en-GB" dirty="0" smtClean="0"/>
              <a:t>1 </a:t>
            </a:r>
            <a:r>
              <a:rPr lang="en-GB" dirty="0"/>
              <a:t>MCHF for 2 units in point 2 </a:t>
            </a:r>
            <a:endParaRPr lang="en-GB" dirty="0" smtClean="0"/>
          </a:p>
          <a:p>
            <a:pPr lvl="2"/>
            <a:r>
              <a:rPr lang="en-GB" dirty="0" err="1" smtClean="0"/>
              <a:t>Cryo</a:t>
            </a:r>
            <a:r>
              <a:rPr lang="en-GB" dirty="0" smtClean="0"/>
              <a:t>-bypasses for the TCLD: 0.8MCHF/unit-&gt; 1.6 MCHF for 2 units in point 2</a:t>
            </a:r>
          </a:p>
          <a:p>
            <a:pPr lvl="2"/>
            <a:r>
              <a:rPr lang="en-GB" dirty="0" smtClean="0">
                <a:solidFill>
                  <a:schemeClr val="tx2"/>
                </a:solidFill>
              </a:rPr>
              <a:t>D11 T: 2×8.5 MCHF/unit-&gt; 17 MCHF</a:t>
            </a:r>
          </a:p>
          <a:p>
            <a:pPr lvl="2"/>
            <a:r>
              <a:rPr lang="en-GB" dirty="0" smtClean="0">
                <a:solidFill>
                  <a:schemeClr val="tx2"/>
                </a:solidFill>
              </a:rPr>
              <a:t>Total ion collimation IP2: 20 MCHF</a:t>
            </a:r>
          </a:p>
          <a:p>
            <a:r>
              <a:rPr lang="en-GB" dirty="0" smtClean="0"/>
              <a:t>Main planning milestones</a:t>
            </a:r>
          </a:p>
          <a:p>
            <a:pPr lvl="1"/>
            <a:r>
              <a:rPr lang="en-GB" dirty="0" smtClean="0"/>
              <a:t>Collimation in warm section</a:t>
            </a:r>
          </a:p>
          <a:p>
            <a:pPr lvl="2"/>
            <a:r>
              <a:rPr lang="en-GB" dirty="0" smtClean="0"/>
              <a:t>Parameter to be fixed 5 years before installation </a:t>
            </a:r>
          </a:p>
          <a:p>
            <a:pPr lvl="2"/>
            <a:r>
              <a:rPr lang="en-GB" dirty="0" smtClean="0"/>
              <a:t>From decision of launching series production </a:t>
            </a:r>
            <a:r>
              <a:rPr lang="en-GB" dirty="0"/>
              <a:t>3</a:t>
            </a:r>
            <a:r>
              <a:rPr lang="en-GB" dirty="0" smtClean="0"/>
              <a:t> years to get all  the units at CERN (remarked possible staged installation, 1</a:t>
            </a:r>
            <a:r>
              <a:rPr lang="en-GB" baseline="30000" dirty="0" smtClean="0"/>
              <a:t>st</a:t>
            </a:r>
            <a:r>
              <a:rPr lang="en-GB" dirty="0" smtClean="0"/>
              <a:t> unit at CERN after 2 years )</a:t>
            </a:r>
          </a:p>
          <a:p>
            <a:pPr lvl="1"/>
            <a:r>
              <a:rPr lang="en-GB" dirty="0" smtClean="0"/>
              <a:t>Collimation in cold section</a:t>
            </a:r>
          </a:p>
          <a:p>
            <a:pPr lvl="2"/>
            <a:r>
              <a:rPr lang="en-GB" dirty="0" smtClean="0"/>
              <a:t>TCLD including </a:t>
            </a:r>
            <a:r>
              <a:rPr lang="en-GB" dirty="0" err="1" smtClean="0"/>
              <a:t>cryo</a:t>
            </a:r>
            <a:r>
              <a:rPr lang="en-GB" dirty="0" smtClean="0"/>
              <a:t>-bypasses</a:t>
            </a:r>
          </a:p>
          <a:p>
            <a:pPr lvl="3"/>
            <a:r>
              <a:rPr lang="en-GB" dirty="0" smtClean="0"/>
              <a:t>4.5 years before installation start proto phase</a:t>
            </a:r>
          </a:p>
          <a:p>
            <a:pPr lvl="3"/>
            <a:r>
              <a:rPr lang="en-GB" dirty="0" smtClean="0"/>
              <a:t>3.5 years before installation place long lead component orders</a:t>
            </a:r>
          </a:p>
          <a:p>
            <a:pPr lvl="3"/>
            <a:r>
              <a:rPr lang="en-GB" dirty="0"/>
              <a:t>2.5 years before  installation </a:t>
            </a:r>
            <a:r>
              <a:rPr lang="en-GB" dirty="0" smtClean="0"/>
              <a:t> start assembly to be completed 6 month before installation</a:t>
            </a:r>
          </a:p>
          <a:p>
            <a:pPr lvl="2"/>
            <a:r>
              <a:rPr lang="en-GB" dirty="0" smtClean="0"/>
              <a:t>End 2014 define if other strategies for IP2 are necessary (i.e. study magnet displacement)</a:t>
            </a:r>
          </a:p>
          <a:p>
            <a:pPr lvl="2"/>
            <a:r>
              <a:rPr lang="en-GB" dirty="0" smtClean="0"/>
              <a:t>Beginning 2015: launch final Nb</a:t>
            </a:r>
            <a:r>
              <a:rPr lang="en-GB" baseline="-25000" dirty="0" smtClean="0"/>
              <a:t>3</a:t>
            </a:r>
            <a:r>
              <a:rPr lang="en-GB" dirty="0" smtClean="0"/>
              <a:t>Sn conductor production</a:t>
            </a:r>
          </a:p>
          <a:p>
            <a:pPr lvl="2"/>
            <a:r>
              <a:rPr lang="en-GB" dirty="0" smtClean="0"/>
              <a:t>Final D11 T model validation July 2015</a:t>
            </a:r>
          </a:p>
          <a:p>
            <a:pPr lvl="2"/>
            <a:r>
              <a:rPr lang="en-GB" dirty="0" smtClean="0"/>
              <a:t>Cold mass assembly mid 2016-&gt;August 2018 (including tests)</a:t>
            </a:r>
          </a:p>
        </p:txBody>
      </p:sp>
    </p:spTree>
    <p:extLst>
      <p:ext uri="{BB962C8B-B14F-4D97-AF65-F5344CB8AC3E}">
        <p14:creationId xmlns:p14="http://schemas.microsoft.com/office/powerpoint/2010/main" val="41695793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Beam diagnostic</a:t>
            </a:r>
            <a:endParaRPr lang="en-GB" dirty="0"/>
          </a:p>
        </p:txBody>
      </p:sp>
      <p:sp>
        <p:nvSpPr>
          <p:cNvPr id="2" name="Text Placeholder 1"/>
          <p:cNvSpPr>
            <a:spLocks noGrp="1"/>
          </p:cNvSpPr>
          <p:nvPr>
            <p:ph type="body" idx="1"/>
          </p:nvPr>
        </p:nvSpPr>
        <p:spPr/>
        <p:txBody>
          <a:bodyPr/>
          <a:lstStyle/>
          <a:p>
            <a:endParaRPr lang="en-GB"/>
          </a:p>
        </p:txBody>
      </p:sp>
    </p:spTree>
    <p:extLst>
      <p:ext uri="{BB962C8B-B14F-4D97-AF65-F5344CB8AC3E}">
        <p14:creationId xmlns:p14="http://schemas.microsoft.com/office/powerpoint/2010/main" val="24090595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06"/>
            <a:ext cx="9144000" cy="758498"/>
          </a:xfrm>
        </p:spPr>
        <p:txBody>
          <a:bodyPr>
            <a:normAutofit fontScale="90000"/>
          </a:bodyPr>
          <a:lstStyle/>
          <a:p>
            <a:r>
              <a:rPr lang="en-US" b="0" dirty="0" smtClean="0"/>
              <a:t>Beam Instrumentation</a:t>
            </a:r>
            <a:endParaRPr lang="en-US" b="0" dirty="0"/>
          </a:p>
        </p:txBody>
      </p:sp>
      <p:sp>
        <p:nvSpPr>
          <p:cNvPr id="3" name="Slide Number Placeholder 2"/>
          <p:cNvSpPr>
            <a:spLocks noGrp="1"/>
          </p:cNvSpPr>
          <p:nvPr>
            <p:ph type="sldNum" sz="quarter" idx="10"/>
          </p:nvPr>
        </p:nvSpPr>
        <p:spPr/>
        <p:txBody>
          <a:bodyPr/>
          <a:lstStyle/>
          <a:p>
            <a:pPr algn="ctr"/>
            <a:fld id="{742AFEC6-65D6-4F2C-8740-31E4FFD76CD6}" type="slidenum">
              <a:rPr lang="en-US" smtClean="0"/>
              <a:pPr algn="ctr"/>
              <a:t>22</a:t>
            </a:fld>
            <a:endParaRPr lang="en-US" dirty="0"/>
          </a:p>
        </p:txBody>
      </p:sp>
      <p:sp>
        <p:nvSpPr>
          <p:cNvPr id="6" name="Text Placeholder 3"/>
          <p:cNvSpPr txBox="1">
            <a:spLocks/>
          </p:cNvSpPr>
          <p:nvPr/>
        </p:nvSpPr>
        <p:spPr>
          <a:xfrm>
            <a:off x="-1" y="836713"/>
            <a:ext cx="6732241" cy="5430738"/>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lang="en-US" sz="4000" b="1" kern="1200" dirty="0" smtClean="0">
                <a:solidFill>
                  <a:schemeClr val="tx2">
                    <a:lumMod val="60000"/>
                    <a:lumOff val="4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latin typeface="Times New Roman" panose="02020603050405020304" pitchFamily="18" charset="0"/>
                <a:cs typeface="Times New Roman" panose="02020603050405020304" pitchFamily="18" charset="0"/>
              </a:rPr>
              <a:t>Radiation </a:t>
            </a:r>
            <a:r>
              <a:rPr lang="en-GB" dirty="0">
                <a:latin typeface="Times New Roman" panose="02020603050405020304" pitchFamily="18" charset="0"/>
                <a:cs typeface="Times New Roman" panose="02020603050405020304" pitchFamily="18" charset="0"/>
              </a:rPr>
              <a:t>Hard </a:t>
            </a:r>
            <a:r>
              <a:rPr lang="en-GB" dirty="0" smtClean="0">
                <a:latin typeface="Times New Roman" panose="02020603050405020304" pitchFamily="18" charset="0"/>
                <a:cs typeface="Times New Roman" panose="02020603050405020304" pitchFamily="18" charset="0"/>
              </a:rPr>
              <a:t>Electronics </a:t>
            </a:r>
          </a:p>
          <a:p>
            <a:pPr lvl="1"/>
            <a:r>
              <a:rPr lang="en-GB" dirty="0" smtClean="0">
                <a:latin typeface="Times New Roman" panose="02020603050405020304" pitchFamily="18" charset="0"/>
                <a:cs typeface="Times New Roman" panose="02020603050405020304" pitchFamily="18" charset="0"/>
              </a:rPr>
              <a:t>7TeV quench levels close to noise level of the acquisition system (IR3/IR7/LSS)</a:t>
            </a:r>
          </a:p>
          <a:p>
            <a:pPr lvl="2"/>
            <a:r>
              <a:rPr lang="en-GB" dirty="0" smtClean="0">
                <a:latin typeface="Times New Roman" panose="02020603050405020304" pitchFamily="18" charset="0"/>
                <a:cs typeface="Times New Roman" panose="02020603050405020304" pitchFamily="18" charset="0"/>
              </a:rPr>
              <a:t>Due </a:t>
            </a:r>
            <a:r>
              <a:rPr lang="en-GB" dirty="0">
                <a:latin typeface="Times New Roman" panose="02020603050405020304" pitchFamily="18" charset="0"/>
                <a:cs typeface="Times New Roman" panose="02020603050405020304" pitchFamily="18" charset="0"/>
              </a:rPr>
              <a:t>to long cables from detectors to front-end electronics</a:t>
            </a:r>
          </a:p>
          <a:p>
            <a:pPr lvl="1"/>
            <a:r>
              <a:rPr lang="en-GB" dirty="0">
                <a:latin typeface="Times New Roman" panose="02020603050405020304" pitchFamily="18" charset="0"/>
                <a:cs typeface="Times New Roman" panose="02020603050405020304" pitchFamily="18" charset="0"/>
              </a:rPr>
              <a:t>Development started </a:t>
            </a:r>
            <a:r>
              <a:rPr lang="en-GB" dirty="0" smtClean="0">
                <a:latin typeface="Times New Roman" panose="02020603050405020304" pitchFamily="18" charset="0"/>
                <a:cs typeface="Times New Roman" panose="02020603050405020304" pitchFamily="18" charset="0"/>
              </a:rPr>
              <a:t>on radiation </a:t>
            </a:r>
            <a:r>
              <a:rPr lang="en-GB" dirty="0">
                <a:latin typeface="Times New Roman" panose="02020603050405020304" pitchFamily="18" charset="0"/>
                <a:cs typeface="Times New Roman" panose="02020603050405020304" pitchFamily="18" charset="0"/>
              </a:rPr>
              <a:t>hard Application Specific Integrated Circuit (ASIC) to </a:t>
            </a:r>
            <a:r>
              <a:rPr lang="en-GB" dirty="0" smtClean="0">
                <a:latin typeface="Times New Roman" panose="02020603050405020304" pitchFamily="18" charset="0"/>
                <a:cs typeface="Times New Roman" panose="02020603050405020304" pitchFamily="18" charset="0"/>
              </a:rPr>
              <a:t>remove need for such cables</a:t>
            </a:r>
            <a:endParaRPr lang="en-GB" dirty="0">
              <a:latin typeface="Times New Roman" panose="02020603050405020304" pitchFamily="18" charset="0"/>
              <a:cs typeface="Times New Roman" panose="02020603050405020304" pitchFamily="18" charset="0"/>
            </a:endParaRPr>
          </a:p>
          <a:p>
            <a:pPr lvl="1"/>
            <a:endParaRPr lang="en-GB" sz="1300" dirty="0">
              <a:latin typeface="Times New Roman" panose="02020603050405020304" pitchFamily="18" charset="0"/>
              <a:cs typeface="Times New Roman" panose="02020603050405020304" pitchFamily="18" charset="0"/>
            </a:endParaRPr>
          </a:p>
          <a:p>
            <a:r>
              <a:rPr lang="en-GB" dirty="0" smtClean="0">
                <a:latin typeface="Times New Roman" panose="02020603050405020304" pitchFamily="18" charset="0"/>
                <a:cs typeface="Times New Roman" panose="02020603050405020304" pitchFamily="18" charset="0"/>
              </a:rPr>
              <a:t>Consolidation of BLM Electronics </a:t>
            </a:r>
          </a:p>
          <a:p>
            <a:pPr lvl="1"/>
            <a:r>
              <a:rPr lang="en-GB" dirty="0">
                <a:latin typeface="Times New Roman" panose="02020603050405020304" pitchFamily="18" charset="0"/>
                <a:cs typeface="Times New Roman" panose="02020603050405020304" pitchFamily="18" charset="0"/>
              </a:rPr>
              <a:t>R</a:t>
            </a:r>
            <a:r>
              <a:rPr lang="en-GB" dirty="0" smtClean="0">
                <a:latin typeface="Times New Roman" panose="02020603050405020304" pitchFamily="18" charset="0"/>
                <a:cs typeface="Times New Roman" panose="02020603050405020304" pitchFamily="18" charset="0"/>
              </a:rPr>
              <a:t>eplacement </a:t>
            </a:r>
            <a:r>
              <a:rPr lang="en-GB" dirty="0">
                <a:latin typeface="Times New Roman" panose="02020603050405020304" pitchFamily="18" charset="0"/>
                <a:cs typeface="Times New Roman" panose="02020603050405020304" pitchFamily="18" charset="0"/>
              </a:rPr>
              <a:t>of surface electronics with new digital acquisition </a:t>
            </a:r>
            <a:r>
              <a:rPr lang="en-GB" dirty="0" smtClean="0">
                <a:latin typeface="Times New Roman" panose="02020603050405020304" pitchFamily="18" charset="0"/>
                <a:cs typeface="Times New Roman" panose="02020603050405020304" pitchFamily="18" charset="0"/>
              </a:rPr>
              <a:t>system</a:t>
            </a:r>
          </a:p>
          <a:p>
            <a:pPr lvl="1"/>
            <a:r>
              <a:rPr lang="en-GB" dirty="0">
                <a:latin typeface="Times New Roman" panose="02020603050405020304" pitchFamily="18" charset="0"/>
                <a:cs typeface="Times New Roman" panose="02020603050405020304" pitchFamily="18" charset="0"/>
              </a:rPr>
              <a:t>A</a:t>
            </a:r>
            <a:r>
              <a:rPr lang="en-GB" dirty="0" smtClean="0">
                <a:latin typeface="Times New Roman" panose="02020603050405020304" pitchFamily="18" charset="0"/>
                <a:cs typeface="Times New Roman" panose="02020603050405020304" pitchFamily="18" charset="0"/>
              </a:rPr>
              <a:t>llows </a:t>
            </a:r>
            <a:r>
              <a:rPr lang="en-GB" dirty="0">
                <a:latin typeface="Times New Roman" panose="02020603050405020304" pitchFamily="18" charset="0"/>
                <a:cs typeface="Times New Roman" panose="02020603050405020304" pitchFamily="18" charset="0"/>
              </a:rPr>
              <a:t>additional BLM functionality not possible with today’s </a:t>
            </a:r>
            <a:r>
              <a:rPr lang="en-GB" dirty="0" smtClean="0">
                <a:latin typeface="Times New Roman" panose="02020603050405020304" pitchFamily="18" charset="0"/>
                <a:cs typeface="Times New Roman" panose="02020603050405020304" pitchFamily="18" charset="0"/>
              </a:rPr>
              <a:t>system</a:t>
            </a:r>
          </a:p>
          <a:p>
            <a:pPr lvl="1"/>
            <a:r>
              <a:rPr lang="en-GB" u="sng" dirty="0" smtClean="0">
                <a:solidFill>
                  <a:srgbClr val="FF0000"/>
                </a:solidFill>
                <a:latin typeface="Times New Roman" panose="02020603050405020304" pitchFamily="18" charset="0"/>
                <a:cs typeface="Times New Roman" panose="02020603050405020304" pitchFamily="18" charset="0"/>
              </a:rPr>
              <a:t>Proposed for 2014-2018 using CONS budget</a:t>
            </a:r>
          </a:p>
          <a:p>
            <a:r>
              <a:rPr lang="en-GB" dirty="0">
                <a:latin typeface="Times New Roman" panose="02020603050405020304" pitchFamily="18" charset="0"/>
                <a:cs typeface="Times New Roman" panose="02020603050405020304" pitchFamily="18" charset="0"/>
              </a:rPr>
              <a:t>Upgrade to Synchrotron Light Monitor </a:t>
            </a:r>
          </a:p>
          <a:p>
            <a:pPr lvl="1"/>
            <a:r>
              <a:rPr lang="en-GB" dirty="0">
                <a:latin typeface="Times New Roman" panose="02020603050405020304" pitchFamily="18" charset="0"/>
                <a:cs typeface="Times New Roman" panose="02020603050405020304" pitchFamily="18" charset="0"/>
              </a:rPr>
              <a:t>Interlocked abort gap monitor</a:t>
            </a:r>
          </a:p>
          <a:p>
            <a:pPr lvl="1"/>
            <a:r>
              <a:rPr lang="en-GB" dirty="0">
                <a:latin typeface="Times New Roman" panose="02020603050405020304" pitchFamily="18" charset="0"/>
                <a:cs typeface="Times New Roman" panose="02020603050405020304" pitchFamily="18" charset="0"/>
              </a:rPr>
              <a:t>Prototype for LS2 full installation LS3</a:t>
            </a:r>
          </a:p>
          <a:p>
            <a:pPr lvl="7"/>
            <a:endParaRPr lang="en-GB" dirty="0">
              <a:latin typeface="Times New Roman" panose="02020603050405020304" pitchFamily="18" charset="0"/>
              <a:cs typeface="Times New Roman" panose="02020603050405020304" pitchFamily="18" charset="0"/>
            </a:endParaRPr>
          </a:p>
          <a:p>
            <a:r>
              <a:rPr lang="en-GB" dirty="0">
                <a:latin typeface="Times New Roman" panose="02020603050405020304" pitchFamily="18" charset="0"/>
                <a:cs typeface="Times New Roman" panose="02020603050405020304" pitchFamily="18" charset="0"/>
              </a:rPr>
              <a:t>New Wideband Pick-ups for Instability Monitoring </a:t>
            </a:r>
          </a:p>
          <a:p>
            <a:pPr lvl="1"/>
            <a:r>
              <a:rPr lang="en-GB" dirty="0">
                <a:latin typeface="Times New Roman" panose="02020603050405020304" pitchFamily="18" charset="0"/>
                <a:cs typeface="Times New Roman" panose="02020603050405020304" pitchFamily="18" charset="0"/>
              </a:rPr>
              <a:t>Prototyping phase for crab cavity </a:t>
            </a:r>
            <a:r>
              <a:rPr lang="en-GB" dirty="0" smtClean="0">
                <a:latin typeface="Times New Roman" panose="02020603050405020304" pitchFamily="18" charset="0"/>
                <a:cs typeface="Times New Roman" panose="02020603050405020304" pitchFamily="18" charset="0"/>
              </a:rPr>
              <a:t>diagnostics</a:t>
            </a:r>
          </a:p>
          <a:p>
            <a:pPr lvl="1"/>
            <a:endParaRPr lang="en-GB" dirty="0" smtClean="0">
              <a:latin typeface="Times New Roman" panose="02020603050405020304" pitchFamily="18" charset="0"/>
              <a:cs typeface="Times New Roman" panose="02020603050405020304" pitchFamily="18" charset="0"/>
            </a:endParaRPr>
          </a:p>
        </p:txBody>
      </p:sp>
      <p:pic>
        <p:nvPicPr>
          <p:cNvPr id="1029" name="Picture 5"/>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732240" y="836712"/>
            <a:ext cx="2240992" cy="147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VFC_Video.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6732240" y="2420887"/>
            <a:ext cx="2357862" cy="1768397"/>
          </a:xfrm>
          <a:prstGeom prst="rect">
            <a:avLst/>
          </a:prstGeom>
        </p:spPr>
      </p:pic>
      <p:sp>
        <p:nvSpPr>
          <p:cNvPr id="8" name="TextBox 1"/>
          <p:cNvSpPr txBox="1"/>
          <p:nvPr/>
        </p:nvSpPr>
        <p:spPr>
          <a:xfrm>
            <a:off x="7078164" y="4351079"/>
            <a:ext cx="649537" cy="215444"/>
          </a:xfrm>
          <a:prstGeom prst="rect">
            <a:avLst/>
          </a:prstGeom>
          <a:solidFill>
            <a:schemeClr val="bg1"/>
          </a:solidFill>
        </p:spPr>
        <p:txBody>
          <a:bodyPr wrap="none" rtlCol="0">
            <a:spAutoFit/>
          </a:bodyPr>
          <a:lstStyle/>
          <a:p>
            <a:r>
              <a:rPr lang="fr-CH" sz="800" dirty="0" smtClean="0">
                <a:solidFill>
                  <a:srgbClr val="009900"/>
                </a:solidFill>
              </a:rPr>
              <a:t>[R. Jones]</a:t>
            </a:r>
            <a:endParaRPr lang="en-GB" sz="800" dirty="0">
              <a:solidFill>
                <a:srgbClr val="009900"/>
              </a:solidFill>
            </a:endParaRPr>
          </a:p>
        </p:txBody>
      </p:sp>
    </p:spTree>
    <p:extLst>
      <p:ext uri="{BB962C8B-B14F-4D97-AF65-F5344CB8AC3E}">
        <p14:creationId xmlns:p14="http://schemas.microsoft.com/office/powerpoint/2010/main" val="1017750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04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264" y="-1744"/>
            <a:ext cx="9073008" cy="887570"/>
          </a:xfrm>
        </p:spPr>
        <p:txBody>
          <a:bodyPr>
            <a:normAutofit/>
          </a:bodyPr>
          <a:lstStyle/>
          <a:p>
            <a:r>
              <a:rPr lang="en-US" b="0" dirty="0" err="1" smtClean="0"/>
              <a:t>Emittance</a:t>
            </a:r>
            <a:r>
              <a:rPr lang="en-US" b="0" dirty="0" smtClean="0"/>
              <a:t> Measurement (IP4)</a:t>
            </a:r>
            <a:endParaRPr lang="en-US" b="0" dirty="0"/>
          </a:p>
        </p:txBody>
      </p:sp>
      <p:sp>
        <p:nvSpPr>
          <p:cNvPr id="3" name="Slide Number Placeholder 2"/>
          <p:cNvSpPr>
            <a:spLocks noGrp="1"/>
          </p:cNvSpPr>
          <p:nvPr>
            <p:ph type="sldNum" sz="quarter" idx="10"/>
          </p:nvPr>
        </p:nvSpPr>
        <p:spPr/>
        <p:txBody>
          <a:bodyPr/>
          <a:lstStyle/>
          <a:p>
            <a:pPr algn="ctr"/>
            <a:fld id="{742AFEC6-65D6-4F2C-8740-31E4FFD76CD6}" type="slidenum">
              <a:rPr lang="en-US" smtClean="0"/>
              <a:pPr algn="ctr"/>
              <a:t>23</a:t>
            </a:fld>
            <a:endParaRPr lang="en-US" dirty="0"/>
          </a:p>
        </p:txBody>
      </p:sp>
      <p:sp>
        <p:nvSpPr>
          <p:cNvPr id="4" name="Text Placeholder 3"/>
          <p:cNvSpPr>
            <a:spLocks noGrp="1"/>
          </p:cNvSpPr>
          <p:nvPr>
            <p:ph type="body" sz="quarter" idx="12"/>
          </p:nvPr>
        </p:nvSpPr>
        <p:spPr>
          <a:xfrm>
            <a:off x="16069" y="1052736"/>
            <a:ext cx="4195891" cy="1625600"/>
          </a:xfrm>
        </p:spPr>
        <p:txBody>
          <a:bodyPr>
            <a:normAutofit fontScale="55000" lnSpcReduction="20000"/>
          </a:bodyPr>
          <a:lstStyle/>
          <a:p>
            <a:r>
              <a:rPr lang="en-US" dirty="0" smtClean="0"/>
              <a:t>Fast Wire Scanners</a:t>
            </a:r>
          </a:p>
          <a:p>
            <a:pPr lvl="1"/>
            <a:r>
              <a:rPr lang="en-GB" dirty="0" smtClean="0"/>
              <a:t>Would allow average </a:t>
            </a:r>
            <a:r>
              <a:rPr lang="en-GB" dirty="0" err="1" smtClean="0"/>
              <a:t>emittance</a:t>
            </a:r>
            <a:r>
              <a:rPr lang="en-GB" dirty="0" smtClean="0"/>
              <a:t> measurement of every batch at injection</a:t>
            </a:r>
          </a:p>
          <a:p>
            <a:pPr lvl="2"/>
            <a:r>
              <a:rPr lang="en-GB" dirty="0" smtClean="0"/>
              <a:t>Currently limited to first 2 batches injected</a:t>
            </a:r>
          </a:p>
          <a:p>
            <a:pPr lvl="1"/>
            <a:r>
              <a:rPr lang="en-GB" dirty="0" smtClean="0"/>
              <a:t>Principle to be tested in SPS in 2014</a:t>
            </a:r>
          </a:p>
          <a:p>
            <a:pPr lvl="1"/>
            <a:r>
              <a:rPr lang="en-GB" dirty="0" smtClean="0"/>
              <a:t>LHC prototype for LS2 &amp; full installation for LS3</a:t>
            </a:r>
          </a:p>
          <a:p>
            <a:pPr lvl="1"/>
            <a:endParaRPr lang="en-GB" dirty="0" smtClean="0"/>
          </a:p>
        </p:txBody>
      </p:sp>
      <p:grpSp>
        <p:nvGrpSpPr>
          <p:cNvPr id="6" name="Group 5"/>
          <p:cNvGrpSpPr>
            <a:grpSpLocks noChangeAspect="1"/>
          </p:cNvGrpSpPr>
          <p:nvPr/>
        </p:nvGrpSpPr>
        <p:grpSpPr>
          <a:xfrm>
            <a:off x="38276" y="2546433"/>
            <a:ext cx="4638731" cy="2574201"/>
            <a:chOff x="3886200" y="3853190"/>
            <a:chExt cx="5355877" cy="2697306"/>
          </a:xfrm>
        </p:grpSpPr>
        <p:grpSp>
          <p:nvGrpSpPr>
            <p:cNvPr id="7" name="Group 6"/>
            <p:cNvGrpSpPr/>
            <p:nvPr/>
          </p:nvGrpSpPr>
          <p:grpSpPr>
            <a:xfrm>
              <a:off x="3886200" y="3886200"/>
              <a:ext cx="5355877" cy="2664296"/>
              <a:chOff x="3779912" y="1268760"/>
              <a:chExt cx="5355877" cy="2664296"/>
            </a:xfrm>
          </p:grpSpPr>
          <p:pic>
            <p:nvPicPr>
              <p:cNvPr id="11" name="Picture 2" descr="\\cern.ch\dfs\Users\j\jemery\Documents\Presentations\VWS\Slides send to me\JONATHAN2.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779912" y="1268760"/>
                <a:ext cx="4494939" cy="2376264"/>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p:cNvCxnSpPr/>
              <p:nvPr/>
            </p:nvCxnSpPr>
            <p:spPr>
              <a:xfrm flipH="1" flipV="1">
                <a:off x="6282863" y="3052921"/>
                <a:ext cx="864096" cy="609482"/>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3" name="5-Point Star 12"/>
              <p:cNvSpPr/>
              <p:nvPr/>
            </p:nvSpPr>
            <p:spPr>
              <a:xfrm>
                <a:off x="6393904" y="3113159"/>
                <a:ext cx="122312" cy="11455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14" name="TextBox 13"/>
              <p:cNvSpPr txBox="1"/>
              <p:nvPr/>
            </p:nvSpPr>
            <p:spPr>
              <a:xfrm>
                <a:off x="8027537" y="1480937"/>
                <a:ext cx="790673" cy="293172"/>
              </a:xfrm>
              <a:prstGeom prst="rect">
                <a:avLst/>
              </a:prstGeom>
              <a:noFill/>
            </p:spPr>
            <p:txBody>
              <a:bodyPr wrap="none" rtlCol="0">
                <a:spAutoFit/>
              </a:bodyPr>
              <a:lstStyle/>
              <a:p>
                <a:r>
                  <a:rPr lang="en-GB" sz="1050" b="1" dirty="0" smtClean="0">
                    <a:latin typeface="Times New Roman" panose="02020603050405020304" pitchFamily="18" charset="0"/>
                    <a:cs typeface="Times New Roman" panose="02020603050405020304" pitchFamily="18" charset="0"/>
                  </a:rPr>
                  <a:t>Resolver</a:t>
                </a:r>
                <a:endParaRPr lang="en-GB" sz="1100" b="1"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4164424" y="1428573"/>
                <a:ext cx="2269484" cy="293172"/>
              </a:xfrm>
              <a:prstGeom prst="rect">
                <a:avLst/>
              </a:prstGeom>
              <a:noFill/>
            </p:spPr>
            <p:txBody>
              <a:bodyPr wrap="none" rtlCol="0">
                <a:spAutoFit/>
              </a:bodyPr>
              <a:lstStyle/>
              <a:p>
                <a:r>
                  <a:rPr lang="en-GB" sz="1050" b="1" dirty="0" smtClean="0">
                    <a:latin typeface="Times New Roman" panose="02020603050405020304" pitchFamily="18" charset="0"/>
                    <a:cs typeface="Times New Roman" panose="02020603050405020304" pitchFamily="18" charset="0"/>
                  </a:rPr>
                  <a:t>X Axis: Optical position sensor</a:t>
                </a:r>
                <a:endParaRPr lang="en-GB" sz="1050" b="1" dirty="0">
                  <a:latin typeface="Times New Roman" panose="02020603050405020304" pitchFamily="18" charset="0"/>
                  <a:cs typeface="Times New Roman" panose="02020603050405020304" pitchFamily="18" charset="0"/>
                </a:endParaRPr>
              </a:p>
            </p:txBody>
          </p:sp>
          <p:cxnSp>
            <p:nvCxnSpPr>
              <p:cNvPr id="16" name="Straight Arrow Connector 15"/>
              <p:cNvCxnSpPr>
                <a:stCxn id="14" idx="2"/>
              </p:cNvCxnSpPr>
              <p:nvPr/>
            </p:nvCxnSpPr>
            <p:spPr>
              <a:xfrm flipH="1">
                <a:off x="8274851" y="1774109"/>
                <a:ext cx="148023" cy="9539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5" idx="2"/>
              </p:cNvCxnSpPr>
              <p:nvPr/>
            </p:nvCxnSpPr>
            <p:spPr>
              <a:xfrm flipH="1">
                <a:off x="5052796" y="1721744"/>
                <a:ext cx="246371" cy="267096"/>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983109" y="2996952"/>
                <a:ext cx="837363" cy="769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7164288" y="2599020"/>
                <a:ext cx="1971501" cy="293172"/>
              </a:xfrm>
              <a:prstGeom prst="rect">
                <a:avLst/>
              </a:prstGeom>
              <a:noFill/>
            </p:spPr>
            <p:txBody>
              <a:bodyPr wrap="none" rtlCol="0">
                <a:spAutoFit/>
              </a:bodyPr>
              <a:lstStyle/>
              <a:p>
                <a:r>
                  <a:rPr lang="en-GB" sz="1050" b="1" dirty="0" smtClean="0">
                    <a:latin typeface="Times New Roman" panose="02020603050405020304" pitchFamily="18" charset="0"/>
                    <a:cs typeface="Times New Roman" panose="02020603050405020304" pitchFamily="18" charset="0"/>
                  </a:rPr>
                  <a:t>Y Axis: Diamond Detector</a:t>
                </a:r>
                <a:endParaRPr lang="en-GB" sz="1050" b="1" dirty="0">
                  <a:latin typeface="Times New Roman" panose="02020603050405020304" pitchFamily="18" charset="0"/>
                  <a:cs typeface="Times New Roman" panose="02020603050405020304" pitchFamily="18" charset="0"/>
                </a:endParaRPr>
              </a:p>
            </p:txBody>
          </p:sp>
          <p:cxnSp>
            <p:nvCxnSpPr>
              <p:cNvPr id="20" name="Straight Arrow Connector 19"/>
              <p:cNvCxnSpPr/>
              <p:nvPr/>
            </p:nvCxnSpPr>
            <p:spPr>
              <a:xfrm>
                <a:off x="7786629" y="2811771"/>
                <a:ext cx="139079" cy="18518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455060" y="3170434"/>
                <a:ext cx="1717340" cy="211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455060" y="3170433"/>
                <a:ext cx="1645332" cy="3305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455977" y="3170433"/>
                <a:ext cx="1428391" cy="49197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455977" y="3170433"/>
                <a:ext cx="1212367" cy="54659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458477" y="3170433"/>
                <a:ext cx="603683" cy="69061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455060" y="3170434"/>
                <a:ext cx="259851" cy="76262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6482027" y="3170434"/>
                <a:ext cx="350650" cy="69061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7334751" y="4098377"/>
              <a:ext cx="655563" cy="302055"/>
            </a:xfrm>
            <a:prstGeom prst="rect">
              <a:avLst/>
            </a:prstGeom>
            <a:noFill/>
          </p:spPr>
          <p:txBody>
            <a:bodyPr wrap="none" rtlCol="0">
              <a:spAutoFit/>
            </a:bodyPr>
            <a:lstStyle/>
            <a:p>
              <a:r>
                <a:rPr lang="en-US" sz="1100" b="1" dirty="0" smtClean="0">
                  <a:latin typeface="Times New Roman" panose="02020603050405020304" pitchFamily="18" charset="0"/>
                  <a:cs typeface="Times New Roman" panose="02020603050405020304" pitchFamily="18" charset="0"/>
                </a:rPr>
                <a:t>Motor</a:t>
              </a:r>
              <a:endParaRPr lang="en-GB" sz="1100" b="1"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3886200" y="3853190"/>
              <a:ext cx="1099762" cy="302055"/>
            </a:xfrm>
            <a:prstGeom prst="rect">
              <a:avLst/>
            </a:prstGeom>
            <a:noFill/>
          </p:spPr>
          <p:txBody>
            <a:bodyPr wrap="none" rtlCol="0">
              <a:spAutoFit/>
            </a:bodyPr>
            <a:lstStyle/>
            <a:p>
              <a:r>
                <a:rPr lang="en-US" sz="1100" b="1" dirty="0" smtClean="0">
                  <a:latin typeface="Times New Roman" panose="02020603050405020304" pitchFamily="18" charset="0"/>
                  <a:cs typeface="Times New Roman" panose="02020603050405020304" pitchFamily="18" charset="0"/>
                </a:rPr>
                <a:t>Optical </a:t>
              </a:r>
              <a:r>
                <a:rPr lang="en-US" sz="1100" b="1" dirty="0" err="1" smtClean="0">
                  <a:latin typeface="Times New Roman" panose="02020603050405020304" pitchFamily="18" charset="0"/>
                  <a:cs typeface="Times New Roman" panose="02020603050405020304" pitchFamily="18" charset="0"/>
                </a:rPr>
                <a:t>fibre</a:t>
              </a:r>
              <a:endParaRPr lang="en-GB" sz="1100" b="1" dirty="0">
                <a:latin typeface="Times New Roman" panose="02020603050405020304" pitchFamily="18" charset="0"/>
                <a:cs typeface="Times New Roman" panose="02020603050405020304" pitchFamily="18" charset="0"/>
              </a:endParaRPr>
            </a:p>
          </p:txBody>
        </p:sp>
      </p:grpSp>
      <p:sp>
        <p:nvSpPr>
          <p:cNvPr id="28" name="TextBox 27"/>
          <p:cNvSpPr txBox="1"/>
          <p:nvPr/>
        </p:nvSpPr>
        <p:spPr>
          <a:xfrm>
            <a:off x="161674" y="5120635"/>
            <a:ext cx="4737511" cy="738664"/>
          </a:xfrm>
          <a:prstGeom prst="rect">
            <a:avLst/>
          </a:prstGeom>
          <a:noFill/>
        </p:spPr>
        <p:txBody>
          <a:bodyPr wrap="square" rtlCol="0">
            <a:spAutoFit/>
          </a:bodyPr>
          <a:lstStyle/>
          <a:p>
            <a:r>
              <a:rPr lang="en-GB" sz="1400" dirty="0" smtClean="0">
                <a:latin typeface="Times New Roman" panose="02020603050405020304" pitchFamily="18" charset="0"/>
                <a:cs typeface="Times New Roman" panose="02020603050405020304" pitchFamily="18" charset="0"/>
              </a:rPr>
              <a:t>All components in vacuum</a:t>
            </a:r>
          </a:p>
          <a:p>
            <a:r>
              <a:rPr lang="en-GB" sz="1400" dirty="0" smtClean="0">
                <a:latin typeface="Times New Roman" panose="02020603050405020304" pitchFamily="18" charset="0"/>
                <a:cs typeface="Times New Roman" panose="02020603050405020304" pitchFamily="18" charset="0"/>
              </a:rPr>
              <a:t>Eliminates moving bellows</a:t>
            </a:r>
          </a:p>
          <a:p>
            <a:r>
              <a:rPr lang="en-GB" sz="1400" dirty="0" smtClean="0">
                <a:latin typeface="Times New Roman" panose="02020603050405020304" pitchFamily="18" charset="0"/>
                <a:cs typeface="Times New Roman" panose="02020603050405020304" pitchFamily="18" charset="0"/>
              </a:rPr>
              <a:t>Designed to be faster and to stand higher beam load </a:t>
            </a:r>
            <a:endParaRPr lang="en-GB" sz="1400" dirty="0">
              <a:latin typeface="Times New Roman" panose="02020603050405020304" pitchFamily="18" charset="0"/>
              <a:cs typeface="Times New Roman" panose="02020603050405020304" pitchFamily="18" charset="0"/>
            </a:endParaRPr>
          </a:p>
        </p:txBody>
      </p:sp>
      <p:pic>
        <p:nvPicPr>
          <p:cNvPr id="29"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716016" y="2357302"/>
            <a:ext cx="4403319" cy="1707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2"/>
          <p:cNvPicPr>
            <a:picLocks noChangeAspect="1" noChangeArrowheads="1"/>
          </p:cNvPicPr>
          <p:nvPr/>
        </p:nvPicPr>
        <p:blipFill rotWithShape="1">
          <a:blip r:embed="rId5" cstate="print"/>
          <a:srcRect l="2408" t="16860" r="22525" b="50842"/>
          <a:stretch/>
        </p:blipFill>
        <p:spPr bwMode="auto">
          <a:xfrm>
            <a:off x="4716016" y="4072422"/>
            <a:ext cx="4403281" cy="1417545"/>
          </a:xfrm>
          <a:prstGeom prst="rect">
            <a:avLst/>
          </a:prstGeom>
          <a:noFill/>
          <a:ln w="9525">
            <a:noFill/>
            <a:miter lim="800000"/>
            <a:headEnd/>
            <a:tailEnd/>
          </a:ln>
          <a:effectLst/>
        </p:spPr>
      </p:pic>
      <p:pic>
        <p:nvPicPr>
          <p:cNvPr id="30" name="Picture 2"/>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l="44743"/>
          <a:stretch/>
        </p:blipFill>
        <p:spPr bwMode="auto">
          <a:xfrm>
            <a:off x="7711916" y="4907756"/>
            <a:ext cx="1437967" cy="1950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Text Placeholder 3"/>
          <p:cNvSpPr txBox="1">
            <a:spLocks/>
          </p:cNvSpPr>
          <p:nvPr/>
        </p:nvSpPr>
        <p:spPr>
          <a:xfrm>
            <a:off x="4211961" y="1075265"/>
            <a:ext cx="4952040" cy="1329268"/>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lang="en-US" sz="4000" b="1" kern="1200" dirty="0" smtClean="0">
                <a:solidFill>
                  <a:schemeClr val="tx2">
                    <a:lumMod val="60000"/>
                    <a:lumOff val="4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latin typeface="Times New Roman" panose="02020603050405020304" pitchFamily="18" charset="0"/>
                <a:cs typeface="Times New Roman" panose="02020603050405020304" pitchFamily="18" charset="0"/>
              </a:rPr>
              <a:t>Beam Gas Vertex Detector – BGV</a:t>
            </a:r>
          </a:p>
          <a:p>
            <a:pPr lvl="1"/>
            <a:r>
              <a:rPr lang="en-GB" dirty="0" smtClean="0">
                <a:latin typeface="Times New Roman" panose="02020603050405020304" pitchFamily="18" charset="0"/>
                <a:cs typeface="Times New Roman" panose="02020603050405020304" pitchFamily="18" charset="0"/>
              </a:rPr>
              <a:t>Prototype underway for installation during/after LS1</a:t>
            </a:r>
          </a:p>
          <a:p>
            <a:pPr lvl="1"/>
            <a:r>
              <a:rPr lang="en-GB" dirty="0" smtClean="0">
                <a:latin typeface="Times New Roman" panose="02020603050405020304" pitchFamily="18" charset="0"/>
                <a:cs typeface="Times New Roman" panose="02020603050405020304" pitchFamily="18" charset="0"/>
              </a:rPr>
              <a:t>Full system would significantly enhance </a:t>
            </a:r>
            <a:r>
              <a:rPr lang="en-GB" dirty="0" err="1" smtClean="0">
                <a:latin typeface="Times New Roman" panose="02020603050405020304" pitchFamily="18" charset="0"/>
                <a:cs typeface="Times New Roman" panose="02020603050405020304" pitchFamily="18" charset="0"/>
              </a:rPr>
              <a:t>emittance</a:t>
            </a:r>
            <a:r>
              <a:rPr lang="en-GB" dirty="0" smtClean="0">
                <a:latin typeface="Times New Roman" panose="02020603050405020304" pitchFamily="18" charset="0"/>
                <a:cs typeface="Times New Roman" panose="02020603050405020304" pitchFamily="18" charset="0"/>
              </a:rPr>
              <a:t> measurement capabilities</a:t>
            </a:r>
          </a:p>
          <a:p>
            <a:pPr lvl="1"/>
            <a:r>
              <a:rPr lang="en-GB" dirty="0" smtClean="0">
                <a:latin typeface="Times New Roman" panose="02020603050405020304" pitchFamily="18" charset="0"/>
                <a:cs typeface="Times New Roman" panose="02020603050405020304" pitchFamily="18" charset="0"/>
              </a:rPr>
              <a:t>Transparent for the beam, no shower on magnets</a:t>
            </a:r>
          </a:p>
          <a:p>
            <a:pPr lvl="1"/>
            <a:endParaRPr lang="en-GB" dirty="0" smtClean="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a:p>
            <a:pPr marL="457200" lvl="1" indent="0">
              <a:buFont typeface="Arial" pitchFamily="34" charset="0"/>
              <a:buNone/>
            </a:pPr>
            <a:endParaRPr lang="en-GB" dirty="0" smtClean="0">
              <a:latin typeface="Times New Roman" panose="02020603050405020304" pitchFamily="18" charset="0"/>
              <a:cs typeface="Times New Roman" panose="02020603050405020304" pitchFamily="18" charset="0"/>
            </a:endParaRPr>
          </a:p>
          <a:p>
            <a:pPr lvl="1"/>
            <a:endParaRPr lang="en-GB" dirty="0" smtClean="0">
              <a:latin typeface="Times New Roman" panose="02020603050405020304" pitchFamily="18" charset="0"/>
              <a:cs typeface="Times New Roman" panose="02020603050405020304" pitchFamily="18" charset="0"/>
            </a:endParaRPr>
          </a:p>
          <a:p>
            <a:pPr lvl="1"/>
            <a:endParaRPr lang="en-US" dirty="0" smtClean="0">
              <a:latin typeface="Times New Roman" panose="02020603050405020304" pitchFamily="18" charset="0"/>
              <a:cs typeface="Times New Roman" panose="02020603050405020304" pitchFamily="18" charset="0"/>
            </a:endParaRPr>
          </a:p>
          <a:p>
            <a:pPr lvl="1"/>
            <a:endParaRPr lang="en-US" dirty="0" smtClean="0">
              <a:latin typeface="Times New Roman" panose="02020603050405020304" pitchFamily="18" charset="0"/>
              <a:cs typeface="Times New Roman" panose="02020603050405020304" pitchFamily="18" charset="0"/>
            </a:endParaRPr>
          </a:p>
        </p:txBody>
      </p:sp>
      <p:sp>
        <p:nvSpPr>
          <p:cNvPr id="33" name="TextBox 1"/>
          <p:cNvSpPr txBox="1"/>
          <p:nvPr/>
        </p:nvSpPr>
        <p:spPr>
          <a:xfrm>
            <a:off x="204186" y="4480121"/>
            <a:ext cx="649537" cy="215444"/>
          </a:xfrm>
          <a:prstGeom prst="rect">
            <a:avLst/>
          </a:prstGeom>
          <a:solidFill>
            <a:schemeClr val="bg1"/>
          </a:solidFill>
        </p:spPr>
        <p:txBody>
          <a:bodyPr wrap="none" rtlCol="0">
            <a:spAutoFit/>
          </a:bodyPr>
          <a:lstStyle/>
          <a:p>
            <a:r>
              <a:rPr lang="fr-CH" sz="800" dirty="0" smtClean="0">
                <a:solidFill>
                  <a:srgbClr val="009900"/>
                </a:solidFill>
              </a:rPr>
              <a:t>[R. Jones]</a:t>
            </a:r>
            <a:endParaRPr lang="en-GB" sz="800" dirty="0">
              <a:solidFill>
                <a:srgbClr val="009900"/>
              </a:solidFill>
            </a:endParaRPr>
          </a:p>
        </p:txBody>
      </p:sp>
      <p:sp>
        <p:nvSpPr>
          <p:cNvPr id="34" name="TextBox 1"/>
          <p:cNvSpPr txBox="1"/>
          <p:nvPr/>
        </p:nvSpPr>
        <p:spPr>
          <a:xfrm>
            <a:off x="4792164" y="5667598"/>
            <a:ext cx="649537" cy="215444"/>
          </a:xfrm>
          <a:prstGeom prst="rect">
            <a:avLst/>
          </a:prstGeom>
          <a:solidFill>
            <a:schemeClr val="bg1"/>
          </a:solidFill>
        </p:spPr>
        <p:txBody>
          <a:bodyPr wrap="none" rtlCol="0">
            <a:spAutoFit/>
          </a:bodyPr>
          <a:lstStyle/>
          <a:p>
            <a:r>
              <a:rPr lang="fr-CH" sz="800" dirty="0" smtClean="0">
                <a:solidFill>
                  <a:srgbClr val="009900"/>
                </a:solidFill>
              </a:rPr>
              <a:t>[R. Jones]</a:t>
            </a:r>
            <a:endParaRPr lang="en-GB" sz="800" dirty="0">
              <a:solidFill>
                <a:srgbClr val="009900"/>
              </a:solidFill>
            </a:endParaRPr>
          </a:p>
        </p:txBody>
      </p:sp>
    </p:spTree>
    <p:extLst>
      <p:ext uri="{BB962C8B-B14F-4D97-AF65-F5344CB8AC3E}">
        <p14:creationId xmlns:p14="http://schemas.microsoft.com/office/powerpoint/2010/main" val="39327258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804"/>
            <a:ext cx="9144000" cy="773508"/>
          </a:xfrm>
        </p:spPr>
        <p:txBody>
          <a:bodyPr>
            <a:normAutofit fontScale="90000"/>
          </a:bodyPr>
          <a:lstStyle/>
          <a:p>
            <a:r>
              <a:rPr lang="en-GB" dirty="0" smtClean="0"/>
              <a:t>Few key data for cost and planning</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31839542"/>
              </p:ext>
            </p:extLst>
          </p:nvPr>
        </p:nvGraphicFramePr>
        <p:xfrm>
          <a:off x="0" y="3520440"/>
          <a:ext cx="9144000" cy="3337560"/>
        </p:xfrm>
        <a:graphic>
          <a:graphicData uri="http://schemas.openxmlformats.org/drawingml/2006/table">
            <a:tbl>
              <a:tblPr firstRow="1" bandRow="1">
                <a:tableStyleId>{5C22544A-7EE6-4342-B048-85BDC9FD1C3A}</a:tableStyleId>
              </a:tblPr>
              <a:tblGrid>
                <a:gridCol w="5940152"/>
                <a:gridCol w="3203848"/>
              </a:tblGrid>
              <a:tr h="370840">
                <a:tc>
                  <a:txBody>
                    <a:bodyPr/>
                    <a:lstStyle/>
                    <a:p>
                      <a:r>
                        <a:rPr lang="en-GB" dirty="0" smtClean="0">
                          <a:latin typeface="Times New Roman" panose="02020603050405020304" pitchFamily="18" charset="0"/>
                          <a:cs typeface="Times New Roman" panose="02020603050405020304" pitchFamily="18" charset="0"/>
                        </a:rPr>
                        <a:t>Equipment</a:t>
                      </a:r>
                      <a:r>
                        <a:rPr lang="en-GB" baseline="0" dirty="0" smtClean="0">
                          <a:latin typeface="Times New Roman" panose="02020603050405020304" pitchFamily="18" charset="0"/>
                          <a:cs typeface="Times New Roman" panose="02020603050405020304" pitchFamily="18" charset="0"/>
                        </a:rPr>
                        <a:t> </a:t>
                      </a:r>
                      <a:endParaRPr lang="en-GB" dirty="0">
                        <a:latin typeface="Times New Roman" panose="02020603050405020304" pitchFamily="18" charset="0"/>
                        <a:cs typeface="Times New Roman" panose="02020603050405020304" pitchFamily="18" charset="0"/>
                      </a:endParaRPr>
                    </a:p>
                  </a:txBody>
                  <a:tcPr>
                    <a:solidFill>
                      <a:schemeClr val="tx2">
                        <a:lumMod val="75000"/>
                      </a:schemeClr>
                    </a:solidFill>
                  </a:tcPr>
                </a:tc>
                <a:tc>
                  <a:txBody>
                    <a:bodyPr/>
                    <a:lstStyle/>
                    <a:p>
                      <a:pPr algn="ctr"/>
                      <a:r>
                        <a:rPr lang="en-GB" dirty="0" smtClean="0">
                          <a:latin typeface="Times New Roman" panose="02020603050405020304" pitchFamily="18" charset="0"/>
                          <a:cs typeface="Times New Roman" panose="02020603050405020304" pitchFamily="18" charset="0"/>
                        </a:rPr>
                        <a:t>Approx. cost [MCHF]</a:t>
                      </a:r>
                      <a:endParaRPr lang="en-GB" dirty="0">
                        <a:latin typeface="Times New Roman" panose="02020603050405020304" pitchFamily="18" charset="0"/>
                        <a:cs typeface="Times New Roman" panose="02020603050405020304" pitchFamily="18" charset="0"/>
                      </a:endParaRPr>
                    </a:p>
                  </a:txBody>
                  <a:tcPr>
                    <a:solidFill>
                      <a:schemeClr val="tx2">
                        <a:lumMod val="75000"/>
                      </a:schemeClr>
                    </a:solidFill>
                  </a:tcPr>
                </a:tc>
              </a:tr>
              <a:tr h="370840">
                <a:tc>
                  <a:txBody>
                    <a:bodyPr/>
                    <a:lstStyle/>
                    <a:p>
                      <a:r>
                        <a:rPr lang="en-GB" dirty="0" smtClean="0">
                          <a:latin typeface="Times New Roman" panose="02020603050405020304" pitchFamily="18" charset="0"/>
                          <a:cs typeface="Times New Roman" panose="02020603050405020304" pitchFamily="18" charset="0"/>
                        </a:rPr>
                        <a:t>Radiation</a:t>
                      </a:r>
                      <a:r>
                        <a:rPr lang="en-GB" baseline="0" dirty="0" smtClean="0">
                          <a:latin typeface="Times New Roman" panose="02020603050405020304" pitchFamily="18" charset="0"/>
                          <a:cs typeface="Times New Roman" panose="02020603050405020304" pitchFamily="18" charset="0"/>
                        </a:rPr>
                        <a:t> hard electronics </a:t>
                      </a:r>
                      <a:endParaRPr lang="en-GB" dirty="0">
                        <a:latin typeface="Times New Roman" panose="02020603050405020304" pitchFamily="18" charset="0"/>
                        <a:cs typeface="Times New Roman" panose="02020603050405020304" pitchFamily="18" charset="0"/>
                      </a:endParaRPr>
                    </a:p>
                  </a:txBody>
                  <a:tcPr>
                    <a:solidFill>
                      <a:schemeClr val="tx1">
                        <a:lumMod val="20000"/>
                        <a:lumOff val="80000"/>
                      </a:schemeClr>
                    </a:solidFill>
                  </a:tcPr>
                </a:tc>
                <a:tc>
                  <a:txBody>
                    <a:bodyPr/>
                    <a:lstStyle/>
                    <a:p>
                      <a:pPr algn="ctr"/>
                      <a:r>
                        <a:rPr lang="en-GB" dirty="0" smtClean="0">
                          <a:latin typeface="Times New Roman" panose="02020603050405020304" pitchFamily="18" charset="0"/>
                          <a:cs typeface="Times New Roman" panose="02020603050405020304" pitchFamily="18" charset="0"/>
                        </a:rPr>
                        <a:t>0.6</a:t>
                      </a:r>
                      <a:endParaRPr lang="en-GB" dirty="0">
                        <a:latin typeface="Times New Roman" panose="02020603050405020304" pitchFamily="18" charset="0"/>
                        <a:cs typeface="Times New Roman" panose="02020603050405020304" pitchFamily="18" charset="0"/>
                      </a:endParaRPr>
                    </a:p>
                  </a:txBody>
                  <a:tcPr>
                    <a:solidFill>
                      <a:schemeClr val="tx1">
                        <a:lumMod val="20000"/>
                        <a:lumOff val="80000"/>
                      </a:schemeClr>
                    </a:solidFill>
                  </a:tcPr>
                </a:tc>
              </a:tr>
              <a:tr h="370840">
                <a:tc>
                  <a:txBody>
                    <a:bodyPr/>
                    <a:lstStyle/>
                    <a:p>
                      <a:r>
                        <a:rPr lang="en-GB" dirty="0" smtClean="0">
                          <a:latin typeface="Times New Roman" panose="02020603050405020304" pitchFamily="18" charset="0"/>
                          <a:cs typeface="Times New Roman" panose="02020603050405020304" pitchFamily="18" charset="0"/>
                        </a:rPr>
                        <a:t>BLM electronics</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1</a:t>
                      </a:r>
                      <a:endParaRPr lang="en-GB" dirty="0">
                        <a:latin typeface="Times New Roman" panose="02020603050405020304" pitchFamily="18" charset="0"/>
                        <a:cs typeface="Times New Roman" panose="02020603050405020304" pitchFamily="18" charset="0"/>
                      </a:endParaRPr>
                    </a:p>
                  </a:txBody>
                  <a:tcPr/>
                </a:tc>
              </a:tr>
              <a:tr h="370840">
                <a:tc>
                  <a:txBody>
                    <a:bodyPr/>
                    <a:lstStyle/>
                    <a:p>
                      <a:r>
                        <a:rPr lang="en-GB" dirty="0" smtClean="0">
                          <a:latin typeface="Times New Roman" panose="02020603050405020304" pitchFamily="18" charset="0"/>
                          <a:cs typeface="Times New Roman" panose="02020603050405020304" pitchFamily="18" charset="0"/>
                        </a:rPr>
                        <a:t>Synchrotron light monitor upgrade</a:t>
                      </a:r>
                      <a:endParaRPr lang="en-GB" dirty="0">
                        <a:latin typeface="Times New Roman" panose="02020603050405020304" pitchFamily="18" charset="0"/>
                        <a:cs typeface="Times New Roman" panose="02020603050405020304" pitchFamily="18" charset="0"/>
                      </a:endParaRPr>
                    </a:p>
                  </a:txBody>
                  <a:tcPr>
                    <a:solidFill>
                      <a:schemeClr val="tx1">
                        <a:lumMod val="20000"/>
                        <a:lumOff val="80000"/>
                      </a:schemeClr>
                    </a:solidFill>
                  </a:tcPr>
                </a:tc>
                <a:tc>
                  <a:txBody>
                    <a:bodyPr/>
                    <a:lstStyle/>
                    <a:p>
                      <a:pPr algn="ctr"/>
                      <a:r>
                        <a:rPr lang="en-GB" dirty="0" smtClean="0">
                          <a:latin typeface="Times New Roman" panose="02020603050405020304" pitchFamily="18" charset="0"/>
                          <a:cs typeface="Times New Roman" panose="02020603050405020304" pitchFamily="18" charset="0"/>
                        </a:rPr>
                        <a:t>0.4</a:t>
                      </a:r>
                      <a:endParaRPr lang="en-GB" dirty="0">
                        <a:latin typeface="Times New Roman" panose="02020603050405020304" pitchFamily="18" charset="0"/>
                        <a:cs typeface="Times New Roman" panose="02020603050405020304" pitchFamily="18" charset="0"/>
                      </a:endParaRPr>
                    </a:p>
                  </a:txBody>
                  <a:tcPr>
                    <a:solidFill>
                      <a:schemeClr val="tx1">
                        <a:lumMod val="20000"/>
                        <a:lumOff val="80000"/>
                      </a:schemeClr>
                    </a:solidFill>
                  </a:tcPr>
                </a:tc>
              </a:tr>
              <a:tr h="370840">
                <a:tc>
                  <a:txBody>
                    <a:bodyPr/>
                    <a:lstStyle/>
                    <a:p>
                      <a:r>
                        <a:rPr lang="en-GB" dirty="0" smtClean="0">
                          <a:latin typeface="Times New Roman" panose="02020603050405020304" pitchFamily="18" charset="0"/>
                          <a:cs typeface="Times New Roman" panose="02020603050405020304" pitchFamily="18" charset="0"/>
                        </a:rPr>
                        <a:t>Instability monitor</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0.2</a:t>
                      </a:r>
                      <a:endParaRPr lang="en-GB" dirty="0">
                        <a:latin typeface="Times New Roman" panose="02020603050405020304" pitchFamily="18" charset="0"/>
                        <a:cs typeface="Times New Roman" panose="02020603050405020304" pitchFamily="18" charset="0"/>
                      </a:endParaRPr>
                    </a:p>
                  </a:txBody>
                  <a:tcPr/>
                </a:tc>
              </a:tr>
              <a:tr h="370840">
                <a:tc>
                  <a:txBody>
                    <a:bodyPr/>
                    <a:lstStyle/>
                    <a:p>
                      <a:r>
                        <a:rPr lang="en-GB" dirty="0" smtClean="0">
                          <a:latin typeface="Times New Roman" panose="02020603050405020304" pitchFamily="18" charset="0"/>
                          <a:cs typeface="Times New Roman" panose="02020603050405020304" pitchFamily="18" charset="0"/>
                        </a:rPr>
                        <a:t>Fast wire scanner</a:t>
                      </a:r>
                      <a:endParaRPr lang="en-GB" dirty="0">
                        <a:latin typeface="Times New Roman" panose="02020603050405020304" pitchFamily="18" charset="0"/>
                        <a:cs typeface="Times New Roman" panose="02020603050405020304" pitchFamily="18" charset="0"/>
                      </a:endParaRPr>
                    </a:p>
                  </a:txBody>
                  <a:tcPr>
                    <a:solidFill>
                      <a:schemeClr val="tx1">
                        <a:lumMod val="20000"/>
                        <a:lumOff val="80000"/>
                      </a:schemeClr>
                    </a:solidFill>
                  </a:tcPr>
                </a:tc>
                <a:tc>
                  <a:txBody>
                    <a:bodyPr/>
                    <a:lstStyle/>
                    <a:p>
                      <a:pPr algn="ctr"/>
                      <a:r>
                        <a:rPr lang="en-GB" dirty="0" smtClean="0">
                          <a:latin typeface="Times New Roman" panose="02020603050405020304" pitchFamily="18" charset="0"/>
                          <a:cs typeface="Times New Roman" panose="02020603050405020304" pitchFamily="18" charset="0"/>
                        </a:rPr>
                        <a:t>0.6</a:t>
                      </a:r>
                      <a:endParaRPr lang="en-GB" dirty="0">
                        <a:latin typeface="Times New Roman" panose="02020603050405020304" pitchFamily="18" charset="0"/>
                        <a:cs typeface="Times New Roman" panose="02020603050405020304" pitchFamily="18" charset="0"/>
                      </a:endParaRPr>
                    </a:p>
                  </a:txBody>
                  <a:tcPr>
                    <a:solidFill>
                      <a:schemeClr val="tx1">
                        <a:lumMod val="20000"/>
                        <a:lumOff val="80000"/>
                      </a:schemeClr>
                    </a:solidFill>
                  </a:tcPr>
                </a:tc>
              </a:tr>
              <a:tr h="370840">
                <a:tc>
                  <a:txBody>
                    <a:bodyPr/>
                    <a:lstStyle/>
                    <a:p>
                      <a:r>
                        <a:rPr lang="en-GB" dirty="0" smtClean="0">
                          <a:latin typeface="Times New Roman" panose="02020603050405020304" pitchFamily="18" charset="0"/>
                          <a:cs typeface="Times New Roman" panose="02020603050405020304" pitchFamily="18" charset="0"/>
                        </a:rPr>
                        <a:t>Beam</a:t>
                      </a:r>
                      <a:r>
                        <a:rPr lang="en-GB" baseline="0" dirty="0" smtClean="0">
                          <a:latin typeface="Times New Roman" panose="02020603050405020304" pitchFamily="18" charset="0"/>
                          <a:cs typeface="Times New Roman" panose="02020603050405020304" pitchFamily="18" charset="0"/>
                        </a:rPr>
                        <a:t> Gas Vertex detector</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1.1</a:t>
                      </a:r>
                      <a:endParaRPr lang="en-GB" dirty="0">
                        <a:latin typeface="Times New Roman" panose="02020603050405020304" pitchFamily="18" charset="0"/>
                        <a:cs typeface="Times New Roman" panose="02020603050405020304" pitchFamily="18" charset="0"/>
                      </a:endParaRPr>
                    </a:p>
                  </a:txBody>
                  <a:tcPr/>
                </a:tc>
              </a:tr>
              <a:tr h="370840">
                <a:tc>
                  <a:txBody>
                    <a:bodyPr/>
                    <a:lstStyle/>
                    <a:p>
                      <a:r>
                        <a:rPr lang="en-GB" dirty="0" smtClean="0">
                          <a:latin typeface="Times New Roman" panose="02020603050405020304" pitchFamily="18" charset="0"/>
                          <a:cs typeface="Times New Roman" panose="02020603050405020304" pitchFamily="18" charset="0"/>
                        </a:rPr>
                        <a:t>Cryogenic BLM</a:t>
                      </a:r>
                      <a:endParaRPr lang="en-GB" dirty="0">
                        <a:latin typeface="Times New Roman" panose="02020603050405020304" pitchFamily="18" charset="0"/>
                        <a:cs typeface="Times New Roman" panose="02020603050405020304" pitchFamily="18" charset="0"/>
                      </a:endParaRPr>
                    </a:p>
                  </a:txBody>
                  <a:tcPr>
                    <a:solidFill>
                      <a:srgbClr val="FF9933"/>
                    </a:solidFill>
                  </a:tcPr>
                </a:tc>
                <a:tc>
                  <a:txBody>
                    <a:bodyPr/>
                    <a:lstStyle/>
                    <a:p>
                      <a:pPr algn="ctr"/>
                      <a:r>
                        <a:rPr lang="en-GB" dirty="0" smtClean="0">
                          <a:latin typeface="Times New Roman" panose="02020603050405020304" pitchFamily="18" charset="0"/>
                          <a:cs typeface="Times New Roman" panose="02020603050405020304" pitchFamily="18" charset="0"/>
                        </a:rPr>
                        <a:t>1.7 </a:t>
                      </a:r>
                      <a:endParaRPr lang="en-GB" dirty="0">
                        <a:latin typeface="Times New Roman" panose="02020603050405020304" pitchFamily="18" charset="0"/>
                        <a:cs typeface="Times New Roman" panose="02020603050405020304" pitchFamily="18" charset="0"/>
                      </a:endParaRPr>
                    </a:p>
                  </a:txBody>
                  <a:tcPr>
                    <a:solidFill>
                      <a:srgbClr val="FF9933"/>
                    </a:solidFill>
                  </a:tcPr>
                </a:tc>
              </a:tr>
              <a:tr h="370840">
                <a:tc>
                  <a:txBody>
                    <a:bodyPr/>
                    <a:lstStyle/>
                    <a:p>
                      <a:r>
                        <a:rPr lang="en-GB" dirty="0" smtClean="0">
                          <a:latin typeface="Times New Roman" panose="02020603050405020304" pitchFamily="18" charset="0"/>
                          <a:cs typeface="Times New Roman" panose="02020603050405020304" pitchFamily="18" charset="0"/>
                        </a:rPr>
                        <a:t>BPM Q1</a:t>
                      </a:r>
                      <a:r>
                        <a:rPr lang="en-GB" baseline="0" dirty="0" smtClean="0">
                          <a:latin typeface="Times New Roman" panose="02020603050405020304" pitchFamily="18" charset="0"/>
                          <a:cs typeface="Times New Roman" panose="02020603050405020304" pitchFamily="18" charset="0"/>
                        </a:rPr>
                        <a:t> to Q5</a:t>
                      </a:r>
                      <a:endParaRPr lang="en-GB" dirty="0">
                        <a:latin typeface="Times New Roman" panose="02020603050405020304" pitchFamily="18" charset="0"/>
                        <a:cs typeface="Times New Roman" panose="02020603050405020304" pitchFamily="18" charset="0"/>
                      </a:endParaRPr>
                    </a:p>
                  </a:txBody>
                  <a:tcPr>
                    <a:solidFill>
                      <a:srgbClr val="FF9933"/>
                    </a:solidFill>
                  </a:tcPr>
                </a:tc>
                <a:tc>
                  <a:txBody>
                    <a:bodyPr/>
                    <a:lstStyle/>
                    <a:p>
                      <a:pPr algn="ctr"/>
                      <a:r>
                        <a:rPr lang="en-GB" dirty="0" smtClean="0">
                          <a:latin typeface="Times New Roman" panose="02020603050405020304" pitchFamily="18" charset="0"/>
                          <a:cs typeface="Times New Roman" panose="02020603050405020304" pitchFamily="18" charset="0"/>
                        </a:rPr>
                        <a:t>1.2</a:t>
                      </a:r>
                      <a:endParaRPr lang="en-GB" dirty="0">
                        <a:latin typeface="Times New Roman" panose="02020603050405020304" pitchFamily="18" charset="0"/>
                        <a:cs typeface="Times New Roman" panose="02020603050405020304" pitchFamily="18" charset="0"/>
                      </a:endParaRPr>
                    </a:p>
                  </a:txBody>
                  <a:tcPr>
                    <a:solidFill>
                      <a:srgbClr val="FF9933"/>
                    </a:solidFill>
                  </a:tcPr>
                </a:tc>
              </a:tr>
            </a:tbl>
          </a:graphicData>
        </a:graphic>
      </p:graphicFrame>
      <p:sp>
        <p:nvSpPr>
          <p:cNvPr id="5" name="TextBox 4"/>
          <p:cNvSpPr txBox="1"/>
          <p:nvPr/>
        </p:nvSpPr>
        <p:spPr>
          <a:xfrm>
            <a:off x="28316" y="620688"/>
            <a:ext cx="9115683" cy="3139321"/>
          </a:xfrm>
          <a:prstGeom prst="rect">
            <a:avLst/>
          </a:prstGeom>
          <a:noFill/>
        </p:spPr>
        <p:txBody>
          <a:bodyPr wrap="square" rtlCol="0">
            <a:spAutoFit/>
          </a:bodyPr>
          <a:lstStyle/>
          <a:p>
            <a:r>
              <a:rPr lang="en-GB" dirty="0" smtClean="0">
                <a:latin typeface="Times New Roman" panose="02020603050405020304" pitchFamily="18" charset="0"/>
                <a:cs typeface="Times New Roman" panose="02020603050405020304" pitchFamily="18" charset="0"/>
              </a:rPr>
              <a:t>PIC beam diagnostic</a:t>
            </a:r>
          </a:p>
          <a:p>
            <a:pPr marL="742950" lvl="1"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Parameters fixed 4 years before installation</a:t>
            </a:r>
          </a:p>
          <a:p>
            <a:pPr marL="742950" lvl="1"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Main order placed 2-3 years before installation </a:t>
            </a:r>
          </a:p>
          <a:p>
            <a:pPr marL="742950" lvl="1"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Completion of delivery at CERN 1 year before installation </a:t>
            </a:r>
          </a:p>
          <a:p>
            <a:r>
              <a:rPr lang="en-GB" dirty="0">
                <a:latin typeface="Times New Roman" panose="02020603050405020304" pitchFamily="18" charset="0"/>
                <a:cs typeface="Times New Roman" panose="02020603050405020304" pitchFamily="18" charset="0"/>
              </a:rPr>
              <a:t>Interaction region instrumentation:</a:t>
            </a:r>
          </a:p>
          <a:p>
            <a:pPr marL="742950" lvl="1" indent="-285750">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Parameters fixed/development start 3 years before the installation in the magnet cold masses (probably 2016)</a:t>
            </a:r>
          </a:p>
          <a:p>
            <a:pPr marL="742950" lvl="1" indent="-285750">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1</a:t>
            </a:r>
            <a:r>
              <a:rPr lang="en-GB" baseline="30000" dirty="0">
                <a:latin typeface="Times New Roman" panose="02020603050405020304" pitchFamily="18" charset="0"/>
                <a:cs typeface="Times New Roman" panose="02020603050405020304" pitchFamily="18" charset="0"/>
              </a:rPr>
              <a:t>st</a:t>
            </a:r>
            <a:r>
              <a:rPr lang="en-GB" dirty="0">
                <a:latin typeface="Times New Roman" panose="02020603050405020304" pitchFamily="18" charset="0"/>
                <a:cs typeface="Times New Roman" panose="02020603050405020304" pitchFamily="18" charset="0"/>
              </a:rPr>
              <a:t> order placed 2 years before installation in cold masses </a:t>
            </a:r>
          </a:p>
          <a:p>
            <a:pPr marL="742950" lvl="1" indent="-285750">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Assembly of equipment 1 year before</a:t>
            </a:r>
          </a:p>
          <a:p>
            <a:pPr marL="742950" lvl="1" indent="-285750">
              <a:buFont typeface="Arial" panose="020B0604020202020204" pitchFamily="34" charset="0"/>
              <a:buChar char="•"/>
            </a:pPr>
            <a:endParaRPr lang="en-GB" dirty="0" smtClean="0">
              <a:latin typeface="Times New Roman" panose="02020603050405020304" pitchFamily="18" charset="0"/>
              <a:cs typeface="Times New Roman" panose="02020603050405020304" pitchFamily="18" charset="0"/>
            </a:endParaRPr>
          </a:p>
          <a:p>
            <a:pPr marL="742950" lvl="1" indent="-285750">
              <a:buFont typeface="Arial" panose="020B0604020202020204" pitchFamily="34" charset="0"/>
              <a:buChar char="•"/>
            </a:pPr>
            <a:endParaRPr lang="en-GB"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9218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2" y="4123121"/>
            <a:ext cx="8421687" cy="1698625"/>
          </a:xfrm>
        </p:spPr>
        <p:txBody>
          <a:bodyPr>
            <a:normAutofit fontScale="90000"/>
          </a:bodyPr>
          <a:lstStyle/>
          <a:p>
            <a:r>
              <a:rPr lang="en-GB" dirty="0" smtClean="0"/>
              <a:t>SC link</a:t>
            </a:r>
            <a:br>
              <a:rPr lang="en-GB" dirty="0" smtClean="0"/>
            </a:br>
            <a:r>
              <a:rPr lang="en-GB" sz="2100" i="1" dirty="0" smtClean="0"/>
              <a:t>caveat: The use of radiation-hard power converter (not discussed here and in any case needed for 120 A ) can partially solve the radiation problem, but probably not </a:t>
            </a:r>
            <a:r>
              <a:rPr lang="en-GB" sz="2100" i="1" dirty="0"/>
              <a:t> </a:t>
            </a:r>
            <a:r>
              <a:rPr lang="en-GB" sz="2100" i="1" dirty="0" smtClean="0"/>
              <a:t>the exposure to radiation of the maintenance team </a:t>
            </a:r>
            <a:endParaRPr lang="en-GB" sz="2100" i="1" dirty="0"/>
          </a:p>
        </p:txBody>
      </p:sp>
    </p:spTree>
    <p:extLst>
      <p:ext uri="{BB962C8B-B14F-4D97-AF65-F5344CB8AC3E}">
        <p14:creationId xmlns:p14="http://schemas.microsoft.com/office/powerpoint/2010/main" val="35015798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0"/>
            <a:ext cx="7920880" cy="778459"/>
          </a:xfrm>
        </p:spPr>
        <p:txBody>
          <a:bodyPr>
            <a:normAutofit fontScale="90000"/>
          </a:bodyPr>
          <a:lstStyle/>
          <a:p>
            <a:r>
              <a:rPr lang="en-GB" dirty="0" smtClean="0"/>
              <a:t>Estimated dose for electronics </a:t>
            </a:r>
            <a:endParaRPr lang="en-GB" dirty="0"/>
          </a:p>
        </p:txBody>
      </p:sp>
      <p:pic>
        <p:nvPicPr>
          <p:cNvPr id="2051"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6331" y="778459"/>
            <a:ext cx="5052616" cy="2282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Table 3"/>
          <p:cNvGraphicFramePr>
            <a:graphicFrameLocks noGrp="1"/>
          </p:cNvGraphicFramePr>
          <p:nvPr>
            <p:extLst>
              <p:ext uri="{D42A27DB-BD31-4B8C-83A1-F6EECF244321}">
                <p14:modId xmlns:p14="http://schemas.microsoft.com/office/powerpoint/2010/main" val="1388117259"/>
              </p:ext>
            </p:extLst>
          </p:nvPr>
        </p:nvGraphicFramePr>
        <p:xfrm>
          <a:off x="4932040" y="814302"/>
          <a:ext cx="1008112" cy="2210935"/>
        </p:xfrm>
        <a:graphic>
          <a:graphicData uri="http://schemas.openxmlformats.org/drawingml/2006/table">
            <a:tbl>
              <a:tblPr firstRow="1" bandRow="1">
                <a:tableStyleId>{5C22544A-7EE6-4342-B048-85BDC9FD1C3A}</a:tableStyleId>
              </a:tblPr>
              <a:tblGrid>
                <a:gridCol w="1008112"/>
              </a:tblGrid>
              <a:tr h="504055">
                <a:tc>
                  <a:txBody>
                    <a:bodyPr/>
                    <a:lstStyle/>
                    <a:p>
                      <a:pPr algn="ctr"/>
                      <a:r>
                        <a:rPr lang="en-GB" sz="1200" dirty="0" smtClean="0">
                          <a:latin typeface="Times New Roman" panose="02020603050405020304" pitchFamily="18" charset="0"/>
                          <a:cs typeface="Times New Roman" panose="02020603050405020304" pitchFamily="18" charset="0"/>
                        </a:rPr>
                        <a:t>PIC</a:t>
                      </a:r>
                    </a:p>
                    <a:p>
                      <a:pPr algn="ctr"/>
                      <a:r>
                        <a:rPr lang="en-GB" sz="1200" dirty="0" smtClean="0">
                          <a:latin typeface="Times New Roman" panose="02020603050405020304" pitchFamily="18" charset="0"/>
                          <a:cs typeface="Times New Roman" panose="02020603050405020304" pitchFamily="18" charset="0"/>
                        </a:rPr>
                        <a:t>(HEH/cm</a:t>
                      </a:r>
                      <a:r>
                        <a:rPr lang="en-GB" sz="1200" baseline="30000" dirty="0" smtClean="0">
                          <a:latin typeface="Times New Roman" panose="02020603050405020304" pitchFamily="18" charset="0"/>
                          <a:cs typeface="Times New Roman" panose="02020603050405020304" pitchFamily="18" charset="0"/>
                        </a:rPr>
                        <a:t>2</a:t>
                      </a:r>
                      <a:r>
                        <a:rPr lang="en-GB" sz="1200" dirty="0" smtClean="0">
                          <a:latin typeface="Times New Roman" panose="02020603050405020304" pitchFamily="18" charset="0"/>
                          <a:cs typeface="Times New Roman" panose="02020603050405020304" pitchFamily="18" charset="0"/>
                        </a:rPr>
                        <a:t>)</a:t>
                      </a:r>
                      <a:endParaRPr lang="en-GB" sz="1200" dirty="0">
                        <a:latin typeface="Times New Roman" panose="02020603050405020304" pitchFamily="18" charset="0"/>
                        <a:cs typeface="Times New Roman" panose="02020603050405020304" pitchFamily="18" charset="0"/>
                      </a:endParaRPr>
                    </a:p>
                  </a:txBody>
                  <a:tcPr>
                    <a:solidFill>
                      <a:srgbClr val="0070C0"/>
                    </a:solidFill>
                  </a:tcPr>
                </a:tc>
              </a:tr>
              <a:tr h="205173">
                <a:tc>
                  <a:txBody>
                    <a:bodyPr/>
                    <a:lstStyle/>
                    <a:p>
                      <a:pPr algn="ctr"/>
                      <a:r>
                        <a:rPr lang="en-GB" sz="800" b="1" dirty="0" smtClean="0"/>
                        <a:t>7E+8</a:t>
                      </a:r>
                      <a:endParaRPr lang="en-GB" sz="800" b="1" dirty="0"/>
                    </a:p>
                  </a:txBody>
                  <a:tcPr>
                    <a:solidFill>
                      <a:srgbClr val="FFFF00"/>
                    </a:solidFill>
                  </a:tcPr>
                </a:tc>
              </a:tr>
              <a:tr h="205173">
                <a:tc>
                  <a:txBody>
                    <a:bodyPr/>
                    <a:lstStyle/>
                    <a:p>
                      <a:pPr algn="ctr"/>
                      <a:r>
                        <a:rPr lang="en-GB" sz="800" b="1" dirty="0" smtClean="0"/>
                        <a:t>1</a:t>
                      </a:r>
                      <a:r>
                        <a:rPr lang="en-GB" sz="800" b="1" baseline="0" dirty="0" smtClean="0"/>
                        <a:t> E+9</a:t>
                      </a:r>
                      <a:endParaRPr lang="en-GB" sz="800" b="1" dirty="0"/>
                    </a:p>
                  </a:txBody>
                  <a:tcPr>
                    <a:solidFill>
                      <a:srgbClr val="FF0000"/>
                    </a:solidFill>
                  </a:tcPr>
                </a:tc>
              </a:tr>
              <a:tr h="205173">
                <a:tc>
                  <a:txBody>
                    <a:bodyPr/>
                    <a:lstStyle/>
                    <a:p>
                      <a:pPr algn="ctr"/>
                      <a:r>
                        <a:rPr lang="en-GB" sz="800" b="1" dirty="0" smtClean="0"/>
                        <a:t>7E+8</a:t>
                      </a:r>
                      <a:endParaRPr lang="en-GB" sz="800" b="1" dirty="0"/>
                    </a:p>
                  </a:txBody>
                  <a:tcPr>
                    <a:solidFill>
                      <a:srgbClr val="FFFF00"/>
                    </a:solidFill>
                  </a:tcPr>
                </a:tc>
              </a:tr>
              <a:tr h="205173">
                <a:tc>
                  <a:txBody>
                    <a:bodyPr/>
                    <a:lstStyle/>
                    <a:p>
                      <a:pPr algn="ctr"/>
                      <a:r>
                        <a:rPr lang="en-GB" sz="800" b="1" dirty="0" smtClean="0"/>
                        <a:t>1E+9</a:t>
                      </a:r>
                      <a:endParaRPr lang="en-GB" sz="800" b="1" dirty="0"/>
                    </a:p>
                  </a:txBody>
                  <a:tcPr>
                    <a:solidFill>
                      <a:srgbClr val="FF0000"/>
                    </a:solidFill>
                  </a:tcPr>
                </a:tc>
              </a:tr>
              <a:tr h="205173">
                <a:tc>
                  <a:txBody>
                    <a:bodyPr/>
                    <a:lstStyle/>
                    <a:p>
                      <a:pPr algn="ctr"/>
                      <a:r>
                        <a:rPr lang="en-GB" sz="800" b="1" dirty="0" smtClean="0"/>
                        <a:t>3E+8</a:t>
                      </a:r>
                      <a:endParaRPr lang="en-GB" sz="800" b="1" dirty="0"/>
                    </a:p>
                  </a:txBody>
                  <a:tcPr>
                    <a:solidFill>
                      <a:srgbClr val="FFFF00"/>
                    </a:solidFill>
                  </a:tcPr>
                </a:tc>
              </a:tr>
              <a:tr h="205173">
                <a:tc>
                  <a:txBody>
                    <a:bodyPr/>
                    <a:lstStyle/>
                    <a:p>
                      <a:pPr algn="ctr"/>
                      <a:r>
                        <a:rPr lang="en-GB" sz="800" b="1" dirty="0" smtClean="0"/>
                        <a:t>3E+8</a:t>
                      </a:r>
                      <a:endParaRPr lang="en-GB" sz="800" b="1" dirty="0"/>
                    </a:p>
                  </a:txBody>
                  <a:tcPr>
                    <a:solidFill>
                      <a:srgbClr val="FFFF00"/>
                    </a:solidFill>
                  </a:tcPr>
                </a:tc>
              </a:tr>
              <a:tr h="205173">
                <a:tc>
                  <a:txBody>
                    <a:bodyPr/>
                    <a:lstStyle/>
                    <a:p>
                      <a:pPr algn="ctr"/>
                      <a:r>
                        <a:rPr lang="en-GB" sz="800" b="1" dirty="0" smtClean="0"/>
                        <a:t>6E+8</a:t>
                      </a:r>
                      <a:endParaRPr lang="en-GB" sz="800" b="1" dirty="0"/>
                    </a:p>
                  </a:txBody>
                  <a:tcPr>
                    <a:solidFill>
                      <a:srgbClr val="FFFF00"/>
                    </a:solidFill>
                  </a:tcPr>
                </a:tc>
              </a:tr>
              <a:tr h="205173">
                <a:tc>
                  <a:txBody>
                    <a:bodyPr/>
                    <a:lstStyle/>
                    <a:p>
                      <a:pPr algn="ctr"/>
                      <a:r>
                        <a:rPr lang="en-GB" sz="800" b="1" dirty="0" smtClean="0"/>
                        <a:t>1.8E+8</a:t>
                      </a:r>
                      <a:endParaRPr lang="en-GB" sz="800" b="1" dirty="0"/>
                    </a:p>
                  </a:txBody>
                  <a:tcPr>
                    <a:solidFill>
                      <a:srgbClr val="FFFF00"/>
                    </a:solidFill>
                  </a:tcPr>
                </a:tc>
              </a:tr>
            </a:tbl>
          </a:graphicData>
        </a:graphic>
      </p:graphicFrame>
      <p:sp>
        <p:nvSpPr>
          <p:cNvPr id="9" name="Rectangle 8"/>
          <p:cNvSpPr/>
          <p:nvPr/>
        </p:nvSpPr>
        <p:spPr>
          <a:xfrm>
            <a:off x="6012160" y="778459"/>
            <a:ext cx="3059832" cy="2002841"/>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During last year of operation </a:t>
            </a:r>
          </a:p>
          <a:p>
            <a:pPr algn="ctr"/>
            <a:r>
              <a:rPr lang="en-GB" dirty="0" smtClean="0">
                <a:latin typeface="Times New Roman" panose="02020603050405020304" pitchFamily="18" charset="0"/>
                <a:cs typeface="Times New Roman" panose="02020603050405020304" pitchFamily="18" charset="0"/>
              </a:rPr>
              <a:t>we had a number of radiation induced failures </a:t>
            </a:r>
          </a:p>
          <a:p>
            <a:pPr algn="ctr"/>
            <a:r>
              <a:rPr lang="en-GB" dirty="0" smtClean="0">
                <a:latin typeface="Times New Roman" panose="02020603050405020304" pitchFamily="18" charset="0"/>
                <a:cs typeface="Times New Roman" panose="02020603050405020304" pitchFamily="18" charset="0"/>
              </a:rPr>
              <a:t>at 10</a:t>
            </a:r>
            <a:r>
              <a:rPr lang="en-GB" baseline="30000" dirty="0" smtClean="0">
                <a:latin typeface="Times New Roman" panose="02020603050405020304" pitchFamily="18" charset="0"/>
                <a:cs typeface="Times New Roman" panose="02020603050405020304" pitchFamily="18" charset="0"/>
              </a:rPr>
              <a:t>8</a:t>
            </a:r>
            <a:r>
              <a:rPr lang="en-GB" dirty="0" smtClean="0">
                <a:latin typeface="Times New Roman" panose="02020603050405020304" pitchFamily="18" charset="0"/>
                <a:cs typeface="Times New Roman" panose="02020603050405020304" pitchFamily="18" charset="0"/>
              </a:rPr>
              <a:t> -10</a:t>
            </a:r>
            <a:r>
              <a:rPr lang="en-GB" baseline="30000" dirty="0" smtClean="0">
                <a:latin typeface="Times New Roman" panose="02020603050405020304" pitchFamily="18" charset="0"/>
                <a:cs typeface="Times New Roman" panose="02020603050405020304" pitchFamily="18" charset="0"/>
              </a:rPr>
              <a:t>9</a:t>
            </a:r>
            <a:r>
              <a:rPr lang="en-GB" dirty="0" smtClean="0">
                <a:latin typeface="Times New Roman" panose="02020603050405020304" pitchFamily="18" charset="0"/>
                <a:cs typeface="Times New Roman" panose="02020603050405020304" pitchFamily="18" charset="0"/>
              </a:rPr>
              <a:t> cm</a:t>
            </a:r>
            <a:r>
              <a:rPr lang="en-GB" baseline="30000" dirty="0" smtClean="0">
                <a:latin typeface="Times New Roman" panose="02020603050405020304" pitchFamily="18" charset="0"/>
                <a:cs typeface="Times New Roman" panose="02020603050405020304" pitchFamily="18" charset="0"/>
              </a:rPr>
              <a:t>-2 </a:t>
            </a:r>
            <a:r>
              <a:rPr lang="en-GB" dirty="0" smtClean="0">
                <a:latin typeface="Times New Roman" panose="02020603050405020304" pitchFamily="18" charset="0"/>
                <a:cs typeface="Times New Roman" panose="02020603050405020304" pitchFamily="18" charset="0"/>
              </a:rPr>
              <a:t> y</a:t>
            </a:r>
            <a:r>
              <a:rPr lang="en-GB" baseline="30000" dirty="0" smtClean="0">
                <a:latin typeface="Times New Roman" panose="02020603050405020304" pitchFamily="18" charset="0"/>
                <a:cs typeface="Times New Roman" panose="02020603050405020304" pitchFamily="18" charset="0"/>
              </a:rPr>
              <a:t>-1</a:t>
            </a:r>
            <a:r>
              <a:rPr lang="en-GB" dirty="0" smtClean="0">
                <a:latin typeface="Times New Roman" panose="02020603050405020304" pitchFamily="18" charset="0"/>
                <a:cs typeface="Times New Roman" panose="02020603050405020304" pitchFamily="18" charset="0"/>
              </a:rPr>
              <a:t> </a:t>
            </a:r>
          </a:p>
          <a:p>
            <a:pPr algn="ctr"/>
            <a:r>
              <a:rPr lang="en-GB" dirty="0" smtClean="0">
                <a:latin typeface="Times New Roman" panose="02020603050405020304" pitchFamily="18" charset="0"/>
                <a:cs typeface="Times New Roman" panose="02020603050405020304" pitchFamily="18" charset="0"/>
              </a:rPr>
              <a:t>Below </a:t>
            </a:r>
            <a:r>
              <a:rPr lang="en-GB" dirty="0">
                <a:latin typeface="Times New Roman" panose="02020603050405020304" pitchFamily="18" charset="0"/>
                <a:cs typeface="Times New Roman" panose="02020603050405020304" pitchFamily="18" charset="0"/>
              </a:rPr>
              <a:t>10</a:t>
            </a:r>
            <a:r>
              <a:rPr lang="en-GB" baseline="30000" dirty="0">
                <a:latin typeface="Times New Roman" panose="02020603050405020304" pitchFamily="18" charset="0"/>
                <a:cs typeface="Times New Roman" panose="02020603050405020304" pitchFamily="18" charset="0"/>
              </a:rPr>
              <a:t>7 </a:t>
            </a:r>
            <a:r>
              <a:rPr lang="en-GB" dirty="0">
                <a:latin typeface="Times New Roman" panose="02020603050405020304" pitchFamily="18" charset="0"/>
                <a:cs typeface="Times New Roman" panose="02020603050405020304" pitchFamily="18" charset="0"/>
              </a:rPr>
              <a:t>HEH failures </a:t>
            </a:r>
            <a:r>
              <a:rPr lang="en-GB" dirty="0" smtClean="0">
                <a:latin typeface="Times New Roman" panose="02020603050405020304" pitchFamily="18" charset="0"/>
                <a:cs typeface="Times New Roman" panose="02020603050405020304" pitchFamily="18" charset="0"/>
              </a:rPr>
              <a:t>unlikely</a:t>
            </a:r>
          </a:p>
          <a:p>
            <a:pPr algn="ctr"/>
            <a:r>
              <a:rPr lang="en-GB" dirty="0" smtClean="0">
                <a:latin typeface="Times New Roman" panose="02020603050405020304" pitchFamily="18" charset="0"/>
                <a:cs typeface="Times New Roman" panose="02020603050405020304" pitchFamily="18" charset="0"/>
              </a:rPr>
              <a:t>  TID also an issue </a:t>
            </a:r>
            <a:endParaRPr lang="en-GB" baseline="30000"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53112" y="3540993"/>
            <a:ext cx="9160162" cy="2585323"/>
          </a:xfrm>
          <a:prstGeom prst="rect">
            <a:avLst/>
          </a:prstGeom>
          <a:noFill/>
        </p:spPr>
        <p:txBody>
          <a:bodyPr wrap="square" rtlCol="0">
            <a:spAutoFit/>
          </a:bodyPr>
          <a:lstStyle/>
          <a:p>
            <a:pPr marL="342900" indent="-342900">
              <a:buFont typeface="Arial" panose="020B0604020202020204" pitchFamily="34" charset="0"/>
              <a:buChar char="•"/>
            </a:pPr>
            <a:r>
              <a:rPr lang="en-GB" b="1" dirty="0">
                <a:latin typeface="Times New Roman" panose="02020603050405020304" pitchFamily="18" charset="0"/>
                <a:cs typeface="Times New Roman" panose="02020603050405020304" pitchFamily="18" charset="0"/>
              </a:rPr>
              <a:t> </a:t>
            </a:r>
            <a:r>
              <a:rPr lang="en-GB" b="1" dirty="0" smtClean="0">
                <a:solidFill>
                  <a:srgbClr val="0070C0"/>
                </a:solidFill>
                <a:latin typeface="Times New Roman" panose="02020603050405020304" pitchFamily="18" charset="0"/>
                <a:cs typeface="Times New Roman" panose="02020603050405020304" pitchFamily="18" charset="0"/>
              </a:rPr>
              <a:t>Two Superconducting Links </a:t>
            </a:r>
            <a:r>
              <a:rPr lang="en-GB" dirty="0" smtClean="0">
                <a:latin typeface="Times New Roman" panose="02020603050405020304" pitchFamily="18" charset="0"/>
                <a:cs typeface="Times New Roman" panose="02020603050405020304" pitchFamily="18" charset="0"/>
              </a:rPr>
              <a:t>installed in underground areas</a:t>
            </a:r>
          </a:p>
          <a:p>
            <a:pPr marL="342900" indent="-34290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 Powering of </a:t>
            </a:r>
            <a:r>
              <a:rPr lang="en-GB" b="1" dirty="0" smtClean="0">
                <a:solidFill>
                  <a:srgbClr val="0070C0"/>
                </a:solidFill>
                <a:latin typeface="Times New Roman" panose="02020603050405020304" pitchFamily="18" charset="0"/>
                <a:cs typeface="Times New Roman" panose="02020603050405020304" pitchFamily="18" charset="0"/>
              </a:rPr>
              <a:t>600 A circuits</a:t>
            </a:r>
          </a:p>
          <a:p>
            <a:pPr marL="342900" indent="-34290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 New DFBs installed in </a:t>
            </a:r>
            <a:r>
              <a:rPr lang="en-GB" b="1" dirty="0" smtClean="0">
                <a:solidFill>
                  <a:srgbClr val="00B050"/>
                </a:solidFill>
                <a:latin typeface="Times New Roman" panose="02020603050405020304" pitchFamily="18" charset="0"/>
                <a:cs typeface="Times New Roman" panose="02020603050405020304" pitchFamily="18" charset="0"/>
              </a:rPr>
              <a:t>TZ76</a:t>
            </a:r>
          </a:p>
          <a:p>
            <a:pPr marL="342900" indent="-342900">
              <a:buFont typeface="Arial" panose="020B0604020202020204" pitchFamily="34" charset="0"/>
              <a:buChar char="•"/>
            </a:pPr>
            <a:r>
              <a:rPr lang="en-GB" b="1" dirty="0" smtClean="0">
                <a:latin typeface="Times New Roman" panose="02020603050405020304" pitchFamily="18" charset="0"/>
                <a:cs typeface="Times New Roman" panose="02020603050405020304" pitchFamily="18" charset="0"/>
              </a:rPr>
              <a:t> </a:t>
            </a:r>
            <a:r>
              <a:rPr lang="en-GB" b="1" dirty="0" smtClean="0">
                <a:solidFill>
                  <a:srgbClr val="FF0000"/>
                </a:solidFill>
                <a:latin typeface="Times New Roman" panose="02020603050405020304" pitchFamily="18" charset="0"/>
                <a:cs typeface="Times New Roman" panose="02020603050405020304" pitchFamily="18" charset="0"/>
              </a:rPr>
              <a:t>None</a:t>
            </a:r>
            <a:r>
              <a:rPr lang="en-GB" dirty="0" smtClean="0">
                <a:solidFill>
                  <a:srgbClr val="FF0000"/>
                </a:solidFill>
                <a:latin typeface="Times New Roman" panose="02020603050405020304" pitchFamily="18" charset="0"/>
                <a:cs typeface="Times New Roman" panose="02020603050405020304" pitchFamily="18" charset="0"/>
              </a:rPr>
              <a:t> or </a:t>
            </a:r>
            <a:r>
              <a:rPr lang="en-GB" b="1" dirty="0" smtClean="0">
                <a:solidFill>
                  <a:srgbClr val="FF0000"/>
                </a:solidFill>
                <a:latin typeface="Times New Roman" panose="02020603050405020304" pitchFamily="18" charset="0"/>
                <a:cs typeface="Times New Roman" panose="02020603050405020304" pitchFamily="18" charset="0"/>
              </a:rPr>
              <a:t>very limited civil engineering </a:t>
            </a:r>
            <a:r>
              <a:rPr lang="en-GB" dirty="0" smtClean="0">
                <a:latin typeface="Times New Roman" panose="02020603050405020304" pitchFamily="18" charset="0"/>
                <a:cs typeface="Times New Roman" panose="02020603050405020304" pitchFamily="18" charset="0"/>
              </a:rPr>
              <a:t>required</a:t>
            </a:r>
          </a:p>
          <a:p>
            <a:pPr marL="342900" indent="-34290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R&amp;D well advanced: </a:t>
            </a:r>
            <a:r>
              <a:rPr lang="en-GB" dirty="0" smtClean="0">
                <a:solidFill>
                  <a:schemeClr val="accent6"/>
                </a:solidFill>
                <a:latin typeface="Times New Roman" panose="02020603050405020304" pitchFamily="18" charset="0"/>
                <a:cs typeface="Times New Roman" panose="02020603050405020304" pitchFamily="18" charset="0"/>
              </a:rPr>
              <a:t>prototype link tested</a:t>
            </a:r>
          </a:p>
          <a:p>
            <a:pPr marL="342900" indent="-342900">
              <a:buFont typeface="Arial" panose="020B0604020202020204" pitchFamily="34" charset="0"/>
              <a:buChar char="•"/>
            </a:pPr>
            <a:r>
              <a:rPr lang="en-GB" dirty="0" smtClean="0">
                <a:solidFill>
                  <a:srgbClr val="0070C0"/>
                </a:solidFill>
                <a:latin typeface="Times New Roman" panose="02020603050405020304" pitchFamily="18" charset="0"/>
                <a:cs typeface="Times New Roman" panose="02020603050405020304" pitchFamily="18" charset="0"/>
              </a:rPr>
              <a:t>Test of full system (DFB and SC Link) in SM-18 by end </a:t>
            </a:r>
            <a:r>
              <a:rPr lang="en-GB" b="1" dirty="0" smtClean="0">
                <a:solidFill>
                  <a:srgbClr val="FF9933"/>
                </a:solidFill>
                <a:latin typeface="Times New Roman" panose="02020603050405020304" pitchFamily="18" charset="0"/>
                <a:cs typeface="Times New Roman" panose="02020603050405020304" pitchFamily="18" charset="0"/>
              </a:rPr>
              <a:t>2014</a:t>
            </a:r>
          </a:p>
          <a:p>
            <a:pPr marL="342900" indent="-34290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Installation in LHC during </a:t>
            </a:r>
            <a:r>
              <a:rPr lang="en-GB" b="1" dirty="0" smtClean="0">
                <a:solidFill>
                  <a:srgbClr val="FF9933"/>
                </a:solidFill>
                <a:latin typeface="Times New Roman" panose="02020603050405020304" pitchFamily="18" charset="0"/>
                <a:cs typeface="Times New Roman" panose="02020603050405020304" pitchFamily="18" charset="0"/>
              </a:rPr>
              <a:t>LS2</a:t>
            </a:r>
            <a:r>
              <a:rPr lang="en-GB" dirty="0" smtClean="0">
                <a:solidFill>
                  <a:srgbClr val="FF9933"/>
                </a:solidFill>
                <a:latin typeface="Times New Roman" panose="02020603050405020304" pitchFamily="18" charset="0"/>
                <a:cs typeface="Times New Roman" panose="02020603050405020304" pitchFamily="18" charset="0"/>
              </a:rPr>
              <a:t> </a:t>
            </a:r>
            <a:endParaRPr lang="en-GB" dirty="0">
              <a:solidFill>
                <a:srgbClr val="FF9933"/>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Procurement</a:t>
            </a:r>
            <a:r>
              <a:rPr lang="en-GB" b="1" dirty="0" smtClean="0">
                <a:latin typeface="Times New Roman" panose="02020603050405020304" pitchFamily="18" charset="0"/>
                <a:cs typeface="Times New Roman" panose="02020603050405020304" pitchFamily="18" charset="0"/>
              </a:rPr>
              <a:t> </a:t>
            </a:r>
            <a:r>
              <a:rPr lang="en-GB" dirty="0" smtClean="0">
                <a:latin typeface="Times New Roman" panose="02020603050405020304" pitchFamily="18" charset="0"/>
                <a:cs typeface="Times New Roman" panose="02020603050405020304" pitchFamily="18" charset="0"/>
              </a:rPr>
              <a:t>of </a:t>
            </a:r>
            <a:r>
              <a:rPr lang="en-GB" u="sng" dirty="0" smtClean="0">
                <a:solidFill>
                  <a:srgbClr val="0070C0"/>
                </a:solidFill>
                <a:latin typeface="Times New Roman" panose="02020603050405020304" pitchFamily="18" charset="0"/>
                <a:cs typeface="Times New Roman" panose="02020603050405020304" pitchFamily="18" charset="0"/>
              </a:rPr>
              <a:t>series</a:t>
            </a:r>
            <a:r>
              <a:rPr lang="en-GB" dirty="0" smtClean="0">
                <a:latin typeface="Times New Roman" panose="02020603050405020304" pitchFamily="18" charset="0"/>
                <a:cs typeface="Times New Roman" panose="02020603050405020304" pitchFamily="18" charset="0"/>
              </a:rPr>
              <a:t> to </a:t>
            </a:r>
            <a:r>
              <a:rPr lang="en-GB" dirty="0" smtClean="0">
                <a:solidFill>
                  <a:srgbClr val="0070C0"/>
                </a:solidFill>
                <a:latin typeface="Times New Roman" panose="02020603050405020304" pitchFamily="18" charset="0"/>
                <a:cs typeface="Times New Roman" panose="02020603050405020304" pitchFamily="18" charset="0"/>
              </a:rPr>
              <a:t>be launched in </a:t>
            </a:r>
            <a:r>
              <a:rPr lang="en-GB" b="1" dirty="0" smtClean="0">
                <a:solidFill>
                  <a:srgbClr val="FFC000"/>
                </a:solidFill>
                <a:latin typeface="Times New Roman" panose="02020603050405020304" pitchFamily="18" charset="0"/>
                <a:cs typeface="Times New Roman" panose="02020603050405020304" pitchFamily="18" charset="0"/>
              </a:rPr>
              <a:t>2015</a:t>
            </a:r>
            <a:r>
              <a:rPr lang="en-GB" dirty="0" smtClean="0">
                <a:latin typeface="Times New Roman" panose="02020603050405020304" pitchFamily="18" charset="0"/>
                <a:cs typeface="Times New Roman" panose="02020603050405020304" pitchFamily="18" charset="0"/>
              </a:rPr>
              <a:t> </a:t>
            </a:r>
          </a:p>
          <a:p>
            <a:pPr marL="342900" indent="-34290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Cost SC link IP 7  5 MCHF</a:t>
            </a:r>
          </a:p>
        </p:txBody>
      </p:sp>
      <p:sp>
        <p:nvSpPr>
          <p:cNvPr id="11" name="Title 1"/>
          <p:cNvSpPr txBox="1">
            <a:spLocks/>
          </p:cNvSpPr>
          <p:nvPr/>
        </p:nvSpPr>
        <p:spPr>
          <a:xfrm>
            <a:off x="683568" y="3019889"/>
            <a:ext cx="7920880" cy="521104"/>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latin typeface="Times New Roman" panose="02020603050405020304" pitchFamily="18" charset="0"/>
                <a:cs typeface="Times New Roman" panose="02020603050405020304" pitchFamily="18" charset="0"/>
              </a:rPr>
              <a:t>Superconducting Link in point 7</a:t>
            </a:r>
            <a:endParaRPr lang="en-GB" dirty="0">
              <a:latin typeface="Times New Roman" panose="02020603050405020304" pitchFamily="18" charset="0"/>
              <a:cs typeface="Times New Roman" panose="02020603050405020304" pitchFamily="18" charset="0"/>
            </a:endParaRPr>
          </a:p>
        </p:txBody>
      </p:sp>
      <p:grpSp>
        <p:nvGrpSpPr>
          <p:cNvPr id="8" name="Group 7"/>
          <p:cNvGrpSpPr/>
          <p:nvPr/>
        </p:nvGrpSpPr>
        <p:grpSpPr>
          <a:xfrm>
            <a:off x="7132270" y="3670109"/>
            <a:ext cx="1944102" cy="2399728"/>
            <a:chOff x="355651" y="1587042"/>
            <a:chExt cx="3704303" cy="4004187"/>
          </a:xfrm>
        </p:grpSpPr>
        <p:pic>
          <p:nvPicPr>
            <p:cNvPr id="12" name="Picture 11"/>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r="39423" b="19620"/>
            <a:stretch/>
          </p:blipFill>
          <p:spPr bwMode="auto">
            <a:xfrm>
              <a:off x="355651" y="1587042"/>
              <a:ext cx="3704303" cy="4004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Straight Arrow Connector 12"/>
            <p:cNvCxnSpPr/>
            <p:nvPr/>
          </p:nvCxnSpPr>
          <p:spPr>
            <a:xfrm flipH="1" flipV="1">
              <a:off x="2152984" y="4810743"/>
              <a:ext cx="304800" cy="346587"/>
            </a:xfrm>
            <a:prstGeom prst="straightConnector1">
              <a:avLst/>
            </a:prstGeom>
            <a:ln w="254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1136497" y="1802487"/>
              <a:ext cx="128422" cy="558354"/>
            </a:xfrm>
            <a:prstGeom prst="straightConnector1">
              <a:avLst/>
            </a:prstGeom>
            <a:ln w="254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14" name="TextBox 1"/>
          <p:cNvSpPr txBox="1"/>
          <p:nvPr/>
        </p:nvSpPr>
        <p:spPr>
          <a:xfrm>
            <a:off x="26331" y="3041601"/>
            <a:ext cx="752129" cy="215444"/>
          </a:xfrm>
          <a:prstGeom prst="rect">
            <a:avLst/>
          </a:prstGeom>
          <a:solidFill>
            <a:schemeClr val="bg1"/>
          </a:solidFill>
        </p:spPr>
        <p:txBody>
          <a:bodyPr wrap="none" rtlCol="0">
            <a:spAutoFit/>
          </a:bodyPr>
          <a:lstStyle/>
          <a:p>
            <a:r>
              <a:rPr lang="fr-CH" sz="800" dirty="0" smtClean="0">
                <a:solidFill>
                  <a:srgbClr val="009900"/>
                </a:solidFill>
              </a:rPr>
              <a:t>[M. Brugger]</a:t>
            </a:r>
            <a:endParaRPr lang="en-GB" sz="800" dirty="0">
              <a:solidFill>
                <a:srgbClr val="009900"/>
              </a:solidFill>
            </a:endParaRPr>
          </a:p>
        </p:txBody>
      </p:sp>
      <p:sp>
        <p:nvSpPr>
          <p:cNvPr id="15" name="TextBox 1"/>
          <p:cNvSpPr txBox="1"/>
          <p:nvPr/>
        </p:nvSpPr>
        <p:spPr>
          <a:xfrm>
            <a:off x="8319863" y="5962115"/>
            <a:ext cx="792205" cy="215444"/>
          </a:xfrm>
          <a:prstGeom prst="rect">
            <a:avLst/>
          </a:prstGeom>
          <a:solidFill>
            <a:schemeClr val="bg1"/>
          </a:solidFill>
        </p:spPr>
        <p:txBody>
          <a:bodyPr wrap="none" rtlCol="0">
            <a:spAutoFit/>
          </a:bodyPr>
          <a:lstStyle/>
          <a:p>
            <a:r>
              <a:rPr lang="fr-CH" sz="800" dirty="0" smtClean="0">
                <a:solidFill>
                  <a:srgbClr val="009900"/>
                </a:solidFill>
              </a:rPr>
              <a:t>[A. Ballarino]</a:t>
            </a:r>
            <a:endParaRPr lang="en-GB" sz="800" dirty="0">
              <a:solidFill>
                <a:srgbClr val="009900"/>
              </a:solidFill>
            </a:endParaRPr>
          </a:p>
        </p:txBody>
      </p:sp>
    </p:spTree>
    <p:extLst>
      <p:ext uri="{BB962C8B-B14F-4D97-AF65-F5344CB8AC3E}">
        <p14:creationId xmlns:p14="http://schemas.microsoft.com/office/powerpoint/2010/main" val="20407953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3997325"/>
            <a:ext cx="7772400" cy="1362075"/>
          </a:xfrm>
        </p:spPr>
        <p:txBody>
          <a:bodyPr>
            <a:normAutofit/>
          </a:bodyPr>
          <a:lstStyle/>
          <a:p>
            <a:r>
              <a:rPr lang="en-GB" dirty="0" smtClean="0"/>
              <a:t>Cryogenics</a:t>
            </a:r>
            <a:br>
              <a:rPr lang="en-GB" dirty="0" smtClean="0"/>
            </a:br>
            <a:endParaRPr lang="en-GB" dirty="0"/>
          </a:p>
        </p:txBody>
      </p:sp>
    </p:spTree>
    <p:extLst>
      <p:ext uri="{BB962C8B-B14F-4D97-AF65-F5344CB8AC3E}">
        <p14:creationId xmlns:p14="http://schemas.microsoft.com/office/powerpoint/2010/main" val="13672148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52500"/>
          </a:xfrm>
        </p:spPr>
        <p:txBody>
          <a:bodyPr>
            <a:normAutofit/>
          </a:bodyPr>
          <a:lstStyle/>
          <a:p>
            <a:r>
              <a:rPr lang="en-GB" sz="3600" dirty="0" smtClean="0"/>
              <a:t>Total load per sector 1.9 K and 20-300 K ranges</a:t>
            </a:r>
            <a:endParaRPr lang="en-GB" sz="3600" dirty="0"/>
          </a:p>
        </p:txBody>
      </p:sp>
      <p:graphicFrame>
        <p:nvGraphicFramePr>
          <p:cNvPr id="3" name="Table 2"/>
          <p:cNvGraphicFramePr>
            <a:graphicFrameLocks noGrp="1"/>
          </p:cNvGraphicFramePr>
          <p:nvPr>
            <p:extLst>
              <p:ext uri="{D42A27DB-BD31-4B8C-83A1-F6EECF244321}">
                <p14:modId xmlns:p14="http://schemas.microsoft.com/office/powerpoint/2010/main" val="3226036664"/>
              </p:ext>
            </p:extLst>
          </p:nvPr>
        </p:nvGraphicFramePr>
        <p:xfrm>
          <a:off x="0" y="835023"/>
          <a:ext cx="9144000" cy="5824856"/>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61975"/>
                <a:gridCol w="4219575"/>
                <a:gridCol w="4362450"/>
              </a:tblGrid>
              <a:tr h="317502">
                <a:tc>
                  <a:txBody>
                    <a:bodyPr/>
                    <a:lstStyle/>
                    <a:p>
                      <a:endParaRPr lang="en-GB"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600" dirty="0" smtClean="0">
                          <a:solidFill>
                            <a:schemeClr val="tx1"/>
                          </a:solidFill>
                          <a:latin typeface="Times New Roman" panose="02020603050405020304" pitchFamily="18" charset="0"/>
                          <a:cs typeface="Times New Roman" panose="02020603050405020304" pitchFamily="18" charset="0"/>
                        </a:rPr>
                        <a:t>1.8 K</a:t>
                      </a:r>
                      <a:endParaRPr lang="en-GB" sz="26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600" dirty="0" smtClean="0">
                          <a:solidFill>
                            <a:schemeClr val="tx1"/>
                          </a:solidFill>
                          <a:latin typeface="Times New Roman" panose="02020603050405020304" pitchFamily="18" charset="0"/>
                          <a:cs typeface="Times New Roman" panose="02020603050405020304" pitchFamily="18" charset="0"/>
                        </a:rPr>
                        <a:t>20-300K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68588">
                <a:tc>
                  <a:txBody>
                    <a:bodyPr/>
                    <a:lstStyle/>
                    <a:p>
                      <a:r>
                        <a:rPr lang="en-GB" b="1" dirty="0" smtClean="0">
                          <a:solidFill>
                            <a:schemeClr val="tx1"/>
                          </a:solidFill>
                          <a:latin typeface="Times New Roman" panose="02020603050405020304" pitchFamily="18" charset="0"/>
                          <a:cs typeface="Times New Roman" panose="02020603050405020304" pitchFamily="18" charset="0"/>
                        </a:rPr>
                        <a:t>T</a:t>
                      </a:r>
                    </a:p>
                    <a:p>
                      <a:r>
                        <a:rPr lang="en-GB" b="1" dirty="0" smtClean="0">
                          <a:solidFill>
                            <a:schemeClr val="tx1"/>
                          </a:solidFill>
                          <a:latin typeface="Times New Roman" panose="02020603050405020304" pitchFamily="18" charset="0"/>
                          <a:cs typeface="Times New Roman" panose="02020603050405020304" pitchFamily="18" charset="0"/>
                        </a:rPr>
                        <a:t>O</a:t>
                      </a:r>
                    </a:p>
                    <a:p>
                      <a:r>
                        <a:rPr lang="en-GB" b="1" dirty="0" smtClean="0">
                          <a:solidFill>
                            <a:schemeClr val="tx1"/>
                          </a:solidFill>
                          <a:latin typeface="Times New Roman" panose="02020603050405020304" pitchFamily="18" charset="0"/>
                          <a:cs typeface="Times New Roman" panose="02020603050405020304" pitchFamily="18" charset="0"/>
                        </a:rPr>
                        <a:t>D</a:t>
                      </a:r>
                    </a:p>
                    <a:p>
                      <a:r>
                        <a:rPr lang="en-GB" b="1" dirty="0" smtClean="0">
                          <a:solidFill>
                            <a:schemeClr val="tx1"/>
                          </a:solidFill>
                          <a:latin typeface="Times New Roman" panose="02020603050405020304" pitchFamily="18" charset="0"/>
                          <a:cs typeface="Times New Roman" panose="02020603050405020304" pitchFamily="18" charset="0"/>
                        </a:rPr>
                        <a:t>A</a:t>
                      </a:r>
                    </a:p>
                    <a:p>
                      <a:r>
                        <a:rPr lang="en-GB" b="1" dirty="0" smtClean="0">
                          <a:solidFill>
                            <a:schemeClr val="tx1"/>
                          </a:solidFill>
                          <a:latin typeface="Times New Roman" panose="02020603050405020304" pitchFamily="18" charset="0"/>
                          <a:cs typeface="Times New Roman" panose="02020603050405020304" pitchFamily="18" charset="0"/>
                        </a:rPr>
                        <a:t>Y</a:t>
                      </a:r>
                      <a:endParaRPr lang="en-GB" b="1"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68588">
                <a:tc>
                  <a:txBody>
                    <a:bodyPr/>
                    <a:lstStyle/>
                    <a:p>
                      <a:r>
                        <a:rPr lang="en-GB" b="1" dirty="0" smtClean="0">
                          <a:solidFill>
                            <a:schemeClr val="tx1"/>
                          </a:solidFill>
                          <a:latin typeface="Times New Roman" panose="02020603050405020304" pitchFamily="18" charset="0"/>
                          <a:cs typeface="Times New Roman" panose="02020603050405020304" pitchFamily="18" charset="0"/>
                        </a:rPr>
                        <a:t>+</a:t>
                      </a:r>
                    </a:p>
                    <a:p>
                      <a:r>
                        <a:rPr lang="en-GB" b="1" dirty="0" smtClean="0">
                          <a:solidFill>
                            <a:schemeClr val="tx1"/>
                          </a:solidFill>
                          <a:latin typeface="Times New Roman" panose="02020603050405020304" pitchFamily="18" charset="0"/>
                          <a:cs typeface="Times New Roman" panose="02020603050405020304" pitchFamily="18" charset="0"/>
                        </a:rPr>
                        <a:t>IP</a:t>
                      </a:r>
                      <a:r>
                        <a:rPr lang="en-GB" b="1" baseline="0" dirty="0" smtClean="0">
                          <a:solidFill>
                            <a:schemeClr val="tx1"/>
                          </a:solidFill>
                          <a:latin typeface="Times New Roman" panose="02020603050405020304" pitchFamily="18" charset="0"/>
                          <a:cs typeface="Times New Roman" panose="02020603050405020304" pitchFamily="18" charset="0"/>
                        </a:rPr>
                        <a:t>4</a:t>
                      </a:r>
                    </a:p>
                    <a:p>
                      <a:r>
                        <a:rPr lang="en-GB" b="1" baseline="0" dirty="0" smtClean="0">
                          <a:solidFill>
                            <a:schemeClr val="tx1"/>
                          </a:solidFill>
                          <a:latin typeface="Times New Roman" panose="02020603050405020304" pitchFamily="18" charset="0"/>
                          <a:cs typeface="Times New Roman" panose="02020603050405020304" pitchFamily="18" charset="0"/>
                        </a:rPr>
                        <a:t>+</a:t>
                      </a:r>
                    </a:p>
                    <a:p>
                      <a:r>
                        <a:rPr lang="en-GB" b="1" baseline="0" dirty="0" smtClean="0">
                          <a:solidFill>
                            <a:schemeClr val="tx1"/>
                          </a:solidFill>
                          <a:latin typeface="Times New Roman" panose="02020603050405020304" pitchFamily="18" charset="0"/>
                          <a:cs typeface="Times New Roman" panose="02020603050405020304" pitchFamily="18" charset="0"/>
                        </a:rPr>
                        <a:t>IP1 + IP5</a:t>
                      </a:r>
                      <a:endParaRPr lang="en-GB" b="1" dirty="0" smtClean="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9" name="Group 8"/>
          <p:cNvGrpSpPr/>
          <p:nvPr/>
        </p:nvGrpSpPr>
        <p:grpSpPr>
          <a:xfrm>
            <a:off x="589753" y="4086225"/>
            <a:ext cx="4140000" cy="2520000"/>
            <a:chOff x="73742" y="4077072"/>
            <a:chExt cx="4548187" cy="2751137"/>
          </a:xfrm>
        </p:grpSpPr>
        <p:pic>
          <p:nvPicPr>
            <p:cNvPr id="10" name="Picture 9"/>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3742" y="4077072"/>
              <a:ext cx="4548187" cy="275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Connector 10"/>
            <p:cNvCxnSpPr/>
            <p:nvPr/>
          </p:nvCxnSpPr>
          <p:spPr>
            <a:xfrm flipH="1">
              <a:off x="884888" y="4221087"/>
              <a:ext cx="2988332"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12" name="Group 11"/>
          <p:cNvGrpSpPr/>
          <p:nvPr/>
        </p:nvGrpSpPr>
        <p:grpSpPr>
          <a:xfrm>
            <a:off x="4870580" y="4043425"/>
            <a:ext cx="4140000" cy="2520000"/>
            <a:chOff x="4595813" y="4077072"/>
            <a:chExt cx="4548187" cy="2751138"/>
          </a:xfrm>
        </p:grpSpPr>
        <p:pic>
          <p:nvPicPr>
            <p:cNvPr id="13"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95813" y="4077072"/>
              <a:ext cx="4548187"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4" name="Group 13"/>
            <p:cNvGrpSpPr/>
            <p:nvPr/>
          </p:nvGrpSpPr>
          <p:grpSpPr>
            <a:xfrm>
              <a:off x="5244393" y="4433472"/>
              <a:ext cx="3096344" cy="684076"/>
              <a:chOff x="683568" y="1412776"/>
              <a:chExt cx="3096344" cy="684076"/>
            </a:xfrm>
          </p:grpSpPr>
          <p:cxnSp>
            <p:nvCxnSpPr>
              <p:cNvPr id="16" name="Straight Connector 15"/>
              <p:cNvCxnSpPr/>
              <p:nvPr/>
            </p:nvCxnSpPr>
            <p:spPr>
              <a:xfrm>
                <a:off x="683568" y="141277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079612" y="209685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835696" y="1412776"/>
                <a:ext cx="792088"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2627784" y="209685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383868" y="141277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V="1">
                <a:off x="3383868"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2627784"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835696"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1079612"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grpSp>
        <p:nvGrpSpPr>
          <p:cNvPr id="26" name="Group 25"/>
          <p:cNvGrpSpPr/>
          <p:nvPr/>
        </p:nvGrpSpPr>
        <p:grpSpPr>
          <a:xfrm>
            <a:off x="613034" y="1394541"/>
            <a:ext cx="4140000" cy="2520000"/>
            <a:chOff x="4582324" y="1268760"/>
            <a:chExt cx="4549775" cy="2751138"/>
          </a:xfrm>
        </p:grpSpPr>
        <p:pic>
          <p:nvPicPr>
            <p:cNvPr id="28" name="Picture 41"/>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82324" y="1268760"/>
              <a:ext cx="4549775"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9" name="Straight Connector 28"/>
            <p:cNvCxnSpPr/>
            <p:nvPr/>
          </p:nvCxnSpPr>
          <p:spPr>
            <a:xfrm flipH="1">
              <a:off x="5400092" y="1412776"/>
              <a:ext cx="2988332"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0" name="Group 29"/>
          <p:cNvGrpSpPr/>
          <p:nvPr/>
        </p:nvGrpSpPr>
        <p:grpSpPr>
          <a:xfrm>
            <a:off x="4889630" y="1423116"/>
            <a:ext cx="4140000" cy="2520000"/>
            <a:chOff x="4580073" y="4077072"/>
            <a:chExt cx="4548187" cy="2751138"/>
          </a:xfrm>
        </p:grpSpPr>
        <p:pic>
          <p:nvPicPr>
            <p:cNvPr id="31" name="Picture 4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80073" y="4077072"/>
              <a:ext cx="4548187"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2" name="Group 31"/>
            <p:cNvGrpSpPr/>
            <p:nvPr/>
          </p:nvGrpSpPr>
          <p:grpSpPr>
            <a:xfrm>
              <a:off x="5244393" y="4433472"/>
              <a:ext cx="3096344" cy="684076"/>
              <a:chOff x="683568" y="1412776"/>
              <a:chExt cx="3096344" cy="684076"/>
            </a:xfrm>
          </p:grpSpPr>
          <p:cxnSp>
            <p:nvCxnSpPr>
              <p:cNvPr id="34" name="Straight Connector 33"/>
              <p:cNvCxnSpPr/>
              <p:nvPr/>
            </p:nvCxnSpPr>
            <p:spPr>
              <a:xfrm>
                <a:off x="683568" y="141277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1079612" y="209685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1835696" y="1412776"/>
                <a:ext cx="792088"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2627784" y="209685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3383868" y="141277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3383868"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2627784"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V="1">
                <a:off x="1835696"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V="1">
                <a:off x="1079612"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sp>
        <p:nvSpPr>
          <p:cNvPr id="43" name="TextBox 42"/>
          <p:cNvSpPr txBox="1"/>
          <p:nvPr/>
        </p:nvSpPr>
        <p:spPr>
          <a:xfrm>
            <a:off x="1171471" y="1309668"/>
            <a:ext cx="2900046" cy="253727"/>
          </a:xfrm>
          <a:prstGeom prst="rect">
            <a:avLst/>
          </a:prstGeom>
          <a:noFill/>
        </p:spPr>
        <p:txBody>
          <a:bodyPr wrap="none" rtlCol="0">
            <a:spAutoFit/>
          </a:bodyPr>
          <a:lstStyle/>
          <a:p>
            <a:r>
              <a:rPr lang="en-GB" sz="1200" dirty="0" smtClean="0">
                <a:solidFill>
                  <a:srgbClr val="FF0000"/>
                </a:solidFill>
              </a:rPr>
              <a:t>Present installed capacity of LHC </a:t>
            </a:r>
            <a:r>
              <a:rPr lang="en-GB" sz="1200" dirty="0" err="1" smtClean="0">
                <a:solidFill>
                  <a:srgbClr val="FF0000"/>
                </a:solidFill>
              </a:rPr>
              <a:t>cryoplants</a:t>
            </a:r>
            <a:endParaRPr lang="en-GB" sz="1200" dirty="0">
              <a:solidFill>
                <a:srgbClr val="FF0000"/>
              </a:solidFill>
            </a:endParaRPr>
          </a:p>
        </p:txBody>
      </p:sp>
      <p:sp>
        <p:nvSpPr>
          <p:cNvPr id="44" name="TextBox 43"/>
          <p:cNvSpPr txBox="1"/>
          <p:nvPr/>
        </p:nvSpPr>
        <p:spPr>
          <a:xfrm>
            <a:off x="5453534" y="1443029"/>
            <a:ext cx="2900046" cy="253727"/>
          </a:xfrm>
          <a:prstGeom prst="rect">
            <a:avLst/>
          </a:prstGeom>
          <a:noFill/>
        </p:spPr>
        <p:txBody>
          <a:bodyPr wrap="none" rtlCol="0">
            <a:spAutoFit/>
          </a:bodyPr>
          <a:lstStyle/>
          <a:p>
            <a:r>
              <a:rPr lang="en-GB" sz="1200" dirty="0" smtClean="0">
                <a:solidFill>
                  <a:srgbClr val="FF0000"/>
                </a:solidFill>
              </a:rPr>
              <a:t>Present installed capacity of LHC </a:t>
            </a:r>
            <a:r>
              <a:rPr lang="en-GB" sz="1200" dirty="0" err="1" smtClean="0">
                <a:solidFill>
                  <a:srgbClr val="FF0000"/>
                </a:solidFill>
              </a:rPr>
              <a:t>cryoplants</a:t>
            </a:r>
            <a:endParaRPr lang="en-GB" sz="1200" dirty="0">
              <a:solidFill>
                <a:srgbClr val="FF0000"/>
              </a:solidFill>
            </a:endParaRPr>
          </a:p>
        </p:txBody>
      </p:sp>
      <p:sp>
        <p:nvSpPr>
          <p:cNvPr id="45" name="Oval 44"/>
          <p:cNvSpPr/>
          <p:nvPr/>
        </p:nvSpPr>
        <p:spPr>
          <a:xfrm>
            <a:off x="5367633" y="1600273"/>
            <a:ext cx="613891" cy="579719"/>
          </a:xfrm>
          <a:prstGeom prst="ellipse">
            <a:avLst/>
          </a:prstGeom>
          <a:noFill/>
          <a:ln w="41275">
            <a:solidFill>
              <a:srgbClr val="CC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Oval 45"/>
          <p:cNvSpPr/>
          <p:nvPr/>
        </p:nvSpPr>
        <p:spPr>
          <a:xfrm>
            <a:off x="7825589" y="1620430"/>
            <a:ext cx="613891" cy="579719"/>
          </a:xfrm>
          <a:prstGeom prst="ellipse">
            <a:avLst/>
          </a:prstGeom>
          <a:noFill/>
          <a:ln w="41275">
            <a:solidFill>
              <a:srgbClr val="CC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Rectangle 3"/>
          <p:cNvSpPr/>
          <p:nvPr/>
        </p:nvSpPr>
        <p:spPr>
          <a:xfrm rot="16200000">
            <a:off x="-410136" y="2451580"/>
            <a:ext cx="2350556" cy="29362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smtClean="0">
                <a:solidFill>
                  <a:schemeClr val="accent1">
                    <a:lumMod val="50000"/>
                  </a:schemeClr>
                </a:solidFill>
              </a:rPr>
              <a:t>Load on Sector 1.8 K unit [W]</a:t>
            </a:r>
            <a:endParaRPr lang="en-GB" sz="1200" b="1" dirty="0">
              <a:solidFill>
                <a:schemeClr val="accent1">
                  <a:lumMod val="50000"/>
                </a:schemeClr>
              </a:solidFill>
            </a:endParaRPr>
          </a:p>
        </p:txBody>
      </p:sp>
      <p:sp>
        <p:nvSpPr>
          <p:cNvPr id="47" name="Rectangle 46"/>
          <p:cNvSpPr/>
          <p:nvPr/>
        </p:nvSpPr>
        <p:spPr>
          <a:xfrm rot="16200000">
            <a:off x="-403055" y="5071889"/>
            <a:ext cx="2350556" cy="29362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b="1" dirty="0" smtClean="0">
                <a:solidFill>
                  <a:schemeClr val="accent1">
                    <a:lumMod val="50000"/>
                  </a:schemeClr>
                </a:solidFill>
              </a:rPr>
              <a:t>Load on Sector 1.8 K unit [W]</a:t>
            </a:r>
            <a:endParaRPr lang="en-GB" sz="1200" b="1" dirty="0">
              <a:solidFill>
                <a:schemeClr val="accent1">
                  <a:lumMod val="50000"/>
                </a:schemeClr>
              </a:solidFill>
            </a:endParaRPr>
          </a:p>
        </p:txBody>
      </p:sp>
      <p:sp>
        <p:nvSpPr>
          <p:cNvPr id="48" name="TextBox 1"/>
          <p:cNvSpPr txBox="1"/>
          <p:nvPr/>
        </p:nvSpPr>
        <p:spPr>
          <a:xfrm>
            <a:off x="8400408" y="6642556"/>
            <a:ext cx="667170" cy="215444"/>
          </a:xfrm>
          <a:prstGeom prst="rect">
            <a:avLst/>
          </a:prstGeom>
          <a:solidFill>
            <a:schemeClr val="bg1"/>
          </a:solidFill>
        </p:spPr>
        <p:txBody>
          <a:bodyPr wrap="none" rtlCol="0">
            <a:spAutoFit/>
          </a:bodyPr>
          <a:lstStyle/>
          <a:p>
            <a:r>
              <a:rPr lang="fr-CH" sz="800" dirty="0" smtClean="0">
                <a:solidFill>
                  <a:srgbClr val="009900"/>
                </a:solidFill>
              </a:rPr>
              <a:t>[L. Tavian]</a:t>
            </a:r>
            <a:endParaRPr lang="en-GB" sz="800" dirty="0">
              <a:solidFill>
                <a:srgbClr val="009900"/>
              </a:solidFill>
            </a:endParaRPr>
          </a:p>
        </p:txBody>
      </p:sp>
    </p:spTree>
    <p:extLst>
      <p:ext uri="{BB962C8B-B14F-4D97-AF65-F5344CB8AC3E}">
        <p14:creationId xmlns:p14="http://schemas.microsoft.com/office/powerpoint/2010/main" val="30355770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40" y="-76201"/>
            <a:ext cx="9124560" cy="809625"/>
          </a:xfrm>
        </p:spPr>
        <p:txBody>
          <a:bodyPr>
            <a:normAutofit/>
          </a:bodyPr>
          <a:lstStyle/>
          <a:p>
            <a:r>
              <a:rPr lang="en-GB" sz="4200" dirty="0" smtClean="0"/>
              <a:t>Total load per sector 4.6-20K range</a:t>
            </a:r>
            <a:endParaRPr lang="en-GB" sz="4200" dirty="0"/>
          </a:p>
        </p:txBody>
      </p:sp>
      <p:graphicFrame>
        <p:nvGraphicFramePr>
          <p:cNvPr id="3" name="Table 2"/>
          <p:cNvGraphicFramePr>
            <a:graphicFrameLocks noGrp="1"/>
          </p:cNvGraphicFramePr>
          <p:nvPr>
            <p:extLst>
              <p:ext uri="{D42A27DB-BD31-4B8C-83A1-F6EECF244321}">
                <p14:modId xmlns:p14="http://schemas.microsoft.com/office/powerpoint/2010/main" val="553751311"/>
              </p:ext>
            </p:extLst>
          </p:nvPr>
        </p:nvGraphicFramePr>
        <p:xfrm>
          <a:off x="0" y="625473"/>
          <a:ext cx="9144000" cy="5794376"/>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600075"/>
                <a:gridCol w="4181475"/>
                <a:gridCol w="4362450"/>
              </a:tblGrid>
              <a:tr h="317502">
                <a:tc>
                  <a:txBody>
                    <a:bodyPr/>
                    <a:lstStyle/>
                    <a:p>
                      <a:endParaRPr lang="en-GB"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solidFill>
                            <a:schemeClr val="tx1"/>
                          </a:solidFill>
                          <a:latin typeface="Times New Roman" panose="02020603050405020304" pitchFamily="18" charset="0"/>
                          <a:cs typeface="Times New Roman" panose="02020603050405020304" pitchFamily="18" charset="0"/>
                        </a:rPr>
                        <a:t>4.6-20</a:t>
                      </a:r>
                      <a:r>
                        <a:rPr lang="en-GB" sz="2400" baseline="0" dirty="0" smtClean="0">
                          <a:solidFill>
                            <a:schemeClr val="tx1"/>
                          </a:solidFill>
                          <a:latin typeface="Times New Roman" panose="02020603050405020304" pitchFamily="18" charset="0"/>
                          <a:cs typeface="Times New Roman" panose="02020603050405020304" pitchFamily="18" charset="0"/>
                        </a:rPr>
                        <a:t> K e-cloud Dipole off</a:t>
                      </a:r>
                      <a:endParaRPr lang="en-GB" sz="24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solidFill>
                            <a:schemeClr val="tx1"/>
                          </a:solidFill>
                          <a:latin typeface="Times New Roman" panose="02020603050405020304" pitchFamily="18" charset="0"/>
                          <a:cs typeface="Times New Roman" panose="02020603050405020304" pitchFamily="18" charset="0"/>
                        </a:rPr>
                        <a:t>4.6-20</a:t>
                      </a:r>
                      <a:r>
                        <a:rPr lang="en-GB" sz="2400" baseline="0" dirty="0" smtClean="0">
                          <a:solidFill>
                            <a:schemeClr val="tx1"/>
                          </a:solidFill>
                          <a:latin typeface="Times New Roman" panose="02020603050405020304" pitchFamily="18" charset="0"/>
                          <a:cs typeface="Times New Roman" panose="02020603050405020304" pitchFamily="18" charset="0"/>
                        </a:rPr>
                        <a:t> K e-cloud Dipole on </a:t>
                      </a:r>
                      <a:endParaRPr lang="en-GB" sz="24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68588">
                <a:tc>
                  <a:txBody>
                    <a:bodyPr/>
                    <a:lstStyle/>
                    <a:p>
                      <a:r>
                        <a:rPr lang="en-GB" b="1" dirty="0" smtClean="0">
                          <a:solidFill>
                            <a:schemeClr val="tx1"/>
                          </a:solidFill>
                          <a:latin typeface="Times New Roman" panose="02020603050405020304" pitchFamily="18" charset="0"/>
                          <a:cs typeface="Times New Roman" panose="02020603050405020304" pitchFamily="18" charset="0"/>
                        </a:rPr>
                        <a:t>T</a:t>
                      </a:r>
                    </a:p>
                    <a:p>
                      <a:r>
                        <a:rPr lang="en-GB" b="1" dirty="0" smtClean="0">
                          <a:solidFill>
                            <a:schemeClr val="tx1"/>
                          </a:solidFill>
                          <a:latin typeface="Times New Roman" panose="02020603050405020304" pitchFamily="18" charset="0"/>
                          <a:cs typeface="Times New Roman" panose="02020603050405020304" pitchFamily="18" charset="0"/>
                        </a:rPr>
                        <a:t>O</a:t>
                      </a:r>
                    </a:p>
                    <a:p>
                      <a:r>
                        <a:rPr lang="en-GB" b="1" dirty="0" smtClean="0">
                          <a:solidFill>
                            <a:schemeClr val="tx1"/>
                          </a:solidFill>
                          <a:latin typeface="Times New Roman" panose="02020603050405020304" pitchFamily="18" charset="0"/>
                          <a:cs typeface="Times New Roman" panose="02020603050405020304" pitchFamily="18" charset="0"/>
                        </a:rPr>
                        <a:t>D</a:t>
                      </a:r>
                    </a:p>
                    <a:p>
                      <a:r>
                        <a:rPr lang="en-GB" b="1" dirty="0" smtClean="0">
                          <a:solidFill>
                            <a:schemeClr val="tx1"/>
                          </a:solidFill>
                          <a:latin typeface="Times New Roman" panose="02020603050405020304" pitchFamily="18" charset="0"/>
                          <a:cs typeface="Times New Roman" panose="02020603050405020304" pitchFamily="18" charset="0"/>
                        </a:rPr>
                        <a:t>A</a:t>
                      </a:r>
                    </a:p>
                    <a:p>
                      <a:r>
                        <a:rPr lang="en-GB" b="1" dirty="0" smtClean="0">
                          <a:solidFill>
                            <a:schemeClr val="tx1"/>
                          </a:solidFill>
                          <a:latin typeface="Times New Roman" panose="02020603050405020304" pitchFamily="18" charset="0"/>
                          <a:cs typeface="Times New Roman" panose="02020603050405020304" pitchFamily="18" charset="0"/>
                        </a:rPr>
                        <a:t>Y</a:t>
                      </a:r>
                      <a:endParaRPr lang="en-GB" b="1" dirty="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668588">
                <a:tc>
                  <a:txBody>
                    <a:bodyPr/>
                    <a:lstStyle/>
                    <a:p>
                      <a:r>
                        <a:rPr lang="en-GB" b="1" dirty="0" smtClean="0">
                          <a:solidFill>
                            <a:schemeClr val="tx1"/>
                          </a:solidFill>
                          <a:latin typeface="Times New Roman" panose="02020603050405020304" pitchFamily="18" charset="0"/>
                          <a:cs typeface="Times New Roman" panose="02020603050405020304" pitchFamily="18" charset="0"/>
                        </a:rPr>
                        <a:t>+</a:t>
                      </a:r>
                    </a:p>
                    <a:p>
                      <a:r>
                        <a:rPr lang="en-GB" b="1" dirty="0" smtClean="0">
                          <a:solidFill>
                            <a:schemeClr val="tx1"/>
                          </a:solidFill>
                          <a:latin typeface="Times New Roman" panose="02020603050405020304" pitchFamily="18" charset="0"/>
                          <a:cs typeface="Times New Roman" panose="02020603050405020304" pitchFamily="18" charset="0"/>
                        </a:rPr>
                        <a:t>IP</a:t>
                      </a:r>
                      <a:r>
                        <a:rPr lang="en-GB" b="1" baseline="0" dirty="0" smtClean="0">
                          <a:solidFill>
                            <a:schemeClr val="tx1"/>
                          </a:solidFill>
                          <a:latin typeface="Times New Roman" panose="02020603050405020304" pitchFamily="18" charset="0"/>
                          <a:cs typeface="Times New Roman" panose="02020603050405020304" pitchFamily="18" charset="0"/>
                        </a:rPr>
                        <a:t>4</a:t>
                      </a:r>
                    </a:p>
                    <a:p>
                      <a:r>
                        <a:rPr lang="en-GB" b="1" baseline="0" dirty="0" smtClean="0">
                          <a:solidFill>
                            <a:schemeClr val="tx1"/>
                          </a:solidFill>
                          <a:latin typeface="Times New Roman" panose="02020603050405020304" pitchFamily="18" charset="0"/>
                          <a:cs typeface="Times New Roman" panose="02020603050405020304" pitchFamily="18" charset="0"/>
                        </a:rPr>
                        <a:t>+</a:t>
                      </a:r>
                    </a:p>
                    <a:p>
                      <a:r>
                        <a:rPr lang="en-GB" b="1" baseline="0" dirty="0" smtClean="0">
                          <a:solidFill>
                            <a:schemeClr val="tx1"/>
                          </a:solidFill>
                          <a:latin typeface="Times New Roman" panose="02020603050405020304" pitchFamily="18" charset="0"/>
                          <a:cs typeface="Times New Roman" panose="02020603050405020304" pitchFamily="18" charset="0"/>
                        </a:rPr>
                        <a:t>IP1 + IP5</a:t>
                      </a:r>
                      <a:endParaRPr lang="en-GB" b="1" dirty="0" smtClean="0">
                        <a:solidFill>
                          <a:schemeClr val="tx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43" name="Group 42"/>
          <p:cNvGrpSpPr/>
          <p:nvPr/>
        </p:nvGrpSpPr>
        <p:grpSpPr>
          <a:xfrm>
            <a:off x="4894526" y="3797622"/>
            <a:ext cx="4140000" cy="2520000"/>
            <a:chOff x="4590658" y="1088740"/>
            <a:chExt cx="4548187" cy="2751138"/>
          </a:xfrm>
        </p:grpSpPr>
        <p:pic>
          <p:nvPicPr>
            <p:cNvPr id="44"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90658" y="1088740"/>
              <a:ext cx="4548187"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5" name="Group 44"/>
            <p:cNvGrpSpPr/>
            <p:nvPr/>
          </p:nvGrpSpPr>
          <p:grpSpPr>
            <a:xfrm>
              <a:off x="5292080" y="2447600"/>
              <a:ext cx="3096344" cy="144016"/>
              <a:chOff x="683568" y="1592796"/>
              <a:chExt cx="3096344" cy="144016"/>
            </a:xfrm>
          </p:grpSpPr>
          <p:cxnSp>
            <p:nvCxnSpPr>
              <p:cNvPr id="47" name="Straight Connector 46"/>
              <p:cNvCxnSpPr/>
              <p:nvPr/>
            </p:nvCxnSpPr>
            <p:spPr>
              <a:xfrm>
                <a:off x="6835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1079612" y="173681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1835696" y="1592796"/>
                <a:ext cx="792088"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2627784" y="173681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33838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flipV="1">
                <a:off x="3383868"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2627784"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flipV="1">
                <a:off x="1835696"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flipV="1">
                <a:off x="1079612"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grpSp>
        <p:nvGrpSpPr>
          <p:cNvPr id="56" name="Group 55"/>
          <p:cNvGrpSpPr/>
          <p:nvPr/>
        </p:nvGrpSpPr>
        <p:grpSpPr>
          <a:xfrm>
            <a:off x="617876" y="3782317"/>
            <a:ext cx="4140000" cy="2520000"/>
            <a:chOff x="0" y="1088740"/>
            <a:chExt cx="4548187" cy="2751138"/>
          </a:xfrm>
        </p:grpSpPr>
        <p:pic>
          <p:nvPicPr>
            <p:cNvPr id="57"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1088740"/>
              <a:ext cx="4548187"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8" name="Group 57"/>
            <p:cNvGrpSpPr/>
            <p:nvPr/>
          </p:nvGrpSpPr>
          <p:grpSpPr>
            <a:xfrm>
              <a:off x="690972" y="1124744"/>
              <a:ext cx="3367111" cy="864096"/>
              <a:chOff x="690972" y="1124744"/>
              <a:chExt cx="3367111" cy="864096"/>
            </a:xfrm>
          </p:grpSpPr>
          <p:grpSp>
            <p:nvGrpSpPr>
              <p:cNvPr id="60" name="Group 59"/>
              <p:cNvGrpSpPr/>
              <p:nvPr/>
            </p:nvGrpSpPr>
            <p:grpSpPr>
              <a:xfrm>
                <a:off x="690972" y="1736812"/>
                <a:ext cx="3096344" cy="252028"/>
                <a:chOff x="683568" y="1592796"/>
                <a:chExt cx="3096344" cy="252028"/>
              </a:xfrm>
            </p:grpSpPr>
            <p:cxnSp>
              <p:nvCxnSpPr>
                <p:cNvPr id="63" name="Straight Connector 62"/>
                <p:cNvCxnSpPr/>
                <p:nvPr/>
              </p:nvCxnSpPr>
              <p:spPr>
                <a:xfrm>
                  <a:off x="6835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1079612" y="1844824"/>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1835696" y="1592796"/>
                  <a:ext cx="792088"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2627784" y="1844824"/>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33838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flipV="1">
                  <a:off x="3383868"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2627784"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V="1">
                  <a:off x="1835696"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flipV="1">
                  <a:off x="1079612"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61" name="TextBox 60"/>
              <p:cNvSpPr txBox="1"/>
              <p:nvPr/>
            </p:nvSpPr>
            <p:spPr>
              <a:xfrm>
                <a:off x="870992" y="1124744"/>
                <a:ext cx="3187091" cy="276999"/>
              </a:xfrm>
              <a:prstGeom prst="rect">
                <a:avLst/>
              </a:prstGeom>
              <a:noFill/>
            </p:spPr>
            <p:txBody>
              <a:bodyPr wrap="none" rtlCol="0">
                <a:spAutoFit/>
              </a:bodyPr>
              <a:lstStyle/>
              <a:p>
                <a:r>
                  <a:rPr lang="en-GB" sz="1200" dirty="0" smtClean="0">
                    <a:solidFill>
                      <a:srgbClr val="FF0000"/>
                    </a:solidFill>
                  </a:rPr>
                  <a:t>Present installed capacity of LHC </a:t>
                </a:r>
                <a:r>
                  <a:rPr lang="en-GB" sz="1200" dirty="0" err="1" smtClean="0">
                    <a:solidFill>
                      <a:srgbClr val="FF0000"/>
                    </a:solidFill>
                  </a:rPr>
                  <a:t>cryoplants</a:t>
                </a:r>
                <a:endParaRPr lang="en-GB" sz="1200" dirty="0">
                  <a:solidFill>
                    <a:srgbClr val="FF0000"/>
                  </a:solidFill>
                </a:endParaRPr>
              </a:p>
            </p:txBody>
          </p:sp>
          <p:cxnSp>
            <p:nvCxnSpPr>
              <p:cNvPr id="62" name="Straight Arrow Connector 61"/>
              <p:cNvCxnSpPr/>
              <p:nvPr/>
            </p:nvCxnSpPr>
            <p:spPr>
              <a:xfrm>
                <a:off x="1231032" y="1376772"/>
                <a:ext cx="288032" cy="612068"/>
              </a:xfrm>
              <a:prstGeom prst="straightConnector1">
                <a:avLst/>
              </a:prstGeom>
              <a:ln>
                <a:solidFill>
                  <a:srgbClr val="FF0000"/>
                </a:solidFill>
                <a:headEnd type="none" w="med" len="med"/>
                <a:tailEnd type="arrow"/>
              </a:ln>
              <a:effectLst/>
            </p:spPr>
            <p:style>
              <a:lnRef idx="2">
                <a:schemeClr val="accent1"/>
              </a:lnRef>
              <a:fillRef idx="0">
                <a:schemeClr val="accent1"/>
              </a:fillRef>
              <a:effectRef idx="1">
                <a:schemeClr val="accent1"/>
              </a:effectRef>
              <a:fontRef idx="minor">
                <a:schemeClr val="tx1"/>
              </a:fontRef>
            </p:style>
          </p:cxnSp>
        </p:grpSp>
      </p:grpSp>
      <p:grpSp>
        <p:nvGrpSpPr>
          <p:cNvPr id="88" name="Group 87"/>
          <p:cNvGrpSpPr/>
          <p:nvPr/>
        </p:nvGrpSpPr>
        <p:grpSpPr>
          <a:xfrm>
            <a:off x="627401" y="1103412"/>
            <a:ext cx="4140000" cy="2520000"/>
            <a:chOff x="0" y="836712"/>
            <a:chExt cx="4549775" cy="2751138"/>
          </a:xfrm>
        </p:grpSpPr>
        <p:pic>
          <p:nvPicPr>
            <p:cNvPr id="89" name="Picture 88"/>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836712"/>
              <a:ext cx="4549775"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91" name="Group 90"/>
            <p:cNvGrpSpPr/>
            <p:nvPr/>
          </p:nvGrpSpPr>
          <p:grpSpPr>
            <a:xfrm>
              <a:off x="683568" y="1484784"/>
              <a:ext cx="3096344" cy="252028"/>
              <a:chOff x="683568" y="1592796"/>
              <a:chExt cx="3096344" cy="252028"/>
            </a:xfrm>
          </p:grpSpPr>
          <p:cxnSp>
            <p:nvCxnSpPr>
              <p:cNvPr id="94" name="Straight Connector 93"/>
              <p:cNvCxnSpPr/>
              <p:nvPr/>
            </p:nvCxnSpPr>
            <p:spPr>
              <a:xfrm>
                <a:off x="6835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a:off x="1079612" y="1844824"/>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6" name="Straight Connector 95"/>
              <p:cNvCxnSpPr/>
              <p:nvPr/>
            </p:nvCxnSpPr>
            <p:spPr>
              <a:xfrm>
                <a:off x="1835696" y="1592796"/>
                <a:ext cx="792088"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7" name="Straight Connector 96"/>
              <p:cNvCxnSpPr/>
              <p:nvPr/>
            </p:nvCxnSpPr>
            <p:spPr>
              <a:xfrm>
                <a:off x="2627784" y="1844824"/>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a:off x="33838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flipV="1">
                <a:off x="3383868"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flipV="1">
                <a:off x="2627784"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flipV="1">
                <a:off x="1835696"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flipV="1">
                <a:off x="1079612"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92" name="TextBox 91"/>
            <p:cNvSpPr txBox="1"/>
            <p:nvPr/>
          </p:nvSpPr>
          <p:spPr>
            <a:xfrm>
              <a:off x="863588" y="872716"/>
              <a:ext cx="3187091" cy="276999"/>
            </a:xfrm>
            <a:prstGeom prst="rect">
              <a:avLst/>
            </a:prstGeom>
            <a:noFill/>
          </p:spPr>
          <p:txBody>
            <a:bodyPr wrap="none" rtlCol="0">
              <a:spAutoFit/>
            </a:bodyPr>
            <a:lstStyle/>
            <a:p>
              <a:r>
                <a:rPr lang="en-GB" sz="1200" dirty="0" smtClean="0">
                  <a:solidFill>
                    <a:srgbClr val="FF0000"/>
                  </a:solidFill>
                </a:rPr>
                <a:t>Present installed capacity of LHC </a:t>
              </a:r>
              <a:r>
                <a:rPr lang="en-GB" sz="1200" dirty="0" err="1" smtClean="0">
                  <a:solidFill>
                    <a:srgbClr val="FF0000"/>
                  </a:solidFill>
                </a:rPr>
                <a:t>cryoplants</a:t>
              </a:r>
              <a:endParaRPr lang="en-GB" sz="1200" dirty="0">
                <a:solidFill>
                  <a:srgbClr val="FF0000"/>
                </a:solidFill>
              </a:endParaRPr>
            </a:p>
          </p:txBody>
        </p:sp>
        <p:cxnSp>
          <p:nvCxnSpPr>
            <p:cNvPr id="93" name="Straight Arrow Connector 92"/>
            <p:cNvCxnSpPr/>
            <p:nvPr/>
          </p:nvCxnSpPr>
          <p:spPr>
            <a:xfrm>
              <a:off x="1223628" y="1124744"/>
              <a:ext cx="288032" cy="612068"/>
            </a:xfrm>
            <a:prstGeom prst="straightConnector1">
              <a:avLst/>
            </a:prstGeom>
            <a:ln>
              <a:solidFill>
                <a:srgbClr val="FF0000"/>
              </a:solidFill>
              <a:headEnd type="none" w="med" len="med"/>
              <a:tailEnd type="arrow"/>
            </a:ln>
            <a:effectLst/>
          </p:spPr>
          <p:style>
            <a:lnRef idx="2">
              <a:schemeClr val="accent1"/>
            </a:lnRef>
            <a:fillRef idx="0">
              <a:schemeClr val="accent1"/>
            </a:fillRef>
            <a:effectRef idx="1">
              <a:schemeClr val="accent1"/>
            </a:effectRef>
            <a:fontRef idx="minor">
              <a:schemeClr val="tx1"/>
            </a:fontRef>
          </p:style>
        </p:cxnSp>
      </p:grpSp>
      <p:grpSp>
        <p:nvGrpSpPr>
          <p:cNvPr id="103" name="Group 102"/>
          <p:cNvGrpSpPr/>
          <p:nvPr/>
        </p:nvGrpSpPr>
        <p:grpSpPr>
          <a:xfrm>
            <a:off x="4928338" y="1099860"/>
            <a:ext cx="4140000" cy="2520000"/>
            <a:chOff x="4594225" y="836712"/>
            <a:chExt cx="4549775" cy="2751138"/>
          </a:xfrm>
        </p:grpSpPr>
        <p:pic>
          <p:nvPicPr>
            <p:cNvPr id="104" name="Picture 10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94225" y="836712"/>
              <a:ext cx="4549775"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5" name="Group 104"/>
            <p:cNvGrpSpPr/>
            <p:nvPr/>
          </p:nvGrpSpPr>
          <p:grpSpPr>
            <a:xfrm>
              <a:off x="5292080" y="2168860"/>
              <a:ext cx="3096344" cy="144016"/>
              <a:chOff x="683568" y="1592796"/>
              <a:chExt cx="3096344" cy="144016"/>
            </a:xfrm>
          </p:grpSpPr>
          <p:cxnSp>
            <p:nvCxnSpPr>
              <p:cNvPr id="107" name="Straight Connector 106"/>
              <p:cNvCxnSpPr/>
              <p:nvPr/>
            </p:nvCxnSpPr>
            <p:spPr>
              <a:xfrm>
                <a:off x="6835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8" name="Straight Connector 107"/>
              <p:cNvCxnSpPr/>
              <p:nvPr/>
            </p:nvCxnSpPr>
            <p:spPr>
              <a:xfrm>
                <a:off x="1079612" y="173681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9" name="Straight Connector 108"/>
              <p:cNvCxnSpPr/>
              <p:nvPr/>
            </p:nvCxnSpPr>
            <p:spPr>
              <a:xfrm>
                <a:off x="1835696" y="1592796"/>
                <a:ext cx="792088"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0" name="Straight Connector 109"/>
              <p:cNvCxnSpPr/>
              <p:nvPr/>
            </p:nvCxnSpPr>
            <p:spPr>
              <a:xfrm>
                <a:off x="2627784" y="173681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1" name="Straight Connector 110"/>
              <p:cNvCxnSpPr/>
              <p:nvPr/>
            </p:nvCxnSpPr>
            <p:spPr>
              <a:xfrm>
                <a:off x="33838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p:nvPr/>
            </p:nvCxnSpPr>
            <p:spPr>
              <a:xfrm flipV="1">
                <a:off x="3383868"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3" name="Straight Connector 112"/>
              <p:cNvCxnSpPr/>
              <p:nvPr/>
            </p:nvCxnSpPr>
            <p:spPr>
              <a:xfrm flipV="1">
                <a:off x="2627784"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4" name="Straight Connector 113"/>
              <p:cNvCxnSpPr/>
              <p:nvPr/>
            </p:nvCxnSpPr>
            <p:spPr>
              <a:xfrm flipV="1">
                <a:off x="1835696"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flipV="1">
                <a:off x="1079612"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sp>
        <p:nvSpPr>
          <p:cNvPr id="59" name="Rectangle 58"/>
          <p:cNvSpPr/>
          <p:nvPr/>
        </p:nvSpPr>
        <p:spPr>
          <a:xfrm rot="16200000">
            <a:off x="-502953" y="2213045"/>
            <a:ext cx="2597021" cy="29362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b="1" dirty="0" smtClean="0">
                <a:solidFill>
                  <a:schemeClr val="accent1">
                    <a:lumMod val="50000"/>
                  </a:schemeClr>
                </a:solidFill>
              </a:rPr>
              <a:t>Load on 4.5 K sector </a:t>
            </a:r>
            <a:r>
              <a:rPr lang="en-GB" sz="1100" b="1" dirty="0" err="1" smtClean="0">
                <a:solidFill>
                  <a:schemeClr val="accent1">
                    <a:lumMod val="50000"/>
                  </a:schemeClr>
                </a:solidFill>
              </a:rPr>
              <a:t>cryoplant</a:t>
            </a:r>
            <a:r>
              <a:rPr lang="en-GB" sz="1100" b="1" dirty="0" smtClean="0">
                <a:solidFill>
                  <a:schemeClr val="accent1">
                    <a:lumMod val="50000"/>
                  </a:schemeClr>
                </a:solidFill>
              </a:rPr>
              <a:t> [kW]</a:t>
            </a:r>
            <a:endParaRPr lang="en-GB" sz="1100" b="1" dirty="0">
              <a:solidFill>
                <a:schemeClr val="accent1">
                  <a:lumMod val="50000"/>
                </a:schemeClr>
              </a:solidFill>
            </a:endParaRPr>
          </a:p>
        </p:txBody>
      </p:sp>
      <p:sp>
        <p:nvSpPr>
          <p:cNvPr id="72" name="Rectangle 71"/>
          <p:cNvSpPr/>
          <p:nvPr/>
        </p:nvSpPr>
        <p:spPr>
          <a:xfrm rot="16200000">
            <a:off x="3776642" y="2286139"/>
            <a:ext cx="2597021" cy="29362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b="1" dirty="0" smtClean="0">
                <a:solidFill>
                  <a:schemeClr val="accent1">
                    <a:lumMod val="50000"/>
                  </a:schemeClr>
                </a:solidFill>
              </a:rPr>
              <a:t>Load on 4.5 K sector </a:t>
            </a:r>
            <a:r>
              <a:rPr lang="en-GB" sz="1100" b="1" dirty="0" err="1" smtClean="0">
                <a:solidFill>
                  <a:schemeClr val="accent1">
                    <a:lumMod val="50000"/>
                  </a:schemeClr>
                </a:solidFill>
              </a:rPr>
              <a:t>cryoplant</a:t>
            </a:r>
            <a:r>
              <a:rPr lang="en-GB" sz="1100" b="1" dirty="0" smtClean="0">
                <a:solidFill>
                  <a:schemeClr val="accent1">
                    <a:lumMod val="50000"/>
                  </a:schemeClr>
                </a:solidFill>
              </a:rPr>
              <a:t> [kW]</a:t>
            </a:r>
            <a:endParaRPr lang="en-GB" sz="1100" b="1" dirty="0">
              <a:solidFill>
                <a:schemeClr val="accent1">
                  <a:lumMod val="50000"/>
                </a:schemeClr>
              </a:solidFill>
            </a:endParaRPr>
          </a:p>
        </p:txBody>
      </p:sp>
      <p:sp>
        <p:nvSpPr>
          <p:cNvPr id="73" name="Rectangle 72"/>
          <p:cNvSpPr/>
          <p:nvPr/>
        </p:nvSpPr>
        <p:spPr>
          <a:xfrm rot="16200000">
            <a:off x="-502953" y="4810066"/>
            <a:ext cx="2597021" cy="29362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b="1" dirty="0" smtClean="0">
                <a:solidFill>
                  <a:schemeClr val="accent1">
                    <a:lumMod val="50000"/>
                  </a:schemeClr>
                </a:solidFill>
              </a:rPr>
              <a:t>Load on 4.5 K sector </a:t>
            </a:r>
            <a:r>
              <a:rPr lang="en-GB" sz="1100" b="1" dirty="0" err="1" smtClean="0">
                <a:solidFill>
                  <a:schemeClr val="accent1">
                    <a:lumMod val="50000"/>
                  </a:schemeClr>
                </a:solidFill>
              </a:rPr>
              <a:t>cryoplant</a:t>
            </a:r>
            <a:r>
              <a:rPr lang="en-GB" sz="1100" b="1" dirty="0" smtClean="0">
                <a:solidFill>
                  <a:schemeClr val="accent1">
                    <a:lumMod val="50000"/>
                  </a:schemeClr>
                </a:solidFill>
              </a:rPr>
              <a:t> [kW]</a:t>
            </a:r>
            <a:endParaRPr lang="en-GB" sz="1100" b="1" dirty="0">
              <a:solidFill>
                <a:schemeClr val="accent1">
                  <a:lumMod val="50000"/>
                </a:schemeClr>
              </a:solidFill>
            </a:endParaRPr>
          </a:p>
        </p:txBody>
      </p:sp>
      <p:sp>
        <p:nvSpPr>
          <p:cNvPr id="74" name="Rectangle 73"/>
          <p:cNvSpPr/>
          <p:nvPr/>
        </p:nvSpPr>
        <p:spPr>
          <a:xfrm rot="16200000">
            <a:off x="3742228" y="4962467"/>
            <a:ext cx="2597021" cy="29362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100" b="1" dirty="0" smtClean="0">
                <a:solidFill>
                  <a:schemeClr val="accent1">
                    <a:lumMod val="50000"/>
                  </a:schemeClr>
                </a:solidFill>
              </a:rPr>
              <a:t>Load on 4.5 K sector </a:t>
            </a:r>
            <a:r>
              <a:rPr lang="en-GB" sz="1100" b="1" dirty="0" err="1" smtClean="0">
                <a:solidFill>
                  <a:schemeClr val="accent1">
                    <a:lumMod val="50000"/>
                  </a:schemeClr>
                </a:solidFill>
              </a:rPr>
              <a:t>cryoplant</a:t>
            </a:r>
            <a:r>
              <a:rPr lang="en-GB" sz="1100" b="1" dirty="0" smtClean="0">
                <a:solidFill>
                  <a:schemeClr val="accent1">
                    <a:lumMod val="50000"/>
                  </a:schemeClr>
                </a:solidFill>
              </a:rPr>
              <a:t> [kW]</a:t>
            </a:r>
            <a:endParaRPr lang="en-GB" sz="1100" b="1" dirty="0">
              <a:solidFill>
                <a:schemeClr val="accent1">
                  <a:lumMod val="50000"/>
                </a:schemeClr>
              </a:solidFill>
            </a:endParaRPr>
          </a:p>
        </p:txBody>
      </p:sp>
      <p:sp>
        <p:nvSpPr>
          <p:cNvPr id="5" name="Left Arrow 4"/>
          <p:cNvSpPr/>
          <p:nvPr/>
        </p:nvSpPr>
        <p:spPr>
          <a:xfrm>
            <a:off x="2579863" y="1731942"/>
            <a:ext cx="2782712" cy="1144607"/>
          </a:xfrm>
          <a:prstGeom prst="leftArrow">
            <a:avLst/>
          </a:prstGeom>
          <a:solidFill>
            <a:srgbClr val="CC00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S45 no separate </a:t>
            </a:r>
            <a:r>
              <a:rPr lang="en-GB" dirty="0" err="1" smtClean="0"/>
              <a:t>cryo</a:t>
            </a:r>
            <a:r>
              <a:rPr lang="en-GB" dirty="0" smtClean="0"/>
              <a:t> for RF</a:t>
            </a:r>
            <a:endParaRPr lang="en-GB" dirty="0"/>
          </a:p>
        </p:txBody>
      </p:sp>
      <p:sp>
        <p:nvSpPr>
          <p:cNvPr id="75" name="TextBox 1"/>
          <p:cNvSpPr txBox="1"/>
          <p:nvPr/>
        </p:nvSpPr>
        <p:spPr>
          <a:xfrm>
            <a:off x="8400408" y="6642556"/>
            <a:ext cx="667170" cy="215444"/>
          </a:xfrm>
          <a:prstGeom prst="rect">
            <a:avLst/>
          </a:prstGeom>
          <a:solidFill>
            <a:schemeClr val="bg1"/>
          </a:solidFill>
        </p:spPr>
        <p:txBody>
          <a:bodyPr wrap="none" rtlCol="0">
            <a:spAutoFit/>
          </a:bodyPr>
          <a:lstStyle/>
          <a:p>
            <a:r>
              <a:rPr lang="fr-CH" sz="800" dirty="0" smtClean="0">
                <a:solidFill>
                  <a:srgbClr val="009900"/>
                </a:solidFill>
              </a:rPr>
              <a:t>[L. Tavian]</a:t>
            </a:r>
            <a:endParaRPr lang="en-GB" sz="800" dirty="0">
              <a:solidFill>
                <a:srgbClr val="009900"/>
              </a:solidFill>
            </a:endParaRPr>
          </a:p>
        </p:txBody>
      </p:sp>
    </p:spTree>
    <p:extLst>
      <p:ext uri="{BB962C8B-B14F-4D97-AF65-F5344CB8AC3E}">
        <p14:creationId xmlns:p14="http://schemas.microsoft.com/office/powerpoint/2010/main" val="1596256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658"/>
            <a:ext cx="8684054" cy="1020044"/>
          </a:xfrm>
        </p:spPr>
        <p:txBody>
          <a:bodyPr/>
          <a:lstStyle/>
          <a:p>
            <a:r>
              <a:rPr lang="en-GB" dirty="0" smtClean="0"/>
              <a:t>Preparation work by</a:t>
            </a:r>
            <a:endParaRPr lang="en-GB" dirty="0"/>
          </a:p>
        </p:txBody>
      </p:sp>
      <p:sp>
        <p:nvSpPr>
          <p:cNvPr id="3" name="Content Placeholder 2"/>
          <p:cNvSpPr>
            <a:spLocks noGrp="1"/>
          </p:cNvSpPr>
          <p:nvPr>
            <p:ph idx="1"/>
          </p:nvPr>
        </p:nvSpPr>
        <p:spPr>
          <a:xfrm>
            <a:off x="-1" y="862491"/>
            <a:ext cx="9144001" cy="4529313"/>
          </a:xfrm>
        </p:spPr>
        <p:txBody>
          <a:bodyPr>
            <a:normAutofit fontScale="77500" lnSpcReduction="20000"/>
          </a:bodyPr>
          <a:lstStyle/>
          <a:p>
            <a:r>
              <a:rPr lang="en-GB" i="1" dirty="0" smtClean="0"/>
              <a:t>Alignment: H.M. Durand</a:t>
            </a:r>
          </a:p>
          <a:p>
            <a:r>
              <a:rPr lang="en-GB" dirty="0" smtClean="0"/>
              <a:t>Beam </a:t>
            </a:r>
            <a:r>
              <a:rPr lang="en-GB" dirty="0"/>
              <a:t>Instrumentation: R. </a:t>
            </a:r>
            <a:r>
              <a:rPr lang="en-GB" dirty="0" smtClean="0"/>
              <a:t>Jones</a:t>
            </a:r>
          </a:p>
          <a:p>
            <a:r>
              <a:rPr lang="en-GB" dirty="0"/>
              <a:t>Beam-Screen: R. </a:t>
            </a:r>
            <a:r>
              <a:rPr lang="en-GB" dirty="0" smtClean="0"/>
              <a:t>Kersevan</a:t>
            </a:r>
          </a:p>
          <a:p>
            <a:r>
              <a:rPr lang="en-GB" dirty="0"/>
              <a:t>Collimation: A. </a:t>
            </a:r>
            <a:r>
              <a:rPr lang="en-GB" dirty="0" smtClean="0"/>
              <a:t>Bertarelli, </a:t>
            </a:r>
            <a:r>
              <a:rPr lang="en-GB" dirty="0"/>
              <a:t>J. Jowett, S. </a:t>
            </a:r>
            <a:r>
              <a:rPr lang="en-GB" dirty="0" smtClean="0"/>
              <a:t>Redaelli</a:t>
            </a:r>
          </a:p>
          <a:p>
            <a:r>
              <a:rPr lang="en-GB" dirty="0"/>
              <a:t>Cryogenics: </a:t>
            </a:r>
            <a:r>
              <a:rPr lang="en-GB" dirty="0" err="1" smtClean="0"/>
              <a:t>L.Tavian</a:t>
            </a:r>
            <a:endParaRPr lang="en-GB" dirty="0" smtClean="0"/>
          </a:p>
          <a:p>
            <a:r>
              <a:rPr lang="en-GB" i="1" dirty="0"/>
              <a:t>Cryostat: D. Duarte Ramos, V. </a:t>
            </a:r>
            <a:r>
              <a:rPr lang="en-GB" i="1" dirty="0" smtClean="0"/>
              <a:t>Parma</a:t>
            </a:r>
          </a:p>
          <a:p>
            <a:r>
              <a:rPr lang="en-GB" dirty="0"/>
              <a:t>Heat and radiation loads: F. Cerutti, L. </a:t>
            </a:r>
            <a:r>
              <a:rPr lang="en-GB" dirty="0" smtClean="0"/>
              <a:t>Esposito</a:t>
            </a:r>
          </a:p>
          <a:p>
            <a:r>
              <a:rPr lang="en-GB" dirty="0" smtClean="0"/>
              <a:t>Magnets : E. </a:t>
            </a:r>
            <a:r>
              <a:rPr lang="en-GB" dirty="0" err="1" smtClean="0"/>
              <a:t>Todesco</a:t>
            </a:r>
            <a:r>
              <a:rPr lang="en-GB" dirty="0" smtClean="0"/>
              <a:t> with contribution from P. Ferracin, G. </a:t>
            </a:r>
            <a:r>
              <a:rPr lang="en-GB" dirty="0" err="1" smtClean="0"/>
              <a:t>Ambrosio</a:t>
            </a:r>
            <a:r>
              <a:rPr lang="en-GB" dirty="0" smtClean="0"/>
              <a:t> and the whole LARP collaboration</a:t>
            </a:r>
          </a:p>
          <a:p>
            <a:r>
              <a:rPr lang="en-GB" i="1" dirty="0" smtClean="0"/>
              <a:t>QPS: R. </a:t>
            </a:r>
            <a:r>
              <a:rPr lang="en-GB" i="1" dirty="0" err="1" smtClean="0"/>
              <a:t>Denz</a:t>
            </a:r>
            <a:r>
              <a:rPr lang="en-GB" i="1" dirty="0" smtClean="0"/>
              <a:t>, D. </a:t>
            </a:r>
            <a:r>
              <a:rPr lang="en-GB" i="1" dirty="0" err="1" smtClean="0"/>
              <a:t>Wollmann</a:t>
            </a:r>
            <a:r>
              <a:rPr lang="en-GB" i="1" dirty="0" smtClean="0"/>
              <a:t>, </a:t>
            </a:r>
          </a:p>
          <a:p>
            <a:r>
              <a:rPr lang="en-GB" dirty="0" smtClean="0"/>
              <a:t>R2E: M. Brugger</a:t>
            </a:r>
          </a:p>
          <a:p>
            <a:r>
              <a:rPr lang="en-GB" dirty="0"/>
              <a:t>RP related matters: C. Adorisio, S. </a:t>
            </a:r>
            <a:r>
              <a:rPr lang="en-GB" dirty="0" smtClean="0"/>
              <a:t>Roesler</a:t>
            </a:r>
          </a:p>
          <a:p>
            <a:r>
              <a:rPr lang="en-GB" dirty="0" smtClean="0"/>
              <a:t>SC Link: A. </a:t>
            </a:r>
            <a:r>
              <a:rPr lang="en-GB" dirty="0" err="1" smtClean="0"/>
              <a:t>Ballarino</a:t>
            </a:r>
            <a:endParaRPr lang="en-GB" dirty="0" smtClean="0"/>
          </a:p>
          <a:p>
            <a:endParaRPr lang="en-GB" dirty="0" smtClean="0"/>
          </a:p>
          <a:p>
            <a:endParaRPr lang="en-GB" dirty="0"/>
          </a:p>
        </p:txBody>
      </p:sp>
      <p:sp>
        <p:nvSpPr>
          <p:cNvPr id="4" name="Content Placeholder 2"/>
          <p:cNvSpPr txBox="1">
            <a:spLocks/>
          </p:cNvSpPr>
          <p:nvPr/>
        </p:nvSpPr>
        <p:spPr>
          <a:xfrm>
            <a:off x="1" y="5339587"/>
            <a:ext cx="9144000" cy="923925"/>
          </a:xfrm>
          <a:prstGeom prst="rect">
            <a:avLst/>
          </a:prstGeom>
        </p:spPr>
        <p:txBody>
          <a:bodyPr vert="horz">
            <a:normAutofit fontScale="925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GB" b="1" u="sng" dirty="0" smtClean="0"/>
              <a:t>All costs in CERN accounting, evaluation 2011. </a:t>
            </a:r>
          </a:p>
          <a:p>
            <a:pPr marL="36576" indent="0" algn="ctr">
              <a:buNone/>
            </a:pPr>
            <a:r>
              <a:rPr lang="en-GB" b="1" u="sng" dirty="0" smtClean="0"/>
              <a:t>No installation and infrastructures costs.</a:t>
            </a:r>
          </a:p>
          <a:p>
            <a:pPr algn="ctr"/>
            <a:endParaRPr lang="en-GB" dirty="0" smtClean="0"/>
          </a:p>
          <a:p>
            <a:pPr algn="ctr"/>
            <a:endParaRPr lang="en-GB" dirty="0" smtClean="0"/>
          </a:p>
          <a:p>
            <a:pPr algn="ctr"/>
            <a:endParaRPr lang="en-GB" dirty="0"/>
          </a:p>
        </p:txBody>
      </p:sp>
    </p:spTree>
    <p:extLst>
      <p:ext uri="{BB962C8B-B14F-4D97-AF65-F5344CB8AC3E}">
        <p14:creationId xmlns:p14="http://schemas.microsoft.com/office/powerpoint/2010/main" val="9622964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726" y="1505508"/>
            <a:ext cx="9128274" cy="4507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76200" y="17748"/>
            <a:ext cx="9220200" cy="926976"/>
          </a:xfrm>
        </p:spPr>
        <p:txBody>
          <a:bodyPr>
            <a:normAutofit fontScale="90000"/>
          </a:bodyPr>
          <a:lstStyle/>
          <a:p>
            <a:r>
              <a:rPr lang="en-GB" sz="3600" dirty="0" smtClean="0"/>
              <a:t>Remaining cooling budget for beam scrubbing: the bottlenecks</a:t>
            </a:r>
            <a:endParaRPr lang="en-GB" sz="3600" dirty="0"/>
          </a:p>
        </p:txBody>
      </p:sp>
      <p:grpSp>
        <p:nvGrpSpPr>
          <p:cNvPr id="6" name="Group 5"/>
          <p:cNvGrpSpPr/>
          <p:nvPr/>
        </p:nvGrpSpPr>
        <p:grpSpPr>
          <a:xfrm>
            <a:off x="6920830" y="4940796"/>
            <a:ext cx="1836204" cy="720080"/>
            <a:chOff x="7092280" y="4293096"/>
            <a:chExt cx="1836204" cy="720080"/>
          </a:xfrm>
        </p:grpSpPr>
        <p:sp>
          <p:nvSpPr>
            <p:cNvPr id="2" name="Oval 1"/>
            <p:cNvSpPr/>
            <p:nvPr/>
          </p:nvSpPr>
          <p:spPr bwMode="auto">
            <a:xfrm>
              <a:off x="7092280" y="4293096"/>
              <a:ext cx="1836204" cy="396044"/>
            </a:xfrm>
            <a:prstGeom prst="ellipse">
              <a:avLst/>
            </a:prstGeom>
            <a:noFill/>
            <a:ln w="28575" cap="flat" cmpd="sng" algn="ctr">
              <a:solidFill>
                <a:srgbClr val="FF0000"/>
              </a:solidFill>
              <a:prstDash val="solid"/>
              <a:round/>
              <a:headEnd type="none" w="med" len="med"/>
              <a:tailEnd type="none" w="med" len="med"/>
            </a:ln>
            <a:effectLst/>
          </p:spPr>
          <p:txBody>
            <a:bodyPr vert="horz" wrap="none" lIns="91435" tIns="45718" rIns="91435" bIns="4571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bg2"/>
                </a:solidFill>
                <a:effectLst/>
                <a:latin typeface="Arial" charset="0"/>
              </a:endParaRPr>
            </a:p>
          </p:txBody>
        </p:sp>
        <p:cxnSp>
          <p:nvCxnSpPr>
            <p:cNvPr id="7" name="Straight Arrow Connector 6"/>
            <p:cNvCxnSpPr/>
            <p:nvPr/>
          </p:nvCxnSpPr>
          <p:spPr>
            <a:xfrm flipV="1">
              <a:off x="7128284" y="4617132"/>
              <a:ext cx="324036" cy="396044"/>
            </a:xfrm>
            <a:prstGeom prst="straightConnector1">
              <a:avLst/>
            </a:prstGeom>
            <a:ln>
              <a:solidFill>
                <a:srgbClr val="FF0000"/>
              </a:solidFill>
              <a:headEnd type="none" w="med" len="med"/>
              <a:tailEnd type="arrow"/>
            </a:ln>
            <a:effectLst/>
          </p:spPr>
          <p:style>
            <a:lnRef idx="2">
              <a:schemeClr val="accent1"/>
            </a:lnRef>
            <a:fillRef idx="0">
              <a:schemeClr val="accent1"/>
            </a:fillRef>
            <a:effectRef idx="1">
              <a:schemeClr val="accent1"/>
            </a:effectRef>
            <a:fontRef idx="minor">
              <a:schemeClr val="tx1"/>
            </a:fontRef>
          </p:style>
        </p:cxnSp>
      </p:grpSp>
      <p:sp>
        <p:nvSpPr>
          <p:cNvPr id="9" name="TextBox 8"/>
          <p:cNvSpPr txBox="1"/>
          <p:nvPr/>
        </p:nvSpPr>
        <p:spPr>
          <a:xfrm>
            <a:off x="5148064" y="5539147"/>
            <a:ext cx="3816424" cy="1200329"/>
          </a:xfrm>
          <a:prstGeom prst="rect">
            <a:avLst/>
          </a:prstGeom>
          <a:solidFill>
            <a:schemeClr val="bg1"/>
          </a:solidFill>
        </p:spPr>
        <p:txBody>
          <a:bodyPr wrap="square" rtlCol="0">
            <a:spAutoFit/>
          </a:bodyPr>
          <a:lstStyle/>
          <a:p>
            <a:r>
              <a:rPr lang="en-GB" dirty="0" smtClean="0">
                <a:solidFill>
                  <a:srgbClr val="FF0000"/>
                </a:solidFill>
              </a:rPr>
              <a:t>Larger margins for beam scrubbing obtained with additional </a:t>
            </a:r>
            <a:r>
              <a:rPr lang="en-GB" dirty="0" err="1" smtClean="0">
                <a:solidFill>
                  <a:srgbClr val="FF0000"/>
                </a:solidFill>
              </a:rPr>
              <a:t>cryoplants</a:t>
            </a:r>
            <a:r>
              <a:rPr lang="en-GB" dirty="0">
                <a:solidFill>
                  <a:srgbClr val="FF0000"/>
                </a:solidFill>
              </a:rPr>
              <a:t> </a:t>
            </a:r>
            <a:r>
              <a:rPr lang="en-GB" dirty="0" smtClean="0">
                <a:solidFill>
                  <a:srgbClr val="FF0000"/>
                </a:solidFill>
              </a:rPr>
              <a:t>at P4 (RF cooling) and at P1 &amp; P5 (IT/MS cooling)</a:t>
            </a:r>
          </a:p>
        </p:txBody>
      </p:sp>
      <p:grpSp>
        <p:nvGrpSpPr>
          <p:cNvPr id="15" name="Group 14"/>
          <p:cNvGrpSpPr/>
          <p:nvPr/>
        </p:nvGrpSpPr>
        <p:grpSpPr>
          <a:xfrm>
            <a:off x="885824" y="922251"/>
            <a:ext cx="6035005" cy="2292759"/>
            <a:chOff x="885824" y="922251"/>
            <a:chExt cx="6035005" cy="2292759"/>
          </a:xfrm>
        </p:grpSpPr>
        <p:grpSp>
          <p:nvGrpSpPr>
            <p:cNvPr id="12" name="Group 11"/>
            <p:cNvGrpSpPr/>
            <p:nvPr/>
          </p:nvGrpSpPr>
          <p:grpSpPr>
            <a:xfrm>
              <a:off x="885824" y="922251"/>
              <a:ext cx="6035005" cy="2120466"/>
              <a:chOff x="885824" y="922251"/>
              <a:chExt cx="6035005" cy="2120466"/>
            </a:xfrm>
          </p:grpSpPr>
          <p:sp>
            <p:nvSpPr>
              <p:cNvPr id="5" name="Rectangle 4"/>
              <p:cNvSpPr/>
              <p:nvPr/>
            </p:nvSpPr>
            <p:spPr>
              <a:xfrm>
                <a:off x="885824" y="922251"/>
                <a:ext cx="6035005" cy="501774"/>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dirty="0" smtClean="0">
                    <a:latin typeface="Times New Roman" panose="02020603050405020304" pitchFamily="18" charset="0"/>
                    <a:cs typeface="Times New Roman" panose="02020603050405020304" pitchFamily="18" charset="0"/>
                  </a:rPr>
                  <a:t>RF Plant IP4 gets rid of bottleneck in sector 3-4 and 4-5</a:t>
                </a:r>
                <a:endParaRPr lang="en-GB" sz="2000" dirty="0">
                  <a:latin typeface="Times New Roman" panose="02020603050405020304" pitchFamily="18" charset="0"/>
                  <a:cs typeface="Times New Roman" panose="02020603050405020304" pitchFamily="18" charset="0"/>
                </a:endParaRPr>
              </a:p>
            </p:txBody>
          </p:sp>
          <p:sp>
            <p:nvSpPr>
              <p:cNvPr id="11" name="Down Arrow 10"/>
              <p:cNvSpPr/>
              <p:nvPr/>
            </p:nvSpPr>
            <p:spPr>
              <a:xfrm>
                <a:off x="885825" y="1424025"/>
                <a:ext cx="838200" cy="1618692"/>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Down Arrow 12"/>
              <p:cNvSpPr/>
              <p:nvPr/>
            </p:nvSpPr>
            <p:spPr>
              <a:xfrm>
                <a:off x="5129014" y="1424025"/>
                <a:ext cx="838200" cy="1618692"/>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4" name="Up Arrow 13"/>
            <p:cNvSpPr/>
            <p:nvPr/>
          </p:nvSpPr>
          <p:spPr>
            <a:xfrm rot="4164955">
              <a:off x="2217929" y="2129592"/>
              <a:ext cx="323850" cy="1762187"/>
            </a:xfrm>
            <a:prstGeom prst="up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Up Arrow 15"/>
            <p:cNvSpPr/>
            <p:nvPr/>
          </p:nvSpPr>
          <p:spPr>
            <a:xfrm rot="17628219">
              <a:off x="4275329" y="2171991"/>
              <a:ext cx="323850" cy="1762187"/>
            </a:xfrm>
            <a:prstGeom prst="up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8" name="TextBox 1"/>
          <p:cNvSpPr txBox="1"/>
          <p:nvPr/>
        </p:nvSpPr>
        <p:spPr>
          <a:xfrm>
            <a:off x="8476830" y="6655712"/>
            <a:ext cx="667170" cy="215444"/>
          </a:xfrm>
          <a:prstGeom prst="rect">
            <a:avLst/>
          </a:prstGeom>
          <a:solidFill>
            <a:schemeClr val="bg1"/>
          </a:solidFill>
        </p:spPr>
        <p:txBody>
          <a:bodyPr wrap="none" rtlCol="0">
            <a:spAutoFit/>
          </a:bodyPr>
          <a:lstStyle/>
          <a:p>
            <a:r>
              <a:rPr lang="fr-CH" sz="800" dirty="0" smtClean="0">
                <a:solidFill>
                  <a:srgbClr val="009900"/>
                </a:solidFill>
              </a:rPr>
              <a:t>[L. Tavian]</a:t>
            </a:r>
            <a:endParaRPr lang="en-GB" sz="800" dirty="0">
              <a:solidFill>
                <a:srgbClr val="009900"/>
              </a:solidFill>
            </a:endParaRPr>
          </a:p>
        </p:txBody>
      </p:sp>
      <p:sp>
        <p:nvSpPr>
          <p:cNvPr id="3" name="Rectangle 2"/>
          <p:cNvSpPr/>
          <p:nvPr/>
        </p:nvSpPr>
        <p:spPr>
          <a:xfrm>
            <a:off x="15726" y="2916703"/>
            <a:ext cx="478465" cy="222211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GB" sz="1400" b="1" dirty="0" smtClean="0">
                <a:solidFill>
                  <a:schemeClr val="tx1"/>
                </a:solidFill>
                <a:latin typeface="Times New Roman" panose="02020603050405020304" pitchFamily="18" charset="0"/>
                <a:cs typeface="Times New Roman" panose="02020603050405020304" pitchFamily="18" charset="0"/>
              </a:rPr>
              <a:t>Remaining cooling budget [W/m aperture]</a:t>
            </a:r>
            <a:endParaRPr lang="en-GB"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4178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823212" cy="914400"/>
          </a:xfrm>
        </p:spPr>
        <p:txBody>
          <a:bodyPr>
            <a:normAutofit/>
          </a:bodyPr>
          <a:lstStyle/>
          <a:p>
            <a:r>
              <a:rPr lang="en-GB" dirty="0" smtClean="0"/>
              <a:t>New </a:t>
            </a:r>
            <a:r>
              <a:rPr lang="en-GB" dirty="0" err="1"/>
              <a:t>c</a:t>
            </a:r>
            <a:r>
              <a:rPr lang="en-GB" dirty="0" err="1" smtClean="0"/>
              <a:t>ryo</a:t>
            </a:r>
            <a:r>
              <a:rPr lang="en-GB" dirty="0" smtClean="0"/>
              <a:t>-hardware requirement</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163615842"/>
              </p:ext>
            </p:extLst>
          </p:nvPr>
        </p:nvGraphicFramePr>
        <p:xfrm>
          <a:off x="0" y="914400"/>
          <a:ext cx="7407824" cy="2225040"/>
        </p:xfrm>
        <a:graphic>
          <a:graphicData uri="http://schemas.openxmlformats.org/drawingml/2006/table">
            <a:tbl>
              <a:tblPr firstRow="1" bandRow="1">
                <a:tableStyleId>{073A0DAA-6AF3-43AB-8588-CEC1D06C72B9}</a:tableStyleId>
              </a:tblPr>
              <a:tblGrid>
                <a:gridCol w="4356485"/>
                <a:gridCol w="1017113"/>
                <a:gridCol w="1017113"/>
                <a:gridCol w="1017113"/>
              </a:tblGrid>
              <a:tr h="370840">
                <a:tc>
                  <a:txBody>
                    <a:bodyPr/>
                    <a:lstStyle/>
                    <a:p>
                      <a:pPr algn="l" fontAlgn="b"/>
                      <a:r>
                        <a:rPr lang="en-GB" sz="1800" b="1" i="0" u="none" strike="noStrike" dirty="0" smtClean="0">
                          <a:solidFill>
                            <a:schemeClr val="bg1"/>
                          </a:solidFill>
                          <a:effectLst/>
                          <a:latin typeface="Calibri"/>
                        </a:rPr>
                        <a:t> Hardware</a:t>
                      </a:r>
                      <a:endParaRPr lang="en-GB" sz="1800" b="1" i="0" u="none" strike="noStrike" dirty="0">
                        <a:solidFill>
                          <a:schemeClr val="bg1"/>
                        </a:solidFill>
                        <a:effectLst/>
                        <a:latin typeface="Calibri"/>
                      </a:endParaRPr>
                    </a:p>
                  </a:txBody>
                  <a:tcPr marL="9525" marR="9525" marT="9525" marB="0" anchor="ctr"/>
                </a:tc>
                <a:tc>
                  <a:txBody>
                    <a:bodyPr/>
                    <a:lstStyle/>
                    <a:p>
                      <a:pPr algn="ctr" fontAlgn="b"/>
                      <a:r>
                        <a:rPr lang="en-GB" sz="1800" b="1" i="0" u="none" strike="noStrike" dirty="0" smtClean="0">
                          <a:solidFill>
                            <a:schemeClr val="bg1"/>
                          </a:solidFill>
                          <a:effectLst/>
                          <a:latin typeface="Calibri"/>
                        </a:rPr>
                        <a:t>PIC</a:t>
                      </a:r>
                      <a:endParaRPr lang="en-GB" sz="1800" b="1" i="0" u="none" strike="noStrike" dirty="0">
                        <a:solidFill>
                          <a:schemeClr val="bg1"/>
                        </a:solidFill>
                        <a:effectLst/>
                        <a:latin typeface="Calibri"/>
                      </a:endParaRPr>
                    </a:p>
                  </a:txBody>
                  <a:tcPr marL="9525" marR="9525" marT="9525" marB="0" anchor="ctr"/>
                </a:tc>
                <a:tc>
                  <a:txBody>
                    <a:bodyPr/>
                    <a:lstStyle/>
                    <a:p>
                      <a:pPr algn="ctr" fontAlgn="b"/>
                      <a:r>
                        <a:rPr lang="en-GB" sz="1800" b="1" i="0" u="none" strike="noStrike" dirty="0">
                          <a:solidFill>
                            <a:schemeClr val="bg1"/>
                          </a:solidFill>
                          <a:effectLst/>
                          <a:latin typeface="Calibri"/>
                        </a:rPr>
                        <a:t>US1</a:t>
                      </a:r>
                    </a:p>
                  </a:txBody>
                  <a:tcPr marL="9525" marR="9525" marT="9525" marB="0" anchor="ctr"/>
                </a:tc>
                <a:tc>
                  <a:txBody>
                    <a:bodyPr/>
                    <a:lstStyle/>
                    <a:p>
                      <a:pPr algn="ctr" fontAlgn="b"/>
                      <a:r>
                        <a:rPr lang="en-GB" sz="1800" b="1" i="0" u="none" strike="noStrike" dirty="0">
                          <a:solidFill>
                            <a:schemeClr val="bg1"/>
                          </a:solidFill>
                          <a:effectLst/>
                          <a:latin typeface="Calibri"/>
                        </a:rPr>
                        <a:t>US2</a:t>
                      </a:r>
                    </a:p>
                  </a:txBody>
                  <a:tcPr marL="9525" marR="9525" marT="9525" marB="0" anchor="ctr"/>
                </a:tc>
              </a:tr>
              <a:tr h="370840">
                <a:tc>
                  <a:txBody>
                    <a:bodyPr/>
                    <a:lstStyle/>
                    <a:p>
                      <a:pPr algn="l" fontAlgn="b"/>
                      <a:r>
                        <a:rPr lang="en-GB" sz="1800" b="0" i="0" u="none" strike="noStrike" dirty="0" smtClean="0">
                          <a:solidFill>
                            <a:srgbClr val="000000"/>
                          </a:solidFill>
                          <a:effectLst/>
                          <a:latin typeface="Calibri"/>
                        </a:rPr>
                        <a:t> New </a:t>
                      </a:r>
                      <a:r>
                        <a:rPr lang="en-GB" sz="1800" b="0" i="0" u="none" strike="noStrike" dirty="0">
                          <a:solidFill>
                            <a:srgbClr val="000000"/>
                          </a:solidFill>
                          <a:effectLst/>
                          <a:latin typeface="Calibri"/>
                        </a:rPr>
                        <a:t>QRL line and </a:t>
                      </a:r>
                      <a:r>
                        <a:rPr lang="en-GB" sz="1800" b="0" i="0" u="none" strike="noStrike" dirty="0" smtClean="0">
                          <a:solidFill>
                            <a:srgbClr val="000000"/>
                          </a:solidFill>
                          <a:effectLst/>
                          <a:latin typeface="Calibri"/>
                        </a:rPr>
                        <a:t>Service Modules </a:t>
                      </a:r>
                      <a:r>
                        <a:rPr lang="en-GB" sz="1800" b="0" i="0" u="none" strike="noStrike" dirty="0">
                          <a:solidFill>
                            <a:srgbClr val="000000"/>
                          </a:solidFill>
                          <a:effectLst/>
                          <a:latin typeface="Calibri"/>
                        </a:rPr>
                        <a:t>for IT</a:t>
                      </a: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c>
                  <a:txBody>
                    <a:bodyPr/>
                    <a:lstStyle/>
                    <a:p>
                      <a:pPr algn="ctr" fontAlgn="b"/>
                      <a:r>
                        <a:rPr lang="en-GB" sz="1800" b="0" i="0" u="none" strike="noStrike" dirty="0">
                          <a:solidFill>
                            <a:srgbClr val="FF0000"/>
                          </a:solidFill>
                          <a:effectLst/>
                          <a:latin typeface="Calibri"/>
                        </a:rPr>
                        <a:t>Y</a:t>
                      </a: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r>
              <a:tr h="370840">
                <a:tc>
                  <a:txBody>
                    <a:bodyPr/>
                    <a:lstStyle/>
                    <a:p>
                      <a:pPr algn="l" fontAlgn="b"/>
                      <a:r>
                        <a:rPr lang="en-GB" sz="1800" b="0" i="0" u="none" strike="noStrike" dirty="0" smtClean="0">
                          <a:solidFill>
                            <a:srgbClr val="000000"/>
                          </a:solidFill>
                          <a:effectLst/>
                          <a:latin typeface="Calibri"/>
                        </a:rPr>
                        <a:t> New </a:t>
                      </a:r>
                      <a:r>
                        <a:rPr lang="en-GB" sz="1800" b="0" i="0" u="none" strike="noStrike" dirty="0">
                          <a:solidFill>
                            <a:srgbClr val="000000"/>
                          </a:solidFill>
                          <a:effectLst/>
                          <a:latin typeface="Calibri"/>
                        </a:rPr>
                        <a:t>QRL line and </a:t>
                      </a:r>
                      <a:r>
                        <a:rPr lang="en-GB" sz="1800" b="0" i="0" u="none" strike="noStrike" dirty="0" smtClean="0">
                          <a:solidFill>
                            <a:srgbClr val="000000"/>
                          </a:solidFill>
                          <a:effectLst/>
                          <a:latin typeface="Calibri"/>
                        </a:rPr>
                        <a:t>Service Modules  </a:t>
                      </a:r>
                      <a:r>
                        <a:rPr lang="en-GB" sz="1800" b="0" i="0" u="none" strike="noStrike" dirty="0">
                          <a:solidFill>
                            <a:srgbClr val="000000"/>
                          </a:solidFill>
                          <a:effectLst/>
                          <a:latin typeface="Calibri"/>
                        </a:rPr>
                        <a:t>for MS</a:t>
                      </a:r>
                    </a:p>
                  </a:txBody>
                  <a:tcPr marL="9525" marR="9525" marT="9525" marB="0" anchor="ctr"/>
                </a:tc>
                <a:tc>
                  <a:txBody>
                    <a:bodyPr/>
                    <a:lstStyle/>
                    <a:p>
                      <a:pPr algn="ctr" fontAlgn="b"/>
                      <a:r>
                        <a:rPr lang="en-GB" sz="1800" b="0" i="0" u="none" strike="noStrike" dirty="0">
                          <a:solidFill>
                            <a:srgbClr val="92D050"/>
                          </a:solidFill>
                          <a:effectLst/>
                          <a:latin typeface="Calibri"/>
                        </a:rPr>
                        <a:t>N</a:t>
                      </a:r>
                    </a:p>
                  </a:txBody>
                  <a:tcPr marL="9525" marR="9525" marT="9525" marB="0" anchor="ctr"/>
                </a:tc>
                <a:tc>
                  <a:txBody>
                    <a:bodyPr/>
                    <a:lstStyle/>
                    <a:p>
                      <a:pPr algn="ctr" fontAlgn="b"/>
                      <a:r>
                        <a:rPr lang="en-GB" sz="1800" b="0" i="0" u="none" strike="noStrike" dirty="0">
                          <a:solidFill>
                            <a:srgbClr val="FF0000"/>
                          </a:solidFill>
                          <a:effectLst/>
                          <a:latin typeface="Calibri"/>
                        </a:rPr>
                        <a:t>Y</a:t>
                      </a: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r>
              <a:tr h="370840">
                <a:tc>
                  <a:txBody>
                    <a:bodyPr/>
                    <a:lstStyle/>
                    <a:p>
                      <a:pPr algn="l" fontAlgn="b"/>
                      <a:r>
                        <a:rPr lang="en-GB" sz="1800" b="0" i="0" u="none" strike="noStrike" dirty="0" smtClean="0">
                          <a:solidFill>
                            <a:srgbClr val="000000"/>
                          </a:solidFill>
                          <a:effectLst/>
                          <a:latin typeface="Calibri"/>
                        </a:rPr>
                        <a:t> New </a:t>
                      </a:r>
                      <a:r>
                        <a:rPr lang="en-GB" sz="1800" b="0" i="0" u="none" strike="noStrike" dirty="0">
                          <a:solidFill>
                            <a:srgbClr val="000000"/>
                          </a:solidFill>
                          <a:effectLst/>
                          <a:latin typeface="Calibri"/>
                        </a:rPr>
                        <a:t>QRL </a:t>
                      </a:r>
                      <a:r>
                        <a:rPr lang="en-GB" sz="1800" b="0" i="0" u="none" strike="noStrike" dirty="0" smtClean="0">
                          <a:solidFill>
                            <a:srgbClr val="000000"/>
                          </a:solidFill>
                          <a:effectLst/>
                          <a:latin typeface="Calibri"/>
                        </a:rPr>
                        <a:t>Service Modules  </a:t>
                      </a:r>
                      <a:r>
                        <a:rPr lang="en-GB" sz="1800" b="0" i="0" u="none" strike="noStrike" dirty="0">
                          <a:solidFill>
                            <a:srgbClr val="000000"/>
                          </a:solidFill>
                          <a:effectLst/>
                          <a:latin typeface="Calibri"/>
                        </a:rPr>
                        <a:t>for DS P1 &amp; P5</a:t>
                      </a:r>
                    </a:p>
                  </a:txBody>
                  <a:tcPr marL="9525" marR="9525" marT="9525" marB="0" anchor="ctr"/>
                </a:tc>
                <a:tc>
                  <a:txBody>
                    <a:bodyPr/>
                    <a:lstStyle/>
                    <a:p>
                      <a:pPr algn="ctr" fontAlgn="b"/>
                      <a:r>
                        <a:rPr lang="en-GB" sz="1800" b="0" i="0" u="none" strike="noStrike">
                          <a:solidFill>
                            <a:srgbClr val="92D050"/>
                          </a:solidFill>
                          <a:effectLst/>
                          <a:latin typeface="Calibri"/>
                        </a:rPr>
                        <a:t>N</a:t>
                      </a: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c>
                  <a:txBody>
                    <a:bodyPr/>
                    <a:lstStyle/>
                    <a:p>
                      <a:pPr algn="ctr" fontAlgn="b"/>
                      <a:r>
                        <a:rPr lang="en-GB" sz="1800" b="0" i="0" u="none" strike="noStrike" dirty="0">
                          <a:solidFill>
                            <a:srgbClr val="FF0000"/>
                          </a:solidFill>
                          <a:effectLst/>
                          <a:latin typeface="Calibri"/>
                        </a:rPr>
                        <a:t>Y</a:t>
                      </a:r>
                    </a:p>
                  </a:txBody>
                  <a:tcPr marL="9525" marR="9525" marT="9525" marB="0" anchor="ctr"/>
                </a:tc>
              </a:tr>
              <a:tr h="370840">
                <a:tc>
                  <a:txBody>
                    <a:bodyPr/>
                    <a:lstStyle/>
                    <a:p>
                      <a:pPr algn="l" fontAlgn="b"/>
                      <a:r>
                        <a:rPr lang="en-GB" sz="1800" b="0" i="0" u="none" strike="noStrike" dirty="0" smtClean="0">
                          <a:solidFill>
                            <a:srgbClr val="000000"/>
                          </a:solidFill>
                          <a:effectLst/>
                          <a:latin typeface="Calibri"/>
                        </a:rPr>
                        <a:t> New </a:t>
                      </a:r>
                      <a:r>
                        <a:rPr lang="en-GB" sz="1800" b="0" i="0" u="none" strike="noStrike" dirty="0" err="1">
                          <a:solidFill>
                            <a:srgbClr val="000000"/>
                          </a:solidFill>
                          <a:effectLst/>
                          <a:latin typeface="Calibri"/>
                        </a:rPr>
                        <a:t>Cryoplant</a:t>
                      </a:r>
                      <a:r>
                        <a:rPr lang="en-GB" sz="1800" b="0" i="0" u="none" strike="noStrike" dirty="0">
                          <a:solidFill>
                            <a:srgbClr val="000000"/>
                          </a:solidFill>
                          <a:effectLst/>
                          <a:latin typeface="Calibri"/>
                        </a:rPr>
                        <a:t> for RF at P4</a:t>
                      </a:r>
                    </a:p>
                  </a:txBody>
                  <a:tcPr marL="9525" marR="9525" marT="9525" marB="0" anchor="ctr"/>
                </a:tc>
                <a:tc>
                  <a:txBody>
                    <a:bodyPr/>
                    <a:lstStyle/>
                    <a:p>
                      <a:pPr algn="ctr" fontAlgn="b"/>
                      <a:r>
                        <a:rPr lang="en-GB" sz="1800" b="0" i="0" u="none" strike="noStrike" dirty="0">
                          <a:solidFill>
                            <a:srgbClr val="FF0000"/>
                          </a:solidFill>
                          <a:effectLst/>
                          <a:latin typeface="Calibri"/>
                        </a:rPr>
                        <a:t>Y/</a:t>
                      </a:r>
                      <a:r>
                        <a:rPr lang="en-GB" sz="1800" b="0" i="0" u="none" strike="noStrike" dirty="0">
                          <a:solidFill>
                            <a:srgbClr val="92D050"/>
                          </a:solidFill>
                          <a:effectLst/>
                          <a:latin typeface="Calibri"/>
                        </a:rPr>
                        <a:t>N </a:t>
                      </a:r>
                      <a:r>
                        <a:rPr lang="en-GB" sz="1800" b="0" i="0" u="none" strike="noStrike" baseline="30000" dirty="0">
                          <a:solidFill>
                            <a:srgbClr val="000000"/>
                          </a:solidFill>
                          <a:effectLst/>
                          <a:latin typeface="Calibri"/>
                        </a:rPr>
                        <a:t>(1)</a:t>
                      </a:r>
                      <a:endParaRPr lang="en-GB" sz="1800" b="0" i="0" u="none" strike="noStrike" dirty="0">
                        <a:solidFill>
                          <a:srgbClr val="000000"/>
                        </a:solidFill>
                        <a:effectLst/>
                        <a:latin typeface="Calibri"/>
                      </a:endParaRP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c>
                  <a:txBody>
                    <a:bodyPr/>
                    <a:lstStyle/>
                    <a:p>
                      <a:pPr algn="ctr" fontAlgn="b"/>
                      <a:r>
                        <a:rPr lang="en-GB" sz="1800" b="0" i="0" u="none" strike="noStrike" dirty="0">
                          <a:solidFill>
                            <a:srgbClr val="FF0000"/>
                          </a:solidFill>
                          <a:effectLst/>
                          <a:latin typeface="Calibri"/>
                        </a:rPr>
                        <a:t>Y</a:t>
                      </a:r>
                    </a:p>
                  </a:txBody>
                  <a:tcPr marL="9525" marR="9525" marT="9525" marB="0" anchor="ctr"/>
                </a:tc>
              </a:tr>
              <a:tr h="370840">
                <a:tc>
                  <a:txBody>
                    <a:bodyPr/>
                    <a:lstStyle/>
                    <a:p>
                      <a:pPr algn="l" fontAlgn="b"/>
                      <a:r>
                        <a:rPr lang="en-GB" sz="1800" b="0" i="0" u="none" strike="noStrike" dirty="0" smtClean="0">
                          <a:solidFill>
                            <a:srgbClr val="000000"/>
                          </a:solidFill>
                          <a:effectLst/>
                          <a:latin typeface="Calibri"/>
                        </a:rPr>
                        <a:t> New </a:t>
                      </a:r>
                      <a:r>
                        <a:rPr lang="en-GB" sz="1800" b="0" i="0" u="none" strike="noStrike" dirty="0" err="1">
                          <a:solidFill>
                            <a:srgbClr val="000000"/>
                          </a:solidFill>
                          <a:effectLst/>
                          <a:latin typeface="Calibri"/>
                        </a:rPr>
                        <a:t>Cryoplants</a:t>
                      </a:r>
                      <a:r>
                        <a:rPr lang="en-GB" sz="1800" b="0" i="0" u="none" strike="noStrike" dirty="0">
                          <a:solidFill>
                            <a:srgbClr val="000000"/>
                          </a:solidFill>
                          <a:effectLst/>
                          <a:latin typeface="Calibri"/>
                        </a:rPr>
                        <a:t> for IT at P1 &amp; P5</a:t>
                      </a:r>
                    </a:p>
                  </a:txBody>
                  <a:tcPr marL="9525" marR="9525" marT="9525" marB="0" anchor="ctr"/>
                </a:tc>
                <a:tc>
                  <a:txBody>
                    <a:bodyPr/>
                    <a:lstStyle/>
                    <a:p>
                      <a:pPr algn="ctr" fontAlgn="b"/>
                      <a:r>
                        <a:rPr lang="en-GB" sz="1800" b="0" i="0" u="none" strike="noStrike" dirty="0">
                          <a:solidFill>
                            <a:srgbClr val="FF0000"/>
                          </a:solidFill>
                          <a:effectLst/>
                          <a:latin typeface="Calibri"/>
                        </a:rPr>
                        <a:t>Y/</a:t>
                      </a:r>
                      <a:r>
                        <a:rPr lang="en-GB" sz="1800" b="0" i="0" u="none" strike="noStrike" dirty="0">
                          <a:solidFill>
                            <a:srgbClr val="92D050"/>
                          </a:solidFill>
                          <a:effectLst/>
                          <a:latin typeface="Calibri"/>
                        </a:rPr>
                        <a:t>N </a:t>
                      </a:r>
                      <a:r>
                        <a:rPr lang="en-GB" sz="1800" b="0" i="0" u="none" strike="noStrike" baseline="30000" dirty="0">
                          <a:solidFill>
                            <a:srgbClr val="000000"/>
                          </a:solidFill>
                          <a:effectLst/>
                          <a:latin typeface="Calibri"/>
                        </a:rPr>
                        <a:t>(2)</a:t>
                      </a:r>
                      <a:endParaRPr lang="en-GB" sz="1800" b="0" i="0" u="none" strike="noStrike" dirty="0">
                        <a:solidFill>
                          <a:srgbClr val="000000"/>
                        </a:solidFill>
                        <a:effectLst/>
                        <a:latin typeface="Calibri"/>
                      </a:endParaRPr>
                    </a:p>
                  </a:txBody>
                  <a:tcPr marL="9525" marR="9525" marT="9525" marB="0" anchor="ctr"/>
                </a:tc>
                <a:tc>
                  <a:txBody>
                    <a:bodyPr/>
                    <a:lstStyle/>
                    <a:p>
                      <a:pPr algn="ctr" fontAlgn="b"/>
                      <a:r>
                        <a:rPr lang="en-GB" sz="1800" b="0" i="0" u="none" strike="noStrike" dirty="0">
                          <a:solidFill>
                            <a:srgbClr val="FF0000"/>
                          </a:solidFill>
                          <a:effectLst/>
                          <a:latin typeface="Calibri"/>
                        </a:rPr>
                        <a:t>Y</a:t>
                      </a:r>
                    </a:p>
                  </a:txBody>
                  <a:tcPr marL="9525" marR="9525" marT="9525" marB="0" anchor="ctr"/>
                </a:tc>
                <a:tc>
                  <a:txBody>
                    <a:bodyPr/>
                    <a:lstStyle/>
                    <a:p>
                      <a:pPr algn="ctr" fontAlgn="b"/>
                      <a:r>
                        <a:rPr lang="en-GB" sz="1800" b="0" i="0" u="none" strike="noStrike" dirty="0">
                          <a:solidFill>
                            <a:srgbClr val="FF0000"/>
                          </a:solidFill>
                          <a:effectLst/>
                          <a:latin typeface="Calibri"/>
                        </a:rPr>
                        <a:t>Y</a:t>
                      </a:r>
                    </a:p>
                  </a:txBody>
                  <a:tcPr marL="9525" marR="9525" marT="9525" marB="0" anchor="ctr"/>
                </a:tc>
              </a:tr>
            </a:tbl>
          </a:graphicData>
        </a:graphic>
      </p:graphicFrame>
      <p:sp>
        <p:nvSpPr>
          <p:cNvPr id="4" name="TextBox 3"/>
          <p:cNvSpPr txBox="1"/>
          <p:nvPr/>
        </p:nvSpPr>
        <p:spPr>
          <a:xfrm>
            <a:off x="4663158" y="3177912"/>
            <a:ext cx="4357017" cy="1323439"/>
          </a:xfrm>
          <a:prstGeom prst="rect">
            <a:avLst/>
          </a:prstGeom>
          <a:noFill/>
        </p:spPr>
        <p:txBody>
          <a:bodyPr wrap="square" rtlCol="0">
            <a:spAutoFit/>
          </a:bodyPr>
          <a:lstStyle/>
          <a:p>
            <a:r>
              <a:rPr lang="en-GB" sz="1600" baseline="30000" dirty="0" smtClean="0">
                <a:latin typeface="Times New Roman" panose="02020603050405020304" pitchFamily="18" charset="0"/>
                <a:cs typeface="Times New Roman" panose="02020603050405020304" pitchFamily="18" charset="0"/>
              </a:rPr>
              <a:t>(1)</a:t>
            </a:r>
            <a:r>
              <a:rPr lang="en-GB" sz="1600" dirty="0" smtClean="0">
                <a:latin typeface="Times New Roman" panose="02020603050405020304" pitchFamily="18" charset="0"/>
                <a:cs typeface="Times New Roman" panose="02020603050405020304" pitchFamily="18" charset="0"/>
              </a:rPr>
              <a:t>: </a:t>
            </a:r>
            <a:r>
              <a:rPr lang="en-GB" sz="1600" dirty="0" smtClean="0">
                <a:solidFill>
                  <a:srgbClr val="FF0000"/>
                </a:solidFill>
                <a:latin typeface="Times New Roman" panose="02020603050405020304" pitchFamily="18" charset="0"/>
                <a:cs typeface="Times New Roman" panose="02020603050405020304" pitchFamily="18" charset="0"/>
              </a:rPr>
              <a:t>Y</a:t>
            </a:r>
            <a:r>
              <a:rPr lang="en-GB" sz="1600" dirty="0" smtClean="0">
                <a:latin typeface="Times New Roman" panose="02020603050405020304" pitchFamily="18" charset="0"/>
                <a:cs typeface="Times New Roman" panose="02020603050405020304" pitchFamily="18" charset="0"/>
              </a:rPr>
              <a:t>, depending on the required margins for e-clouds and on the required HWC/</a:t>
            </a:r>
            <a:r>
              <a:rPr lang="en-GB" sz="1600" dirty="0" err="1" smtClean="0">
                <a:latin typeface="Times New Roman" panose="02020603050405020304" pitchFamily="18" charset="0"/>
                <a:cs typeface="Times New Roman" panose="02020603050405020304" pitchFamily="18" charset="0"/>
              </a:rPr>
              <a:t>sectorization</a:t>
            </a:r>
            <a:r>
              <a:rPr lang="en-GB" sz="1600" dirty="0" smtClean="0">
                <a:latin typeface="Times New Roman" panose="02020603050405020304" pitchFamily="18" charset="0"/>
                <a:cs typeface="Times New Roman" panose="02020603050405020304" pitchFamily="18" charset="0"/>
              </a:rPr>
              <a:t> flexibility.</a:t>
            </a:r>
          </a:p>
          <a:p>
            <a:r>
              <a:rPr lang="en-GB" sz="1600" baseline="30000" dirty="0">
                <a:latin typeface="Times New Roman" panose="02020603050405020304" pitchFamily="18" charset="0"/>
                <a:cs typeface="Times New Roman" panose="02020603050405020304" pitchFamily="18" charset="0"/>
              </a:rPr>
              <a:t>(</a:t>
            </a:r>
            <a:r>
              <a:rPr lang="en-GB" sz="1600" baseline="30000" dirty="0" smtClean="0">
                <a:latin typeface="Times New Roman" panose="02020603050405020304" pitchFamily="18" charset="0"/>
                <a:cs typeface="Times New Roman" panose="02020603050405020304" pitchFamily="18" charset="0"/>
              </a:rPr>
              <a:t>2)</a:t>
            </a:r>
            <a:r>
              <a:rPr lang="en-GB" sz="1600" dirty="0" smtClean="0">
                <a:latin typeface="Times New Roman" panose="02020603050405020304" pitchFamily="18" charset="0"/>
                <a:cs typeface="Times New Roman" panose="02020603050405020304" pitchFamily="18" charset="0"/>
              </a:rPr>
              <a:t>: </a:t>
            </a:r>
            <a:r>
              <a:rPr lang="en-GB" sz="1600" dirty="0" smtClean="0">
                <a:solidFill>
                  <a:srgbClr val="FF0000"/>
                </a:solidFill>
                <a:latin typeface="Times New Roman" panose="02020603050405020304" pitchFamily="18" charset="0"/>
                <a:cs typeface="Times New Roman" panose="02020603050405020304" pitchFamily="18" charset="0"/>
              </a:rPr>
              <a:t>Y</a:t>
            </a:r>
            <a:r>
              <a:rPr lang="en-GB" sz="1600" dirty="0" smtClean="0">
                <a:latin typeface="Times New Roman" panose="02020603050405020304" pitchFamily="18" charset="0"/>
                <a:cs typeface="Times New Roman" panose="02020603050405020304" pitchFamily="18" charset="0"/>
              </a:rPr>
              <a:t>, depending on required temperature margins and on the required HWC/</a:t>
            </a:r>
            <a:r>
              <a:rPr lang="en-GB" sz="1600" dirty="0" err="1" smtClean="0">
                <a:latin typeface="Times New Roman" panose="02020603050405020304" pitchFamily="18" charset="0"/>
                <a:cs typeface="Times New Roman" panose="02020603050405020304" pitchFamily="18" charset="0"/>
              </a:rPr>
              <a:t>sectorization</a:t>
            </a:r>
            <a:r>
              <a:rPr lang="en-GB" sz="1600" dirty="0" smtClean="0">
                <a:latin typeface="Times New Roman" panose="02020603050405020304" pitchFamily="18" charset="0"/>
                <a:cs typeface="Times New Roman" panose="02020603050405020304" pitchFamily="18" charset="0"/>
              </a:rPr>
              <a:t> flexibility.</a:t>
            </a:r>
            <a:endParaRPr lang="en-GB" sz="1600" dirty="0">
              <a:latin typeface="Times New Roman" panose="02020603050405020304" pitchFamily="18" charset="0"/>
              <a:cs typeface="Times New Roman" panose="02020603050405020304" pitchFamily="18" charset="0"/>
            </a:endParaRPr>
          </a:p>
        </p:txBody>
      </p:sp>
      <p:grpSp>
        <p:nvGrpSpPr>
          <p:cNvPr id="10" name="Group 9"/>
          <p:cNvGrpSpPr/>
          <p:nvPr/>
        </p:nvGrpSpPr>
        <p:grpSpPr>
          <a:xfrm>
            <a:off x="5302799" y="1000123"/>
            <a:ext cx="3717376" cy="2466975"/>
            <a:chOff x="5302799" y="1000123"/>
            <a:chExt cx="3717376" cy="2466975"/>
          </a:xfrm>
        </p:grpSpPr>
        <p:grpSp>
          <p:nvGrpSpPr>
            <p:cNvPr id="8" name="Group 7"/>
            <p:cNvGrpSpPr/>
            <p:nvPr/>
          </p:nvGrpSpPr>
          <p:grpSpPr>
            <a:xfrm>
              <a:off x="5302799" y="1000123"/>
              <a:ext cx="2260051" cy="2466975"/>
              <a:chOff x="5302799" y="1000123"/>
              <a:chExt cx="2260051" cy="2466975"/>
            </a:xfrm>
          </p:grpSpPr>
          <p:sp>
            <p:nvSpPr>
              <p:cNvPr id="5" name="Right Arrow 4"/>
              <p:cNvSpPr/>
              <p:nvPr/>
            </p:nvSpPr>
            <p:spPr>
              <a:xfrm rot="10800000">
                <a:off x="5372100" y="1000123"/>
                <a:ext cx="2190750" cy="88582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200" b="1"/>
              </a:p>
            </p:txBody>
          </p:sp>
          <p:sp>
            <p:nvSpPr>
              <p:cNvPr id="6" name="Right Arrow 5"/>
              <p:cNvSpPr/>
              <p:nvPr/>
            </p:nvSpPr>
            <p:spPr>
              <a:xfrm rot="10800000">
                <a:off x="5343525" y="2038347"/>
                <a:ext cx="2190750" cy="88582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200" b="1"/>
              </a:p>
            </p:txBody>
          </p:sp>
          <p:sp>
            <p:nvSpPr>
              <p:cNvPr id="7" name="Right Arrow 6"/>
              <p:cNvSpPr/>
              <p:nvPr/>
            </p:nvSpPr>
            <p:spPr>
              <a:xfrm rot="10800000">
                <a:off x="5302799" y="2581273"/>
                <a:ext cx="2190750" cy="88582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200" b="1"/>
              </a:p>
            </p:txBody>
          </p:sp>
        </p:grpSp>
        <p:sp>
          <p:nvSpPr>
            <p:cNvPr id="9" name="Rectangle 8"/>
            <p:cNvSpPr/>
            <p:nvPr/>
          </p:nvSpPr>
          <p:spPr>
            <a:xfrm>
              <a:off x="6398174" y="1066800"/>
              <a:ext cx="2622001" cy="2172072"/>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200" b="1" dirty="0" smtClean="0">
                  <a:latin typeface="Times New Roman" panose="02020603050405020304" pitchFamily="18" charset="0"/>
                  <a:cs typeface="Times New Roman" panose="02020603050405020304" pitchFamily="18" charset="0"/>
                </a:rPr>
                <a:t>Keep in mind to dimension for future steps and needs i.e. vertical distribution lines…</a:t>
              </a:r>
              <a:endParaRPr lang="en-GB" sz="2200" b="1" dirty="0">
                <a:latin typeface="Times New Roman" panose="02020603050405020304" pitchFamily="18" charset="0"/>
                <a:cs typeface="Times New Roman" panose="02020603050405020304" pitchFamily="18" charset="0"/>
              </a:endParaRPr>
            </a:p>
          </p:txBody>
        </p:sp>
      </p:grpSp>
      <p:grpSp>
        <p:nvGrpSpPr>
          <p:cNvPr id="22" name="Group 21"/>
          <p:cNvGrpSpPr/>
          <p:nvPr/>
        </p:nvGrpSpPr>
        <p:grpSpPr>
          <a:xfrm>
            <a:off x="-12151" y="3149730"/>
            <a:ext cx="8123489" cy="2987823"/>
            <a:chOff x="-12151" y="3149730"/>
            <a:chExt cx="8123489" cy="2987823"/>
          </a:xfrm>
        </p:grpSpPr>
        <p:grpSp>
          <p:nvGrpSpPr>
            <p:cNvPr id="21" name="Group 20"/>
            <p:cNvGrpSpPr/>
            <p:nvPr/>
          </p:nvGrpSpPr>
          <p:grpSpPr>
            <a:xfrm>
              <a:off x="-12151" y="3149730"/>
              <a:ext cx="8123489" cy="2987823"/>
              <a:chOff x="-12151" y="3149730"/>
              <a:chExt cx="8123489" cy="2987823"/>
            </a:xfrm>
          </p:grpSpPr>
          <p:grpSp>
            <p:nvGrpSpPr>
              <p:cNvPr id="20" name="Group 19"/>
              <p:cNvGrpSpPr/>
              <p:nvPr/>
            </p:nvGrpSpPr>
            <p:grpSpPr>
              <a:xfrm>
                <a:off x="-12151" y="3149730"/>
                <a:ext cx="4838700" cy="2867034"/>
                <a:chOff x="107504" y="1115481"/>
                <a:chExt cx="7848872" cy="4044219"/>
              </a:xfrm>
            </p:grpSpPr>
            <p:pic>
              <p:nvPicPr>
                <p:cNvPr id="11"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7504" y="1115481"/>
                  <a:ext cx="5744362" cy="4044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Group 12"/>
                <p:cNvGrpSpPr/>
                <p:nvPr/>
              </p:nvGrpSpPr>
              <p:grpSpPr>
                <a:xfrm>
                  <a:off x="2519772" y="1271268"/>
                  <a:ext cx="5436604" cy="1872208"/>
                  <a:chOff x="2519772" y="1271268"/>
                  <a:chExt cx="5436604" cy="1872208"/>
                </a:xfrm>
              </p:grpSpPr>
              <p:sp>
                <p:nvSpPr>
                  <p:cNvPr id="14" name="TextBox 13"/>
                  <p:cNvSpPr txBox="1"/>
                  <p:nvPr/>
                </p:nvSpPr>
                <p:spPr>
                  <a:xfrm>
                    <a:off x="4319972" y="1271268"/>
                    <a:ext cx="3636404" cy="646331"/>
                  </a:xfrm>
                  <a:prstGeom prst="rect">
                    <a:avLst/>
                  </a:prstGeom>
                  <a:solidFill>
                    <a:schemeClr val="bg1"/>
                  </a:solidFill>
                </p:spPr>
                <p:txBody>
                  <a:bodyPr wrap="square" rtlCol="0">
                    <a:spAutoFit/>
                  </a:bodyPr>
                  <a:lstStyle/>
                  <a:p>
                    <a:r>
                      <a:rPr lang="en-GB" sz="1200" dirty="0" smtClean="0">
                        <a:solidFill>
                          <a:srgbClr val="FF0000"/>
                        </a:solidFill>
                        <a:latin typeface="Times New Roman" panose="02020603050405020304" pitchFamily="18" charset="0"/>
                        <a:cs typeface="Times New Roman" panose="02020603050405020304" pitchFamily="18" charset="0"/>
                      </a:rPr>
                      <a:t>Loss of about 2 points, i.e. 4 days per operation year (200 d/y)</a:t>
                    </a:r>
                    <a:endParaRPr lang="en-GB" sz="1200" dirty="0">
                      <a:solidFill>
                        <a:srgbClr val="FF0000"/>
                      </a:solidFill>
                      <a:latin typeface="Times New Roman" panose="02020603050405020304" pitchFamily="18" charset="0"/>
                      <a:cs typeface="Times New Roman" panose="02020603050405020304" pitchFamily="18" charset="0"/>
                    </a:endParaRPr>
                  </a:p>
                </p:txBody>
              </p:sp>
              <p:cxnSp>
                <p:nvCxnSpPr>
                  <p:cNvPr id="15" name="Straight Connector 14"/>
                  <p:cNvCxnSpPr/>
                  <p:nvPr/>
                </p:nvCxnSpPr>
                <p:spPr>
                  <a:xfrm>
                    <a:off x="2519772" y="2639420"/>
                    <a:ext cx="1080120"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2519772" y="3107472"/>
                    <a:ext cx="1080120"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3383868" y="2639420"/>
                    <a:ext cx="0" cy="504056"/>
                  </a:xfrm>
                  <a:prstGeom prst="straightConnector1">
                    <a:avLst/>
                  </a:prstGeom>
                  <a:ln w="38100">
                    <a:solidFill>
                      <a:srgbClr val="FF0000"/>
                    </a:solidFill>
                    <a:headEnd type="triangle" w="sm" len="lg"/>
                    <a:tailEnd type="triangle" w="sm" len="lg"/>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a:off x="3527884" y="2063356"/>
                    <a:ext cx="1044116" cy="792088"/>
                  </a:xfrm>
                  <a:prstGeom prst="straightConnector1">
                    <a:avLst/>
                  </a:prstGeom>
                  <a:ln>
                    <a:solidFill>
                      <a:srgbClr val="FF0000"/>
                    </a:solidFill>
                    <a:headEnd type="none" w="med" len="med"/>
                    <a:tailEnd type="arrow"/>
                  </a:ln>
                  <a:effectLst/>
                </p:spPr>
                <p:style>
                  <a:lnRef idx="2">
                    <a:schemeClr val="accent1"/>
                  </a:lnRef>
                  <a:fillRef idx="0">
                    <a:schemeClr val="accent1"/>
                  </a:fillRef>
                  <a:effectRef idx="1">
                    <a:schemeClr val="accent1"/>
                  </a:effectRef>
                  <a:fontRef idx="minor">
                    <a:schemeClr val="tx1"/>
                  </a:fontRef>
                </p:style>
              </p:cxnSp>
            </p:grpSp>
          </p:grpSp>
          <p:sp>
            <p:nvSpPr>
              <p:cNvPr id="19" name="TextBox 18"/>
              <p:cNvSpPr txBox="1"/>
              <p:nvPr/>
            </p:nvSpPr>
            <p:spPr>
              <a:xfrm>
                <a:off x="3529153" y="4383227"/>
                <a:ext cx="4582185" cy="1754326"/>
              </a:xfrm>
              <a:prstGeom prst="rect">
                <a:avLst/>
              </a:prstGeom>
              <a:noFill/>
            </p:spPr>
            <p:txBody>
              <a:bodyPr wrap="square" rtlCol="0">
                <a:spAutoFit/>
              </a:bodyPr>
              <a:lstStyle/>
              <a:p>
                <a:r>
                  <a:rPr lang="en-GB" dirty="0" smtClean="0">
                    <a:solidFill>
                      <a:srgbClr val="FF0000"/>
                    </a:solidFill>
                    <a:latin typeface="Times New Roman" panose="02020603050405020304" pitchFamily="18" charset="0"/>
                    <a:cs typeface="Times New Roman" panose="02020603050405020304" pitchFamily="18" charset="0"/>
                  </a:rPr>
                  <a:t>… but reduced-load plants could be more tolerant  (lower risk of stops)</a:t>
                </a:r>
              </a:p>
              <a:p>
                <a:r>
                  <a:rPr lang="en-GB" dirty="0" smtClean="0">
                    <a:solidFill>
                      <a:srgbClr val="FF0000"/>
                    </a:solidFill>
                    <a:latin typeface="Times New Roman" panose="02020603050405020304" pitchFamily="18" charset="0"/>
                    <a:cs typeface="Times New Roman" panose="02020603050405020304" pitchFamily="18" charset="0"/>
                  </a:rPr>
                  <a:t>… but thank to a new </a:t>
                </a:r>
                <a:r>
                  <a:rPr lang="en-GB" dirty="0" err="1" smtClean="0">
                    <a:solidFill>
                      <a:srgbClr val="FF0000"/>
                    </a:solidFill>
                    <a:latin typeface="Times New Roman" panose="02020603050405020304" pitchFamily="18" charset="0"/>
                    <a:cs typeface="Times New Roman" panose="02020603050405020304" pitchFamily="18" charset="0"/>
                  </a:rPr>
                  <a:t>sectorization</a:t>
                </a:r>
                <a:r>
                  <a:rPr lang="en-GB" dirty="0" smtClean="0">
                    <a:solidFill>
                      <a:srgbClr val="FF0000"/>
                    </a:solidFill>
                    <a:latin typeface="Times New Roman" panose="02020603050405020304" pitchFamily="18" charset="0"/>
                    <a:cs typeface="Times New Roman" panose="02020603050405020304" pitchFamily="18" charset="0"/>
                  </a:rPr>
                  <a:t>, possible significant gain of time if specific interventions or HWC are required on RF modules and/or high luminosity insertions (IT + MS)</a:t>
                </a:r>
                <a:endParaRPr lang="en-GB" dirty="0">
                  <a:solidFill>
                    <a:srgbClr val="FF0000"/>
                  </a:solidFill>
                  <a:latin typeface="Times New Roman" panose="02020603050405020304" pitchFamily="18" charset="0"/>
                  <a:cs typeface="Times New Roman" panose="02020603050405020304" pitchFamily="18" charset="0"/>
                </a:endParaRPr>
              </a:p>
            </p:txBody>
          </p:sp>
        </p:grpSp>
        <p:sp>
          <p:nvSpPr>
            <p:cNvPr id="12" name="TextBox 11"/>
            <p:cNvSpPr txBox="1"/>
            <p:nvPr/>
          </p:nvSpPr>
          <p:spPr>
            <a:xfrm rot="16200000">
              <a:off x="618777" y="3683199"/>
              <a:ext cx="1268296" cy="276999"/>
            </a:xfrm>
            <a:prstGeom prst="rect">
              <a:avLst/>
            </a:prstGeom>
            <a:noFill/>
          </p:spPr>
          <p:txBody>
            <a:bodyPr wrap="none" rtlCol="0">
              <a:spAutoFit/>
            </a:bodyPr>
            <a:lstStyle/>
            <a:p>
              <a:r>
                <a:rPr lang="en-GB" sz="1200" b="1" dirty="0" smtClean="0">
                  <a:solidFill>
                    <a:srgbClr val="FF0000"/>
                  </a:solidFill>
                  <a:latin typeface="Times New Roman" panose="02020603050405020304" pitchFamily="18" charset="0"/>
                  <a:cs typeface="Times New Roman" panose="02020603050405020304" pitchFamily="18" charset="0"/>
                </a:rPr>
                <a:t>2012 availability</a:t>
              </a:r>
              <a:endParaRPr lang="en-GB" sz="1200" b="1" dirty="0">
                <a:solidFill>
                  <a:srgbClr val="FF0000"/>
                </a:solidFill>
                <a:latin typeface="Times New Roman" panose="02020603050405020304" pitchFamily="18" charset="0"/>
                <a:cs typeface="Times New Roman" panose="02020603050405020304" pitchFamily="18" charset="0"/>
              </a:endParaRPr>
            </a:p>
          </p:txBody>
        </p:sp>
      </p:grpSp>
      <p:sp>
        <p:nvSpPr>
          <p:cNvPr id="23" name="TextBox 1"/>
          <p:cNvSpPr txBox="1"/>
          <p:nvPr/>
        </p:nvSpPr>
        <p:spPr>
          <a:xfrm>
            <a:off x="8476830" y="6642556"/>
            <a:ext cx="667170" cy="215444"/>
          </a:xfrm>
          <a:prstGeom prst="rect">
            <a:avLst/>
          </a:prstGeom>
          <a:solidFill>
            <a:schemeClr val="bg1"/>
          </a:solidFill>
        </p:spPr>
        <p:txBody>
          <a:bodyPr wrap="none" rtlCol="0">
            <a:spAutoFit/>
          </a:bodyPr>
          <a:lstStyle/>
          <a:p>
            <a:r>
              <a:rPr lang="fr-CH" sz="800" dirty="0" smtClean="0">
                <a:solidFill>
                  <a:srgbClr val="009900"/>
                </a:solidFill>
              </a:rPr>
              <a:t>[L. Tavian]</a:t>
            </a:r>
            <a:endParaRPr lang="en-GB" sz="800" dirty="0">
              <a:solidFill>
                <a:srgbClr val="009900"/>
              </a:solidFill>
            </a:endParaRPr>
          </a:p>
        </p:txBody>
      </p:sp>
    </p:spTree>
    <p:extLst>
      <p:ext uri="{BB962C8B-B14F-4D97-AF65-F5344CB8AC3E}">
        <p14:creationId xmlns:p14="http://schemas.microsoft.com/office/powerpoint/2010/main" val="376895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56" y="0"/>
            <a:ext cx="8226854" cy="655093"/>
          </a:xfrm>
        </p:spPr>
        <p:txBody>
          <a:bodyPr>
            <a:normAutofit fontScale="90000"/>
          </a:bodyPr>
          <a:lstStyle/>
          <a:p>
            <a:r>
              <a:rPr lang="en-GB" dirty="0"/>
              <a:t>Few key data for cost and planning</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91970909"/>
              </p:ext>
            </p:extLst>
          </p:nvPr>
        </p:nvGraphicFramePr>
        <p:xfrm>
          <a:off x="431556" y="655093"/>
          <a:ext cx="8226426" cy="1483360"/>
        </p:xfrm>
        <a:graphic>
          <a:graphicData uri="http://schemas.openxmlformats.org/drawingml/2006/table">
            <a:tbl>
              <a:tblPr firstRow="1" bandRow="1">
                <a:tableStyleId>{5C22544A-7EE6-4342-B048-85BDC9FD1C3A}</a:tableStyleId>
              </a:tblPr>
              <a:tblGrid>
                <a:gridCol w="4113213"/>
                <a:gridCol w="4113213"/>
              </a:tblGrid>
              <a:tr h="370840">
                <a:tc>
                  <a:txBody>
                    <a:bodyPr/>
                    <a:lstStyle/>
                    <a:p>
                      <a:pPr algn="ctr"/>
                      <a:r>
                        <a:rPr lang="en-GB" dirty="0" smtClean="0">
                          <a:latin typeface="Times New Roman" panose="02020603050405020304" pitchFamily="18" charset="0"/>
                          <a:cs typeface="Times New Roman" panose="02020603050405020304" pitchFamily="18" charset="0"/>
                        </a:rPr>
                        <a:t>System</a:t>
                      </a:r>
                      <a:r>
                        <a:rPr lang="en-GB" baseline="0" dirty="0" smtClean="0">
                          <a:latin typeface="Times New Roman" panose="02020603050405020304" pitchFamily="18" charset="0"/>
                          <a:cs typeface="Times New Roman" panose="02020603050405020304" pitchFamily="18" charset="0"/>
                        </a:rPr>
                        <a:t>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en-GB" dirty="0" smtClean="0">
                          <a:latin typeface="Times New Roman" panose="02020603050405020304" pitchFamily="18" charset="0"/>
                          <a:cs typeface="Times New Roman" panose="02020603050405020304" pitchFamily="18" charset="0"/>
                        </a:rPr>
                        <a:t>Cost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r h="370840">
                <a:tc>
                  <a:txBody>
                    <a:bodyPr/>
                    <a:lstStyle/>
                    <a:p>
                      <a:r>
                        <a:rPr lang="en-GB" dirty="0" err="1" smtClean="0">
                          <a:latin typeface="Times New Roman" panose="02020603050405020304" pitchFamily="18" charset="0"/>
                          <a:cs typeface="Times New Roman" panose="02020603050405020304" pitchFamily="18" charset="0"/>
                        </a:rPr>
                        <a:t>Cryo</a:t>
                      </a:r>
                      <a:r>
                        <a:rPr lang="en-GB" dirty="0" smtClean="0">
                          <a:latin typeface="Times New Roman" panose="02020603050405020304" pitchFamily="18" charset="0"/>
                          <a:cs typeface="Times New Roman" panose="02020603050405020304" pitchFamily="18" charset="0"/>
                        </a:rPr>
                        <a:t> plant</a:t>
                      </a:r>
                      <a:r>
                        <a:rPr lang="en-GB" baseline="0" dirty="0" smtClean="0">
                          <a:latin typeface="Times New Roman" panose="02020603050405020304" pitchFamily="18" charset="0"/>
                          <a:cs typeface="Times New Roman" panose="02020603050405020304" pitchFamily="18" charset="0"/>
                        </a:rPr>
                        <a:t> IP4</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Times New Roman" panose="02020603050405020304" pitchFamily="18" charset="0"/>
                          <a:cs typeface="Times New Roman" panose="02020603050405020304" pitchFamily="18" charset="0"/>
                        </a:rPr>
                        <a:t>15 MCHF</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dirty="0" err="1" smtClean="0">
                          <a:latin typeface="Times New Roman" panose="02020603050405020304" pitchFamily="18" charset="0"/>
                          <a:cs typeface="Times New Roman" panose="02020603050405020304" pitchFamily="18" charset="0"/>
                        </a:rPr>
                        <a:t>Cryo</a:t>
                      </a:r>
                      <a:r>
                        <a:rPr lang="en-GB" baseline="0" dirty="0" smtClean="0">
                          <a:latin typeface="Times New Roman" panose="02020603050405020304" pitchFamily="18" charset="0"/>
                          <a:cs typeface="Times New Roman" panose="02020603050405020304" pitchFamily="18" charset="0"/>
                        </a:rPr>
                        <a:t> plant IP1</a:t>
                      </a:r>
                      <a:r>
                        <a:rPr lang="en-GB" dirty="0" smtClean="0">
                          <a:latin typeface="Times New Roman" panose="02020603050405020304" pitchFamily="18" charset="0"/>
                          <a:cs typeface="Times New Roman" panose="02020603050405020304" pitchFamily="18" charset="0"/>
                        </a:rPr>
                        <a:t>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Times New Roman" panose="02020603050405020304" pitchFamily="18" charset="0"/>
                          <a:cs typeface="Times New Roman" panose="02020603050405020304" pitchFamily="18" charset="0"/>
                        </a:rPr>
                        <a:t>37 MCHF</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dirty="0" err="1" smtClean="0">
                          <a:latin typeface="Times New Roman" panose="02020603050405020304" pitchFamily="18" charset="0"/>
                          <a:cs typeface="Times New Roman" panose="02020603050405020304" pitchFamily="18" charset="0"/>
                        </a:rPr>
                        <a:t>Cryo</a:t>
                      </a:r>
                      <a:r>
                        <a:rPr lang="en-GB" dirty="0" smtClean="0">
                          <a:latin typeface="Times New Roman" panose="02020603050405020304" pitchFamily="18" charset="0"/>
                          <a:cs typeface="Times New Roman" panose="02020603050405020304" pitchFamily="18" charset="0"/>
                        </a:rPr>
                        <a:t> plant IP5</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dirty="0" smtClean="0">
                          <a:latin typeface="Times New Roman" panose="02020603050405020304" pitchFamily="18" charset="0"/>
                          <a:cs typeface="Times New Roman" panose="02020603050405020304" pitchFamily="18" charset="0"/>
                        </a:rPr>
                        <a:t>37 MCHF</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5" name="Group 4"/>
          <p:cNvGrpSpPr/>
          <p:nvPr/>
        </p:nvGrpSpPr>
        <p:grpSpPr>
          <a:xfrm>
            <a:off x="128612" y="2138453"/>
            <a:ext cx="7838987" cy="3941102"/>
            <a:chOff x="35496" y="1412776"/>
            <a:chExt cx="9066245" cy="4464440"/>
          </a:xfrm>
        </p:grpSpPr>
        <p:pic>
          <p:nvPicPr>
            <p:cNvPr id="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5496" y="1412776"/>
              <a:ext cx="9066245" cy="4061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5-Point Star 6"/>
            <p:cNvSpPr/>
            <p:nvPr/>
          </p:nvSpPr>
          <p:spPr>
            <a:xfrm>
              <a:off x="2222428" y="5581822"/>
              <a:ext cx="228600" cy="221456"/>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2399051" y="5507884"/>
              <a:ext cx="3325077" cy="369332"/>
            </a:xfrm>
            <a:prstGeom prst="rect">
              <a:avLst/>
            </a:prstGeom>
            <a:noFill/>
          </p:spPr>
          <p:txBody>
            <a:bodyPr wrap="none" rtlCol="0">
              <a:spAutoFit/>
            </a:bodyPr>
            <a:lstStyle/>
            <a:p>
              <a:r>
                <a:rPr lang="en-GB" dirty="0" smtClean="0"/>
                <a:t>: Freeze of heat load requirement</a:t>
              </a:r>
              <a:endParaRPr lang="en-GB" dirty="0"/>
            </a:p>
          </p:txBody>
        </p:sp>
        <p:sp>
          <p:nvSpPr>
            <p:cNvPr id="9" name="5-Point Star 8"/>
            <p:cNvSpPr/>
            <p:nvPr/>
          </p:nvSpPr>
          <p:spPr>
            <a:xfrm>
              <a:off x="4103948" y="2168860"/>
              <a:ext cx="228600" cy="221456"/>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5-Point Star 9"/>
            <p:cNvSpPr/>
            <p:nvPr/>
          </p:nvSpPr>
          <p:spPr>
            <a:xfrm>
              <a:off x="6408204" y="4509120"/>
              <a:ext cx="228600" cy="221456"/>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5-Point Star 10"/>
            <p:cNvSpPr/>
            <p:nvPr/>
          </p:nvSpPr>
          <p:spPr>
            <a:xfrm>
              <a:off x="5076056" y="3356992"/>
              <a:ext cx="228600" cy="221456"/>
            </a:xfrm>
            <a:prstGeom prst="star5">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1869406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High Radiation point reconfiguration </a:t>
            </a:r>
            <a:endParaRPr lang="en-GB"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1390359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5275" y="1218696"/>
            <a:ext cx="5886450" cy="4924737"/>
          </a:xfrm>
          <a:prstGeom prst="rect">
            <a:avLst/>
          </a:prstGeom>
          <a:solidFill>
            <a:schemeClr val="bg1"/>
          </a:solidFill>
          <a:ln>
            <a:noFill/>
          </a:ln>
          <a:effectLst/>
          <a:extLst/>
        </p:spPr>
      </p:pic>
      <p:sp>
        <p:nvSpPr>
          <p:cNvPr id="5" name="Rectangle 4"/>
          <p:cNvSpPr/>
          <p:nvPr/>
        </p:nvSpPr>
        <p:spPr>
          <a:xfrm>
            <a:off x="1050878" y="1023219"/>
            <a:ext cx="1692322" cy="586854"/>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solidFill>
                  <a:schemeClr val="tx1"/>
                </a:solidFill>
                <a:latin typeface="Times New Roman" panose="02020603050405020304" pitchFamily="18" charset="0"/>
                <a:cs typeface="Times New Roman" panose="02020603050405020304" pitchFamily="18" charset="0"/>
              </a:rPr>
              <a:t>Dose LS3 [</a:t>
            </a:r>
            <a:r>
              <a:rPr lang="en-GB" sz="1400" b="1" dirty="0" err="1" smtClean="0">
                <a:solidFill>
                  <a:schemeClr val="tx1"/>
                </a:solidFill>
                <a:latin typeface="Times New Roman" panose="02020603050405020304" pitchFamily="18" charset="0"/>
                <a:cs typeface="Times New Roman" panose="02020603050405020304" pitchFamily="18" charset="0"/>
              </a:rPr>
              <a:t>MGy</a:t>
            </a:r>
            <a:r>
              <a:rPr lang="en-GB" sz="1400" b="1" dirty="0" smtClean="0">
                <a:solidFill>
                  <a:schemeClr val="tx1"/>
                </a:solidFill>
                <a:latin typeface="Times New Roman" panose="02020603050405020304" pitchFamily="18" charset="0"/>
                <a:cs typeface="Times New Roman" panose="02020603050405020304" pitchFamily="18" charset="0"/>
              </a:rPr>
              <a:t>]</a:t>
            </a:r>
          </a:p>
          <a:p>
            <a:pPr algn="ctr"/>
            <a:r>
              <a:rPr lang="en-GB" sz="1400" b="1" dirty="0" smtClean="0">
                <a:solidFill>
                  <a:schemeClr val="tx1"/>
                </a:solidFill>
                <a:latin typeface="Times New Roman" panose="02020603050405020304" pitchFamily="18" charset="0"/>
                <a:cs typeface="Times New Roman" panose="02020603050405020304" pitchFamily="18" charset="0"/>
              </a:rPr>
              <a:t>350 fb</a:t>
            </a:r>
            <a:r>
              <a:rPr lang="en-GB" sz="1400" b="1" baseline="30000" dirty="0" smtClean="0">
                <a:solidFill>
                  <a:schemeClr val="tx1"/>
                </a:solidFill>
                <a:latin typeface="Times New Roman" panose="02020603050405020304" pitchFamily="18" charset="0"/>
                <a:cs typeface="Times New Roman" panose="02020603050405020304" pitchFamily="18" charset="0"/>
              </a:rPr>
              <a:t>-1</a:t>
            </a:r>
            <a:endParaRPr lang="en-GB" sz="1400" b="1" dirty="0">
              <a:solidFill>
                <a:schemeClr val="tx1"/>
              </a:solidFill>
              <a:latin typeface="Times New Roman" panose="02020603050405020304" pitchFamily="18" charset="0"/>
              <a:cs typeface="Times New Roman" panose="02020603050405020304" pitchFamily="18" charset="0"/>
            </a:endParaRPr>
          </a:p>
        </p:txBody>
      </p:sp>
      <p:sp>
        <p:nvSpPr>
          <p:cNvPr id="10" name="Rectangle 9"/>
          <p:cNvSpPr/>
          <p:nvPr/>
        </p:nvSpPr>
        <p:spPr>
          <a:xfrm>
            <a:off x="2718206" y="1039139"/>
            <a:ext cx="1692322" cy="58685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solidFill>
                  <a:schemeClr val="tx1"/>
                </a:solidFill>
                <a:latin typeface="Times New Roman" panose="02020603050405020304" pitchFamily="18" charset="0"/>
                <a:cs typeface="Times New Roman" panose="02020603050405020304" pitchFamily="18" charset="0"/>
              </a:rPr>
              <a:t>Dose PIC</a:t>
            </a:r>
          </a:p>
          <a:p>
            <a:pPr algn="ctr"/>
            <a:r>
              <a:rPr lang="en-GB" sz="1400" b="1" dirty="0">
                <a:solidFill>
                  <a:schemeClr val="tx1"/>
                </a:solidFill>
                <a:latin typeface="Times New Roman" panose="02020603050405020304" pitchFamily="18" charset="0"/>
                <a:cs typeface="Times New Roman" panose="02020603050405020304" pitchFamily="18" charset="0"/>
              </a:rPr>
              <a:t>[</a:t>
            </a:r>
            <a:r>
              <a:rPr lang="en-GB" sz="1400" b="1" dirty="0" err="1">
                <a:solidFill>
                  <a:schemeClr val="tx1"/>
                </a:solidFill>
                <a:latin typeface="Times New Roman" panose="02020603050405020304" pitchFamily="18" charset="0"/>
                <a:cs typeface="Times New Roman" panose="02020603050405020304" pitchFamily="18" charset="0"/>
              </a:rPr>
              <a:t>MGy</a:t>
            </a:r>
            <a:r>
              <a:rPr lang="en-GB" sz="1400" b="1" dirty="0" smtClean="0">
                <a:solidFill>
                  <a:schemeClr val="tx1"/>
                </a:solidFill>
                <a:latin typeface="Times New Roman" panose="02020603050405020304" pitchFamily="18" charset="0"/>
                <a:cs typeface="Times New Roman" panose="02020603050405020304" pitchFamily="18" charset="0"/>
              </a:rPr>
              <a:t>]</a:t>
            </a:r>
          </a:p>
          <a:p>
            <a:pPr algn="ctr"/>
            <a:r>
              <a:rPr lang="en-GB" sz="1400" b="1" dirty="0" smtClean="0">
                <a:solidFill>
                  <a:schemeClr val="tx1"/>
                </a:solidFill>
                <a:latin typeface="Times New Roman" panose="02020603050405020304" pitchFamily="18" charset="0"/>
                <a:cs typeface="Times New Roman" panose="02020603050405020304" pitchFamily="18" charset="0"/>
              </a:rPr>
              <a:t>1000 fb</a:t>
            </a:r>
            <a:r>
              <a:rPr lang="en-GB" sz="1400" b="1" baseline="30000" dirty="0" smtClean="0">
                <a:solidFill>
                  <a:schemeClr val="tx1"/>
                </a:solidFill>
                <a:latin typeface="Times New Roman" panose="02020603050405020304" pitchFamily="18" charset="0"/>
                <a:cs typeface="Times New Roman" panose="02020603050405020304" pitchFamily="18" charset="0"/>
              </a:rPr>
              <a:t>-1</a:t>
            </a:r>
            <a:endParaRPr lang="en-GB" sz="1400" b="1" dirty="0">
              <a:solidFill>
                <a:schemeClr val="tx1"/>
              </a:solidFill>
              <a:latin typeface="Times New Roman" panose="02020603050405020304" pitchFamily="18" charset="0"/>
              <a:cs typeface="Times New Roman" panose="02020603050405020304" pitchFamily="18" charset="0"/>
            </a:endParaRPr>
          </a:p>
        </p:txBody>
      </p:sp>
      <p:sp>
        <p:nvSpPr>
          <p:cNvPr id="11" name="Rectangle 10"/>
          <p:cNvSpPr/>
          <p:nvPr/>
        </p:nvSpPr>
        <p:spPr>
          <a:xfrm>
            <a:off x="4410528" y="1027626"/>
            <a:ext cx="1692322" cy="586854"/>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b="1" dirty="0" smtClean="0">
                <a:solidFill>
                  <a:schemeClr val="tx1"/>
                </a:solidFill>
                <a:latin typeface="Times New Roman" panose="02020603050405020304" pitchFamily="18" charset="0"/>
                <a:cs typeface="Times New Roman" panose="02020603050405020304" pitchFamily="18" charset="0"/>
              </a:rPr>
              <a:t>Dose US2</a:t>
            </a:r>
          </a:p>
          <a:p>
            <a:pPr algn="ctr"/>
            <a:r>
              <a:rPr lang="en-GB" sz="1400" b="1" dirty="0">
                <a:solidFill>
                  <a:schemeClr val="tx1"/>
                </a:solidFill>
                <a:latin typeface="Times New Roman" panose="02020603050405020304" pitchFamily="18" charset="0"/>
                <a:cs typeface="Times New Roman" panose="02020603050405020304" pitchFamily="18" charset="0"/>
              </a:rPr>
              <a:t>[</a:t>
            </a:r>
            <a:r>
              <a:rPr lang="en-GB" sz="1400" b="1" dirty="0" err="1">
                <a:solidFill>
                  <a:schemeClr val="tx1"/>
                </a:solidFill>
                <a:latin typeface="Times New Roman" panose="02020603050405020304" pitchFamily="18" charset="0"/>
                <a:cs typeface="Times New Roman" panose="02020603050405020304" pitchFamily="18" charset="0"/>
              </a:rPr>
              <a:t>MGy</a:t>
            </a:r>
            <a:r>
              <a:rPr lang="en-GB" sz="1400" b="1" dirty="0" smtClean="0">
                <a:solidFill>
                  <a:schemeClr val="tx1"/>
                </a:solidFill>
                <a:latin typeface="Times New Roman" panose="02020603050405020304" pitchFamily="18" charset="0"/>
                <a:cs typeface="Times New Roman" panose="02020603050405020304" pitchFamily="18" charset="0"/>
              </a:rPr>
              <a:t>]</a:t>
            </a:r>
          </a:p>
          <a:p>
            <a:pPr algn="ctr"/>
            <a:r>
              <a:rPr lang="en-GB" sz="1400" b="1" dirty="0" smtClean="0">
                <a:solidFill>
                  <a:schemeClr val="tx1"/>
                </a:solidFill>
                <a:latin typeface="Times New Roman" panose="02020603050405020304" pitchFamily="18" charset="0"/>
                <a:cs typeface="Times New Roman" panose="02020603050405020304" pitchFamily="18" charset="0"/>
              </a:rPr>
              <a:t>3000 fb</a:t>
            </a:r>
            <a:r>
              <a:rPr lang="en-GB" sz="1400" b="1" baseline="30000" dirty="0" smtClean="0">
                <a:solidFill>
                  <a:schemeClr val="tx1"/>
                </a:solidFill>
                <a:latin typeface="Times New Roman" panose="02020603050405020304" pitchFamily="18" charset="0"/>
                <a:cs typeface="Times New Roman" panose="02020603050405020304" pitchFamily="18" charset="0"/>
              </a:rPr>
              <a:t>-1</a:t>
            </a:r>
            <a:endParaRPr lang="en-GB" sz="1400" b="1" dirty="0">
              <a:solidFill>
                <a:schemeClr val="tx1"/>
              </a:solidFill>
              <a:latin typeface="Times New Roman" panose="02020603050405020304" pitchFamily="18" charset="0"/>
              <a:cs typeface="Times New Roman" panose="02020603050405020304" pitchFamily="18" charset="0"/>
            </a:endParaRPr>
          </a:p>
        </p:txBody>
      </p:sp>
      <p:sp>
        <p:nvSpPr>
          <p:cNvPr id="2" name="Title 1"/>
          <p:cNvSpPr>
            <a:spLocks noGrp="1"/>
          </p:cNvSpPr>
          <p:nvPr>
            <p:ph type="title"/>
          </p:nvPr>
        </p:nvSpPr>
        <p:spPr>
          <a:xfrm>
            <a:off x="361429" y="-37586"/>
            <a:ext cx="8226854" cy="940443"/>
          </a:xfrm>
        </p:spPr>
        <p:txBody>
          <a:bodyPr>
            <a:normAutofit fontScale="90000"/>
          </a:bodyPr>
          <a:lstStyle/>
          <a:p>
            <a:r>
              <a:rPr lang="en-GB" dirty="0" smtClean="0"/>
              <a:t>POINT 7  integrated dose to material</a:t>
            </a:r>
            <a:endParaRPr lang="en-GB" dirty="0"/>
          </a:p>
        </p:txBody>
      </p:sp>
      <p:sp>
        <p:nvSpPr>
          <p:cNvPr id="6" name="Rectangle 5"/>
          <p:cNvSpPr/>
          <p:nvPr/>
        </p:nvSpPr>
        <p:spPr>
          <a:xfrm>
            <a:off x="6291618" y="1733119"/>
            <a:ext cx="2674961" cy="161967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i="1" dirty="0" smtClean="0">
                <a:solidFill>
                  <a:schemeClr val="tx1"/>
                </a:solidFill>
                <a:latin typeface="Times New Roman" panose="02020603050405020304" pitchFamily="18" charset="0"/>
                <a:cs typeface="Times New Roman" panose="02020603050405020304" pitchFamily="18" charset="0"/>
              </a:rPr>
              <a:t>Dose with shielding</a:t>
            </a:r>
          </a:p>
          <a:p>
            <a:pPr algn="ctr"/>
            <a:r>
              <a:rPr lang="en-GB" sz="2400" b="1" i="1" dirty="0" smtClean="0">
                <a:solidFill>
                  <a:schemeClr val="tx1"/>
                </a:solidFill>
                <a:latin typeface="Times New Roman" panose="02020603050405020304" pitchFamily="18" charset="0"/>
                <a:cs typeface="Times New Roman" panose="02020603050405020304" pitchFamily="18" charset="0"/>
              </a:rPr>
              <a:t>Installed LS1-LS2</a:t>
            </a:r>
          </a:p>
          <a:p>
            <a:pPr algn="ctr"/>
            <a:r>
              <a:rPr lang="en-GB" sz="2400" b="1" i="1" dirty="0" smtClean="0">
                <a:solidFill>
                  <a:schemeClr val="tx1"/>
                </a:solidFill>
                <a:latin typeface="Times New Roman" panose="02020603050405020304" pitchFamily="18" charset="0"/>
                <a:cs typeface="Times New Roman" panose="02020603050405020304" pitchFamily="18" charset="0"/>
              </a:rPr>
              <a:t>Reduction factor 0.35</a:t>
            </a:r>
            <a:endParaRPr lang="en-GB" sz="2400" b="1" i="1" dirty="0">
              <a:solidFill>
                <a:schemeClr val="tx1"/>
              </a:solidFill>
              <a:latin typeface="Times New Roman" panose="02020603050405020304" pitchFamily="18" charset="0"/>
              <a:cs typeface="Times New Roman" panose="02020603050405020304" pitchFamily="18" charset="0"/>
            </a:endParaRPr>
          </a:p>
        </p:txBody>
      </p:sp>
      <p:grpSp>
        <p:nvGrpSpPr>
          <p:cNvPr id="15" name="Group 14"/>
          <p:cNvGrpSpPr/>
          <p:nvPr/>
        </p:nvGrpSpPr>
        <p:grpSpPr>
          <a:xfrm>
            <a:off x="-66830" y="-17151"/>
            <a:ext cx="9195063" cy="6595148"/>
            <a:chOff x="-51064" y="-17151"/>
            <a:chExt cx="9195063" cy="6595148"/>
          </a:xfrm>
        </p:grpSpPr>
        <p:pic>
          <p:nvPicPr>
            <p:cNvPr id="3"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8591" y="772038"/>
              <a:ext cx="8884693" cy="580595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51064" y="-17151"/>
              <a:ext cx="9195063" cy="838035"/>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900" b="1" dirty="0" smtClean="0">
                  <a:solidFill>
                    <a:schemeClr val="tx2"/>
                  </a:solidFill>
                  <a:latin typeface="Times New Roman" panose="02020603050405020304" pitchFamily="18" charset="0"/>
                  <a:cs typeface="Times New Roman" panose="02020603050405020304" pitchFamily="18" charset="0"/>
                </a:rPr>
                <a:t>POINT 7 residual dose at 40 cm after 6 months of cooling</a:t>
              </a:r>
              <a:endParaRPr lang="en-GB" sz="2900" b="1" dirty="0">
                <a:solidFill>
                  <a:schemeClr val="tx2"/>
                </a:solidFill>
                <a:latin typeface="Times New Roman" panose="02020603050405020304" pitchFamily="18" charset="0"/>
                <a:cs typeface="Times New Roman" panose="02020603050405020304" pitchFamily="18" charset="0"/>
              </a:endParaRPr>
            </a:p>
          </p:txBody>
        </p:sp>
      </p:grpSp>
      <p:grpSp>
        <p:nvGrpSpPr>
          <p:cNvPr id="13" name="Group 12"/>
          <p:cNvGrpSpPr/>
          <p:nvPr/>
        </p:nvGrpSpPr>
        <p:grpSpPr>
          <a:xfrm>
            <a:off x="395740" y="4678659"/>
            <a:ext cx="8029575" cy="1809750"/>
            <a:chOff x="395740" y="4678659"/>
            <a:chExt cx="8029575" cy="1809750"/>
          </a:xfrm>
        </p:grpSpPr>
        <p:pic>
          <p:nvPicPr>
            <p:cNvPr id="8"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95740" y="4678659"/>
              <a:ext cx="8029575" cy="180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1"/>
            <p:cNvSpPr txBox="1"/>
            <p:nvPr/>
          </p:nvSpPr>
          <p:spPr>
            <a:xfrm>
              <a:off x="7107325" y="6250215"/>
              <a:ext cx="1317990" cy="215444"/>
            </a:xfrm>
            <a:prstGeom prst="rect">
              <a:avLst/>
            </a:prstGeom>
            <a:solidFill>
              <a:schemeClr val="bg1"/>
            </a:solidFill>
          </p:spPr>
          <p:txBody>
            <a:bodyPr wrap="none" rtlCol="0">
              <a:spAutoFit/>
            </a:bodyPr>
            <a:lstStyle/>
            <a:p>
              <a:r>
                <a:rPr lang="fr-CH" sz="800" dirty="0" smtClean="0">
                  <a:solidFill>
                    <a:srgbClr val="009900"/>
                  </a:solidFill>
                </a:rPr>
                <a:t>[S. Roesler, C. Adorisio]</a:t>
              </a:r>
              <a:endParaRPr lang="en-GB" sz="800" dirty="0">
                <a:solidFill>
                  <a:srgbClr val="009900"/>
                </a:solidFill>
              </a:endParaRPr>
            </a:p>
          </p:txBody>
        </p:sp>
      </p:grpSp>
    </p:spTree>
    <p:extLst>
      <p:ext uri="{BB962C8B-B14F-4D97-AF65-F5344CB8AC3E}">
        <p14:creationId xmlns:p14="http://schemas.microsoft.com/office/powerpoint/2010/main" val="2015215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6854" cy="588397"/>
          </a:xfrm>
        </p:spPr>
        <p:txBody>
          <a:bodyPr>
            <a:normAutofit fontScale="90000"/>
          </a:bodyPr>
          <a:lstStyle/>
          <a:p>
            <a:r>
              <a:rPr lang="en-GB" dirty="0" smtClean="0"/>
              <a:t>Conclusions</a:t>
            </a:r>
            <a:endParaRPr lang="en-GB" dirty="0"/>
          </a:p>
        </p:txBody>
      </p:sp>
      <p:sp>
        <p:nvSpPr>
          <p:cNvPr id="3" name="Content Placeholder 2"/>
          <p:cNvSpPr>
            <a:spLocks noGrp="1"/>
          </p:cNvSpPr>
          <p:nvPr>
            <p:ph idx="1"/>
          </p:nvPr>
        </p:nvSpPr>
        <p:spPr>
          <a:xfrm>
            <a:off x="0" y="459529"/>
            <a:ext cx="9144000" cy="5896822"/>
          </a:xfrm>
        </p:spPr>
        <p:txBody>
          <a:bodyPr>
            <a:normAutofit fontScale="62500" lnSpcReduction="20000"/>
          </a:bodyPr>
          <a:lstStyle/>
          <a:p>
            <a:r>
              <a:rPr lang="en-GB" dirty="0" smtClean="0"/>
              <a:t>PIC actions</a:t>
            </a:r>
          </a:p>
          <a:p>
            <a:pPr lvl="1"/>
            <a:r>
              <a:rPr lang="en-GB" dirty="0" smtClean="0"/>
              <a:t>Concern practically all the sectors of the machine</a:t>
            </a:r>
          </a:p>
          <a:p>
            <a:pPr lvl="1"/>
            <a:r>
              <a:rPr lang="en-GB" dirty="0" smtClean="0"/>
              <a:t>The are spread between the 1</a:t>
            </a:r>
            <a:r>
              <a:rPr lang="en-GB" baseline="30000" dirty="0" smtClean="0"/>
              <a:t>st</a:t>
            </a:r>
            <a:r>
              <a:rPr lang="en-GB" dirty="0" smtClean="0"/>
              <a:t> long technical stop after LS1 and LS3</a:t>
            </a:r>
          </a:p>
          <a:p>
            <a:r>
              <a:rPr lang="en-GB" dirty="0" smtClean="0"/>
              <a:t>Interaction region interventions in IP 1 and 5 provide safe operation for </a:t>
            </a:r>
          </a:p>
          <a:p>
            <a:pPr marL="36576" indent="0">
              <a:buNone/>
            </a:pPr>
            <a:r>
              <a:rPr lang="en-GB" dirty="0"/>
              <a:t>	</a:t>
            </a:r>
            <a:r>
              <a:rPr lang="en-GB" dirty="0" smtClean="0"/>
              <a:t>2025-&gt;2035 years and the required luminosity capacity (See G. Arduini talk)</a:t>
            </a:r>
          </a:p>
          <a:p>
            <a:r>
              <a:rPr lang="en-GB" dirty="0" smtClean="0"/>
              <a:t>Collimation interventions push down the whole machine impedance providing more robust collimators and ensure safe ion run in IP2. Remark: the collimator lifetime is being analysed in this moment. Possible intervention on </a:t>
            </a:r>
            <a:r>
              <a:rPr lang="en-GB" dirty="0" err="1" smtClean="0"/>
              <a:t>secondaries</a:t>
            </a:r>
            <a:r>
              <a:rPr lang="en-GB" dirty="0" smtClean="0"/>
              <a:t> could be necessary to provide reliable exploitation after LS2 </a:t>
            </a:r>
          </a:p>
          <a:p>
            <a:r>
              <a:rPr lang="en-GB" dirty="0" smtClean="0"/>
              <a:t>Beam diagnostic interventions provide the necessary diagnostic capacity, with hardware compatible with the higher radiation dose</a:t>
            </a:r>
          </a:p>
          <a:p>
            <a:r>
              <a:rPr lang="en-GB" dirty="0" err="1" smtClean="0"/>
              <a:t>Sc</a:t>
            </a:r>
            <a:r>
              <a:rPr lang="en-GB" dirty="0" smtClean="0"/>
              <a:t> links provide a solution to radiation electronic issues for the Power converters, but also contribute in reducing collective dose, interventions time and reduce risk of SEE</a:t>
            </a:r>
          </a:p>
          <a:p>
            <a:r>
              <a:rPr lang="en-GB" dirty="0" err="1" smtClean="0"/>
              <a:t>Cryoplant</a:t>
            </a:r>
            <a:r>
              <a:rPr lang="en-GB" dirty="0" smtClean="0"/>
              <a:t> at point 4 provides flexibility in the management of the RF interventions and eliminate the 1</a:t>
            </a:r>
            <a:r>
              <a:rPr lang="en-GB" baseline="30000" dirty="0" smtClean="0"/>
              <a:t>st</a:t>
            </a:r>
            <a:r>
              <a:rPr lang="en-GB" dirty="0" smtClean="0"/>
              <a:t> machine bottleneck  in term of cooling capacity. All </a:t>
            </a:r>
            <a:r>
              <a:rPr lang="en-GB" dirty="0" err="1" smtClean="0"/>
              <a:t>cryo</a:t>
            </a:r>
            <a:r>
              <a:rPr lang="en-GB" dirty="0" smtClean="0"/>
              <a:t> installation have to be performed with a long term view from the installation/integration perspective (foresee for future needs)</a:t>
            </a:r>
          </a:p>
          <a:p>
            <a:r>
              <a:rPr lang="en-GB" dirty="0" smtClean="0"/>
              <a:t>High radiation dose point call for radiation management and possible reconfiguration to provide the best as possible reliability and access conditions. </a:t>
            </a:r>
            <a:r>
              <a:rPr lang="en-GB" dirty="0"/>
              <a:t>Radiation tolerant </a:t>
            </a:r>
            <a:r>
              <a:rPr lang="en-GB" dirty="0" smtClean="0"/>
              <a:t>electronic development </a:t>
            </a:r>
            <a:r>
              <a:rPr lang="en-GB" dirty="0"/>
              <a:t>(including </a:t>
            </a:r>
            <a:r>
              <a:rPr lang="en-GB" dirty="0" smtClean="0"/>
              <a:t>R&amp;D and testing) </a:t>
            </a:r>
            <a:r>
              <a:rPr lang="en-GB" dirty="0"/>
              <a:t>will affect several equipment groups (costs, resources)</a:t>
            </a:r>
            <a:r>
              <a:rPr lang="en-GB" dirty="0" smtClean="0"/>
              <a:t> </a:t>
            </a:r>
          </a:p>
          <a:p>
            <a:endParaRPr lang="en-GB" dirty="0" smtClean="0"/>
          </a:p>
          <a:p>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10/30/2013</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9764041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126124" y="-52614"/>
            <a:ext cx="9584729" cy="6740307"/>
          </a:xfrm>
          <a:prstGeom prst="rect">
            <a:avLst/>
          </a:prstGeom>
          <a:solidFill>
            <a:schemeClr val="tx2"/>
          </a:solidFill>
        </p:spPr>
        <p:txBody>
          <a:bodyPr wrap="square" lIns="91440" tIns="45720" rIns="91440" bIns="45720">
            <a:spAutoFit/>
          </a:bodyPr>
          <a:lstStyle/>
          <a:p>
            <a:pPr algn="ctr"/>
            <a:endParaRPr lang="en-US" sz="5400" b="1" i="1" cap="none" spc="0" dirty="0" smtClean="0">
              <a:ln w="38100">
                <a:solidFill>
                  <a:srgbClr val="FFFF00"/>
                </a:solidFill>
                <a:prstDash val="solid"/>
                <a:miter lim="800000"/>
              </a:ln>
              <a:noFill/>
              <a:effectLst>
                <a:outerShdw blurRad="25500" dist="23000" dir="7020000" algn="tl">
                  <a:srgbClr val="000000">
                    <a:alpha val="50000"/>
                  </a:srgbClr>
                </a:outerShdw>
              </a:effectLst>
            </a:endParaRPr>
          </a:p>
          <a:p>
            <a:pPr algn="ctr"/>
            <a:endParaRPr lang="en-US" sz="5400" b="1" i="1" dirty="0">
              <a:ln w="38100">
                <a:solidFill>
                  <a:srgbClr val="FFFF00"/>
                </a:solidFill>
                <a:prstDash val="solid"/>
                <a:miter lim="800000"/>
              </a:ln>
              <a:noFill/>
              <a:effectLst>
                <a:outerShdw blurRad="25500" dist="23000" dir="7020000" algn="tl">
                  <a:srgbClr val="000000">
                    <a:alpha val="50000"/>
                  </a:srgbClr>
                </a:outerShdw>
              </a:effectLst>
            </a:endParaRPr>
          </a:p>
          <a:p>
            <a:pPr algn="ctr"/>
            <a:endParaRPr lang="en-US" sz="5400" b="1" i="1" cap="none" spc="0" dirty="0" smtClean="0">
              <a:ln w="38100">
                <a:solidFill>
                  <a:srgbClr val="FFFF00"/>
                </a:solidFill>
                <a:prstDash val="solid"/>
                <a:miter lim="800000"/>
              </a:ln>
              <a:noFill/>
              <a:effectLst>
                <a:outerShdw blurRad="25500" dist="23000" dir="7020000" algn="tl">
                  <a:srgbClr val="000000">
                    <a:alpha val="50000"/>
                  </a:srgbClr>
                </a:outerShdw>
              </a:effectLst>
            </a:endParaRPr>
          </a:p>
          <a:p>
            <a:pPr algn="ctr"/>
            <a:r>
              <a:rPr lang="en-US" sz="5400" b="1" i="1" dirty="0" smtClean="0">
                <a:ln w="38100">
                  <a:solidFill>
                    <a:srgbClr val="FFFF00"/>
                  </a:solidFill>
                  <a:prstDash val="solid"/>
                  <a:miter lim="800000"/>
                </a:ln>
                <a:noFill/>
                <a:effectLst>
                  <a:outerShdw blurRad="25500" dist="23000" dir="7020000" algn="tl">
                    <a:srgbClr val="000000">
                      <a:alpha val="50000"/>
                    </a:srgbClr>
                  </a:outerShdw>
                </a:effectLst>
              </a:rPr>
              <a:t>with</a:t>
            </a:r>
            <a:r>
              <a:rPr lang="en-US" sz="5400" b="1" i="1" cap="none" spc="0" dirty="0" smtClean="0">
                <a:ln w="38100">
                  <a:solidFill>
                    <a:srgbClr val="FFFF00"/>
                  </a:solidFill>
                  <a:prstDash val="solid"/>
                  <a:miter lim="800000"/>
                </a:ln>
                <a:noFill/>
                <a:effectLst>
                  <a:outerShdw blurRad="25500" dist="23000" dir="7020000" algn="tl">
                    <a:srgbClr val="000000">
                      <a:alpha val="50000"/>
                    </a:srgbClr>
                  </a:outerShdw>
                </a:effectLst>
              </a:rPr>
              <a:t> PIC, LHC</a:t>
            </a:r>
            <a:r>
              <a:rPr lang="en-US" sz="5400" b="1" i="1" dirty="0" smtClean="0">
                <a:ln w="38100">
                  <a:solidFill>
                    <a:srgbClr val="FFFF00"/>
                  </a:solidFill>
                  <a:prstDash val="solid"/>
                  <a:miter lim="800000"/>
                </a:ln>
                <a:noFill/>
                <a:effectLst>
                  <a:outerShdw blurRad="25500" dist="23000" dir="7020000" algn="tl">
                    <a:srgbClr val="000000">
                      <a:alpha val="50000"/>
                    </a:srgbClr>
                  </a:outerShdw>
                </a:effectLst>
              </a:rPr>
              <a:t> will leave </a:t>
            </a:r>
          </a:p>
          <a:p>
            <a:pPr algn="ctr"/>
            <a:r>
              <a:rPr lang="en-US" sz="5400" b="1" i="1" dirty="0" smtClean="0">
                <a:ln w="38100">
                  <a:solidFill>
                    <a:srgbClr val="FFFF00"/>
                  </a:solidFill>
                  <a:prstDash val="solid"/>
                  <a:miter lim="800000"/>
                </a:ln>
                <a:noFill/>
                <a:effectLst>
                  <a:outerShdw blurRad="25500" dist="23000" dir="7020000" algn="tl">
                    <a:srgbClr val="000000">
                      <a:alpha val="50000"/>
                    </a:srgbClr>
                  </a:outerShdw>
                </a:effectLst>
              </a:rPr>
              <a:t>new adventures and,</a:t>
            </a:r>
          </a:p>
          <a:p>
            <a:pPr algn="ctr"/>
            <a:r>
              <a:rPr lang="en-US" sz="5400" b="1" i="1" dirty="0" smtClean="0">
                <a:ln w="38100">
                  <a:solidFill>
                    <a:srgbClr val="FFFF00"/>
                  </a:solidFill>
                  <a:prstDash val="solid"/>
                  <a:miter lim="800000"/>
                </a:ln>
                <a:noFill/>
                <a:effectLst>
                  <a:outerShdw blurRad="25500" dist="23000" dir="7020000" algn="tl">
                    <a:srgbClr val="000000">
                      <a:alpha val="50000"/>
                    </a:srgbClr>
                  </a:outerShdw>
                </a:effectLst>
              </a:rPr>
              <a:t> who knows, </a:t>
            </a:r>
          </a:p>
          <a:p>
            <a:pPr algn="ctr"/>
            <a:r>
              <a:rPr lang="en-US" sz="5400" b="1" i="1" dirty="0" smtClean="0">
                <a:ln w="38100">
                  <a:solidFill>
                    <a:srgbClr val="FFFF00"/>
                  </a:solidFill>
                  <a:prstDash val="solid"/>
                  <a:miter lim="800000"/>
                </a:ln>
                <a:noFill/>
                <a:effectLst>
                  <a:outerShdw blurRad="25500" dist="23000" dir="7020000" algn="tl">
                    <a:srgbClr val="000000">
                      <a:alpha val="50000"/>
                    </a:srgbClr>
                  </a:outerShdw>
                </a:effectLst>
              </a:rPr>
              <a:t>one could be…</a:t>
            </a:r>
            <a:endParaRPr lang="en-US" sz="5400" b="1" i="1" dirty="0">
              <a:ln w="38100">
                <a:solidFill>
                  <a:srgbClr val="FFFF00"/>
                </a:solidFill>
                <a:prstDash val="solid"/>
                <a:miter lim="800000"/>
              </a:ln>
              <a:noFill/>
              <a:effectLst>
                <a:outerShdw blurRad="25500" dist="23000" dir="7020000" algn="tl">
                  <a:srgbClr val="000000">
                    <a:alpha val="50000"/>
                  </a:srgbClr>
                </a:outerShdw>
              </a:effectLst>
            </a:endParaRPr>
          </a:p>
          <a:p>
            <a:pPr algn="ctr"/>
            <a:endParaRPr lang="en-US" sz="5400" b="1" i="1" cap="none" spc="0" dirty="0" smtClean="0">
              <a:ln w="38100">
                <a:solidFill>
                  <a:srgbClr val="FFFF00"/>
                </a:solidFill>
                <a:prstDash val="solid"/>
                <a:miter lim="800000"/>
              </a:ln>
              <a:noFill/>
              <a:effectLst>
                <a:outerShdw blurRad="25500" dist="23000" dir="7020000" algn="tl">
                  <a:srgbClr val="000000">
                    <a:alpha val="50000"/>
                  </a:srgbClr>
                </a:outerShdw>
              </a:effectLst>
            </a:endParaRPr>
          </a:p>
        </p:txBody>
      </p:sp>
      <p:grpSp>
        <p:nvGrpSpPr>
          <p:cNvPr id="13" name="Group 12"/>
          <p:cNvGrpSpPr/>
          <p:nvPr/>
        </p:nvGrpSpPr>
        <p:grpSpPr>
          <a:xfrm>
            <a:off x="-110373" y="-76130"/>
            <a:ext cx="3957851" cy="6042521"/>
            <a:chOff x="-1" y="-1"/>
            <a:chExt cx="3957851" cy="6042521"/>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
              <a:ext cx="3957851" cy="6042521"/>
            </a:xfrm>
            <a:prstGeom prst="rect">
              <a:avLst/>
            </a:prstGeom>
          </p:spPr>
        </p:pic>
        <p:sp>
          <p:nvSpPr>
            <p:cNvPr id="12" name="Rectangle 11"/>
            <p:cNvSpPr/>
            <p:nvPr/>
          </p:nvSpPr>
          <p:spPr>
            <a:xfrm>
              <a:off x="122830" y="327546"/>
              <a:ext cx="2402006" cy="1555845"/>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3" name="Date Placeholder 2"/>
          <p:cNvSpPr>
            <a:spLocks noGrp="1"/>
          </p:cNvSpPr>
          <p:nvPr>
            <p:ph type="dt" sz="half" idx="2"/>
          </p:nvPr>
        </p:nvSpPr>
        <p:spPr/>
        <p:txBody>
          <a:bodyPr/>
          <a:lstStyle/>
          <a:p>
            <a:fld id="{B4BFD808-6B56-4447-9401-2398D08EE3C0}" type="datetime1">
              <a:rPr lang="en-US" smtClean="0"/>
              <a:pPr/>
              <a:t>10/30/2013</a:t>
            </a:fld>
            <a:endParaRPr lang="en-US" dirty="0"/>
          </a:p>
        </p:txBody>
      </p:sp>
      <p:sp>
        <p:nvSpPr>
          <p:cNvPr id="4" name="Footer Placeholder 3"/>
          <p:cNvSpPr>
            <a:spLocks noGrp="1"/>
          </p:cNvSpPr>
          <p:nvPr>
            <p:ph type="ftr" sz="quarter" idx="3"/>
          </p:nvPr>
        </p:nvSpPr>
        <p:spPr/>
        <p:txBody>
          <a:bodyPr/>
          <a:lstStyle/>
          <a:p>
            <a:r>
              <a:rPr lang="en-US" smtClean="0"/>
              <a:t>Document reference</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36</a:t>
            </a:fld>
            <a:endParaRPr lang="en-US" dirty="0"/>
          </a:p>
        </p:txBody>
      </p:sp>
      <p:grpSp>
        <p:nvGrpSpPr>
          <p:cNvPr id="16" name="Group 15"/>
          <p:cNvGrpSpPr/>
          <p:nvPr/>
        </p:nvGrpSpPr>
        <p:grpSpPr>
          <a:xfrm>
            <a:off x="2524836" y="-1"/>
            <a:ext cx="6161964" cy="6038906"/>
            <a:chOff x="2524836" y="-1"/>
            <a:chExt cx="6161964" cy="6038906"/>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9261" t="2772" r="32155" b="36564"/>
            <a:stretch/>
          </p:blipFill>
          <p:spPr>
            <a:xfrm>
              <a:off x="2524836" y="-1"/>
              <a:ext cx="6161964" cy="6038906"/>
            </a:xfrm>
            <a:prstGeom prst="rect">
              <a:avLst/>
            </a:prstGeom>
          </p:spPr>
        </p:pic>
        <p:sp>
          <p:nvSpPr>
            <p:cNvPr id="14" name="Right Arrow 13"/>
            <p:cNvSpPr/>
            <p:nvPr/>
          </p:nvSpPr>
          <p:spPr>
            <a:xfrm rot="7145357">
              <a:off x="5367693" y="-222749"/>
              <a:ext cx="476250" cy="1676968"/>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ight Arrow 14"/>
            <p:cNvSpPr/>
            <p:nvPr/>
          </p:nvSpPr>
          <p:spPr>
            <a:xfrm rot="7145357">
              <a:off x="6777394" y="104799"/>
              <a:ext cx="476250" cy="1676968"/>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8" name="Group 17"/>
          <p:cNvGrpSpPr/>
          <p:nvPr/>
        </p:nvGrpSpPr>
        <p:grpSpPr>
          <a:xfrm>
            <a:off x="4757328" y="-76130"/>
            <a:ext cx="4622447" cy="6981545"/>
            <a:chOff x="4521553" y="-2"/>
            <a:chExt cx="4622447" cy="6981545"/>
          </a:xfrm>
        </p:grpSpPr>
        <p:pic>
          <p:nvPicPr>
            <p:cNvPr id="7" name="Pictur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21553" y="1105467"/>
              <a:ext cx="4622447" cy="5876076"/>
            </a:xfrm>
            <a:prstGeom prst="rect">
              <a:avLst/>
            </a:prstGeom>
          </p:spPr>
        </p:pic>
        <p:sp>
          <p:nvSpPr>
            <p:cNvPr id="17" name="Rectangle 16"/>
            <p:cNvSpPr/>
            <p:nvPr/>
          </p:nvSpPr>
          <p:spPr>
            <a:xfrm>
              <a:off x="4521553" y="-2"/>
              <a:ext cx="4622447" cy="1105469"/>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b="1" i="1" dirty="0" smtClean="0">
                  <a:solidFill>
                    <a:srgbClr val="FFC000"/>
                  </a:solidFill>
                  <a:latin typeface="Times New Roman" panose="02020603050405020304" pitchFamily="18" charset="0"/>
                  <a:cs typeface="Times New Roman" panose="02020603050405020304" pitchFamily="18" charset="0"/>
                </a:rPr>
                <a:t>For new and</a:t>
              </a:r>
            </a:p>
            <a:p>
              <a:pPr algn="ctr"/>
              <a:r>
                <a:rPr lang="en-GB" sz="2400" b="1" i="1" dirty="0" smtClean="0">
                  <a:solidFill>
                    <a:srgbClr val="FFC000"/>
                  </a:solidFill>
                  <a:latin typeface="Times New Roman" panose="02020603050405020304" pitchFamily="18" charset="0"/>
                  <a:cs typeface="Times New Roman" panose="02020603050405020304" pitchFamily="18" charset="0"/>
                </a:rPr>
                <a:t> </a:t>
              </a:r>
              <a:r>
                <a:rPr lang="en-GB" sz="3200" b="1" i="1" dirty="0" smtClean="0">
                  <a:solidFill>
                    <a:srgbClr val="FFC000"/>
                  </a:solidFill>
                  <a:latin typeface="Times New Roman" panose="02020603050405020304" pitchFamily="18" charset="0"/>
                  <a:cs typeface="Times New Roman" panose="02020603050405020304" pitchFamily="18" charset="0"/>
                </a:rPr>
                <a:t>unexpected </a:t>
              </a:r>
            </a:p>
            <a:p>
              <a:pPr algn="ctr"/>
              <a:r>
                <a:rPr lang="en-GB" sz="2400" b="1" i="1" dirty="0" smtClean="0">
                  <a:solidFill>
                    <a:srgbClr val="FFC000"/>
                  </a:solidFill>
                  <a:latin typeface="Times New Roman" panose="02020603050405020304" pitchFamily="18" charset="0"/>
                  <a:cs typeface="Times New Roman" panose="02020603050405020304" pitchFamily="18" charset="0"/>
                </a:rPr>
                <a:t>discoveries</a:t>
              </a:r>
              <a:endParaRPr lang="en-GB" sz="2400" b="1" i="1" dirty="0">
                <a:solidFill>
                  <a:srgbClr val="FFC000"/>
                </a:solidFill>
                <a:latin typeface="Times New Roman" panose="02020603050405020304" pitchFamily="18" charset="0"/>
                <a:cs typeface="Times New Roman" panose="02020603050405020304" pitchFamily="18" charset="0"/>
              </a:endParaRPr>
            </a:p>
          </p:txBody>
        </p:sp>
      </p:grpSp>
      <p:sp>
        <p:nvSpPr>
          <p:cNvPr id="10" name="TextBox 1"/>
          <p:cNvSpPr txBox="1"/>
          <p:nvPr/>
        </p:nvSpPr>
        <p:spPr>
          <a:xfrm>
            <a:off x="7710985" y="6628416"/>
            <a:ext cx="1433015" cy="276999"/>
          </a:xfrm>
          <a:prstGeom prst="rect">
            <a:avLst/>
          </a:prstGeom>
          <a:solidFill>
            <a:schemeClr val="bg1"/>
          </a:solidFill>
        </p:spPr>
        <p:txBody>
          <a:bodyPr wrap="square" rtlCol="0">
            <a:spAutoFit/>
          </a:bodyPr>
          <a:lstStyle/>
          <a:p>
            <a:r>
              <a:rPr lang="fr-CH" sz="1200" dirty="0" smtClean="0">
                <a:solidFill>
                  <a:srgbClr val="009900"/>
                </a:solidFill>
              </a:rPr>
              <a:t>[</a:t>
            </a:r>
            <a:r>
              <a:rPr lang="fr-CH" sz="1200" dirty="0">
                <a:solidFill>
                  <a:srgbClr val="009900"/>
                </a:solidFill>
              </a:rPr>
              <a:t>A</a:t>
            </a:r>
            <a:r>
              <a:rPr lang="fr-CH" sz="1200" dirty="0" smtClean="0">
                <a:solidFill>
                  <a:srgbClr val="009900"/>
                </a:solidFill>
              </a:rPr>
              <a:t>ngela and Luca]</a:t>
            </a:r>
            <a:endParaRPr lang="en-GB" sz="1200" dirty="0">
              <a:solidFill>
                <a:srgbClr val="009900"/>
              </a:solidFill>
            </a:endParaRPr>
          </a:p>
        </p:txBody>
      </p:sp>
    </p:spTree>
    <p:extLst>
      <p:ext uri="{BB962C8B-B14F-4D97-AF65-F5344CB8AC3E}">
        <p14:creationId xmlns:p14="http://schemas.microsoft.com/office/powerpoint/2010/main" val="3963692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 up slides</a:t>
            </a:r>
            <a:endParaRPr lang="en-GB" dirty="0"/>
          </a:p>
        </p:txBody>
      </p:sp>
      <p:sp>
        <p:nvSpPr>
          <p:cNvPr id="3" name="Text Placeholder 2"/>
          <p:cNvSpPr>
            <a:spLocks noGrp="1"/>
          </p:cNvSpPr>
          <p:nvPr>
            <p:ph type="body" idx="10"/>
          </p:nvPr>
        </p:nvSpPr>
        <p:spPr/>
        <p:txBody>
          <a:bodyPr/>
          <a:lstStyle/>
          <a:p>
            <a:endParaRPr lang="en-GB"/>
          </a:p>
        </p:txBody>
      </p:sp>
    </p:spTree>
    <p:extLst>
      <p:ext uri="{BB962C8B-B14F-4D97-AF65-F5344CB8AC3E}">
        <p14:creationId xmlns:p14="http://schemas.microsoft.com/office/powerpoint/2010/main" val="9455790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33656" cy="1143000"/>
          </a:xfrm>
        </p:spPr>
        <p:txBody>
          <a:bodyPr>
            <a:normAutofit fontScale="90000"/>
          </a:bodyPr>
          <a:lstStyle/>
          <a:p>
            <a:r>
              <a:rPr lang="en-GB" dirty="0" smtClean="0"/>
              <a:t>SC link Point 1 and 5 for power converters in the RRs</a:t>
            </a:r>
            <a:endParaRPr lang="en-GB" dirty="0"/>
          </a:p>
        </p:txBody>
      </p:sp>
      <p:pic>
        <p:nvPicPr>
          <p:cNvPr id="4100"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38200" y="1765865"/>
            <a:ext cx="4608000" cy="2421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479" y="1787795"/>
            <a:ext cx="4570975" cy="22892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p:cNvPicPr>
            <a:picLocks noChangeAspect="1"/>
          </p:cNvPicPr>
          <p:nvPr/>
        </p:nvPicPr>
        <p:blipFill rotWithShape="1">
          <a:blip r:embed="rId4"/>
          <a:srcRect l="17308" t="15680" r="11133" b="7101"/>
          <a:stretch/>
        </p:blipFill>
        <p:spPr bwMode="auto">
          <a:xfrm>
            <a:off x="0" y="4077073"/>
            <a:ext cx="4578454" cy="2779200"/>
          </a:xfrm>
          <a:prstGeom prst="rect">
            <a:avLst/>
          </a:prstGeom>
          <a:ln>
            <a:noFill/>
          </a:ln>
          <a:extLst>
            <a:ext uri="{53640926-AAD7-44D8-BBD7-CCE9431645EC}">
              <a14:shadowObscured xmlns:a14="http://schemas.microsoft.com/office/drawing/2010/main"/>
            </a:ext>
          </a:extLst>
        </p:spPr>
      </p:pic>
      <p:pic>
        <p:nvPicPr>
          <p:cNvPr id="9" name="Picture 8"/>
          <p:cNvPicPr>
            <a:picLocks noChangeAspect="1"/>
          </p:cNvPicPr>
          <p:nvPr/>
        </p:nvPicPr>
        <p:blipFill rotWithShape="1">
          <a:blip r:embed="rId5"/>
          <a:srcRect l="19005" t="24943" r="18622" b="8618"/>
          <a:stretch/>
        </p:blipFill>
        <p:spPr bwMode="auto">
          <a:xfrm>
            <a:off x="4503532" y="4077073"/>
            <a:ext cx="4638296" cy="2779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170631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595346" y="764704"/>
            <a:ext cx="3548653" cy="2707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395536" y="0"/>
            <a:ext cx="8229600" cy="836712"/>
          </a:xfrm>
        </p:spPr>
        <p:txBody>
          <a:bodyPr/>
          <a:lstStyle/>
          <a:p>
            <a:r>
              <a:rPr lang="en-GB" dirty="0" smtClean="0"/>
              <a:t>Alignment </a:t>
            </a:r>
            <a:endParaRPr lang="en-GB"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622" y="4777740"/>
            <a:ext cx="5984081" cy="2080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0" y="4777740"/>
            <a:ext cx="4483922" cy="2080260"/>
            <a:chOff x="0" y="4777740"/>
            <a:chExt cx="4483922" cy="2080260"/>
          </a:xfrm>
        </p:grpSpPr>
        <p:pic>
          <p:nvPicPr>
            <p:cNvPr id="1027"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4777740"/>
              <a:ext cx="4483922" cy="2080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827584" y="5229200"/>
              <a:ext cx="720080" cy="504056"/>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028" name="Picture 4"/>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6512" y="764704"/>
            <a:ext cx="5585160"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ight Arrow 5"/>
          <p:cNvSpPr/>
          <p:nvPr/>
        </p:nvSpPr>
        <p:spPr>
          <a:xfrm>
            <a:off x="5043122" y="1806210"/>
            <a:ext cx="1080120" cy="432048"/>
          </a:xfrm>
          <a:prstGeom prst="rightArrow">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Table 6"/>
          <p:cNvGraphicFramePr>
            <a:graphicFrameLocks noGrp="1"/>
          </p:cNvGraphicFramePr>
          <p:nvPr>
            <p:extLst>
              <p:ext uri="{D42A27DB-BD31-4B8C-83A1-F6EECF244321}">
                <p14:modId xmlns:p14="http://schemas.microsoft.com/office/powerpoint/2010/main" val="1731568332"/>
              </p:ext>
            </p:extLst>
          </p:nvPr>
        </p:nvGraphicFramePr>
        <p:xfrm>
          <a:off x="6123242" y="3789040"/>
          <a:ext cx="2913254" cy="2026920"/>
        </p:xfrm>
        <a:graphic>
          <a:graphicData uri="http://schemas.openxmlformats.org/drawingml/2006/table">
            <a:tbl>
              <a:tblPr firstRow="1" bandRow="1">
                <a:tableStyleId>{5C22544A-7EE6-4342-B048-85BDC9FD1C3A}</a:tableStyleId>
              </a:tblPr>
              <a:tblGrid>
                <a:gridCol w="1113054"/>
                <a:gridCol w="1800200"/>
              </a:tblGrid>
              <a:tr h="370840">
                <a:tc>
                  <a:txBody>
                    <a:bodyPr/>
                    <a:lstStyle/>
                    <a:p>
                      <a:pPr algn="ctr"/>
                      <a:endParaRPr lang="en-GB" dirty="0"/>
                    </a:p>
                  </a:txBody>
                  <a:tcPr>
                    <a:solidFill>
                      <a:schemeClr val="tx2">
                        <a:lumMod val="75000"/>
                      </a:schemeClr>
                    </a:solidFill>
                  </a:tcPr>
                </a:tc>
                <a:tc>
                  <a:txBody>
                    <a:bodyPr/>
                    <a:lstStyle/>
                    <a:p>
                      <a:pPr algn="ctr"/>
                      <a:r>
                        <a:rPr lang="en-GB" dirty="0" smtClean="0"/>
                        <a:t>Scaling factor approx. with luminosity</a:t>
                      </a:r>
                      <a:endParaRPr lang="en-GB" dirty="0"/>
                    </a:p>
                  </a:txBody>
                  <a:tcPr>
                    <a:solidFill>
                      <a:schemeClr val="tx2">
                        <a:lumMod val="75000"/>
                      </a:schemeClr>
                    </a:solidFill>
                  </a:tcPr>
                </a:tc>
              </a:tr>
              <a:tr h="370840">
                <a:tc>
                  <a:txBody>
                    <a:bodyPr/>
                    <a:lstStyle/>
                    <a:p>
                      <a:pPr algn="ctr"/>
                      <a:r>
                        <a:rPr lang="en-GB" dirty="0" smtClean="0"/>
                        <a:t>PIC</a:t>
                      </a:r>
                      <a:endParaRPr lang="en-GB" dirty="0"/>
                    </a:p>
                  </a:txBody>
                  <a:tcPr>
                    <a:solidFill>
                      <a:srgbClr val="FFFF00"/>
                    </a:solidFill>
                  </a:tcPr>
                </a:tc>
                <a:tc>
                  <a:txBody>
                    <a:bodyPr/>
                    <a:lstStyle/>
                    <a:p>
                      <a:pPr algn="ctr"/>
                      <a:r>
                        <a:rPr lang="en-GB" dirty="0" smtClean="0"/>
                        <a:t>3</a:t>
                      </a:r>
                      <a:endParaRPr lang="en-GB" dirty="0"/>
                    </a:p>
                  </a:txBody>
                  <a:tcPr>
                    <a:solidFill>
                      <a:srgbClr val="FFFF00"/>
                    </a:solidFill>
                  </a:tcPr>
                </a:tc>
              </a:tr>
              <a:tr h="370840">
                <a:tc>
                  <a:txBody>
                    <a:bodyPr/>
                    <a:lstStyle/>
                    <a:p>
                      <a:pPr algn="ctr"/>
                      <a:r>
                        <a:rPr lang="en-GB" dirty="0" smtClean="0"/>
                        <a:t>US1</a:t>
                      </a:r>
                      <a:endParaRPr lang="en-GB" dirty="0"/>
                    </a:p>
                  </a:txBody>
                  <a:tcPr>
                    <a:solidFill>
                      <a:srgbClr val="FF9933"/>
                    </a:solidFill>
                  </a:tcPr>
                </a:tc>
                <a:tc>
                  <a:txBody>
                    <a:bodyPr/>
                    <a:lstStyle/>
                    <a:p>
                      <a:pPr algn="ctr"/>
                      <a:r>
                        <a:rPr lang="en-GB" dirty="0" smtClean="0"/>
                        <a:t>7</a:t>
                      </a:r>
                      <a:endParaRPr lang="en-GB" dirty="0"/>
                    </a:p>
                  </a:txBody>
                  <a:tcPr>
                    <a:solidFill>
                      <a:srgbClr val="FF9933"/>
                    </a:solidFill>
                  </a:tcPr>
                </a:tc>
              </a:tr>
              <a:tr h="370840">
                <a:tc>
                  <a:txBody>
                    <a:bodyPr/>
                    <a:lstStyle/>
                    <a:p>
                      <a:pPr algn="ctr"/>
                      <a:r>
                        <a:rPr lang="en-GB" dirty="0" smtClean="0"/>
                        <a:t>US2</a:t>
                      </a:r>
                      <a:endParaRPr lang="en-GB" dirty="0"/>
                    </a:p>
                  </a:txBody>
                  <a:tcPr>
                    <a:solidFill>
                      <a:srgbClr val="FF6600"/>
                    </a:solidFill>
                  </a:tcPr>
                </a:tc>
                <a:tc>
                  <a:txBody>
                    <a:bodyPr/>
                    <a:lstStyle/>
                    <a:p>
                      <a:pPr algn="ctr"/>
                      <a:r>
                        <a:rPr lang="en-GB" dirty="0" smtClean="0"/>
                        <a:t>12</a:t>
                      </a:r>
                      <a:endParaRPr lang="en-GB" dirty="0"/>
                    </a:p>
                  </a:txBody>
                  <a:tcPr>
                    <a:solidFill>
                      <a:srgbClr val="FF6600"/>
                    </a:solidFill>
                  </a:tcPr>
                </a:tc>
              </a:tr>
            </a:tbl>
          </a:graphicData>
        </a:graphic>
      </p:graphicFrame>
    </p:spTree>
    <p:extLst>
      <p:ext uri="{BB962C8B-B14F-4D97-AF65-F5344CB8AC3E}">
        <p14:creationId xmlns:p14="http://schemas.microsoft.com/office/powerpoint/2010/main" val="1587668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52650" y="6183004"/>
            <a:ext cx="6977633" cy="646331"/>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US" b="1" dirty="0" smtClean="0">
                <a:solidFill>
                  <a:srgbClr val="FF0000"/>
                </a:solidFill>
                <a:latin typeface="Times New Roman" panose="02020603050405020304" pitchFamily="18" charset="0"/>
                <a:cs typeface="Times New Roman" panose="02020603050405020304" pitchFamily="18" charset="0"/>
              </a:rPr>
              <a:t>See Talk of G. Arduini</a:t>
            </a:r>
          </a:p>
          <a:p>
            <a:pPr marL="285750" indent="-285750">
              <a:buFont typeface="Arial" panose="020B0604020202020204" pitchFamily="34" charset="0"/>
              <a:buChar char="•"/>
            </a:pPr>
            <a:r>
              <a:rPr lang="en-US" dirty="0" smtClean="0">
                <a:latin typeface="Times New Roman" panose="02020603050405020304" pitchFamily="18" charset="0"/>
                <a:cs typeface="Times New Roman" panose="02020603050405020304" pitchFamily="18" charset="0"/>
              </a:rPr>
              <a:t>All hardware shall be compatible with the 7 </a:t>
            </a:r>
            <a:r>
              <a:rPr lang="en-US" dirty="0" err="1" smtClean="0">
                <a:latin typeface="Times New Roman" panose="02020603050405020304" pitchFamily="18" charset="0"/>
                <a:cs typeface="Times New Roman" panose="02020603050405020304" pitchFamily="18" charset="0"/>
              </a:rPr>
              <a:t>TeV</a:t>
            </a:r>
            <a:r>
              <a:rPr lang="en-US" dirty="0" smtClean="0">
                <a:latin typeface="Times New Roman" panose="02020603050405020304" pitchFamily="18" charset="0"/>
                <a:cs typeface="Times New Roman" panose="02020603050405020304" pitchFamily="18" charset="0"/>
              </a:rPr>
              <a:t> operation</a:t>
            </a:r>
          </a:p>
        </p:txBody>
      </p:sp>
      <p:sp>
        <p:nvSpPr>
          <p:cNvPr id="5" name="Title 1"/>
          <p:cNvSpPr txBox="1">
            <a:spLocks/>
          </p:cNvSpPr>
          <p:nvPr/>
        </p:nvSpPr>
        <p:spPr>
          <a:xfrm>
            <a:off x="0" y="1624954"/>
            <a:ext cx="3870251" cy="39028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i="1" dirty="0" smtClean="0">
                <a:latin typeface="Times New Roman" panose="02020603050405020304" pitchFamily="18" charset="0"/>
                <a:cs typeface="Times New Roman" panose="02020603050405020304" pitchFamily="18" charset="0"/>
              </a:rPr>
              <a:t>PIC Scenarios 6.5 </a:t>
            </a:r>
            <a:r>
              <a:rPr lang="en-US" sz="2400" b="1" i="1" dirty="0" err="1" smtClean="0">
                <a:latin typeface="Times New Roman" panose="02020603050405020304" pitchFamily="18" charset="0"/>
                <a:cs typeface="Times New Roman" panose="02020603050405020304" pitchFamily="18" charset="0"/>
              </a:rPr>
              <a:t>TeV</a:t>
            </a:r>
            <a:endParaRPr lang="en-US" sz="2400" b="1" i="1" dirty="0">
              <a:latin typeface="Times New Roman" panose="02020603050405020304" pitchFamily="18" charset="0"/>
              <a:cs typeface="Times New Roman" panose="02020603050405020304" pitchFamily="18" charset="0"/>
            </a:endParaRPr>
          </a:p>
        </p:txBody>
      </p:sp>
      <p:sp>
        <p:nvSpPr>
          <p:cNvPr id="8" name="Title 1"/>
          <p:cNvSpPr txBox="1">
            <a:spLocks/>
          </p:cNvSpPr>
          <p:nvPr/>
        </p:nvSpPr>
        <p:spPr>
          <a:xfrm>
            <a:off x="4412512" y="1639895"/>
            <a:ext cx="4731488" cy="390287"/>
          </a:xfrm>
          <a:prstGeom prst="rect">
            <a:avLst/>
          </a:prstGeom>
        </p:spPr>
        <p:txBody>
          <a:bodyPr vert="horz" lIns="91440" tIns="45720" rIns="91440" bIns="45720" rtlCol="0" anchor="ctr">
            <a:normAutofit fontScale="5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i="1" dirty="0" smtClean="0">
                <a:latin typeface="Times New Roman" panose="02020603050405020304" pitchFamily="18" charset="0"/>
                <a:cs typeface="Times New Roman" panose="02020603050405020304" pitchFamily="18" charset="0"/>
              </a:rPr>
              <a:t>PIC Scenarios 7 </a:t>
            </a:r>
            <a:r>
              <a:rPr lang="en-US" b="1" i="1" dirty="0" err="1" smtClean="0">
                <a:latin typeface="Times New Roman" panose="02020603050405020304" pitchFamily="18" charset="0"/>
                <a:cs typeface="Times New Roman" panose="02020603050405020304" pitchFamily="18" charset="0"/>
              </a:rPr>
              <a:t>TeV</a:t>
            </a:r>
            <a:endParaRPr lang="en-US" b="1" i="1" dirty="0">
              <a:latin typeface="Times New Roman" panose="02020603050405020304" pitchFamily="18" charset="0"/>
              <a:cs typeface="Times New Roman" panose="02020603050405020304" pitchFamily="18" charset="0"/>
            </a:endParaRPr>
          </a:p>
        </p:txBody>
      </p:sp>
      <p:sp>
        <p:nvSpPr>
          <p:cNvPr id="9" name="Rectangle 8"/>
          <p:cNvSpPr/>
          <p:nvPr/>
        </p:nvSpPr>
        <p:spPr>
          <a:xfrm>
            <a:off x="-13716" y="-172175"/>
            <a:ext cx="9144000" cy="1892826"/>
          </a:xfrm>
          <a:prstGeom prst="rect">
            <a:avLst/>
          </a:prstGeom>
        </p:spPr>
        <p:txBody>
          <a:bodyPr wrap="square">
            <a:spAutoFit/>
          </a:bodyPr>
          <a:lstStyle/>
          <a:p>
            <a:pPr lvl="1" algn="ctr"/>
            <a:r>
              <a:rPr lang="en-US" sz="4500" dirty="0" smtClean="0">
                <a:latin typeface="Times New Roman" panose="02020603050405020304" pitchFamily="18" charset="0"/>
                <a:cs typeface="Times New Roman" panose="02020603050405020304" pitchFamily="18" charset="0"/>
              </a:rPr>
              <a:t>P</a:t>
            </a:r>
            <a:r>
              <a:rPr lang="en-US" sz="4000" dirty="0" smtClean="0">
                <a:solidFill>
                  <a:srgbClr val="00B0F0"/>
                </a:solidFill>
                <a:latin typeface="Times New Roman" panose="02020603050405020304" pitchFamily="18" charset="0"/>
                <a:cs typeface="Times New Roman" panose="02020603050405020304" pitchFamily="18" charset="0"/>
              </a:rPr>
              <a:t>e</a:t>
            </a:r>
            <a:r>
              <a:rPr lang="en-US" sz="3800" dirty="0" smtClean="0">
                <a:solidFill>
                  <a:srgbClr val="00B0F0"/>
                </a:solidFill>
                <a:latin typeface="Times New Roman" panose="02020603050405020304" pitchFamily="18" charset="0"/>
                <a:cs typeface="Times New Roman" panose="02020603050405020304" pitchFamily="18" charset="0"/>
              </a:rPr>
              <a:t>rformance</a:t>
            </a:r>
            <a:r>
              <a:rPr lang="en-US" sz="4000" dirty="0" smtClean="0">
                <a:latin typeface="Times New Roman" panose="02020603050405020304" pitchFamily="18" charset="0"/>
                <a:cs typeface="Times New Roman" panose="02020603050405020304" pitchFamily="18" charset="0"/>
              </a:rPr>
              <a:t> </a:t>
            </a:r>
            <a:r>
              <a:rPr lang="en-US" sz="4500" dirty="0" smtClean="0">
                <a:latin typeface="Times New Roman" panose="02020603050405020304" pitchFamily="18" charset="0"/>
                <a:cs typeface="Times New Roman" panose="02020603050405020304" pitchFamily="18" charset="0"/>
              </a:rPr>
              <a:t>I</a:t>
            </a:r>
            <a:r>
              <a:rPr lang="en-US" sz="3800" dirty="0" smtClean="0">
                <a:solidFill>
                  <a:srgbClr val="00B0F0"/>
                </a:solidFill>
                <a:latin typeface="Times New Roman" panose="02020603050405020304" pitchFamily="18" charset="0"/>
                <a:cs typeface="Times New Roman" panose="02020603050405020304" pitchFamily="18" charset="0"/>
              </a:rPr>
              <a:t>mprovemen</a:t>
            </a:r>
            <a:r>
              <a:rPr lang="en-US" sz="4000" dirty="0" smtClean="0">
                <a:solidFill>
                  <a:srgbClr val="00B0F0"/>
                </a:solidFill>
                <a:latin typeface="Times New Roman" panose="02020603050405020304" pitchFamily="18" charset="0"/>
                <a:cs typeface="Times New Roman" panose="02020603050405020304" pitchFamily="18" charset="0"/>
              </a:rPr>
              <a:t>t</a:t>
            </a:r>
            <a:r>
              <a:rPr lang="en-US" sz="4000" dirty="0" smtClean="0">
                <a:latin typeface="Times New Roman" panose="02020603050405020304" pitchFamily="18" charset="0"/>
                <a:cs typeface="Times New Roman" panose="02020603050405020304" pitchFamily="18" charset="0"/>
              </a:rPr>
              <a:t> </a:t>
            </a:r>
            <a:r>
              <a:rPr lang="en-US" sz="4500" dirty="0" smtClean="0">
                <a:latin typeface="Times New Roman" panose="02020603050405020304" pitchFamily="18" charset="0"/>
                <a:cs typeface="Times New Roman" panose="02020603050405020304" pitchFamily="18" charset="0"/>
              </a:rPr>
              <a:t>C</a:t>
            </a:r>
            <a:r>
              <a:rPr lang="en-US" sz="3800" dirty="0" smtClean="0">
                <a:solidFill>
                  <a:srgbClr val="00B0F0"/>
                </a:solidFill>
                <a:latin typeface="Times New Roman" panose="02020603050405020304" pitchFamily="18" charset="0"/>
                <a:cs typeface="Times New Roman" panose="02020603050405020304" pitchFamily="18" charset="0"/>
              </a:rPr>
              <a:t>onsolidation</a:t>
            </a:r>
          </a:p>
          <a:p>
            <a:pPr lvl="1" algn="ctr"/>
            <a:r>
              <a:rPr lang="en-US" dirty="0" smtClean="0">
                <a:latin typeface="Times New Roman" panose="02020603050405020304" pitchFamily="18" charset="0"/>
                <a:cs typeface="Times New Roman" panose="02020603050405020304" pitchFamily="18" charset="0"/>
              </a:rPr>
              <a:t>Integrate luminosity </a:t>
            </a:r>
            <a:r>
              <a:rPr lang="en-US" dirty="0">
                <a:latin typeface="Times New Roman" panose="02020603050405020304" pitchFamily="18" charset="0"/>
                <a:cs typeface="Times New Roman" panose="02020603050405020304" pitchFamily="18" charset="0"/>
              </a:rPr>
              <a:t>1000 fb</a:t>
            </a:r>
            <a:r>
              <a:rPr lang="en-US" baseline="30000" dirty="0">
                <a:latin typeface="Times New Roman" panose="02020603050405020304" pitchFamily="18" charset="0"/>
                <a:cs typeface="Times New Roman" panose="02020603050405020304" pitchFamily="18" charset="0"/>
              </a:rPr>
              <a:t>-1</a:t>
            </a:r>
            <a:r>
              <a:rPr lang="en-US" dirty="0">
                <a:latin typeface="Times New Roman" panose="02020603050405020304" pitchFamily="18" charset="0"/>
                <a:cs typeface="Times New Roman" panose="02020603050405020304" pitchFamily="18" charset="0"/>
              </a:rPr>
              <a:t> by 2035</a:t>
            </a:r>
          </a:p>
          <a:p>
            <a:pPr marL="228600" lvl="1" indent="0" algn="ctr">
              <a:buNone/>
            </a:pPr>
            <a:r>
              <a:rPr lang="en-US" dirty="0" smtClean="0">
                <a:solidFill>
                  <a:srgbClr val="3861AA"/>
                </a:solidFill>
                <a:latin typeface="Times New Roman" panose="02020603050405020304" pitchFamily="18" charset="0"/>
                <a:cs typeface="Times New Roman" panose="02020603050405020304" pitchFamily="18" charset="0"/>
              </a:rPr>
              <a:t>Assumptions</a:t>
            </a:r>
            <a:r>
              <a:rPr lang="en-US" dirty="0" smtClean="0">
                <a:solidFill>
                  <a:srgbClr val="005872"/>
                </a:solidFill>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10 </a:t>
            </a:r>
            <a:r>
              <a:rPr lang="en-US" dirty="0">
                <a:latin typeface="Times New Roman" panose="02020603050405020304" pitchFamily="18" charset="0"/>
                <a:cs typeface="Times New Roman" panose="02020603050405020304" pitchFamily="18" charset="0"/>
              </a:rPr>
              <a:t>years operations starting from 300 fb</a:t>
            </a:r>
            <a:r>
              <a:rPr lang="en-US" baseline="30000" dirty="0">
                <a:latin typeface="Times New Roman" panose="02020603050405020304" pitchFamily="18" charset="0"/>
                <a:cs typeface="Times New Roman" panose="02020603050405020304" pitchFamily="18" charset="0"/>
              </a:rPr>
              <a:t>-1</a:t>
            </a:r>
            <a:endParaRPr lang="en-US" dirty="0">
              <a:latin typeface="Times New Roman" panose="02020603050405020304" pitchFamily="18" charset="0"/>
              <a:cs typeface="Times New Roman" panose="02020603050405020304" pitchFamily="18" charset="0"/>
            </a:endParaRPr>
          </a:p>
          <a:p>
            <a:pPr lvl="1" algn="ctr"/>
            <a:r>
              <a:rPr lang="en-US" dirty="0">
                <a:latin typeface="Times New Roman" panose="02020603050405020304" pitchFamily="18" charset="0"/>
                <a:cs typeface="Times New Roman" panose="02020603050405020304" pitchFamily="18" charset="0"/>
              </a:rPr>
              <a:t>160 days of physics per year</a:t>
            </a:r>
          </a:p>
          <a:p>
            <a:pPr marL="228600" lvl="1" indent="0" algn="ctr">
              <a:buNone/>
            </a:pPr>
            <a:r>
              <a:rPr lang="en-US" dirty="0">
                <a:solidFill>
                  <a:srgbClr val="3861AA"/>
                </a:solidFill>
                <a:latin typeface="Times New Roman" panose="02020603050405020304" pitchFamily="18" charset="0"/>
                <a:cs typeface="Times New Roman" panose="02020603050405020304" pitchFamily="18" charset="0"/>
              </a:rPr>
              <a:t>Performance goals</a:t>
            </a:r>
            <a:r>
              <a:rPr lang="en-US" dirty="0">
                <a:latin typeface="Times New Roman" panose="02020603050405020304" pitchFamily="18" charset="0"/>
                <a:cs typeface="Times New Roman" panose="02020603050405020304" pitchFamily="18" charset="0"/>
              </a:rPr>
              <a:t>: </a:t>
            </a:r>
            <a:r>
              <a:rPr lang="en-US" u="sng" dirty="0">
                <a:latin typeface="Times New Roman" panose="02020603050405020304" pitchFamily="18" charset="0"/>
                <a:cs typeface="Times New Roman" panose="02020603050405020304" pitchFamily="18" charset="0"/>
              </a:rPr>
              <a:t>PIC</a:t>
            </a:r>
            <a:r>
              <a:rPr lang="en-US" dirty="0">
                <a:latin typeface="Times New Roman" panose="02020603050405020304" pitchFamily="18" charset="0"/>
                <a:cs typeface="Times New Roman" panose="02020603050405020304" pitchFamily="18" charset="0"/>
              </a:rPr>
              <a:t> 70 fb</a:t>
            </a:r>
            <a:r>
              <a:rPr lang="en-US" baseline="30000" dirty="0">
                <a:latin typeface="Times New Roman" panose="02020603050405020304" pitchFamily="18" charset="0"/>
                <a:cs typeface="Times New Roman" panose="02020603050405020304" pitchFamily="18" charset="0"/>
              </a:rPr>
              <a:t>-1</a:t>
            </a:r>
            <a:r>
              <a:rPr lang="en-US" dirty="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year</a:t>
            </a:r>
            <a:endParaRPr lang="en-US" dirty="0">
              <a:latin typeface="Times New Roman" panose="02020603050405020304" pitchFamily="18" charset="0"/>
              <a:cs typeface="Times New Roman" panose="02020603050405020304" pitchFamily="18" charset="0"/>
            </a:endParaRPr>
          </a:p>
        </p:txBody>
      </p:sp>
      <p:graphicFrame>
        <p:nvGraphicFramePr>
          <p:cNvPr id="10" name="Content Placeholder 3"/>
          <p:cNvGraphicFramePr>
            <a:graphicFrameLocks/>
          </p:cNvGraphicFramePr>
          <p:nvPr>
            <p:extLst>
              <p:ext uri="{D42A27DB-BD31-4B8C-83A1-F6EECF244321}">
                <p14:modId xmlns:p14="http://schemas.microsoft.com/office/powerpoint/2010/main" val="1970694326"/>
              </p:ext>
            </p:extLst>
          </p:nvPr>
        </p:nvGraphicFramePr>
        <p:xfrm>
          <a:off x="-13716" y="2098489"/>
          <a:ext cx="4426228" cy="1645920"/>
        </p:xfrm>
        <a:graphic>
          <a:graphicData uri="http://schemas.openxmlformats.org/drawingml/2006/table">
            <a:tbl>
              <a:tblPr bandRow="1">
                <a:tableStyleId>{5C22544A-7EE6-4342-B048-85BDC9FD1C3A}</a:tableStyleId>
              </a:tblPr>
              <a:tblGrid>
                <a:gridCol w="2604775"/>
                <a:gridCol w="1821453"/>
              </a:tblGrid>
              <a:tr h="254758">
                <a:tc>
                  <a:txBody>
                    <a:bodyPr/>
                    <a:lstStyle/>
                    <a:p>
                      <a:r>
                        <a:rPr lang="en-US" sz="1200" b="0" dirty="0" smtClean="0">
                          <a:solidFill>
                            <a:schemeClr val="tx1"/>
                          </a:solidFill>
                          <a:latin typeface="Times New Roman" panose="02020603050405020304" pitchFamily="18" charset="0"/>
                          <a:cs typeface="Times New Roman" panose="02020603050405020304" pitchFamily="18" charset="0"/>
                        </a:rPr>
                        <a:t>Momentum [</a:t>
                      </a:r>
                      <a:r>
                        <a:rPr lang="en-US" sz="1200" b="0" dirty="0" err="1" smtClean="0">
                          <a:solidFill>
                            <a:schemeClr val="tx1"/>
                          </a:solidFill>
                          <a:latin typeface="Times New Roman" panose="02020603050405020304" pitchFamily="18" charset="0"/>
                          <a:cs typeface="Times New Roman" panose="02020603050405020304" pitchFamily="18" charset="0"/>
                        </a:rPr>
                        <a:t>TeV</a:t>
                      </a:r>
                      <a:r>
                        <a:rPr lang="en-US" sz="1200" b="0" dirty="0" smtClean="0">
                          <a:solidFill>
                            <a:schemeClr val="tx1"/>
                          </a:solidFill>
                          <a:latin typeface="Times New Roman" panose="02020603050405020304" pitchFamily="18" charset="0"/>
                          <a:cs typeface="Times New Roman" panose="02020603050405020304" pitchFamily="18" charset="0"/>
                        </a:rPr>
                        <a:t>/c]</a:t>
                      </a:r>
                      <a:endParaRPr lang="en-US" sz="1200" b="0" dirty="0">
                        <a:solidFill>
                          <a:schemeClr val="tx1"/>
                        </a:solidFill>
                        <a:latin typeface="Times New Roman" panose="02020603050405020304" pitchFamily="18" charset="0"/>
                        <a:cs typeface="Times New Roman" panose="02020603050405020304" pitchFamily="18" charset="0"/>
                      </a:endParaRPr>
                    </a:p>
                  </a:txBody>
                  <a:tcPr marL="124303" marR="124303" anchor="ctr"/>
                </a:tc>
                <a:tc>
                  <a:txBody>
                    <a:bodyPr/>
                    <a:lstStyle/>
                    <a:p>
                      <a:pPr algn="ctr"/>
                      <a:r>
                        <a:rPr lang="en-US" sz="1200" b="0" baseline="0" dirty="0" smtClean="0">
                          <a:solidFill>
                            <a:schemeClr val="tx1"/>
                          </a:solidFill>
                          <a:latin typeface="Times New Roman" panose="02020603050405020304" pitchFamily="18" charset="0"/>
                          <a:cs typeface="Times New Roman" panose="02020603050405020304" pitchFamily="18" charset="0"/>
                        </a:rPr>
                        <a:t>6.5</a:t>
                      </a:r>
                    </a:p>
                  </a:txBody>
                  <a:tcPr marL="124303" marR="124303" anchor="ctr"/>
                </a:tc>
              </a:tr>
              <a:tr h="25475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latin typeface="Times New Roman" panose="02020603050405020304" pitchFamily="18" charset="0"/>
                          <a:cs typeface="Times New Roman" panose="02020603050405020304" pitchFamily="18" charset="0"/>
                        </a:rPr>
                        <a:t>Bunch population in collision</a:t>
                      </a:r>
                      <a:r>
                        <a:rPr lang="en-US" sz="1200" b="0" baseline="0" dirty="0" smtClean="0">
                          <a:solidFill>
                            <a:schemeClr val="tx1"/>
                          </a:solidFill>
                          <a:latin typeface="Times New Roman" panose="02020603050405020304" pitchFamily="18" charset="0"/>
                          <a:cs typeface="Times New Roman" panose="02020603050405020304" pitchFamily="18" charset="0"/>
                        </a:rPr>
                        <a:t> </a:t>
                      </a:r>
                      <a:r>
                        <a:rPr lang="it-IT" sz="1200" b="0" dirty="0" smtClean="0">
                          <a:effectLst/>
                          <a:latin typeface="Times New Roman" panose="02020603050405020304" pitchFamily="18" charset="0"/>
                          <a:ea typeface="Calibri"/>
                          <a:cs typeface="Times New Roman" panose="02020603050405020304" pitchFamily="18" charset="0"/>
                        </a:rPr>
                        <a:t>[10</a:t>
                      </a:r>
                      <a:r>
                        <a:rPr lang="it-IT" sz="1200" b="0" baseline="30000" dirty="0" smtClean="0">
                          <a:effectLst/>
                          <a:latin typeface="Times New Roman" panose="02020603050405020304" pitchFamily="18" charset="0"/>
                          <a:ea typeface="Calibri"/>
                          <a:cs typeface="Times New Roman" panose="02020603050405020304" pitchFamily="18" charset="0"/>
                        </a:rPr>
                        <a:t>11</a:t>
                      </a:r>
                      <a:r>
                        <a:rPr lang="it-IT" sz="1200" b="0" baseline="0" dirty="0" smtClean="0">
                          <a:effectLst/>
                          <a:latin typeface="Times New Roman" panose="02020603050405020304" pitchFamily="18" charset="0"/>
                          <a:ea typeface="Calibri"/>
                          <a:cs typeface="Times New Roman" panose="02020603050405020304" pitchFamily="18" charset="0"/>
                        </a:rPr>
                        <a:t> p</a:t>
                      </a:r>
                      <a:r>
                        <a:rPr lang="it-IT" sz="1200" b="0" dirty="0" smtClean="0">
                          <a:effectLst/>
                          <a:latin typeface="Times New Roman" panose="02020603050405020304" pitchFamily="18" charset="0"/>
                          <a:ea typeface="Calibri"/>
                          <a:cs typeface="Times New Roman" panose="02020603050405020304" pitchFamily="18" charset="0"/>
                        </a:rPr>
                        <a:t>]</a:t>
                      </a:r>
                    </a:p>
                  </a:txBody>
                  <a:tcPr marL="124303" marR="124303" anchor="ctr"/>
                </a:tc>
                <a:tc>
                  <a:txBody>
                    <a:bodyPr/>
                    <a:lstStyle/>
                    <a:p>
                      <a:pPr algn="ctr"/>
                      <a:r>
                        <a:rPr lang="en-US" sz="1200" b="0" dirty="0" smtClean="0">
                          <a:solidFill>
                            <a:schemeClr val="tx1"/>
                          </a:solidFill>
                          <a:latin typeface="Times New Roman" panose="02020603050405020304" pitchFamily="18" charset="0"/>
                          <a:cs typeface="Times New Roman" panose="02020603050405020304" pitchFamily="18" charset="0"/>
                        </a:rPr>
                        <a:t>1.38</a:t>
                      </a:r>
                      <a:endParaRPr lang="en-US" sz="1200" b="0" dirty="0">
                        <a:solidFill>
                          <a:schemeClr val="tx1"/>
                        </a:solidFill>
                        <a:latin typeface="Times New Roman" panose="02020603050405020304" pitchFamily="18" charset="0"/>
                        <a:cs typeface="Times New Roman" panose="02020603050405020304" pitchFamily="18" charset="0"/>
                      </a:endParaRPr>
                    </a:p>
                  </a:txBody>
                  <a:tcPr marL="124303" marR="124303" anchor="ctr"/>
                </a:tc>
              </a:tr>
              <a:tr h="254758">
                <a:tc>
                  <a:txBody>
                    <a:bodyPr/>
                    <a:lstStyle/>
                    <a:p>
                      <a:r>
                        <a:rPr lang="en-US" sz="1200" b="0" dirty="0" smtClean="0">
                          <a:solidFill>
                            <a:schemeClr val="tx1"/>
                          </a:solidFill>
                          <a:latin typeface="Times New Roman" panose="02020603050405020304" pitchFamily="18" charset="0"/>
                          <a:cs typeface="Times New Roman" panose="02020603050405020304" pitchFamily="18" charset="0"/>
                        </a:rPr>
                        <a:t>Total</a:t>
                      </a:r>
                      <a:r>
                        <a:rPr lang="en-US" sz="1200" b="0" baseline="0" dirty="0" smtClean="0">
                          <a:solidFill>
                            <a:schemeClr val="tx1"/>
                          </a:solidFill>
                          <a:latin typeface="Times New Roman" panose="02020603050405020304" pitchFamily="18" charset="0"/>
                          <a:cs typeface="Times New Roman" panose="02020603050405020304" pitchFamily="18" charset="0"/>
                        </a:rPr>
                        <a:t> RF Voltage</a:t>
                      </a:r>
                      <a:endParaRPr lang="en-US" sz="1200" b="0" dirty="0">
                        <a:solidFill>
                          <a:schemeClr val="tx1"/>
                        </a:solidFill>
                        <a:latin typeface="Times New Roman" panose="02020603050405020304" pitchFamily="18" charset="0"/>
                        <a:cs typeface="Times New Roman" panose="02020603050405020304" pitchFamily="18" charset="0"/>
                      </a:endParaRPr>
                    </a:p>
                  </a:txBody>
                  <a:tcPr marL="124303" marR="124303" anchor="ctr"/>
                </a:tc>
                <a:tc>
                  <a:txBody>
                    <a:bodyPr/>
                    <a:lstStyle/>
                    <a:p>
                      <a:pPr algn="ctr"/>
                      <a:r>
                        <a:rPr lang="en-US" sz="1200" b="0" dirty="0" smtClean="0">
                          <a:solidFill>
                            <a:schemeClr val="tx1"/>
                          </a:solidFill>
                          <a:latin typeface="Times New Roman" panose="02020603050405020304" pitchFamily="18" charset="0"/>
                          <a:cs typeface="Times New Roman" panose="02020603050405020304" pitchFamily="18" charset="0"/>
                        </a:rPr>
                        <a:t>16</a:t>
                      </a:r>
                      <a:endParaRPr lang="en-US" sz="1200" b="0" dirty="0">
                        <a:solidFill>
                          <a:schemeClr val="tx1"/>
                        </a:solidFill>
                        <a:latin typeface="Times New Roman" panose="02020603050405020304" pitchFamily="18" charset="0"/>
                        <a:cs typeface="Times New Roman" panose="02020603050405020304" pitchFamily="18" charset="0"/>
                      </a:endParaRPr>
                    </a:p>
                  </a:txBody>
                  <a:tcPr marL="124303" marR="124303" anchor="ctr"/>
                </a:tc>
              </a:tr>
              <a:tr h="254758">
                <a:tc>
                  <a:txBody>
                    <a:bodyPr/>
                    <a:lstStyle/>
                    <a:p>
                      <a:r>
                        <a:rPr lang="en-US" sz="1200" b="0" dirty="0" err="1" smtClean="0">
                          <a:solidFill>
                            <a:schemeClr val="tx1"/>
                          </a:solidFill>
                          <a:latin typeface="Times New Roman" panose="02020603050405020304" pitchFamily="18" charset="0"/>
                          <a:cs typeface="Times New Roman" panose="02020603050405020304" pitchFamily="18" charset="0"/>
                        </a:rPr>
                        <a:t>e</a:t>
                      </a:r>
                      <a:r>
                        <a:rPr lang="en-US" sz="1200" b="0" baseline="-25000" dirty="0" err="1" smtClean="0">
                          <a:solidFill>
                            <a:schemeClr val="tx1"/>
                          </a:solidFill>
                          <a:latin typeface="Times New Roman" panose="02020603050405020304" pitchFamily="18" charset="0"/>
                          <a:cs typeface="Times New Roman" panose="02020603050405020304" pitchFamily="18" charset="0"/>
                        </a:rPr>
                        <a:t>L</a:t>
                      </a:r>
                      <a:r>
                        <a:rPr lang="en-US" sz="1200" b="0" dirty="0" smtClean="0">
                          <a:solidFill>
                            <a:schemeClr val="tx1"/>
                          </a:solidFill>
                          <a:latin typeface="Times New Roman" panose="02020603050405020304" pitchFamily="18" charset="0"/>
                          <a:cs typeface="Times New Roman" panose="02020603050405020304" pitchFamily="18" charset="0"/>
                        </a:rPr>
                        <a:t>*[</a:t>
                      </a:r>
                      <a:r>
                        <a:rPr lang="en-US" sz="1200" b="0" dirty="0" err="1" smtClean="0">
                          <a:solidFill>
                            <a:schemeClr val="tx1"/>
                          </a:solidFill>
                          <a:latin typeface="Times New Roman" panose="02020603050405020304" pitchFamily="18" charset="0"/>
                          <a:cs typeface="Times New Roman" panose="02020603050405020304" pitchFamily="18" charset="0"/>
                        </a:rPr>
                        <a:t>eV.s</a:t>
                      </a:r>
                      <a:r>
                        <a:rPr lang="en-US" sz="1200" b="0" dirty="0" smtClean="0">
                          <a:solidFill>
                            <a:schemeClr val="tx1"/>
                          </a:solidFill>
                          <a:latin typeface="Times New Roman" panose="02020603050405020304" pitchFamily="18" charset="0"/>
                          <a:cs typeface="Times New Roman" panose="02020603050405020304" pitchFamily="18" charset="0"/>
                        </a:rPr>
                        <a:t>] at start of fill</a:t>
                      </a:r>
                      <a:endParaRPr lang="en-US" sz="1200" b="0" dirty="0">
                        <a:solidFill>
                          <a:schemeClr val="tx1"/>
                        </a:solidFill>
                        <a:latin typeface="Times New Roman" panose="02020603050405020304" pitchFamily="18" charset="0"/>
                        <a:cs typeface="Times New Roman" panose="02020603050405020304" pitchFamily="18" charset="0"/>
                      </a:endParaRPr>
                    </a:p>
                  </a:txBody>
                  <a:tcPr marL="124303" marR="124303" anchor="ctr"/>
                </a:tc>
                <a:tc>
                  <a:txBody>
                    <a:bodyPr/>
                    <a:lstStyle/>
                    <a:p>
                      <a:pPr algn="ctr"/>
                      <a:r>
                        <a:rPr lang="en-US" sz="1200" b="0" dirty="0" smtClean="0">
                          <a:solidFill>
                            <a:schemeClr val="tx1"/>
                          </a:solidFill>
                          <a:latin typeface="Times New Roman" panose="02020603050405020304" pitchFamily="18" charset="0"/>
                          <a:cs typeface="Times New Roman" panose="02020603050405020304" pitchFamily="18" charset="0"/>
                        </a:rPr>
                        <a:t>3.6</a:t>
                      </a:r>
                      <a:endParaRPr lang="en-US" sz="1200" b="0" dirty="0">
                        <a:solidFill>
                          <a:schemeClr val="tx1"/>
                        </a:solidFill>
                        <a:latin typeface="Times New Roman" panose="02020603050405020304" pitchFamily="18" charset="0"/>
                        <a:cs typeface="Times New Roman" panose="02020603050405020304" pitchFamily="18" charset="0"/>
                      </a:endParaRPr>
                    </a:p>
                  </a:txBody>
                  <a:tcPr marL="124303" marR="124303" anchor="ctr"/>
                </a:tc>
              </a:tr>
              <a:tr h="254758">
                <a:tc>
                  <a:txBody>
                    <a:bodyPr/>
                    <a:lstStyle/>
                    <a:p>
                      <a:r>
                        <a:rPr lang="en-US" sz="1200" dirty="0" smtClean="0">
                          <a:solidFill>
                            <a:schemeClr val="tx1"/>
                          </a:solidFill>
                          <a:latin typeface="Times New Roman" panose="02020603050405020304" pitchFamily="18" charset="0"/>
                          <a:cs typeface="Times New Roman" panose="02020603050405020304" pitchFamily="18" charset="0"/>
                        </a:rPr>
                        <a:t>Bunch length (4 s)[ns]/ (</a:t>
                      </a:r>
                      <a:r>
                        <a:rPr lang="en-US" sz="1200" dirty="0" err="1" smtClean="0">
                          <a:solidFill>
                            <a:schemeClr val="tx1"/>
                          </a:solidFill>
                          <a:latin typeface="Times New Roman" panose="02020603050405020304" pitchFamily="18" charset="0"/>
                          <a:cs typeface="Times New Roman" panose="02020603050405020304" pitchFamily="18" charset="0"/>
                        </a:rPr>
                        <a:t>r.m.s</a:t>
                      </a:r>
                      <a:r>
                        <a:rPr lang="en-US" sz="1200" dirty="0" smtClean="0">
                          <a:solidFill>
                            <a:schemeClr val="tx1"/>
                          </a:solidFill>
                          <a:latin typeface="Times New Roman" panose="02020603050405020304" pitchFamily="18" charset="0"/>
                          <a:cs typeface="Times New Roman" panose="02020603050405020304" pitchFamily="18" charset="0"/>
                        </a:rPr>
                        <a:t>.) [cm]</a:t>
                      </a:r>
                      <a:endParaRPr lang="en-US" sz="1200" dirty="0">
                        <a:solidFill>
                          <a:schemeClr val="tx1"/>
                        </a:solidFill>
                        <a:latin typeface="Times New Roman" panose="02020603050405020304" pitchFamily="18" charset="0"/>
                        <a:cs typeface="Times New Roman" panose="02020603050405020304" pitchFamily="18" charset="0"/>
                      </a:endParaRPr>
                    </a:p>
                  </a:txBody>
                  <a:tcPr marL="124303" marR="124303" anchor="ctr"/>
                </a:tc>
                <a:tc>
                  <a:txBody>
                    <a:bodyPr/>
                    <a:lstStyle/>
                    <a:p>
                      <a:pPr algn="ctr"/>
                      <a:r>
                        <a:rPr lang="en-US" sz="1200" dirty="0" smtClean="0">
                          <a:solidFill>
                            <a:schemeClr val="tx1"/>
                          </a:solidFill>
                          <a:latin typeface="Times New Roman" panose="02020603050405020304" pitchFamily="18" charset="0"/>
                          <a:cs typeface="Times New Roman" panose="02020603050405020304" pitchFamily="18" charset="0"/>
                        </a:rPr>
                        <a:t>1.33/10</a:t>
                      </a:r>
                      <a:endParaRPr lang="en-US" sz="1200" dirty="0">
                        <a:solidFill>
                          <a:schemeClr val="tx1"/>
                        </a:solidFill>
                        <a:latin typeface="Times New Roman" panose="02020603050405020304" pitchFamily="18" charset="0"/>
                        <a:cs typeface="Times New Roman" panose="02020603050405020304" pitchFamily="18" charset="0"/>
                      </a:endParaRPr>
                    </a:p>
                  </a:txBody>
                  <a:tcPr marL="124303" marR="124303" anchor="ctr"/>
                </a:tc>
              </a:tr>
              <a:tr h="254758">
                <a:tc>
                  <a:txBody>
                    <a:bodyPr/>
                    <a:lstStyle/>
                    <a:p>
                      <a:r>
                        <a:rPr lang="en-US" sz="1200" dirty="0" smtClean="0">
                          <a:solidFill>
                            <a:schemeClr val="tx1"/>
                          </a:solidFill>
                          <a:latin typeface="Times New Roman" panose="02020603050405020304" pitchFamily="18" charset="0"/>
                          <a:cs typeface="Times New Roman" panose="02020603050405020304" pitchFamily="18" charset="0"/>
                        </a:rPr>
                        <a:t>Beam-beam separation [s]</a:t>
                      </a:r>
                      <a:endParaRPr lang="en-US" sz="1200" dirty="0">
                        <a:solidFill>
                          <a:schemeClr val="tx1"/>
                        </a:solidFill>
                        <a:latin typeface="Times New Roman" panose="02020603050405020304" pitchFamily="18" charset="0"/>
                        <a:cs typeface="Times New Roman" panose="02020603050405020304" pitchFamily="18" charset="0"/>
                      </a:endParaRPr>
                    </a:p>
                  </a:txBody>
                  <a:tcPr marL="124303" marR="124303" anchor="ctr"/>
                </a:tc>
                <a:tc>
                  <a:txBody>
                    <a:bodyPr/>
                    <a:lstStyle/>
                    <a:p>
                      <a:pPr algn="ctr"/>
                      <a:r>
                        <a:rPr lang="en-US" sz="1200" dirty="0" smtClean="0">
                          <a:solidFill>
                            <a:schemeClr val="tx1"/>
                          </a:solidFill>
                          <a:latin typeface="Times New Roman" panose="02020603050405020304" pitchFamily="18" charset="0"/>
                          <a:cs typeface="Times New Roman" panose="02020603050405020304" pitchFamily="18" charset="0"/>
                        </a:rPr>
                        <a:t>14</a:t>
                      </a:r>
                      <a:endParaRPr lang="en-US" sz="1200" dirty="0">
                        <a:solidFill>
                          <a:schemeClr val="tx1"/>
                        </a:solidFill>
                        <a:latin typeface="Times New Roman" panose="02020603050405020304" pitchFamily="18" charset="0"/>
                        <a:cs typeface="Times New Roman" panose="02020603050405020304" pitchFamily="18" charset="0"/>
                      </a:endParaRPr>
                    </a:p>
                  </a:txBody>
                  <a:tcPr marL="124303" marR="124303" anchor="ct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742448567"/>
              </p:ext>
            </p:extLst>
          </p:nvPr>
        </p:nvGraphicFramePr>
        <p:xfrm>
          <a:off x="-21266" y="3773889"/>
          <a:ext cx="4558284" cy="1992493"/>
        </p:xfrm>
        <a:graphic>
          <a:graphicData uri="http://schemas.openxmlformats.org/drawingml/2006/table">
            <a:tbl>
              <a:tblPr firstRow="1" bandRow="1">
                <a:tableStyleId>{5C22544A-7EE6-4342-B048-85BDC9FD1C3A}</a:tableStyleId>
              </a:tblPr>
              <a:tblGrid>
                <a:gridCol w="1258429"/>
                <a:gridCol w="520211"/>
                <a:gridCol w="1015498"/>
                <a:gridCol w="821052"/>
                <a:gridCol w="943094"/>
              </a:tblGrid>
              <a:tr h="509133">
                <a:tc>
                  <a:txBody>
                    <a:bodyPr/>
                    <a:lstStyle/>
                    <a:p>
                      <a:pPr algn="ctr">
                        <a:lnSpc>
                          <a:spcPct val="115000"/>
                        </a:lnSpc>
                        <a:spcAft>
                          <a:spcPts val="0"/>
                        </a:spcAft>
                      </a:pPr>
                      <a:endParaRPr lang="it-IT" sz="1100" b="1" dirty="0">
                        <a:effectLst/>
                        <a:latin typeface="Times New Roman" panose="02020603050405020304" pitchFamily="18" charset="0"/>
                        <a:ea typeface="Calibri"/>
                        <a:cs typeface="Times New Roman" panose="02020603050405020304" pitchFamily="18" charset="0"/>
                      </a:endParaRPr>
                    </a:p>
                  </a:txBody>
                  <a:tcPr marL="38402" marR="38402">
                    <a:solidFill>
                      <a:schemeClr val="tx2">
                        <a:lumMod val="75000"/>
                      </a:schemeClr>
                    </a:solidFill>
                  </a:tcPr>
                </a:tc>
                <a:tc>
                  <a:txBody>
                    <a:bodyPr/>
                    <a:lstStyle/>
                    <a:p>
                      <a:pPr algn="ctr">
                        <a:lnSpc>
                          <a:spcPct val="115000"/>
                        </a:lnSpc>
                        <a:spcAft>
                          <a:spcPts val="0"/>
                        </a:spcAft>
                      </a:pPr>
                      <a:r>
                        <a:rPr lang="en-US" sz="1100" b="1" kern="1200" dirty="0" smtClean="0">
                          <a:effectLst/>
                          <a:latin typeface="Times New Roman" panose="02020603050405020304" pitchFamily="18" charset="0"/>
                          <a:cs typeface="Times New Roman" panose="02020603050405020304" pitchFamily="18" charset="0"/>
                        </a:rPr>
                        <a:t>e*</a:t>
                      </a:r>
                      <a:r>
                        <a:rPr lang="en-US" sz="1100" b="1" kern="1200" baseline="-25000" dirty="0" smtClean="0">
                          <a:effectLst/>
                          <a:latin typeface="Times New Roman" panose="02020603050405020304" pitchFamily="18" charset="0"/>
                          <a:cs typeface="Times New Roman" panose="02020603050405020304" pitchFamily="18" charset="0"/>
                        </a:rPr>
                        <a:t>n</a:t>
                      </a:r>
                      <a:r>
                        <a:rPr lang="en-US" sz="1100" b="1" kern="1200" baseline="0" dirty="0" smtClean="0">
                          <a:effectLst/>
                          <a:latin typeface="Times New Roman" panose="02020603050405020304" pitchFamily="18" charset="0"/>
                          <a:cs typeface="Times New Roman" panose="02020603050405020304" pitchFamily="18" charset="0"/>
                        </a:rPr>
                        <a:t> </a:t>
                      </a:r>
                      <a:r>
                        <a:rPr lang="en-US" sz="1100" b="1" kern="1200" baseline="-25000" dirty="0" err="1" smtClean="0">
                          <a:effectLst/>
                          <a:latin typeface="Times New Roman" panose="02020603050405020304" pitchFamily="18" charset="0"/>
                          <a:cs typeface="Times New Roman" panose="02020603050405020304" pitchFamily="18" charset="0"/>
                        </a:rPr>
                        <a:t>coll</a:t>
                      </a:r>
                      <a:endParaRPr lang="en-US" sz="1100" b="1" kern="1200" baseline="0" dirty="0" smtClean="0">
                        <a:effectLst/>
                        <a:latin typeface="Times New Roman" panose="02020603050405020304" pitchFamily="18" charset="0"/>
                        <a:cs typeface="Times New Roman" panose="02020603050405020304" pitchFamily="18" charset="0"/>
                      </a:endParaRPr>
                    </a:p>
                    <a:p>
                      <a:pPr algn="ctr">
                        <a:lnSpc>
                          <a:spcPct val="115000"/>
                        </a:lnSpc>
                        <a:spcAft>
                          <a:spcPts val="0"/>
                        </a:spcAft>
                      </a:pPr>
                      <a:r>
                        <a:rPr lang="en-US" sz="1100" b="1" kern="1200" dirty="0" smtClean="0">
                          <a:effectLst/>
                          <a:latin typeface="Times New Roman" panose="02020603050405020304" pitchFamily="18" charset="0"/>
                          <a:cs typeface="Times New Roman" panose="02020603050405020304" pitchFamily="18" charset="0"/>
                        </a:rPr>
                        <a:t>[mm</a:t>
                      </a:r>
                      <a:r>
                        <a:rPr lang="en-US" sz="1100" b="1" kern="1200" dirty="0">
                          <a:effectLst/>
                          <a:latin typeface="Times New Roman" panose="02020603050405020304" pitchFamily="18" charset="0"/>
                          <a:cs typeface="Times New Roman" panose="02020603050405020304" pitchFamily="18" charset="0"/>
                        </a:rPr>
                        <a:t>]</a:t>
                      </a:r>
                      <a:endParaRPr lang="it-IT" sz="1100" b="1" dirty="0">
                        <a:effectLst/>
                        <a:latin typeface="Times New Roman" panose="02020603050405020304" pitchFamily="18" charset="0"/>
                        <a:ea typeface="Calibri"/>
                        <a:cs typeface="Times New Roman" panose="02020603050405020304" pitchFamily="18" charset="0"/>
                      </a:endParaRPr>
                    </a:p>
                  </a:txBody>
                  <a:tcPr marL="38402" marR="38402">
                    <a:solidFill>
                      <a:schemeClr val="tx2">
                        <a:lumMod val="75000"/>
                      </a:schemeClr>
                    </a:solidFill>
                  </a:tcPr>
                </a:tc>
                <a:tc>
                  <a:txBody>
                    <a:bodyPr/>
                    <a:lstStyle/>
                    <a:p>
                      <a:pPr algn="ctr">
                        <a:lnSpc>
                          <a:spcPct val="115000"/>
                        </a:lnSpc>
                        <a:spcAft>
                          <a:spcPts val="0"/>
                        </a:spcAft>
                      </a:pPr>
                      <a:r>
                        <a:rPr lang="it-IT" sz="1100" b="1" dirty="0" smtClean="0">
                          <a:effectLst/>
                          <a:latin typeface="Times New Roman" panose="02020603050405020304" pitchFamily="18" charset="0"/>
                          <a:ea typeface="Calibri"/>
                          <a:cs typeface="Times New Roman" panose="02020603050405020304" pitchFamily="18" charset="0"/>
                        </a:rPr>
                        <a:t>#</a:t>
                      </a:r>
                      <a:r>
                        <a:rPr lang="it-IT" sz="1100" b="1" baseline="0" dirty="0" smtClean="0">
                          <a:effectLst/>
                          <a:latin typeface="Times New Roman" panose="02020603050405020304" pitchFamily="18" charset="0"/>
                          <a:ea typeface="Calibri"/>
                          <a:cs typeface="Times New Roman" panose="02020603050405020304" pitchFamily="18" charset="0"/>
                        </a:rPr>
                        <a:t> </a:t>
                      </a:r>
                      <a:r>
                        <a:rPr lang="it-IT" sz="1100" b="1" dirty="0" smtClean="0">
                          <a:effectLst/>
                          <a:latin typeface="Times New Roman" panose="02020603050405020304" pitchFamily="18" charset="0"/>
                          <a:ea typeface="Calibri"/>
                          <a:cs typeface="Times New Roman" panose="02020603050405020304" pitchFamily="18" charset="0"/>
                        </a:rPr>
                        <a:t>Coll.</a:t>
                      </a:r>
                      <a:r>
                        <a:rPr lang="it-IT" sz="1100" b="1" baseline="0" dirty="0" smtClean="0">
                          <a:effectLst/>
                          <a:latin typeface="Times New Roman" panose="02020603050405020304" pitchFamily="18" charset="0"/>
                          <a:ea typeface="Calibri"/>
                          <a:cs typeface="Times New Roman" panose="02020603050405020304" pitchFamily="18" charset="0"/>
                        </a:rPr>
                        <a:t> B</a:t>
                      </a:r>
                      <a:r>
                        <a:rPr lang="it-IT" sz="1100" b="1" dirty="0" smtClean="0">
                          <a:effectLst/>
                          <a:latin typeface="Times New Roman" panose="02020603050405020304" pitchFamily="18" charset="0"/>
                          <a:ea typeface="Calibri"/>
                          <a:cs typeface="Times New Roman" panose="02020603050405020304" pitchFamily="18" charset="0"/>
                        </a:rPr>
                        <a:t>unches</a:t>
                      </a:r>
                      <a:r>
                        <a:rPr lang="it-IT" sz="1100" b="1" baseline="0" dirty="0" smtClean="0">
                          <a:effectLst/>
                          <a:latin typeface="Times New Roman" panose="02020603050405020304" pitchFamily="18" charset="0"/>
                          <a:ea typeface="Calibri"/>
                          <a:cs typeface="Times New Roman" panose="02020603050405020304" pitchFamily="18" charset="0"/>
                        </a:rPr>
                        <a:t> </a:t>
                      </a:r>
                      <a:r>
                        <a:rPr lang="it-IT" sz="1100" b="1" dirty="0" smtClean="0">
                          <a:effectLst/>
                          <a:latin typeface="Times New Roman" panose="02020603050405020304" pitchFamily="18" charset="0"/>
                          <a:ea typeface="Calibri"/>
                          <a:cs typeface="Times New Roman" panose="02020603050405020304" pitchFamily="18" charset="0"/>
                        </a:rPr>
                        <a:t>IP1,5</a:t>
                      </a:r>
                      <a:endParaRPr lang="it-IT" sz="1100" b="1" dirty="0">
                        <a:effectLst/>
                        <a:latin typeface="Times New Roman" panose="02020603050405020304" pitchFamily="18" charset="0"/>
                        <a:ea typeface="Calibri"/>
                        <a:cs typeface="Times New Roman" panose="02020603050405020304" pitchFamily="18" charset="0"/>
                      </a:endParaRPr>
                    </a:p>
                  </a:txBody>
                  <a:tcPr marL="38402" marR="38402">
                    <a:solidFill>
                      <a:schemeClr val="tx2">
                        <a:lumMod val="75000"/>
                      </a:schemeClr>
                    </a:solidFill>
                  </a:tcPr>
                </a:tc>
                <a:tc>
                  <a:txBody>
                    <a:bodyPr/>
                    <a:lstStyle/>
                    <a:p>
                      <a:pPr algn="ctr">
                        <a:lnSpc>
                          <a:spcPct val="115000"/>
                        </a:lnSpc>
                        <a:spcAft>
                          <a:spcPts val="0"/>
                        </a:spcAft>
                      </a:pPr>
                      <a:r>
                        <a:rPr lang="it-IT" sz="1100" b="1" dirty="0" smtClean="0">
                          <a:effectLst/>
                          <a:latin typeface="Times New Roman" panose="02020603050405020304" pitchFamily="18" charset="0"/>
                          <a:ea typeface="Calibri"/>
                          <a:cs typeface="Times New Roman" panose="02020603050405020304" pitchFamily="18" charset="0"/>
                        </a:rPr>
                        <a:t>Xing</a:t>
                      </a:r>
                      <a:r>
                        <a:rPr lang="it-IT" sz="1100" b="1" baseline="0" dirty="0" smtClean="0">
                          <a:effectLst/>
                          <a:latin typeface="Times New Roman" panose="02020603050405020304" pitchFamily="18" charset="0"/>
                          <a:ea typeface="Calibri"/>
                          <a:cs typeface="Times New Roman" panose="02020603050405020304" pitchFamily="18" charset="0"/>
                        </a:rPr>
                        <a:t> </a:t>
                      </a:r>
                      <a:r>
                        <a:rPr lang="it-IT" sz="1100" b="1" dirty="0" smtClean="0">
                          <a:effectLst/>
                          <a:latin typeface="Times New Roman" panose="02020603050405020304" pitchFamily="18" charset="0"/>
                          <a:ea typeface="Calibri"/>
                          <a:cs typeface="Times New Roman" panose="02020603050405020304" pitchFamily="18" charset="0"/>
                        </a:rPr>
                        <a:t>angle</a:t>
                      </a:r>
                    </a:p>
                    <a:p>
                      <a:pPr algn="ctr">
                        <a:lnSpc>
                          <a:spcPct val="115000"/>
                        </a:lnSpc>
                        <a:spcAft>
                          <a:spcPts val="0"/>
                        </a:spcAft>
                      </a:pPr>
                      <a:r>
                        <a:rPr lang="it-IT" sz="1100" b="1" dirty="0" smtClean="0">
                          <a:effectLst/>
                          <a:latin typeface="Times New Roman" panose="02020603050405020304" pitchFamily="18" charset="0"/>
                          <a:ea typeface="Calibri"/>
                          <a:cs typeface="Times New Roman" panose="02020603050405020304" pitchFamily="18" charset="0"/>
                        </a:rPr>
                        <a:t>[mrad]</a:t>
                      </a:r>
                    </a:p>
                  </a:txBody>
                  <a:tcPr marL="38402" marR="38402">
                    <a:solidFill>
                      <a:schemeClr val="tx2">
                        <a:lumMod val="75000"/>
                      </a:schemeClr>
                    </a:solidFill>
                  </a:tcPr>
                </a:tc>
                <a:tc>
                  <a:txBody>
                    <a:bodyPr/>
                    <a:lstStyle/>
                    <a:p>
                      <a:pPr algn="ctr">
                        <a:lnSpc>
                          <a:spcPct val="115000"/>
                        </a:lnSpc>
                        <a:spcAft>
                          <a:spcPts val="0"/>
                        </a:spcAft>
                      </a:pPr>
                      <a:r>
                        <a:rPr lang="it-IT" sz="1100" b="1" dirty="0" err="1" smtClean="0">
                          <a:effectLst/>
                          <a:latin typeface="Times New Roman" panose="02020603050405020304" pitchFamily="18" charset="0"/>
                          <a:ea typeface="Calibri"/>
                          <a:cs typeface="Times New Roman" panose="02020603050405020304" pitchFamily="18" charset="0"/>
                        </a:rPr>
                        <a:t>L</a:t>
                      </a:r>
                      <a:r>
                        <a:rPr lang="it-IT" sz="1100" b="1" baseline="-25000" dirty="0" err="1" smtClean="0">
                          <a:effectLst/>
                          <a:latin typeface="Times New Roman" panose="02020603050405020304" pitchFamily="18" charset="0"/>
                          <a:ea typeface="Calibri"/>
                          <a:cs typeface="Times New Roman" panose="02020603050405020304" pitchFamily="18" charset="0"/>
                        </a:rPr>
                        <a:t>peak</a:t>
                      </a:r>
                      <a:endParaRPr lang="it-IT" sz="1100" b="1" baseline="-25000" dirty="0" smtClean="0">
                        <a:effectLst/>
                        <a:latin typeface="Times New Roman" panose="02020603050405020304" pitchFamily="18" charset="0"/>
                        <a:ea typeface="Calibri"/>
                        <a:cs typeface="Times New Roman" panose="02020603050405020304" pitchFamily="18" charset="0"/>
                      </a:endParaRPr>
                    </a:p>
                    <a:p>
                      <a:pPr algn="ctr">
                        <a:lnSpc>
                          <a:spcPct val="115000"/>
                        </a:lnSpc>
                        <a:spcAft>
                          <a:spcPts val="0"/>
                        </a:spcAft>
                      </a:pPr>
                      <a:r>
                        <a:rPr lang="it-IT" sz="1100" b="1" dirty="0" smtClean="0">
                          <a:effectLst/>
                          <a:latin typeface="Times New Roman" panose="02020603050405020304" pitchFamily="18" charset="0"/>
                          <a:ea typeface="Calibri"/>
                          <a:cs typeface="Times New Roman" panose="02020603050405020304" pitchFamily="18" charset="0"/>
                        </a:rPr>
                        <a:t>[10</a:t>
                      </a:r>
                      <a:r>
                        <a:rPr lang="it-IT" sz="1100" b="1" baseline="30000" dirty="0" smtClean="0">
                          <a:effectLst/>
                          <a:latin typeface="Times New Roman" panose="02020603050405020304" pitchFamily="18" charset="0"/>
                          <a:ea typeface="Calibri"/>
                          <a:cs typeface="Times New Roman" panose="02020603050405020304" pitchFamily="18" charset="0"/>
                        </a:rPr>
                        <a:t>34</a:t>
                      </a:r>
                      <a:r>
                        <a:rPr lang="it-IT" sz="1100" b="1" baseline="0" dirty="0" smtClean="0">
                          <a:effectLst/>
                          <a:latin typeface="Times New Roman" panose="02020603050405020304" pitchFamily="18" charset="0"/>
                          <a:ea typeface="Calibri"/>
                          <a:cs typeface="Times New Roman" panose="02020603050405020304" pitchFamily="18" charset="0"/>
                        </a:rPr>
                        <a:t>  cm</a:t>
                      </a:r>
                      <a:r>
                        <a:rPr lang="it-IT" sz="1100" b="1" baseline="30000" dirty="0" smtClean="0">
                          <a:effectLst/>
                          <a:latin typeface="Times New Roman" panose="02020603050405020304" pitchFamily="18" charset="0"/>
                          <a:ea typeface="Calibri"/>
                          <a:cs typeface="Times New Roman" panose="02020603050405020304" pitchFamily="18" charset="0"/>
                        </a:rPr>
                        <a:t>-2</a:t>
                      </a:r>
                      <a:r>
                        <a:rPr lang="it-IT" sz="1100" b="1" baseline="0" dirty="0" smtClean="0">
                          <a:effectLst/>
                          <a:latin typeface="Times New Roman" panose="02020603050405020304" pitchFamily="18" charset="0"/>
                          <a:ea typeface="Calibri"/>
                          <a:cs typeface="Times New Roman" panose="02020603050405020304" pitchFamily="18" charset="0"/>
                        </a:rPr>
                        <a:t>s</a:t>
                      </a:r>
                      <a:r>
                        <a:rPr lang="it-IT" sz="1100" b="1" baseline="30000" dirty="0" smtClean="0">
                          <a:effectLst/>
                          <a:latin typeface="Times New Roman" panose="02020603050405020304" pitchFamily="18" charset="0"/>
                          <a:ea typeface="Calibri"/>
                          <a:cs typeface="Times New Roman" panose="02020603050405020304" pitchFamily="18" charset="0"/>
                        </a:rPr>
                        <a:t>-1</a:t>
                      </a:r>
                      <a:r>
                        <a:rPr lang="it-IT" sz="1100" b="1" baseline="0" dirty="0" smtClean="0">
                          <a:effectLst/>
                          <a:latin typeface="Times New Roman" panose="02020603050405020304" pitchFamily="18" charset="0"/>
                          <a:ea typeface="Calibri"/>
                          <a:cs typeface="Times New Roman" panose="02020603050405020304" pitchFamily="18" charset="0"/>
                        </a:rPr>
                        <a:t>]</a:t>
                      </a:r>
                      <a:endParaRPr lang="it-IT" sz="1100" b="1" dirty="0" smtClean="0">
                        <a:effectLst/>
                        <a:latin typeface="Times New Roman" panose="02020603050405020304" pitchFamily="18" charset="0"/>
                        <a:ea typeface="Calibri"/>
                        <a:cs typeface="Times New Roman" panose="02020603050405020304" pitchFamily="18" charset="0"/>
                      </a:endParaRPr>
                    </a:p>
                  </a:txBody>
                  <a:tcPr marL="38402" marR="38402">
                    <a:solidFill>
                      <a:schemeClr val="tx2">
                        <a:lumMod val="75000"/>
                      </a:schemeClr>
                    </a:solidFill>
                  </a:tcPr>
                </a:tc>
              </a:tr>
              <a:tr h="370840">
                <a:tc>
                  <a:txBody>
                    <a:bodyPr/>
                    <a:lstStyle/>
                    <a:p>
                      <a:pPr algn="ctr"/>
                      <a:r>
                        <a:rPr lang="en-US" sz="1100" b="0" dirty="0" smtClean="0">
                          <a:latin typeface="Times New Roman" panose="02020603050405020304" pitchFamily="18" charset="0"/>
                          <a:cs typeface="Times New Roman" panose="02020603050405020304" pitchFamily="18" charset="0"/>
                        </a:rPr>
                        <a:t>BCMS – 40/20</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1.85</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2592</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364</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2.9</a:t>
                      </a:r>
                      <a:endParaRPr lang="en-US" sz="1100" b="0"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sz="1100" b="0" dirty="0" smtClean="0">
                          <a:latin typeface="Times New Roman" panose="02020603050405020304" pitchFamily="18" charset="0"/>
                          <a:cs typeface="Times New Roman" panose="02020603050405020304" pitchFamily="18" charset="0"/>
                        </a:rPr>
                        <a:t>Standard - 40/20</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2.25</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2736</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400</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2.5</a:t>
                      </a:r>
                      <a:endParaRPr lang="en-US" sz="1100" b="0"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sz="1100" b="0" dirty="0" smtClean="0">
                          <a:latin typeface="Times New Roman" panose="02020603050405020304" pitchFamily="18" charset="0"/>
                          <a:cs typeface="Times New Roman" panose="02020603050405020304" pitchFamily="18" charset="0"/>
                        </a:rPr>
                        <a:t>BCMS – 50/25</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1.85</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2592</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326</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2.7</a:t>
                      </a:r>
                      <a:endParaRPr lang="en-US" sz="1100" b="0" dirty="0">
                        <a:latin typeface="Times New Roman" panose="02020603050405020304" pitchFamily="18" charset="0"/>
                        <a:cs typeface="Times New Roman" panose="02020603050405020304" pitchFamily="18" charset="0"/>
                      </a:endParaRPr>
                    </a:p>
                  </a:txBody>
                  <a:tcPr anchor="ctr"/>
                </a:tc>
              </a:tr>
              <a:tr h="370840">
                <a:tc>
                  <a:txBody>
                    <a:bodyPr/>
                    <a:lstStyle/>
                    <a:p>
                      <a:pPr algn="ctr"/>
                      <a:r>
                        <a:rPr lang="en-US" sz="1100" b="0" dirty="0" smtClean="0">
                          <a:latin typeface="Times New Roman" panose="02020603050405020304" pitchFamily="18" charset="0"/>
                          <a:cs typeface="Times New Roman" panose="02020603050405020304" pitchFamily="18" charset="0"/>
                        </a:rPr>
                        <a:t>Standard – 50/25</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2.25</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2736</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360</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2.3</a:t>
                      </a:r>
                      <a:endParaRPr lang="en-US" sz="1100" b="0" dirty="0">
                        <a:latin typeface="Times New Roman" panose="02020603050405020304" pitchFamily="18" charset="0"/>
                        <a:cs typeface="Times New Roman" panose="02020603050405020304" pitchFamily="18" charset="0"/>
                      </a:endParaRPr>
                    </a:p>
                  </a:txBody>
                  <a:tcPr anchor="ctr"/>
                </a:tc>
              </a:tr>
            </a:tbl>
          </a:graphicData>
        </a:graphic>
      </p:graphicFrame>
      <p:graphicFrame>
        <p:nvGraphicFramePr>
          <p:cNvPr id="12" name="Content Placeholder 3"/>
          <p:cNvGraphicFramePr>
            <a:graphicFrameLocks/>
          </p:cNvGraphicFramePr>
          <p:nvPr>
            <p:extLst>
              <p:ext uri="{D42A27DB-BD31-4B8C-83A1-F6EECF244321}">
                <p14:modId xmlns:p14="http://schemas.microsoft.com/office/powerpoint/2010/main" val="3803120147"/>
              </p:ext>
            </p:extLst>
          </p:nvPr>
        </p:nvGraphicFramePr>
        <p:xfrm>
          <a:off x="4558284" y="2119755"/>
          <a:ext cx="4599432" cy="1645920"/>
        </p:xfrm>
        <a:graphic>
          <a:graphicData uri="http://schemas.openxmlformats.org/drawingml/2006/table">
            <a:tbl>
              <a:tblPr bandRow="1">
                <a:tableStyleId>{5C22544A-7EE6-4342-B048-85BDC9FD1C3A}</a:tableStyleId>
              </a:tblPr>
              <a:tblGrid>
                <a:gridCol w="2980200"/>
                <a:gridCol w="1619232"/>
              </a:tblGrid>
              <a:tr h="254758">
                <a:tc>
                  <a:txBody>
                    <a:bodyPr/>
                    <a:lstStyle/>
                    <a:p>
                      <a:r>
                        <a:rPr lang="en-US" sz="1200" b="0" dirty="0" smtClean="0">
                          <a:solidFill>
                            <a:schemeClr val="tx1"/>
                          </a:solidFill>
                          <a:latin typeface="Times New Roman" panose="02020603050405020304" pitchFamily="18" charset="0"/>
                          <a:cs typeface="Times New Roman" panose="02020603050405020304" pitchFamily="18" charset="0"/>
                        </a:rPr>
                        <a:t>Momentum [</a:t>
                      </a:r>
                      <a:r>
                        <a:rPr lang="en-US" sz="1200" b="0" dirty="0" err="1" smtClean="0">
                          <a:solidFill>
                            <a:schemeClr val="tx1"/>
                          </a:solidFill>
                          <a:latin typeface="Times New Roman" panose="02020603050405020304" pitchFamily="18" charset="0"/>
                          <a:cs typeface="Times New Roman" panose="02020603050405020304" pitchFamily="18" charset="0"/>
                        </a:rPr>
                        <a:t>TeV</a:t>
                      </a:r>
                      <a:r>
                        <a:rPr lang="en-US" sz="1200" b="0" dirty="0" smtClean="0">
                          <a:solidFill>
                            <a:schemeClr val="tx1"/>
                          </a:solidFill>
                          <a:latin typeface="Times New Roman" panose="02020603050405020304" pitchFamily="18" charset="0"/>
                          <a:cs typeface="Times New Roman" panose="02020603050405020304" pitchFamily="18" charset="0"/>
                        </a:rPr>
                        <a:t>/c]</a:t>
                      </a:r>
                      <a:endParaRPr lang="en-US" sz="1200" b="0" dirty="0">
                        <a:solidFill>
                          <a:schemeClr val="tx1"/>
                        </a:solidFill>
                        <a:latin typeface="Times New Roman" panose="02020603050405020304" pitchFamily="18" charset="0"/>
                        <a:cs typeface="Times New Roman" panose="02020603050405020304" pitchFamily="18" charset="0"/>
                      </a:endParaRPr>
                    </a:p>
                  </a:txBody>
                  <a:tcPr marL="124303" marR="124303" anchor="ctr"/>
                </a:tc>
                <a:tc>
                  <a:txBody>
                    <a:bodyPr/>
                    <a:lstStyle/>
                    <a:p>
                      <a:pPr algn="ctr"/>
                      <a:r>
                        <a:rPr lang="en-US" sz="1200" b="0" baseline="0" dirty="0" smtClean="0">
                          <a:solidFill>
                            <a:schemeClr val="tx1"/>
                          </a:solidFill>
                          <a:latin typeface="Times New Roman" panose="02020603050405020304" pitchFamily="18" charset="0"/>
                          <a:cs typeface="Times New Roman" panose="02020603050405020304" pitchFamily="18" charset="0"/>
                        </a:rPr>
                        <a:t>7</a:t>
                      </a:r>
                    </a:p>
                  </a:txBody>
                  <a:tcPr marL="124303" marR="124303" anchor="ctr"/>
                </a:tc>
              </a:tr>
              <a:tr h="25475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latin typeface="Times New Roman" panose="02020603050405020304" pitchFamily="18" charset="0"/>
                          <a:cs typeface="Times New Roman" panose="02020603050405020304" pitchFamily="18" charset="0"/>
                        </a:rPr>
                        <a:t>Bunch population in collision</a:t>
                      </a:r>
                      <a:r>
                        <a:rPr lang="en-US" sz="1200" b="0" baseline="0" dirty="0" smtClean="0">
                          <a:solidFill>
                            <a:schemeClr val="tx1"/>
                          </a:solidFill>
                          <a:latin typeface="Times New Roman" panose="02020603050405020304" pitchFamily="18" charset="0"/>
                          <a:cs typeface="Times New Roman" panose="02020603050405020304" pitchFamily="18" charset="0"/>
                        </a:rPr>
                        <a:t> </a:t>
                      </a:r>
                      <a:r>
                        <a:rPr lang="it-IT" sz="1200" b="0" dirty="0" smtClean="0">
                          <a:effectLst/>
                          <a:latin typeface="Times New Roman" panose="02020603050405020304" pitchFamily="18" charset="0"/>
                          <a:ea typeface="Calibri"/>
                          <a:cs typeface="Times New Roman" panose="02020603050405020304" pitchFamily="18" charset="0"/>
                        </a:rPr>
                        <a:t>[10</a:t>
                      </a:r>
                      <a:r>
                        <a:rPr lang="it-IT" sz="1200" b="0" baseline="30000" dirty="0" smtClean="0">
                          <a:effectLst/>
                          <a:latin typeface="Times New Roman" panose="02020603050405020304" pitchFamily="18" charset="0"/>
                          <a:ea typeface="Calibri"/>
                          <a:cs typeface="Times New Roman" panose="02020603050405020304" pitchFamily="18" charset="0"/>
                        </a:rPr>
                        <a:t>11</a:t>
                      </a:r>
                      <a:r>
                        <a:rPr lang="it-IT" sz="1200" b="0" baseline="0" dirty="0" smtClean="0">
                          <a:effectLst/>
                          <a:latin typeface="Times New Roman" panose="02020603050405020304" pitchFamily="18" charset="0"/>
                          <a:ea typeface="Calibri"/>
                          <a:cs typeface="Times New Roman" panose="02020603050405020304" pitchFamily="18" charset="0"/>
                        </a:rPr>
                        <a:t> p</a:t>
                      </a:r>
                      <a:r>
                        <a:rPr lang="it-IT" sz="1200" b="0" dirty="0" smtClean="0">
                          <a:effectLst/>
                          <a:latin typeface="Times New Roman" panose="02020603050405020304" pitchFamily="18" charset="0"/>
                          <a:ea typeface="Calibri"/>
                          <a:cs typeface="Times New Roman" panose="02020603050405020304" pitchFamily="18" charset="0"/>
                        </a:rPr>
                        <a:t>]</a:t>
                      </a:r>
                    </a:p>
                  </a:txBody>
                  <a:tcPr marL="124303" marR="124303" anchor="ctr"/>
                </a:tc>
                <a:tc>
                  <a:txBody>
                    <a:bodyPr/>
                    <a:lstStyle/>
                    <a:p>
                      <a:pPr algn="ctr"/>
                      <a:r>
                        <a:rPr lang="en-US" sz="1200" b="0" dirty="0" smtClean="0">
                          <a:solidFill>
                            <a:schemeClr val="tx1"/>
                          </a:solidFill>
                          <a:latin typeface="Times New Roman" panose="02020603050405020304" pitchFamily="18" charset="0"/>
                          <a:cs typeface="Times New Roman" panose="02020603050405020304" pitchFamily="18" charset="0"/>
                        </a:rPr>
                        <a:t>1.38</a:t>
                      </a:r>
                      <a:endParaRPr lang="en-US" sz="1200" b="0" dirty="0">
                        <a:solidFill>
                          <a:schemeClr val="tx1"/>
                        </a:solidFill>
                        <a:latin typeface="Times New Roman" panose="02020603050405020304" pitchFamily="18" charset="0"/>
                        <a:cs typeface="Times New Roman" panose="02020603050405020304" pitchFamily="18" charset="0"/>
                      </a:endParaRPr>
                    </a:p>
                  </a:txBody>
                  <a:tcPr marL="124303" marR="124303" anchor="ctr"/>
                </a:tc>
              </a:tr>
              <a:tr h="254758">
                <a:tc>
                  <a:txBody>
                    <a:bodyPr/>
                    <a:lstStyle/>
                    <a:p>
                      <a:r>
                        <a:rPr lang="en-US" sz="1200" b="0" dirty="0" smtClean="0">
                          <a:solidFill>
                            <a:schemeClr val="tx1"/>
                          </a:solidFill>
                          <a:latin typeface="Times New Roman" panose="02020603050405020304" pitchFamily="18" charset="0"/>
                          <a:cs typeface="Times New Roman" panose="02020603050405020304" pitchFamily="18" charset="0"/>
                        </a:rPr>
                        <a:t>Total</a:t>
                      </a:r>
                      <a:r>
                        <a:rPr lang="en-US" sz="1200" b="0" baseline="0" dirty="0" smtClean="0">
                          <a:solidFill>
                            <a:schemeClr val="tx1"/>
                          </a:solidFill>
                          <a:latin typeface="Times New Roman" panose="02020603050405020304" pitchFamily="18" charset="0"/>
                          <a:cs typeface="Times New Roman" panose="02020603050405020304" pitchFamily="18" charset="0"/>
                        </a:rPr>
                        <a:t> RF Voltage</a:t>
                      </a:r>
                      <a:endParaRPr lang="en-US" sz="1200" b="0" dirty="0">
                        <a:solidFill>
                          <a:schemeClr val="tx1"/>
                        </a:solidFill>
                        <a:latin typeface="Times New Roman" panose="02020603050405020304" pitchFamily="18" charset="0"/>
                        <a:cs typeface="Times New Roman" panose="02020603050405020304" pitchFamily="18" charset="0"/>
                      </a:endParaRPr>
                    </a:p>
                  </a:txBody>
                  <a:tcPr marL="124303" marR="124303" anchor="ctr"/>
                </a:tc>
                <a:tc>
                  <a:txBody>
                    <a:bodyPr/>
                    <a:lstStyle/>
                    <a:p>
                      <a:pPr algn="ctr"/>
                      <a:r>
                        <a:rPr lang="en-US" sz="1200" b="0" dirty="0" smtClean="0">
                          <a:solidFill>
                            <a:schemeClr val="tx1"/>
                          </a:solidFill>
                          <a:latin typeface="Times New Roman" panose="02020603050405020304" pitchFamily="18" charset="0"/>
                          <a:cs typeface="Times New Roman" panose="02020603050405020304" pitchFamily="18" charset="0"/>
                        </a:rPr>
                        <a:t>16</a:t>
                      </a:r>
                      <a:endParaRPr lang="en-US" sz="1200" b="0" dirty="0">
                        <a:solidFill>
                          <a:schemeClr val="tx1"/>
                        </a:solidFill>
                        <a:latin typeface="Times New Roman" panose="02020603050405020304" pitchFamily="18" charset="0"/>
                        <a:cs typeface="Times New Roman" panose="02020603050405020304" pitchFamily="18" charset="0"/>
                      </a:endParaRPr>
                    </a:p>
                  </a:txBody>
                  <a:tcPr marL="124303" marR="124303" anchor="ctr"/>
                </a:tc>
              </a:tr>
              <a:tr h="254758">
                <a:tc>
                  <a:txBody>
                    <a:bodyPr/>
                    <a:lstStyle/>
                    <a:p>
                      <a:r>
                        <a:rPr lang="en-US" sz="1200" b="0" dirty="0" err="1" smtClean="0">
                          <a:solidFill>
                            <a:schemeClr val="tx1"/>
                          </a:solidFill>
                          <a:latin typeface="Times New Roman" panose="02020603050405020304" pitchFamily="18" charset="0"/>
                          <a:cs typeface="Times New Roman" panose="02020603050405020304" pitchFamily="18" charset="0"/>
                        </a:rPr>
                        <a:t>e</a:t>
                      </a:r>
                      <a:r>
                        <a:rPr lang="en-US" sz="1200" b="0" baseline="-25000" dirty="0" err="1" smtClean="0">
                          <a:solidFill>
                            <a:schemeClr val="tx1"/>
                          </a:solidFill>
                          <a:latin typeface="Times New Roman" panose="02020603050405020304" pitchFamily="18" charset="0"/>
                          <a:cs typeface="Times New Roman" panose="02020603050405020304" pitchFamily="18" charset="0"/>
                        </a:rPr>
                        <a:t>L</a:t>
                      </a:r>
                      <a:r>
                        <a:rPr lang="en-US" sz="1200" b="0" dirty="0" smtClean="0">
                          <a:solidFill>
                            <a:schemeClr val="tx1"/>
                          </a:solidFill>
                          <a:latin typeface="Times New Roman" panose="02020603050405020304" pitchFamily="18" charset="0"/>
                          <a:cs typeface="Times New Roman" panose="02020603050405020304" pitchFamily="18" charset="0"/>
                        </a:rPr>
                        <a:t>*[</a:t>
                      </a:r>
                      <a:r>
                        <a:rPr lang="en-US" sz="1200" b="0" dirty="0" err="1" smtClean="0">
                          <a:solidFill>
                            <a:schemeClr val="tx1"/>
                          </a:solidFill>
                          <a:latin typeface="Times New Roman" panose="02020603050405020304" pitchFamily="18" charset="0"/>
                          <a:cs typeface="Times New Roman" panose="02020603050405020304" pitchFamily="18" charset="0"/>
                        </a:rPr>
                        <a:t>eV.s</a:t>
                      </a:r>
                      <a:r>
                        <a:rPr lang="en-US" sz="1200" b="0" dirty="0" smtClean="0">
                          <a:solidFill>
                            <a:schemeClr val="tx1"/>
                          </a:solidFill>
                          <a:latin typeface="Times New Roman" panose="02020603050405020304" pitchFamily="18" charset="0"/>
                          <a:cs typeface="Times New Roman" panose="02020603050405020304" pitchFamily="18" charset="0"/>
                        </a:rPr>
                        <a:t>] at start of fill</a:t>
                      </a:r>
                      <a:endParaRPr lang="en-US" sz="1200" b="0" dirty="0">
                        <a:solidFill>
                          <a:schemeClr val="tx1"/>
                        </a:solidFill>
                        <a:latin typeface="Times New Roman" panose="02020603050405020304" pitchFamily="18" charset="0"/>
                        <a:cs typeface="Times New Roman" panose="02020603050405020304" pitchFamily="18" charset="0"/>
                      </a:endParaRPr>
                    </a:p>
                  </a:txBody>
                  <a:tcPr marL="124303" marR="124303" anchor="ctr"/>
                </a:tc>
                <a:tc>
                  <a:txBody>
                    <a:bodyPr/>
                    <a:lstStyle/>
                    <a:p>
                      <a:pPr algn="ctr"/>
                      <a:r>
                        <a:rPr lang="en-US" sz="1200" b="0" dirty="0" smtClean="0">
                          <a:solidFill>
                            <a:schemeClr val="tx1"/>
                          </a:solidFill>
                          <a:latin typeface="Times New Roman" panose="02020603050405020304" pitchFamily="18" charset="0"/>
                          <a:cs typeface="Times New Roman" panose="02020603050405020304" pitchFamily="18" charset="0"/>
                        </a:rPr>
                        <a:t>3.8</a:t>
                      </a:r>
                      <a:endParaRPr lang="en-US" sz="1200" b="0" dirty="0">
                        <a:solidFill>
                          <a:schemeClr val="tx1"/>
                        </a:solidFill>
                        <a:latin typeface="Times New Roman" panose="02020603050405020304" pitchFamily="18" charset="0"/>
                        <a:cs typeface="Times New Roman" panose="02020603050405020304" pitchFamily="18" charset="0"/>
                      </a:endParaRPr>
                    </a:p>
                  </a:txBody>
                  <a:tcPr marL="124303" marR="124303" anchor="ctr"/>
                </a:tc>
              </a:tr>
              <a:tr h="254758">
                <a:tc>
                  <a:txBody>
                    <a:bodyPr/>
                    <a:lstStyle/>
                    <a:p>
                      <a:r>
                        <a:rPr lang="en-US" sz="1200" dirty="0" smtClean="0">
                          <a:solidFill>
                            <a:schemeClr val="tx1"/>
                          </a:solidFill>
                          <a:latin typeface="Times New Roman" panose="02020603050405020304" pitchFamily="18" charset="0"/>
                          <a:cs typeface="Times New Roman" panose="02020603050405020304" pitchFamily="18" charset="0"/>
                        </a:rPr>
                        <a:t>Bunch length (4 s)[ns]/ (</a:t>
                      </a:r>
                      <a:r>
                        <a:rPr lang="en-US" sz="1200" dirty="0" err="1" smtClean="0">
                          <a:solidFill>
                            <a:schemeClr val="tx1"/>
                          </a:solidFill>
                          <a:latin typeface="Times New Roman" panose="02020603050405020304" pitchFamily="18" charset="0"/>
                          <a:cs typeface="Times New Roman" panose="02020603050405020304" pitchFamily="18" charset="0"/>
                        </a:rPr>
                        <a:t>r.m.s</a:t>
                      </a:r>
                      <a:r>
                        <a:rPr lang="en-US" sz="1200" dirty="0" smtClean="0">
                          <a:solidFill>
                            <a:schemeClr val="tx1"/>
                          </a:solidFill>
                          <a:latin typeface="Times New Roman" panose="02020603050405020304" pitchFamily="18" charset="0"/>
                          <a:cs typeface="Times New Roman" panose="02020603050405020304" pitchFamily="18" charset="0"/>
                        </a:rPr>
                        <a:t>.) [cm]</a:t>
                      </a:r>
                      <a:endParaRPr lang="en-US" sz="1200" dirty="0">
                        <a:solidFill>
                          <a:schemeClr val="tx1"/>
                        </a:solidFill>
                        <a:latin typeface="Times New Roman" panose="02020603050405020304" pitchFamily="18" charset="0"/>
                        <a:cs typeface="Times New Roman" panose="02020603050405020304" pitchFamily="18" charset="0"/>
                      </a:endParaRPr>
                    </a:p>
                  </a:txBody>
                  <a:tcPr marL="124303" marR="124303" anchor="ctr"/>
                </a:tc>
                <a:tc>
                  <a:txBody>
                    <a:bodyPr/>
                    <a:lstStyle/>
                    <a:p>
                      <a:pPr algn="ctr"/>
                      <a:r>
                        <a:rPr lang="en-US" sz="1200" dirty="0" smtClean="0">
                          <a:solidFill>
                            <a:schemeClr val="tx1"/>
                          </a:solidFill>
                          <a:latin typeface="Times New Roman" panose="02020603050405020304" pitchFamily="18" charset="0"/>
                          <a:cs typeface="Times New Roman" panose="02020603050405020304" pitchFamily="18" charset="0"/>
                        </a:rPr>
                        <a:t>1.33/10</a:t>
                      </a:r>
                      <a:endParaRPr lang="en-US" sz="1200" dirty="0">
                        <a:solidFill>
                          <a:schemeClr val="tx1"/>
                        </a:solidFill>
                        <a:latin typeface="Times New Roman" panose="02020603050405020304" pitchFamily="18" charset="0"/>
                        <a:cs typeface="Times New Roman" panose="02020603050405020304" pitchFamily="18" charset="0"/>
                      </a:endParaRPr>
                    </a:p>
                  </a:txBody>
                  <a:tcPr marL="124303" marR="124303" anchor="ctr"/>
                </a:tc>
              </a:tr>
              <a:tr h="254758">
                <a:tc>
                  <a:txBody>
                    <a:bodyPr/>
                    <a:lstStyle/>
                    <a:p>
                      <a:r>
                        <a:rPr lang="en-US" sz="1200" dirty="0" smtClean="0">
                          <a:solidFill>
                            <a:schemeClr val="tx1"/>
                          </a:solidFill>
                          <a:latin typeface="Times New Roman" panose="02020603050405020304" pitchFamily="18" charset="0"/>
                          <a:cs typeface="Times New Roman" panose="02020603050405020304" pitchFamily="18" charset="0"/>
                        </a:rPr>
                        <a:t>Beam-beam separation [s]</a:t>
                      </a:r>
                      <a:endParaRPr lang="en-US" sz="1200" dirty="0">
                        <a:solidFill>
                          <a:schemeClr val="tx1"/>
                        </a:solidFill>
                        <a:latin typeface="Times New Roman" panose="02020603050405020304" pitchFamily="18" charset="0"/>
                        <a:cs typeface="Times New Roman" panose="02020603050405020304" pitchFamily="18" charset="0"/>
                      </a:endParaRPr>
                    </a:p>
                  </a:txBody>
                  <a:tcPr marL="124303" marR="124303" anchor="ctr"/>
                </a:tc>
                <a:tc>
                  <a:txBody>
                    <a:bodyPr/>
                    <a:lstStyle/>
                    <a:p>
                      <a:pPr algn="ctr"/>
                      <a:r>
                        <a:rPr lang="en-US" sz="1200" dirty="0" smtClean="0">
                          <a:solidFill>
                            <a:schemeClr val="tx1"/>
                          </a:solidFill>
                          <a:latin typeface="Times New Roman" panose="02020603050405020304" pitchFamily="18" charset="0"/>
                          <a:cs typeface="Times New Roman" panose="02020603050405020304" pitchFamily="18" charset="0"/>
                        </a:rPr>
                        <a:t>14</a:t>
                      </a:r>
                      <a:endParaRPr lang="en-US" sz="1200" dirty="0">
                        <a:solidFill>
                          <a:schemeClr val="tx1"/>
                        </a:solidFill>
                        <a:latin typeface="Times New Roman" panose="02020603050405020304" pitchFamily="18" charset="0"/>
                        <a:cs typeface="Times New Roman" panose="02020603050405020304" pitchFamily="18" charset="0"/>
                      </a:endParaRPr>
                    </a:p>
                  </a:txBody>
                  <a:tcPr marL="124303" marR="124303" anchor="ct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756112082"/>
              </p:ext>
            </p:extLst>
          </p:nvPr>
        </p:nvGraphicFramePr>
        <p:xfrm>
          <a:off x="4568917" y="3773889"/>
          <a:ext cx="4585716" cy="2098683"/>
        </p:xfrm>
        <a:graphic>
          <a:graphicData uri="http://schemas.openxmlformats.org/drawingml/2006/table">
            <a:tbl>
              <a:tblPr firstRow="1" bandRow="1">
                <a:tableStyleId>{5C22544A-7EE6-4342-B048-85BDC9FD1C3A}</a:tableStyleId>
              </a:tblPr>
              <a:tblGrid>
                <a:gridCol w="1289993"/>
                <a:gridCol w="499352"/>
                <a:gridCol w="1073607"/>
                <a:gridCol w="773995"/>
                <a:gridCol w="948769"/>
              </a:tblGrid>
              <a:tr h="500399">
                <a:tc>
                  <a:txBody>
                    <a:bodyPr/>
                    <a:lstStyle/>
                    <a:p>
                      <a:pPr algn="ctr">
                        <a:lnSpc>
                          <a:spcPct val="115000"/>
                        </a:lnSpc>
                        <a:spcAft>
                          <a:spcPts val="0"/>
                        </a:spcAft>
                      </a:pPr>
                      <a:endParaRPr lang="it-IT" sz="1100" b="1" dirty="0">
                        <a:effectLst/>
                        <a:latin typeface="Times New Roman" panose="02020603050405020304" pitchFamily="18" charset="0"/>
                        <a:ea typeface="Calibri"/>
                        <a:cs typeface="Times New Roman" panose="02020603050405020304" pitchFamily="18" charset="0"/>
                      </a:endParaRPr>
                    </a:p>
                  </a:txBody>
                  <a:tcPr marL="38402" marR="38402">
                    <a:solidFill>
                      <a:schemeClr val="tx2">
                        <a:lumMod val="75000"/>
                      </a:schemeClr>
                    </a:solidFill>
                  </a:tcPr>
                </a:tc>
                <a:tc>
                  <a:txBody>
                    <a:bodyPr/>
                    <a:lstStyle/>
                    <a:p>
                      <a:pPr algn="ctr">
                        <a:lnSpc>
                          <a:spcPct val="115000"/>
                        </a:lnSpc>
                        <a:spcAft>
                          <a:spcPts val="0"/>
                        </a:spcAft>
                      </a:pPr>
                      <a:r>
                        <a:rPr lang="en-US" sz="1100" b="1" kern="1200" dirty="0" smtClean="0">
                          <a:effectLst/>
                          <a:latin typeface="Times New Roman" panose="02020603050405020304" pitchFamily="18" charset="0"/>
                          <a:cs typeface="Times New Roman" panose="02020603050405020304" pitchFamily="18" charset="0"/>
                        </a:rPr>
                        <a:t>e*</a:t>
                      </a:r>
                      <a:r>
                        <a:rPr lang="en-US" sz="1100" b="1" kern="1200" baseline="-25000" dirty="0" smtClean="0">
                          <a:effectLst/>
                          <a:latin typeface="Times New Roman" panose="02020603050405020304" pitchFamily="18" charset="0"/>
                          <a:cs typeface="Times New Roman" panose="02020603050405020304" pitchFamily="18" charset="0"/>
                        </a:rPr>
                        <a:t>n</a:t>
                      </a:r>
                      <a:r>
                        <a:rPr lang="en-US" sz="1100" b="1" kern="1200" baseline="0" dirty="0" smtClean="0">
                          <a:effectLst/>
                          <a:latin typeface="Times New Roman" panose="02020603050405020304" pitchFamily="18" charset="0"/>
                          <a:cs typeface="Times New Roman" panose="02020603050405020304" pitchFamily="18" charset="0"/>
                        </a:rPr>
                        <a:t> </a:t>
                      </a:r>
                      <a:r>
                        <a:rPr lang="en-US" sz="1100" b="1" kern="1200" baseline="-25000" dirty="0" err="1" smtClean="0">
                          <a:effectLst/>
                          <a:latin typeface="Times New Roman" panose="02020603050405020304" pitchFamily="18" charset="0"/>
                          <a:cs typeface="Times New Roman" panose="02020603050405020304" pitchFamily="18" charset="0"/>
                        </a:rPr>
                        <a:t>coll</a:t>
                      </a:r>
                      <a:endParaRPr lang="en-US" sz="1100" b="1" kern="1200" baseline="0" dirty="0" smtClean="0">
                        <a:effectLst/>
                        <a:latin typeface="Times New Roman" panose="02020603050405020304" pitchFamily="18" charset="0"/>
                        <a:cs typeface="Times New Roman" panose="02020603050405020304" pitchFamily="18" charset="0"/>
                      </a:endParaRPr>
                    </a:p>
                    <a:p>
                      <a:pPr algn="ctr">
                        <a:lnSpc>
                          <a:spcPct val="115000"/>
                        </a:lnSpc>
                        <a:spcAft>
                          <a:spcPts val="0"/>
                        </a:spcAft>
                      </a:pPr>
                      <a:r>
                        <a:rPr lang="en-US" sz="1100" b="1" kern="1200" dirty="0" smtClean="0">
                          <a:effectLst/>
                          <a:latin typeface="Times New Roman" panose="02020603050405020304" pitchFamily="18" charset="0"/>
                          <a:cs typeface="Times New Roman" panose="02020603050405020304" pitchFamily="18" charset="0"/>
                        </a:rPr>
                        <a:t>[mm</a:t>
                      </a:r>
                      <a:r>
                        <a:rPr lang="en-US" sz="1100" b="1" kern="1200" dirty="0">
                          <a:effectLst/>
                          <a:latin typeface="Times New Roman" panose="02020603050405020304" pitchFamily="18" charset="0"/>
                          <a:cs typeface="Times New Roman" panose="02020603050405020304" pitchFamily="18" charset="0"/>
                        </a:rPr>
                        <a:t>]</a:t>
                      </a:r>
                      <a:endParaRPr lang="it-IT" sz="1100" b="1" dirty="0">
                        <a:effectLst/>
                        <a:latin typeface="Times New Roman" panose="02020603050405020304" pitchFamily="18" charset="0"/>
                        <a:ea typeface="Calibri"/>
                        <a:cs typeface="Times New Roman" panose="02020603050405020304" pitchFamily="18" charset="0"/>
                      </a:endParaRPr>
                    </a:p>
                  </a:txBody>
                  <a:tcPr marL="38402" marR="38402">
                    <a:solidFill>
                      <a:schemeClr val="tx2">
                        <a:lumMod val="75000"/>
                      </a:schemeClr>
                    </a:solidFill>
                  </a:tcPr>
                </a:tc>
                <a:tc>
                  <a:txBody>
                    <a:bodyPr/>
                    <a:lstStyle/>
                    <a:p>
                      <a:pPr algn="ctr">
                        <a:lnSpc>
                          <a:spcPct val="115000"/>
                        </a:lnSpc>
                        <a:spcAft>
                          <a:spcPts val="0"/>
                        </a:spcAft>
                      </a:pPr>
                      <a:r>
                        <a:rPr lang="it-IT" sz="1100" b="1" dirty="0" smtClean="0">
                          <a:effectLst/>
                          <a:latin typeface="Times New Roman" panose="02020603050405020304" pitchFamily="18" charset="0"/>
                          <a:ea typeface="Calibri"/>
                          <a:cs typeface="Times New Roman" panose="02020603050405020304" pitchFamily="18" charset="0"/>
                        </a:rPr>
                        <a:t>#</a:t>
                      </a:r>
                      <a:r>
                        <a:rPr lang="it-IT" sz="1100" b="1" baseline="0" dirty="0" smtClean="0">
                          <a:effectLst/>
                          <a:latin typeface="Times New Roman" panose="02020603050405020304" pitchFamily="18" charset="0"/>
                          <a:ea typeface="Calibri"/>
                          <a:cs typeface="Times New Roman" panose="02020603050405020304" pitchFamily="18" charset="0"/>
                        </a:rPr>
                        <a:t> </a:t>
                      </a:r>
                      <a:r>
                        <a:rPr lang="it-IT" sz="1100" b="1" dirty="0" smtClean="0">
                          <a:effectLst/>
                          <a:latin typeface="Times New Roman" panose="02020603050405020304" pitchFamily="18" charset="0"/>
                          <a:ea typeface="Calibri"/>
                          <a:cs typeface="Times New Roman" panose="02020603050405020304" pitchFamily="18" charset="0"/>
                        </a:rPr>
                        <a:t>Coll.</a:t>
                      </a:r>
                      <a:r>
                        <a:rPr lang="it-IT" sz="1100" b="1" baseline="0" dirty="0" smtClean="0">
                          <a:effectLst/>
                          <a:latin typeface="Times New Roman" panose="02020603050405020304" pitchFamily="18" charset="0"/>
                          <a:ea typeface="Calibri"/>
                          <a:cs typeface="Times New Roman" panose="02020603050405020304" pitchFamily="18" charset="0"/>
                        </a:rPr>
                        <a:t> B</a:t>
                      </a:r>
                      <a:r>
                        <a:rPr lang="it-IT" sz="1100" b="1" dirty="0" smtClean="0">
                          <a:effectLst/>
                          <a:latin typeface="Times New Roman" panose="02020603050405020304" pitchFamily="18" charset="0"/>
                          <a:ea typeface="Calibri"/>
                          <a:cs typeface="Times New Roman" panose="02020603050405020304" pitchFamily="18" charset="0"/>
                        </a:rPr>
                        <a:t>unches</a:t>
                      </a:r>
                      <a:r>
                        <a:rPr lang="it-IT" sz="1100" b="1" baseline="0" dirty="0" smtClean="0">
                          <a:effectLst/>
                          <a:latin typeface="Times New Roman" panose="02020603050405020304" pitchFamily="18" charset="0"/>
                          <a:ea typeface="Calibri"/>
                          <a:cs typeface="Times New Roman" panose="02020603050405020304" pitchFamily="18" charset="0"/>
                        </a:rPr>
                        <a:t> </a:t>
                      </a:r>
                      <a:r>
                        <a:rPr lang="it-IT" sz="1100" b="1" dirty="0" smtClean="0">
                          <a:effectLst/>
                          <a:latin typeface="Times New Roman" panose="02020603050405020304" pitchFamily="18" charset="0"/>
                          <a:ea typeface="Calibri"/>
                          <a:cs typeface="Times New Roman" panose="02020603050405020304" pitchFamily="18" charset="0"/>
                        </a:rPr>
                        <a:t>IP1,5</a:t>
                      </a:r>
                      <a:endParaRPr lang="it-IT" sz="1100" b="1" dirty="0">
                        <a:effectLst/>
                        <a:latin typeface="Times New Roman" panose="02020603050405020304" pitchFamily="18" charset="0"/>
                        <a:ea typeface="Calibri"/>
                        <a:cs typeface="Times New Roman" panose="02020603050405020304" pitchFamily="18" charset="0"/>
                      </a:endParaRPr>
                    </a:p>
                  </a:txBody>
                  <a:tcPr marL="38402" marR="38402">
                    <a:solidFill>
                      <a:schemeClr val="tx2">
                        <a:lumMod val="75000"/>
                      </a:schemeClr>
                    </a:solidFill>
                  </a:tcPr>
                </a:tc>
                <a:tc>
                  <a:txBody>
                    <a:bodyPr/>
                    <a:lstStyle/>
                    <a:p>
                      <a:pPr algn="ctr">
                        <a:lnSpc>
                          <a:spcPct val="115000"/>
                        </a:lnSpc>
                        <a:spcAft>
                          <a:spcPts val="0"/>
                        </a:spcAft>
                      </a:pPr>
                      <a:r>
                        <a:rPr lang="it-IT" sz="1100" b="1" dirty="0" smtClean="0">
                          <a:effectLst/>
                          <a:latin typeface="Times New Roman" panose="02020603050405020304" pitchFamily="18" charset="0"/>
                          <a:ea typeface="Calibri"/>
                          <a:cs typeface="Times New Roman" panose="02020603050405020304" pitchFamily="18" charset="0"/>
                        </a:rPr>
                        <a:t>Xing</a:t>
                      </a:r>
                      <a:r>
                        <a:rPr lang="it-IT" sz="1100" b="1" baseline="0" dirty="0" smtClean="0">
                          <a:effectLst/>
                          <a:latin typeface="Times New Roman" panose="02020603050405020304" pitchFamily="18" charset="0"/>
                          <a:ea typeface="Calibri"/>
                          <a:cs typeface="Times New Roman" panose="02020603050405020304" pitchFamily="18" charset="0"/>
                        </a:rPr>
                        <a:t> </a:t>
                      </a:r>
                      <a:r>
                        <a:rPr lang="it-IT" sz="1100" b="1" dirty="0" smtClean="0">
                          <a:effectLst/>
                          <a:latin typeface="Times New Roman" panose="02020603050405020304" pitchFamily="18" charset="0"/>
                          <a:ea typeface="Calibri"/>
                          <a:cs typeface="Times New Roman" panose="02020603050405020304" pitchFamily="18" charset="0"/>
                        </a:rPr>
                        <a:t>angle</a:t>
                      </a:r>
                    </a:p>
                    <a:p>
                      <a:pPr algn="ctr">
                        <a:lnSpc>
                          <a:spcPct val="115000"/>
                        </a:lnSpc>
                        <a:spcAft>
                          <a:spcPts val="0"/>
                        </a:spcAft>
                      </a:pPr>
                      <a:r>
                        <a:rPr lang="it-IT" sz="1100" b="1" dirty="0" smtClean="0">
                          <a:effectLst/>
                          <a:latin typeface="Times New Roman" panose="02020603050405020304" pitchFamily="18" charset="0"/>
                          <a:ea typeface="Calibri"/>
                          <a:cs typeface="Times New Roman" panose="02020603050405020304" pitchFamily="18" charset="0"/>
                        </a:rPr>
                        <a:t>[mrad]</a:t>
                      </a:r>
                    </a:p>
                  </a:txBody>
                  <a:tcPr marL="38402" marR="38402">
                    <a:solidFill>
                      <a:schemeClr val="tx2">
                        <a:lumMod val="75000"/>
                      </a:schemeClr>
                    </a:solidFill>
                  </a:tcPr>
                </a:tc>
                <a:tc>
                  <a:txBody>
                    <a:bodyPr/>
                    <a:lstStyle/>
                    <a:p>
                      <a:pPr algn="ctr">
                        <a:lnSpc>
                          <a:spcPct val="115000"/>
                        </a:lnSpc>
                        <a:spcAft>
                          <a:spcPts val="0"/>
                        </a:spcAft>
                      </a:pPr>
                      <a:r>
                        <a:rPr lang="it-IT" sz="1100" b="1" dirty="0" err="1" smtClean="0">
                          <a:effectLst/>
                          <a:latin typeface="Times New Roman" panose="02020603050405020304" pitchFamily="18" charset="0"/>
                          <a:ea typeface="Calibri"/>
                          <a:cs typeface="Times New Roman" panose="02020603050405020304" pitchFamily="18" charset="0"/>
                        </a:rPr>
                        <a:t>L</a:t>
                      </a:r>
                      <a:r>
                        <a:rPr lang="it-IT" sz="1100" b="1" baseline="-25000" dirty="0" err="1" smtClean="0">
                          <a:effectLst/>
                          <a:latin typeface="Times New Roman" panose="02020603050405020304" pitchFamily="18" charset="0"/>
                          <a:ea typeface="Calibri"/>
                          <a:cs typeface="Times New Roman" panose="02020603050405020304" pitchFamily="18" charset="0"/>
                        </a:rPr>
                        <a:t>peak</a:t>
                      </a:r>
                      <a:endParaRPr lang="it-IT" sz="1100" b="1" baseline="-25000" dirty="0" smtClean="0">
                        <a:effectLst/>
                        <a:latin typeface="Times New Roman" panose="02020603050405020304" pitchFamily="18" charset="0"/>
                        <a:ea typeface="Calibri"/>
                        <a:cs typeface="Times New Roman" panose="02020603050405020304" pitchFamily="18" charset="0"/>
                      </a:endParaRPr>
                    </a:p>
                    <a:p>
                      <a:pPr algn="ctr">
                        <a:lnSpc>
                          <a:spcPct val="115000"/>
                        </a:lnSpc>
                        <a:spcAft>
                          <a:spcPts val="0"/>
                        </a:spcAft>
                      </a:pPr>
                      <a:r>
                        <a:rPr lang="it-IT" sz="1100" b="1" dirty="0" smtClean="0">
                          <a:effectLst/>
                          <a:latin typeface="Times New Roman" panose="02020603050405020304" pitchFamily="18" charset="0"/>
                          <a:ea typeface="Calibri"/>
                          <a:cs typeface="Times New Roman" panose="02020603050405020304" pitchFamily="18" charset="0"/>
                        </a:rPr>
                        <a:t>[10</a:t>
                      </a:r>
                      <a:r>
                        <a:rPr lang="it-IT" sz="1100" b="1" baseline="30000" dirty="0" smtClean="0">
                          <a:effectLst/>
                          <a:latin typeface="Times New Roman" panose="02020603050405020304" pitchFamily="18" charset="0"/>
                          <a:ea typeface="Calibri"/>
                          <a:cs typeface="Times New Roman" panose="02020603050405020304" pitchFamily="18" charset="0"/>
                        </a:rPr>
                        <a:t>34</a:t>
                      </a:r>
                      <a:r>
                        <a:rPr lang="it-IT" sz="1100" b="1" baseline="0" dirty="0" smtClean="0">
                          <a:effectLst/>
                          <a:latin typeface="Times New Roman" panose="02020603050405020304" pitchFamily="18" charset="0"/>
                          <a:ea typeface="Calibri"/>
                          <a:cs typeface="Times New Roman" panose="02020603050405020304" pitchFamily="18" charset="0"/>
                        </a:rPr>
                        <a:t>  cm</a:t>
                      </a:r>
                      <a:r>
                        <a:rPr lang="it-IT" sz="1100" b="1" baseline="30000" dirty="0" smtClean="0">
                          <a:effectLst/>
                          <a:latin typeface="Times New Roman" panose="02020603050405020304" pitchFamily="18" charset="0"/>
                          <a:ea typeface="Calibri"/>
                          <a:cs typeface="Times New Roman" panose="02020603050405020304" pitchFamily="18" charset="0"/>
                        </a:rPr>
                        <a:t>-2</a:t>
                      </a:r>
                      <a:r>
                        <a:rPr lang="it-IT" sz="1100" b="1" baseline="0" dirty="0" smtClean="0">
                          <a:effectLst/>
                          <a:latin typeface="Times New Roman" panose="02020603050405020304" pitchFamily="18" charset="0"/>
                          <a:ea typeface="Calibri"/>
                          <a:cs typeface="Times New Roman" panose="02020603050405020304" pitchFamily="18" charset="0"/>
                        </a:rPr>
                        <a:t>s</a:t>
                      </a:r>
                      <a:r>
                        <a:rPr lang="it-IT" sz="1100" b="1" baseline="30000" dirty="0" smtClean="0">
                          <a:effectLst/>
                          <a:latin typeface="Times New Roman" panose="02020603050405020304" pitchFamily="18" charset="0"/>
                          <a:ea typeface="Calibri"/>
                          <a:cs typeface="Times New Roman" panose="02020603050405020304" pitchFamily="18" charset="0"/>
                        </a:rPr>
                        <a:t>-1</a:t>
                      </a:r>
                      <a:r>
                        <a:rPr lang="it-IT" sz="1100" b="1" baseline="0" dirty="0" smtClean="0">
                          <a:effectLst/>
                          <a:latin typeface="Times New Roman" panose="02020603050405020304" pitchFamily="18" charset="0"/>
                          <a:ea typeface="Calibri"/>
                          <a:cs typeface="Times New Roman" panose="02020603050405020304" pitchFamily="18" charset="0"/>
                        </a:rPr>
                        <a:t>]</a:t>
                      </a:r>
                      <a:endParaRPr lang="it-IT" sz="1100" b="1" dirty="0" smtClean="0">
                        <a:effectLst/>
                        <a:latin typeface="Times New Roman" panose="02020603050405020304" pitchFamily="18" charset="0"/>
                        <a:ea typeface="Calibri"/>
                        <a:cs typeface="Times New Roman" panose="02020603050405020304" pitchFamily="18" charset="0"/>
                      </a:endParaRPr>
                    </a:p>
                  </a:txBody>
                  <a:tcPr marL="38402" marR="38402">
                    <a:solidFill>
                      <a:schemeClr val="tx2">
                        <a:lumMod val="75000"/>
                      </a:schemeClr>
                    </a:solidFill>
                  </a:tcPr>
                </a:tc>
              </a:tr>
              <a:tr h="399571">
                <a:tc>
                  <a:txBody>
                    <a:bodyPr/>
                    <a:lstStyle/>
                    <a:p>
                      <a:pPr algn="ctr"/>
                      <a:r>
                        <a:rPr lang="en-US" sz="1100" b="0" i="0" dirty="0" smtClean="0">
                          <a:latin typeface="Times New Roman" panose="02020603050405020304" pitchFamily="18" charset="0"/>
                          <a:cs typeface="Times New Roman" panose="02020603050405020304" pitchFamily="18" charset="0"/>
                        </a:rPr>
                        <a:t>BCMS – 40/20</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1.85</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2592</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351</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3.1</a:t>
                      </a:r>
                      <a:endParaRPr lang="en-US" sz="1100" b="0" i="0" dirty="0">
                        <a:latin typeface="Times New Roman" panose="02020603050405020304" pitchFamily="18" charset="0"/>
                        <a:cs typeface="Times New Roman" panose="02020603050405020304" pitchFamily="18" charset="0"/>
                      </a:endParaRPr>
                    </a:p>
                  </a:txBody>
                  <a:tcPr anchor="ctr"/>
                </a:tc>
              </a:tr>
              <a:tr h="399571">
                <a:tc>
                  <a:txBody>
                    <a:bodyPr/>
                    <a:lstStyle/>
                    <a:p>
                      <a:pPr algn="ctr"/>
                      <a:r>
                        <a:rPr lang="en-US" sz="1100" b="0" dirty="0" smtClean="0">
                          <a:latin typeface="Times New Roman" panose="02020603050405020304" pitchFamily="18" charset="0"/>
                          <a:cs typeface="Times New Roman" panose="02020603050405020304" pitchFamily="18" charset="0"/>
                        </a:rPr>
                        <a:t>Standard - 40/20</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2.25</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dirty="0" smtClean="0">
                          <a:latin typeface="Times New Roman" panose="02020603050405020304" pitchFamily="18" charset="0"/>
                          <a:cs typeface="Times New Roman" panose="02020603050405020304" pitchFamily="18" charset="0"/>
                        </a:rPr>
                        <a:t>2736</a:t>
                      </a:r>
                      <a:endParaRPr lang="en-US" sz="11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387</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2.7</a:t>
                      </a:r>
                      <a:endParaRPr lang="en-US" sz="1100" b="0" i="0" dirty="0">
                        <a:latin typeface="Times New Roman" panose="02020603050405020304" pitchFamily="18" charset="0"/>
                        <a:cs typeface="Times New Roman" panose="02020603050405020304" pitchFamily="18" charset="0"/>
                      </a:endParaRPr>
                    </a:p>
                  </a:txBody>
                  <a:tcPr anchor="ctr"/>
                </a:tc>
              </a:tr>
              <a:tr h="399571">
                <a:tc>
                  <a:txBody>
                    <a:bodyPr/>
                    <a:lstStyle/>
                    <a:p>
                      <a:pPr algn="ctr"/>
                      <a:r>
                        <a:rPr lang="en-US" sz="1100" b="0" i="0" dirty="0" smtClean="0">
                          <a:latin typeface="Times New Roman" panose="02020603050405020304" pitchFamily="18" charset="0"/>
                          <a:cs typeface="Times New Roman" panose="02020603050405020304" pitchFamily="18" charset="0"/>
                        </a:rPr>
                        <a:t>BCMS – 50/25</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1.85</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2592</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315</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2.9</a:t>
                      </a:r>
                      <a:endParaRPr lang="en-US" sz="1100" b="0" i="0" dirty="0">
                        <a:latin typeface="Times New Roman" panose="02020603050405020304" pitchFamily="18" charset="0"/>
                        <a:cs typeface="Times New Roman" panose="02020603050405020304" pitchFamily="18" charset="0"/>
                      </a:endParaRPr>
                    </a:p>
                  </a:txBody>
                  <a:tcPr anchor="ctr"/>
                </a:tc>
              </a:tr>
              <a:tr h="399571">
                <a:tc>
                  <a:txBody>
                    <a:bodyPr/>
                    <a:lstStyle/>
                    <a:p>
                      <a:pPr algn="ctr"/>
                      <a:r>
                        <a:rPr lang="en-US" sz="1100" b="0" i="0" dirty="0" smtClean="0">
                          <a:latin typeface="Times New Roman" panose="02020603050405020304" pitchFamily="18" charset="0"/>
                          <a:cs typeface="Times New Roman" panose="02020603050405020304" pitchFamily="18" charset="0"/>
                        </a:rPr>
                        <a:t>Standard – 50/25</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2.25</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2736</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347</a:t>
                      </a:r>
                      <a:endParaRPr lang="en-US" sz="1100" b="0" i="0" dirty="0">
                        <a:latin typeface="Times New Roman" panose="02020603050405020304" pitchFamily="18" charset="0"/>
                        <a:cs typeface="Times New Roman" panose="02020603050405020304" pitchFamily="18" charset="0"/>
                      </a:endParaRPr>
                    </a:p>
                  </a:txBody>
                  <a:tcPr anchor="ctr"/>
                </a:tc>
                <a:tc>
                  <a:txBody>
                    <a:bodyPr/>
                    <a:lstStyle/>
                    <a:p>
                      <a:pPr algn="ctr"/>
                      <a:r>
                        <a:rPr lang="en-US" sz="1100" b="0" i="0" dirty="0" smtClean="0">
                          <a:latin typeface="Times New Roman" panose="02020603050405020304" pitchFamily="18" charset="0"/>
                          <a:cs typeface="Times New Roman" panose="02020603050405020304" pitchFamily="18" charset="0"/>
                        </a:rPr>
                        <a:t>2.5</a:t>
                      </a:r>
                      <a:endParaRPr lang="en-US" sz="1100" b="0" i="0" dirty="0">
                        <a:latin typeface="Times New Roman" panose="02020603050405020304" pitchFamily="18" charset="0"/>
                        <a:cs typeface="Times New Roman" panose="02020603050405020304" pitchFamily="18" charset="0"/>
                      </a:endParaRPr>
                    </a:p>
                  </a:txBody>
                  <a:tcPr anchor="ctr"/>
                </a:tc>
              </a:tr>
            </a:tbl>
          </a:graphicData>
        </a:graphic>
      </p:graphicFrame>
    </p:spTree>
    <p:extLst>
      <p:ext uri="{BB962C8B-B14F-4D97-AF65-F5344CB8AC3E}">
        <p14:creationId xmlns:p14="http://schemas.microsoft.com/office/powerpoint/2010/main" val="299454171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8862" y="10482"/>
            <a:ext cx="5815137" cy="786791"/>
          </a:xfrm>
        </p:spPr>
        <p:txBody>
          <a:bodyPr>
            <a:normAutofit fontScale="90000"/>
          </a:bodyPr>
          <a:lstStyle/>
          <a:p>
            <a:r>
              <a:rPr lang="en-GB" dirty="0" smtClean="0"/>
              <a:t>Cryostat system</a:t>
            </a:r>
            <a:endParaRPr lang="en-GB" dirty="0"/>
          </a:p>
        </p:txBody>
      </p:sp>
      <p:grpSp>
        <p:nvGrpSpPr>
          <p:cNvPr id="4" name="Group 3"/>
          <p:cNvGrpSpPr>
            <a:grpSpLocks noChangeAspect="1"/>
          </p:cNvGrpSpPr>
          <p:nvPr/>
        </p:nvGrpSpPr>
        <p:grpSpPr>
          <a:xfrm>
            <a:off x="75413" y="116632"/>
            <a:ext cx="3253450" cy="2880360"/>
            <a:chOff x="201352" y="0"/>
            <a:chExt cx="7746308" cy="6858000"/>
          </a:xfrm>
        </p:grpSpPr>
        <p:pic>
          <p:nvPicPr>
            <p:cNvPr id="5" name="Picture 4" descr="Screen Clippi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588192" y="0"/>
              <a:ext cx="5967616" cy="6858000"/>
            </a:xfrm>
            <a:prstGeom prst="rect">
              <a:avLst/>
            </a:prstGeom>
          </p:spPr>
        </p:pic>
        <p:sp>
          <p:nvSpPr>
            <p:cNvPr id="6" name="Line Callout 2 5"/>
            <p:cNvSpPr/>
            <p:nvPr/>
          </p:nvSpPr>
          <p:spPr>
            <a:xfrm>
              <a:off x="5897880" y="381000"/>
              <a:ext cx="1501140" cy="541020"/>
            </a:xfrm>
            <a:prstGeom prst="borderCallout2">
              <a:avLst>
                <a:gd name="adj1" fmla="val 18750"/>
                <a:gd name="adj2" fmla="val -8333"/>
                <a:gd name="adj3" fmla="val 18750"/>
                <a:gd name="adj4" fmla="val -16667"/>
                <a:gd name="adj5" fmla="val 271655"/>
                <a:gd name="adj6" fmla="val -123317"/>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600" b="1" smtClean="0">
                  <a:latin typeface="Arial" pitchFamily="34" charset="0"/>
                  <a:cs typeface="Arial" pitchFamily="34" charset="0"/>
                </a:rPr>
                <a:t>Heat exchanger</a:t>
              </a:r>
              <a:endParaRPr lang="en-GB" sz="600" b="1" dirty="0" err="1" smtClean="0">
                <a:latin typeface="Arial" pitchFamily="34" charset="0"/>
                <a:cs typeface="Arial" pitchFamily="34" charset="0"/>
              </a:endParaRPr>
            </a:p>
          </p:txBody>
        </p:sp>
        <p:sp>
          <p:nvSpPr>
            <p:cNvPr id="7" name="Line Callout 2 6"/>
            <p:cNvSpPr/>
            <p:nvPr/>
          </p:nvSpPr>
          <p:spPr>
            <a:xfrm>
              <a:off x="6309360" y="1645920"/>
              <a:ext cx="1394460" cy="449580"/>
            </a:xfrm>
            <a:prstGeom prst="borderCallout2">
              <a:avLst>
                <a:gd name="adj1" fmla="val 18750"/>
                <a:gd name="adj2" fmla="val -8333"/>
                <a:gd name="adj3" fmla="val 18750"/>
                <a:gd name="adj4" fmla="val -16667"/>
                <a:gd name="adj5" fmla="val 137924"/>
                <a:gd name="adj6" fmla="val -93115"/>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600" b="1" smtClean="0">
                  <a:latin typeface="Arial" pitchFamily="34" charset="0"/>
                  <a:cs typeface="Arial" pitchFamily="34" charset="0"/>
                </a:rPr>
                <a:t>Pumping line</a:t>
              </a:r>
              <a:endParaRPr lang="en-GB" sz="600" b="1" dirty="0" err="1" smtClean="0">
                <a:latin typeface="Arial" pitchFamily="34" charset="0"/>
                <a:cs typeface="Arial" pitchFamily="34" charset="0"/>
              </a:endParaRPr>
            </a:p>
          </p:txBody>
        </p:sp>
        <p:sp>
          <p:nvSpPr>
            <p:cNvPr id="8" name="Line Callout 2 7"/>
            <p:cNvSpPr/>
            <p:nvPr/>
          </p:nvSpPr>
          <p:spPr>
            <a:xfrm flipH="1">
              <a:off x="480060" y="1386840"/>
              <a:ext cx="1310640" cy="483870"/>
            </a:xfrm>
            <a:prstGeom prst="borderCallout2">
              <a:avLst>
                <a:gd name="adj1" fmla="val 18750"/>
                <a:gd name="adj2" fmla="val -8333"/>
                <a:gd name="adj3" fmla="val 18750"/>
                <a:gd name="adj4" fmla="val -16667"/>
                <a:gd name="adj5" fmla="val 180217"/>
                <a:gd name="adj6" fmla="val -102481"/>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600" b="1" smtClean="0">
                  <a:latin typeface="Arial" pitchFamily="34" charset="0"/>
                  <a:cs typeface="Arial" pitchFamily="34" charset="0"/>
                </a:rPr>
                <a:t>Quench line</a:t>
              </a:r>
              <a:endParaRPr lang="en-GB" sz="600" b="1" dirty="0" err="1" smtClean="0">
                <a:latin typeface="Arial" pitchFamily="34" charset="0"/>
                <a:cs typeface="Arial" pitchFamily="34" charset="0"/>
              </a:endParaRPr>
            </a:p>
          </p:txBody>
        </p:sp>
        <p:sp>
          <p:nvSpPr>
            <p:cNvPr id="9" name="Line Callout 2 8"/>
            <p:cNvSpPr/>
            <p:nvPr/>
          </p:nvSpPr>
          <p:spPr>
            <a:xfrm>
              <a:off x="6393180" y="2514600"/>
              <a:ext cx="1554480" cy="457200"/>
            </a:xfrm>
            <a:prstGeom prst="borderCallout2">
              <a:avLst>
                <a:gd name="adj1" fmla="val 18750"/>
                <a:gd name="adj2" fmla="val -8333"/>
                <a:gd name="adj3" fmla="val 18750"/>
                <a:gd name="adj4" fmla="val -16667"/>
                <a:gd name="adj5" fmla="val 112500"/>
                <a:gd name="adj6" fmla="val -52066"/>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600" b="1" smtClean="0">
                  <a:latin typeface="Arial" pitchFamily="34" charset="0"/>
                  <a:cs typeface="Arial" pitchFamily="34" charset="0"/>
                </a:rPr>
                <a:t>Thermal shield cooling</a:t>
              </a:r>
              <a:endParaRPr lang="en-GB" sz="600" b="1" dirty="0" err="1" smtClean="0">
                <a:latin typeface="Arial" pitchFamily="34" charset="0"/>
                <a:cs typeface="Arial" pitchFamily="34" charset="0"/>
              </a:endParaRPr>
            </a:p>
          </p:txBody>
        </p:sp>
        <p:sp>
          <p:nvSpPr>
            <p:cNvPr id="10" name="Line Callout 2 9"/>
            <p:cNvSpPr/>
            <p:nvPr/>
          </p:nvSpPr>
          <p:spPr>
            <a:xfrm flipH="1">
              <a:off x="201352" y="3733800"/>
              <a:ext cx="1386840" cy="609600"/>
            </a:xfrm>
            <a:prstGeom prst="borderCallout2">
              <a:avLst>
                <a:gd name="adj1" fmla="val 18750"/>
                <a:gd name="adj2" fmla="val -8333"/>
                <a:gd name="adj3" fmla="val 18750"/>
                <a:gd name="adj4" fmla="val -16667"/>
                <a:gd name="adj5" fmla="val -61250"/>
                <a:gd name="adj6" fmla="val -92821"/>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600" b="1" smtClean="0">
                  <a:latin typeface="Arial" pitchFamily="34" charset="0"/>
                  <a:cs typeface="Arial" pitchFamily="34" charset="0"/>
                </a:rPr>
                <a:t>“Spider” support</a:t>
              </a:r>
              <a:endParaRPr lang="en-GB" sz="600" b="1" dirty="0" err="1" smtClean="0">
                <a:latin typeface="Arial" pitchFamily="34" charset="0"/>
                <a:cs typeface="Arial" pitchFamily="34" charset="0"/>
              </a:endParaRPr>
            </a:p>
          </p:txBody>
        </p:sp>
        <p:sp>
          <p:nvSpPr>
            <p:cNvPr id="11" name="Line Callout 2 10"/>
            <p:cNvSpPr/>
            <p:nvPr/>
          </p:nvSpPr>
          <p:spPr>
            <a:xfrm>
              <a:off x="6229350" y="3733800"/>
              <a:ext cx="1554480" cy="457200"/>
            </a:xfrm>
            <a:prstGeom prst="borderCallout2">
              <a:avLst>
                <a:gd name="adj1" fmla="val 18750"/>
                <a:gd name="adj2" fmla="val -8333"/>
                <a:gd name="adj3" fmla="val 18750"/>
                <a:gd name="adj4" fmla="val -16667"/>
                <a:gd name="adj5" fmla="val -77500"/>
                <a:gd name="adj6" fmla="val -105497"/>
              </a:avLst>
            </a:prstGeom>
            <a:ln w="12700"/>
          </p:spPr>
          <p:style>
            <a:lnRef idx="2">
              <a:schemeClr val="dk1"/>
            </a:lnRef>
            <a:fillRef idx="1">
              <a:schemeClr val="lt1"/>
            </a:fillRef>
            <a:effectRef idx="0">
              <a:schemeClr val="dk1"/>
            </a:effectRef>
            <a:fontRef idx="minor">
              <a:schemeClr val="dk1"/>
            </a:fontRef>
          </p:style>
          <p:txBody>
            <a:bodyPr rtlCol="0" anchor="ctr"/>
            <a:lstStyle/>
            <a:p>
              <a:pPr algn="ctr"/>
              <a:r>
                <a:rPr lang="en-GB" sz="600" b="1" smtClean="0">
                  <a:latin typeface="Arial" pitchFamily="34" charset="0"/>
                  <a:cs typeface="Arial" pitchFamily="34" charset="0"/>
                </a:rPr>
                <a:t>Cold mass</a:t>
              </a:r>
              <a:endParaRPr lang="en-GB" sz="600" b="1" dirty="0" err="1" smtClean="0">
                <a:latin typeface="Arial" pitchFamily="34" charset="0"/>
                <a:cs typeface="Arial" pitchFamily="34" charset="0"/>
              </a:endParaRPr>
            </a:p>
          </p:txBody>
        </p:sp>
        <p:cxnSp>
          <p:nvCxnSpPr>
            <p:cNvPr id="12" name="Straight Arrow Connector 11"/>
            <p:cNvCxnSpPr/>
            <p:nvPr/>
          </p:nvCxnSpPr>
          <p:spPr>
            <a:xfrm>
              <a:off x="1043940" y="2628900"/>
              <a:ext cx="990600" cy="1143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353362">
              <a:off x="912240" y="2116448"/>
              <a:ext cx="1043593" cy="659521"/>
            </a:xfrm>
            <a:prstGeom prst="rect">
              <a:avLst/>
            </a:prstGeom>
            <a:noFill/>
            <a:ln>
              <a:solidFill>
                <a:schemeClr val="accent1">
                  <a:lumMod val="50000"/>
                </a:schemeClr>
              </a:solidFill>
            </a:ln>
          </p:spPr>
          <p:txBody>
            <a:bodyPr wrap="square" rtlCol="0">
              <a:spAutoFit/>
            </a:bodyPr>
            <a:lstStyle/>
            <a:p>
              <a:r>
                <a:rPr lang="en-GB" sz="600" b="1" smtClean="0">
                  <a:solidFill>
                    <a:schemeClr val="tx1">
                      <a:lumMod val="85000"/>
                      <a:lumOff val="15000"/>
                    </a:schemeClr>
                  </a:solidFill>
                  <a:latin typeface="Arial" pitchFamily="34" charset="0"/>
                  <a:ea typeface="Arial Unicode MS" pitchFamily="34" charset="-128"/>
                  <a:cs typeface="Arial" pitchFamily="34" charset="0"/>
                </a:rPr>
                <a:t>OD 1055</a:t>
              </a:r>
              <a:endParaRPr lang="en-GB" sz="600" b="1" dirty="0" smtClean="0">
                <a:solidFill>
                  <a:schemeClr val="tx1">
                    <a:lumMod val="85000"/>
                    <a:lumOff val="15000"/>
                  </a:schemeClr>
                </a:solidFill>
                <a:latin typeface="Arial" pitchFamily="34" charset="0"/>
                <a:ea typeface="Arial Unicode MS" pitchFamily="34" charset="-128"/>
                <a:cs typeface="Arial" pitchFamily="34" charset="0"/>
              </a:endParaRPr>
            </a:p>
          </p:txBody>
        </p:sp>
      </p:grpSp>
      <p:pic>
        <p:nvPicPr>
          <p:cNvPr id="1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7293" y="797273"/>
            <a:ext cx="5248275"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7" name="Group 16"/>
          <p:cNvGrpSpPr/>
          <p:nvPr/>
        </p:nvGrpSpPr>
        <p:grpSpPr>
          <a:xfrm>
            <a:off x="86346" y="3260342"/>
            <a:ext cx="2381609" cy="2743200"/>
            <a:chOff x="1594989" y="7620"/>
            <a:chExt cx="5954022" cy="6858000"/>
          </a:xfrm>
        </p:grpSpPr>
        <p:pic>
          <p:nvPicPr>
            <p:cNvPr id="18" name="Picture 17" descr="Screen Clippi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594989" y="7620"/>
              <a:ext cx="5954022" cy="6858000"/>
            </a:xfrm>
            <a:prstGeom prst="rect">
              <a:avLst/>
            </a:prstGeom>
          </p:spPr>
        </p:pic>
        <p:sp>
          <p:nvSpPr>
            <p:cNvPr id="19" name="Explosion 1 18"/>
            <p:cNvSpPr/>
            <p:nvPr/>
          </p:nvSpPr>
          <p:spPr>
            <a:xfrm>
              <a:off x="3223260" y="1074420"/>
              <a:ext cx="1524000" cy="982980"/>
            </a:xfrm>
            <a:prstGeom prst="irregularSeal1">
              <a:avLst/>
            </a:prstGeom>
            <a:noFill/>
            <a:ln w="127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600" dirty="0" err="1" smtClean="0">
                <a:solidFill>
                  <a:srgbClr val="FF0000"/>
                </a:solidFill>
                <a:latin typeface="Arial" pitchFamily="34" charset="0"/>
                <a:cs typeface="Arial" pitchFamily="34" charset="0"/>
              </a:endParaRPr>
            </a:p>
          </p:txBody>
        </p:sp>
      </p:grpSp>
      <p:pic>
        <p:nvPicPr>
          <p:cNvPr id="20" name="Picture 19" descr="Screen Clippi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120210" y="3260342"/>
            <a:ext cx="2417306" cy="2790262"/>
          </a:xfrm>
          <a:prstGeom prst="rect">
            <a:avLst/>
          </a:prstGeom>
        </p:spPr>
      </p:pic>
      <p:pic>
        <p:nvPicPr>
          <p:cNvPr id="21" name="Picture 20" descr="Screen Clippi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461492" y="3308701"/>
            <a:ext cx="2383200" cy="2741903"/>
          </a:xfrm>
          <a:prstGeom prst="rect">
            <a:avLst/>
          </a:prstGeom>
        </p:spPr>
      </p:pic>
      <p:pic>
        <p:nvPicPr>
          <p:cNvPr id="23" name="Picture 1" descr="cid:image001.png@01CEC4D5.E6FA3B00"/>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l="27978" t="14658" r="34237" b="14498"/>
          <a:stretch/>
        </p:blipFill>
        <p:spPr bwMode="auto">
          <a:xfrm>
            <a:off x="6593264" y="3501008"/>
            <a:ext cx="2567638" cy="2708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23"/>
          <p:cNvSpPr/>
          <p:nvPr/>
        </p:nvSpPr>
        <p:spPr>
          <a:xfrm>
            <a:off x="0" y="5445224"/>
            <a:ext cx="2051720" cy="144016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Standard cryostat diameter no solution to accommodate all manifolds</a:t>
            </a:r>
            <a:endParaRPr lang="en-GB" sz="1600" dirty="0">
              <a:latin typeface="Times New Roman" panose="02020603050405020304" pitchFamily="18" charset="0"/>
              <a:cs typeface="Times New Roman" panose="02020603050405020304" pitchFamily="18" charset="0"/>
            </a:endParaRPr>
          </a:p>
        </p:txBody>
      </p:sp>
      <p:sp>
        <p:nvSpPr>
          <p:cNvPr id="25" name="Rectangle 24"/>
          <p:cNvSpPr/>
          <p:nvPr/>
        </p:nvSpPr>
        <p:spPr>
          <a:xfrm>
            <a:off x="2138425" y="5445224"/>
            <a:ext cx="2051720" cy="144016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Larger diameter cryostat, but compatible with transport space, feasible but issues (heat loads)</a:t>
            </a:r>
            <a:endParaRPr lang="en-GB" sz="1600" dirty="0">
              <a:latin typeface="Times New Roman" panose="02020603050405020304" pitchFamily="18" charset="0"/>
              <a:cs typeface="Times New Roman" panose="02020603050405020304" pitchFamily="18" charset="0"/>
            </a:endParaRPr>
          </a:p>
        </p:txBody>
      </p:sp>
      <p:sp>
        <p:nvSpPr>
          <p:cNvPr id="26" name="Rectangle 25"/>
          <p:cNvSpPr/>
          <p:nvPr/>
        </p:nvSpPr>
        <p:spPr>
          <a:xfrm>
            <a:off x="4480651" y="5417840"/>
            <a:ext cx="2051720" cy="1440160"/>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latin typeface="Times New Roman" panose="02020603050405020304" pitchFamily="18" charset="0"/>
                <a:cs typeface="Times New Roman" panose="02020603050405020304" pitchFamily="18" charset="0"/>
              </a:rPr>
              <a:t>Elliptical cryostat. Very good accommodation but </a:t>
            </a:r>
            <a:r>
              <a:rPr lang="en-GB" sz="1600" dirty="0">
                <a:latin typeface="Times New Roman" panose="02020603050405020304" pitchFamily="18" charset="0"/>
                <a:cs typeface="Times New Roman" panose="02020603050405020304" pitchFamily="18" charset="0"/>
              </a:rPr>
              <a:t> </a:t>
            </a:r>
            <a:r>
              <a:rPr lang="en-GB" sz="1600" dirty="0" smtClean="0">
                <a:latin typeface="Times New Roman" panose="02020603050405020304" pitchFamily="18" charset="0"/>
                <a:cs typeface="Times New Roman" panose="02020603050405020304" pitchFamily="18" charset="0"/>
              </a:rPr>
              <a:t>technological challenges</a:t>
            </a:r>
            <a:endParaRPr lang="en-GB" sz="1600" dirty="0">
              <a:latin typeface="Times New Roman" panose="02020603050405020304" pitchFamily="18" charset="0"/>
              <a:cs typeface="Times New Roman" panose="02020603050405020304" pitchFamily="18" charset="0"/>
            </a:endParaRPr>
          </a:p>
        </p:txBody>
      </p:sp>
      <p:sp>
        <p:nvSpPr>
          <p:cNvPr id="27" name="Rectangle 26"/>
          <p:cNvSpPr/>
          <p:nvPr/>
        </p:nvSpPr>
        <p:spPr>
          <a:xfrm>
            <a:off x="6660232" y="6236840"/>
            <a:ext cx="2465336" cy="629072"/>
          </a:xfrm>
          <a:prstGeom prst="rect">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The 2 solutions in the</a:t>
            </a:r>
          </a:p>
          <a:p>
            <a:pPr algn="ctr"/>
            <a:r>
              <a:rPr lang="en-GB" dirty="0" smtClean="0">
                <a:latin typeface="Times New Roman" panose="02020603050405020304" pitchFamily="18" charset="0"/>
                <a:cs typeface="Times New Roman" panose="02020603050405020304" pitchFamily="18" charset="0"/>
              </a:rPr>
              <a:t> IP 5 shielding</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799433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532" y="2420888"/>
            <a:ext cx="8247251" cy="2137317"/>
          </a:xfrm>
        </p:spPr>
        <p:txBody>
          <a:bodyPr>
            <a:normAutofit/>
          </a:bodyPr>
          <a:lstStyle/>
          <a:p>
            <a:pPr algn="ctr"/>
            <a:r>
              <a:rPr lang="en-GB" dirty="0" smtClean="0"/>
              <a:t>Cryogenics</a:t>
            </a:r>
            <a:br>
              <a:rPr lang="en-GB" dirty="0" smtClean="0"/>
            </a:br>
            <a:r>
              <a:rPr lang="en-GB" dirty="0" smtClean="0"/>
              <a:t> PIC-US1-US2</a:t>
            </a:r>
            <a:br>
              <a:rPr lang="en-GB" dirty="0" smtClean="0"/>
            </a:br>
            <a:r>
              <a:rPr lang="en-GB" dirty="0" smtClean="0"/>
              <a:t>(updated version2)</a:t>
            </a:r>
            <a:endParaRPr lang="en-US" sz="1800" b="0" dirty="0">
              <a:latin typeface="+mn-lt"/>
            </a:endParaRPr>
          </a:p>
        </p:txBody>
      </p:sp>
      <p:sp>
        <p:nvSpPr>
          <p:cNvPr id="3" name="Text Placeholder 2"/>
          <p:cNvSpPr>
            <a:spLocks noGrp="1"/>
          </p:cNvSpPr>
          <p:nvPr>
            <p:ph type="body" idx="1"/>
          </p:nvPr>
        </p:nvSpPr>
        <p:spPr>
          <a:xfrm>
            <a:off x="431800" y="1148637"/>
            <a:ext cx="6629400" cy="1066688"/>
          </a:xfrm>
        </p:spPr>
        <p:txBody>
          <a:bodyPr/>
          <a:lstStyle/>
          <a:p>
            <a:r>
              <a:rPr lang="en-US" dirty="0" smtClean="0"/>
              <a:t>16 October 2013</a:t>
            </a:r>
          </a:p>
          <a:p>
            <a:r>
              <a:rPr lang="en-GB" dirty="0" smtClean="0"/>
              <a:t>RLIUP Preparation</a:t>
            </a:r>
            <a:endParaRPr lang="en-US" dirty="0"/>
          </a:p>
        </p:txBody>
      </p:sp>
      <p:sp>
        <p:nvSpPr>
          <p:cNvPr id="4" name="Text Placeholder 2"/>
          <p:cNvSpPr txBox="1">
            <a:spLocks/>
          </p:cNvSpPr>
          <p:nvPr/>
        </p:nvSpPr>
        <p:spPr>
          <a:xfrm>
            <a:off x="466001" y="4564025"/>
            <a:ext cx="6629400" cy="409385"/>
          </a:xfrm>
          <a:prstGeom prst="rect">
            <a:avLst/>
          </a:prstGeom>
        </p:spPr>
        <p:txBody>
          <a:bodyPr vert="horz" lIns="45720" tIns="0" rIns="45720" bIns="0" anchor="b">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56" indent="-457200"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708" indent="-342900"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316" indent="-342900"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92" indent="-342900"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dirty="0" smtClean="0"/>
              <a:t>L. Tavian, TE-CRG</a:t>
            </a:r>
            <a:endParaRPr lang="en-US" dirty="0"/>
          </a:p>
        </p:txBody>
      </p:sp>
    </p:spTree>
    <p:extLst>
      <p:ext uri="{BB962C8B-B14F-4D97-AF65-F5344CB8AC3E}">
        <p14:creationId xmlns:p14="http://schemas.microsoft.com/office/powerpoint/2010/main" val="18538141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Content</a:t>
            </a:r>
            <a:endParaRPr lang="en-GB" dirty="0"/>
          </a:p>
        </p:txBody>
      </p:sp>
      <p:sp>
        <p:nvSpPr>
          <p:cNvPr id="5" name="Content Placeholder 4"/>
          <p:cNvSpPr>
            <a:spLocks noGrp="1"/>
          </p:cNvSpPr>
          <p:nvPr>
            <p:ph idx="1"/>
          </p:nvPr>
        </p:nvSpPr>
        <p:spPr/>
        <p:txBody>
          <a:bodyPr/>
          <a:lstStyle/>
          <a:p>
            <a:r>
              <a:rPr lang="en-GB" dirty="0" smtClean="0"/>
              <a:t>Beam parameters for IC, US1 and US2</a:t>
            </a:r>
          </a:p>
          <a:p>
            <a:r>
              <a:rPr lang="en-GB" dirty="0" smtClean="0"/>
              <a:t>Heat loads for PIC, US1 and US2</a:t>
            </a:r>
          </a:p>
          <a:p>
            <a:r>
              <a:rPr lang="en-GB" dirty="0" smtClean="0"/>
              <a:t>Margin for beam scrubbing</a:t>
            </a:r>
          </a:p>
          <a:p>
            <a:r>
              <a:rPr lang="en-GB" dirty="0" smtClean="0"/>
              <a:t>Temperature profile (line B pressure drop)</a:t>
            </a:r>
          </a:p>
          <a:p>
            <a:r>
              <a:rPr lang="en-GB" dirty="0" err="1" smtClean="0"/>
              <a:t>Cryoplant</a:t>
            </a:r>
            <a:r>
              <a:rPr lang="en-GB" dirty="0" smtClean="0"/>
              <a:t> sizing</a:t>
            </a:r>
          </a:p>
          <a:p>
            <a:r>
              <a:rPr lang="en-GB" dirty="0" smtClean="0"/>
              <a:t>Availability</a:t>
            </a:r>
          </a:p>
          <a:p>
            <a:r>
              <a:rPr lang="en-GB" dirty="0" smtClean="0"/>
              <a:t>New </a:t>
            </a:r>
            <a:r>
              <a:rPr lang="en-GB" dirty="0" err="1" smtClean="0"/>
              <a:t>cryo</a:t>
            </a:r>
            <a:r>
              <a:rPr lang="en-GB" dirty="0" smtClean="0"/>
              <a:t>-hardware requirement</a:t>
            </a:r>
          </a:p>
          <a:p>
            <a:endParaRPr lang="en-GB" dirty="0"/>
          </a:p>
        </p:txBody>
      </p:sp>
    </p:spTree>
    <p:extLst>
      <p:ext uri="{BB962C8B-B14F-4D97-AF65-F5344CB8AC3E}">
        <p14:creationId xmlns:p14="http://schemas.microsoft.com/office/powerpoint/2010/main" val="34102714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255260" cy="1143000"/>
          </a:xfrm>
        </p:spPr>
        <p:txBody>
          <a:bodyPr>
            <a:normAutofit fontScale="90000"/>
          </a:bodyPr>
          <a:lstStyle/>
          <a:p>
            <a:r>
              <a:rPr lang="en-GB" dirty="0" smtClean="0"/>
              <a:t>Beam parameters (impacting </a:t>
            </a:r>
            <a:r>
              <a:rPr lang="en-GB" dirty="0" err="1" smtClean="0"/>
              <a:t>cryo</a:t>
            </a:r>
            <a:r>
              <a:rPr lang="en-GB" dirty="0" smtClean="0"/>
              <a:t>) for PIC and upgrade scenarios</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382200998"/>
              </p:ext>
            </p:extLst>
          </p:nvPr>
        </p:nvGraphicFramePr>
        <p:xfrm>
          <a:off x="1331640" y="2312876"/>
          <a:ext cx="6475900" cy="2225040"/>
        </p:xfrm>
        <a:graphic>
          <a:graphicData uri="http://schemas.openxmlformats.org/drawingml/2006/table">
            <a:tbl>
              <a:tblPr firstRow="1" bandRow="1">
                <a:tableStyleId>{073A0DAA-6AF3-43AB-8588-CEC1D06C72B9}</a:tableStyleId>
              </a:tblPr>
              <a:tblGrid>
                <a:gridCol w="1116124"/>
                <a:gridCol w="1626135"/>
                <a:gridCol w="1244547"/>
                <a:gridCol w="1244547"/>
                <a:gridCol w="1244547"/>
              </a:tblGrid>
              <a:tr h="370840">
                <a:tc gridSpan="2">
                  <a:txBody>
                    <a:bodyPr/>
                    <a:lstStyle/>
                    <a:p>
                      <a:pPr algn="ctr" fontAlgn="b"/>
                      <a:r>
                        <a:rPr lang="en-GB" sz="2000" u="none" strike="noStrike" dirty="0" smtClean="0">
                          <a:effectLst/>
                        </a:rPr>
                        <a:t>Parameters</a:t>
                      </a:r>
                      <a:endParaRPr lang="en-GB" sz="2000" b="1" i="0" u="none" strike="noStrike" dirty="0">
                        <a:solidFill>
                          <a:schemeClr val="bg1"/>
                        </a:solidFill>
                        <a:effectLst/>
                        <a:latin typeface="+mn-lt"/>
                      </a:endParaRPr>
                    </a:p>
                  </a:txBody>
                  <a:tcPr marL="9525" marR="9525" marT="9525" marB="0" anchor="ctr"/>
                </a:tc>
                <a:tc hMerge="1">
                  <a:txBody>
                    <a:bodyPr/>
                    <a:lstStyle/>
                    <a:p>
                      <a:pPr algn="ctr" fontAlgn="b"/>
                      <a:endParaRPr lang="en-GB" sz="2000" b="0" i="0" u="none" strike="noStrike" dirty="0">
                        <a:solidFill>
                          <a:schemeClr val="bg1"/>
                        </a:solidFill>
                        <a:effectLst/>
                        <a:latin typeface="Calibri"/>
                      </a:endParaRPr>
                    </a:p>
                  </a:txBody>
                  <a:tcPr marL="9525" marR="9525" marT="9525" marB="0" anchor="b"/>
                </a:tc>
                <a:tc>
                  <a:txBody>
                    <a:bodyPr/>
                    <a:lstStyle/>
                    <a:p>
                      <a:pPr algn="ctr" fontAlgn="b"/>
                      <a:r>
                        <a:rPr lang="en-GB" sz="2000" u="none" strike="noStrike" dirty="0" smtClean="0">
                          <a:effectLst/>
                        </a:rPr>
                        <a:t>PIC</a:t>
                      </a:r>
                      <a:endParaRPr lang="en-GB" sz="2000" b="1" i="0" u="none" strike="noStrike" dirty="0">
                        <a:solidFill>
                          <a:schemeClr val="bg1"/>
                        </a:solidFill>
                        <a:effectLst/>
                        <a:latin typeface="+mn-lt"/>
                      </a:endParaRPr>
                    </a:p>
                  </a:txBody>
                  <a:tcPr marL="9525" marR="9525" marT="9525" marB="0" anchor="ctr"/>
                </a:tc>
                <a:tc>
                  <a:txBody>
                    <a:bodyPr/>
                    <a:lstStyle/>
                    <a:p>
                      <a:pPr algn="ctr" fontAlgn="b"/>
                      <a:r>
                        <a:rPr lang="en-GB" sz="2000" u="none" strike="noStrike">
                          <a:effectLst/>
                        </a:rPr>
                        <a:t>US1</a:t>
                      </a:r>
                      <a:endParaRPr lang="en-GB" sz="2000" b="1" i="0" u="none" strike="noStrike">
                        <a:solidFill>
                          <a:schemeClr val="bg1"/>
                        </a:solidFill>
                        <a:effectLst/>
                        <a:latin typeface="+mn-lt"/>
                      </a:endParaRPr>
                    </a:p>
                  </a:txBody>
                  <a:tcPr marL="9525" marR="9525" marT="9525" marB="0" anchor="ctr"/>
                </a:tc>
                <a:tc>
                  <a:txBody>
                    <a:bodyPr/>
                    <a:lstStyle/>
                    <a:p>
                      <a:pPr algn="ctr" fontAlgn="b"/>
                      <a:r>
                        <a:rPr lang="en-GB" sz="2000" u="none" strike="noStrike" dirty="0">
                          <a:effectLst/>
                        </a:rPr>
                        <a:t>US2</a:t>
                      </a:r>
                      <a:endParaRPr lang="en-GB" sz="2000" b="1" i="0" u="none" strike="noStrike" dirty="0">
                        <a:solidFill>
                          <a:schemeClr val="bg1"/>
                        </a:solidFill>
                        <a:effectLst/>
                        <a:latin typeface="+mn-lt"/>
                      </a:endParaRPr>
                    </a:p>
                  </a:txBody>
                  <a:tcPr marL="9525" marR="9525" marT="9525" marB="0" anchor="ctr"/>
                </a:tc>
              </a:tr>
              <a:tr h="370840">
                <a:tc>
                  <a:txBody>
                    <a:bodyPr/>
                    <a:lstStyle/>
                    <a:p>
                      <a:pPr algn="ctr" fontAlgn="b"/>
                      <a:r>
                        <a:rPr lang="en-GB" sz="2000" u="none" strike="noStrike" dirty="0">
                          <a:effectLst/>
                        </a:rPr>
                        <a:t>E</a:t>
                      </a:r>
                      <a:endParaRPr lang="en-GB" sz="2000" b="0" i="0" u="none" strike="noStrike" dirty="0">
                        <a:solidFill>
                          <a:srgbClr val="000000"/>
                        </a:solidFill>
                        <a:effectLst/>
                        <a:latin typeface="+mn-lt"/>
                      </a:endParaRPr>
                    </a:p>
                  </a:txBody>
                  <a:tcPr marL="9525" marR="9525" marT="9525" marB="0" anchor="ctr"/>
                </a:tc>
                <a:tc>
                  <a:txBody>
                    <a:bodyPr/>
                    <a:lstStyle/>
                    <a:p>
                      <a:pPr algn="ctr" fontAlgn="b"/>
                      <a:r>
                        <a:rPr lang="en-GB" sz="2000" u="none" strike="noStrike">
                          <a:effectLst/>
                        </a:rPr>
                        <a:t>[TeV]</a:t>
                      </a:r>
                      <a:endParaRPr lang="en-GB" sz="2000" b="0" i="0" u="none" strike="noStrike">
                        <a:solidFill>
                          <a:srgbClr val="000000"/>
                        </a:solidFill>
                        <a:effectLst/>
                        <a:latin typeface="+mn-lt"/>
                      </a:endParaRPr>
                    </a:p>
                  </a:txBody>
                  <a:tcPr marL="9525" marR="9525" marT="9525" marB="0" anchor="ctr"/>
                </a:tc>
                <a:tc>
                  <a:txBody>
                    <a:bodyPr/>
                    <a:lstStyle/>
                    <a:p>
                      <a:pPr algn="ctr" fontAlgn="b"/>
                      <a:r>
                        <a:rPr lang="en-GB" sz="2000" u="none" strike="noStrike" dirty="0" smtClean="0">
                          <a:solidFill>
                            <a:srgbClr val="0055A0"/>
                          </a:solidFill>
                          <a:effectLst/>
                        </a:rPr>
                        <a:t>7</a:t>
                      </a:r>
                      <a:endParaRPr lang="en-GB" sz="2000" b="0" i="0" u="none" strike="noStrike" dirty="0">
                        <a:solidFill>
                          <a:srgbClr val="0055A0"/>
                        </a:solidFill>
                        <a:effectLst/>
                        <a:latin typeface="+mn-lt"/>
                      </a:endParaRPr>
                    </a:p>
                  </a:txBody>
                  <a:tcPr marL="9525" marR="9525" marT="9525" marB="0" anchor="ctr"/>
                </a:tc>
                <a:tc>
                  <a:txBody>
                    <a:bodyPr/>
                    <a:lstStyle/>
                    <a:p>
                      <a:pPr algn="ctr" fontAlgn="b"/>
                      <a:r>
                        <a:rPr lang="en-GB" sz="2000" u="none" strike="noStrike" dirty="0" smtClean="0">
                          <a:solidFill>
                            <a:srgbClr val="0055A0"/>
                          </a:solidFill>
                          <a:effectLst/>
                        </a:rPr>
                        <a:t>7</a:t>
                      </a:r>
                      <a:endParaRPr lang="en-GB" sz="2000" b="0" i="0" u="none" strike="noStrike" dirty="0">
                        <a:solidFill>
                          <a:srgbClr val="0055A0"/>
                        </a:solidFill>
                        <a:effectLst/>
                        <a:latin typeface="+mn-lt"/>
                      </a:endParaRPr>
                    </a:p>
                  </a:txBody>
                  <a:tcPr marL="9525" marR="9525" marT="9525" marB="0" anchor="ctr"/>
                </a:tc>
                <a:tc>
                  <a:txBody>
                    <a:bodyPr/>
                    <a:lstStyle/>
                    <a:p>
                      <a:pPr algn="ctr" fontAlgn="b"/>
                      <a:r>
                        <a:rPr lang="en-GB" sz="2000" u="none" strike="noStrike" dirty="0" smtClean="0">
                          <a:solidFill>
                            <a:srgbClr val="0055A0"/>
                          </a:solidFill>
                          <a:effectLst/>
                        </a:rPr>
                        <a:t>7</a:t>
                      </a:r>
                      <a:endParaRPr lang="en-GB" sz="2000" b="0" i="0" u="none" strike="noStrike" dirty="0">
                        <a:solidFill>
                          <a:srgbClr val="0055A0"/>
                        </a:solidFill>
                        <a:effectLst/>
                        <a:latin typeface="+mn-lt"/>
                      </a:endParaRPr>
                    </a:p>
                  </a:txBody>
                  <a:tcPr marL="9525" marR="9525" marT="9525" marB="0" anchor="ctr"/>
                </a:tc>
              </a:tr>
              <a:tr h="370840">
                <a:tc>
                  <a:txBody>
                    <a:bodyPr/>
                    <a:lstStyle/>
                    <a:p>
                      <a:pPr algn="ctr" fontAlgn="b"/>
                      <a:r>
                        <a:rPr lang="en-GB" sz="2000" u="none" strike="noStrike" dirty="0" err="1">
                          <a:effectLst/>
                        </a:rPr>
                        <a:t>Nb</a:t>
                      </a:r>
                      <a:endParaRPr lang="en-GB" sz="2000" b="0" i="0" u="none" strike="noStrike" dirty="0">
                        <a:solidFill>
                          <a:srgbClr val="000000"/>
                        </a:solidFill>
                        <a:effectLst/>
                        <a:latin typeface="+mn-lt"/>
                      </a:endParaRPr>
                    </a:p>
                  </a:txBody>
                  <a:tcPr marL="9525" marR="9525" marT="9525" marB="0" anchor="ctr"/>
                </a:tc>
                <a:tc>
                  <a:txBody>
                    <a:bodyPr/>
                    <a:lstStyle/>
                    <a:p>
                      <a:pPr algn="ctr" fontAlgn="b"/>
                      <a:r>
                        <a:rPr lang="en-GB" sz="2000" u="none" strike="noStrike">
                          <a:effectLst/>
                        </a:rPr>
                        <a:t>[# p / bunch]</a:t>
                      </a:r>
                      <a:endParaRPr lang="en-GB" sz="2000" b="0" i="0" u="none" strike="noStrike">
                        <a:solidFill>
                          <a:srgbClr val="000000"/>
                        </a:solidFill>
                        <a:effectLst/>
                        <a:latin typeface="+mn-lt"/>
                      </a:endParaRPr>
                    </a:p>
                  </a:txBody>
                  <a:tcPr marL="9525" marR="9525" marT="9525" marB="0" anchor="ctr"/>
                </a:tc>
                <a:tc>
                  <a:txBody>
                    <a:bodyPr/>
                    <a:lstStyle/>
                    <a:p>
                      <a:pPr algn="ctr" fontAlgn="b"/>
                      <a:r>
                        <a:rPr lang="en-GB" sz="2000" u="none" strike="noStrike" dirty="0" smtClean="0">
                          <a:effectLst/>
                        </a:rPr>
                        <a:t>1.38E+11</a:t>
                      </a:r>
                      <a:endParaRPr lang="en-GB" sz="2000" b="0" i="0" u="none" strike="noStrike" dirty="0">
                        <a:solidFill>
                          <a:srgbClr val="000000"/>
                        </a:solidFill>
                        <a:effectLst/>
                        <a:latin typeface="+mn-lt"/>
                      </a:endParaRPr>
                    </a:p>
                  </a:txBody>
                  <a:tcPr marL="9525" marR="9525" marT="9525" marB="0" anchor="ctr"/>
                </a:tc>
                <a:tc>
                  <a:txBody>
                    <a:bodyPr/>
                    <a:lstStyle/>
                    <a:p>
                      <a:pPr algn="ctr" fontAlgn="b"/>
                      <a:r>
                        <a:rPr lang="en-GB" sz="2000" u="none" strike="noStrike" dirty="0" smtClean="0">
                          <a:effectLst/>
                        </a:rPr>
                        <a:t>1.9E+11</a:t>
                      </a:r>
                      <a:endParaRPr lang="en-GB" sz="2000" b="0" i="0" u="none" strike="noStrike" dirty="0">
                        <a:solidFill>
                          <a:srgbClr val="000000"/>
                        </a:solidFill>
                        <a:effectLst/>
                        <a:latin typeface="+mn-lt"/>
                      </a:endParaRPr>
                    </a:p>
                  </a:txBody>
                  <a:tcPr marL="9525" marR="9525" marT="9525" marB="0" anchor="ctr"/>
                </a:tc>
                <a:tc>
                  <a:txBody>
                    <a:bodyPr/>
                    <a:lstStyle/>
                    <a:p>
                      <a:pPr algn="ctr" fontAlgn="b"/>
                      <a:r>
                        <a:rPr lang="en-GB" sz="2000" u="none" strike="noStrike">
                          <a:effectLst/>
                        </a:rPr>
                        <a:t>2.2E+11</a:t>
                      </a:r>
                      <a:endParaRPr lang="en-GB" sz="2000" b="0" i="0" u="none" strike="noStrike">
                        <a:solidFill>
                          <a:srgbClr val="000000"/>
                        </a:solidFill>
                        <a:effectLst/>
                        <a:latin typeface="+mn-lt"/>
                      </a:endParaRPr>
                    </a:p>
                  </a:txBody>
                  <a:tcPr marL="9525" marR="9525" marT="9525" marB="0" anchor="ctr"/>
                </a:tc>
              </a:tr>
              <a:tr h="370840">
                <a:tc>
                  <a:txBody>
                    <a:bodyPr/>
                    <a:lstStyle/>
                    <a:p>
                      <a:pPr algn="ctr" fontAlgn="b"/>
                      <a:r>
                        <a:rPr lang="en-GB" sz="2000" u="none" strike="noStrike" dirty="0" err="1">
                          <a:effectLst/>
                        </a:rPr>
                        <a:t>nb</a:t>
                      </a:r>
                      <a:endParaRPr lang="en-GB" sz="2000" b="0" i="0" u="none" strike="noStrike" dirty="0">
                        <a:solidFill>
                          <a:srgbClr val="000000"/>
                        </a:solidFill>
                        <a:effectLst/>
                        <a:latin typeface="+mn-lt"/>
                      </a:endParaRPr>
                    </a:p>
                  </a:txBody>
                  <a:tcPr marL="9525" marR="9525" marT="9525" marB="0" anchor="ctr"/>
                </a:tc>
                <a:tc>
                  <a:txBody>
                    <a:bodyPr/>
                    <a:lstStyle/>
                    <a:p>
                      <a:pPr algn="ctr" fontAlgn="b"/>
                      <a:r>
                        <a:rPr lang="en-GB" sz="2000" u="none" strike="noStrike">
                          <a:effectLst/>
                        </a:rPr>
                        <a:t>[-]</a:t>
                      </a:r>
                      <a:endParaRPr lang="en-GB" sz="2000" b="0" i="0" u="none" strike="noStrike">
                        <a:solidFill>
                          <a:srgbClr val="000000"/>
                        </a:solidFill>
                        <a:effectLst/>
                        <a:latin typeface="+mn-lt"/>
                      </a:endParaRPr>
                    </a:p>
                  </a:txBody>
                  <a:tcPr marL="9525" marR="9525" marT="9525" marB="0" anchor="ctr"/>
                </a:tc>
                <a:tc>
                  <a:txBody>
                    <a:bodyPr/>
                    <a:lstStyle/>
                    <a:p>
                      <a:pPr algn="ctr" fontAlgn="b"/>
                      <a:r>
                        <a:rPr lang="en-GB" sz="2000" u="none" strike="noStrike" dirty="0" smtClean="0">
                          <a:effectLst/>
                        </a:rPr>
                        <a:t>2760</a:t>
                      </a:r>
                      <a:endParaRPr lang="en-GB" sz="2000" b="0" i="0" u="none" strike="noStrike" dirty="0">
                        <a:solidFill>
                          <a:srgbClr val="000000"/>
                        </a:solidFill>
                        <a:effectLst/>
                        <a:latin typeface="+mn-lt"/>
                      </a:endParaRPr>
                    </a:p>
                  </a:txBody>
                  <a:tcPr marL="9525" marR="9525" marT="9525" marB="0" anchor="ctr"/>
                </a:tc>
                <a:tc>
                  <a:txBody>
                    <a:bodyPr/>
                    <a:lstStyle/>
                    <a:p>
                      <a:pPr algn="ctr" fontAlgn="b"/>
                      <a:r>
                        <a:rPr lang="en-GB" sz="2000" u="none" strike="noStrike" dirty="0">
                          <a:effectLst/>
                        </a:rPr>
                        <a:t>2592</a:t>
                      </a:r>
                      <a:endParaRPr lang="en-GB" sz="2000" b="0" i="0" u="none" strike="noStrike" dirty="0">
                        <a:solidFill>
                          <a:srgbClr val="000000"/>
                        </a:solidFill>
                        <a:effectLst/>
                        <a:latin typeface="+mn-lt"/>
                      </a:endParaRPr>
                    </a:p>
                  </a:txBody>
                  <a:tcPr marL="9525" marR="9525" marT="9525" marB="0" anchor="ctr"/>
                </a:tc>
                <a:tc>
                  <a:txBody>
                    <a:bodyPr/>
                    <a:lstStyle/>
                    <a:p>
                      <a:pPr algn="ctr" fontAlgn="b"/>
                      <a:r>
                        <a:rPr lang="en-GB" sz="2000" u="none" strike="noStrike" dirty="0" smtClean="0">
                          <a:effectLst/>
                        </a:rPr>
                        <a:t>2760</a:t>
                      </a:r>
                      <a:endParaRPr lang="en-GB" sz="2000" b="0" i="0" u="none" strike="noStrike" dirty="0">
                        <a:solidFill>
                          <a:srgbClr val="000000"/>
                        </a:solidFill>
                        <a:effectLst/>
                        <a:latin typeface="+mn-lt"/>
                      </a:endParaRPr>
                    </a:p>
                  </a:txBody>
                  <a:tcPr marL="9525" marR="9525" marT="9525" marB="0" anchor="ctr"/>
                </a:tc>
              </a:tr>
              <a:tr h="370840">
                <a:tc>
                  <a:txBody>
                    <a:bodyPr/>
                    <a:lstStyle/>
                    <a:p>
                      <a:pPr algn="ctr" fontAlgn="b"/>
                      <a:r>
                        <a:rPr lang="en-GB" sz="2000" u="none" strike="noStrike" dirty="0">
                          <a:effectLst/>
                        </a:rPr>
                        <a:t>L</a:t>
                      </a:r>
                      <a:endParaRPr lang="en-GB" sz="2000" b="0" i="0" u="none" strike="noStrike" dirty="0">
                        <a:solidFill>
                          <a:srgbClr val="000000"/>
                        </a:solidFill>
                        <a:effectLst/>
                        <a:latin typeface="+mn-lt"/>
                      </a:endParaRPr>
                    </a:p>
                  </a:txBody>
                  <a:tcPr marL="9525" marR="9525" marT="9525" marB="0" anchor="ctr"/>
                </a:tc>
                <a:tc>
                  <a:txBody>
                    <a:bodyPr/>
                    <a:lstStyle/>
                    <a:p>
                      <a:pPr algn="ctr" fontAlgn="b"/>
                      <a:r>
                        <a:rPr lang="en-GB" sz="2000" u="none" strike="noStrike">
                          <a:effectLst/>
                        </a:rPr>
                        <a:t>[Hz/cm-2]</a:t>
                      </a:r>
                      <a:endParaRPr lang="en-GB" sz="2000" b="0" i="0" u="none" strike="noStrike">
                        <a:solidFill>
                          <a:srgbClr val="000000"/>
                        </a:solidFill>
                        <a:effectLst/>
                        <a:latin typeface="+mn-lt"/>
                      </a:endParaRPr>
                    </a:p>
                  </a:txBody>
                  <a:tcPr marL="9525" marR="9525" marT="9525" marB="0" anchor="ctr"/>
                </a:tc>
                <a:tc>
                  <a:txBody>
                    <a:bodyPr/>
                    <a:lstStyle/>
                    <a:p>
                      <a:pPr algn="ctr" fontAlgn="b"/>
                      <a:r>
                        <a:rPr lang="en-GB" sz="2000" u="none" strike="noStrike">
                          <a:effectLst/>
                        </a:rPr>
                        <a:t>2.96E+34</a:t>
                      </a:r>
                      <a:endParaRPr lang="en-GB" sz="2000" b="0" i="0" u="none" strike="noStrike">
                        <a:solidFill>
                          <a:srgbClr val="000000"/>
                        </a:solidFill>
                        <a:effectLst/>
                        <a:latin typeface="+mn-lt"/>
                      </a:endParaRPr>
                    </a:p>
                  </a:txBody>
                  <a:tcPr marL="9525" marR="9525" marT="9525" marB="0" anchor="ctr"/>
                </a:tc>
                <a:tc>
                  <a:txBody>
                    <a:bodyPr/>
                    <a:lstStyle/>
                    <a:p>
                      <a:pPr algn="ctr" fontAlgn="b"/>
                      <a:r>
                        <a:rPr lang="en-GB" sz="2000" u="none" strike="noStrike" dirty="0">
                          <a:effectLst/>
                        </a:rPr>
                        <a:t>5E+34</a:t>
                      </a:r>
                      <a:endParaRPr lang="en-GB" sz="2000" b="0" i="0" u="none" strike="noStrike" dirty="0">
                        <a:solidFill>
                          <a:srgbClr val="000000"/>
                        </a:solidFill>
                        <a:effectLst/>
                        <a:latin typeface="+mn-lt"/>
                      </a:endParaRPr>
                    </a:p>
                  </a:txBody>
                  <a:tcPr marL="9525" marR="9525" marT="9525" marB="0" anchor="ctr"/>
                </a:tc>
                <a:tc>
                  <a:txBody>
                    <a:bodyPr/>
                    <a:lstStyle/>
                    <a:p>
                      <a:pPr algn="ctr" fontAlgn="b"/>
                      <a:r>
                        <a:rPr lang="en-GB" sz="2000" u="none" strike="noStrike">
                          <a:effectLst/>
                        </a:rPr>
                        <a:t>5E+34</a:t>
                      </a:r>
                      <a:endParaRPr lang="en-GB" sz="2000" b="0" i="0" u="none" strike="noStrike">
                        <a:solidFill>
                          <a:srgbClr val="000000"/>
                        </a:solidFill>
                        <a:effectLst/>
                        <a:latin typeface="+mn-lt"/>
                      </a:endParaRPr>
                    </a:p>
                  </a:txBody>
                  <a:tcPr marL="9525" marR="9525" marT="9525" marB="0" anchor="ctr"/>
                </a:tc>
              </a:tr>
              <a:tr h="370840">
                <a:tc>
                  <a:txBody>
                    <a:bodyPr/>
                    <a:lstStyle/>
                    <a:p>
                      <a:pPr algn="ctr" fontAlgn="b"/>
                      <a:r>
                        <a:rPr lang="el-GR" sz="2000" u="none" strike="noStrike" smtClean="0">
                          <a:effectLst/>
                        </a:rPr>
                        <a:t>σ</a:t>
                      </a:r>
                      <a:endParaRPr lang="en-GB" sz="2000" b="0" i="0" u="none" strike="noStrike" dirty="0">
                        <a:solidFill>
                          <a:srgbClr val="000000"/>
                        </a:solidFill>
                        <a:effectLst/>
                        <a:latin typeface="+mn-lt"/>
                      </a:endParaRPr>
                    </a:p>
                  </a:txBody>
                  <a:tcPr marL="9525" marR="9525" marT="9525" marB="0" anchor="ctr"/>
                </a:tc>
                <a:tc>
                  <a:txBody>
                    <a:bodyPr/>
                    <a:lstStyle/>
                    <a:p>
                      <a:pPr algn="ctr" fontAlgn="b"/>
                      <a:r>
                        <a:rPr lang="en-GB" sz="2000" u="none" strike="noStrike">
                          <a:effectLst/>
                        </a:rPr>
                        <a:t>[ns]</a:t>
                      </a:r>
                      <a:endParaRPr lang="en-GB" sz="2000" b="0" i="0" u="none" strike="noStrike">
                        <a:solidFill>
                          <a:srgbClr val="000000"/>
                        </a:solidFill>
                        <a:effectLst/>
                        <a:latin typeface="+mn-lt"/>
                      </a:endParaRPr>
                    </a:p>
                  </a:txBody>
                  <a:tcPr marL="9525" marR="9525" marT="9525" marB="0" anchor="ctr"/>
                </a:tc>
                <a:tc>
                  <a:txBody>
                    <a:bodyPr/>
                    <a:lstStyle/>
                    <a:p>
                      <a:pPr algn="ctr" fontAlgn="b"/>
                      <a:r>
                        <a:rPr lang="en-GB" sz="2000" u="none" strike="noStrike" dirty="0">
                          <a:effectLst/>
                        </a:rPr>
                        <a:t>1</a:t>
                      </a:r>
                      <a:endParaRPr lang="en-GB" sz="2000" b="0" i="0" u="none" strike="noStrike" dirty="0">
                        <a:solidFill>
                          <a:srgbClr val="000000"/>
                        </a:solidFill>
                        <a:effectLst/>
                        <a:latin typeface="+mn-lt"/>
                      </a:endParaRPr>
                    </a:p>
                  </a:txBody>
                  <a:tcPr marL="9525" marR="9525" marT="9525" marB="0" anchor="ctr"/>
                </a:tc>
                <a:tc>
                  <a:txBody>
                    <a:bodyPr/>
                    <a:lstStyle/>
                    <a:p>
                      <a:pPr algn="ctr" fontAlgn="b"/>
                      <a:r>
                        <a:rPr lang="en-GB" sz="2000" u="none" strike="noStrike" dirty="0">
                          <a:effectLst/>
                        </a:rPr>
                        <a:t>1</a:t>
                      </a:r>
                      <a:endParaRPr lang="en-GB" sz="2000" b="0" i="0" u="none" strike="noStrike" dirty="0">
                        <a:solidFill>
                          <a:srgbClr val="000000"/>
                        </a:solidFill>
                        <a:effectLst/>
                        <a:latin typeface="+mn-lt"/>
                      </a:endParaRPr>
                    </a:p>
                  </a:txBody>
                  <a:tcPr marL="9525" marR="9525" marT="9525" marB="0" anchor="ctr"/>
                </a:tc>
                <a:tc>
                  <a:txBody>
                    <a:bodyPr/>
                    <a:lstStyle/>
                    <a:p>
                      <a:pPr algn="ctr" fontAlgn="b"/>
                      <a:r>
                        <a:rPr lang="en-GB" sz="2000" u="none" strike="noStrike" dirty="0">
                          <a:effectLst/>
                        </a:rPr>
                        <a:t>1</a:t>
                      </a:r>
                      <a:endParaRPr lang="en-GB" sz="2000" b="0" i="0" u="none" strike="noStrike" dirty="0">
                        <a:solidFill>
                          <a:srgbClr val="000000"/>
                        </a:solidFill>
                        <a:effectLst/>
                        <a:latin typeface="+mn-lt"/>
                      </a:endParaRPr>
                    </a:p>
                  </a:txBody>
                  <a:tcPr marL="9525" marR="9525" marT="9525" marB="0" anchor="ctr"/>
                </a:tc>
              </a:tr>
            </a:tbl>
          </a:graphicData>
        </a:graphic>
      </p:graphicFrame>
    </p:spTree>
    <p:extLst>
      <p:ext uri="{BB962C8B-B14F-4D97-AF65-F5344CB8AC3E}">
        <p14:creationId xmlns:p14="http://schemas.microsoft.com/office/powerpoint/2010/main" val="39950320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7524" y="9840"/>
            <a:ext cx="7470648" cy="718860"/>
          </a:xfrm>
        </p:spPr>
        <p:txBody>
          <a:bodyPr>
            <a:normAutofit fontScale="90000"/>
          </a:bodyPr>
          <a:lstStyle/>
          <a:p>
            <a:r>
              <a:rPr lang="en-GB" dirty="0" smtClean="0"/>
              <a:t>Heat loads</a:t>
            </a:r>
            <a:endParaRPr lang="en-GB" dirty="0"/>
          </a:p>
        </p:txBody>
      </p:sp>
      <p:sp>
        <p:nvSpPr>
          <p:cNvPr id="4" name="TextBox 3"/>
          <p:cNvSpPr txBox="1"/>
          <p:nvPr/>
        </p:nvSpPr>
        <p:spPr>
          <a:xfrm>
            <a:off x="3563888" y="8620"/>
            <a:ext cx="5616624" cy="369332"/>
          </a:xfrm>
          <a:prstGeom prst="rect">
            <a:avLst/>
          </a:prstGeom>
          <a:noFill/>
        </p:spPr>
        <p:txBody>
          <a:bodyPr wrap="square" rtlCol="0">
            <a:spAutoFit/>
          </a:bodyPr>
          <a:lstStyle/>
          <a:p>
            <a:r>
              <a:rPr lang="en-GB" dirty="0" smtClean="0">
                <a:solidFill>
                  <a:srgbClr val="FF0000"/>
                </a:solidFill>
              </a:rPr>
              <a:t>To be validated by the </a:t>
            </a:r>
            <a:r>
              <a:rPr lang="en-GB" dirty="0">
                <a:solidFill>
                  <a:srgbClr val="FF0000"/>
                </a:solidFill>
              </a:rPr>
              <a:t>H</a:t>
            </a:r>
            <a:r>
              <a:rPr lang="en-GB" dirty="0" smtClean="0">
                <a:solidFill>
                  <a:srgbClr val="FF0000"/>
                </a:solidFill>
              </a:rPr>
              <a:t>eat Load Working Group!</a:t>
            </a:r>
            <a:endParaRPr lang="en-GB" dirty="0">
              <a:solidFill>
                <a:srgbClr val="FF0000"/>
              </a:solidFill>
            </a:endParaRP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8" y="365720"/>
            <a:ext cx="9039225"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34817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1" name="Picture 4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80073" y="4077072"/>
            <a:ext cx="4548187"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59532" y="0"/>
            <a:ext cx="8604956" cy="922736"/>
          </a:xfrm>
        </p:spPr>
        <p:txBody>
          <a:bodyPr>
            <a:normAutofit/>
          </a:bodyPr>
          <a:lstStyle/>
          <a:p>
            <a:r>
              <a:rPr lang="en-GB" sz="3600" dirty="0" smtClean="0"/>
              <a:t>Total loads per sectors</a:t>
            </a:r>
            <a:endParaRPr lang="en-GB" sz="3600" dirty="0"/>
          </a:p>
        </p:txBody>
      </p:sp>
      <p:grpSp>
        <p:nvGrpSpPr>
          <p:cNvPr id="2075" name="Group 2074"/>
          <p:cNvGrpSpPr/>
          <p:nvPr/>
        </p:nvGrpSpPr>
        <p:grpSpPr>
          <a:xfrm>
            <a:off x="-6129" y="4077072"/>
            <a:ext cx="4549775" cy="2751138"/>
            <a:chOff x="4582324" y="1268760"/>
            <a:chExt cx="4549775" cy="2751138"/>
          </a:xfrm>
        </p:grpSpPr>
        <p:pic>
          <p:nvPicPr>
            <p:cNvPr id="2089" name="Picture 4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82324" y="1268760"/>
              <a:ext cx="4549775"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6" name="Straight Connector 35"/>
            <p:cNvCxnSpPr/>
            <p:nvPr/>
          </p:nvCxnSpPr>
          <p:spPr>
            <a:xfrm flipH="1">
              <a:off x="5400092" y="1412776"/>
              <a:ext cx="2988332"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8" name="Group 37"/>
          <p:cNvGrpSpPr/>
          <p:nvPr/>
        </p:nvGrpSpPr>
        <p:grpSpPr>
          <a:xfrm>
            <a:off x="5244393" y="4433472"/>
            <a:ext cx="3096344" cy="684076"/>
            <a:chOff x="683568" y="1412776"/>
            <a:chExt cx="3096344" cy="684076"/>
          </a:xfrm>
        </p:grpSpPr>
        <p:cxnSp>
          <p:nvCxnSpPr>
            <p:cNvPr id="39" name="Straight Connector 38"/>
            <p:cNvCxnSpPr/>
            <p:nvPr/>
          </p:nvCxnSpPr>
          <p:spPr>
            <a:xfrm>
              <a:off x="683568" y="141277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1079612" y="209685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1835696" y="1412776"/>
              <a:ext cx="792088"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2627784" y="209685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3383868" y="141277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V="1">
              <a:off x="3383868"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V="1">
              <a:off x="2627784"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V="1">
              <a:off x="1835696"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V="1">
              <a:off x="1079612"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56" name="TextBox 55"/>
          <p:cNvSpPr txBox="1"/>
          <p:nvPr/>
        </p:nvSpPr>
        <p:spPr>
          <a:xfrm>
            <a:off x="6228184" y="5985284"/>
            <a:ext cx="1300356" cy="369332"/>
          </a:xfrm>
          <a:prstGeom prst="rect">
            <a:avLst/>
          </a:prstGeom>
          <a:solidFill>
            <a:schemeClr val="bg1"/>
          </a:solidFill>
          <a:ln>
            <a:solidFill>
              <a:schemeClr val="accent6">
                <a:lumMod val="50000"/>
              </a:schemeClr>
            </a:solidFill>
          </a:ln>
        </p:spPr>
        <p:txBody>
          <a:bodyPr wrap="none" rtlCol="0">
            <a:spAutoFit/>
          </a:bodyPr>
          <a:lstStyle/>
          <a:p>
            <a:r>
              <a:rPr lang="en-GB" dirty="0" smtClean="0"/>
              <a:t>20 – 300 K</a:t>
            </a:r>
            <a:endParaRPr lang="en-GB" dirty="0"/>
          </a:p>
        </p:txBody>
      </p:sp>
      <p:sp>
        <p:nvSpPr>
          <p:cNvPr id="12" name="TextBox 11"/>
          <p:cNvSpPr txBox="1"/>
          <p:nvPr/>
        </p:nvSpPr>
        <p:spPr>
          <a:xfrm>
            <a:off x="1943708" y="6021288"/>
            <a:ext cx="723275" cy="369332"/>
          </a:xfrm>
          <a:prstGeom prst="rect">
            <a:avLst/>
          </a:prstGeom>
          <a:solidFill>
            <a:schemeClr val="bg1"/>
          </a:solidFill>
          <a:ln>
            <a:solidFill>
              <a:schemeClr val="accent6">
                <a:lumMod val="50000"/>
              </a:schemeClr>
            </a:solidFill>
          </a:ln>
        </p:spPr>
        <p:txBody>
          <a:bodyPr wrap="none" rtlCol="0">
            <a:spAutoFit/>
          </a:bodyPr>
          <a:lstStyle/>
          <a:p>
            <a:r>
              <a:rPr lang="en-GB" dirty="0" smtClean="0"/>
              <a:t>1.9 K</a:t>
            </a:r>
            <a:endParaRPr lang="en-GB" dirty="0"/>
          </a:p>
        </p:txBody>
      </p:sp>
      <p:grpSp>
        <p:nvGrpSpPr>
          <p:cNvPr id="5" name="Group 4"/>
          <p:cNvGrpSpPr/>
          <p:nvPr/>
        </p:nvGrpSpPr>
        <p:grpSpPr>
          <a:xfrm>
            <a:off x="0" y="836712"/>
            <a:ext cx="4549775" cy="2751138"/>
            <a:chOff x="0" y="836712"/>
            <a:chExt cx="4549775" cy="2751138"/>
          </a:xfrm>
        </p:grpSpPr>
        <p:pic>
          <p:nvPicPr>
            <p:cNvPr id="3"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836712"/>
              <a:ext cx="4549775"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043608" y="2780928"/>
              <a:ext cx="2424703" cy="369332"/>
            </a:xfrm>
            <a:prstGeom prst="rect">
              <a:avLst/>
            </a:prstGeom>
            <a:solidFill>
              <a:schemeClr val="bg1"/>
            </a:solidFill>
            <a:ln>
              <a:solidFill>
                <a:schemeClr val="accent6">
                  <a:lumMod val="50000"/>
                </a:schemeClr>
              </a:solidFill>
            </a:ln>
          </p:spPr>
          <p:txBody>
            <a:bodyPr wrap="none" rtlCol="0">
              <a:spAutoFit/>
            </a:bodyPr>
            <a:lstStyle/>
            <a:p>
              <a:r>
                <a:rPr lang="en-GB" dirty="0" smtClean="0"/>
                <a:t>4.6 – 20 K (Dipole off)</a:t>
              </a:r>
              <a:endParaRPr lang="en-GB" dirty="0"/>
            </a:p>
          </p:txBody>
        </p:sp>
        <p:grpSp>
          <p:nvGrpSpPr>
            <p:cNvPr id="25" name="Group 24"/>
            <p:cNvGrpSpPr/>
            <p:nvPr/>
          </p:nvGrpSpPr>
          <p:grpSpPr>
            <a:xfrm>
              <a:off x="683568" y="1484784"/>
              <a:ext cx="3096344" cy="252028"/>
              <a:chOff x="683568" y="1592796"/>
              <a:chExt cx="3096344" cy="252028"/>
            </a:xfrm>
          </p:grpSpPr>
          <p:cxnSp>
            <p:nvCxnSpPr>
              <p:cNvPr id="11" name="Straight Connector 10"/>
              <p:cNvCxnSpPr/>
              <p:nvPr/>
            </p:nvCxnSpPr>
            <p:spPr>
              <a:xfrm>
                <a:off x="6835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1079612" y="1844824"/>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1835696" y="1592796"/>
                <a:ext cx="792088"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2627784" y="1844824"/>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3838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3383868"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V="1">
                <a:off x="2627784"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1835696"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1079612"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48" name="TextBox 47"/>
            <p:cNvSpPr txBox="1"/>
            <p:nvPr/>
          </p:nvSpPr>
          <p:spPr>
            <a:xfrm>
              <a:off x="863588" y="872716"/>
              <a:ext cx="3187091" cy="276999"/>
            </a:xfrm>
            <a:prstGeom prst="rect">
              <a:avLst/>
            </a:prstGeom>
            <a:noFill/>
          </p:spPr>
          <p:txBody>
            <a:bodyPr wrap="none" rtlCol="0">
              <a:spAutoFit/>
            </a:bodyPr>
            <a:lstStyle/>
            <a:p>
              <a:r>
                <a:rPr lang="en-GB" sz="1200" dirty="0" smtClean="0">
                  <a:solidFill>
                    <a:srgbClr val="FF0000"/>
                  </a:solidFill>
                </a:rPr>
                <a:t>Present installed capacity of LHC </a:t>
              </a:r>
              <a:r>
                <a:rPr lang="en-GB" sz="1200" dirty="0" err="1" smtClean="0">
                  <a:solidFill>
                    <a:srgbClr val="FF0000"/>
                  </a:solidFill>
                </a:rPr>
                <a:t>cryoplants</a:t>
              </a:r>
              <a:endParaRPr lang="en-GB" sz="1200" dirty="0">
                <a:solidFill>
                  <a:srgbClr val="FF0000"/>
                </a:solidFill>
              </a:endParaRPr>
            </a:p>
          </p:txBody>
        </p:sp>
        <p:cxnSp>
          <p:nvCxnSpPr>
            <p:cNvPr id="2078" name="Straight Arrow Connector 2077"/>
            <p:cNvCxnSpPr/>
            <p:nvPr/>
          </p:nvCxnSpPr>
          <p:spPr>
            <a:xfrm>
              <a:off x="1223628" y="1124744"/>
              <a:ext cx="288032" cy="612068"/>
            </a:xfrm>
            <a:prstGeom prst="straightConnector1">
              <a:avLst/>
            </a:prstGeom>
            <a:ln>
              <a:solidFill>
                <a:srgbClr val="FF0000"/>
              </a:solidFill>
              <a:headEnd type="none" w="med" len="med"/>
              <a:tailEnd type="arrow"/>
            </a:ln>
            <a:effectLst/>
          </p:spPr>
          <p:style>
            <a:lnRef idx="2">
              <a:schemeClr val="accent1"/>
            </a:lnRef>
            <a:fillRef idx="0">
              <a:schemeClr val="accent1"/>
            </a:fillRef>
            <a:effectRef idx="1">
              <a:schemeClr val="accent1"/>
            </a:effectRef>
            <a:fontRef idx="minor">
              <a:schemeClr val="tx1"/>
            </a:fontRef>
          </p:style>
        </p:cxnSp>
      </p:grpSp>
      <p:grpSp>
        <p:nvGrpSpPr>
          <p:cNvPr id="6" name="Group 5"/>
          <p:cNvGrpSpPr/>
          <p:nvPr/>
        </p:nvGrpSpPr>
        <p:grpSpPr>
          <a:xfrm>
            <a:off x="4594225" y="836712"/>
            <a:ext cx="4549775" cy="2751138"/>
            <a:chOff x="4594225" y="836712"/>
            <a:chExt cx="4549775" cy="2751138"/>
          </a:xfrm>
        </p:grpSpPr>
        <p:pic>
          <p:nvPicPr>
            <p:cNvPr id="4"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94225" y="836712"/>
              <a:ext cx="4549775"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6" name="Group 85"/>
            <p:cNvGrpSpPr/>
            <p:nvPr/>
          </p:nvGrpSpPr>
          <p:grpSpPr>
            <a:xfrm>
              <a:off x="5292080" y="2168860"/>
              <a:ext cx="3096344" cy="144016"/>
              <a:chOff x="683568" y="1592796"/>
              <a:chExt cx="3096344" cy="144016"/>
            </a:xfrm>
          </p:grpSpPr>
          <p:cxnSp>
            <p:nvCxnSpPr>
              <p:cNvPr id="87" name="Straight Connector 86"/>
              <p:cNvCxnSpPr/>
              <p:nvPr/>
            </p:nvCxnSpPr>
            <p:spPr>
              <a:xfrm>
                <a:off x="6835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a:off x="1079612" y="173681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a:off x="1835696" y="1592796"/>
                <a:ext cx="792088"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a:off x="2627784" y="173681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1" name="Straight Connector 90"/>
              <p:cNvCxnSpPr/>
              <p:nvPr/>
            </p:nvCxnSpPr>
            <p:spPr>
              <a:xfrm>
                <a:off x="33838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2" name="Straight Connector 91"/>
              <p:cNvCxnSpPr/>
              <p:nvPr/>
            </p:nvCxnSpPr>
            <p:spPr>
              <a:xfrm flipV="1">
                <a:off x="3383868"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flipV="1">
                <a:off x="2627784"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4" name="Straight Connector 93"/>
              <p:cNvCxnSpPr/>
              <p:nvPr/>
            </p:nvCxnSpPr>
            <p:spPr>
              <a:xfrm flipV="1">
                <a:off x="1835696"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flipV="1">
                <a:off x="1079612"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102" name="TextBox 101"/>
            <p:cNvSpPr txBox="1"/>
            <p:nvPr/>
          </p:nvSpPr>
          <p:spPr>
            <a:xfrm>
              <a:off x="5724128" y="2744924"/>
              <a:ext cx="2428870" cy="369332"/>
            </a:xfrm>
            <a:prstGeom prst="rect">
              <a:avLst/>
            </a:prstGeom>
            <a:solidFill>
              <a:schemeClr val="bg1"/>
            </a:solidFill>
            <a:ln>
              <a:solidFill>
                <a:schemeClr val="accent6">
                  <a:lumMod val="50000"/>
                </a:schemeClr>
              </a:solidFill>
            </a:ln>
          </p:spPr>
          <p:txBody>
            <a:bodyPr wrap="none" rtlCol="0">
              <a:spAutoFit/>
            </a:bodyPr>
            <a:lstStyle/>
            <a:p>
              <a:r>
                <a:rPr lang="en-GB" dirty="0" smtClean="0"/>
                <a:t>4.6 – 20 K (Dipole on)</a:t>
              </a:r>
              <a:endParaRPr lang="en-GB" dirty="0"/>
            </a:p>
          </p:txBody>
        </p:sp>
      </p:grpSp>
      <p:cxnSp>
        <p:nvCxnSpPr>
          <p:cNvPr id="60" name="Straight Arrow Connector 59"/>
          <p:cNvCxnSpPr/>
          <p:nvPr/>
        </p:nvCxnSpPr>
        <p:spPr>
          <a:xfrm flipV="1">
            <a:off x="6732240" y="3068960"/>
            <a:ext cx="648072" cy="828092"/>
          </a:xfrm>
          <a:prstGeom prst="straightConnector1">
            <a:avLst/>
          </a:prstGeom>
          <a:ln>
            <a:solidFill>
              <a:srgbClr val="FF0000"/>
            </a:solidFill>
            <a:headEnd type="none" w="med" len="med"/>
            <a:tailEnd type="arrow"/>
          </a:ln>
          <a:effectLst/>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4211960" y="3645024"/>
            <a:ext cx="2672591" cy="369332"/>
          </a:xfrm>
          <a:prstGeom prst="rect">
            <a:avLst/>
          </a:prstGeom>
          <a:noFill/>
        </p:spPr>
        <p:txBody>
          <a:bodyPr wrap="none" rtlCol="0">
            <a:spAutoFit/>
          </a:bodyPr>
          <a:lstStyle/>
          <a:p>
            <a:r>
              <a:rPr lang="en-GB" dirty="0" smtClean="0">
                <a:solidFill>
                  <a:srgbClr val="FF0000"/>
                </a:solidFill>
              </a:rPr>
              <a:t>A strong show-stopper!!</a:t>
            </a:r>
            <a:endParaRPr lang="en-GB" dirty="0">
              <a:solidFill>
                <a:srgbClr val="FF0000"/>
              </a:solidFill>
            </a:endParaRPr>
          </a:p>
        </p:txBody>
      </p:sp>
    </p:spTree>
    <p:extLst>
      <p:ext uri="{BB962C8B-B14F-4D97-AF65-F5344CB8AC3E}">
        <p14:creationId xmlns:p14="http://schemas.microsoft.com/office/powerpoint/2010/main" val="341868354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6234" y="1117476"/>
            <a:ext cx="9128274" cy="4507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107504" y="17748"/>
            <a:ext cx="8579296" cy="926976"/>
          </a:xfrm>
        </p:spPr>
        <p:txBody>
          <a:bodyPr>
            <a:normAutofit fontScale="90000"/>
          </a:bodyPr>
          <a:lstStyle/>
          <a:p>
            <a:r>
              <a:rPr lang="en-GB" sz="3600" dirty="0" smtClean="0"/>
              <a:t>Remaining cooling budget for beam scrubbing</a:t>
            </a:r>
            <a:endParaRPr lang="en-GB" sz="3600" dirty="0"/>
          </a:p>
        </p:txBody>
      </p:sp>
      <p:sp>
        <p:nvSpPr>
          <p:cNvPr id="2" name="Oval 1"/>
          <p:cNvSpPr/>
          <p:nvPr/>
        </p:nvSpPr>
        <p:spPr bwMode="auto">
          <a:xfrm>
            <a:off x="7092280" y="4293096"/>
            <a:ext cx="1836204" cy="396044"/>
          </a:xfrm>
          <a:prstGeom prst="ellipse">
            <a:avLst/>
          </a:prstGeom>
          <a:noFill/>
          <a:ln w="28575" cap="flat" cmpd="sng" algn="ctr">
            <a:solidFill>
              <a:srgbClr val="FF0000"/>
            </a:solidFill>
            <a:prstDash val="solid"/>
            <a:round/>
            <a:headEnd type="none" w="med" len="med"/>
            <a:tailEnd type="none" w="med" len="med"/>
          </a:ln>
          <a:effectLst/>
        </p:spPr>
        <p:txBody>
          <a:bodyPr vert="horz" wrap="none" lIns="91435" tIns="45718" rIns="91435" bIns="4571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bg2"/>
              </a:solidFill>
              <a:effectLst/>
              <a:latin typeface="Arial" charset="0"/>
            </a:endParaRPr>
          </a:p>
        </p:txBody>
      </p:sp>
      <p:cxnSp>
        <p:nvCxnSpPr>
          <p:cNvPr id="7" name="Straight Arrow Connector 6"/>
          <p:cNvCxnSpPr/>
          <p:nvPr/>
        </p:nvCxnSpPr>
        <p:spPr>
          <a:xfrm flipV="1">
            <a:off x="7128284" y="4617132"/>
            <a:ext cx="324036" cy="396044"/>
          </a:xfrm>
          <a:prstGeom prst="straightConnector1">
            <a:avLst/>
          </a:prstGeom>
          <a:ln>
            <a:solidFill>
              <a:srgbClr val="FF0000"/>
            </a:solidFill>
            <a:headEnd type="none" w="med" len="med"/>
            <a:tailEnd type="arrow"/>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148064" y="4977172"/>
            <a:ext cx="3816424" cy="1200329"/>
          </a:xfrm>
          <a:prstGeom prst="rect">
            <a:avLst/>
          </a:prstGeom>
          <a:noFill/>
        </p:spPr>
        <p:txBody>
          <a:bodyPr wrap="square" rtlCol="0">
            <a:spAutoFit/>
          </a:bodyPr>
          <a:lstStyle/>
          <a:p>
            <a:r>
              <a:rPr lang="en-GB" dirty="0" smtClean="0">
                <a:solidFill>
                  <a:srgbClr val="FF0000"/>
                </a:solidFill>
              </a:rPr>
              <a:t>Larger margins for beam scrubbing obtained with additional </a:t>
            </a:r>
            <a:r>
              <a:rPr lang="en-GB" dirty="0" err="1" smtClean="0">
                <a:solidFill>
                  <a:srgbClr val="FF0000"/>
                </a:solidFill>
              </a:rPr>
              <a:t>cryoplants</a:t>
            </a:r>
            <a:r>
              <a:rPr lang="en-GB" dirty="0">
                <a:solidFill>
                  <a:srgbClr val="FF0000"/>
                </a:solidFill>
              </a:rPr>
              <a:t> </a:t>
            </a:r>
            <a:r>
              <a:rPr lang="en-GB" dirty="0" smtClean="0">
                <a:solidFill>
                  <a:srgbClr val="FF0000"/>
                </a:solidFill>
              </a:rPr>
              <a:t>at P4 (RF cooling) and at P1 &amp; P5 (IT/MS cooling)</a:t>
            </a:r>
          </a:p>
        </p:txBody>
      </p:sp>
    </p:spTree>
    <p:extLst>
      <p:ext uri="{BB962C8B-B14F-4D97-AF65-F5344CB8AC3E}">
        <p14:creationId xmlns:p14="http://schemas.microsoft.com/office/powerpoint/2010/main" val="35968055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1268760"/>
            <a:ext cx="5113337" cy="317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030663" y="3692077"/>
            <a:ext cx="5113337" cy="317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719572" y="0"/>
            <a:ext cx="8229600" cy="1296144"/>
          </a:xfrm>
        </p:spPr>
        <p:txBody>
          <a:bodyPr>
            <a:normAutofit fontScale="90000"/>
          </a:bodyPr>
          <a:lstStyle/>
          <a:p>
            <a:r>
              <a:rPr lang="en-GB" dirty="0" smtClean="0"/>
              <a:t>Magnet temperature profile </a:t>
            </a:r>
            <a:br>
              <a:rPr lang="en-GB" dirty="0" smtClean="0"/>
            </a:br>
            <a:r>
              <a:rPr lang="en-GB" dirty="0" smtClean="0"/>
              <a:t>(Line B pressure drop)</a:t>
            </a:r>
            <a:endParaRPr lang="en-GB" dirty="0"/>
          </a:p>
        </p:txBody>
      </p:sp>
      <p:sp>
        <p:nvSpPr>
          <p:cNvPr id="3" name="TextBox 2"/>
          <p:cNvSpPr txBox="1"/>
          <p:nvPr/>
        </p:nvSpPr>
        <p:spPr>
          <a:xfrm>
            <a:off x="1691680" y="2960948"/>
            <a:ext cx="2392036" cy="369332"/>
          </a:xfrm>
          <a:prstGeom prst="rect">
            <a:avLst/>
          </a:prstGeom>
          <a:solidFill>
            <a:schemeClr val="bg1"/>
          </a:solidFill>
          <a:ln>
            <a:solidFill>
              <a:schemeClr val="accent6">
                <a:lumMod val="50000"/>
              </a:schemeClr>
            </a:solidFill>
          </a:ln>
        </p:spPr>
        <p:txBody>
          <a:bodyPr wrap="square" rtlCol="0">
            <a:spAutoFit/>
          </a:bodyPr>
          <a:lstStyle/>
          <a:p>
            <a:pPr algn="ctr"/>
            <a:r>
              <a:rPr lang="en-GB" dirty="0" smtClean="0">
                <a:solidFill>
                  <a:srgbClr val="FF0000"/>
                </a:solidFill>
              </a:rPr>
              <a:t>Without IT </a:t>
            </a:r>
            <a:r>
              <a:rPr lang="en-GB" dirty="0" err="1" smtClean="0">
                <a:solidFill>
                  <a:srgbClr val="FF0000"/>
                </a:solidFill>
              </a:rPr>
              <a:t>cryoplants</a:t>
            </a:r>
            <a:endParaRPr lang="en-GB" dirty="0">
              <a:solidFill>
                <a:srgbClr val="FF0000"/>
              </a:solidFill>
            </a:endParaRPr>
          </a:p>
        </p:txBody>
      </p:sp>
      <p:sp>
        <p:nvSpPr>
          <p:cNvPr id="6" name="TextBox 5"/>
          <p:cNvSpPr txBox="1"/>
          <p:nvPr/>
        </p:nvSpPr>
        <p:spPr>
          <a:xfrm>
            <a:off x="6084168" y="4077072"/>
            <a:ext cx="2052228" cy="369332"/>
          </a:xfrm>
          <a:prstGeom prst="rect">
            <a:avLst/>
          </a:prstGeom>
          <a:solidFill>
            <a:schemeClr val="bg1"/>
          </a:solidFill>
          <a:ln>
            <a:solidFill>
              <a:schemeClr val="accent6">
                <a:lumMod val="50000"/>
              </a:schemeClr>
            </a:solidFill>
          </a:ln>
        </p:spPr>
        <p:txBody>
          <a:bodyPr wrap="square" rtlCol="0">
            <a:spAutoFit/>
          </a:bodyPr>
          <a:lstStyle/>
          <a:p>
            <a:pPr algn="ctr"/>
            <a:r>
              <a:rPr lang="en-GB" dirty="0" smtClean="0">
                <a:solidFill>
                  <a:srgbClr val="FF0000"/>
                </a:solidFill>
              </a:rPr>
              <a:t>With IT </a:t>
            </a:r>
            <a:r>
              <a:rPr lang="en-GB" dirty="0" err="1" smtClean="0">
                <a:solidFill>
                  <a:srgbClr val="FF0000"/>
                </a:solidFill>
              </a:rPr>
              <a:t>cryoplants</a:t>
            </a:r>
            <a:endParaRPr lang="en-GB" dirty="0">
              <a:solidFill>
                <a:srgbClr val="FF0000"/>
              </a:solidFill>
            </a:endParaRPr>
          </a:p>
        </p:txBody>
      </p:sp>
      <p:cxnSp>
        <p:nvCxnSpPr>
          <p:cNvPr id="5" name="Straight Connector 4"/>
          <p:cNvCxnSpPr/>
          <p:nvPr/>
        </p:nvCxnSpPr>
        <p:spPr>
          <a:xfrm>
            <a:off x="827584" y="2564904"/>
            <a:ext cx="309634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3707904" y="2060848"/>
            <a:ext cx="5292080" cy="1088831"/>
            <a:chOff x="3635896" y="2024844"/>
            <a:chExt cx="5292080" cy="1088831"/>
          </a:xfrm>
        </p:grpSpPr>
        <p:sp>
          <p:nvSpPr>
            <p:cNvPr id="4" name="Oval 3"/>
            <p:cNvSpPr/>
            <p:nvPr/>
          </p:nvSpPr>
          <p:spPr bwMode="auto">
            <a:xfrm>
              <a:off x="3635896" y="2024844"/>
              <a:ext cx="288032" cy="396044"/>
            </a:xfrm>
            <a:prstGeom prst="ellipse">
              <a:avLst/>
            </a:prstGeom>
            <a:noFill/>
            <a:ln w="28575" cap="flat" cmpd="sng" algn="ctr">
              <a:solidFill>
                <a:srgbClr val="FF0000"/>
              </a:solidFill>
              <a:prstDash val="solid"/>
              <a:round/>
              <a:headEnd type="none" w="med" len="med"/>
              <a:tailEnd type="none" w="med" len="med"/>
            </a:ln>
            <a:effectLst/>
          </p:spPr>
          <p:txBody>
            <a:bodyPr vert="horz" wrap="none" lIns="91435" tIns="45718" rIns="91435" bIns="4571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bg2"/>
                </a:solidFill>
                <a:effectLst/>
                <a:latin typeface="Arial" charset="0"/>
              </a:endParaRPr>
            </a:p>
          </p:txBody>
        </p:sp>
        <p:cxnSp>
          <p:nvCxnSpPr>
            <p:cNvPr id="11" name="Straight Arrow Connector 10"/>
            <p:cNvCxnSpPr>
              <a:endCxn id="4" idx="6"/>
            </p:cNvCxnSpPr>
            <p:nvPr/>
          </p:nvCxnSpPr>
          <p:spPr>
            <a:xfrm flipH="1" flipV="1">
              <a:off x="3923928" y="2222866"/>
              <a:ext cx="1476164" cy="414046"/>
            </a:xfrm>
            <a:prstGeom prst="straightConnector1">
              <a:avLst/>
            </a:prstGeom>
            <a:ln>
              <a:solidFill>
                <a:srgbClr val="FF0000"/>
              </a:solidFill>
              <a:headEnd type="none" w="med" len="med"/>
              <a:tailEnd type="arrow"/>
            </a:ln>
            <a:effectLst/>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472100" y="2528900"/>
              <a:ext cx="3455876" cy="584775"/>
            </a:xfrm>
            <a:prstGeom prst="rect">
              <a:avLst/>
            </a:prstGeom>
            <a:noFill/>
          </p:spPr>
          <p:txBody>
            <a:bodyPr wrap="square" rtlCol="0">
              <a:spAutoFit/>
            </a:bodyPr>
            <a:lstStyle/>
            <a:p>
              <a:r>
                <a:rPr lang="en-GB" sz="1600" dirty="0" smtClean="0"/>
                <a:t>Still acceptable? For new magnets? For existing magnets (arc and DS)?</a:t>
              </a:r>
              <a:endParaRPr lang="en-GB" sz="1600" dirty="0"/>
            </a:p>
          </p:txBody>
        </p:sp>
      </p:grpSp>
      <p:cxnSp>
        <p:nvCxnSpPr>
          <p:cNvPr id="15" name="Straight Connector 14"/>
          <p:cNvCxnSpPr/>
          <p:nvPr/>
        </p:nvCxnSpPr>
        <p:spPr>
          <a:xfrm>
            <a:off x="4896036" y="4977172"/>
            <a:ext cx="3168352"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87524" y="4905164"/>
            <a:ext cx="3564396" cy="646331"/>
          </a:xfrm>
          <a:prstGeom prst="rect">
            <a:avLst/>
          </a:prstGeom>
          <a:noFill/>
        </p:spPr>
        <p:txBody>
          <a:bodyPr wrap="square" rtlCol="0">
            <a:spAutoFit/>
          </a:bodyPr>
          <a:lstStyle/>
          <a:p>
            <a:r>
              <a:rPr lang="en-GB" dirty="0" smtClean="0">
                <a:solidFill>
                  <a:srgbClr val="FF0000"/>
                </a:solidFill>
              </a:rPr>
              <a:t>New IT </a:t>
            </a:r>
            <a:r>
              <a:rPr lang="en-GB" dirty="0" err="1" smtClean="0">
                <a:solidFill>
                  <a:srgbClr val="FF0000"/>
                </a:solidFill>
              </a:rPr>
              <a:t>cryoplants</a:t>
            </a:r>
            <a:r>
              <a:rPr lang="en-GB" dirty="0" smtClean="0">
                <a:solidFill>
                  <a:srgbClr val="FF0000"/>
                </a:solidFill>
              </a:rPr>
              <a:t> required for US1 &amp; US2. </a:t>
            </a:r>
            <a:endParaRPr lang="en-GB" dirty="0">
              <a:solidFill>
                <a:srgbClr val="FF0000"/>
              </a:solidFill>
            </a:endParaRPr>
          </a:p>
        </p:txBody>
      </p:sp>
    </p:spTree>
    <p:extLst>
      <p:ext uri="{BB962C8B-B14F-4D97-AF65-F5344CB8AC3E}">
        <p14:creationId xmlns:p14="http://schemas.microsoft.com/office/powerpoint/2010/main" val="4001989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40" y="0"/>
            <a:ext cx="8399276" cy="1143000"/>
          </a:xfrm>
        </p:spPr>
        <p:txBody>
          <a:bodyPr>
            <a:normAutofit fontScale="90000"/>
          </a:bodyPr>
          <a:lstStyle/>
          <a:p>
            <a:r>
              <a:rPr lang="en-GB" dirty="0" smtClean="0"/>
              <a:t>Size of new IT </a:t>
            </a:r>
            <a:r>
              <a:rPr lang="en-GB" dirty="0" err="1" smtClean="0"/>
              <a:t>cryoplants</a:t>
            </a:r>
            <a:r>
              <a:rPr lang="en-GB" dirty="0"/>
              <a:t> </a:t>
            </a:r>
            <a:r>
              <a:rPr lang="en-GB" dirty="0" smtClean="0"/>
              <a:t>(provisional)</a:t>
            </a:r>
            <a:endParaRPr lang="en-GB" dirty="0"/>
          </a:p>
        </p:txBody>
      </p:sp>
      <p:sp>
        <p:nvSpPr>
          <p:cNvPr id="3" name="TextBox 2"/>
          <p:cNvSpPr txBox="1"/>
          <p:nvPr/>
        </p:nvSpPr>
        <p:spPr>
          <a:xfrm>
            <a:off x="2015716" y="5805264"/>
            <a:ext cx="5233227" cy="369332"/>
          </a:xfrm>
          <a:prstGeom prst="rect">
            <a:avLst/>
          </a:prstGeom>
          <a:noFill/>
        </p:spPr>
        <p:txBody>
          <a:bodyPr wrap="none" rtlCol="0">
            <a:spAutoFit/>
          </a:bodyPr>
          <a:lstStyle/>
          <a:p>
            <a:r>
              <a:rPr lang="en-GB" dirty="0" smtClean="0">
                <a:solidFill>
                  <a:srgbClr val="FF0000"/>
                </a:solidFill>
              </a:rPr>
              <a:t>To be validated by the </a:t>
            </a:r>
            <a:r>
              <a:rPr lang="en-GB" dirty="0">
                <a:solidFill>
                  <a:srgbClr val="FF0000"/>
                </a:solidFill>
              </a:rPr>
              <a:t>H</a:t>
            </a:r>
            <a:r>
              <a:rPr lang="en-GB" dirty="0" smtClean="0">
                <a:solidFill>
                  <a:srgbClr val="FF0000"/>
                </a:solidFill>
              </a:rPr>
              <a:t>eat Load Working Group!</a:t>
            </a:r>
            <a:endParaRPr lang="en-GB" dirty="0">
              <a:solidFill>
                <a:srgbClr val="FF0000"/>
              </a:solidFill>
            </a:endParaRPr>
          </a:p>
        </p:txBody>
      </p:sp>
      <p:sp>
        <p:nvSpPr>
          <p:cNvPr id="5" name="TextBox 4"/>
          <p:cNvSpPr txBox="1"/>
          <p:nvPr/>
        </p:nvSpPr>
        <p:spPr>
          <a:xfrm>
            <a:off x="5508104" y="620688"/>
            <a:ext cx="3399329" cy="646331"/>
          </a:xfrm>
          <a:prstGeom prst="rect">
            <a:avLst/>
          </a:prstGeom>
          <a:noFill/>
        </p:spPr>
        <p:txBody>
          <a:bodyPr wrap="none" rtlCol="0">
            <a:spAutoFit/>
          </a:bodyPr>
          <a:lstStyle/>
          <a:p>
            <a:r>
              <a:rPr lang="en-GB" dirty="0" smtClean="0"/>
              <a:t>Uncertainty coefficient, </a:t>
            </a:r>
            <a:r>
              <a:rPr lang="en-GB" dirty="0" err="1" smtClean="0"/>
              <a:t>fu</a:t>
            </a:r>
            <a:r>
              <a:rPr lang="en-GB" dirty="0" smtClean="0"/>
              <a:t>: 1.5</a:t>
            </a:r>
          </a:p>
          <a:p>
            <a:r>
              <a:rPr lang="en-GB" dirty="0" smtClean="0"/>
              <a:t>Overcapacity coefficient, </a:t>
            </a:r>
            <a:r>
              <a:rPr lang="en-GB" dirty="0" err="1" smtClean="0"/>
              <a:t>fo</a:t>
            </a:r>
            <a:r>
              <a:rPr lang="en-GB" dirty="0" smtClean="0"/>
              <a:t>: 1.5</a:t>
            </a:r>
            <a:endParaRPr lang="en-GB" dirty="0"/>
          </a:p>
        </p:txBody>
      </p:sp>
      <p:sp>
        <p:nvSpPr>
          <p:cNvPr id="6" name="TextBox 5"/>
          <p:cNvSpPr txBox="1"/>
          <p:nvPr/>
        </p:nvSpPr>
        <p:spPr>
          <a:xfrm>
            <a:off x="3167844" y="1160748"/>
            <a:ext cx="2204450" cy="369332"/>
          </a:xfrm>
          <a:prstGeom prst="rect">
            <a:avLst/>
          </a:prstGeom>
          <a:noFill/>
        </p:spPr>
        <p:txBody>
          <a:bodyPr wrap="none" rtlCol="0">
            <a:spAutoFit/>
          </a:bodyPr>
          <a:lstStyle/>
          <a:p>
            <a:r>
              <a:rPr lang="en-GB" dirty="0" smtClean="0"/>
              <a:t>(</a:t>
            </a:r>
            <a:r>
              <a:rPr lang="en-GB" dirty="0" err="1" smtClean="0"/>
              <a:t>Qsta</a:t>
            </a:r>
            <a:r>
              <a:rPr lang="en-GB" dirty="0" smtClean="0"/>
              <a:t>*</a:t>
            </a:r>
            <a:r>
              <a:rPr lang="en-GB" dirty="0" err="1" smtClean="0"/>
              <a:t>fu</a:t>
            </a:r>
            <a:r>
              <a:rPr lang="en-GB" dirty="0" smtClean="0"/>
              <a:t> + </a:t>
            </a:r>
            <a:r>
              <a:rPr lang="en-GB" dirty="0" err="1" smtClean="0"/>
              <a:t>Qdyn</a:t>
            </a:r>
            <a:r>
              <a:rPr lang="en-GB" dirty="0" smtClean="0"/>
              <a:t>)*</a:t>
            </a:r>
            <a:r>
              <a:rPr lang="en-GB" dirty="0" err="1" smtClean="0"/>
              <a:t>fo</a:t>
            </a:r>
            <a:endParaRPr lang="en-GB" dirty="0"/>
          </a:p>
        </p:txBody>
      </p:sp>
      <p:cxnSp>
        <p:nvCxnSpPr>
          <p:cNvPr id="7" name="Straight Arrow Connector 6"/>
          <p:cNvCxnSpPr/>
          <p:nvPr/>
        </p:nvCxnSpPr>
        <p:spPr>
          <a:xfrm>
            <a:off x="4572000" y="1592796"/>
            <a:ext cx="216024" cy="324036"/>
          </a:xfrm>
          <a:prstGeom prst="straightConnector1">
            <a:avLst/>
          </a:prstGeom>
          <a:ln>
            <a:solidFill>
              <a:schemeClr val="tx1"/>
            </a:solidFill>
            <a:headEnd type="none" w="med" len="med"/>
            <a:tailEnd type="arrow"/>
          </a:ln>
          <a:effectLst/>
        </p:spPr>
        <p:style>
          <a:lnRef idx="2">
            <a:schemeClr val="accent1"/>
          </a:lnRef>
          <a:fillRef idx="0">
            <a:schemeClr val="accent1"/>
          </a:fillRef>
          <a:effectRef idx="1">
            <a:schemeClr val="accent1"/>
          </a:effectRef>
          <a:fontRef idx="minor">
            <a:schemeClr val="tx1"/>
          </a:fontRef>
        </p:style>
      </p:cxn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861" y="1778000"/>
            <a:ext cx="6661814" cy="4027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06103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Size of new </a:t>
            </a:r>
            <a:r>
              <a:rPr lang="en-GB" dirty="0" smtClean="0"/>
              <a:t>RF </a:t>
            </a:r>
            <a:r>
              <a:rPr lang="en-GB" dirty="0" err="1" smtClean="0"/>
              <a:t>cryoplant</a:t>
            </a:r>
            <a:r>
              <a:rPr lang="en-GB" dirty="0" smtClean="0"/>
              <a:t> </a:t>
            </a:r>
            <a:r>
              <a:rPr lang="en-GB" dirty="0"/>
              <a:t>(provisional)</a:t>
            </a:r>
          </a:p>
        </p:txBody>
      </p:sp>
      <p:sp>
        <p:nvSpPr>
          <p:cNvPr id="3" name="TextBox 2"/>
          <p:cNvSpPr txBox="1"/>
          <p:nvPr/>
        </p:nvSpPr>
        <p:spPr>
          <a:xfrm>
            <a:off x="755576" y="1592796"/>
            <a:ext cx="8003153" cy="923330"/>
          </a:xfrm>
          <a:prstGeom prst="rect">
            <a:avLst/>
          </a:prstGeom>
          <a:noFill/>
        </p:spPr>
        <p:txBody>
          <a:bodyPr wrap="none" rtlCol="0">
            <a:spAutoFit/>
          </a:bodyPr>
          <a:lstStyle/>
          <a:p>
            <a:r>
              <a:rPr lang="en-GB" dirty="0" smtClean="0"/>
              <a:t>Uncertainty coefficient, </a:t>
            </a:r>
            <a:r>
              <a:rPr lang="en-GB" dirty="0" err="1" smtClean="0"/>
              <a:t>fu</a:t>
            </a:r>
            <a:r>
              <a:rPr lang="en-GB" dirty="0" smtClean="0"/>
              <a:t>: 1.25 for existing component (400 MHz RF module)</a:t>
            </a:r>
          </a:p>
          <a:p>
            <a:r>
              <a:rPr lang="en-GB" dirty="0"/>
              <a:t>	</a:t>
            </a:r>
            <a:r>
              <a:rPr lang="en-GB" dirty="0" smtClean="0"/>
              <a:t>	             1.5 for new </a:t>
            </a:r>
            <a:r>
              <a:rPr lang="en-GB" dirty="0" err="1" smtClean="0"/>
              <a:t>equipement</a:t>
            </a:r>
            <a:endParaRPr lang="en-GB" dirty="0" smtClean="0"/>
          </a:p>
          <a:p>
            <a:r>
              <a:rPr lang="en-GB" dirty="0" smtClean="0"/>
              <a:t>Overcapacity coefficient, </a:t>
            </a:r>
            <a:r>
              <a:rPr lang="en-GB" dirty="0" err="1" smtClean="0"/>
              <a:t>fo</a:t>
            </a:r>
            <a:r>
              <a:rPr lang="en-GB" dirty="0" smtClean="0"/>
              <a:t>: 1.5</a:t>
            </a:r>
            <a:endParaRPr lang="en-GB" dirty="0"/>
          </a:p>
        </p:txBody>
      </p:sp>
      <p:sp>
        <p:nvSpPr>
          <p:cNvPr id="4" name="TextBox 3"/>
          <p:cNvSpPr txBox="1"/>
          <p:nvPr/>
        </p:nvSpPr>
        <p:spPr>
          <a:xfrm>
            <a:off x="5184068" y="2564904"/>
            <a:ext cx="2204450" cy="369332"/>
          </a:xfrm>
          <a:prstGeom prst="rect">
            <a:avLst/>
          </a:prstGeom>
          <a:noFill/>
        </p:spPr>
        <p:txBody>
          <a:bodyPr wrap="none" rtlCol="0">
            <a:spAutoFit/>
          </a:bodyPr>
          <a:lstStyle/>
          <a:p>
            <a:r>
              <a:rPr lang="en-GB" dirty="0" smtClean="0"/>
              <a:t>(</a:t>
            </a:r>
            <a:r>
              <a:rPr lang="en-GB" dirty="0" err="1" smtClean="0"/>
              <a:t>Qsta</a:t>
            </a:r>
            <a:r>
              <a:rPr lang="en-GB" dirty="0" smtClean="0"/>
              <a:t>*</a:t>
            </a:r>
            <a:r>
              <a:rPr lang="en-GB" dirty="0" err="1" smtClean="0"/>
              <a:t>fu</a:t>
            </a:r>
            <a:r>
              <a:rPr lang="en-GB" dirty="0" smtClean="0"/>
              <a:t> + </a:t>
            </a:r>
            <a:r>
              <a:rPr lang="en-GB" dirty="0" err="1" smtClean="0"/>
              <a:t>Qdyn</a:t>
            </a:r>
            <a:r>
              <a:rPr lang="en-GB" dirty="0" smtClean="0"/>
              <a:t>)*</a:t>
            </a:r>
            <a:r>
              <a:rPr lang="en-GB" dirty="0" err="1" smtClean="0"/>
              <a:t>fo</a:t>
            </a:r>
            <a:endParaRPr lang="en-GB" dirty="0"/>
          </a:p>
        </p:txBody>
      </p:sp>
      <p:cxnSp>
        <p:nvCxnSpPr>
          <p:cNvPr id="6" name="Straight Arrow Connector 5"/>
          <p:cNvCxnSpPr/>
          <p:nvPr/>
        </p:nvCxnSpPr>
        <p:spPr>
          <a:xfrm flipH="1">
            <a:off x="5472100" y="2996952"/>
            <a:ext cx="108012" cy="432048"/>
          </a:xfrm>
          <a:prstGeom prst="straightConnector1">
            <a:avLst/>
          </a:prstGeom>
          <a:ln>
            <a:solidFill>
              <a:schemeClr val="tx1"/>
            </a:solidFill>
            <a:headEnd type="none" w="med" len="med"/>
            <a:tailEnd type="arrow"/>
          </a:ln>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2015716" y="5805264"/>
            <a:ext cx="5233227" cy="369332"/>
          </a:xfrm>
          <a:prstGeom prst="rect">
            <a:avLst/>
          </a:prstGeom>
          <a:noFill/>
        </p:spPr>
        <p:txBody>
          <a:bodyPr wrap="none" rtlCol="0">
            <a:spAutoFit/>
          </a:bodyPr>
          <a:lstStyle/>
          <a:p>
            <a:r>
              <a:rPr lang="en-GB" dirty="0" smtClean="0">
                <a:solidFill>
                  <a:srgbClr val="FF0000"/>
                </a:solidFill>
              </a:rPr>
              <a:t>To be validated by the </a:t>
            </a:r>
            <a:r>
              <a:rPr lang="en-GB" dirty="0">
                <a:solidFill>
                  <a:srgbClr val="FF0000"/>
                </a:solidFill>
              </a:rPr>
              <a:t>H</a:t>
            </a:r>
            <a:r>
              <a:rPr lang="en-GB" dirty="0" smtClean="0">
                <a:solidFill>
                  <a:srgbClr val="FF0000"/>
                </a:solidFill>
              </a:rPr>
              <a:t>eat Load Working Group!</a:t>
            </a:r>
            <a:endParaRPr lang="en-GB" dirty="0">
              <a:solidFill>
                <a:srgbClr val="FF0000"/>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176972"/>
            <a:ext cx="8359934" cy="2432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27625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11258867"/>
              </p:ext>
            </p:extLst>
          </p:nvPr>
        </p:nvGraphicFramePr>
        <p:xfrm>
          <a:off x="0" y="36607"/>
          <a:ext cx="9144000" cy="6989370"/>
        </p:xfrm>
        <a:graphic>
          <a:graphicData uri="http://schemas.openxmlformats.org/drawingml/2006/table">
            <a:tbl>
              <a:tblPr firstRow="1" bandRow="1">
                <a:tableStyleId>{5C22544A-7EE6-4342-B048-85BDC9FD1C3A}</a:tableStyleId>
              </a:tblPr>
              <a:tblGrid>
                <a:gridCol w="3013544"/>
                <a:gridCol w="2719346"/>
                <a:gridCol w="1144988"/>
                <a:gridCol w="2266122"/>
              </a:tblGrid>
              <a:tr h="359708">
                <a:tc>
                  <a:txBody>
                    <a:bodyPr/>
                    <a:lstStyle/>
                    <a:p>
                      <a:r>
                        <a:rPr lang="en-GB" dirty="0" smtClean="0">
                          <a:latin typeface="Times New Roman" panose="02020603050405020304" pitchFamily="18" charset="0"/>
                          <a:cs typeface="Times New Roman" panose="02020603050405020304" pitchFamily="18" charset="0"/>
                        </a:rPr>
                        <a:t>Equipment</a:t>
                      </a:r>
                      <a:r>
                        <a:rPr lang="en-GB" baseline="0" dirty="0" smtClean="0">
                          <a:latin typeface="Times New Roman" panose="02020603050405020304" pitchFamily="18" charset="0"/>
                          <a:cs typeface="Times New Roman" panose="02020603050405020304" pitchFamily="18" charset="0"/>
                        </a:rPr>
                        <a:t> on the Beam</a:t>
                      </a:r>
                      <a:endParaRPr lang="en-GB" dirty="0">
                        <a:latin typeface="Times New Roman" panose="02020603050405020304" pitchFamily="18" charset="0"/>
                        <a:cs typeface="Times New Roman" panose="02020603050405020304" pitchFamily="18" charset="0"/>
                      </a:endParaRPr>
                    </a:p>
                  </a:txBody>
                  <a:tcPr>
                    <a:solidFill>
                      <a:srgbClr val="FF9933"/>
                    </a:solidFill>
                  </a:tcPr>
                </a:tc>
                <a:tc>
                  <a:txBody>
                    <a:bodyPr/>
                    <a:lstStyle/>
                    <a:p>
                      <a:r>
                        <a:rPr lang="en-GB" baseline="0" dirty="0" smtClean="0">
                          <a:latin typeface="Times New Roman" panose="02020603050405020304" pitchFamily="18" charset="0"/>
                          <a:cs typeface="Times New Roman" panose="02020603050405020304" pitchFamily="18" charset="0"/>
                        </a:rPr>
                        <a:t>Underground equipment</a:t>
                      </a:r>
                      <a:endParaRPr lang="en-GB" dirty="0">
                        <a:latin typeface="Times New Roman" panose="02020603050405020304" pitchFamily="18" charset="0"/>
                        <a:cs typeface="Times New Roman" panose="02020603050405020304" pitchFamily="18" charset="0"/>
                      </a:endParaRPr>
                    </a:p>
                  </a:txBody>
                  <a:tcPr>
                    <a:solidFill>
                      <a:srgbClr val="00B0F0"/>
                    </a:solidFill>
                  </a:tcPr>
                </a:tc>
                <a:tc>
                  <a:txBody>
                    <a:bodyPr/>
                    <a:lstStyle/>
                    <a:p>
                      <a:r>
                        <a:rPr lang="en-GB" sz="1600" dirty="0" smtClean="0">
                          <a:latin typeface="Times New Roman" panose="02020603050405020304" pitchFamily="18" charset="0"/>
                          <a:cs typeface="Times New Roman" panose="02020603050405020304" pitchFamily="18" charset="0"/>
                        </a:rPr>
                        <a:t>Vert.</a:t>
                      </a:r>
                      <a:r>
                        <a:rPr lang="en-GB" sz="1600" baseline="0" dirty="0" smtClean="0">
                          <a:latin typeface="Times New Roman" panose="02020603050405020304" pitchFamily="18" charset="0"/>
                          <a:cs typeface="Times New Roman" panose="02020603050405020304" pitchFamily="18" charset="0"/>
                        </a:rPr>
                        <a:t> lines</a:t>
                      </a:r>
                      <a:endParaRPr lang="en-GB" sz="1600" dirty="0">
                        <a:latin typeface="Times New Roman" panose="02020603050405020304" pitchFamily="18" charset="0"/>
                        <a:cs typeface="Times New Roman" panose="02020603050405020304" pitchFamily="18" charset="0"/>
                      </a:endParaRPr>
                    </a:p>
                  </a:txBody>
                  <a:tcPr>
                    <a:solidFill>
                      <a:schemeClr val="tx1">
                        <a:lumMod val="75000"/>
                      </a:schemeClr>
                    </a:solidFill>
                  </a:tcPr>
                </a:tc>
                <a:tc>
                  <a:txBody>
                    <a:bodyPr/>
                    <a:lstStyle/>
                    <a:p>
                      <a:r>
                        <a:rPr lang="en-GB" dirty="0" smtClean="0">
                          <a:latin typeface="Times New Roman" panose="02020603050405020304" pitchFamily="18" charset="0"/>
                          <a:cs typeface="Times New Roman" panose="02020603050405020304" pitchFamily="18" charset="0"/>
                        </a:rPr>
                        <a:t>Surface</a:t>
                      </a:r>
                      <a:r>
                        <a:rPr lang="en-GB" baseline="0" dirty="0" smtClean="0">
                          <a:latin typeface="Times New Roman" panose="02020603050405020304" pitchFamily="18" charset="0"/>
                          <a:cs typeface="Times New Roman" panose="02020603050405020304" pitchFamily="18" charset="0"/>
                        </a:rPr>
                        <a:t> equipment</a:t>
                      </a:r>
                      <a:endParaRPr lang="en-GB" dirty="0">
                        <a:latin typeface="Times New Roman" panose="02020603050405020304" pitchFamily="18" charset="0"/>
                        <a:cs typeface="Times New Roman" panose="02020603050405020304" pitchFamily="18" charset="0"/>
                      </a:endParaRPr>
                    </a:p>
                  </a:txBody>
                  <a:tcPr>
                    <a:solidFill>
                      <a:srgbClr val="009900"/>
                    </a:solidFill>
                  </a:tcPr>
                </a:tc>
              </a:tr>
              <a:tr h="1637014">
                <a:tc>
                  <a:txBody>
                    <a:bodyPr/>
                    <a:lstStyle/>
                    <a:p>
                      <a:endParaRPr lang="en-GB" dirty="0">
                        <a:latin typeface="Times New Roman" panose="02020603050405020304" pitchFamily="18" charset="0"/>
                        <a:cs typeface="Times New Roman" panose="02020603050405020304" pitchFamily="18" charset="0"/>
                      </a:endParaRPr>
                    </a:p>
                  </a:txBody>
                  <a:tcPr>
                    <a:solidFill>
                      <a:srgbClr val="FFCC99"/>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chemeClr val="tx2">
                        <a:lumMod val="60000"/>
                        <a:lumOff val="40000"/>
                      </a:schemeClr>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rgbClr val="CCFF99"/>
                    </a:solidFill>
                  </a:tcPr>
                </a:tc>
              </a:tr>
              <a:tr h="1761069">
                <a:tc>
                  <a:txBody>
                    <a:bodyPr/>
                    <a:lstStyle/>
                    <a:p>
                      <a:endParaRPr lang="en-GB" dirty="0">
                        <a:latin typeface="Times New Roman" panose="02020603050405020304" pitchFamily="18" charset="0"/>
                        <a:cs typeface="Times New Roman" panose="02020603050405020304" pitchFamily="18" charset="0"/>
                      </a:endParaRPr>
                    </a:p>
                  </a:txBody>
                  <a:tcPr>
                    <a:solidFill>
                      <a:srgbClr val="FFCC99"/>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chemeClr val="tx2">
                        <a:lumMod val="60000"/>
                        <a:lumOff val="40000"/>
                      </a:schemeClr>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rgbClr val="CCFF99"/>
                    </a:solidFill>
                  </a:tcPr>
                </a:tc>
              </a:tr>
              <a:tr h="370299">
                <a:tc>
                  <a:txBody>
                    <a:bodyPr/>
                    <a:lstStyle/>
                    <a:p>
                      <a:endParaRPr lang="en-GB" dirty="0">
                        <a:latin typeface="Times New Roman" panose="02020603050405020304" pitchFamily="18" charset="0"/>
                        <a:cs typeface="Times New Roman" panose="02020603050405020304" pitchFamily="18" charset="0"/>
                      </a:endParaRPr>
                    </a:p>
                  </a:txBody>
                  <a:tcPr>
                    <a:solidFill>
                      <a:srgbClr val="FFCC99"/>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chemeClr val="tx2">
                        <a:lumMod val="60000"/>
                        <a:lumOff val="40000"/>
                      </a:schemeClr>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rgbClr val="CCFF99"/>
                    </a:solidFill>
                  </a:tcPr>
                </a:tc>
              </a:tr>
              <a:tr h="941135">
                <a:tc>
                  <a:txBody>
                    <a:bodyPr/>
                    <a:lstStyle/>
                    <a:p>
                      <a:endParaRPr lang="en-GB" dirty="0">
                        <a:latin typeface="Times New Roman" panose="02020603050405020304" pitchFamily="18" charset="0"/>
                        <a:cs typeface="Times New Roman" panose="02020603050405020304" pitchFamily="18" charset="0"/>
                      </a:endParaRPr>
                    </a:p>
                  </a:txBody>
                  <a:tcPr>
                    <a:solidFill>
                      <a:srgbClr val="FFCC99"/>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chemeClr val="tx2">
                        <a:lumMod val="60000"/>
                        <a:lumOff val="40000"/>
                      </a:schemeClr>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rgbClr val="CCFF99"/>
                    </a:solidFill>
                  </a:tcPr>
                </a:tc>
              </a:tr>
              <a:tr h="693202">
                <a:tc>
                  <a:txBody>
                    <a:bodyPr/>
                    <a:lstStyle/>
                    <a:p>
                      <a:endParaRPr lang="en-GB" dirty="0">
                        <a:latin typeface="Times New Roman" panose="02020603050405020304" pitchFamily="18" charset="0"/>
                        <a:cs typeface="Times New Roman" panose="02020603050405020304" pitchFamily="18" charset="0"/>
                      </a:endParaRPr>
                    </a:p>
                  </a:txBody>
                  <a:tcPr>
                    <a:solidFill>
                      <a:srgbClr val="FFCC99"/>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chemeClr val="tx2">
                        <a:lumMod val="60000"/>
                        <a:lumOff val="40000"/>
                      </a:schemeClr>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rgbClr val="CCFF99"/>
                    </a:solidFill>
                  </a:tcPr>
                </a:tc>
              </a:tr>
              <a:tr h="711688">
                <a:tc>
                  <a:txBody>
                    <a:bodyPr/>
                    <a:lstStyle/>
                    <a:p>
                      <a:endParaRPr lang="en-GB" dirty="0">
                        <a:latin typeface="Times New Roman" panose="02020603050405020304" pitchFamily="18" charset="0"/>
                        <a:cs typeface="Times New Roman" panose="02020603050405020304" pitchFamily="18" charset="0"/>
                      </a:endParaRPr>
                    </a:p>
                  </a:txBody>
                  <a:tcPr>
                    <a:solidFill>
                      <a:srgbClr val="FFCC99"/>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chemeClr val="tx2">
                        <a:lumMod val="60000"/>
                        <a:lumOff val="40000"/>
                      </a:schemeClr>
                    </a:solidFill>
                  </a:tcPr>
                </a:tc>
                <a:tc>
                  <a:txBody>
                    <a:bodyPr/>
                    <a:lstStyle/>
                    <a:p>
                      <a:endParaRPr lang="en-GB" dirty="0">
                        <a:latin typeface="Times New Roman" panose="02020603050405020304" pitchFamily="18" charset="0"/>
                        <a:cs typeface="Times New Roman" panose="02020603050405020304" pitchFamily="18" charset="0"/>
                      </a:endParaRPr>
                    </a:p>
                  </a:txBody>
                  <a:tcPr>
                    <a:solidFill>
                      <a:srgbClr val="CCFF99"/>
                    </a:solidFill>
                  </a:tcPr>
                </a:tc>
              </a:tr>
              <a:tr h="509203">
                <a:tc>
                  <a:txBody>
                    <a:bodyPr/>
                    <a:lstStyle/>
                    <a:p>
                      <a:endParaRPr lang="en-GB" sz="400" dirty="0">
                        <a:latin typeface="Times New Roman" panose="02020603050405020304" pitchFamily="18" charset="0"/>
                        <a:cs typeface="Times New Roman" panose="02020603050405020304" pitchFamily="18" charset="0"/>
                      </a:endParaRPr>
                    </a:p>
                  </a:txBody>
                  <a:tcPr>
                    <a:solidFill>
                      <a:srgbClr val="FFCC99"/>
                    </a:solidFill>
                  </a:tcPr>
                </a:tc>
                <a:tc>
                  <a:txBody>
                    <a:bodyPr/>
                    <a:lstStyle/>
                    <a:p>
                      <a:endParaRPr lang="en-GB" sz="400" dirty="0">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endParaRPr lang="en-GB" sz="400" dirty="0">
                        <a:latin typeface="Times New Roman" panose="02020603050405020304" pitchFamily="18" charset="0"/>
                        <a:cs typeface="Times New Roman" panose="02020603050405020304" pitchFamily="18" charset="0"/>
                      </a:endParaRPr>
                    </a:p>
                  </a:txBody>
                  <a:tcPr>
                    <a:solidFill>
                      <a:schemeClr val="tx2">
                        <a:lumMod val="60000"/>
                        <a:lumOff val="40000"/>
                      </a:schemeClr>
                    </a:solidFill>
                  </a:tcPr>
                </a:tc>
                <a:tc>
                  <a:txBody>
                    <a:bodyPr/>
                    <a:lstStyle/>
                    <a:p>
                      <a:endParaRPr lang="en-GB" sz="400" dirty="0">
                        <a:latin typeface="Times New Roman" panose="02020603050405020304" pitchFamily="18" charset="0"/>
                        <a:cs typeface="Times New Roman" panose="02020603050405020304" pitchFamily="18" charset="0"/>
                      </a:endParaRPr>
                    </a:p>
                  </a:txBody>
                  <a:tcPr>
                    <a:solidFill>
                      <a:srgbClr val="CCFF99"/>
                    </a:solidFill>
                  </a:tcPr>
                </a:tc>
              </a:tr>
            </a:tbl>
          </a:graphicData>
        </a:graphic>
      </p:graphicFrame>
      <p:grpSp>
        <p:nvGrpSpPr>
          <p:cNvPr id="112" name="Group 111"/>
          <p:cNvGrpSpPr/>
          <p:nvPr/>
        </p:nvGrpSpPr>
        <p:grpSpPr>
          <a:xfrm>
            <a:off x="3069578" y="4250143"/>
            <a:ext cx="2622575" cy="226800"/>
            <a:chOff x="10344" y="1412776"/>
            <a:chExt cx="2913972" cy="360040"/>
          </a:xfrm>
        </p:grpSpPr>
        <p:sp>
          <p:nvSpPr>
            <p:cNvPr id="80" name="Rectangle 79"/>
            <p:cNvSpPr/>
            <p:nvPr/>
          </p:nvSpPr>
          <p:spPr>
            <a:xfrm>
              <a:off x="622858" y="1412776"/>
              <a:ext cx="1560081" cy="360000"/>
            </a:xfrm>
            <a:prstGeom prst="rect">
              <a:avLst/>
            </a:prstGeom>
            <a:solidFill>
              <a:schemeClr val="tx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SC link/powering</a:t>
              </a:r>
              <a:endParaRPr lang="en-GB" sz="1200" dirty="0">
                <a:latin typeface="Times New Roman" panose="02020603050405020304" pitchFamily="18" charset="0"/>
                <a:cs typeface="Times New Roman" panose="02020603050405020304" pitchFamily="18" charset="0"/>
              </a:endParaRPr>
            </a:p>
          </p:txBody>
        </p:sp>
        <p:sp>
          <p:nvSpPr>
            <p:cNvPr id="81" name="Rectangle 80"/>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7</a:t>
              </a:r>
              <a:endParaRPr lang="en-GB" sz="1200" dirty="0">
                <a:latin typeface="Times New Roman" panose="02020603050405020304" pitchFamily="18" charset="0"/>
                <a:cs typeface="Times New Roman" panose="02020603050405020304" pitchFamily="18" charset="0"/>
              </a:endParaRPr>
            </a:p>
          </p:txBody>
        </p:sp>
        <p:sp>
          <p:nvSpPr>
            <p:cNvPr id="110" name="Rectangle 109"/>
            <p:cNvSpPr/>
            <p:nvPr/>
          </p:nvSpPr>
          <p:spPr>
            <a:xfrm>
              <a:off x="10344" y="1412776"/>
              <a:ext cx="601216" cy="360000"/>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rgbClr val="00B050"/>
                  </a:solidFill>
                  <a:latin typeface="Times New Roman" panose="02020603050405020304" pitchFamily="18" charset="0"/>
                  <a:cs typeface="Times New Roman" panose="02020603050405020304" pitchFamily="18" charset="0"/>
                </a:rPr>
                <a:t>R</a:t>
              </a:r>
              <a:endParaRPr lang="en-GB" sz="1200" dirty="0">
                <a:solidFill>
                  <a:srgbClr val="FF0000"/>
                </a:solidFill>
                <a:latin typeface="Times New Roman" panose="02020603050405020304" pitchFamily="18" charset="0"/>
                <a:cs typeface="Times New Roman" panose="02020603050405020304" pitchFamily="18" charset="0"/>
              </a:endParaRPr>
            </a:p>
          </p:txBody>
        </p:sp>
      </p:grpSp>
      <p:grpSp>
        <p:nvGrpSpPr>
          <p:cNvPr id="130" name="Group 129"/>
          <p:cNvGrpSpPr/>
          <p:nvPr/>
        </p:nvGrpSpPr>
        <p:grpSpPr>
          <a:xfrm>
            <a:off x="135060" y="6581775"/>
            <a:ext cx="2622575" cy="226800"/>
            <a:chOff x="10344" y="1412776"/>
            <a:chExt cx="2913972" cy="360040"/>
          </a:xfrm>
        </p:grpSpPr>
        <p:sp>
          <p:nvSpPr>
            <p:cNvPr id="131" name="Rectangle 130"/>
            <p:cNvSpPr/>
            <p:nvPr/>
          </p:nvSpPr>
          <p:spPr>
            <a:xfrm>
              <a:off x="622858" y="1412816"/>
              <a:ext cx="1560081" cy="360000"/>
            </a:xfrm>
            <a:prstGeom prst="rect">
              <a:avLst/>
            </a:prstGeom>
            <a:solidFill>
              <a:schemeClr val="tx1">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latin typeface="Times New Roman" panose="02020603050405020304" pitchFamily="18" charset="0"/>
                  <a:cs typeface="Times New Roman" panose="02020603050405020304" pitchFamily="18" charset="0"/>
                </a:rPr>
                <a:t>H.R</a:t>
              </a:r>
              <a:r>
                <a:rPr lang="en-GB" sz="1000" dirty="0">
                  <a:latin typeface="Times New Roman" panose="02020603050405020304" pitchFamily="18" charset="0"/>
                  <a:cs typeface="Times New Roman" panose="02020603050405020304" pitchFamily="18" charset="0"/>
                </a:rPr>
                <a:t>.</a:t>
              </a:r>
              <a:r>
                <a:rPr lang="en-GB" sz="1000" dirty="0" smtClean="0">
                  <a:latin typeface="Times New Roman" panose="02020603050405020304" pitchFamily="18" charset="0"/>
                  <a:cs typeface="Times New Roman" panose="02020603050405020304" pitchFamily="18" charset="0"/>
                </a:rPr>
                <a:t> area </a:t>
              </a:r>
              <a:r>
                <a:rPr lang="en-GB" sz="1000" dirty="0" err="1" smtClean="0">
                  <a:latin typeface="Times New Roman" panose="02020603050405020304" pitchFamily="18" charset="0"/>
                  <a:cs typeface="Times New Roman" panose="02020603050405020304" pitchFamily="18" charset="0"/>
                </a:rPr>
                <a:t>reconf</a:t>
              </a:r>
              <a:r>
                <a:rPr lang="en-GB" sz="1000" dirty="0" smtClean="0">
                  <a:latin typeface="Times New Roman" panose="02020603050405020304" pitchFamily="18" charset="0"/>
                  <a:cs typeface="Times New Roman" panose="02020603050405020304" pitchFamily="18" charset="0"/>
                </a:rPr>
                <a:t>.</a:t>
              </a:r>
              <a:endParaRPr lang="en-GB" sz="1000" dirty="0">
                <a:latin typeface="Times New Roman" panose="02020603050405020304" pitchFamily="18" charset="0"/>
                <a:cs typeface="Times New Roman" panose="02020603050405020304" pitchFamily="18" charset="0"/>
              </a:endParaRPr>
            </a:p>
          </p:txBody>
        </p:sp>
        <p:sp>
          <p:nvSpPr>
            <p:cNvPr id="132" name="Rectangle 131"/>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7 (3)</a:t>
              </a:r>
              <a:endParaRPr lang="en-GB" sz="1200" dirty="0">
                <a:latin typeface="Times New Roman" panose="02020603050405020304" pitchFamily="18" charset="0"/>
                <a:cs typeface="Times New Roman" panose="02020603050405020304" pitchFamily="18" charset="0"/>
              </a:endParaRPr>
            </a:p>
          </p:txBody>
        </p:sp>
        <p:sp>
          <p:nvSpPr>
            <p:cNvPr id="133" name="Rectangle 132"/>
            <p:cNvSpPr/>
            <p:nvPr/>
          </p:nvSpPr>
          <p:spPr>
            <a:xfrm>
              <a:off x="10344" y="1412776"/>
              <a:ext cx="601216" cy="360000"/>
            </a:xfrm>
            <a:prstGeom prst="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rgbClr val="00B050"/>
                  </a:solidFill>
                  <a:latin typeface="Times New Roman" panose="02020603050405020304" pitchFamily="18" charset="0"/>
                  <a:cs typeface="Times New Roman" panose="02020603050405020304" pitchFamily="18" charset="0"/>
                </a:rPr>
                <a:t>R</a:t>
              </a:r>
              <a:endParaRPr lang="en-GB" sz="1200" dirty="0">
                <a:solidFill>
                  <a:srgbClr val="FF0000"/>
                </a:solidFill>
                <a:latin typeface="Times New Roman" panose="02020603050405020304" pitchFamily="18" charset="0"/>
                <a:cs typeface="Times New Roman" panose="02020603050405020304" pitchFamily="18" charset="0"/>
              </a:endParaRPr>
            </a:p>
          </p:txBody>
        </p:sp>
      </p:grpSp>
      <p:grpSp>
        <p:nvGrpSpPr>
          <p:cNvPr id="93" name="Group 92"/>
          <p:cNvGrpSpPr/>
          <p:nvPr/>
        </p:nvGrpSpPr>
        <p:grpSpPr>
          <a:xfrm>
            <a:off x="3158841" y="1281023"/>
            <a:ext cx="3665320" cy="211950"/>
            <a:chOff x="275615" y="1455114"/>
            <a:chExt cx="2744804" cy="504056"/>
          </a:xfrm>
        </p:grpSpPr>
        <p:sp>
          <p:nvSpPr>
            <p:cNvPr id="94" name="Rectangle 93"/>
            <p:cNvSpPr/>
            <p:nvPr/>
          </p:nvSpPr>
          <p:spPr>
            <a:xfrm>
              <a:off x="275615" y="1455114"/>
              <a:ext cx="1840454" cy="504056"/>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SC Link + DFB</a:t>
              </a:r>
              <a:endParaRPr lang="en-GB" sz="1200" dirty="0">
                <a:latin typeface="Times New Roman" panose="02020603050405020304" pitchFamily="18" charset="0"/>
                <a:cs typeface="Times New Roman" panose="02020603050405020304" pitchFamily="18" charset="0"/>
              </a:endParaRPr>
            </a:p>
          </p:txBody>
        </p:sp>
        <p:sp>
          <p:nvSpPr>
            <p:cNvPr id="95" name="Rectangle 94"/>
            <p:cNvSpPr/>
            <p:nvPr/>
          </p:nvSpPr>
          <p:spPr>
            <a:xfrm>
              <a:off x="2123728" y="1455114"/>
              <a:ext cx="896691" cy="504056"/>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grpSp>
      <p:grpSp>
        <p:nvGrpSpPr>
          <p:cNvPr id="37" name="Group 36"/>
          <p:cNvGrpSpPr/>
          <p:nvPr/>
        </p:nvGrpSpPr>
        <p:grpSpPr>
          <a:xfrm>
            <a:off x="3158841" y="484287"/>
            <a:ext cx="2470324" cy="745258"/>
            <a:chOff x="3158841" y="484287"/>
            <a:chExt cx="2470324" cy="745258"/>
          </a:xfrm>
        </p:grpSpPr>
        <p:grpSp>
          <p:nvGrpSpPr>
            <p:cNvPr id="10" name="Group 9"/>
            <p:cNvGrpSpPr/>
            <p:nvPr/>
          </p:nvGrpSpPr>
          <p:grpSpPr>
            <a:xfrm>
              <a:off x="3158841" y="484287"/>
              <a:ext cx="2470324" cy="226800"/>
              <a:chOff x="275615" y="1412776"/>
              <a:chExt cx="2744804" cy="504056"/>
            </a:xfrm>
          </p:grpSpPr>
          <p:sp>
            <p:nvSpPr>
              <p:cNvPr id="11" name="Rectangle 10"/>
              <p:cNvSpPr/>
              <p:nvPr/>
            </p:nvSpPr>
            <p:spPr>
              <a:xfrm>
                <a:off x="275615" y="1412776"/>
                <a:ext cx="1840454" cy="504056"/>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smtClean="0">
                    <a:latin typeface="Times New Roman" panose="02020603050405020304" pitchFamily="18" charset="0"/>
                    <a:cs typeface="Times New Roman" panose="02020603050405020304" pitchFamily="18" charset="0"/>
                  </a:rPr>
                  <a:t>Cryo</a:t>
                </a:r>
                <a:r>
                  <a:rPr lang="en-GB" sz="1200" dirty="0" smtClean="0">
                    <a:latin typeface="Times New Roman" panose="02020603050405020304" pitchFamily="18" charset="0"/>
                    <a:cs typeface="Times New Roman" panose="02020603050405020304" pitchFamily="18" charset="0"/>
                  </a:rPr>
                  <a:t> line</a:t>
                </a:r>
                <a:endParaRPr lang="en-GB" sz="1200" dirty="0">
                  <a:latin typeface="Times New Roman" panose="02020603050405020304" pitchFamily="18" charset="0"/>
                  <a:cs typeface="Times New Roman" panose="02020603050405020304" pitchFamily="18" charset="0"/>
                </a:endParaRPr>
              </a:p>
            </p:txBody>
          </p:sp>
          <p:sp>
            <p:nvSpPr>
              <p:cNvPr id="12" name="Rectangle 11"/>
              <p:cNvSpPr/>
              <p:nvPr/>
            </p:nvSpPr>
            <p:spPr>
              <a:xfrm>
                <a:off x="2123728" y="1412776"/>
                <a:ext cx="896691" cy="504056"/>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grpSp>
        <p:grpSp>
          <p:nvGrpSpPr>
            <p:cNvPr id="70" name="Group 69"/>
            <p:cNvGrpSpPr/>
            <p:nvPr/>
          </p:nvGrpSpPr>
          <p:grpSpPr>
            <a:xfrm>
              <a:off x="3158841" y="743516"/>
              <a:ext cx="2470324" cy="226800"/>
              <a:chOff x="275615" y="1412776"/>
              <a:chExt cx="2744804" cy="504056"/>
            </a:xfrm>
          </p:grpSpPr>
          <p:sp>
            <p:nvSpPr>
              <p:cNvPr id="71" name="Rectangle 70"/>
              <p:cNvSpPr/>
              <p:nvPr/>
            </p:nvSpPr>
            <p:spPr>
              <a:xfrm>
                <a:off x="275615" y="1412776"/>
                <a:ext cx="1840454" cy="504056"/>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Alignment</a:t>
                </a:r>
                <a:endParaRPr lang="en-GB" sz="1200" dirty="0">
                  <a:latin typeface="Times New Roman" panose="02020603050405020304" pitchFamily="18" charset="0"/>
                  <a:cs typeface="Times New Roman" panose="02020603050405020304" pitchFamily="18" charset="0"/>
                </a:endParaRPr>
              </a:p>
            </p:txBody>
          </p:sp>
          <p:sp>
            <p:nvSpPr>
              <p:cNvPr id="72" name="Rectangle 71"/>
              <p:cNvSpPr/>
              <p:nvPr/>
            </p:nvSpPr>
            <p:spPr>
              <a:xfrm>
                <a:off x="2123728" y="1412776"/>
                <a:ext cx="896691" cy="504056"/>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grpSp>
        <p:grpSp>
          <p:nvGrpSpPr>
            <p:cNvPr id="142" name="Group 141"/>
            <p:cNvGrpSpPr/>
            <p:nvPr/>
          </p:nvGrpSpPr>
          <p:grpSpPr>
            <a:xfrm>
              <a:off x="3158841" y="1002745"/>
              <a:ext cx="2470324" cy="226800"/>
              <a:chOff x="275615" y="1412776"/>
              <a:chExt cx="2744804" cy="504056"/>
            </a:xfrm>
          </p:grpSpPr>
          <p:sp>
            <p:nvSpPr>
              <p:cNvPr id="143" name="Rectangle 142"/>
              <p:cNvSpPr/>
              <p:nvPr/>
            </p:nvSpPr>
            <p:spPr>
              <a:xfrm>
                <a:off x="275615" y="1412776"/>
                <a:ext cx="1840454" cy="504056"/>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QPS</a:t>
                </a:r>
                <a:endParaRPr lang="en-GB" sz="1200" dirty="0">
                  <a:latin typeface="Times New Roman" panose="02020603050405020304" pitchFamily="18" charset="0"/>
                  <a:cs typeface="Times New Roman" panose="02020603050405020304" pitchFamily="18" charset="0"/>
                </a:endParaRPr>
              </a:p>
            </p:txBody>
          </p:sp>
          <p:sp>
            <p:nvSpPr>
              <p:cNvPr id="144" name="Rectangle 143"/>
              <p:cNvSpPr/>
              <p:nvPr/>
            </p:nvSpPr>
            <p:spPr>
              <a:xfrm>
                <a:off x="2123728" y="1412776"/>
                <a:ext cx="896691" cy="504056"/>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grpSp>
      </p:grpSp>
      <p:grpSp>
        <p:nvGrpSpPr>
          <p:cNvPr id="6" name="Group 5"/>
          <p:cNvGrpSpPr/>
          <p:nvPr/>
        </p:nvGrpSpPr>
        <p:grpSpPr>
          <a:xfrm>
            <a:off x="73853" y="484287"/>
            <a:ext cx="2622575" cy="1522944"/>
            <a:chOff x="73852" y="980728"/>
            <a:chExt cx="2913972" cy="1692160"/>
          </a:xfrm>
        </p:grpSpPr>
        <p:grpSp>
          <p:nvGrpSpPr>
            <p:cNvPr id="113" name="Group 112"/>
            <p:cNvGrpSpPr/>
            <p:nvPr/>
          </p:nvGrpSpPr>
          <p:grpSpPr>
            <a:xfrm>
              <a:off x="679013" y="1268760"/>
              <a:ext cx="2301458" cy="252000"/>
              <a:chOff x="622858" y="1412816"/>
              <a:chExt cx="2301458" cy="360001"/>
            </a:xfrm>
          </p:grpSpPr>
          <p:sp>
            <p:nvSpPr>
              <p:cNvPr id="114" name="Rectangle 113"/>
              <p:cNvSpPr/>
              <p:nvPr/>
            </p:nvSpPr>
            <p:spPr>
              <a:xfrm>
                <a:off x="622858" y="1412817"/>
                <a:ext cx="1560081" cy="3600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Magnet system</a:t>
                </a:r>
                <a:endParaRPr lang="en-GB" sz="1200" dirty="0">
                  <a:latin typeface="Times New Roman" panose="02020603050405020304" pitchFamily="18" charset="0"/>
                  <a:cs typeface="Times New Roman" panose="02020603050405020304" pitchFamily="18" charset="0"/>
                </a:endParaRPr>
              </a:p>
            </p:txBody>
          </p:sp>
          <p:sp>
            <p:nvSpPr>
              <p:cNvPr id="115" name="Rectangle 114"/>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grpSp>
        <p:grpSp>
          <p:nvGrpSpPr>
            <p:cNvPr id="120" name="Group 119"/>
            <p:cNvGrpSpPr/>
            <p:nvPr/>
          </p:nvGrpSpPr>
          <p:grpSpPr>
            <a:xfrm>
              <a:off x="683568" y="1556792"/>
              <a:ext cx="2301458" cy="252000"/>
              <a:chOff x="622858" y="1412816"/>
              <a:chExt cx="2301458" cy="360000"/>
            </a:xfrm>
          </p:grpSpPr>
          <p:sp>
            <p:nvSpPr>
              <p:cNvPr id="121" name="Rectangle 120"/>
              <p:cNvSpPr/>
              <p:nvPr/>
            </p:nvSpPr>
            <p:spPr>
              <a:xfrm>
                <a:off x="622858" y="1412816"/>
                <a:ext cx="1560081" cy="3600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Beam vacuum</a:t>
                </a:r>
                <a:endParaRPr lang="en-GB" sz="1200" dirty="0">
                  <a:latin typeface="Times New Roman" panose="02020603050405020304" pitchFamily="18" charset="0"/>
                  <a:cs typeface="Times New Roman" panose="02020603050405020304" pitchFamily="18" charset="0"/>
                </a:endParaRPr>
              </a:p>
            </p:txBody>
          </p:sp>
          <p:sp>
            <p:nvSpPr>
              <p:cNvPr id="122" name="Rectangle 121"/>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grpSp>
        <p:grpSp>
          <p:nvGrpSpPr>
            <p:cNvPr id="123" name="Group 122"/>
            <p:cNvGrpSpPr/>
            <p:nvPr/>
          </p:nvGrpSpPr>
          <p:grpSpPr>
            <a:xfrm>
              <a:off x="683568" y="1844824"/>
              <a:ext cx="2301458" cy="252000"/>
              <a:chOff x="622858" y="1412816"/>
              <a:chExt cx="2301458" cy="360000"/>
            </a:xfrm>
          </p:grpSpPr>
          <p:sp>
            <p:nvSpPr>
              <p:cNvPr id="124" name="Rectangle 123"/>
              <p:cNvSpPr/>
              <p:nvPr/>
            </p:nvSpPr>
            <p:spPr>
              <a:xfrm>
                <a:off x="622858" y="1412816"/>
                <a:ext cx="1560081" cy="3600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TAS</a:t>
                </a:r>
                <a:endParaRPr lang="en-GB" sz="1200" dirty="0">
                  <a:latin typeface="Times New Roman" panose="02020603050405020304" pitchFamily="18" charset="0"/>
                  <a:cs typeface="Times New Roman" panose="02020603050405020304" pitchFamily="18" charset="0"/>
                </a:endParaRPr>
              </a:p>
            </p:txBody>
          </p:sp>
          <p:sp>
            <p:nvSpPr>
              <p:cNvPr id="125" name="Rectangle 124"/>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grpSp>
        <p:grpSp>
          <p:nvGrpSpPr>
            <p:cNvPr id="126" name="Group 125"/>
            <p:cNvGrpSpPr/>
            <p:nvPr/>
          </p:nvGrpSpPr>
          <p:grpSpPr>
            <a:xfrm>
              <a:off x="73852" y="980728"/>
              <a:ext cx="2913972" cy="252000"/>
              <a:chOff x="10344" y="1412776"/>
              <a:chExt cx="2913972" cy="360040"/>
            </a:xfrm>
          </p:grpSpPr>
          <p:sp>
            <p:nvSpPr>
              <p:cNvPr id="127" name="Rectangle 126"/>
              <p:cNvSpPr/>
              <p:nvPr/>
            </p:nvSpPr>
            <p:spPr>
              <a:xfrm>
                <a:off x="622858" y="1412816"/>
                <a:ext cx="1560081" cy="360000"/>
              </a:xfrm>
              <a:prstGeom prst="rect">
                <a:avLst/>
              </a:prstGeom>
              <a:solidFill>
                <a:schemeClr val="tx1">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Interaction Region</a:t>
                </a:r>
                <a:endParaRPr lang="en-GB" sz="1200" dirty="0">
                  <a:latin typeface="Times New Roman" panose="02020603050405020304" pitchFamily="18" charset="0"/>
                  <a:cs typeface="Times New Roman" panose="02020603050405020304" pitchFamily="18" charset="0"/>
                </a:endParaRPr>
              </a:p>
            </p:txBody>
          </p:sp>
          <p:sp>
            <p:nvSpPr>
              <p:cNvPr id="128" name="Rectangle 127"/>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sp>
            <p:nvSpPr>
              <p:cNvPr id="129" name="Rectangle 128"/>
              <p:cNvSpPr/>
              <p:nvPr/>
            </p:nvSpPr>
            <p:spPr>
              <a:xfrm>
                <a:off x="10344" y="1412776"/>
                <a:ext cx="601216" cy="360000"/>
              </a:xfrm>
              <a:prstGeom prst="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rgbClr val="00B050"/>
                    </a:solidFill>
                    <a:latin typeface="Times New Roman" panose="02020603050405020304" pitchFamily="18" charset="0"/>
                    <a:cs typeface="Times New Roman" panose="02020603050405020304" pitchFamily="18" charset="0"/>
                  </a:rPr>
                  <a:t>R</a:t>
                </a:r>
                <a:r>
                  <a:rPr lang="en-GB" sz="1200" dirty="0" smtClean="0">
                    <a:solidFill>
                      <a:schemeClr val="tx1">
                        <a:lumMod val="95000"/>
                        <a:lumOff val="5000"/>
                      </a:schemeClr>
                    </a:solidFill>
                    <a:latin typeface="Times New Roman" panose="02020603050405020304" pitchFamily="18" charset="0"/>
                    <a:cs typeface="Times New Roman" panose="02020603050405020304" pitchFamily="18" charset="0"/>
                  </a:rPr>
                  <a:t>+</a:t>
                </a:r>
                <a:r>
                  <a:rPr lang="en-GB" sz="1200" dirty="0" smtClean="0">
                    <a:solidFill>
                      <a:srgbClr val="FF0000"/>
                    </a:solidFill>
                    <a:latin typeface="Times New Roman" panose="02020603050405020304" pitchFamily="18" charset="0"/>
                    <a:cs typeface="Times New Roman" panose="02020603050405020304" pitchFamily="18" charset="0"/>
                  </a:rPr>
                  <a:t>P</a:t>
                </a:r>
                <a:endParaRPr lang="en-GB" sz="1200" dirty="0">
                  <a:solidFill>
                    <a:srgbClr val="FF0000"/>
                  </a:solidFill>
                  <a:latin typeface="Times New Roman" panose="02020603050405020304" pitchFamily="18" charset="0"/>
                  <a:cs typeface="Times New Roman" panose="02020603050405020304" pitchFamily="18" charset="0"/>
                </a:endParaRPr>
              </a:p>
            </p:txBody>
          </p:sp>
        </p:grpSp>
        <p:grpSp>
          <p:nvGrpSpPr>
            <p:cNvPr id="159" name="Group 158"/>
            <p:cNvGrpSpPr/>
            <p:nvPr/>
          </p:nvGrpSpPr>
          <p:grpSpPr>
            <a:xfrm>
              <a:off x="683568" y="2132856"/>
              <a:ext cx="2301458" cy="252000"/>
              <a:chOff x="622858" y="1412816"/>
              <a:chExt cx="2301458" cy="360000"/>
            </a:xfrm>
          </p:grpSpPr>
          <p:sp>
            <p:nvSpPr>
              <p:cNvPr id="160" name="Rectangle 159"/>
              <p:cNvSpPr/>
              <p:nvPr/>
            </p:nvSpPr>
            <p:spPr>
              <a:xfrm>
                <a:off x="622858" y="1412816"/>
                <a:ext cx="1560081" cy="3600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Collimation</a:t>
                </a:r>
                <a:endParaRPr lang="en-GB" sz="1200" dirty="0">
                  <a:latin typeface="Times New Roman" panose="02020603050405020304" pitchFamily="18" charset="0"/>
                  <a:cs typeface="Times New Roman" panose="02020603050405020304" pitchFamily="18" charset="0"/>
                </a:endParaRPr>
              </a:p>
            </p:txBody>
          </p:sp>
          <p:sp>
            <p:nvSpPr>
              <p:cNvPr id="161" name="Rectangle 160"/>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grpSp>
        <p:grpSp>
          <p:nvGrpSpPr>
            <p:cNvPr id="58" name="Group 57"/>
            <p:cNvGrpSpPr/>
            <p:nvPr/>
          </p:nvGrpSpPr>
          <p:grpSpPr>
            <a:xfrm>
              <a:off x="683568" y="2420888"/>
              <a:ext cx="2301458" cy="252000"/>
              <a:chOff x="622858" y="1412816"/>
              <a:chExt cx="2301458" cy="360000"/>
            </a:xfrm>
          </p:grpSpPr>
          <p:sp>
            <p:nvSpPr>
              <p:cNvPr id="59" name="Rectangle 58"/>
              <p:cNvSpPr/>
              <p:nvPr/>
            </p:nvSpPr>
            <p:spPr>
              <a:xfrm>
                <a:off x="622858" y="1412816"/>
                <a:ext cx="1560081" cy="3600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Beam diagnostic</a:t>
                </a:r>
                <a:endParaRPr lang="en-GB" sz="1200" dirty="0">
                  <a:latin typeface="Times New Roman" panose="02020603050405020304" pitchFamily="18" charset="0"/>
                  <a:cs typeface="Times New Roman" panose="02020603050405020304" pitchFamily="18" charset="0"/>
                </a:endParaRPr>
              </a:p>
            </p:txBody>
          </p:sp>
          <p:sp>
            <p:nvSpPr>
              <p:cNvPr id="60" name="Rectangle 59"/>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grpSp>
      </p:grpSp>
      <p:grpSp>
        <p:nvGrpSpPr>
          <p:cNvPr id="2" name="Group 1"/>
          <p:cNvGrpSpPr/>
          <p:nvPr/>
        </p:nvGrpSpPr>
        <p:grpSpPr>
          <a:xfrm>
            <a:off x="78503" y="3887211"/>
            <a:ext cx="2619711" cy="229761"/>
            <a:chOff x="74236" y="3677766"/>
            <a:chExt cx="2910790" cy="255290"/>
          </a:xfrm>
        </p:grpSpPr>
        <p:grpSp>
          <p:nvGrpSpPr>
            <p:cNvPr id="61" name="Group 60"/>
            <p:cNvGrpSpPr/>
            <p:nvPr/>
          </p:nvGrpSpPr>
          <p:grpSpPr>
            <a:xfrm>
              <a:off x="683568" y="3681056"/>
              <a:ext cx="2301458" cy="252000"/>
              <a:chOff x="622858" y="1412816"/>
              <a:chExt cx="2301458" cy="360000"/>
            </a:xfrm>
          </p:grpSpPr>
          <p:sp>
            <p:nvSpPr>
              <p:cNvPr id="62" name="Rectangle 61"/>
              <p:cNvSpPr/>
              <p:nvPr/>
            </p:nvSpPr>
            <p:spPr>
              <a:xfrm>
                <a:off x="622858" y="1412816"/>
                <a:ext cx="1560081" cy="360000"/>
              </a:xfrm>
              <a:prstGeom prst="rect">
                <a:avLst/>
              </a:prstGeom>
              <a:solidFill>
                <a:schemeClr val="tx1">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Beam diagnostic</a:t>
                </a:r>
                <a:endParaRPr lang="en-GB" sz="1200" dirty="0">
                  <a:latin typeface="Times New Roman" panose="02020603050405020304" pitchFamily="18" charset="0"/>
                  <a:cs typeface="Times New Roman" panose="02020603050405020304" pitchFamily="18" charset="0"/>
                </a:endParaRPr>
              </a:p>
            </p:txBody>
          </p:sp>
          <p:sp>
            <p:nvSpPr>
              <p:cNvPr id="63" name="Rectangle 62"/>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1,4,5</a:t>
                </a:r>
                <a:endParaRPr lang="en-GB" sz="1200" dirty="0">
                  <a:latin typeface="Times New Roman" panose="02020603050405020304" pitchFamily="18" charset="0"/>
                  <a:cs typeface="Times New Roman" panose="02020603050405020304" pitchFamily="18" charset="0"/>
                </a:endParaRPr>
              </a:p>
            </p:txBody>
          </p:sp>
        </p:grpSp>
        <p:sp>
          <p:nvSpPr>
            <p:cNvPr id="64" name="Rectangle 63"/>
            <p:cNvSpPr/>
            <p:nvPr/>
          </p:nvSpPr>
          <p:spPr>
            <a:xfrm>
              <a:off x="74236" y="3677766"/>
              <a:ext cx="601216" cy="251972"/>
            </a:xfrm>
            <a:prstGeom prst="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rgbClr val="00B050"/>
                  </a:solidFill>
                  <a:latin typeface="Times New Roman" panose="02020603050405020304" pitchFamily="18" charset="0"/>
                  <a:cs typeface="Times New Roman" panose="02020603050405020304" pitchFamily="18" charset="0"/>
                </a:rPr>
                <a:t>R</a:t>
              </a:r>
              <a:r>
                <a:rPr lang="en-GB" sz="1200" dirty="0" smtClean="0">
                  <a:solidFill>
                    <a:schemeClr val="tx1">
                      <a:lumMod val="95000"/>
                      <a:lumOff val="5000"/>
                    </a:schemeClr>
                  </a:solidFill>
                  <a:latin typeface="Times New Roman" panose="02020603050405020304" pitchFamily="18" charset="0"/>
                  <a:cs typeface="Times New Roman" panose="02020603050405020304" pitchFamily="18" charset="0"/>
                </a:rPr>
                <a:t>+</a:t>
              </a:r>
              <a:r>
                <a:rPr lang="en-GB" sz="1200" dirty="0" smtClean="0">
                  <a:solidFill>
                    <a:srgbClr val="FF0000"/>
                  </a:solidFill>
                  <a:latin typeface="Times New Roman" panose="02020603050405020304" pitchFamily="18" charset="0"/>
                  <a:cs typeface="Times New Roman" panose="02020603050405020304" pitchFamily="18" charset="0"/>
                </a:rPr>
                <a:t>P</a:t>
              </a:r>
              <a:endParaRPr lang="en-GB" sz="1200" dirty="0">
                <a:solidFill>
                  <a:srgbClr val="FF0000"/>
                </a:solidFill>
                <a:latin typeface="Times New Roman" panose="02020603050405020304" pitchFamily="18" charset="0"/>
                <a:cs typeface="Times New Roman" panose="02020603050405020304" pitchFamily="18" charset="0"/>
              </a:endParaRPr>
            </a:p>
          </p:txBody>
        </p:sp>
      </p:grpSp>
      <p:grpSp>
        <p:nvGrpSpPr>
          <p:cNvPr id="66" name="Group 65"/>
          <p:cNvGrpSpPr/>
          <p:nvPr/>
        </p:nvGrpSpPr>
        <p:grpSpPr>
          <a:xfrm>
            <a:off x="634640" y="2454822"/>
            <a:ext cx="2071313" cy="226749"/>
            <a:chOff x="622858" y="1412817"/>
            <a:chExt cx="2301459" cy="359959"/>
          </a:xfrm>
        </p:grpSpPr>
        <p:sp>
          <p:nvSpPr>
            <p:cNvPr id="67" name="Rectangle 66"/>
            <p:cNvSpPr/>
            <p:nvPr/>
          </p:nvSpPr>
          <p:spPr>
            <a:xfrm>
              <a:off x="622858" y="1412817"/>
              <a:ext cx="1296017" cy="359959"/>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smtClean="0">
                  <a:latin typeface="Times New Roman" panose="02020603050405020304" pitchFamily="18" charset="0"/>
                  <a:cs typeface="Times New Roman" panose="02020603050405020304" pitchFamily="18" charset="0"/>
                </a:rPr>
                <a:t>Collimators with jaws in new material</a:t>
              </a:r>
              <a:endParaRPr lang="en-GB" sz="800" dirty="0">
                <a:latin typeface="Times New Roman" panose="02020603050405020304" pitchFamily="18" charset="0"/>
                <a:cs typeface="Times New Roman" panose="02020603050405020304" pitchFamily="18" charset="0"/>
              </a:endParaRPr>
            </a:p>
          </p:txBody>
        </p:sp>
        <p:sp>
          <p:nvSpPr>
            <p:cNvPr id="68" name="Rectangle 67"/>
            <p:cNvSpPr/>
            <p:nvPr/>
          </p:nvSpPr>
          <p:spPr>
            <a:xfrm>
              <a:off x="1918875" y="1412817"/>
              <a:ext cx="1005442" cy="359959"/>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latin typeface="Times New Roman" panose="02020603050405020304" pitchFamily="18" charset="0"/>
                  <a:cs typeface="Times New Roman" panose="02020603050405020304" pitchFamily="18" charset="0"/>
                </a:rPr>
                <a:t>IP 2,3,7,8 </a:t>
              </a:r>
              <a:r>
                <a:rPr lang="en-GB" sz="800" dirty="0" smtClean="0">
                  <a:latin typeface="Times New Roman" panose="02020603050405020304" pitchFamily="18" charset="0"/>
                  <a:cs typeface="Times New Roman" panose="02020603050405020304" pitchFamily="18" charset="0"/>
                </a:rPr>
                <a:t>(1,5)</a:t>
              </a:r>
              <a:endParaRPr lang="en-GB" sz="800" dirty="0">
                <a:latin typeface="Times New Roman" panose="02020603050405020304" pitchFamily="18" charset="0"/>
                <a:cs typeface="Times New Roman" panose="02020603050405020304" pitchFamily="18" charset="0"/>
              </a:endParaRPr>
            </a:p>
          </p:txBody>
        </p:sp>
      </p:grpSp>
      <p:grpSp>
        <p:nvGrpSpPr>
          <p:cNvPr id="85" name="Group 84"/>
          <p:cNvGrpSpPr/>
          <p:nvPr/>
        </p:nvGrpSpPr>
        <p:grpSpPr>
          <a:xfrm>
            <a:off x="634640" y="2759689"/>
            <a:ext cx="2071312" cy="226775"/>
            <a:chOff x="622858" y="1412816"/>
            <a:chExt cx="2301458" cy="360000"/>
          </a:xfrm>
        </p:grpSpPr>
        <p:sp>
          <p:nvSpPr>
            <p:cNvPr id="86" name="Rectangle 85"/>
            <p:cNvSpPr/>
            <p:nvPr/>
          </p:nvSpPr>
          <p:spPr>
            <a:xfrm>
              <a:off x="622858" y="1412816"/>
              <a:ext cx="1560081" cy="3600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latin typeface="Times New Roman" panose="02020603050405020304" pitchFamily="18" charset="0"/>
                  <a:cs typeface="Times New Roman" panose="02020603050405020304" pitchFamily="18" charset="0"/>
                </a:rPr>
                <a:t>Protection during dump</a:t>
              </a:r>
              <a:endParaRPr lang="en-GB" sz="1000" dirty="0">
                <a:latin typeface="Times New Roman" panose="02020603050405020304" pitchFamily="18" charset="0"/>
                <a:cs typeface="Times New Roman" panose="02020603050405020304" pitchFamily="18" charset="0"/>
              </a:endParaRPr>
            </a:p>
          </p:txBody>
        </p:sp>
        <p:sp>
          <p:nvSpPr>
            <p:cNvPr id="87" name="Rectangle 86"/>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a:t>
              </a:r>
              <a:r>
                <a:rPr lang="en-GB" sz="1200" dirty="0">
                  <a:latin typeface="Times New Roman" panose="02020603050405020304" pitchFamily="18" charset="0"/>
                  <a:cs typeface="Times New Roman" panose="02020603050405020304" pitchFamily="18" charset="0"/>
                </a:rPr>
                <a:t>6</a:t>
              </a:r>
            </a:p>
          </p:txBody>
        </p:sp>
      </p:grpSp>
      <p:cxnSp>
        <p:nvCxnSpPr>
          <p:cNvPr id="15" name="Elbow Connector 14"/>
          <p:cNvCxnSpPr>
            <a:stCxn id="129" idx="2"/>
            <a:endCxn id="114" idx="1"/>
          </p:cNvCxnSpPr>
          <p:nvPr/>
        </p:nvCxnSpPr>
        <p:spPr>
          <a:xfrm rot="16200000" flipH="1">
            <a:off x="408522" y="646940"/>
            <a:ext cx="145855" cy="274098"/>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92" name="Elbow Connector 91"/>
          <p:cNvCxnSpPr>
            <a:endCxn id="121" idx="1"/>
          </p:cNvCxnSpPr>
          <p:nvPr/>
        </p:nvCxnSpPr>
        <p:spPr>
          <a:xfrm rot="16200000" flipH="1">
            <a:off x="297186" y="790734"/>
            <a:ext cx="372626" cy="278196"/>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96" name="Elbow Connector 95"/>
          <p:cNvCxnSpPr>
            <a:endCxn id="124" idx="1"/>
          </p:cNvCxnSpPr>
          <p:nvPr/>
        </p:nvCxnSpPr>
        <p:spPr>
          <a:xfrm rot="16200000" flipH="1">
            <a:off x="167569" y="920345"/>
            <a:ext cx="631858" cy="278197"/>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98" name="Elbow Connector 97"/>
          <p:cNvCxnSpPr>
            <a:endCxn id="160" idx="1"/>
          </p:cNvCxnSpPr>
          <p:nvPr/>
        </p:nvCxnSpPr>
        <p:spPr>
          <a:xfrm rot="16200000" flipH="1">
            <a:off x="37955" y="1049959"/>
            <a:ext cx="891087" cy="278198"/>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01" name="Elbow Connector 100"/>
          <p:cNvCxnSpPr>
            <a:stCxn id="129" idx="2"/>
            <a:endCxn id="59" idx="1"/>
          </p:cNvCxnSpPr>
          <p:nvPr/>
        </p:nvCxnSpPr>
        <p:spPr>
          <a:xfrm rot="16200000" flipH="1">
            <a:off x="-107886" y="1163347"/>
            <a:ext cx="1182769" cy="278197"/>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58651" y="3026196"/>
            <a:ext cx="2632101" cy="757003"/>
            <a:chOff x="78637" y="3765648"/>
            <a:chExt cx="2632101" cy="757003"/>
          </a:xfrm>
        </p:grpSpPr>
        <p:grpSp>
          <p:nvGrpSpPr>
            <p:cNvPr id="3" name="Group 2"/>
            <p:cNvGrpSpPr/>
            <p:nvPr/>
          </p:nvGrpSpPr>
          <p:grpSpPr>
            <a:xfrm>
              <a:off x="78637" y="3765648"/>
              <a:ext cx="2632101" cy="757003"/>
              <a:chOff x="79169" y="3717032"/>
              <a:chExt cx="2924556" cy="841115"/>
            </a:xfrm>
          </p:grpSpPr>
          <p:grpSp>
            <p:nvGrpSpPr>
              <p:cNvPr id="166" name="Group 165"/>
              <p:cNvGrpSpPr/>
              <p:nvPr/>
            </p:nvGrpSpPr>
            <p:grpSpPr>
              <a:xfrm>
                <a:off x="79169" y="3717032"/>
                <a:ext cx="2924556" cy="252000"/>
                <a:chOff x="10344" y="1412776"/>
                <a:chExt cx="2924556" cy="360040"/>
              </a:xfrm>
            </p:grpSpPr>
            <p:sp>
              <p:nvSpPr>
                <p:cNvPr id="167" name="Rectangle 166"/>
                <p:cNvSpPr/>
                <p:nvPr/>
              </p:nvSpPr>
              <p:spPr>
                <a:xfrm>
                  <a:off x="622858" y="1412816"/>
                  <a:ext cx="1560081" cy="360000"/>
                </a:xfrm>
                <a:prstGeom prst="rect">
                  <a:avLst/>
                </a:prstGeom>
                <a:solidFill>
                  <a:schemeClr val="tx1">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latin typeface="Times New Roman" panose="02020603050405020304" pitchFamily="18" charset="0"/>
                      <a:cs typeface="Times New Roman" panose="02020603050405020304" pitchFamily="18" charset="0"/>
                    </a:rPr>
                    <a:t>Collimation  for ion </a:t>
                  </a:r>
                  <a:endParaRPr lang="en-GB" sz="1000" dirty="0">
                    <a:latin typeface="Times New Roman" panose="02020603050405020304" pitchFamily="18" charset="0"/>
                    <a:cs typeface="Times New Roman" panose="02020603050405020304" pitchFamily="18" charset="0"/>
                  </a:endParaRPr>
                </a:p>
              </p:txBody>
            </p:sp>
            <p:sp>
              <p:nvSpPr>
                <p:cNvPr id="168" name="Rectangle 167"/>
                <p:cNvSpPr/>
                <p:nvPr/>
              </p:nvSpPr>
              <p:spPr>
                <a:xfrm>
                  <a:off x="2193523"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a:t>
                  </a:r>
                  <a:r>
                    <a:rPr lang="en-GB" sz="1200" dirty="0">
                      <a:latin typeface="Times New Roman" panose="02020603050405020304" pitchFamily="18" charset="0"/>
                      <a:cs typeface="Times New Roman" panose="02020603050405020304" pitchFamily="18" charset="0"/>
                    </a:rPr>
                    <a:t>2</a:t>
                  </a:r>
                </a:p>
              </p:txBody>
            </p:sp>
            <p:sp>
              <p:nvSpPr>
                <p:cNvPr id="169" name="Rectangle 168"/>
                <p:cNvSpPr/>
                <p:nvPr/>
              </p:nvSpPr>
              <p:spPr>
                <a:xfrm>
                  <a:off x="10344" y="1412776"/>
                  <a:ext cx="601216" cy="360000"/>
                </a:xfrm>
                <a:prstGeom prst="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rgbClr val="00B050"/>
                      </a:solidFill>
                      <a:latin typeface="Times New Roman" panose="02020603050405020304" pitchFamily="18" charset="0"/>
                      <a:cs typeface="Times New Roman" panose="02020603050405020304" pitchFamily="18" charset="0"/>
                    </a:rPr>
                    <a:t>R</a:t>
                  </a:r>
                  <a:r>
                    <a:rPr lang="en-GB" sz="1200" dirty="0" smtClean="0">
                      <a:solidFill>
                        <a:schemeClr val="tx1">
                          <a:lumMod val="95000"/>
                          <a:lumOff val="5000"/>
                        </a:schemeClr>
                      </a:solidFill>
                      <a:latin typeface="Times New Roman" panose="02020603050405020304" pitchFamily="18" charset="0"/>
                      <a:cs typeface="Times New Roman" panose="02020603050405020304" pitchFamily="18" charset="0"/>
                    </a:rPr>
                    <a:t>+</a:t>
                  </a:r>
                  <a:r>
                    <a:rPr lang="en-GB" sz="1200" dirty="0" smtClean="0">
                      <a:solidFill>
                        <a:srgbClr val="FF0000"/>
                      </a:solidFill>
                      <a:latin typeface="Times New Roman" panose="02020603050405020304" pitchFamily="18" charset="0"/>
                      <a:cs typeface="Times New Roman" panose="02020603050405020304" pitchFamily="18" charset="0"/>
                    </a:rPr>
                    <a:t>P</a:t>
                  </a:r>
                  <a:endParaRPr lang="en-GB" sz="1200" dirty="0">
                    <a:solidFill>
                      <a:srgbClr val="FF0000"/>
                    </a:solidFill>
                    <a:latin typeface="Times New Roman" panose="02020603050405020304" pitchFamily="18" charset="0"/>
                    <a:cs typeface="Times New Roman" panose="02020603050405020304" pitchFamily="18" charset="0"/>
                  </a:endParaRPr>
                </a:p>
              </p:txBody>
            </p:sp>
          </p:grpSp>
          <p:grpSp>
            <p:nvGrpSpPr>
              <p:cNvPr id="170" name="Group 169"/>
              <p:cNvGrpSpPr/>
              <p:nvPr/>
            </p:nvGrpSpPr>
            <p:grpSpPr>
              <a:xfrm>
                <a:off x="686366" y="4306147"/>
                <a:ext cx="2301458" cy="252000"/>
                <a:chOff x="622858" y="1328595"/>
                <a:chExt cx="2301458" cy="360001"/>
              </a:xfrm>
            </p:grpSpPr>
            <p:sp>
              <p:nvSpPr>
                <p:cNvPr id="171" name="Rectangle 170"/>
                <p:cNvSpPr/>
                <p:nvPr/>
              </p:nvSpPr>
              <p:spPr>
                <a:xfrm>
                  <a:off x="622858" y="1328595"/>
                  <a:ext cx="1560081" cy="360001"/>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H.F. dipoles</a:t>
                  </a:r>
                  <a:endParaRPr lang="en-GB" sz="1200" dirty="0">
                    <a:latin typeface="Times New Roman" panose="02020603050405020304" pitchFamily="18" charset="0"/>
                    <a:cs typeface="Times New Roman" panose="02020603050405020304" pitchFamily="18" charset="0"/>
                  </a:endParaRPr>
                </a:p>
              </p:txBody>
            </p:sp>
            <p:sp>
              <p:nvSpPr>
                <p:cNvPr id="172" name="Rectangle 171"/>
                <p:cNvSpPr/>
                <p:nvPr/>
              </p:nvSpPr>
              <p:spPr>
                <a:xfrm>
                  <a:off x="2182939" y="1328595"/>
                  <a:ext cx="741377" cy="360001"/>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a:t>
                  </a:r>
                  <a:r>
                    <a:rPr lang="en-GB" sz="1200" dirty="0">
                      <a:latin typeface="Times New Roman" panose="02020603050405020304" pitchFamily="18" charset="0"/>
                      <a:cs typeface="Times New Roman" panose="02020603050405020304" pitchFamily="18" charset="0"/>
                    </a:rPr>
                    <a:t>2</a:t>
                  </a:r>
                </a:p>
              </p:txBody>
            </p:sp>
          </p:grpSp>
          <p:grpSp>
            <p:nvGrpSpPr>
              <p:cNvPr id="76" name="Group 75"/>
              <p:cNvGrpSpPr/>
              <p:nvPr/>
            </p:nvGrpSpPr>
            <p:grpSpPr>
              <a:xfrm>
                <a:off x="680385" y="4018116"/>
                <a:ext cx="2312041" cy="252000"/>
                <a:chOff x="622858" y="1379987"/>
                <a:chExt cx="2312041" cy="360000"/>
              </a:xfrm>
            </p:grpSpPr>
            <p:sp>
              <p:nvSpPr>
                <p:cNvPr id="77" name="Rectangle 76"/>
                <p:cNvSpPr/>
                <p:nvPr/>
              </p:nvSpPr>
              <p:spPr>
                <a:xfrm>
                  <a:off x="622858" y="1379987"/>
                  <a:ext cx="1560081" cy="3600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smtClean="0">
                      <a:latin typeface="Times New Roman" panose="02020603050405020304" pitchFamily="18" charset="0"/>
                      <a:cs typeface="Times New Roman" panose="02020603050405020304" pitchFamily="18" charset="0"/>
                    </a:rPr>
                    <a:t>Cryo</a:t>
                  </a:r>
                  <a:r>
                    <a:rPr lang="en-GB" sz="1200" dirty="0" smtClean="0">
                      <a:latin typeface="Times New Roman" panose="02020603050405020304" pitchFamily="18" charset="0"/>
                      <a:cs typeface="Times New Roman" panose="02020603050405020304" pitchFamily="18" charset="0"/>
                    </a:rPr>
                    <a:t>-bypass</a:t>
                  </a:r>
                  <a:endParaRPr lang="en-GB" sz="1200" dirty="0">
                    <a:latin typeface="Times New Roman" panose="02020603050405020304" pitchFamily="18" charset="0"/>
                    <a:cs typeface="Times New Roman" panose="02020603050405020304" pitchFamily="18" charset="0"/>
                  </a:endParaRPr>
                </a:p>
              </p:txBody>
            </p:sp>
            <p:sp>
              <p:nvSpPr>
                <p:cNvPr id="78" name="Rectangle 77"/>
                <p:cNvSpPr/>
                <p:nvPr/>
              </p:nvSpPr>
              <p:spPr>
                <a:xfrm>
                  <a:off x="2193522" y="1379987"/>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a:t>
                  </a:r>
                  <a:r>
                    <a:rPr lang="en-GB" sz="1200" dirty="0">
                      <a:latin typeface="Times New Roman" panose="02020603050405020304" pitchFamily="18" charset="0"/>
                      <a:cs typeface="Times New Roman" panose="02020603050405020304" pitchFamily="18" charset="0"/>
                    </a:rPr>
                    <a:t>2</a:t>
                  </a:r>
                </a:p>
              </p:txBody>
            </p:sp>
          </p:grpSp>
        </p:grpSp>
        <p:grpSp>
          <p:nvGrpSpPr>
            <p:cNvPr id="9" name="Group 8"/>
            <p:cNvGrpSpPr/>
            <p:nvPr/>
          </p:nvGrpSpPr>
          <p:grpSpPr>
            <a:xfrm>
              <a:off x="339783" y="3999675"/>
              <a:ext cx="275931" cy="416828"/>
              <a:chOff x="349183" y="3592372"/>
              <a:chExt cx="275931" cy="416828"/>
            </a:xfrm>
          </p:grpSpPr>
          <p:cxnSp>
            <p:nvCxnSpPr>
              <p:cNvPr id="105" name="Elbow Connector 104"/>
              <p:cNvCxnSpPr/>
              <p:nvPr/>
            </p:nvCxnSpPr>
            <p:spPr>
              <a:xfrm rot="16200000" flipH="1">
                <a:off x="278735" y="3662821"/>
                <a:ext cx="416828" cy="275930"/>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8" name="Elbow Connector 107"/>
              <p:cNvCxnSpPr/>
              <p:nvPr/>
            </p:nvCxnSpPr>
            <p:spPr>
              <a:xfrm rot="16200000" flipH="1">
                <a:off x="405657" y="3535898"/>
                <a:ext cx="157600" cy="270547"/>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cxnSp>
        <p:nvCxnSpPr>
          <p:cNvPr id="138" name="Elbow Connector 137"/>
          <p:cNvCxnSpPr>
            <a:stCxn id="128" idx="3"/>
            <a:endCxn id="11" idx="1"/>
          </p:cNvCxnSpPr>
          <p:nvPr/>
        </p:nvCxnSpPr>
        <p:spPr>
          <a:xfrm flipV="1">
            <a:off x="2696428" y="597687"/>
            <a:ext cx="462413" cy="13"/>
          </a:xfrm>
          <a:prstGeom prst="bentConnector3">
            <a:avLst>
              <a:gd name="adj1" fmla="val 50000"/>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39" name="Elbow Connector 138"/>
          <p:cNvCxnSpPr>
            <a:stCxn id="128" idx="3"/>
            <a:endCxn id="71" idx="1"/>
          </p:cNvCxnSpPr>
          <p:nvPr/>
        </p:nvCxnSpPr>
        <p:spPr>
          <a:xfrm>
            <a:off x="2696428" y="597700"/>
            <a:ext cx="462413" cy="259216"/>
          </a:xfrm>
          <a:prstGeom prst="bentConnector3">
            <a:avLst>
              <a:gd name="adj1" fmla="val 50000"/>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40" name="Elbow Connector 139"/>
          <p:cNvCxnSpPr>
            <a:stCxn id="128" idx="3"/>
            <a:endCxn id="143" idx="1"/>
          </p:cNvCxnSpPr>
          <p:nvPr/>
        </p:nvCxnSpPr>
        <p:spPr>
          <a:xfrm>
            <a:off x="2696428" y="597700"/>
            <a:ext cx="462413" cy="518445"/>
          </a:xfrm>
          <a:prstGeom prst="bentConnector3">
            <a:avLst>
              <a:gd name="adj1" fmla="val 50000"/>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41" name="Elbow Connector 140"/>
          <p:cNvCxnSpPr>
            <a:stCxn id="128" idx="3"/>
            <a:endCxn id="94" idx="1"/>
          </p:cNvCxnSpPr>
          <p:nvPr/>
        </p:nvCxnSpPr>
        <p:spPr>
          <a:xfrm>
            <a:off x="2696428" y="597700"/>
            <a:ext cx="462413" cy="789298"/>
          </a:xfrm>
          <a:prstGeom prst="bentConnector3">
            <a:avLst>
              <a:gd name="adj1" fmla="val 50000"/>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grpSp>
        <p:nvGrpSpPr>
          <p:cNvPr id="103" name="Group 102"/>
          <p:cNvGrpSpPr/>
          <p:nvPr/>
        </p:nvGrpSpPr>
        <p:grpSpPr>
          <a:xfrm>
            <a:off x="83377" y="2121421"/>
            <a:ext cx="1955336" cy="226800"/>
            <a:chOff x="10344" y="1412776"/>
            <a:chExt cx="2172595" cy="360040"/>
          </a:xfrm>
        </p:grpSpPr>
        <p:sp>
          <p:nvSpPr>
            <p:cNvPr id="104" name="Rectangle 103"/>
            <p:cNvSpPr/>
            <p:nvPr/>
          </p:nvSpPr>
          <p:spPr>
            <a:xfrm>
              <a:off x="622858" y="1412816"/>
              <a:ext cx="1560081" cy="360000"/>
            </a:xfrm>
            <a:prstGeom prst="rect">
              <a:avLst/>
            </a:prstGeom>
            <a:solidFill>
              <a:schemeClr val="tx1">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Collimation  PIC</a:t>
              </a:r>
              <a:endParaRPr lang="en-GB" sz="1200" dirty="0">
                <a:latin typeface="Times New Roman" panose="02020603050405020304" pitchFamily="18" charset="0"/>
                <a:cs typeface="Times New Roman" panose="02020603050405020304" pitchFamily="18" charset="0"/>
              </a:endParaRPr>
            </a:p>
          </p:txBody>
        </p:sp>
        <p:sp>
          <p:nvSpPr>
            <p:cNvPr id="107" name="Rectangle 106"/>
            <p:cNvSpPr/>
            <p:nvPr/>
          </p:nvSpPr>
          <p:spPr>
            <a:xfrm>
              <a:off x="10344" y="1412776"/>
              <a:ext cx="601216" cy="360000"/>
            </a:xfrm>
            <a:prstGeom prst="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rgbClr val="00B050"/>
                  </a:solidFill>
                  <a:latin typeface="Times New Roman" panose="02020603050405020304" pitchFamily="18" charset="0"/>
                  <a:cs typeface="Times New Roman" panose="02020603050405020304" pitchFamily="18" charset="0"/>
                </a:rPr>
                <a:t>R</a:t>
              </a:r>
              <a:r>
                <a:rPr lang="en-GB" sz="1200" dirty="0" smtClean="0">
                  <a:solidFill>
                    <a:schemeClr val="tx1">
                      <a:lumMod val="95000"/>
                      <a:lumOff val="5000"/>
                    </a:schemeClr>
                  </a:solidFill>
                  <a:latin typeface="Times New Roman" panose="02020603050405020304" pitchFamily="18" charset="0"/>
                  <a:cs typeface="Times New Roman" panose="02020603050405020304" pitchFamily="18" charset="0"/>
                </a:rPr>
                <a:t>+</a:t>
              </a:r>
              <a:r>
                <a:rPr lang="en-GB" sz="1200" dirty="0" smtClean="0">
                  <a:solidFill>
                    <a:srgbClr val="FF0000"/>
                  </a:solidFill>
                  <a:latin typeface="Times New Roman" panose="02020603050405020304" pitchFamily="18" charset="0"/>
                  <a:cs typeface="Times New Roman" panose="02020603050405020304" pitchFamily="18" charset="0"/>
                </a:rPr>
                <a:t>P</a:t>
              </a:r>
              <a:endParaRPr lang="en-GB" sz="1200" dirty="0">
                <a:solidFill>
                  <a:srgbClr val="FF0000"/>
                </a:solidFill>
                <a:latin typeface="Times New Roman" panose="02020603050405020304" pitchFamily="18" charset="0"/>
                <a:cs typeface="Times New Roman" panose="02020603050405020304" pitchFamily="18" charset="0"/>
              </a:endParaRPr>
            </a:p>
          </p:txBody>
        </p:sp>
      </p:grpSp>
      <p:cxnSp>
        <p:nvCxnSpPr>
          <p:cNvPr id="145" name="Elbow Connector 144"/>
          <p:cNvCxnSpPr>
            <a:stCxn id="107" idx="2"/>
            <a:endCxn id="67" idx="1"/>
          </p:cNvCxnSpPr>
          <p:nvPr/>
        </p:nvCxnSpPr>
        <p:spPr>
          <a:xfrm rot="16200000" flipH="1">
            <a:off x="384282" y="2317838"/>
            <a:ext cx="220001" cy="280715"/>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107" idx="2"/>
            <a:endCxn id="86" idx="1"/>
          </p:cNvCxnSpPr>
          <p:nvPr/>
        </p:nvCxnSpPr>
        <p:spPr>
          <a:xfrm rot="16200000" flipH="1">
            <a:off x="231842" y="2470278"/>
            <a:ext cx="524881" cy="280715"/>
          </a:xfrm>
          <a:prstGeom prst="bentConnector2">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4" name="Group 3"/>
          <p:cNvGrpSpPr/>
          <p:nvPr/>
        </p:nvGrpSpPr>
        <p:grpSpPr>
          <a:xfrm>
            <a:off x="4651906" y="2902893"/>
            <a:ext cx="4460682" cy="866604"/>
            <a:chOff x="4677030" y="1893831"/>
            <a:chExt cx="4460682" cy="866604"/>
          </a:xfrm>
        </p:grpSpPr>
        <p:sp>
          <p:nvSpPr>
            <p:cNvPr id="16" name="Rectangle 15"/>
            <p:cNvSpPr/>
            <p:nvPr/>
          </p:nvSpPr>
          <p:spPr>
            <a:xfrm>
              <a:off x="4677030" y="1893831"/>
              <a:ext cx="4460682" cy="866604"/>
            </a:xfrm>
            <a:prstGeom prst="rect">
              <a:avLst/>
            </a:prstGeom>
            <a:solidFill>
              <a:schemeClr val="bg1"/>
            </a:solidFill>
            <a:ln>
              <a:solidFill>
                <a:schemeClr val="accent1">
                  <a:lumMod val="2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solidFill>
                    <a:schemeClr val="tx1"/>
                  </a:solidFill>
                  <a:latin typeface="Times New Roman" panose="02020603050405020304" pitchFamily="18" charset="0"/>
                  <a:cs typeface="Times New Roman" panose="02020603050405020304" pitchFamily="18" charset="0"/>
                </a:rPr>
                <a:t>Legend</a:t>
              </a:r>
              <a:endParaRPr lang="en-GB" b="1" dirty="0">
                <a:solidFill>
                  <a:schemeClr val="tx1"/>
                </a:solidFill>
                <a:latin typeface="Times New Roman" panose="02020603050405020304" pitchFamily="18" charset="0"/>
                <a:cs typeface="Times New Roman" panose="02020603050405020304" pitchFamily="18" charset="0"/>
              </a:endParaRPr>
            </a:p>
            <a:p>
              <a:pPr algn="ctr"/>
              <a:endParaRPr lang="en-GB" b="1" dirty="0" smtClean="0">
                <a:solidFill>
                  <a:schemeClr val="tx1"/>
                </a:solidFill>
              </a:endParaRPr>
            </a:p>
            <a:p>
              <a:pPr algn="ctr"/>
              <a:endParaRPr lang="en-GB" b="1" dirty="0">
                <a:solidFill>
                  <a:schemeClr val="tx1"/>
                </a:solidFill>
              </a:endParaRPr>
            </a:p>
          </p:txBody>
        </p:sp>
        <p:sp>
          <p:nvSpPr>
            <p:cNvPr id="147" name="Rectangle 146"/>
            <p:cNvSpPr/>
            <p:nvPr/>
          </p:nvSpPr>
          <p:spPr>
            <a:xfrm>
              <a:off x="4803980" y="2249878"/>
              <a:ext cx="1308692" cy="226775"/>
            </a:xfrm>
            <a:prstGeom prst="rect">
              <a:avLst/>
            </a:prstGeom>
            <a:solidFill>
              <a:schemeClr val="tx1">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latin typeface="Times New Roman" panose="02020603050405020304" pitchFamily="18" charset="0"/>
                  <a:cs typeface="Times New Roman" panose="02020603050405020304" pitchFamily="18" charset="0"/>
                </a:rPr>
                <a:t>System</a:t>
              </a:r>
              <a:endParaRPr lang="en-GB" sz="1400" dirty="0">
                <a:latin typeface="Times New Roman" panose="02020603050405020304" pitchFamily="18" charset="0"/>
                <a:cs typeface="Times New Roman" panose="02020603050405020304" pitchFamily="18" charset="0"/>
              </a:endParaRPr>
            </a:p>
          </p:txBody>
        </p:sp>
        <p:sp>
          <p:nvSpPr>
            <p:cNvPr id="148" name="Rectangle 147"/>
            <p:cNvSpPr/>
            <p:nvPr/>
          </p:nvSpPr>
          <p:spPr>
            <a:xfrm>
              <a:off x="6245676" y="2233644"/>
              <a:ext cx="1275785" cy="243009"/>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latin typeface="Times New Roman" panose="02020603050405020304" pitchFamily="18" charset="0"/>
                  <a:cs typeface="Times New Roman" panose="02020603050405020304" pitchFamily="18" charset="0"/>
                </a:rPr>
                <a:t>Equipment</a:t>
              </a:r>
              <a:endParaRPr lang="en-GB" sz="1400" dirty="0">
                <a:latin typeface="Times New Roman" panose="02020603050405020304" pitchFamily="18" charset="0"/>
                <a:cs typeface="Times New Roman" panose="02020603050405020304" pitchFamily="18" charset="0"/>
              </a:endParaRPr>
            </a:p>
          </p:txBody>
        </p:sp>
        <p:sp>
          <p:nvSpPr>
            <p:cNvPr id="149" name="Rectangle 148"/>
            <p:cNvSpPr/>
            <p:nvPr/>
          </p:nvSpPr>
          <p:spPr>
            <a:xfrm>
              <a:off x="7623040" y="2226007"/>
              <a:ext cx="1383632" cy="2268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latin typeface="Times New Roman" panose="02020603050405020304" pitchFamily="18" charset="0"/>
                  <a:cs typeface="Times New Roman" panose="02020603050405020304" pitchFamily="18" charset="0"/>
                </a:rPr>
                <a:t>Location</a:t>
              </a:r>
              <a:endParaRPr lang="en-GB" sz="1400" dirty="0">
                <a:latin typeface="Times New Roman" panose="02020603050405020304" pitchFamily="18" charset="0"/>
                <a:cs typeface="Times New Roman" panose="02020603050405020304" pitchFamily="18" charset="0"/>
              </a:endParaRPr>
            </a:p>
          </p:txBody>
        </p:sp>
        <p:sp>
          <p:nvSpPr>
            <p:cNvPr id="150" name="Rectangle 149"/>
            <p:cNvSpPr/>
            <p:nvPr/>
          </p:nvSpPr>
          <p:spPr>
            <a:xfrm>
              <a:off x="5146139" y="2548845"/>
              <a:ext cx="1933065" cy="194346"/>
            </a:xfrm>
            <a:prstGeom prst="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rgbClr val="00B050"/>
                  </a:solidFill>
                  <a:latin typeface="Times New Roman" panose="02020603050405020304" pitchFamily="18" charset="0"/>
                  <a:cs typeface="Times New Roman" panose="02020603050405020304" pitchFamily="18" charset="0"/>
                </a:rPr>
                <a:t>R </a:t>
              </a:r>
              <a:r>
                <a:rPr lang="en-GB" sz="1400" dirty="0" err="1" smtClean="0">
                  <a:solidFill>
                    <a:srgbClr val="00B050"/>
                  </a:solidFill>
                  <a:latin typeface="Times New Roman" panose="02020603050405020304" pitchFamily="18" charset="0"/>
                  <a:cs typeface="Times New Roman" panose="02020603050405020304" pitchFamily="18" charset="0"/>
                </a:rPr>
                <a:t>eliability</a:t>
              </a:r>
              <a:endParaRPr lang="en-GB" sz="1400" dirty="0">
                <a:solidFill>
                  <a:srgbClr val="00B050"/>
                </a:solidFill>
                <a:latin typeface="Times New Roman" panose="02020603050405020304" pitchFamily="18" charset="0"/>
                <a:cs typeface="Times New Roman" panose="02020603050405020304" pitchFamily="18" charset="0"/>
              </a:endParaRPr>
            </a:p>
          </p:txBody>
        </p:sp>
        <p:sp>
          <p:nvSpPr>
            <p:cNvPr id="151" name="Rectangle 150"/>
            <p:cNvSpPr/>
            <p:nvPr/>
          </p:nvSpPr>
          <p:spPr>
            <a:xfrm>
              <a:off x="7147491" y="2500839"/>
              <a:ext cx="1933065" cy="226775"/>
            </a:xfrm>
            <a:prstGeom prst="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smtClean="0">
                  <a:solidFill>
                    <a:srgbClr val="FF0000"/>
                  </a:solidFill>
                  <a:latin typeface="Times New Roman" panose="02020603050405020304" pitchFamily="18" charset="0"/>
                  <a:cs typeface="Times New Roman" panose="02020603050405020304" pitchFamily="18" charset="0"/>
                </a:rPr>
                <a:t>P </a:t>
              </a:r>
              <a:r>
                <a:rPr lang="en-GB" sz="1400" dirty="0" err="1" smtClean="0">
                  <a:solidFill>
                    <a:srgbClr val="FF0000"/>
                  </a:solidFill>
                  <a:latin typeface="Times New Roman" panose="02020603050405020304" pitchFamily="18" charset="0"/>
                  <a:cs typeface="Times New Roman" panose="02020603050405020304" pitchFamily="18" charset="0"/>
                </a:rPr>
                <a:t>erformance</a:t>
              </a:r>
              <a:endParaRPr lang="en-GB" sz="1400" dirty="0">
                <a:solidFill>
                  <a:srgbClr val="FF0000"/>
                </a:solidFill>
                <a:latin typeface="Times New Roman" panose="02020603050405020304" pitchFamily="18" charset="0"/>
                <a:cs typeface="Times New Roman" panose="02020603050405020304" pitchFamily="18" charset="0"/>
              </a:endParaRPr>
            </a:p>
          </p:txBody>
        </p:sp>
      </p:grpSp>
      <p:grpSp>
        <p:nvGrpSpPr>
          <p:cNvPr id="31" name="Group 30"/>
          <p:cNvGrpSpPr/>
          <p:nvPr/>
        </p:nvGrpSpPr>
        <p:grpSpPr>
          <a:xfrm>
            <a:off x="3625799" y="5863929"/>
            <a:ext cx="5518201" cy="613109"/>
            <a:chOff x="3625799" y="5841774"/>
            <a:chExt cx="5518201" cy="613109"/>
          </a:xfrm>
        </p:grpSpPr>
        <p:grpSp>
          <p:nvGrpSpPr>
            <p:cNvPr id="154" name="Group 153"/>
            <p:cNvGrpSpPr/>
            <p:nvPr/>
          </p:nvGrpSpPr>
          <p:grpSpPr>
            <a:xfrm>
              <a:off x="6901732" y="5841774"/>
              <a:ext cx="2242268" cy="226800"/>
              <a:chOff x="-85721" y="1412776"/>
              <a:chExt cx="3010037" cy="360040"/>
            </a:xfrm>
          </p:grpSpPr>
          <p:sp>
            <p:nvSpPr>
              <p:cNvPr id="155" name="Rectangle 154"/>
              <p:cNvSpPr/>
              <p:nvPr/>
            </p:nvSpPr>
            <p:spPr>
              <a:xfrm>
                <a:off x="622858" y="1412816"/>
                <a:ext cx="1560082" cy="360000"/>
              </a:xfrm>
              <a:prstGeom prst="rect">
                <a:avLst/>
              </a:prstGeom>
              <a:solidFill>
                <a:schemeClr val="tx1">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smtClean="0">
                    <a:latin typeface="Times New Roman" panose="02020603050405020304" pitchFamily="18" charset="0"/>
                    <a:cs typeface="Times New Roman" panose="02020603050405020304" pitchFamily="18" charset="0"/>
                  </a:rPr>
                  <a:t>Cryoplant</a:t>
                </a:r>
                <a:endParaRPr lang="en-GB" sz="1200" dirty="0">
                  <a:latin typeface="Times New Roman" panose="02020603050405020304" pitchFamily="18" charset="0"/>
                  <a:cs typeface="Times New Roman" panose="02020603050405020304" pitchFamily="18" charset="0"/>
                </a:endParaRPr>
              </a:p>
            </p:txBody>
          </p:sp>
          <p:sp>
            <p:nvSpPr>
              <p:cNvPr id="156" name="Rectangle 155"/>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sp>
            <p:nvSpPr>
              <p:cNvPr id="157" name="Rectangle 156"/>
              <p:cNvSpPr/>
              <p:nvPr/>
            </p:nvSpPr>
            <p:spPr>
              <a:xfrm>
                <a:off x="-85721" y="1412776"/>
                <a:ext cx="697281" cy="360000"/>
              </a:xfrm>
              <a:prstGeom prst="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rgbClr val="00B050"/>
                    </a:solidFill>
                    <a:latin typeface="Times New Roman" panose="02020603050405020304" pitchFamily="18" charset="0"/>
                    <a:cs typeface="Times New Roman" panose="02020603050405020304" pitchFamily="18" charset="0"/>
                  </a:rPr>
                  <a:t>R</a:t>
                </a:r>
                <a:r>
                  <a:rPr lang="en-GB" sz="1200" b="1" dirty="0" smtClean="0">
                    <a:solidFill>
                      <a:srgbClr val="FF0000"/>
                    </a:solidFill>
                    <a:latin typeface="Times New Roman" panose="02020603050405020304" pitchFamily="18" charset="0"/>
                    <a:cs typeface="Times New Roman" panose="02020603050405020304" pitchFamily="18" charset="0"/>
                  </a:rPr>
                  <a:t>+P</a:t>
                </a:r>
                <a:endParaRPr lang="en-GB" sz="1200" dirty="0">
                  <a:solidFill>
                    <a:srgbClr val="FF0000"/>
                  </a:solidFill>
                  <a:latin typeface="Times New Roman" panose="02020603050405020304" pitchFamily="18" charset="0"/>
                  <a:cs typeface="Times New Roman" panose="02020603050405020304" pitchFamily="18" charset="0"/>
                </a:endParaRPr>
              </a:p>
            </p:txBody>
          </p:sp>
        </p:grpSp>
        <p:grpSp>
          <p:nvGrpSpPr>
            <p:cNvPr id="89" name="Group 88"/>
            <p:cNvGrpSpPr/>
            <p:nvPr/>
          </p:nvGrpSpPr>
          <p:grpSpPr>
            <a:xfrm>
              <a:off x="3625799" y="6228083"/>
              <a:ext cx="2055789" cy="226800"/>
              <a:chOff x="736209" y="1412775"/>
              <a:chExt cx="2284210" cy="504057"/>
            </a:xfrm>
            <a:solidFill>
              <a:schemeClr val="tx1">
                <a:lumMod val="40000"/>
                <a:lumOff val="60000"/>
              </a:schemeClr>
            </a:solidFill>
          </p:grpSpPr>
          <p:sp>
            <p:nvSpPr>
              <p:cNvPr id="90" name="Rectangle 89"/>
              <p:cNvSpPr/>
              <p:nvPr/>
            </p:nvSpPr>
            <p:spPr>
              <a:xfrm>
                <a:off x="736209" y="1412775"/>
                <a:ext cx="1555630" cy="504057"/>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a:latin typeface="Times New Roman" panose="02020603050405020304" pitchFamily="18" charset="0"/>
                    <a:cs typeface="Times New Roman" panose="02020603050405020304" pitchFamily="18" charset="0"/>
                  </a:rPr>
                  <a:t>Cryo</a:t>
                </a:r>
                <a:r>
                  <a:rPr lang="en-GB" sz="1200" dirty="0">
                    <a:latin typeface="Times New Roman" panose="02020603050405020304" pitchFamily="18" charset="0"/>
                    <a:cs typeface="Times New Roman" panose="02020603050405020304" pitchFamily="18" charset="0"/>
                  </a:rPr>
                  <a:t>-plant U</a:t>
                </a:r>
              </a:p>
            </p:txBody>
          </p:sp>
          <p:sp>
            <p:nvSpPr>
              <p:cNvPr id="91" name="Rectangle 90"/>
              <p:cNvSpPr/>
              <p:nvPr/>
            </p:nvSpPr>
            <p:spPr>
              <a:xfrm>
                <a:off x="2307588" y="1412775"/>
                <a:ext cx="712831" cy="504057"/>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grpSp>
      </p:grpSp>
      <p:grpSp>
        <p:nvGrpSpPr>
          <p:cNvPr id="32" name="Group 31"/>
          <p:cNvGrpSpPr/>
          <p:nvPr/>
        </p:nvGrpSpPr>
        <p:grpSpPr>
          <a:xfrm>
            <a:off x="3631056" y="5164325"/>
            <a:ext cx="5512944" cy="605814"/>
            <a:chOff x="3631056" y="5278625"/>
            <a:chExt cx="5512944" cy="605814"/>
          </a:xfrm>
        </p:grpSpPr>
        <p:grpSp>
          <p:nvGrpSpPr>
            <p:cNvPr id="73" name="Group 72"/>
            <p:cNvGrpSpPr/>
            <p:nvPr/>
          </p:nvGrpSpPr>
          <p:grpSpPr>
            <a:xfrm>
              <a:off x="3631056" y="5657639"/>
              <a:ext cx="2055789" cy="226800"/>
              <a:chOff x="736209" y="1412775"/>
              <a:chExt cx="2284210" cy="504057"/>
            </a:xfrm>
            <a:solidFill>
              <a:schemeClr val="tx1">
                <a:lumMod val="40000"/>
                <a:lumOff val="60000"/>
              </a:schemeClr>
            </a:solidFill>
          </p:grpSpPr>
          <p:sp>
            <p:nvSpPr>
              <p:cNvPr id="74" name="Rectangle 73"/>
              <p:cNvSpPr/>
              <p:nvPr/>
            </p:nvSpPr>
            <p:spPr>
              <a:xfrm>
                <a:off x="736209" y="1412775"/>
                <a:ext cx="1555630" cy="504057"/>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smtClean="0">
                    <a:latin typeface="Times New Roman" panose="02020603050405020304" pitchFamily="18" charset="0"/>
                    <a:cs typeface="Times New Roman" panose="02020603050405020304" pitchFamily="18" charset="0"/>
                  </a:rPr>
                  <a:t>Cryo</a:t>
                </a:r>
                <a:r>
                  <a:rPr lang="en-GB" sz="1200" dirty="0" smtClean="0">
                    <a:latin typeface="Times New Roman" panose="02020603050405020304" pitchFamily="18" charset="0"/>
                    <a:cs typeface="Times New Roman" panose="02020603050405020304" pitchFamily="18" charset="0"/>
                  </a:rPr>
                  <a:t>-plant U</a:t>
                </a:r>
                <a:endParaRPr lang="en-GB" sz="1200" dirty="0">
                  <a:latin typeface="Times New Roman" panose="02020603050405020304" pitchFamily="18" charset="0"/>
                  <a:cs typeface="Times New Roman" panose="02020603050405020304" pitchFamily="18" charset="0"/>
                </a:endParaRPr>
              </a:p>
            </p:txBody>
          </p:sp>
          <p:sp>
            <p:nvSpPr>
              <p:cNvPr id="75" name="Rectangle 74"/>
              <p:cNvSpPr/>
              <p:nvPr/>
            </p:nvSpPr>
            <p:spPr>
              <a:xfrm>
                <a:off x="2307588" y="1412775"/>
                <a:ext cx="712831" cy="504057"/>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4</a:t>
                </a:r>
                <a:endParaRPr lang="en-GB" sz="1200" dirty="0">
                  <a:latin typeface="Times New Roman" panose="02020603050405020304" pitchFamily="18" charset="0"/>
                  <a:cs typeface="Times New Roman" panose="02020603050405020304" pitchFamily="18" charset="0"/>
                </a:endParaRPr>
              </a:p>
            </p:txBody>
          </p:sp>
        </p:grpSp>
        <p:grpSp>
          <p:nvGrpSpPr>
            <p:cNvPr id="134" name="Group 133"/>
            <p:cNvGrpSpPr/>
            <p:nvPr/>
          </p:nvGrpSpPr>
          <p:grpSpPr>
            <a:xfrm>
              <a:off x="6901732" y="5278625"/>
              <a:ext cx="2242268" cy="226800"/>
              <a:chOff x="10344" y="1412776"/>
              <a:chExt cx="2913972" cy="360040"/>
            </a:xfrm>
          </p:grpSpPr>
          <p:sp>
            <p:nvSpPr>
              <p:cNvPr id="135" name="Rectangle 134"/>
              <p:cNvSpPr/>
              <p:nvPr/>
            </p:nvSpPr>
            <p:spPr>
              <a:xfrm>
                <a:off x="696309" y="1412816"/>
                <a:ext cx="1486629" cy="360000"/>
              </a:xfrm>
              <a:prstGeom prst="rect">
                <a:avLst/>
              </a:prstGeom>
              <a:solidFill>
                <a:schemeClr val="tx1">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smtClean="0">
                    <a:latin typeface="Times New Roman" panose="02020603050405020304" pitchFamily="18" charset="0"/>
                    <a:cs typeface="Times New Roman" panose="02020603050405020304" pitchFamily="18" charset="0"/>
                  </a:rPr>
                  <a:t>Cryoplant</a:t>
                </a:r>
                <a:endParaRPr lang="en-GB" sz="1200" dirty="0">
                  <a:latin typeface="Times New Roman" panose="02020603050405020304" pitchFamily="18" charset="0"/>
                  <a:cs typeface="Times New Roman" panose="02020603050405020304" pitchFamily="18" charset="0"/>
                </a:endParaRPr>
              </a:p>
            </p:txBody>
          </p:sp>
          <p:sp>
            <p:nvSpPr>
              <p:cNvPr id="136" name="Rectangle 135"/>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4</a:t>
                </a:r>
                <a:endParaRPr lang="en-GB" sz="1200" dirty="0">
                  <a:latin typeface="Times New Roman" panose="02020603050405020304" pitchFamily="18" charset="0"/>
                  <a:cs typeface="Times New Roman" panose="02020603050405020304" pitchFamily="18" charset="0"/>
                </a:endParaRPr>
              </a:p>
            </p:txBody>
          </p:sp>
          <p:sp>
            <p:nvSpPr>
              <p:cNvPr id="137" name="Rectangle 136"/>
              <p:cNvSpPr/>
              <p:nvPr/>
            </p:nvSpPr>
            <p:spPr>
              <a:xfrm>
                <a:off x="10344" y="1412776"/>
                <a:ext cx="685965" cy="360000"/>
              </a:xfrm>
              <a:prstGeom prst="rect">
                <a:avLst/>
              </a:prstGeom>
              <a:solidFill>
                <a:srgbClr val="FFFF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solidFill>
                      <a:srgbClr val="00B050"/>
                    </a:solidFill>
                    <a:latin typeface="Times New Roman" panose="02020603050405020304" pitchFamily="18" charset="0"/>
                    <a:cs typeface="Times New Roman" panose="02020603050405020304" pitchFamily="18" charset="0"/>
                  </a:rPr>
                  <a:t>R+</a:t>
                </a:r>
                <a:r>
                  <a:rPr lang="en-GB" sz="1200" b="1" dirty="0" smtClean="0">
                    <a:solidFill>
                      <a:srgbClr val="FF0000"/>
                    </a:solidFill>
                    <a:latin typeface="Times New Roman" panose="02020603050405020304" pitchFamily="18" charset="0"/>
                    <a:cs typeface="Times New Roman" panose="02020603050405020304" pitchFamily="18" charset="0"/>
                  </a:rPr>
                  <a:t>P</a:t>
                </a:r>
                <a:endParaRPr lang="en-GB" sz="1200" dirty="0">
                  <a:solidFill>
                    <a:srgbClr val="FF0000"/>
                  </a:solidFill>
                  <a:latin typeface="Times New Roman" panose="02020603050405020304" pitchFamily="18" charset="0"/>
                  <a:cs typeface="Times New Roman" panose="02020603050405020304" pitchFamily="18" charset="0"/>
                </a:endParaRPr>
              </a:p>
            </p:txBody>
          </p:sp>
        </p:grpSp>
      </p:grpSp>
      <p:grpSp>
        <p:nvGrpSpPr>
          <p:cNvPr id="36" name="Group 35"/>
          <p:cNvGrpSpPr/>
          <p:nvPr/>
        </p:nvGrpSpPr>
        <p:grpSpPr>
          <a:xfrm>
            <a:off x="7067549" y="1253268"/>
            <a:ext cx="2076451" cy="230180"/>
            <a:chOff x="7067549" y="1291022"/>
            <a:chExt cx="2076451" cy="230180"/>
          </a:xfrm>
        </p:grpSpPr>
        <p:sp>
          <p:nvSpPr>
            <p:cNvPr id="153" name="Rectangle 152"/>
            <p:cNvSpPr/>
            <p:nvPr/>
          </p:nvSpPr>
          <p:spPr>
            <a:xfrm>
              <a:off x="7067549" y="1302444"/>
              <a:ext cx="1400175" cy="218757"/>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Power converters</a:t>
              </a:r>
              <a:endParaRPr lang="en-GB" sz="1200" dirty="0">
                <a:latin typeface="Times New Roman" panose="02020603050405020304" pitchFamily="18" charset="0"/>
                <a:cs typeface="Times New Roman" panose="02020603050405020304" pitchFamily="18" charset="0"/>
              </a:endParaRPr>
            </a:p>
          </p:txBody>
        </p:sp>
        <p:sp>
          <p:nvSpPr>
            <p:cNvPr id="158" name="Rectangle 157"/>
            <p:cNvSpPr/>
            <p:nvPr/>
          </p:nvSpPr>
          <p:spPr>
            <a:xfrm>
              <a:off x="8467725" y="1291022"/>
              <a:ext cx="676275" cy="23018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grpSp>
      <p:cxnSp>
        <p:nvCxnSpPr>
          <p:cNvPr id="162" name="Elbow Connector 161"/>
          <p:cNvCxnSpPr>
            <a:endCxn id="153" idx="1"/>
          </p:cNvCxnSpPr>
          <p:nvPr/>
        </p:nvCxnSpPr>
        <p:spPr>
          <a:xfrm>
            <a:off x="6824161" y="1374068"/>
            <a:ext cx="243388" cy="1"/>
          </a:xfrm>
          <a:prstGeom prst="bentConnector3">
            <a:avLst>
              <a:gd name="adj1" fmla="val 50000"/>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grpSp>
        <p:nvGrpSpPr>
          <p:cNvPr id="173" name="Group 172"/>
          <p:cNvGrpSpPr/>
          <p:nvPr/>
        </p:nvGrpSpPr>
        <p:grpSpPr>
          <a:xfrm>
            <a:off x="3625799" y="4531339"/>
            <a:ext cx="2071312" cy="226775"/>
            <a:chOff x="622858" y="1412816"/>
            <a:chExt cx="2301458" cy="360000"/>
          </a:xfrm>
        </p:grpSpPr>
        <p:sp>
          <p:nvSpPr>
            <p:cNvPr id="174" name="Rectangle 173"/>
            <p:cNvSpPr/>
            <p:nvPr/>
          </p:nvSpPr>
          <p:spPr>
            <a:xfrm>
              <a:off x="622858" y="1412816"/>
              <a:ext cx="1560081" cy="3600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latin typeface="Times New Roman" panose="02020603050405020304" pitchFamily="18" charset="0"/>
                  <a:cs typeface="Times New Roman" panose="02020603050405020304" pitchFamily="18" charset="0"/>
                </a:rPr>
                <a:t>Hor. SC Link + DFB</a:t>
              </a:r>
              <a:endParaRPr lang="en-GB" sz="1000" dirty="0">
                <a:latin typeface="Times New Roman" panose="02020603050405020304" pitchFamily="18" charset="0"/>
                <a:cs typeface="Times New Roman" panose="02020603050405020304" pitchFamily="18" charset="0"/>
              </a:endParaRPr>
            </a:p>
          </p:txBody>
        </p:sp>
        <p:sp>
          <p:nvSpPr>
            <p:cNvPr id="175" name="Rectangle 174"/>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a:t>
              </a:r>
              <a:r>
                <a:rPr lang="en-GB" sz="1200" dirty="0">
                  <a:latin typeface="Times New Roman" panose="02020603050405020304" pitchFamily="18" charset="0"/>
                  <a:cs typeface="Times New Roman" panose="02020603050405020304" pitchFamily="18" charset="0"/>
                </a:rPr>
                <a:t>7</a:t>
              </a:r>
            </a:p>
          </p:txBody>
        </p:sp>
      </p:grpSp>
      <p:grpSp>
        <p:nvGrpSpPr>
          <p:cNvPr id="176" name="Group 175"/>
          <p:cNvGrpSpPr/>
          <p:nvPr/>
        </p:nvGrpSpPr>
        <p:grpSpPr>
          <a:xfrm>
            <a:off x="3635324" y="4817089"/>
            <a:ext cx="2071312" cy="226775"/>
            <a:chOff x="622858" y="1412816"/>
            <a:chExt cx="2301458" cy="360000"/>
          </a:xfrm>
        </p:grpSpPr>
        <p:sp>
          <p:nvSpPr>
            <p:cNvPr id="177" name="Rectangle 176"/>
            <p:cNvSpPr/>
            <p:nvPr/>
          </p:nvSpPr>
          <p:spPr>
            <a:xfrm>
              <a:off x="622858" y="1412816"/>
              <a:ext cx="1560081" cy="3600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smtClean="0">
                  <a:latin typeface="Times New Roman" panose="02020603050405020304" pitchFamily="18" charset="0"/>
                  <a:cs typeface="Times New Roman" panose="02020603050405020304" pitchFamily="18" charset="0"/>
                </a:rPr>
                <a:t>Power converters</a:t>
              </a:r>
            </a:p>
          </p:txBody>
        </p:sp>
        <p:sp>
          <p:nvSpPr>
            <p:cNvPr id="178" name="Rectangle 177"/>
            <p:cNvSpPr/>
            <p:nvPr/>
          </p:nvSpPr>
          <p:spPr>
            <a:xfrm>
              <a:off x="2182939" y="1412816"/>
              <a:ext cx="741377" cy="3600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a:t>
              </a:r>
              <a:r>
                <a:rPr lang="en-GB" sz="1200" dirty="0">
                  <a:latin typeface="Times New Roman" panose="02020603050405020304" pitchFamily="18" charset="0"/>
                  <a:cs typeface="Times New Roman" panose="02020603050405020304" pitchFamily="18" charset="0"/>
                </a:rPr>
                <a:t>7</a:t>
              </a:r>
            </a:p>
          </p:txBody>
        </p:sp>
      </p:grpSp>
      <p:cxnSp>
        <p:nvCxnSpPr>
          <p:cNvPr id="179" name="Elbow Connector 178"/>
          <p:cNvCxnSpPr>
            <a:stCxn id="110" idx="2"/>
            <a:endCxn id="174" idx="1"/>
          </p:cNvCxnSpPr>
          <p:nvPr/>
        </p:nvCxnSpPr>
        <p:spPr>
          <a:xfrm rot="16200000" flipH="1">
            <a:off x="3399058" y="4417985"/>
            <a:ext cx="167809" cy="285674"/>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80" name="Elbow Connector 179"/>
          <p:cNvCxnSpPr>
            <a:endCxn id="177" idx="1"/>
          </p:cNvCxnSpPr>
          <p:nvPr/>
        </p:nvCxnSpPr>
        <p:spPr>
          <a:xfrm rot="16200000" flipH="1">
            <a:off x="3288157" y="4583310"/>
            <a:ext cx="399136" cy="295198"/>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46" name="Rectangle 145"/>
          <p:cNvSpPr/>
          <p:nvPr/>
        </p:nvSpPr>
        <p:spPr>
          <a:xfrm>
            <a:off x="5038687" y="5164350"/>
            <a:ext cx="641548" cy="2268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4</a:t>
            </a:r>
            <a:endParaRPr lang="en-GB" sz="1200" dirty="0">
              <a:latin typeface="Times New Roman" panose="02020603050405020304" pitchFamily="18" charset="0"/>
              <a:cs typeface="Times New Roman" panose="02020603050405020304" pitchFamily="18" charset="0"/>
            </a:endParaRPr>
          </a:p>
        </p:txBody>
      </p:sp>
      <p:sp>
        <p:nvSpPr>
          <p:cNvPr id="163" name="Rectangle 162"/>
          <p:cNvSpPr/>
          <p:nvPr/>
        </p:nvSpPr>
        <p:spPr>
          <a:xfrm>
            <a:off x="3631056" y="5164350"/>
            <a:ext cx="1400067" cy="2268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smtClean="0">
                <a:latin typeface="Times New Roman" panose="02020603050405020304" pitchFamily="18" charset="0"/>
                <a:cs typeface="Times New Roman" panose="02020603050405020304" pitchFamily="18" charset="0"/>
              </a:rPr>
              <a:t>Cryo</a:t>
            </a:r>
            <a:r>
              <a:rPr lang="en-GB" sz="1200" dirty="0" smtClean="0">
                <a:latin typeface="Times New Roman" panose="02020603050405020304" pitchFamily="18" charset="0"/>
                <a:cs typeface="Times New Roman" panose="02020603050405020304" pitchFamily="18" charset="0"/>
              </a:rPr>
              <a:t> line</a:t>
            </a:r>
            <a:endParaRPr lang="en-GB" sz="1200" dirty="0">
              <a:latin typeface="Times New Roman" panose="02020603050405020304" pitchFamily="18" charset="0"/>
              <a:cs typeface="Times New Roman" panose="02020603050405020304" pitchFamily="18" charset="0"/>
            </a:endParaRPr>
          </a:p>
        </p:txBody>
      </p:sp>
      <p:sp>
        <p:nvSpPr>
          <p:cNvPr id="164" name="Rectangle 163"/>
          <p:cNvSpPr/>
          <p:nvPr/>
        </p:nvSpPr>
        <p:spPr>
          <a:xfrm>
            <a:off x="5017486" y="5926937"/>
            <a:ext cx="641548" cy="2268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sp>
        <p:nvSpPr>
          <p:cNvPr id="165" name="Rectangle 164"/>
          <p:cNvSpPr/>
          <p:nvPr/>
        </p:nvSpPr>
        <p:spPr>
          <a:xfrm>
            <a:off x="3601517" y="5926937"/>
            <a:ext cx="1400067" cy="2268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smtClean="0">
                <a:latin typeface="Times New Roman" panose="02020603050405020304" pitchFamily="18" charset="0"/>
                <a:cs typeface="Times New Roman" panose="02020603050405020304" pitchFamily="18" charset="0"/>
              </a:rPr>
              <a:t>Cryo</a:t>
            </a:r>
            <a:r>
              <a:rPr lang="en-GB" sz="1200" dirty="0" smtClean="0">
                <a:latin typeface="Times New Roman" panose="02020603050405020304" pitchFamily="18" charset="0"/>
                <a:cs typeface="Times New Roman" panose="02020603050405020304" pitchFamily="18" charset="0"/>
              </a:rPr>
              <a:t> line</a:t>
            </a:r>
            <a:endParaRPr lang="en-GB" sz="1200" dirty="0">
              <a:latin typeface="Times New Roman" panose="02020603050405020304" pitchFamily="18" charset="0"/>
              <a:cs typeface="Times New Roman" panose="02020603050405020304" pitchFamily="18" charset="0"/>
            </a:endParaRPr>
          </a:p>
        </p:txBody>
      </p:sp>
      <p:cxnSp>
        <p:nvCxnSpPr>
          <p:cNvPr id="182" name="Elbow Connector 181"/>
          <p:cNvCxnSpPr/>
          <p:nvPr/>
        </p:nvCxnSpPr>
        <p:spPr>
          <a:xfrm rot="10800000">
            <a:off x="3631056" y="5281113"/>
            <a:ext cx="12700" cy="378989"/>
          </a:xfrm>
          <a:prstGeom prst="bentConnector3">
            <a:avLst>
              <a:gd name="adj1" fmla="val 1800000"/>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83" name="Elbow Connector 182"/>
          <p:cNvCxnSpPr/>
          <p:nvPr/>
        </p:nvCxnSpPr>
        <p:spPr>
          <a:xfrm rot="10800000">
            <a:off x="3575967" y="6007275"/>
            <a:ext cx="12700" cy="378989"/>
          </a:xfrm>
          <a:prstGeom prst="bentConnector3">
            <a:avLst>
              <a:gd name="adj1" fmla="val 1800000"/>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a:off x="6897388" y="5526210"/>
            <a:ext cx="1891110" cy="226800"/>
            <a:chOff x="7088212" y="5526210"/>
            <a:chExt cx="1891110" cy="226800"/>
          </a:xfrm>
        </p:grpSpPr>
        <p:sp>
          <p:nvSpPr>
            <p:cNvPr id="185" name="Rectangle 184"/>
            <p:cNvSpPr/>
            <p:nvPr/>
          </p:nvSpPr>
          <p:spPr>
            <a:xfrm>
              <a:off x="7088212" y="5526210"/>
              <a:ext cx="1255120" cy="2268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smtClean="0">
                  <a:latin typeface="Times New Roman" panose="02020603050405020304" pitchFamily="18" charset="0"/>
                  <a:cs typeface="Times New Roman" panose="02020603050405020304" pitchFamily="18" charset="0"/>
                </a:rPr>
                <a:t>Cryo</a:t>
              </a:r>
              <a:r>
                <a:rPr lang="en-GB" sz="1200" dirty="0" smtClean="0">
                  <a:latin typeface="Times New Roman" panose="02020603050405020304" pitchFamily="18" charset="0"/>
                  <a:cs typeface="Times New Roman" panose="02020603050405020304" pitchFamily="18" charset="0"/>
                </a:rPr>
                <a:t>-plant S</a:t>
              </a:r>
              <a:endParaRPr lang="en-GB" sz="1200" dirty="0">
                <a:latin typeface="Times New Roman" panose="02020603050405020304" pitchFamily="18" charset="0"/>
                <a:cs typeface="Times New Roman" panose="02020603050405020304" pitchFamily="18" charset="0"/>
              </a:endParaRPr>
            </a:p>
          </p:txBody>
        </p:sp>
        <p:sp>
          <p:nvSpPr>
            <p:cNvPr id="186" name="Rectangle 185"/>
            <p:cNvSpPr/>
            <p:nvPr/>
          </p:nvSpPr>
          <p:spPr>
            <a:xfrm>
              <a:off x="8337774" y="5526210"/>
              <a:ext cx="641548" cy="2268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4</a:t>
              </a:r>
              <a:endParaRPr lang="en-GB" sz="1200" dirty="0">
                <a:latin typeface="Times New Roman" panose="02020603050405020304" pitchFamily="18" charset="0"/>
                <a:cs typeface="Times New Roman" panose="02020603050405020304" pitchFamily="18" charset="0"/>
              </a:endParaRPr>
            </a:p>
          </p:txBody>
        </p:sp>
      </p:grpSp>
      <p:grpSp>
        <p:nvGrpSpPr>
          <p:cNvPr id="26" name="Group 25"/>
          <p:cNvGrpSpPr/>
          <p:nvPr/>
        </p:nvGrpSpPr>
        <p:grpSpPr>
          <a:xfrm>
            <a:off x="6905338" y="6208718"/>
            <a:ext cx="1838174" cy="226800"/>
            <a:chOff x="7088211" y="6208718"/>
            <a:chExt cx="1838174" cy="226800"/>
          </a:xfrm>
        </p:grpSpPr>
        <p:sp>
          <p:nvSpPr>
            <p:cNvPr id="187" name="Rectangle 186"/>
            <p:cNvSpPr/>
            <p:nvPr/>
          </p:nvSpPr>
          <p:spPr>
            <a:xfrm>
              <a:off x="7088211" y="6208718"/>
              <a:ext cx="1181139" cy="226800"/>
            </a:xfrm>
            <a:prstGeom prst="rect">
              <a:avLst/>
            </a:prstGeom>
            <a:solidFill>
              <a:schemeClr val="tx2">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smtClean="0">
                  <a:latin typeface="Times New Roman" panose="02020603050405020304" pitchFamily="18" charset="0"/>
                  <a:cs typeface="Times New Roman" panose="02020603050405020304" pitchFamily="18" charset="0"/>
                </a:rPr>
                <a:t>Cryo</a:t>
              </a:r>
              <a:r>
                <a:rPr lang="en-GB" sz="1200" dirty="0" smtClean="0">
                  <a:latin typeface="Times New Roman" panose="02020603050405020304" pitchFamily="18" charset="0"/>
                  <a:cs typeface="Times New Roman" panose="02020603050405020304" pitchFamily="18" charset="0"/>
                </a:rPr>
                <a:t>-plant S</a:t>
              </a:r>
              <a:endParaRPr lang="en-GB" sz="1200" dirty="0">
                <a:latin typeface="Times New Roman" panose="02020603050405020304" pitchFamily="18" charset="0"/>
                <a:cs typeface="Times New Roman" panose="02020603050405020304" pitchFamily="18" charset="0"/>
              </a:endParaRPr>
            </a:p>
          </p:txBody>
        </p:sp>
        <p:sp>
          <p:nvSpPr>
            <p:cNvPr id="188" name="Rectangle 187"/>
            <p:cNvSpPr/>
            <p:nvPr/>
          </p:nvSpPr>
          <p:spPr>
            <a:xfrm>
              <a:off x="8284837" y="6208718"/>
              <a:ext cx="641548" cy="226800"/>
            </a:xfrm>
            <a:prstGeom prst="rect">
              <a:avLst/>
            </a:prstGeom>
            <a:solidFill>
              <a:srgbClr val="FF66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smtClean="0">
                  <a:latin typeface="Times New Roman" panose="02020603050405020304" pitchFamily="18" charset="0"/>
                  <a:cs typeface="Times New Roman" panose="02020603050405020304" pitchFamily="18" charset="0"/>
                </a:rPr>
                <a:t>IP 1,5</a:t>
              </a:r>
              <a:endParaRPr lang="en-GB" sz="1200" dirty="0">
                <a:latin typeface="Times New Roman" panose="02020603050405020304" pitchFamily="18" charset="0"/>
                <a:cs typeface="Times New Roman" panose="02020603050405020304" pitchFamily="18" charset="0"/>
              </a:endParaRPr>
            </a:p>
          </p:txBody>
        </p:sp>
      </p:grpSp>
      <p:sp>
        <p:nvSpPr>
          <p:cNvPr id="24" name="Right Arrow 23"/>
          <p:cNvSpPr/>
          <p:nvPr/>
        </p:nvSpPr>
        <p:spPr>
          <a:xfrm rot="10800000">
            <a:off x="5668803" y="5543337"/>
            <a:ext cx="1228584" cy="224319"/>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9" name="Right Arrow 188"/>
          <p:cNvSpPr/>
          <p:nvPr/>
        </p:nvSpPr>
        <p:spPr>
          <a:xfrm rot="10800000">
            <a:off x="5686845" y="6222595"/>
            <a:ext cx="1214887" cy="224319"/>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90" name="Elbow Connector 189"/>
          <p:cNvCxnSpPr>
            <a:stCxn id="136" idx="2"/>
            <a:endCxn id="186" idx="3"/>
          </p:cNvCxnSpPr>
          <p:nvPr/>
        </p:nvCxnSpPr>
        <p:spPr>
          <a:xfrm rot="5400000">
            <a:off x="8699387" y="5480236"/>
            <a:ext cx="248485" cy="70262"/>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91" name="Elbow Connector 190"/>
          <p:cNvCxnSpPr>
            <a:endCxn id="188" idx="3"/>
          </p:cNvCxnSpPr>
          <p:nvPr/>
        </p:nvCxnSpPr>
        <p:spPr>
          <a:xfrm rot="5400000">
            <a:off x="8713803" y="6168057"/>
            <a:ext cx="183770" cy="124352"/>
          </a:xfrm>
          <a:prstGeom prst="bentConnector2">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39768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95813" y="4077072"/>
            <a:ext cx="4548187"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94" y="4077072"/>
            <a:ext cx="4548187" cy="275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359532" y="0"/>
            <a:ext cx="8604956" cy="922736"/>
          </a:xfrm>
        </p:spPr>
        <p:txBody>
          <a:bodyPr>
            <a:normAutofit fontScale="90000"/>
          </a:bodyPr>
          <a:lstStyle/>
          <a:p>
            <a:r>
              <a:rPr lang="en-GB" sz="3600" dirty="0" smtClean="0"/>
              <a:t>Total loads on sector </a:t>
            </a:r>
            <a:r>
              <a:rPr lang="en-GB" sz="3600" dirty="0" err="1" smtClean="0"/>
              <a:t>cryoplants</a:t>
            </a:r>
            <a:r>
              <a:rPr lang="en-GB" sz="3600" dirty="0" smtClean="0"/>
              <a:t> </a:t>
            </a:r>
            <a:br>
              <a:rPr lang="en-GB" sz="3600" dirty="0" smtClean="0"/>
            </a:br>
            <a:r>
              <a:rPr lang="en-GB" sz="2200" dirty="0" smtClean="0"/>
              <a:t>(with additional </a:t>
            </a:r>
            <a:r>
              <a:rPr lang="en-GB" sz="2200" dirty="0" err="1" smtClean="0"/>
              <a:t>cryoplants</a:t>
            </a:r>
            <a:r>
              <a:rPr lang="en-GB" sz="2200" dirty="0" smtClean="0"/>
              <a:t> at P4, P1 and P5)</a:t>
            </a:r>
            <a:endParaRPr lang="en-GB" sz="2200" dirty="0"/>
          </a:p>
        </p:txBody>
      </p:sp>
      <p:cxnSp>
        <p:nvCxnSpPr>
          <p:cNvPr id="36" name="Straight Connector 35"/>
          <p:cNvCxnSpPr/>
          <p:nvPr/>
        </p:nvCxnSpPr>
        <p:spPr>
          <a:xfrm flipH="1">
            <a:off x="811639" y="4221088"/>
            <a:ext cx="2988332"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38" name="Group 37"/>
          <p:cNvGrpSpPr/>
          <p:nvPr/>
        </p:nvGrpSpPr>
        <p:grpSpPr>
          <a:xfrm>
            <a:off x="5244393" y="4433472"/>
            <a:ext cx="3096344" cy="684076"/>
            <a:chOff x="683568" y="1412776"/>
            <a:chExt cx="3096344" cy="684076"/>
          </a:xfrm>
        </p:grpSpPr>
        <p:cxnSp>
          <p:nvCxnSpPr>
            <p:cNvPr id="39" name="Straight Connector 38"/>
            <p:cNvCxnSpPr/>
            <p:nvPr/>
          </p:nvCxnSpPr>
          <p:spPr>
            <a:xfrm>
              <a:off x="683568" y="141277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1079612" y="209685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1835696" y="1412776"/>
              <a:ext cx="792088"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2627784" y="209685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3383868" y="141277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V="1">
              <a:off x="3383868"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flipV="1">
              <a:off x="2627784"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V="1">
              <a:off x="1835696"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flipV="1">
              <a:off x="1079612" y="1412776"/>
              <a:ext cx="0" cy="68407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56" name="TextBox 55"/>
          <p:cNvSpPr txBox="1"/>
          <p:nvPr/>
        </p:nvSpPr>
        <p:spPr>
          <a:xfrm>
            <a:off x="6228184" y="5985284"/>
            <a:ext cx="1300356" cy="369332"/>
          </a:xfrm>
          <a:prstGeom prst="rect">
            <a:avLst/>
          </a:prstGeom>
          <a:solidFill>
            <a:schemeClr val="bg1"/>
          </a:solidFill>
          <a:ln>
            <a:solidFill>
              <a:schemeClr val="accent6">
                <a:lumMod val="50000"/>
              </a:schemeClr>
            </a:solidFill>
          </a:ln>
        </p:spPr>
        <p:txBody>
          <a:bodyPr wrap="none" rtlCol="0">
            <a:spAutoFit/>
          </a:bodyPr>
          <a:lstStyle/>
          <a:p>
            <a:r>
              <a:rPr lang="en-GB" dirty="0" smtClean="0"/>
              <a:t>20 – 300 K</a:t>
            </a:r>
            <a:endParaRPr lang="en-GB" dirty="0"/>
          </a:p>
        </p:txBody>
      </p:sp>
      <p:sp>
        <p:nvSpPr>
          <p:cNvPr id="12" name="TextBox 11"/>
          <p:cNvSpPr txBox="1"/>
          <p:nvPr/>
        </p:nvSpPr>
        <p:spPr>
          <a:xfrm>
            <a:off x="1943708" y="6021288"/>
            <a:ext cx="723275" cy="369332"/>
          </a:xfrm>
          <a:prstGeom prst="rect">
            <a:avLst/>
          </a:prstGeom>
          <a:solidFill>
            <a:schemeClr val="bg1"/>
          </a:solidFill>
          <a:ln>
            <a:solidFill>
              <a:schemeClr val="accent6">
                <a:lumMod val="50000"/>
              </a:schemeClr>
            </a:solidFill>
          </a:ln>
        </p:spPr>
        <p:txBody>
          <a:bodyPr wrap="none" rtlCol="0">
            <a:spAutoFit/>
          </a:bodyPr>
          <a:lstStyle/>
          <a:p>
            <a:r>
              <a:rPr lang="en-GB" dirty="0" smtClean="0"/>
              <a:t>1.9 K</a:t>
            </a:r>
            <a:endParaRPr lang="en-GB" dirty="0"/>
          </a:p>
        </p:txBody>
      </p:sp>
      <p:grpSp>
        <p:nvGrpSpPr>
          <p:cNvPr id="3" name="Group 2"/>
          <p:cNvGrpSpPr/>
          <p:nvPr/>
        </p:nvGrpSpPr>
        <p:grpSpPr>
          <a:xfrm>
            <a:off x="0" y="1088740"/>
            <a:ext cx="4548187" cy="2751138"/>
            <a:chOff x="0" y="1088740"/>
            <a:chExt cx="4548187" cy="2751138"/>
          </a:xfrm>
        </p:grpSpPr>
        <p:pic>
          <p:nvPicPr>
            <p:cNvPr id="6146"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1088740"/>
              <a:ext cx="4548187"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051012" y="3032956"/>
              <a:ext cx="2424703" cy="369332"/>
            </a:xfrm>
            <a:prstGeom prst="rect">
              <a:avLst/>
            </a:prstGeom>
            <a:solidFill>
              <a:schemeClr val="bg1"/>
            </a:solidFill>
            <a:ln>
              <a:solidFill>
                <a:schemeClr val="accent6">
                  <a:lumMod val="50000"/>
                </a:schemeClr>
              </a:solidFill>
            </a:ln>
          </p:spPr>
          <p:txBody>
            <a:bodyPr wrap="none" rtlCol="0">
              <a:spAutoFit/>
            </a:bodyPr>
            <a:lstStyle/>
            <a:p>
              <a:r>
                <a:rPr lang="en-GB" dirty="0" smtClean="0"/>
                <a:t>4.6 – 20 K (Dipole off)</a:t>
              </a:r>
              <a:endParaRPr lang="en-GB" dirty="0"/>
            </a:p>
          </p:txBody>
        </p:sp>
        <p:grpSp>
          <p:nvGrpSpPr>
            <p:cNvPr id="25" name="Group 24"/>
            <p:cNvGrpSpPr/>
            <p:nvPr/>
          </p:nvGrpSpPr>
          <p:grpSpPr>
            <a:xfrm>
              <a:off x="690972" y="1736812"/>
              <a:ext cx="3096344" cy="252028"/>
              <a:chOff x="683568" y="1592796"/>
              <a:chExt cx="3096344" cy="252028"/>
            </a:xfrm>
          </p:grpSpPr>
          <p:cxnSp>
            <p:nvCxnSpPr>
              <p:cNvPr id="11" name="Straight Connector 10"/>
              <p:cNvCxnSpPr/>
              <p:nvPr/>
            </p:nvCxnSpPr>
            <p:spPr>
              <a:xfrm>
                <a:off x="6835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1079612" y="1844824"/>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1835696" y="1592796"/>
                <a:ext cx="792088"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2627784" y="1844824"/>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3838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V="1">
                <a:off x="3383868"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V="1">
                <a:off x="2627784"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1835696"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1079612" y="1592796"/>
                <a:ext cx="0" cy="252028"/>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48" name="TextBox 47"/>
            <p:cNvSpPr txBox="1"/>
            <p:nvPr/>
          </p:nvSpPr>
          <p:spPr>
            <a:xfrm>
              <a:off x="870992" y="1124744"/>
              <a:ext cx="3187091" cy="276999"/>
            </a:xfrm>
            <a:prstGeom prst="rect">
              <a:avLst/>
            </a:prstGeom>
            <a:noFill/>
          </p:spPr>
          <p:txBody>
            <a:bodyPr wrap="none" rtlCol="0">
              <a:spAutoFit/>
            </a:bodyPr>
            <a:lstStyle/>
            <a:p>
              <a:r>
                <a:rPr lang="en-GB" sz="1200" dirty="0" smtClean="0">
                  <a:solidFill>
                    <a:srgbClr val="FF0000"/>
                  </a:solidFill>
                </a:rPr>
                <a:t>Present installed capacity of LHC </a:t>
              </a:r>
              <a:r>
                <a:rPr lang="en-GB" sz="1200" dirty="0" err="1" smtClean="0">
                  <a:solidFill>
                    <a:srgbClr val="FF0000"/>
                  </a:solidFill>
                </a:rPr>
                <a:t>cryoplants</a:t>
              </a:r>
              <a:endParaRPr lang="en-GB" sz="1200" dirty="0">
                <a:solidFill>
                  <a:srgbClr val="FF0000"/>
                </a:solidFill>
              </a:endParaRPr>
            </a:p>
          </p:txBody>
        </p:sp>
        <p:cxnSp>
          <p:nvCxnSpPr>
            <p:cNvPr id="2078" name="Straight Arrow Connector 2077"/>
            <p:cNvCxnSpPr/>
            <p:nvPr/>
          </p:nvCxnSpPr>
          <p:spPr>
            <a:xfrm>
              <a:off x="1231032" y="1376772"/>
              <a:ext cx="288032" cy="612068"/>
            </a:xfrm>
            <a:prstGeom prst="straightConnector1">
              <a:avLst/>
            </a:prstGeom>
            <a:ln>
              <a:solidFill>
                <a:srgbClr val="FF0000"/>
              </a:solidFill>
              <a:headEnd type="none" w="med" len="med"/>
              <a:tailEnd type="arrow"/>
            </a:ln>
            <a:effectLst/>
          </p:spPr>
          <p:style>
            <a:lnRef idx="2">
              <a:schemeClr val="accent1"/>
            </a:lnRef>
            <a:fillRef idx="0">
              <a:schemeClr val="accent1"/>
            </a:fillRef>
            <a:effectRef idx="1">
              <a:schemeClr val="accent1"/>
            </a:effectRef>
            <a:fontRef idx="minor">
              <a:schemeClr val="tx1"/>
            </a:fontRef>
          </p:style>
        </p:cxnSp>
      </p:grpSp>
      <p:pic>
        <p:nvPicPr>
          <p:cNvPr id="6147"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590658" y="1088740"/>
            <a:ext cx="4548187" cy="2751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4" name="Group 33"/>
          <p:cNvGrpSpPr/>
          <p:nvPr/>
        </p:nvGrpSpPr>
        <p:grpSpPr>
          <a:xfrm>
            <a:off x="5292080" y="2447600"/>
            <a:ext cx="3096344" cy="144016"/>
            <a:chOff x="683568" y="1592796"/>
            <a:chExt cx="3096344" cy="144016"/>
          </a:xfrm>
        </p:grpSpPr>
        <p:cxnSp>
          <p:nvCxnSpPr>
            <p:cNvPr id="35" name="Straight Connector 34"/>
            <p:cNvCxnSpPr/>
            <p:nvPr/>
          </p:nvCxnSpPr>
          <p:spPr>
            <a:xfrm>
              <a:off x="6835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1079612" y="173681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1835696" y="1592796"/>
              <a:ext cx="792088"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2627784" y="1736812"/>
              <a:ext cx="75608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3383868" y="1592796"/>
              <a:ext cx="396044"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flipV="1">
              <a:off x="3383868"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2627784"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flipV="1">
              <a:off x="1835696"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flipV="1">
              <a:off x="1079612" y="1592796"/>
              <a:ext cx="0" cy="144016"/>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57" name="TextBox 56"/>
          <p:cNvSpPr txBox="1"/>
          <p:nvPr/>
        </p:nvSpPr>
        <p:spPr>
          <a:xfrm>
            <a:off x="5724128" y="3023664"/>
            <a:ext cx="2428870" cy="369332"/>
          </a:xfrm>
          <a:prstGeom prst="rect">
            <a:avLst/>
          </a:prstGeom>
          <a:solidFill>
            <a:schemeClr val="bg1"/>
          </a:solidFill>
          <a:ln>
            <a:solidFill>
              <a:schemeClr val="accent6">
                <a:lumMod val="50000"/>
              </a:schemeClr>
            </a:solidFill>
          </a:ln>
        </p:spPr>
        <p:txBody>
          <a:bodyPr wrap="none" rtlCol="0">
            <a:spAutoFit/>
          </a:bodyPr>
          <a:lstStyle/>
          <a:p>
            <a:r>
              <a:rPr lang="en-GB" dirty="0" smtClean="0"/>
              <a:t>4.6 – 20 K (Dipole on)</a:t>
            </a:r>
            <a:endParaRPr lang="en-GB" dirty="0"/>
          </a:p>
        </p:txBody>
      </p:sp>
    </p:spTree>
    <p:extLst>
      <p:ext uri="{BB962C8B-B14F-4D97-AF65-F5344CB8AC3E}">
        <p14:creationId xmlns:p14="http://schemas.microsoft.com/office/powerpoint/2010/main" val="383693263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7470648" cy="1143000"/>
          </a:xfrm>
        </p:spPr>
        <p:txBody>
          <a:bodyPr/>
          <a:lstStyle/>
          <a:p>
            <a:r>
              <a:rPr lang="en-GB" dirty="0" smtClean="0"/>
              <a:t>Availability</a:t>
            </a:r>
            <a:endParaRPr lang="en-GB" dirty="0"/>
          </a:p>
        </p:txBody>
      </p:sp>
      <p:pic>
        <p:nvPicPr>
          <p:cNvPr id="3075"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7504" y="1115481"/>
            <a:ext cx="5744362" cy="4044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rot="16200000">
            <a:off x="1475896" y="1722054"/>
            <a:ext cx="1749197" cy="338554"/>
          </a:xfrm>
          <a:prstGeom prst="rect">
            <a:avLst/>
          </a:prstGeom>
          <a:noFill/>
        </p:spPr>
        <p:txBody>
          <a:bodyPr wrap="none" rtlCol="0">
            <a:spAutoFit/>
          </a:bodyPr>
          <a:lstStyle/>
          <a:p>
            <a:r>
              <a:rPr lang="en-GB" sz="1600" b="1" dirty="0" smtClean="0">
                <a:solidFill>
                  <a:srgbClr val="FF0000"/>
                </a:solidFill>
              </a:rPr>
              <a:t>2012 availability</a:t>
            </a:r>
            <a:endParaRPr lang="en-GB" sz="1600" b="1" dirty="0">
              <a:solidFill>
                <a:srgbClr val="FF0000"/>
              </a:solidFill>
            </a:endParaRPr>
          </a:p>
        </p:txBody>
      </p:sp>
      <p:grpSp>
        <p:nvGrpSpPr>
          <p:cNvPr id="14" name="Group 13"/>
          <p:cNvGrpSpPr/>
          <p:nvPr/>
        </p:nvGrpSpPr>
        <p:grpSpPr>
          <a:xfrm>
            <a:off x="2519772" y="1271268"/>
            <a:ext cx="5436604" cy="1872208"/>
            <a:chOff x="2519772" y="1271268"/>
            <a:chExt cx="5436604" cy="1872208"/>
          </a:xfrm>
        </p:grpSpPr>
        <p:sp>
          <p:nvSpPr>
            <p:cNvPr id="4" name="TextBox 3"/>
            <p:cNvSpPr txBox="1"/>
            <p:nvPr/>
          </p:nvSpPr>
          <p:spPr>
            <a:xfrm>
              <a:off x="4319972" y="1271268"/>
              <a:ext cx="3636404" cy="646331"/>
            </a:xfrm>
            <a:prstGeom prst="rect">
              <a:avLst/>
            </a:prstGeom>
            <a:solidFill>
              <a:schemeClr val="bg1"/>
            </a:solidFill>
          </p:spPr>
          <p:txBody>
            <a:bodyPr wrap="square" rtlCol="0">
              <a:spAutoFit/>
            </a:bodyPr>
            <a:lstStyle/>
            <a:p>
              <a:r>
                <a:rPr lang="en-GB" dirty="0" smtClean="0">
                  <a:solidFill>
                    <a:srgbClr val="FF0000"/>
                  </a:solidFill>
                </a:rPr>
                <a:t>Loss of about 2 points, i.e. 4 days per operation year (200 d/y)</a:t>
              </a:r>
              <a:endParaRPr lang="en-GB" dirty="0">
                <a:solidFill>
                  <a:srgbClr val="FF0000"/>
                </a:solidFill>
              </a:endParaRPr>
            </a:p>
          </p:txBody>
        </p:sp>
        <p:cxnSp>
          <p:nvCxnSpPr>
            <p:cNvPr id="8" name="Straight Connector 7"/>
            <p:cNvCxnSpPr/>
            <p:nvPr/>
          </p:nvCxnSpPr>
          <p:spPr>
            <a:xfrm>
              <a:off x="2519772" y="2639420"/>
              <a:ext cx="1080120"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2519772" y="3107472"/>
              <a:ext cx="1080120" cy="0"/>
            </a:xfrm>
            <a:prstGeom prst="line">
              <a:avLst/>
            </a:prstGeom>
            <a:ln>
              <a:solidFill>
                <a:srgbClr val="FF000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3383868" y="2639420"/>
              <a:ext cx="0" cy="504056"/>
            </a:xfrm>
            <a:prstGeom prst="straightConnector1">
              <a:avLst/>
            </a:prstGeom>
            <a:ln w="38100">
              <a:solidFill>
                <a:srgbClr val="FF0000"/>
              </a:solidFill>
              <a:headEnd type="triangle" w="sm" len="lg"/>
              <a:tailEnd type="triangle" w="sm" len="lg"/>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3527884" y="2063356"/>
              <a:ext cx="1044116" cy="792088"/>
            </a:xfrm>
            <a:prstGeom prst="straightConnector1">
              <a:avLst/>
            </a:prstGeom>
            <a:ln>
              <a:solidFill>
                <a:srgbClr val="FF0000"/>
              </a:solidFill>
              <a:headEnd type="none" w="med" len="med"/>
              <a:tailEnd type="arrow"/>
            </a:ln>
            <a:effectLst/>
          </p:spPr>
          <p:style>
            <a:lnRef idx="2">
              <a:schemeClr val="accent1"/>
            </a:lnRef>
            <a:fillRef idx="0">
              <a:schemeClr val="accent1"/>
            </a:fillRef>
            <a:effectRef idx="1">
              <a:schemeClr val="accent1"/>
            </a:effectRef>
            <a:fontRef idx="minor">
              <a:schemeClr val="tx1"/>
            </a:fontRef>
          </p:style>
        </p:cxnSp>
      </p:grpSp>
      <p:sp>
        <p:nvSpPr>
          <p:cNvPr id="15" name="TextBox 14"/>
          <p:cNvSpPr txBox="1"/>
          <p:nvPr/>
        </p:nvSpPr>
        <p:spPr>
          <a:xfrm>
            <a:off x="575556" y="5157192"/>
            <a:ext cx="7704856" cy="1200329"/>
          </a:xfrm>
          <a:prstGeom prst="rect">
            <a:avLst/>
          </a:prstGeom>
          <a:noFill/>
        </p:spPr>
        <p:txBody>
          <a:bodyPr wrap="square" rtlCol="0">
            <a:spAutoFit/>
          </a:bodyPr>
          <a:lstStyle/>
          <a:p>
            <a:r>
              <a:rPr lang="en-GB" dirty="0" smtClean="0">
                <a:solidFill>
                  <a:srgbClr val="FF0000"/>
                </a:solidFill>
              </a:rPr>
              <a:t>… but reduced-load plants could be more tolerant  (lower risk of stops)</a:t>
            </a:r>
          </a:p>
          <a:p>
            <a:r>
              <a:rPr lang="en-GB" dirty="0" smtClean="0">
                <a:solidFill>
                  <a:srgbClr val="FF0000"/>
                </a:solidFill>
              </a:rPr>
              <a:t>… but thank to a new </a:t>
            </a:r>
            <a:r>
              <a:rPr lang="en-GB" dirty="0" err="1" smtClean="0">
                <a:solidFill>
                  <a:srgbClr val="FF0000"/>
                </a:solidFill>
              </a:rPr>
              <a:t>sectorization</a:t>
            </a:r>
            <a:r>
              <a:rPr lang="en-GB" dirty="0" smtClean="0">
                <a:solidFill>
                  <a:srgbClr val="FF0000"/>
                </a:solidFill>
              </a:rPr>
              <a:t>, possible significant gain of time if specific interventions or HWC are required on RF modules and/or high luminosity insertions (IT + MS)</a:t>
            </a:r>
            <a:endParaRPr lang="en-GB" dirty="0">
              <a:solidFill>
                <a:srgbClr val="FF0000"/>
              </a:solidFill>
            </a:endParaRPr>
          </a:p>
        </p:txBody>
      </p:sp>
    </p:spTree>
    <p:extLst>
      <p:ext uri="{BB962C8B-B14F-4D97-AF65-F5344CB8AC3E}">
        <p14:creationId xmlns:p14="http://schemas.microsoft.com/office/powerpoint/2010/main" val="843215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823212" cy="1143000"/>
          </a:xfrm>
        </p:spPr>
        <p:txBody>
          <a:bodyPr>
            <a:normAutofit/>
          </a:bodyPr>
          <a:lstStyle/>
          <a:p>
            <a:r>
              <a:rPr lang="en-GB" dirty="0" smtClean="0"/>
              <a:t>New </a:t>
            </a:r>
            <a:r>
              <a:rPr lang="en-GB" dirty="0" err="1"/>
              <a:t>c</a:t>
            </a:r>
            <a:r>
              <a:rPr lang="en-GB" dirty="0" err="1" smtClean="0"/>
              <a:t>ryo</a:t>
            </a:r>
            <a:r>
              <a:rPr lang="en-GB" dirty="0" smtClean="0"/>
              <a:t>-hardware requirement</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1434397844"/>
              </p:ext>
            </p:extLst>
          </p:nvPr>
        </p:nvGraphicFramePr>
        <p:xfrm>
          <a:off x="683568" y="1808820"/>
          <a:ext cx="7407824" cy="2225040"/>
        </p:xfrm>
        <a:graphic>
          <a:graphicData uri="http://schemas.openxmlformats.org/drawingml/2006/table">
            <a:tbl>
              <a:tblPr firstRow="1" bandRow="1">
                <a:tableStyleId>{073A0DAA-6AF3-43AB-8588-CEC1D06C72B9}</a:tableStyleId>
              </a:tblPr>
              <a:tblGrid>
                <a:gridCol w="4356485"/>
                <a:gridCol w="1017113"/>
                <a:gridCol w="1017113"/>
                <a:gridCol w="1017113"/>
              </a:tblGrid>
              <a:tr h="370840">
                <a:tc>
                  <a:txBody>
                    <a:bodyPr/>
                    <a:lstStyle/>
                    <a:p>
                      <a:pPr algn="l" fontAlgn="b"/>
                      <a:r>
                        <a:rPr lang="en-GB" sz="1800" b="1" i="0" u="none" strike="noStrike" dirty="0" smtClean="0">
                          <a:solidFill>
                            <a:schemeClr val="bg1"/>
                          </a:solidFill>
                          <a:effectLst/>
                          <a:latin typeface="Calibri"/>
                        </a:rPr>
                        <a:t> Hardware</a:t>
                      </a:r>
                      <a:endParaRPr lang="en-GB" sz="1800" b="1" i="0" u="none" strike="noStrike" dirty="0">
                        <a:solidFill>
                          <a:schemeClr val="bg1"/>
                        </a:solidFill>
                        <a:effectLst/>
                        <a:latin typeface="Calibri"/>
                      </a:endParaRPr>
                    </a:p>
                  </a:txBody>
                  <a:tcPr marL="9525" marR="9525" marT="9525" marB="0" anchor="ctr"/>
                </a:tc>
                <a:tc>
                  <a:txBody>
                    <a:bodyPr/>
                    <a:lstStyle/>
                    <a:p>
                      <a:pPr algn="ctr" fontAlgn="b"/>
                      <a:r>
                        <a:rPr lang="en-GB" sz="1800" b="1" i="0" u="none" strike="noStrike" dirty="0" smtClean="0">
                          <a:solidFill>
                            <a:schemeClr val="bg1"/>
                          </a:solidFill>
                          <a:effectLst/>
                          <a:latin typeface="Calibri"/>
                        </a:rPr>
                        <a:t>PIC</a:t>
                      </a:r>
                      <a:endParaRPr lang="en-GB" sz="1800" b="1" i="0" u="none" strike="noStrike" dirty="0">
                        <a:solidFill>
                          <a:schemeClr val="bg1"/>
                        </a:solidFill>
                        <a:effectLst/>
                        <a:latin typeface="Calibri"/>
                      </a:endParaRPr>
                    </a:p>
                  </a:txBody>
                  <a:tcPr marL="9525" marR="9525" marT="9525" marB="0" anchor="ctr"/>
                </a:tc>
                <a:tc>
                  <a:txBody>
                    <a:bodyPr/>
                    <a:lstStyle/>
                    <a:p>
                      <a:pPr algn="ctr" fontAlgn="b"/>
                      <a:r>
                        <a:rPr lang="en-GB" sz="1800" b="1" i="0" u="none" strike="noStrike" dirty="0">
                          <a:solidFill>
                            <a:schemeClr val="bg1"/>
                          </a:solidFill>
                          <a:effectLst/>
                          <a:latin typeface="Calibri"/>
                        </a:rPr>
                        <a:t>US1</a:t>
                      </a:r>
                    </a:p>
                  </a:txBody>
                  <a:tcPr marL="9525" marR="9525" marT="9525" marB="0" anchor="ctr"/>
                </a:tc>
                <a:tc>
                  <a:txBody>
                    <a:bodyPr/>
                    <a:lstStyle/>
                    <a:p>
                      <a:pPr algn="ctr" fontAlgn="b"/>
                      <a:r>
                        <a:rPr lang="en-GB" sz="1800" b="1" i="0" u="none" strike="noStrike" dirty="0">
                          <a:solidFill>
                            <a:schemeClr val="bg1"/>
                          </a:solidFill>
                          <a:effectLst/>
                          <a:latin typeface="Calibri"/>
                        </a:rPr>
                        <a:t>US2</a:t>
                      </a:r>
                    </a:p>
                  </a:txBody>
                  <a:tcPr marL="9525" marR="9525" marT="9525" marB="0" anchor="ctr"/>
                </a:tc>
              </a:tr>
              <a:tr h="370840">
                <a:tc>
                  <a:txBody>
                    <a:bodyPr/>
                    <a:lstStyle/>
                    <a:p>
                      <a:pPr algn="l" fontAlgn="b"/>
                      <a:r>
                        <a:rPr lang="en-GB" sz="1800" b="0" i="0" u="none" strike="noStrike" dirty="0" smtClean="0">
                          <a:solidFill>
                            <a:srgbClr val="000000"/>
                          </a:solidFill>
                          <a:effectLst/>
                          <a:latin typeface="Calibri"/>
                        </a:rPr>
                        <a:t> New </a:t>
                      </a:r>
                      <a:r>
                        <a:rPr lang="en-GB" sz="1800" b="0" i="0" u="none" strike="noStrike" dirty="0">
                          <a:solidFill>
                            <a:srgbClr val="000000"/>
                          </a:solidFill>
                          <a:effectLst/>
                          <a:latin typeface="Calibri"/>
                        </a:rPr>
                        <a:t>QRL line and </a:t>
                      </a:r>
                      <a:r>
                        <a:rPr lang="en-GB" sz="1800" b="0" i="0" u="none" strike="noStrike" dirty="0" smtClean="0">
                          <a:solidFill>
                            <a:srgbClr val="000000"/>
                          </a:solidFill>
                          <a:effectLst/>
                          <a:latin typeface="Calibri"/>
                        </a:rPr>
                        <a:t>Service Modules </a:t>
                      </a:r>
                      <a:r>
                        <a:rPr lang="en-GB" sz="1800" b="0" i="0" u="none" strike="noStrike" dirty="0">
                          <a:solidFill>
                            <a:srgbClr val="000000"/>
                          </a:solidFill>
                          <a:effectLst/>
                          <a:latin typeface="Calibri"/>
                        </a:rPr>
                        <a:t>for IT</a:t>
                      </a: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r>
              <a:tr h="370840">
                <a:tc>
                  <a:txBody>
                    <a:bodyPr/>
                    <a:lstStyle/>
                    <a:p>
                      <a:pPr algn="l" fontAlgn="b"/>
                      <a:r>
                        <a:rPr lang="en-GB" sz="1800" b="0" i="0" u="none" strike="noStrike" dirty="0" smtClean="0">
                          <a:solidFill>
                            <a:srgbClr val="000000"/>
                          </a:solidFill>
                          <a:effectLst/>
                          <a:latin typeface="Calibri"/>
                        </a:rPr>
                        <a:t> New </a:t>
                      </a:r>
                      <a:r>
                        <a:rPr lang="en-GB" sz="1800" b="0" i="0" u="none" strike="noStrike" dirty="0">
                          <a:solidFill>
                            <a:srgbClr val="000000"/>
                          </a:solidFill>
                          <a:effectLst/>
                          <a:latin typeface="Calibri"/>
                        </a:rPr>
                        <a:t>QRL line and </a:t>
                      </a:r>
                      <a:r>
                        <a:rPr lang="en-GB" sz="1800" b="0" i="0" u="none" strike="noStrike" dirty="0" smtClean="0">
                          <a:solidFill>
                            <a:srgbClr val="000000"/>
                          </a:solidFill>
                          <a:effectLst/>
                          <a:latin typeface="Calibri"/>
                        </a:rPr>
                        <a:t>Service Modules  </a:t>
                      </a:r>
                      <a:r>
                        <a:rPr lang="en-GB" sz="1800" b="0" i="0" u="none" strike="noStrike" dirty="0">
                          <a:solidFill>
                            <a:srgbClr val="000000"/>
                          </a:solidFill>
                          <a:effectLst/>
                          <a:latin typeface="Calibri"/>
                        </a:rPr>
                        <a:t>for MS</a:t>
                      </a:r>
                    </a:p>
                  </a:txBody>
                  <a:tcPr marL="9525" marR="9525" marT="9525" marB="0" anchor="ctr"/>
                </a:tc>
                <a:tc>
                  <a:txBody>
                    <a:bodyPr/>
                    <a:lstStyle/>
                    <a:p>
                      <a:pPr algn="ctr" fontAlgn="b"/>
                      <a:r>
                        <a:rPr lang="en-GB" sz="1800" b="0" i="0" u="none" strike="noStrike">
                          <a:solidFill>
                            <a:srgbClr val="92D050"/>
                          </a:solidFill>
                          <a:effectLst/>
                          <a:latin typeface="Calibri"/>
                        </a:rPr>
                        <a:t>N</a:t>
                      </a: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r>
              <a:tr h="370840">
                <a:tc>
                  <a:txBody>
                    <a:bodyPr/>
                    <a:lstStyle/>
                    <a:p>
                      <a:pPr algn="l" fontAlgn="b"/>
                      <a:r>
                        <a:rPr lang="en-GB" sz="1800" b="0" i="0" u="none" strike="noStrike" dirty="0" smtClean="0">
                          <a:solidFill>
                            <a:srgbClr val="000000"/>
                          </a:solidFill>
                          <a:effectLst/>
                          <a:latin typeface="Calibri"/>
                        </a:rPr>
                        <a:t> New </a:t>
                      </a:r>
                      <a:r>
                        <a:rPr lang="en-GB" sz="1800" b="0" i="0" u="none" strike="noStrike" dirty="0">
                          <a:solidFill>
                            <a:srgbClr val="000000"/>
                          </a:solidFill>
                          <a:effectLst/>
                          <a:latin typeface="Calibri"/>
                        </a:rPr>
                        <a:t>QRL </a:t>
                      </a:r>
                      <a:r>
                        <a:rPr lang="en-GB" sz="1800" b="0" i="0" u="none" strike="noStrike" dirty="0" smtClean="0">
                          <a:solidFill>
                            <a:srgbClr val="000000"/>
                          </a:solidFill>
                          <a:effectLst/>
                          <a:latin typeface="Calibri"/>
                        </a:rPr>
                        <a:t>Service Modules  </a:t>
                      </a:r>
                      <a:r>
                        <a:rPr lang="en-GB" sz="1800" b="0" i="0" u="none" strike="noStrike" dirty="0">
                          <a:solidFill>
                            <a:srgbClr val="000000"/>
                          </a:solidFill>
                          <a:effectLst/>
                          <a:latin typeface="Calibri"/>
                        </a:rPr>
                        <a:t>for DS P1 &amp; P5</a:t>
                      </a:r>
                    </a:p>
                  </a:txBody>
                  <a:tcPr marL="9525" marR="9525" marT="9525" marB="0" anchor="ctr"/>
                </a:tc>
                <a:tc>
                  <a:txBody>
                    <a:bodyPr/>
                    <a:lstStyle/>
                    <a:p>
                      <a:pPr algn="ctr" fontAlgn="b"/>
                      <a:r>
                        <a:rPr lang="en-GB" sz="1800" b="0" i="0" u="none" strike="noStrike">
                          <a:solidFill>
                            <a:srgbClr val="92D050"/>
                          </a:solidFill>
                          <a:effectLst/>
                          <a:latin typeface="Calibri"/>
                        </a:rPr>
                        <a:t>N</a:t>
                      </a: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r>
              <a:tr h="370840">
                <a:tc>
                  <a:txBody>
                    <a:bodyPr/>
                    <a:lstStyle/>
                    <a:p>
                      <a:pPr algn="l" fontAlgn="b"/>
                      <a:r>
                        <a:rPr lang="en-GB" sz="1800" b="0" i="0" u="none" strike="noStrike" dirty="0" smtClean="0">
                          <a:solidFill>
                            <a:srgbClr val="000000"/>
                          </a:solidFill>
                          <a:effectLst/>
                          <a:latin typeface="Calibri"/>
                        </a:rPr>
                        <a:t> New </a:t>
                      </a:r>
                      <a:r>
                        <a:rPr lang="en-GB" sz="1800" b="0" i="0" u="none" strike="noStrike" dirty="0" err="1">
                          <a:solidFill>
                            <a:srgbClr val="000000"/>
                          </a:solidFill>
                          <a:effectLst/>
                          <a:latin typeface="Calibri"/>
                        </a:rPr>
                        <a:t>Cryoplant</a:t>
                      </a:r>
                      <a:r>
                        <a:rPr lang="en-GB" sz="1800" b="0" i="0" u="none" strike="noStrike" dirty="0">
                          <a:solidFill>
                            <a:srgbClr val="000000"/>
                          </a:solidFill>
                          <a:effectLst/>
                          <a:latin typeface="Calibri"/>
                        </a:rPr>
                        <a:t> for RF at P4</a:t>
                      </a:r>
                    </a:p>
                  </a:txBody>
                  <a:tcPr marL="9525" marR="9525" marT="9525" marB="0" anchor="ctr"/>
                </a:tc>
                <a:tc>
                  <a:txBody>
                    <a:bodyPr/>
                    <a:lstStyle/>
                    <a:p>
                      <a:pPr algn="ctr" fontAlgn="b"/>
                      <a:r>
                        <a:rPr lang="en-GB" sz="1800" b="0" i="0" u="none" strike="noStrike" dirty="0">
                          <a:solidFill>
                            <a:srgbClr val="FF0000"/>
                          </a:solidFill>
                          <a:effectLst/>
                          <a:latin typeface="Calibri"/>
                        </a:rPr>
                        <a:t>Y/</a:t>
                      </a:r>
                      <a:r>
                        <a:rPr lang="en-GB" sz="1800" b="0" i="0" u="none" strike="noStrike" dirty="0">
                          <a:solidFill>
                            <a:srgbClr val="92D050"/>
                          </a:solidFill>
                          <a:effectLst/>
                          <a:latin typeface="Calibri"/>
                        </a:rPr>
                        <a:t>N </a:t>
                      </a:r>
                      <a:r>
                        <a:rPr lang="en-GB" sz="1800" b="0" i="0" u="none" strike="noStrike" baseline="30000" dirty="0">
                          <a:solidFill>
                            <a:srgbClr val="000000"/>
                          </a:solidFill>
                          <a:effectLst/>
                          <a:latin typeface="Calibri"/>
                        </a:rPr>
                        <a:t>(1)</a:t>
                      </a:r>
                      <a:endParaRPr lang="en-GB" sz="1800" b="0" i="0" u="none" strike="noStrike" dirty="0">
                        <a:solidFill>
                          <a:srgbClr val="000000"/>
                        </a:solidFill>
                        <a:effectLst/>
                        <a:latin typeface="Calibri"/>
                      </a:endParaRP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c>
                  <a:txBody>
                    <a:bodyPr/>
                    <a:lstStyle/>
                    <a:p>
                      <a:pPr algn="ctr" fontAlgn="b"/>
                      <a:r>
                        <a:rPr lang="en-GB" sz="1800" b="0" i="0" u="none" strike="noStrike">
                          <a:solidFill>
                            <a:srgbClr val="FF0000"/>
                          </a:solidFill>
                          <a:effectLst/>
                          <a:latin typeface="Calibri"/>
                        </a:rPr>
                        <a:t>Y</a:t>
                      </a:r>
                    </a:p>
                  </a:txBody>
                  <a:tcPr marL="9525" marR="9525" marT="9525" marB="0" anchor="ctr"/>
                </a:tc>
              </a:tr>
              <a:tr h="370840">
                <a:tc>
                  <a:txBody>
                    <a:bodyPr/>
                    <a:lstStyle/>
                    <a:p>
                      <a:pPr algn="l" fontAlgn="b"/>
                      <a:r>
                        <a:rPr lang="en-GB" sz="1800" b="0" i="0" u="none" strike="noStrike" dirty="0" smtClean="0">
                          <a:solidFill>
                            <a:srgbClr val="000000"/>
                          </a:solidFill>
                          <a:effectLst/>
                          <a:latin typeface="Calibri"/>
                        </a:rPr>
                        <a:t> New </a:t>
                      </a:r>
                      <a:r>
                        <a:rPr lang="en-GB" sz="1800" b="0" i="0" u="none" strike="noStrike" dirty="0" err="1">
                          <a:solidFill>
                            <a:srgbClr val="000000"/>
                          </a:solidFill>
                          <a:effectLst/>
                          <a:latin typeface="Calibri"/>
                        </a:rPr>
                        <a:t>Cryoplants</a:t>
                      </a:r>
                      <a:r>
                        <a:rPr lang="en-GB" sz="1800" b="0" i="0" u="none" strike="noStrike" dirty="0">
                          <a:solidFill>
                            <a:srgbClr val="000000"/>
                          </a:solidFill>
                          <a:effectLst/>
                          <a:latin typeface="Calibri"/>
                        </a:rPr>
                        <a:t> for IT at P1 &amp; P5</a:t>
                      </a:r>
                    </a:p>
                  </a:txBody>
                  <a:tcPr marL="9525" marR="9525" marT="9525" marB="0" anchor="ctr"/>
                </a:tc>
                <a:tc>
                  <a:txBody>
                    <a:bodyPr/>
                    <a:lstStyle/>
                    <a:p>
                      <a:pPr algn="ctr" fontAlgn="b"/>
                      <a:r>
                        <a:rPr lang="en-GB" sz="1800" b="0" i="0" u="none" strike="noStrike" dirty="0">
                          <a:solidFill>
                            <a:srgbClr val="FF0000"/>
                          </a:solidFill>
                          <a:effectLst/>
                          <a:latin typeface="Calibri"/>
                        </a:rPr>
                        <a:t>Y/</a:t>
                      </a:r>
                      <a:r>
                        <a:rPr lang="en-GB" sz="1800" b="0" i="0" u="none" strike="noStrike" dirty="0">
                          <a:solidFill>
                            <a:srgbClr val="92D050"/>
                          </a:solidFill>
                          <a:effectLst/>
                          <a:latin typeface="Calibri"/>
                        </a:rPr>
                        <a:t>N </a:t>
                      </a:r>
                      <a:r>
                        <a:rPr lang="en-GB" sz="1800" b="0" i="0" u="none" strike="noStrike" baseline="30000" dirty="0">
                          <a:solidFill>
                            <a:srgbClr val="000000"/>
                          </a:solidFill>
                          <a:effectLst/>
                          <a:latin typeface="Calibri"/>
                        </a:rPr>
                        <a:t>(2)</a:t>
                      </a:r>
                      <a:endParaRPr lang="en-GB" sz="1800" b="0" i="0" u="none" strike="noStrike" dirty="0">
                        <a:solidFill>
                          <a:srgbClr val="000000"/>
                        </a:solidFill>
                        <a:effectLst/>
                        <a:latin typeface="Calibri"/>
                      </a:endParaRPr>
                    </a:p>
                  </a:txBody>
                  <a:tcPr marL="9525" marR="9525" marT="9525" marB="0" anchor="ctr"/>
                </a:tc>
                <a:tc>
                  <a:txBody>
                    <a:bodyPr/>
                    <a:lstStyle/>
                    <a:p>
                      <a:pPr algn="ctr" fontAlgn="b"/>
                      <a:r>
                        <a:rPr lang="en-GB" sz="1800" b="0" i="0" u="none" strike="noStrike" dirty="0">
                          <a:solidFill>
                            <a:srgbClr val="FF0000"/>
                          </a:solidFill>
                          <a:effectLst/>
                          <a:latin typeface="Calibri"/>
                        </a:rPr>
                        <a:t>Y</a:t>
                      </a:r>
                    </a:p>
                  </a:txBody>
                  <a:tcPr marL="9525" marR="9525" marT="9525" marB="0" anchor="ctr"/>
                </a:tc>
                <a:tc>
                  <a:txBody>
                    <a:bodyPr/>
                    <a:lstStyle/>
                    <a:p>
                      <a:pPr algn="ctr" fontAlgn="b"/>
                      <a:r>
                        <a:rPr lang="en-GB" sz="1800" b="0" i="0" u="none" strike="noStrike" dirty="0">
                          <a:solidFill>
                            <a:srgbClr val="FF0000"/>
                          </a:solidFill>
                          <a:effectLst/>
                          <a:latin typeface="Calibri"/>
                        </a:rPr>
                        <a:t>Y</a:t>
                      </a:r>
                    </a:p>
                  </a:txBody>
                  <a:tcPr marL="9525" marR="9525" marT="9525" marB="0" anchor="ctr"/>
                </a:tc>
              </a:tr>
            </a:tbl>
          </a:graphicData>
        </a:graphic>
      </p:graphicFrame>
      <p:sp>
        <p:nvSpPr>
          <p:cNvPr id="4" name="TextBox 3"/>
          <p:cNvSpPr txBox="1"/>
          <p:nvPr/>
        </p:nvSpPr>
        <p:spPr>
          <a:xfrm>
            <a:off x="611560" y="4077072"/>
            <a:ext cx="7992888" cy="1200329"/>
          </a:xfrm>
          <a:prstGeom prst="rect">
            <a:avLst/>
          </a:prstGeom>
          <a:noFill/>
        </p:spPr>
        <p:txBody>
          <a:bodyPr wrap="square" rtlCol="0">
            <a:spAutoFit/>
          </a:bodyPr>
          <a:lstStyle/>
          <a:p>
            <a:r>
              <a:rPr lang="en-GB" baseline="30000" dirty="0" smtClean="0"/>
              <a:t>(1)</a:t>
            </a:r>
            <a:r>
              <a:rPr lang="en-GB" dirty="0" smtClean="0"/>
              <a:t>: </a:t>
            </a:r>
            <a:r>
              <a:rPr lang="en-GB" dirty="0" smtClean="0">
                <a:solidFill>
                  <a:srgbClr val="FF0000"/>
                </a:solidFill>
              </a:rPr>
              <a:t>Y</a:t>
            </a:r>
            <a:r>
              <a:rPr lang="en-GB" dirty="0" smtClean="0"/>
              <a:t>, depending on the required margins for e-clouds and on the required HWC/</a:t>
            </a:r>
            <a:r>
              <a:rPr lang="en-GB" dirty="0" err="1" smtClean="0"/>
              <a:t>sectorization</a:t>
            </a:r>
            <a:r>
              <a:rPr lang="en-GB" dirty="0" smtClean="0"/>
              <a:t> flexibility.</a:t>
            </a:r>
          </a:p>
          <a:p>
            <a:r>
              <a:rPr lang="en-GB" baseline="30000" dirty="0"/>
              <a:t>(</a:t>
            </a:r>
            <a:r>
              <a:rPr lang="en-GB" baseline="30000" dirty="0" smtClean="0"/>
              <a:t>2)</a:t>
            </a:r>
            <a:r>
              <a:rPr lang="en-GB" dirty="0" smtClean="0"/>
              <a:t>: </a:t>
            </a:r>
            <a:r>
              <a:rPr lang="en-GB" dirty="0" smtClean="0">
                <a:solidFill>
                  <a:srgbClr val="FF0000"/>
                </a:solidFill>
              </a:rPr>
              <a:t>Y</a:t>
            </a:r>
            <a:r>
              <a:rPr lang="en-GB" dirty="0" smtClean="0"/>
              <a:t>, depending on required temperature margins and on the required HWC/</a:t>
            </a:r>
            <a:r>
              <a:rPr lang="en-GB" dirty="0" err="1" smtClean="0"/>
              <a:t>sectorization</a:t>
            </a:r>
            <a:r>
              <a:rPr lang="en-GB" dirty="0" smtClean="0"/>
              <a:t> flexibility.</a:t>
            </a:r>
            <a:endParaRPr lang="en-GB" dirty="0"/>
          </a:p>
        </p:txBody>
      </p:sp>
    </p:spTree>
    <p:extLst>
      <p:ext uri="{BB962C8B-B14F-4D97-AF65-F5344CB8AC3E}">
        <p14:creationId xmlns:p14="http://schemas.microsoft.com/office/powerpoint/2010/main" val="71887407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4294967295"/>
          </p:nvPr>
        </p:nvSpPr>
        <p:spPr>
          <a:xfrm>
            <a:off x="4414838" y="6524625"/>
            <a:ext cx="4519612" cy="247650"/>
          </a:xfrm>
          <a:prstGeom prst="rect">
            <a:avLst/>
          </a:prstGeom>
        </p:spPr>
        <p:txBody>
          <a:bodyPr/>
          <a:lstStyle/>
          <a:p>
            <a:pPr>
              <a:defRPr/>
            </a:pPr>
            <a:r>
              <a:rPr lang="en-US" dirty="0" smtClean="0"/>
              <a:t>Lay out for HL LHC from IP to D1 - </a:t>
            </a:r>
            <a:fld id="{5B0F2CE2-42CD-4A74-A04F-1839686887D0}" type="slidenum">
              <a:rPr lang="en-US" smtClean="0"/>
              <a:pPr>
                <a:defRPr/>
              </a:pPr>
              <a:t>53</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rgbClr val="0070C0"/>
                </a:solidFill>
                <a:sym typeface="Symbol" pitchFamily="18" charset="2"/>
              </a:rPr>
              <a:t>layouts</a:t>
            </a:r>
          </a:p>
        </p:txBody>
      </p:sp>
      <p:sp>
        <p:nvSpPr>
          <p:cNvPr id="13316" name="Rectangle 3"/>
          <p:cNvSpPr>
            <a:spLocks noGrp="1" noChangeArrowheads="1"/>
          </p:cNvSpPr>
          <p:nvPr>
            <p:ph type="body" idx="1"/>
          </p:nvPr>
        </p:nvSpPr>
        <p:spPr/>
        <p:txBody>
          <a:bodyPr/>
          <a:lstStyle/>
          <a:p>
            <a:pPr eaLnBrk="1" hangingPunct="1"/>
            <a:endParaRPr lang="fr-CH" dirty="0" smtClean="0">
              <a:sym typeface="Symbol" pitchFamily="18" charset="2"/>
            </a:endParaRPr>
          </a:p>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p:txBody>
      </p:sp>
      <p:sp>
        <p:nvSpPr>
          <p:cNvPr id="4" name="TextBox 3"/>
          <p:cNvSpPr txBox="1"/>
          <p:nvPr/>
        </p:nvSpPr>
        <p:spPr>
          <a:xfrm>
            <a:off x="7776317" y="1984507"/>
            <a:ext cx="846707" cy="461665"/>
          </a:xfrm>
          <a:prstGeom prst="rect">
            <a:avLst/>
          </a:prstGeom>
          <a:noFill/>
        </p:spPr>
        <p:txBody>
          <a:bodyPr wrap="none" rtlCol="0">
            <a:spAutoFit/>
          </a:bodyPr>
          <a:lstStyle/>
          <a:p>
            <a:r>
              <a:rPr lang="fr-CH" dirty="0" smtClean="0">
                <a:solidFill>
                  <a:srgbClr val="C00000"/>
                </a:solidFill>
              </a:rPr>
              <a:t>LHC</a:t>
            </a:r>
            <a:endParaRPr lang="en-GB" dirty="0">
              <a:solidFill>
                <a:srgbClr val="C00000"/>
              </a:solidFill>
            </a:endParaRPr>
          </a:p>
        </p:txBody>
      </p:sp>
      <p:sp>
        <p:nvSpPr>
          <p:cNvPr id="10" name="TextBox 9"/>
          <p:cNvSpPr txBox="1"/>
          <p:nvPr/>
        </p:nvSpPr>
        <p:spPr>
          <a:xfrm>
            <a:off x="7515830" y="5476613"/>
            <a:ext cx="1367682" cy="461665"/>
          </a:xfrm>
          <a:prstGeom prst="rect">
            <a:avLst/>
          </a:prstGeom>
          <a:noFill/>
        </p:spPr>
        <p:txBody>
          <a:bodyPr wrap="none" rtlCol="0">
            <a:spAutoFit/>
          </a:bodyPr>
          <a:lstStyle/>
          <a:p>
            <a:r>
              <a:rPr lang="fr-CH" dirty="0" smtClean="0">
                <a:solidFill>
                  <a:srgbClr val="C00000"/>
                </a:solidFill>
              </a:rPr>
              <a:t>HL LHC</a:t>
            </a:r>
            <a:endParaRPr lang="en-GB" dirty="0">
              <a:solidFill>
                <a:srgbClr val="C00000"/>
              </a:solidFill>
            </a:endParaRPr>
          </a:p>
        </p:txBody>
      </p:sp>
      <p:pic>
        <p:nvPicPr>
          <p:cNvPr id="3"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67520" y="4625308"/>
            <a:ext cx="6393091" cy="1978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67520" y="1233561"/>
            <a:ext cx="6393089" cy="1801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3"/>
          <p:cNvSpPr txBox="1">
            <a:spLocks noChangeArrowheads="1"/>
          </p:cNvSpPr>
          <p:nvPr/>
        </p:nvSpPr>
        <p:spPr bwMode="auto">
          <a:xfrm>
            <a:off x="419100" y="1343025"/>
            <a:ext cx="8677275" cy="5240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65000"/>
              <a:buBlip>
                <a:blip r:embed="rId4"/>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5000"/>
              <a:buBlip>
                <a:blip r:embed="rId5"/>
              </a:buBlip>
              <a:defRPr sz="2000" baseline="0">
                <a:solidFill>
                  <a:schemeClr val="tx1"/>
                </a:solidFill>
                <a:latin typeface="+mn-lt"/>
              </a:defRPr>
            </a:lvl2pPr>
            <a:lvl3pPr marL="1143000" indent="-228600" algn="l" rtl="0" eaLnBrk="0" fontAlgn="base" hangingPunct="0">
              <a:spcBef>
                <a:spcPct val="20000"/>
              </a:spcBef>
              <a:spcAft>
                <a:spcPct val="0"/>
              </a:spcAft>
              <a:buSzPct val="65000"/>
              <a:buBlip>
                <a:blip r:embed="rId6"/>
              </a:buBlip>
              <a:defRPr sz="1800" baseline="0">
                <a:solidFill>
                  <a:schemeClr val="tx1"/>
                </a:solidFill>
                <a:latin typeface="+mn-lt"/>
              </a:defRPr>
            </a:lvl3pPr>
            <a:lvl4pPr marL="1600200" indent="-228600" algn="l" rtl="0" eaLnBrk="0" fontAlgn="base" hangingPunct="0">
              <a:spcBef>
                <a:spcPct val="20000"/>
              </a:spcBef>
              <a:spcAft>
                <a:spcPct val="0"/>
              </a:spcAft>
              <a:buSzPct val="65000"/>
              <a:buBlip>
                <a:blip r:embed="rId7"/>
              </a:buBlip>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pPr eaLnBrk="1" hangingPunct="1"/>
            <a:endParaRPr lang="fr-CH" kern="0" dirty="0" smtClean="0">
              <a:sym typeface="Symbol" pitchFamily="18" charset="2"/>
            </a:endParaRPr>
          </a:p>
          <a:p>
            <a:pPr eaLnBrk="1" hangingPunct="1"/>
            <a:endParaRPr lang="fr-CH" kern="0" dirty="0" smtClean="0">
              <a:sym typeface="Symbol" pitchFamily="18" charset="2"/>
            </a:endParaRPr>
          </a:p>
          <a:p>
            <a:pPr eaLnBrk="1" hangingPunct="1"/>
            <a:endParaRPr lang="fr-CH" kern="0" dirty="0" smtClean="0">
              <a:sym typeface="Symbol" pitchFamily="18" charset="2"/>
            </a:endParaRPr>
          </a:p>
          <a:p>
            <a:pPr eaLnBrk="1" hangingPunct="1"/>
            <a:endParaRPr lang="fr-CH" kern="0" dirty="0" smtClean="0">
              <a:sym typeface="Symbol" pitchFamily="18" charset="2"/>
            </a:endParaRPr>
          </a:p>
          <a:p>
            <a:pPr marL="0" indent="0" eaLnBrk="1" hangingPunct="1">
              <a:buNone/>
            </a:pPr>
            <a:r>
              <a:rPr lang="fr-CH" kern="0" dirty="0" smtClean="0">
                <a:sym typeface="Symbol" pitchFamily="18" charset="2"/>
              </a:rPr>
              <a:t>Aperture </a:t>
            </a:r>
            <a:r>
              <a:rPr lang="fr-CH" kern="0" dirty="0" smtClean="0">
                <a:sym typeface="Symbol"/>
              </a:rPr>
              <a:t></a:t>
            </a:r>
            <a:r>
              <a:rPr lang="fr-CH" kern="0" dirty="0" err="1" smtClean="0">
                <a:sym typeface="Symbol" pitchFamily="18" charset="2"/>
              </a:rPr>
              <a:t>twice</a:t>
            </a:r>
            <a:r>
              <a:rPr lang="fr-CH" kern="0" dirty="0" smtClean="0">
                <a:sym typeface="Symbol" pitchFamily="18" charset="2"/>
              </a:rPr>
              <a:t> the LHC </a:t>
            </a:r>
            <a:r>
              <a:rPr lang="fr-CH" kern="0" dirty="0" err="1" smtClean="0">
                <a:sym typeface="Symbol" pitchFamily="18" charset="2"/>
              </a:rPr>
              <a:t>baseline</a:t>
            </a:r>
            <a:r>
              <a:rPr lang="fr-CH" kern="0" dirty="0" smtClean="0">
                <a:sym typeface="Symbol" pitchFamily="18" charset="2"/>
              </a:rPr>
              <a:t> (70 mm to 150 mm), </a:t>
            </a:r>
          </a:p>
          <a:p>
            <a:pPr marL="0" indent="0" eaLnBrk="1" hangingPunct="1">
              <a:buNone/>
            </a:pPr>
            <a:r>
              <a:rPr lang="fr-CH" kern="0" dirty="0" smtClean="0">
                <a:sym typeface="Symbol" pitchFamily="18" charset="2"/>
              </a:rPr>
              <a:t>but more compact triplet </a:t>
            </a:r>
            <a:r>
              <a:rPr lang="fr-CH" kern="0" dirty="0" err="1" smtClean="0">
                <a:sym typeface="Symbol" pitchFamily="18" charset="2"/>
              </a:rPr>
              <a:t>layout</a:t>
            </a:r>
            <a:r>
              <a:rPr lang="fr-CH" kern="0" dirty="0">
                <a:sym typeface="Symbol" pitchFamily="18" charset="2"/>
              </a:rPr>
              <a:t> </a:t>
            </a:r>
            <a:r>
              <a:rPr lang="fr-CH" kern="0" dirty="0" err="1" smtClean="0">
                <a:sym typeface="Symbol" pitchFamily="18" charset="2"/>
              </a:rPr>
              <a:t>thanks</a:t>
            </a:r>
            <a:r>
              <a:rPr lang="fr-CH" kern="0" dirty="0" smtClean="0">
                <a:sym typeface="Symbol" pitchFamily="18" charset="2"/>
              </a:rPr>
              <a:t> to Nb</a:t>
            </a:r>
            <a:r>
              <a:rPr lang="fr-CH" kern="0" baseline="-25000" dirty="0" smtClean="0">
                <a:sym typeface="Symbol" pitchFamily="18" charset="2"/>
              </a:rPr>
              <a:t>3</a:t>
            </a:r>
            <a:r>
              <a:rPr lang="fr-CH" kern="0" dirty="0" smtClean="0">
                <a:sym typeface="Symbol" pitchFamily="18" charset="2"/>
              </a:rPr>
              <a:t>Sn and </a:t>
            </a:r>
            <a:r>
              <a:rPr lang="fr-CH" kern="0" dirty="0" err="1" smtClean="0">
                <a:sym typeface="Symbol" pitchFamily="18" charset="2"/>
              </a:rPr>
              <a:t>superconductive</a:t>
            </a:r>
            <a:r>
              <a:rPr lang="fr-CH" kern="0" dirty="0" smtClean="0">
                <a:sym typeface="Symbol" pitchFamily="18" charset="2"/>
              </a:rPr>
              <a:t> D1</a:t>
            </a:r>
          </a:p>
        </p:txBody>
      </p:sp>
      <p:pic>
        <p:nvPicPr>
          <p:cNvPr id="2050" name="Picture 2" descr="\\cern.ch\dfs\Websites\t\te-dep\structure\MSC\MDT\UNST0001.gif"/>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330448" y="1469150"/>
            <a:ext cx="283441" cy="15039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ern.ch\dfs\Websites\t\te-dep\structure\MSC\MDT\UNST0001.gif"/>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916957" y="1480965"/>
            <a:ext cx="283441" cy="15039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ern.ch\dfs\Websites\t\te-dep\structure\MSC\MDT\JAPA0001.gif"/>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1590387" y="1457337"/>
            <a:ext cx="247650" cy="17402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ern.ch\dfs\Websites\t\te-dep\structure\MSC\MDT\JAPA0001.gif"/>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768277" y="1480965"/>
            <a:ext cx="247650" cy="17402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ern.ch\dfs\Websites\t\te-dep\structure\MSC\MDT\UNST0001.gif"/>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459639" y="5020871"/>
            <a:ext cx="283441" cy="15039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ern.ch\dfs\Websites\t\te-dep\structure\MSC\MDT\UNST0001.gif"/>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725277" y="5012397"/>
            <a:ext cx="283441" cy="15039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ern.ch\dfs\Websites\t\te-dep\structure\MSC\MDT\JAPA0001.gif"/>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6035804" y="4997243"/>
            <a:ext cx="247650" cy="17402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cern.ch\dfs\Websites\t\te-dep\structure\MSC\MDT\UNST0001.gif"/>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872099" y="5020871"/>
            <a:ext cx="283441" cy="150397"/>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cern.ch\dfs\Websites\t\te-dep\structure\MSC\MDT\UNST0001.gif"/>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349756" y="5012396"/>
            <a:ext cx="283441" cy="15039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ern.ch\dfs\Websites\t\te-dep\structure\MSC\MDT\ITAL0001.gif"/>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5485968" y="5022185"/>
            <a:ext cx="240579" cy="161213"/>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ern.ch\dfs\Websites\t\te-dep\structure\MSC\MDT\SPAN0001.gif"/>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2299609" y="5020871"/>
            <a:ext cx="234750" cy="15730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5" descr="\\cern.ch\dfs\Websites\t\te-dep\structure\MSC\MDT\SPAN0001.gif"/>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3946690" y="5035777"/>
            <a:ext cx="234750" cy="15730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ern.ch\dfs\Websites\t\te-dep\structure\MSC\MDT\SPAN0001.gif"/>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5179745" y="5020871"/>
            <a:ext cx="234750" cy="15730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2721763" y="4993928"/>
            <a:ext cx="222902" cy="222531"/>
          </a:xfrm>
          <a:prstGeom prst="rect">
            <a:avLst/>
          </a:prstGeom>
        </p:spPr>
      </p:pic>
      <p:pic>
        <p:nvPicPr>
          <p:cNvPr id="28" name="Picture 27"/>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3456055" y="5006730"/>
            <a:ext cx="222902" cy="222531"/>
          </a:xfrm>
          <a:prstGeom prst="rect">
            <a:avLst/>
          </a:prstGeom>
        </p:spPr>
      </p:pic>
      <p:pic>
        <p:nvPicPr>
          <p:cNvPr id="2054" name="Picture 6" descr="\\cern.ch\dfs\Websites\t\te-dep\structure\MSC\MDT\RUSS0001.gif"/>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4742016" y="1451429"/>
            <a:ext cx="312590" cy="20946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6" descr="\\cern.ch\dfs\Websites\t\te-dep\structure\MSC\MDT\RUSS0001.gif"/>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5129512" y="1466408"/>
            <a:ext cx="312590" cy="20946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cern.ch\dfs\Websites\t\te-dep\structure\MSC\MDT\RUSS0001.gif"/>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5524072" y="1448850"/>
            <a:ext cx="312590" cy="20946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cern.ch\dfs\Websites\t\te-dep\structure\MSC\MDT\RUSS0001.gif"/>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5923117" y="1463243"/>
            <a:ext cx="312590" cy="20946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cern.ch\dfs\Websites\t\te-dep\structure\MSC\MDT\RUSS0001.gif"/>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6281874" y="1457337"/>
            <a:ext cx="312590" cy="20946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 descr="\\cern.ch\dfs\Websites\t\te-dep\structure\MSC\MDT\RUSS0001.gif"/>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6667798" y="1463243"/>
            <a:ext cx="312590" cy="2094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0200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4294967295"/>
          </p:nvPr>
        </p:nvSpPr>
        <p:spPr>
          <a:xfrm>
            <a:off x="4414838" y="6524625"/>
            <a:ext cx="4519612" cy="247650"/>
          </a:xfrm>
          <a:prstGeom prst="rect">
            <a:avLst/>
          </a:prstGeom>
        </p:spPr>
        <p:txBody>
          <a:bodyPr/>
          <a:lstStyle/>
          <a:p>
            <a:pPr>
              <a:defRPr/>
            </a:pPr>
            <a:r>
              <a:rPr lang="en-US" dirty="0"/>
              <a:t>Lay out for HL LHC from IP to D1 - </a:t>
            </a:r>
            <a:fld id="{5B0F2CE2-42CD-4A74-A04F-1839686887D0}" type="slidenum">
              <a:rPr lang="en-US" smtClean="0"/>
              <a:pPr>
                <a:defRPr/>
              </a:pPr>
              <a:t>54</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rgbClr val="0070C0"/>
                </a:solidFill>
                <a:sym typeface="Symbol" pitchFamily="18" charset="2"/>
              </a:rPr>
              <a:t>SHIELDING</a:t>
            </a:r>
          </a:p>
        </p:txBody>
      </p:sp>
      <p:sp>
        <p:nvSpPr>
          <p:cNvPr id="13316" name="Rectangle 3"/>
          <p:cNvSpPr>
            <a:spLocks noGrp="1" noChangeArrowheads="1"/>
          </p:cNvSpPr>
          <p:nvPr>
            <p:ph type="body" idx="1"/>
          </p:nvPr>
        </p:nvSpPr>
        <p:spPr/>
        <p:txBody>
          <a:bodyPr/>
          <a:lstStyle/>
          <a:p>
            <a:pPr eaLnBrk="1" hangingPunct="1"/>
            <a:r>
              <a:rPr lang="fr-CH" dirty="0" smtClean="0">
                <a:sym typeface="Symbol" pitchFamily="18" charset="2"/>
              </a:rPr>
              <a:t>One key </a:t>
            </a:r>
            <a:r>
              <a:rPr lang="fr-CH" dirty="0" err="1" smtClean="0">
                <a:sym typeface="Symbol" pitchFamily="18" charset="2"/>
              </a:rPr>
              <a:t>element</a:t>
            </a:r>
            <a:r>
              <a:rPr lang="fr-CH" dirty="0" smtClean="0">
                <a:sym typeface="Symbol" pitchFamily="18" charset="2"/>
              </a:rPr>
              <a:t> </a:t>
            </a:r>
            <a:r>
              <a:rPr lang="fr-CH" dirty="0" err="1" smtClean="0">
                <a:sym typeface="Symbol" pitchFamily="18" charset="2"/>
              </a:rPr>
              <a:t>is</a:t>
            </a:r>
            <a:r>
              <a:rPr lang="fr-CH" dirty="0" smtClean="0">
                <a:sym typeface="Symbol" pitchFamily="18" charset="2"/>
              </a:rPr>
              <a:t> a </a:t>
            </a:r>
            <a:r>
              <a:rPr lang="fr-CH" dirty="0" err="1" smtClean="0">
                <a:sym typeface="Symbol" pitchFamily="18" charset="2"/>
              </a:rPr>
              <a:t>shielding</a:t>
            </a:r>
            <a:r>
              <a:rPr lang="fr-CH" dirty="0" smtClean="0">
                <a:sym typeface="Symbol" pitchFamily="18" charset="2"/>
              </a:rPr>
              <a:t> to </a:t>
            </a:r>
            <a:r>
              <a:rPr lang="fr-CH" dirty="0" err="1" smtClean="0">
                <a:sym typeface="Symbol" pitchFamily="18" charset="2"/>
              </a:rPr>
              <a:t>bring</a:t>
            </a:r>
            <a:r>
              <a:rPr lang="fr-CH" dirty="0" smtClean="0">
                <a:sym typeface="Symbol" pitchFamily="18" charset="2"/>
              </a:rPr>
              <a:t> radiation dose and </a:t>
            </a:r>
            <a:r>
              <a:rPr lang="fr-CH" dirty="0" err="1" smtClean="0">
                <a:sym typeface="Symbol" pitchFamily="18" charset="2"/>
              </a:rPr>
              <a:t>heat</a:t>
            </a:r>
            <a:r>
              <a:rPr lang="fr-CH" dirty="0" smtClean="0">
                <a:sym typeface="Symbol" pitchFamily="18" charset="2"/>
              </a:rPr>
              <a:t> </a:t>
            </a:r>
            <a:r>
              <a:rPr lang="fr-CH" dirty="0" err="1" smtClean="0">
                <a:sym typeface="Symbol" pitchFamily="18" charset="2"/>
              </a:rPr>
              <a:t>load</a:t>
            </a:r>
            <a:r>
              <a:rPr lang="fr-CH" dirty="0" smtClean="0">
                <a:sym typeface="Symbol" pitchFamily="18" charset="2"/>
              </a:rPr>
              <a:t> down to LHC </a:t>
            </a:r>
            <a:r>
              <a:rPr lang="fr-CH" dirty="0" err="1" smtClean="0">
                <a:sym typeface="Symbol" pitchFamily="18" charset="2"/>
              </a:rPr>
              <a:t>baseline</a:t>
            </a:r>
            <a:endParaRPr lang="fr-CH" dirty="0" smtClean="0">
              <a:sym typeface="Symbol" pitchFamily="18" charset="2"/>
            </a:endParaRPr>
          </a:p>
          <a:p>
            <a:pPr lvl="2" eaLnBrk="1" hangingPunct="1"/>
            <a:r>
              <a:rPr lang="fr-CH" dirty="0" smtClean="0">
                <a:sym typeface="Symbol" pitchFamily="18" charset="2"/>
              </a:rPr>
              <a:t>For 1000 fb</a:t>
            </a:r>
            <a:r>
              <a:rPr lang="fr-CH" baseline="30000" dirty="0" smtClean="0">
                <a:sym typeface="Symbol" pitchFamily="18" charset="2"/>
              </a:rPr>
              <a:t>-1</a:t>
            </a:r>
            <a:r>
              <a:rPr lang="fr-CH" dirty="0" smtClean="0">
                <a:sym typeface="Symbol" pitchFamily="18" charset="2"/>
              </a:rPr>
              <a:t> </a:t>
            </a:r>
            <a:r>
              <a:rPr lang="fr-CH" dirty="0" err="1" smtClean="0">
                <a:sym typeface="Symbol" pitchFamily="18" charset="2"/>
              </a:rPr>
              <a:t>this</a:t>
            </a:r>
            <a:r>
              <a:rPr lang="fr-CH" dirty="0" smtClean="0">
                <a:sym typeface="Symbol" pitchFamily="18" charset="2"/>
              </a:rPr>
              <a:t> </a:t>
            </a:r>
            <a:r>
              <a:rPr lang="fr-CH" dirty="0" err="1" smtClean="0">
                <a:sym typeface="Symbol" pitchFamily="18" charset="2"/>
              </a:rPr>
              <a:t>gives</a:t>
            </a:r>
            <a:r>
              <a:rPr lang="fr-CH" dirty="0" smtClean="0">
                <a:sym typeface="Symbol" pitchFamily="18" charset="2"/>
              </a:rPr>
              <a:t> 10 </a:t>
            </a:r>
            <a:r>
              <a:rPr lang="fr-CH" dirty="0" err="1" smtClean="0">
                <a:sym typeface="Symbol" pitchFamily="18" charset="2"/>
              </a:rPr>
              <a:t>MGy</a:t>
            </a:r>
            <a:r>
              <a:rPr lang="fr-CH" dirty="0" smtClean="0">
                <a:sym typeface="Symbol" pitchFamily="18" charset="2"/>
              </a:rPr>
              <a:t> (</a:t>
            </a:r>
            <a:r>
              <a:rPr lang="fr-CH" dirty="0" err="1" smtClean="0">
                <a:sym typeface="Symbol" pitchFamily="18" charset="2"/>
              </a:rPr>
              <a:t>safe</a:t>
            </a:r>
            <a:r>
              <a:rPr lang="fr-CH" dirty="0" smtClean="0">
                <a:sym typeface="Symbol" pitchFamily="18" charset="2"/>
              </a:rPr>
              <a:t>, </a:t>
            </a:r>
            <a:r>
              <a:rPr lang="fr-CH" dirty="0" err="1" smtClean="0">
                <a:sym typeface="Symbol" pitchFamily="18" charset="2"/>
              </a:rPr>
              <a:t>limit</a:t>
            </a:r>
            <a:r>
              <a:rPr lang="fr-CH" dirty="0" smtClean="0">
                <a:sym typeface="Symbol" pitchFamily="18" charset="2"/>
              </a:rPr>
              <a:t> </a:t>
            </a:r>
            <a:r>
              <a:rPr lang="fr-CH" dirty="0" err="1" smtClean="0">
                <a:sym typeface="Symbol" pitchFamily="18" charset="2"/>
              </a:rPr>
              <a:t>at</a:t>
            </a:r>
            <a:r>
              <a:rPr lang="fr-CH" dirty="0" smtClean="0">
                <a:sym typeface="Symbol" pitchFamily="18" charset="2"/>
              </a:rPr>
              <a:t> 30-50 </a:t>
            </a:r>
            <a:r>
              <a:rPr lang="fr-CH" dirty="0" err="1" smtClean="0">
                <a:sym typeface="Symbol" pitchFamily="18" charset="2"/>
              </a:rPr>
              <a:t>MGy</a:t>
            </a:r>
            <a:r>
              <a:rPr lang="fr-CH" dirty="0" smtClean="0">
                <a:sym typeface="Symbol" pitchFamily="18" charset="2"/>
              </a:rPr>
              <a:t>)</a:t>
            </a:r>
          </a:p>
          <a:p>
            <a:pPr lvl="2" eaLnBrk="1" hangingPunct="1"/>
            <a:r>
              <a:rPr lang="fr-CH" dirty="0" smtClean="0">
                <a:sym typeface="Symbol" pitchFamily="18" charset="2"/>
              </a:rPr>
              <a:t>For 3×10</a:t>
            </a:r>
            <a:r>
              <a:rPr lang="fr-CH" baseline="30000" dirty="0" smtClean="0">
                <a:sym typeface="Symbol" pitchFamily="18" charset="2"/>
              </a:rPr>
              <a:t>34</a:t>
            </a:r>
            <a:r>
              <a:rPr lang="fr-CH" dirty="0" smtClean="0">
                <a:sym typeface="Symbol" pitchFamily="18" charset="2"/>
              </a:rPr>
              <a:t> cm</a:t>
            </a:r>
            <a:r>
              <a:rPr lang="fr-CH" baseline="30000" dirty="0" smtClean="0">
                <a:sym typeface="Symbol" pitchFamily="18" charset="2"/>
              </a:rPr>
              <a:t>-2</a:t>
            </a:r>
            <a:r>
              <a:rPr lang="fr-CH" dirty="0" smtClean="0">
                <a:sym typeface="Symbol" pitchFamily="18" charset="2"/>
              </a:rPr>
              <a:t> s</a:t>
            </a:r>
            <a:r>
              <a:rPr lang="fr-CH" baseline="30000" dirty="0" smtClean="0">
                <a:sym typeface="Symbol" pitchFamily="18" charset="2"/>
              </a:rPr>
              <a:t>-1</a:t>
            </a:r>
            <a:r>
              <a:rPr lang="fr-CH" dirty="0" smtClean="0">
                <a:sym typeface="Symbol" pitchFamily="18" charset="2"/>
              </a:rPr>
              <a:t> </a:t>
            </a:r>
            <a:r>
              <a:rPr lang="fr-CH" dirty="0" err="1" smtClean="0">
                <a:sym typeface="Symbol" pitchFamily="18" charset="2"/>
              </a:rPr>
              <a:t>peak</a:t>
            </a:r>
            <a:r>
              <a:rPr lang="fr-CH" dirty="0" smtClean="0">
                <a:sym typeface="Symbol" pitchFamily="18" charset="2"/>
              </a:rPr>
              <a:t> </a:t>
            </a:r>
            <a:r>
              <a:rPr lang="fr-CH" dirty="0" err="1" smtClean="0">
                <a:sym typeface="Symbol" pitchFamily="18" charset="2"/>
              </a:rPr>
              <a:t>lumi</a:t>
            </a:r>
            <a:r>
              <a:rPr lang="fr-CH" dirty="0" smtClean="0">
                <a:sym typeface="Symbol" pitchFamily="18" charset="2"/>
              </a:rPr>
              <a:t> one has 1.5 mW/cm</a:t>
            </a:r>
            <a:r>
              <a:rPr lang="fr-CH" baseline="30000" dirty="0" smtClean="0">
                <a:sym typeface="Symbol" pitchFamily="18" charset="2"/>
              </a:rPr>
              <a:t>3</a:t>
            </a:r>
            <a:r>
              <a:rPr lang="fr-CH" dirty="0">
                <a:sym typeface="Symbol" pitchFamily="18" charset="2"/>
              </a:rPr>
              <a:t> (</a:t>
            </a:r>
            <a:r>
              <a:rPr lang="fr-CH" dirty="0" err="1">
                <a:sym typeface="Symbol" pitchFamily="18" charset="2"/>
              </a:rPr>
              <a:t>safe</a:t>
            </a:r>
            <a:r>
              <a:rPr lang="fr-CH" dirty="0">
                <a:sym typeface="Symbol" pitchFamily="18" charset="2"/>
              </a:rPr>
              <a:t>, </a:t>
            </a:r>
            <a:r>
              <a:rPr lang="fr-CH" dirty="0" err="1" smtClean="0">
                <a:sym typeface="Symbol" pitchFamily="18" charset="2"/>
              </a:rPr>
              <a:t>quench</a:t>
            </a:r>
            <a:r>
              <a:rPr lang="fr-CH" dirty="0" smtClean="0">
                <a:sym typeface="Symbol" pitchFamily="18" charset="2"/>
              </a:rPr>
              <a:t> </a:t>
            </a:r>
            <a:r>
              <a:rPr lang="fr-CH" dirty="0" err="1" smtClean="0">
                <a:sym typeface="Symbol" pitchFamily="18" charset="2"/>
              </a:rPr>
              <a:t>limit</a:t>
            </a:r>
            <a:r>
              <a:rPr lang="fr-CH" dirty="0" smtClean="0">
                <a:sym typeface="Symbol" pitchFamily="18" charset="2"/>
              </a:rPr>
              <a:t> </a:t>
            </a:r>
            <a:r>
              <a:rPr lang="fr-CH" dirty="0" err="1">
                <a:sym typeface="Symbol" pitchFamily="18" charset="2"/>
              </a:rPr>
              <a:t>at</a:t>
            </a:r>
            <a:r>
              <a:rPr lang="fr-CH" dirty="0">
                <a:sym typeface="Symbol" pitchFamily="18" charset="2"/>
              </a:rPr>
              <a:t> </a:t>
            </a:r>
            <a:r>
              <a:rPr lang="fr-CH" dirty="0" smtClean="0">
                <a:sym typeface="Symbol" pitchFamily="18" charset="2"/>
              </a:rPr>
              <a:t>4 </a:t>
            </a:r>
            <a:r>
              <a:rPr lang="fr-CH" dirty="0">
                <a:sym typeface="Symbol" pitchFamily="18" charset="2"/>
              </a:rPr>
              <a:t>mW/cm</a:t>
            </a:r>
            <a:r>
              <a:rPr lang="fr-CH" baseline="30000" dirty="0">
                <a:sym typeface="Symbol" pitchFamily="18" charset="2"/>
              </a:rPr>
              <a:t>3</a:t>
            </a:r>
            <a:r>
              <a:rPr lang="fr-CH" dirty="0">
                <a:sym typeface="Symbol" pitchFamily="18" charset="2"/>
              </a:rPr>
              <a:t> </a:t>
            </a:r>
            <a:r>
              <a:rPr lang="fr-CH" dirty="0" smtClean="0">
                <a:sym typeface="Symbol" pitchFamily="18" charset="2"/>
              </a:rPr>
              <a:t> in LHC)</a:t>
            </a:r>
            <a:endParaRPr lang="fr-CH" baseline="30000" dirty="0" smtClean="0">
              <a:sym typeface="Symbol" pitchFamily="18" charset="2"/>
            </a:endParaRPr>
          </a:p>
          <a:p>
            <a:pPr lvl="2" eaLnBrk="1" hangingPunct="1"/>
            <a:r>
              <a:rPr lang="fr-CH" dirty="0" err="1" smtClean="0">
                <a:sym typeface="Symbol" pitchFamily="18" charset="2"/>
              </a:rPr>
              <a:t>Apart</a:t>
            </a:r>
            <a:r>
              <a:rPr lang="fr-CH" dirty="0" smtClean="0">
                <a:sym typeface="Symbol" pitchFamily="18" charset="2"/>
              </a:rPr>
              <a:t> </a:t>
            </a:r>
            <a:r>
              <a:rPr lang="fr-CH" dirty="0" err="1" smtClean="0">
                <a:sym typeface="Symbol" pitchFamily="18" charset="2"/>
              </a:rPr>
              <a:t>from</a:t>
            </a:r>
            <a:r>
              <a:rPr lang="fr-CH" dirty="0" smtClean="0">
                <a:sym typeface="Symbol" pitchFamily="18" charset="2"/>
              </a:rPr>
              <a:t> structural </a:t>
            </a:r>
            <a:r>
              <a:rPr lang="fr-CH" dirty="0" err="1" smtClean="0">
                <a:sym typeface="Symbol" pitchFamily="18" charset="2"/>
              </a:rPr>
              <a:t>elements</a:t>
            </a:r>
            <a:r>
              <a:rPr lang="fr-CH" dirty="0" smtClean="0">
                <a:sym typeface="Symbol" pitchFamily="18" charset="2"/>
              </a:rPr>
              <a:t> </a:t>
            </a:r>
            <a:r>
              <a:rPr lang="fr-CH" dirty="0" err="1" smtClean="0">
                <a:sym typeface="Symbol" pitchFamily="18" charset="2"/>
              </a:rPr>
              <a:t>we</a:t>
            </a:r>
            <a:r>
              <a:rPr lang="fr-CH" dirty="0" smtClean="0">
                <a:sym typeface="Symbol" pitchFamily="18" charset="2"/>
              </a:rPr>
              <a:t> have 6 mm W inserts </a:t>
            </a:r>
          </a:p>
          <a:p>
            <a:pPr lvl="3" eaLnBrk="1" hangingPunct="1"/>
            <a:r>
              <a:rPr lang="fr-CH" dirty="0" err="1" smtClean="0">
                <a:sym typeface="Symbol" pitchFamily="18" charset="2"/>
              </a:rPr>
              <a:t>That’s</a:t>
            </a:r>
            <a:r>
              <a:rPr lang="fr-CH" dirty="0" smtClean="0">
                <a:sym typeface="Symbol" pitchFamily="18" charset="2"/>
              </a:rPr>
              <a:t> a </a:t>
            </a:r>
            <a:r>
              <a:rPr lang="fr-CH" dirty="0" err="1" smtClean="0">
                <a:sym typeface="Symbol" pitchFamily="18" charset="2"/>
              </a:rPr>
              <a:t>challenging</a:t>
            </a:r>
            <a:r>
              <a:rPr lang="fr-CH" dirty="0" smtClean="0">
                <a:sym typeface="Symbol" pitchFamily="18" charset="2"/>
              </a:rPr>
              <a:t> </a:t>
            </a:r>
            <a:r>
              <a:rPr lang="fr-CH" dirty="0" err="1" smtClean="0">
                <a:sym typeface="Symbol" pitchFamily="18" charset="2"/>
              </a:rPr>
              <a:t>piece</a:t>
            </a:r>
            <a:r>
              <a:rPr lang="fr-CH" dirty="0" smtClean="0">
                <a:sym typeface="Symbol" pitchFamily="18" charset="2"/>
              </a:rPr>
              <a:t> – model </a:t>
            </a:r>
            <a:r>
              <a:rPr lang="fr-CH" dirty="0" err="1" smtClean="0">
                <a:sym typeface="Symbol" pitchFamily="18" charset="2"/>
              </a:rPr>
              <a:t>should</a:t>
            </a:r>
            <a:r>
              <a:rPr lang="fr-CH" dirty="0" smtClean="0">
                <a:sym typeface="Symbol" pitchFamily="18" charset="2"/>
              </a:rPr>
              <a:t> </a:t>
            </a:r>
            <a:r>
              <a:rPr lang="fr-CH" dirty="0" err="1" smtClean="0">
                <a:sym typeface="Symbol" pitchFamily="18" charset="2"/>
              </a:rPr>
              <a:t>be</a:t>
            </a:r>
            <a:r>
              <a:rPr lang="fr-CH" dirty="0" smtClean="0">
                <a:sym typeface="Symbol" pitchFamily="18" charset="2"/>
              </a:rPr>
              <a:t> </a:t>
            </a:r>
            <a:r>
              <a:rPr lang="fr-CH" dirty="0" err="1" smtClean="0">
                <a:sym typeface="Symbol" pitchFamily="18" charset="2"/>
              </a:rPr>
              <a:t>realized</a:t>
            </a:r>
            <a:r>
              <a:rPr lang="fr-CH" dirty="0" smtClean="0">
                <a:sym typeface="Symbol" pitchFamily="18" charset="2"/>
              </a:rPr>
              <a:t> in 2014</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423" y="3500076"/>
            <a:ext cx="4152398" cy="2750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1"/>
          <p:cNvSpPr txBox="1"/>
          <p:nvPr/>
        </p:nvSpPr>
        <p:spPr>
          <a:xfrm>
            <a:off x="981282" y="6298998"/>
            <a:ext cx="3180679" cy="261610"/>
          </a:xfrm>
          <a:prstGeom prst="rect">
            <a:avLst/>
          </a:prstGeom>
          <a:noFill/>
        </p:spPr>
        <p:txBody>
          <a:bodyPr wrap="none" rtlCol="0">
            <a:spAutoFit/>
          </a:bodyPr>
          <a:lstStyle/>
          <a:p>
            <a:r>
              <a:rPr lang="fr-CH" sz="1100" dirty="0" smtClean="0"/>
              <a:t>Radiation dose and </a:t>
            </a:r>
            <a:r>
              <a:rPr lang="fr-CH" sz="1100" dirty="0" err="1" smtClean="0"/>
              <a:t>heat</a:t>
            </a:r>
            <a:r>
              <a:rPr lang="fr-CH" sz="1100" dirty="0" smtClean="0"/>
              <a:t> </a:t>
            </a:r>
            <a:r>
              <a:rPr lang="fr-CH" sz="1100" dirty="0" err="1" smtClean="0"/>
              <a:t>load</a:t>
            </a:r>
            <a:r>
              <a:rPr lang="fr-CH" sz="1100" dirty="0" smtClean="0"/>
              <a:t> </a:t>
            </a:r>
            <a:r>
              <a:rPr lang="fr-CH" sz="1100" dirty="0" smtClean="0">
                <a:solidFill>
                  <a:srgbClr val="009900"/>
                </a:solidFill>
              </a:rPr>
              <a:t>[Cerutti, </a:t>
            </a:r>
            <a:r>
              <a:rPr lang="fr-CH" sz="1100" dirty="0" err="1" smtClean="0">
                <a:solidFill>
                  <a:srgbClr val="009900"/>
                </a:solidFill>
              </a:rPr>
              <a:t>Esposito</a:t>
            </a:r>
            <a:r>
              <a:rPr lang="fr-CH" sz="1100" dirty="0" smtClean="0">
                <a:solidFill>
                  <a:srgbClr val="009900"/>
                </a:solidFill>
              </a:rPr>
              <a:t>]</a:t>
            </a:r>
            <a:endParaRPr lang="en-GB" sz="1100" dirty="0">
              <a:solidFill>
                <a:srgbClr val="009900"/>
              </a:solidFill>
            </a:endParaRPr>
          </a:p>
        </p:txBody>
      </p:sp>
      <p:sp>
        <p:nvSpPr>
          <p:cNvPr id="9" name="TextBox 1"/>
          <p:cNvSpPr txBox="1"/>
          <p:nvPr/>
        </p:nvSpPr>
        <p:spPr>
          <a:xfrm>
            <a:off x="5104193" y="6168193"/>
            <a:ext cx="3805850" cy="261610"/>
          </a:xfrm>
          <a:prstGeom prst="rect">
            <a:avLst/>
          </a:prstGeom>
          <a:noFill/>
        </p:spPr>
        <p:txBody>
          <a:bodyPr wrap="none" rtlCol="0">
            <a:spAutoFit/>
          </a:bodyPr>
          <a:lstStyle/>
          <a:p>
            <a:r>
              <a:rPr lang="fr-CH" sz="1100" dirty="0" err="1" smtClean="0"/>
              <a:t>Beam</a:t>
            </a:r>
            <a:r>
              <a:rPr lang="fr-CH" sz="1100" dirty="0" smtClean="0"/>
              <a:t> </a:t>
            </a:r>
            <a:r>
              <a:rPr lang="fr-CH" sz="1100" dirty="0" err="1" smtClean="0"/>
              <a:t>screen</a:t>
            </a:r>
            <a:r>
              <a:rPr lang="fr-CH" sz="1100" dirty="0" smtClean="0"/>
              <a:t>  in the triplet and in the correctors</a:t>
            </a:r>
            <a:r>
              <a:rPr lang="fr-CH" sz="1100" dirty="0" smtClean="0">
                <a:solidFill>
                  <a:srgbClr val="009900"/>
                </a:solidFill>
              </a:rPr>
              <a:t>[</a:t>
            </a:r>
            <a:r>
              <a:rPr lang="fr-CH" sz="1100" dirty="0" err="1" smtClean="0">
                <a:solidFill>
                  <a:srgbClr val="009900"/>
                </a:solidFill>
              </a:rPr>
              <a:t>Kersevan</a:t>
            </a:r>
            <a:r>
              <a:rPr lang="fr-CH" sz="1100" dirty="0" smtClean="0">
                <a:solidFill>
                  <a:srgbClr val="009900"/>
                </a:solidFill>
              </a:rPr>
              <a:t>]</a:t>
            </a:r>
            <a:endParaRPr lang="en-GB" sz="1100" dirty="0">
              <a:solidFill>
                <a:srgbClr val="009900"/>
              </a:solidFill>
            </a:endParaRPr>
          </a:p>
        </p:txBody>
      </p:sp>
      <p:pic>
        <p:nvPicPr>
          <p:cNvPr id="10" name="Picture 9"/>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86366" y="3897745"/>
            <a:ext cx="4123677" cy="2129040"/>
          </a:xfrm>
          <a:prstGeom prst="rect">
            <a:avLst/>
          </a:prstGeom>
          <a:noFill/>
          <a:ln>
            <a:noFill/>
          </a:ln>
        </p:spPr>
      </p:pic>
    </p:spTree>
    <p:extLst>
      <p:ext uri="{BB962C8B-B14F-4D97-AF65-F5344CB8AC3E}">
        <p14:creationId xmlns:p14="http://schemas.microsoft.com/office/powerpoint/2010/main" val="543420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4294967295"/>
          </p:nvPr>
        </p:nvSpPr>
        <p:spPr>
          <a:xfrm>
            <a:off x="4414838" y="6524625"/>
            <a:ext cx="4519612" cy="247650"/>
          </a:xfrm>
          <a:prstGeom prst="rect">
            <a:avLst/>
          </a:prstGeom>
        </p:spPr>
        <p:txBody>
          <a:bodyPr/>
          <a:lstStyle/>
          <a:p>
            <a:pPr>
              <a:defRPr/>
            </a:pPr>
            <a:r>
              <a:rPr lang="en-US" dirty="0"/>
              <a:t>Lay out for HL LHC from IP to D1 - </a:t>
            </a:r>
            <a:fld id="{5B0F2CE2-42CD-4A74-A04F-1839686887D0}" type="slidenum">
              <a:rPr lang="en-US" smtClean="0"/>
              <a:pPr>
                <a:defRPr/>
              </a:pPr>
              <a:t>55</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rgbClr val="0070C0"/>
                </a:solidFill>
                <a:sym typeface="Symbol" pitchFamily="18" charset="2"/>
              </a:rPr>
              <a:t>QUADRUPOLES</a:t>
            </a:r>
          </a:p>
        </p:txBody>
      </p:sp>
      <p:sp>
        <p:nvSpPr>
          <p:cNvPr id="13316" name="Rectangle 3"/>
          <p:cNvSpPr>
            <a:spLocks noGrp="1" noChangeArrowheads="1"/>
          </p:cNvSpPr>
          <p:nvPr>
            <p:ph type="body" idx="1"/>
          </p:nvPr>
        </p:nvSpPr>
        <p:spPr/>
        <p:txBody>
          <a:bodyPr>
            <a:normAutofit fontScale="77500" lnSpcReduction="20000"/>
          </a:bodyPr>
          <a:lstStyle/>
          <a:p>
            <a:pPr eaLnBrk="1" hangingPunct="1"/>
            <a:endParaRPr lang="fr-CH" dirty="0" smtClean="0">
              <a:sym typeface="Symbol" pitchFamily="18" charset="2"/>
            </a:endParaRPr>
          </a:p>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a:p>
            <a:pPr eaLnBrk="1" hangingPunct="1"/>
            <a:endParaRPr lang="fr-CH" dirty="0" smtClean="0">
              <a:sym typeface="Symbol" pitchFamily="18" charset="2"/>
            </a:endParaRPr>
          </a:p>
          <a:p>
            <a:pPr eaLnBrk="1" hangingPunct="1"/>
            <a:r>
              <a:rPr lang="fr-CH" dirty="0" smtClean="0">
                <a:sym typeface="Symbol" pitchFamily="18" charset="2"/>
              </a:rPr>
              <a:t>Triplet made </a:t>
            </a:r>
            <a:r>
              <a:rPr lang="fr-CH" dirty="0" err="1" smtClean="0">
                <a:sym typeface="Symbol" pitchFamily="18" charset="2"/>
              </a:rPr>
              <a:t>with</a:t>
            </a:r>
            <a:r>
              <a:rPr lang="fr-CH" dirty="0" smtClean="0">
                <a:sym typeface="Symbol" pitchFamily="18" charset="2"/>
              </a:rPr>
              <a:t> Nb</a:t>
            </a:r>
            <a:r>
              <a:rPr lang="fr-CH" baseline="-25000" dirty="0" smtClean="0">
                <a:sym typeface="Symbol" pitchFamily="18" charset="2"/>
              </a:rPr>
              <a:t>3</a:t>
            </a:r>
            <a:r>
              <a:rPr lang="fr-CH" dirty="0" smtClean="0">
                <a:sym typeface="Symbol" pitchFamily="18" charset="2"/>
              </a:rPr>
              <a:t>Sn </a:t>
            </a:r>
            <a:r>
              <a:rPr lang="fr-CH" dirty="0" err="1" smtClean="0">
                <a:sym typeface="Symbol" pitchFamily="18" charset="2"/>
              </a:rPr>
              <a:t>technology</a:t>
            </a:r>
            <a:endParaRPr lang="fr-CH" dirty="0" smtClean="0">
              <a:sym typeface="Symbol" pitchFamily="18" charset="2"/>
            </a:endParaRPr>
          </a:p>
          <a:p>
            <a:pPr lvl="1" eaLnBrk="1" hangingPunct="1"/>
            <a:r>
              <a:rPr lang="fr-CH" dirty="0" smtClean="0">
                <a:sym typeface="Symbol" pitchFamily="18" charset="2"/>
              </a:rPr>
              <a:t>Long </a:t>
            </a:r>
            <a:r>
              <a:rPr lang="fr-CH" dirty="0" err="1" smtClean="0">
                <a:sym typeface="Symbol" pitchFamily="18" charset="2"/>
              </a:rPr>
              <a:t>history</a:t>
            </a:r>
            <a:r>
              <a:rPr lang="fr-CH" dirty="0" smtClean="0">
                <a:sym typeface="Symbol" pitchFamily="18" charset="2"/>
              </a:rPr>
              <a:t> of </a:t>
            </a:r>
            <a:r>
              <a:rPr lang="fr-CH" dirty="0" err="1" smtClean="0">
                <a:sym typeface="Symbol" pitchFamily="18" charset="2"/>
              </a:rPr>
              <a:t>development</a:t>
            </a:r>
            <a:r>
              <a:rPr lang="fr-CH" dirty="0" smtClean="0">
                <a:sym typeface="Symbol" pitchFamily="18" charset="2"/>
              </a:rPr>
              <a:t> in US, </a:t>
            </a:r>
            <a:r>
              <a:rPr lang="fr-CH" dirty="0" err="1" smtClean="0">
                <a:sym typeface="Symbol" pitchFamily="18" charset="2"/>
              </a:rPr>
              <a:t>since</a:t>
            </a:r>
            <a:r>
              <a:rPr lang="fr-CH" dirty="0" smtClean="0">
                <a:sym typeface="Symbol" pitchFamily="18" charset="2"/>
              </a:rPr>
              <a:t> 2002 (LARP)</a:t>
            </a:r>
          </a:p>
          <a:p>
            <a:pPr lvl="2" eaLnBrk="1" hangingPunct="1"/>
            <a:r>
              <a:rPr lang="fr-CH" dirty="0" smtClean="0">
                <a:sym typeface="Symbol" pitchFamily="18" charset="2"/>
              </a:rPr>
              <a:t>120 mm aperture 1 m long model HQ </a:t>
            </a:r>
            <a:r>
              <a:rPr lang="fr-CH" dirty="0" err="1" smtClean="0">
                <a:sym typeface="Symbol" pitchFamily="18" charset="2"/>
              </a:rPr>
              <a:t>reaching</a:t>
            </a:r>
            <a:r>
              <a:rPr lang="fr-CH" dirty="0" smtClean="0">
                <a:sym typeface="Symbol" pitchFamily="18" charset="2"/>
              </a:rPr>
              <a:t> </a:t>
            </a:r>
            <a:r>
              <a:rPr lang="fr-CH" dirty="0" err="1" smtClean="0">
                <a:sym typeface="Symbol" pitchFamily="18" charset="2"/>
              </a:rPr>
              <a:t>most</a:t>
            </a:r>
            <a:r>
              <a:rPr lang="fr-CH" dirty="0" smtClean="0">
                <a:sym typeface="Symbol" pitchFamily="18" charset="2"/>
              </a:rPr>
              <a:t> of the </a:t>
            </a:r>
            <a:r>
              <a:rPr lang="fr-CH" dirty="0" err="1" smtClean="0">
                <a:sym typeface="Symbol" pitchFamily="18" charset="2"/>
              </a:rPr>
              <a:t>specifications</a:t>
            </a:r>
            <a:r>
              <a:rPr lang="fr-CH" dirty="0" smtClean="0">
                <a:sym typeface="Symbol" pitchFamily="18" charset="2"/>
              </a:rPr>
              <a:t> (FQ, performance,…)</a:t>
            </a:r>
          </a:p>
          <a:p>
            <a:pPr lvl="2" eaLnBrk="1" hangingPunct="1"/>
            <a:r>
              <a:rPr lang="fr-CH" dirty="0" smtClean="0">
                <a:sym typeface="Symbol" pitchFamily="18" charset="2"/>
              </a:rPr>
              <a:t>90 mm 3.4-m-long model LQ (first long Nb</a:t>
            </a:r>
            <a:r>
              <a:rPr lang="fr-CH" baseline="-25000" dirty="0" smtClean="0">
                <a:sym typeface="Symbol" pitchFamily="18" charset="2"/>
              </a:rPr>
              <a:t>3</a:t>
            </a:r>
            <a:r>
              <a:rPr lang="fr-CH" dirty="0" smtClean="0">
                <a:sym typeface="Symbol" pitchFamily="18" charset="2"/>
              </a:rPr>
              <a:t>Sn </a:t>
            </a:r>
            <a:r>
              <a:rPr lang="fr-CH" dirty="0" err="1" smtClean="0">
                <a:sym typeface="Symbol" pitchFamily="18" charset="2"/>
              </a:rPr>
              <a:t>coils</a:t>
            </a:r>
            <a:r>
              <a:rPr lang="fr-CH" dirty="0" smtClean="0">
                <a:sym typeface="Symbol" pitchFamily="18" charset="2"/>
              </a:rPr>
              <a:t>) </a:t>
            </a:r>
            <a:r>
              <a:rPr lang="fr-CH" dirty="0" err="1" smtClean="0">
                <a:sym typeface="Symbol" pitchFamily="18" charset="2"/>
              </a:rPr>
              <a:t>succesful</a:t>
            </a:r>
            <a:endParaRPr lang="fr-CH" dirty="0" smtClean="0">
              <a:sym typeface="Symbol" pitchFamily="18" charset="2"/>
            </a:endParaRPr>
          </a:p>
          <a:p>
            <a:pPr lvl="1" eaLnBrk="1" hangingPunct="1"/>
            <a:r>
              <a:rPr lang="fr-CH" dirty="0" smtClean="0">
                <a:sym typeface="Symbol" pitchFamily="18" charset="2"/>
              </a:rPr>
              <a:t>HQ performance </a:t>
            </a:r>
            <a:r>
              <a:rPr lang="fr-CH" dirty="0" err="1" smtClean="0">
                <a:sym typeface="Symbol" pitchFamily="18" charset="2"/>
              </a:rPr>
              <a:t>similar</a:t>
            </a:r>
            <a:r>
              <a:rPr lang="fr-CH" dirty="0" smtClean="0">
                <a:sym typeface="Symbol" pitchFamily="18" charset="2"/>
              </a:rPr>
              <a:t> to MQXC (Nb-Ti </a:t>
            </a:r>
            <a:r>
              <a:rPr lang="fr-CH" dirty="0" err="1" smtClean="0">
                <a:sym typeface="Symbol" pitchFamily="18" charset="2"/>
              </a:rPr>
              <a:t>twin</a:t>
            </a:r>
            <a:r>
              <a:rPr lang="fr-CH" dirty="0" smtClean="0">
                <a:sym typeface="Symbol" pitchFamily="18" charset="2"/>
              </a:rPr>
              <a:t> of HQ)</a:t>
            </a:r>
          </a:p>
        </p:txBody>
      </p:sp>
      <p:pic>
        <p:nvPicPr>
          <p:cNvPr id="1026" name="Picture 2" descr="\\lhc-div-mms.web.cern.ch\LHC-DIV-MMS\tests\MAG\docum\Images\LARP\lq.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849079" y="1598098"/>
            <a:ext cx="3848932" cy="1898806"/>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5226486" y="3639403"/>
            <a:ext cx="3094117" cy="276999"/>
          </a:xfrm>
          <a:prstGeom prst="rect">
            <a:avLst/>
          </a:prstGeom>
          <a:noFill/>
        </p:spPr>
        <p:txBody>
          <a:bodyPr wrap="none" rtlCol="0">
            <a:spAutoFit/>
          </a:bodyPr>
          <a:lstStyle/>
          <a:p>
            <a:r>
              <a:rPr lang="en-US" sz="1200" dirty="0" smtClean="0"/>
              <a:t>LQ magnet, first 3.4 m long Nb</a:t>
            </a:r>
            <a:r>
              <a:rPr lang="en-US" sz="1200" baseline="-25000" dirty="0" smtClean="0"/>
              <a:t>3</a:t>
            </a:r>
            <a:r>
              <a:rPr lang="en-US" sz="1200" dirty="0" smtClean="0"/>
              <a:t>Sn magnet</a:t>
            </a:r>
            <a:endParaRPr lang="en-GB" sz="1200" dirty="0"/>
          </a:p>
        </p:txBody>
      </p:sp>
      <p:pic>
        <p:nvPicPr>
          <p:cNvPr id="1027" name="Picture 3" descr="\\lhc-div-mms.web.cern.ch\LHC-DIV-MMS\tests\MAG\docum\hilumi\Magnets\HQ\HQ.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0288" y="1584248"/>
            <a:ext cx="4456537" cy="1926506"/>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681849" y="3625731"/>
            <a:ext cx="3573414" cy="276999"/>
          </a:xfrm>
          <a:prstGeom prst="rect">
            <a:avLst/>
          </a:prstGeom>
          <a:noFill/>
        </p:spPr>
        <p:txBody>
          <a:bodyPr wrap="none" rtlCol="0">
            <a:spAutoFit/>
          </a:bodyPr>
          <a:lstStyle/>
          <a:p>
            <a:r>
              <a:rPr lang="en-US" sz="1200" dirty="0" smtClean="0"/>
              <a:t>HQ magnet, 120 mm aperture with final structure</a:t>
            </a:r>
            <a:endParaRPr lang="en-GB" sz="1200" dirty="0"/>
          </a:p>
        </p:txBody>
      </p:sp>
    </p:spTree>
    <p:extLst>
      <p:ext uri="{BB962C8B-B14F-4D97-AF65-F5344CB8AC3E}">
        <p14:creationId xmlns:p14="http://schemas.microsoft.com/office/powerpoint/2010/main" val="274831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4294967295"/>
          </p:nvPr>
        </p:nvSpPr>
        <p:spPr>
          <a:xfrm>
            <a:off x="4414838" y="6524625"/>
            <a:ext cx="4519612" cy="247650"/>
          </a:xfrm>
          <a:prstGeom prst="rect">
            <a:avLst/>
          </a:prstGeom>
        </p:spPr>
        <p:txBody>
          <a:bodyPr/>
          <a:lstStyle/>
          <a:p>
            <a:pPr>
              <a:defRPr/>
            </a:pPr>
            <a:r>
              <a:rPr lang="en-US" dirty="0"/>
              <a:t>Lay out for HL LHC from IP to D1 - </a:t>
            </a:r>
            <a:fld id="{5B0F2CE2-42CD-4A74-A04F-1839686887D0}" type="slidenum">
              <a:rPr lang="en-US" smtClean="0"/>
              <a:pPr>
                <a:defRPr/>
              </a:pPr>
              <a:t>56</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rgbClr val="0070C0"/>
                </a:solidFill>
                <a:sym typeface="Symbol" pitchFamily="18" charset="2"/>
              </a:rPr>
              <a:t>QUADRUPOLES</a:t>
            </a:r>
          </a:p>
        </p:txBody>
      </p:sp>
      <p:sp>
        <p:nvSpPr>
          <p:cNvPr id="13316" name="Rectangle 3"/>
          <p:cNvSpPr>
            <a:spLocks noGrp="1" noChangeArrowheads="1"/>
          </p:cNvSpPr>
          <p:nvPr>
            <p:ph type="body" idx="1"/>
          </p:nvPr>
        </p:nvSpPr>
        <p:spPr/>
        <p:txBody>
          <a:bodyPr>
            <a:normAutofit fontScale="92500" lnSpcReduction="20000"/>
          </a:bodyPr>
          <a:lstStyle/>
          <a:p>
            <a:pPr eaLnBrk="1" hangingPunct="1"/>
            <a:endParaRPr lang="fr-CH" dirty="0" smtClean="0">
              <a:sym typeface="Symbol" pitchFamily="18" charset="2"/>
            </a:endParaRPr>
          </a:p>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a:p>
            <a:pPr eaLnBrk="1" hangingPunct="1"/>
            <a:r>
              <a:rPr lang="fr-CH" dirty="0" smtClean="0">
                <a:sym typeface="Symbol" pitchFamily="18" charset="2"/>
              </a:rPr>
              <a:t>Production </a:t>
            </a:r>
            <a:r>
              <a:rPr lang="fr-CH" dirty="0" err="1" smtClean="0">
                <a:sym typeface="Symbol" pitchFamily="18" charset="2"/>
              </a:rPr>
              <a:t>shared</a:t>
            </a:r>
            <a:r>
              <a:rPr lang="fr-CH" dirty="0" smtClean="0">
                <a:sym typeface="Symbol" pitchFamily="18" charset="2"/>
              </a:rPr>
              <a:t> </a:t>
            </a:r>
            <a:r>
              <a:rPr lang="fr-CH" dirty="0" err="1" smtClean="0">
                <a:sym typeface="Symbol" pitchFamily="18" charset="2"/>
              </a:rPr>
              <a:t>between</a:t>
            </a:r>
            <a:r>
              <a:rPr lang="fr-CH" dirty="0" smtClean="0">
                <a:sym typeface="Symbol" pitchFamily="18" charset="2"/>
              </a:rPr>
              <a:t> US and CERN</a:t>
            </a:r>
          </a:p>
          <a:p>
            <a:pPr lvl="1" eaLnBrk="1" hangingPunct="1"/>
            <a:r>
              <a:rPr lang="fr-CH" dirty="0" err="1" smtClean="0">
                <a:sym typeface="Symbol" pitchFamily="18" charset="2"/>
              </a:rPr>
              <a:t>Timeline</a:t>
            </a:r>
            <a:r>
              <a:rPr lang="fr-CH" dirty="0" smtClean="0">
                <a:sym typeface="Symbol" pitchFamily="18" charset="2"/>
              </a:rPr>
              <a:t>:</a:t>
            </a:r>
            <a:r>
              <a:rPr lang="fr-CH" dirty="0">
                <a:sym typeface="Symbol" pitchFamily="18" charset="2"/>
              </a:rPr>
              <a:t> </a:t>
            </a:r>
            <a:endParaRPr lang="fr-CH" dirty="0" smtClean="0">
              <a:sym typeface="Symbol" pitchFamily="18" charset="2"/>
            </a:endParaRPr>
          </a:p>
          <a:p>
            <a:pPr lvl="2" eaLnBrk="1" hangingPunct="1"/>
            <a:r>
              <a:rPr lang="fr-CH" dirty="0" smtClean="0">
                <a:sym typeface="Symbol" pitchFamily="18" charset="2"/>
              </a:rPr>
              <a:t>First short model 2015, First prototype end 2016</a:t>
            </a:r>
          </a:p>
          <a:p>
            <a:pPr lvl="2" eaLnBrk="1" hangingPunct="1"/>
            <a:r>
              <a:rPr lang="fr-CH" dirty="0" smtClean="0">
                <a:sym typeface="Symbol" pitchFamily="18" charset="2"/>
              </a:rPr>
              <a:t>2017-2020: production</a:t>
            </a:r>
          </a:p>
          <a:p>
            <a:pPr eaLnBrk="1" hangingPunct="1"/>
            <a:r>
              <a:rPr lang="fr-CH" dirty="0" err="1" smtClean="0">
                <a:sym typeface="Symbol" pitchFamily="18" charset="2"/>
              </a:rPr>
              <a:t>Risks</a:t>
            </a:r>
            <a:r>
              <a:rPr lang="fr-CH" dirty="0" smtClean="0">
                <a:sym typeface="Symbol" pitchFamily="18" charset="2"/>
              </a:rPr>
              <a:t> </a:t>
            </a:r>
          </a:p>
        </p:txBody>
      </p:sp>
      <p:grpSp>
        <p:nvGrpSpPr>
          <p:cNvPr id="3" name="Group 2"/>
          <p:cNvGrpSpPr/>
          <p:nvPr/>
        </p:nvGrpSpPr>
        <p:grpSpPr>
          <a:xfrm>
            <a:off x="1185289" y="1353030"/>
            <a:ext cx="2857315" cy="2006063"/>
            <a:chOff x="949381" y="1166376"/>
            <a:chExt cx="3751539" cy="2652699"/>
          </a:xfrm>
        </p:grpSpPr>
        <p:pic>
          <p:nvPicPr>
            <p:cNvPr id="6" name="Picture 5"/>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79793" y="1296869"/>
              <a:ext cx="2501265" cy="2501265"/>
            </a:xfrm>
            <a:prstGeom prst="rect">
              <a:avLst/>
            </a:prstGeom>
            <a:noFill/>
            <a:ln>
              <a:noFill/>
            </a:ln>
            <a:extLst/>
          </p:spPr>
        </p:pic>
        <p:sp>
          <p:nvSpPr>
            <p:cNvPr id="7" name="Oval 6"/>
            <p:cNvSpPr/>
            <p:nvPr/>
          </p:nvSpPr>
          <p:spPr>
            <a:xfrm>
              <a:off x="1863781" y="1790700"/>
              <a:ext cx="238125" cy="219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Oval 7"/>
            <p:cNvSpPr/>
            <p:nvPr/>
          </p:nvSpPr>
          <p:spPr>
            <a:xfrm>
              <a:off x="3140131" y="1790700"/>
              <a:ext cx="238125" cy="219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9" name="Straight Arrow Connector 8"/>
            <p:cNvCxnSpPr/>
            <p:nvPr/>
          </p:nvCxnSpPr>
          <p:spPr>
            <a:xfrm flipH="1">
              <a:off x="3263956" y="1562100"/>
              <a:ext cx="295275" cy="342900"/>
            </a:xfrm>
            <a:prstGeom prst="straightConnector1">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0" name="Text Box 2"/>
            <p:cNvSpPr txBox="1">
              <a:spLocks noChangeArrowheads="1"/>
            </p:cNvSpPr>
            <p:nvPr/>
          </p:nvSpPr>
          <p:spPr bwMode="auto">
            <a:xfrm>
              <a:off x="3548395" y="1166376"/>
              <a:ext cx="1152525" cy="260985"/>
            </a:xfrm>
            <a:prstGeom prst="rect">
              <a:avLst/>
            </a:prstGeom>
            <a:solidFill>
              <a:srgbClr val="FFFFFF">
                <a:alpha val="0"/>
              </a:srgbClr>
            </a:solidFill>
            <a:ln w="9525">
              <a:noFill/>
              <a:miter lim="800000"/>
              <a:headEnd/>
              <a:tailEnd/>
            </a:ln>
          </p:spPr>
          <p:txBody>
            <a:bodyPr rot="0" vert="horz" wrap="square" lIns="91440" tIns="45720" rIns="91440" bIns="45720" anchor="t" anchorCtr="0">
              <a:spAutoFit/>
            </a:bodyPr>
            <a:lstStyle/>
            <a:p>
              <a:pPr>
                <a:spcAft>
                  <a:spcPts val="0"/>
                </a:spcAft>
              </a:pPr>
              <a:r>
                <a:rPr lang="en-US" sz="1100" dirty="0">
                  <a:effectLst/>
                  <a:latin typeface="Times New Roman"/>
                  <a:ea typeface="Times New Roman"/>
                </a:rPr>
                <a:t>Heat exchanger</a:t>
              </a:r>
              <a:endParaRPr lang="en-GB" sz="1000" dirty="0">
                <a:effectLst/>
                <a:latin typeface="Times New Roman"/>
                <a:ea typeface="Times New Roman"/>
              </a:endParaRPr>
            </a:p>
          </p:txBody>
        </p:sp>
        <p:cxnSp>
          <p:nvCxnSpPr>
            <p:cNvPr id="11" name="Straight Arrow Connector 10"/>
            <p:cNvCxnSpPr/>
            <p:nvPr/>
          </p:nvCxnSpPr>
          <p:spPr>
            <a:xfrm>
              <a:off x="1644706" y="1638300"/>
              <a:ext cx="619125" cy="857250"/>
            </a:xfrm>
            <a:prstGeom prst="straightConnector1">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2" name="Text Box 2"/>
            <p:cNvSpPr txBox="1">
              <a:spLocks noChangeArrowheads="1"/>
            </p:cNvSpPr>
            <p:nvPr/>
          </p:nvSpPr>
          <p:spPr bwMode="auto">
            <a:xfrm>
              <a:off x="1066666" y="1377315"/>
              <a:ext cx="749490" cy="345938"/>
            </a:xfrm>
            <a:prstGeom prst="rect">
              <a:avLst/>
            </a:prstGeom>
            <a:solidFill>
              <a:srgbClr val="FFFFFF">
                <a:alpha val="0"/>
              </a:srgbClr>
            </a:solidFill>
            <a:ln w="9525">
              <a:noFill/>
              <a:miter lim="800000"/>
              <a:headEnd/>
              <a:tailEnd/>
            </a:ln>
          </p:spPr>
          <p:txBody>
            <a:bodyPr rot="0" vert="horz" wrap="square" lIns="91440" tIns="45720" rIns="91440" bIns="45720" anchor="t" anchorCtr="0">
              <a:spAutoFit/>
            </a:bodyPr>
            <a:lstStyle/>
            <a:p>
              <a:pPr>
                <a:spcAft>
                  <a:spcPts val="0"/>
                </a:spcAft>
              </a:pPr>
              <a:r>
                <a:rPr lang="fr-CH" sz="1100" dirty="0" err="1">
                  <a:effectLst/>
                  <a:latin typeface="Times New Roman"/>
                  <a:ea typeface="Times New Roman"/>
                </a:rPr>
                <a:t>Coil</a:t>
              </a:r>
              <a:endParaRPr lang="en-GB" sz="1000" dirty="0">
                <a:effectLst/>
                <a:latin typeface="Times New Roman"/>
                <a:ea typeface="Times New Roman"/>
              </a:endParaRPr>
            </a:p>
          </p:txBody>
        </p:sp>
        <p:cxnSp>
          <p:nvCxnSpPr>
            <p:cNvPr id="13" name="Straight Arrow Connector 12"/>
            <p:cNvCxnSpPr/>
            <p:nvPr/>
          </p:nvCxnSpPr>
          <p:spPr>
            <a:xfrm flipH="1" flipV="1">
              <a:off x="3568756" y="2733675"/>
              <a:ext cx="313690" cy="619125"/>
            </a:xfrm>
            <a:prstGeom prst="straightConnector1">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4" name="Text Box 2"/>
            <p:cNvSpPr txBox="1">
              <a:spLocks noChangeArrowheads="1"/>
            </p:cNvSpPr>
            <p:nvPr/>
          </p:nvSpPr>
          <p:spPr bwMode="auto">
            <a:xfrm>
              <a:off x="3606219" y="3242944"/>
              <a:ext cx="734728" cy="345938"/>
            </a:xfrm>
            <a:prstGeom prst="rect">
              <a:avLst/>
            </a:prstGeom>
            <a:solidFill>
              <a:srgbClr val="FFFFFF">
                <a:alpha val="0"/>
              </a:srgbClr>
            </a:solidFill>
            <a:ln w="9525">
              <a:noFill/>
              <a:miter lim="800000"/>
              <a:headEnd/>
              <a:tailEnd/>
            </a:ln>
          </p:spPr>
          <p:txBody>
            <a:bodyPr rot="0" vert="horz" wrap="square" lIns="91440" tIns="45720" rIns="91440" bIns="45720" anchor="t" anchorCtr="0">
              <a:spAutoFit/>
            </a:bodyPr>
            <a:lstStyle/>
            <a:p>
              <a:pPr>
                <a:spcAft>
                  <a:spcPts val="0"/>
                </a:spcAft>
              </a:pPr>
              <a:r>
                <a:rPr lang="fr-CH" sz="1100" dirty="0" err="1">
                  <a:effectLst/>
                  <a:latin typeface="Times New Roman"/>
                  <a:ea typeface="Times New Roman"/>
                </a:rPr>
                <a:t>Iron</a:t>
              </a:r>
              <a:endParaRPr lang="en-GB" sz="1000" dirty="0">
                <a:effectLst/>
                <a:latin typeface="Times New Roman"/>
                <a:ea typeface="Times New Roman"/>
              </a:endParaRPr>
            </a:p>
          </p:txBody>
        </p:sp>
        <p:cxnSp>
          <p:nvCxnSpPr>
            <p:cNvPr id="15" name="Straight Arrow Connector 14"/>
            <p:cNvCxnSpPr/>
            <p:nvPr/>
          </p:nvCxnSpPr>
          <p:spPr>
            <a:xfrm flipV="1">
              <a:off x="1454206" y="3190875"/>
              <a:ext cx="191135" cy="104140"/>
            </a:xfrm>
            <a:prstGeom prst="straightConnector1">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6" name="Text Box 2"/>
            <p:cNvSpPr txBox="1">
              <a:spLocks noChangeArrowheads="1"/>
            </p:cNvSpPr>
            <p:nvPr/>
          </p:nvSpPr>
          <p:spPr bwMode="auto">
            <a:xfrm>
              <a:off x="949381" y="3249295"/>
              <a:ext cx="976398" cy="569780"/>
            </a:xfrm>
            <a:prstGeom prst="rect">
              <a:avLst/>
            </a:prstGeom>
            <a:solidFill>
              <a:srgbClr val="FFFFFF">
                <a:alpha val="0"/>
              </a:srgbClr>
            </a:solidFill>
            <a:ln w="9525">
              <a:noFill/>
              <a:miter lim="800000"/>
              <a:headEnd/>
              <a:tailEnd/>
            </a:ln>
          </p:spPr>
          <p:txBody>
            <a:bodyPr rot="0" vert="horz" wrap="square" lIns="91440" tIns="45720" rIns="91440" bIns="45720" anchor="t" anchorCtr="0">
              <a:spAutoFit/>
            </a:bodyPr>
            <a:lstStyle/>
            <a:p>
              <a:pPr>
                <a:spcAft>
                  <a:spcPts val="0"/>
                </a:spcAft>
              </a:pPr>
              <a:r>
                <a:rPr lang="fr-CH" sz="1100" dirty="0">
                  <a:effectLst/>
                  <a:latin typeface="Times New Roman"/>
                  <a:ea typeface="Times New Roman"/>
                </a:rPr>
                <a:t>Al </a:t>
              </a:r>
              <a:r>
                <a:rPr lang="fr-CH" sz="1100" dirty="0" err="1">
                  <a:effectLst/>
                  <a:latin typeface="Times New Roman"/>
                  <a:ea typeface="Times New Roman"/>
                </a:rPr>
                <a:t>cylinder</a:t>
              </a:r>
              <a:endParaRPr lang="en-GB" sz="1000" dirty="0">
                <a:effectLst/>
                <a:latin typeface="Times New Roman"/>
                <a:ea typeface="Times New Roman"/>
              </a:endParaRPr>
            </a:p>
          </p:txBody>
        </p:sp>
      </p:grpSp>
      <p:sp>
        <p:nvSpPr>
          <p:cNvPr id="2" name="TextBox 1"/>
          <p:cNvSpPr txBox="1"/>
          <p:nvPr/>
        </p:nvSpPr>
        <p:spPr>
          <a:xfrm>
            <a:off x="1715359" y="3377611"/>
            <a:ext cx="1402948" cy="276999"/>
          </a:xfrm>
          <a:prstGeom prst="rect">
            <a:avLst/>
          </a:prstGeom>
          <a:noFill/>
        </p:spPr>
        <p:txBody>
          <a:bodyPr wrap="none" rtlCol="0">
            <a:spAutoFit/>
          </a:bodyPr>
          <a:lstStyle/>
          <a:p>
            <a:r>
              <a:rPr lang="en-US" sz="1200" dirty="0" smtClean="0"/>
              <a:t>QXF cross-section</a:t>
            </a:r>
            <a:endParaRPr lang="en-GB" sz="1200" dirty="0"/>
          </a:p>
        </p:txBody>
      </p:sp>
      <p:sp>
        <p:nvSpPr>
          <p:cNvPr id="19" name="TextBox 18"/>
          <p:cNvSpPr txBox="1"/>
          <p:nvPr/>
        </p:nvSpPr>
        <p:spPr>
          <a:xfrm>
            <a:off x="5230951" y="3377611"/>
            <a:ext cx="3017173" cy="276999"/>
          </a:xfrm>
          <a:prstGeom prst="rect">
            <a:avLst/>
          </a:prstGeom>
          <a:noFill/>
        </p:spPr>
        <p:txBody>
          <a:bodyPr wrap="none" rtlCol="0">
            <a:spAutoFit/>
          </a:bodyPr>
          <a:lstStyle/>
          <a:p>
            <a:r>
              <a:rPr lang="en-US" sz="1200" dirty="0" smtClean="0"/>
              <a:t>Winding of the first practice coil at CERN</a:t>
            </a:r>
            <a:endParaRPr lang="en-GB" sz="1200" dirty="0"/>
          </a:p>
        </p:txBody>
      </p:sp>
    </p:spTree>
    <p:extLst>
      <p:ext uri="{BB962C8B-B14F-4D97-AF65-F5344CB8AC3E}">
        <p14:creationId xmlns:p14="http://schemas.microsoft.com/office/powerpoint/2010/main" val="3903695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4294967295"/>
          </p:nvPr>
        </p:nvSpPr>
        <p:spPr>
          <a:xfrm>
            <a:off x="4414838" y="6524625"/>
            <a:ext cx="4519612" cy="247650"/>
          </a:xfrm>
          <a:prstGeom prst="rect">
            <a:avLst/>
          </a:prstGeom>
        </p:spPr>
        <p:txBody>
          <a:bodyPr/>
          <a:lstStyle/>
          <a:p>
            <a:pPr>
              <a:defRPr/>
            </a:pPr>
            <a:r>
              <a:rPr lang="en-US" dirty="0"/>
              <a:t>Lay out for HL LHC from IP to D1 - </a:t>
            </a:r>
            <a:fld id="{5B0F2CE2-42CD-4A74-A04F-1839686887D0}" type="slidenum">
              <a:rPr lang="en-US" smtClean="0"/>
              <a:pPr>
                <a:defRPr/>
              </a:pPr>
              <a:t>57</a:t>
            </a:fld>
            <a:endParaRPr lang="en-US" dirty="0" smtClean="0"/>
          </a:p>
        </p:txBody>
      </p:sp>
      <p:sp>
        <p:nvSpPr>
          <p:cNvPr id="13315" name="Rectangle 2"/>
          <p:cNvSpPr>
            <a:spLocks noGrp="1" noChangeArrowheads="1"/>
          </p:cNvSpPr>
          <p:nvPr>
            <p:ph type="title"/>
          </p:nvPr>
        </p:nvSpPr>
        <p:spPr/>
        <p:txBody>
          <a:bodyPr/>
          <a:lstStyle/>
          <a:p>
            <a:pPr eaLnBrk="1" hangingPunct="1"/>
            <a:r>
              <a:rPr lang="en-US" dirty="0" smtClean="0">
                <a:solidFill>
                  <a:srgbClr val="0070C0"/>
                </a:solidFill>
                <a:sym typeface="Symbol" pitchFamily="18" charset="2"/>
              </a:rPr>
              <a:t>CORRECTORS</a:t>
            </a:r>
          </a:p>
        </p:txBody>
      </p:sp>
      <p:sp>
        <p:nvSpPr>
          <p:cNvPr id="13316" name="Rectangle 3"/>
          <p:cNvSpPr>
            <a:spLocks noGrp="1" noChangeArrowheads="1"/>
          </p:cNvSpPr>
          <p:nvPr>
            <p:ph type="body" idx="1"/>
          </p:nvPr>
        </p:nvSpPr>
        <p:spPr/>
        <p:txBody>
          <a:bodyPr>
            <a:normAutofit fontScale="77500" lnSpcReduction="20000"/>
          </a:bodyPr>
          <a:lstStyle/>
          <a:p>
            <a:pPr eaLnBrk="1" hangingPunct="1"/>
            <a:r>
              <a:rPr lang="fr-CH" dirty="0" err="1" smtClean="0">
                <a:sym typeface="Symbol" pitchFamily="18" charset="2"/>
              </a:rPr>
              <a:t>Orbit</a:t>
            </a:r>
            <a:r>
              <a:rPr lang="fr-CH" dirty="0" smtClean="0">
                <a:sym typeface="Symbol" pitchFamily="18" charset="2"/>
              </a:rPr>
              <a:t> correctors:</a:t>
            </a:r>
          </a:p>
          <a:p>
            <a:pPr lvl="1" eaLnBrk="1" hangingPunct="1"/>
            <a:r>
              <a:rPr lang="fr-CH" dirty="0" smtClean="0">
                <a:sym typeface="Symbol" pitchFamily="18" charset="2"/>
              </a:rPr>
              <a:t>2.5 T m </a:t>
            </a:r>
            <a:r>
              <a:rPr lang="fr-CH" dirty="0" err="1" smtClean="0">
                <a:sym typeface="Symbol" pitchFamily="18" charset="2"/>
              </a:rPr>
              <a:t>at</a:t>
            </a:r>
            <a:r>
              <a:rPr lang="fr-CH" dirty="0" smtClean="0">
                <a:sym typeface="Symbol" pitchFamily="18" charset="2"/>
              </a:rPr>
              <a:t> Q1 and Q2, and 4.5 T m </a:t>
            </a:r>
            <a:r>
              <a:rPr lang="fr-CH" dirty="0" err="1" smtClean="0">
                <a:sym typeface="Symbol" pitchFamily="18" charset="2"/>
              </a:rPr>
              <a:t>at</a:t>
            </a:r>
            <a:r>
              <a:rPr lang="fr-CH" dirty="0" smtClean="0">
                <a:sym typeface="Symbol" pitchFamily="18" charset="2"/>
              </a:rPr>
              <a:t> Q3, </a:t>
            </a:r>
            <a:r>
              <a:rPr lang="fr-CH" dirty="0" err="1" smtClean="0">
                <a:sym typeface="Symbol" pitchFamily="18" charset="2"/>
              </a:rPr>
              <a:t>both</a:t>
            </a:r>
            <a:r>
              <a:rPr lang="fr-CH" dirty="0" smtClean="0">
                <a:sym typeface="Symbol" pitchFamily="18" charset="2"/>
              </a:rPr>
              <a:t> H and V</a:t>
            </a:r>
          </a:p>
          <a:p>
            <a:pPr lvl="1" eaLnBrk="1" hangingPunct="1"/>
            <a:r>
              <a:rPr lang="fr-CH" dirty="0" smtClean="0">
                <a:sym typeface="Symbol" pitchFamily="18" charset="2"/>
              </a:rPr>
              <a:t>Nb-Ti </a:t>
            </a:r>
            <a:r>
              <a:rPr lang="fr-CH" dirty="0" err="1" smtClean="0">
                <a:sym typeface="Symbol" pitchFamily="18" charset="2"/>
              </a:rPr>
              <a:t>technology</a:t>
            </a:r>
            <a:r>
              <a:rPr lang="fr-CH" dirty="0" smtClean="0">
                <a:sym typeface="Symbol" pitchFamily="18" charset="2"/>
              </a:rPr>
              <a:t>, </a:t>
            </a:r>
            <a:r>
              <a:rPr lang="fr-CH" dirty="0" err="1" smtClean="0">
                <a:sym typeface="Symbol" pitchFamily="18" charset="2"/>
              </a:rPr>
              <a:t>nested</a:t>
            </a:r>
            <a:r>
              <a:rPr lang="fr-CH" dirty="0" smtClean="0">
                <a:sym typeface="Symbol" pitchFamily="18" charset="2"/>
              </a:rPr>
              <a:t> option to </a:t>
            </a:r>
            <a:r>
              <a:rPr lang="fr-CH" dirty="0" err="1" smtClean="0">
                <a:sym typeface="Symbol" pitchFamily="18" charset="2"/>
              </a:rPr>
              <a:t>save</a:t>
            </a:r>
            <a:r>
              <a:rPr lang="fr-CH" dirty="0" smtClean="0">
                <a:sym typeface="Symbol" pitchFamily="18" charset="2"/>
              </a:rPr>
              <a:t> </a:t>
            </a:r>
            <a:r>
              <a:rPr lang="fr-CH" dirty="0" err="1" smtClean="0">
                <a:sym typeface="Symbol" pitchFamily="18" charset="2"/>
              </a:rPr>
              <a:t>space</a:t>
            </a:r>
            <a:r>
              <a:rPr lang="fr-CH" dirty="0" smtClean="0">
                <a:sym typeface="Symbol" pitchFamily="18" charset="2"/>
              </a:rPr>
              <a:t> (4 m)</a:t>
            </a:r>
          </a:p>
          <a:p>
            <a:pPr lvl="2" eaLnBrk="1" hangingPunct="1"/>
            <a:r>
              <a:rPr lang="fr-CH" dirty="0" smtClean="0">
                <a:sym typeface="Symbol" pitchFamily="18" charset="2"/>
              </a:rPr>
              <a:t>2.1 T </a:t>
            </a:r>
            <a:r>
              <a:rPr lang="fr-CH" dirty="0" err="1" smtClean="0">
                <a:sym typeface="Symbol" pitchFamily="18" charset="2"/>
              </a:rPr>
              <a:t>field</a:t>
            </a:r>
            <a:r>
              <a:rPr lang="fr-CH" dirty="0" smtClean="0">
                <a:sym typeface="Symbol" pitchFamily="18" charset="2"/>
              </a:rPr>
              <a:t>, </a:t>
            </a:r>
            <a:r>
              <a:rPr lang="fr-CH" dirty="0" err="1" smtClean="0">
                <a:sym typeface="Symbol" pitchFamily="18" charset="2"/>
              </a:rPr>
              <a:t>giving</a:t>
            </a:r>
            <a:r>
              <a:rPr lang="fr-CH" dirty="0" smtClean="0">
                <a:sym typeface="Symbol" pitchFamily="18" charset="2"/>
              </a:rPr>
              <a:t> 1.2 and 2.2 m long </a:t>
            </a:r>
            <a:r>
              <a:rPr lang="fr-CH" dirty="0" err="1" smtClean="0">
                <a:sym typeface="Symbol" pitchFamily="18" charset="2"/>
              </a:rPr>
              <a:t>magnets</a:t>
            </a:r>
            <a:endParaRPr lang="fr-CH" dirty="0" smtClean="0">
              <a:sym typeface="Symbol" pitchFamily="18" charset="2"/>
            </a:endParaRPr>
          </a:p>
          <a:p>
            <a:pPr lvl="1" eaLnBrk="1" hangingPunct="1"/>
            <a:r>
              <a:rPr lang="fr-CH" dirty="0" smtClean="0">
                <a:sym typeface="Symbol" pitchFamily="18" charset="2"/>
              </a:rPr>
              <a:t>Collaboration </a:t>
            </a:r>
            <a:r>
              <a:rPr lang="fr-CH" dirty="0" err="1" smtClean="0">
                <a:sym typeface="Symbol" pitchFamily="18" charset="2"/>
              </a:rPr>
              <a:t>with</a:t>
            </a:r>
            <a:r>
              <a:rPr lang="fr-CH" dirty="0" smtClean="0">
                <a:sym typeface="Symbol" pitchFamily="18" charset="2"/>
              </a:rPr>
              <a:t> CIEMAT (ES)</a:t>
            </a:r>
          </a:p>
          <a:p>
            <a:pPr lvl="2" eaLnBrk="1" hangingPunct="1"/>
            <a:r>
              <a:rPr lang="fr-CH" dirty="0" err="1" smtClean="0">
                <a:sym typeface="Symbol" pitchFamily="18" charset="2"/>
              </a:rPr>
              <a:t>Deliverable</a:t>
            </a:r>
            <a:r>
              <a:rPr lang="fr-CH" dirty="0" smtClean="0">
                <a:sym typeface="Symbol" pitchFamily="18" charset="2"/>
              </a:rPr>
              <a:t>: one 1.2-long-magnet in 2016</a:t>
            </a:r>
          </a:p>
          <a:p>
            <a:pPr lvl="2" eaLnBrk="1" hangingPunct="1"/>
            <a:endParaRPr lang="fr-CH" dirty="0" smtClean="0">
              <a:sym typeface="Symbol" pitchFamily="18" charset="2"/>
            </a:endParaRPr>
          </a:p>
          <a:p>
            <a:pPr lvl="2" eaLnBrk="1" hangingPunct="1"/>
            <a:endParaRPr lang="fr-CH" dirty="0">
              <a:sym typeface="Symbol" pitchFamily="18" charset="2"/>
            </a:endParaRPr>
          </a:p>
          <a:p>
            <a:pPr lvl="2" eaLnBrk="1" hangingPunct="1"/>
            <a:endParaRPr lang="fr-CH" dirty="0">
              <a:sym typeface="Symbol" pitchFamily="18" charset="2"/>
            </a:endParaRPr>
          </a:p>
          <a:p>
            <a:pPr eaLnBrk="1" hangingPunct="1"/>
            <a:r>
              <a:rPr lang="fr-CH" dirty="0" err="1" smtClean="0">
                <a:sym typeface="Symbol" pitchFamily="18" charset="2"/>
              </a:rPr>
              <a:t>Nonlinear</a:t>
            </a:r>
            <a:r>
              <a:rPr lang="fr-CH" dirty="0" smtClean="0">
                <a:sym typeface="Symbol" pitchFamily="18" charset="2"/>
              </a:rPr>
              <a:t> correctors:</a:t>
            </a:r>
          </a:p>
          <a:p>
            <a:pPr lvl="1" eaLnBrk="1" hangingPunct="1"/>
            <a:r>
              <a:rPr lang="fr-CH" dirty="0" err="1" smtClean="0">
                <a:sym typeface="Symbol" pitchFamily="18" charset="2"/>
              </a:rPr>
              <a:t>Superferric</a:t>
            </a:r>
            <a:r>
              <a:rPr lang="fr-CH" dirty="0" smtClean="0">
                <a:sym typeface="Symbol" pitchFamily="18" charset="2"/>
              </a:rPr>
              <a:t> option, not </a:t>
            </a:r>
            <a:r>
              <a:rPr lang="fr-CH" dirty="0" err="1" smtClean="0">
                <a:sym typeface="Symbol" pitchFamily="18" charset="2"/>
              </a:rPr>
              <a:t>nested</a:t>
            </a:r>
            <a:endParaRPr lang="fr-CH" dirty="0" smtClean="0">
              <a:sym typeface="Symbol" pitchFamily="18" charset="2"/>
            </a:endParaRPr>
          </a:p>
          <a:p>
            <a:pPr lvl="2" eaLnBrk="1" hangingPunct="1"/>
            <a:r>
              <a:rPr lang="fr-CH" dirty="0" err="1" smtClean="0">
                <a:sym typeface="Symbol" pitchFamily="18" charset="2"/>
              </a:rPr>
              <a:t>Easier</a:t>
            </a:r>
            <a:r>
              <a:rPr lang="fr-CH" dirty="0" smtClean="0">
                <a:sym typeface="Symbol" pitchFamily="18" charset="2"/>
              </a:rPr>
              <a:t> </a:t>
            </a:r>
            <a:r>
              <a:rPr lang="fr-CH" dirty="0" err="1" smtClean="0">
                <a:sym typeface="Symbol" pitchFamily="18" charset="2"/>
              </a:rPr>
              <a:t>operation</a:t>
            </a:r>
            <a:r>
              <a:rPr lang="fr-CH" dirty="0" smtClean="0">
                <a:sym typeface="Symbol" pitchFamily="18" charset="2"/>
              </a:rPr>
              <a:t>, short </a:t>
            </a:r>
            <a:r>
              <a:rPr lang="fr-CH" dirty="0" err="1" smtClean="0">
                <a:sym typeface="Symbol" pitchFamily="18" charset="2"/>
              </a:rPr>
              <a:t>heads</a:t>
            </a:r>
            <a:r>
              <a:rPr lang="fr-CH" dirty="0" smtClean="0">
                <a:sym typeface="Symbol" pitchFamily="18" charset="2"/>
              </a:rPr>
              <a:t>, </a:t>
            </a:r>
            <a:r>
              <a:rPr lang="fr-CH" dirty="0" err="1" smtClean="0">
                <a:sym typeface="Symbol" pitchFamily="18" charset="2"/>
              </a:rPr>
              <a:t>low</a:t>
            </a:r>
            <a:r>
              <a:rPr lang="fr-CH" dirty="0" smtClean="0">
                <a:sym typeface="Symbol" pitchFamily="18" charset="2"/>
              </a:rPr>
              <a:t> </a:t>
            </a:r>
            <a:r>
              <a:rPr lang="fr-CH" dirty="0" err="1" smtClean="0">
                <a:sym typeface="Symbol" pitchFamily="18" charset="2"/>
              </a:rPr>
              <a:t>current</a:t>
            </a:r>
            <a:endParaRPr lang="fr-CH" dirty="0" smtClean="0">
              <a:sym typeface="Symbol" pitchFamily="18" charset="2"/>
            </a:endParaRPr>
          </a:p>
          <a:p>
            <a:pPr lvl="2" eaLnBrk="1" hangingPunct="1"/>
            <a:r>
              <a:rPr lang="fr-CH" dirty="0" err="1" smtClean="0">
                <a:sym typeface="Symbol" pitchFamily="18" charset="2"/>
              </a:rPr>
              <a:t>Typical</a:t>
            </a:r>
            <a:r>
              <a:rPr lang="fr-CH" dirty="0" smtClean="0">
                <a:sym typeface="Symbol" pitchFamily="18" charset="2"/>
              </a:rPr>
              <a:t> </a:t>
            </a:r>
            <a:r>
              <a:rPr lang="fr-CH" dirty="0" err="1" smtClean="0">
                <a:sym typeface="Symbol" pitchFamily="18" charset="2"/>
              </a:rPr>
              <a:t>lenght</a:t>
            </a:r>
            <a:r>
              <a:rPr lang="fr-CH" dirty="0" smtClean="0">
                <a:sym typeface="Symbol" pitchFamily="18" charset="2"/>
              </a:rPr>
              <a:t> 15 cm, </a:t>
            </a:r>
            <a:r>
              <a:rPr lang="fr-CH" dirty="0" err="1" smtClean="0">
                <a:sym typeface="Symbol" pitchFamily="18" charset="2"/>
              </a:rPr>
              <a:t>skew</a:t>
            </a:r>
            <a:r>
              <a:rPr lang="fr-CH" dirty="0" smtClean="0">
                <a:sym typeface="Symbol" pitchFamily="18" charset="2"/>
              </a:rPr>
              <a:t> quad 80 cm</a:t>
            </a:r>
          </a:p>
          <a:p>
            <a:pPr lvl="1" eaLnBrk="1" hangingPunct="1"/>
            <a:r>
              <a:rPr lang="fr-CH" dirty="0" smtClean="0">
                <a:sym typeface="Symbol" pitchFamily="18" charset="2"/>
              </a:rPr>
              <a:t>Collaboration </a:t>
            </a:r>
            <a:r>
              <a:rPr lang="fr-CH" dirty="0" err="1" smtClean="0">
                <a:sym typeface="Symbol" pitchFamily="18" charset="2"/>
              </a:rPr>
              <a:t>with</a:t>
            </a:r>
            <a:r>
              <a:rPr lang="fr-CH" dirty="0" smtClean="0">
                <a:sym typeface="Symbol" pitchFamily="18" charset="2"/>
              </a:rPr>
              <a:t> INFN (</a:t>
            </a:r>
            <a:r>
              <a:rPr lang="fr-CH" dirty="0" err="1" smtClean="0">
                <a:sym typeface="Symbol" pitchFamily="18" charset="2"/>
              </a:rPr>
              <a:t>Italy</a:t>
            </a:r>
            <a:r>
              <a:rPr lang="fr-CH" dirty="0" smtClean="0">
                <a:sym typeface="Symbol" pitchFamily="18" charset="2"/>
              </a:rPr>
              <a:t>)</a:t>
            </a:r>
          </a:p>
          <a:p>
            <a:pPr lvl="2" eaLnBrk="1" hangingPunct="1"/>
            <a:r>
              <a:rPr lang="fr-CH" dirty="0" err="1" smtClean="0">
                <a:sym typeface="Symbol" pitchFamily="18" charset="2"/>
              </a:rPr>
              <a:t>Deliverable</a:t>
            </a:r>
            <a:r>
              <a:rPr lang="fr-CH" dirty="0" smtClean="0">
                <a:sym typeface="Symbol" pitchFamily="18" charset="2"/>
              </a:rPr>
              <a:t>: B</a:t>
            </a:r>
            <a:r>
              <a:rPr lang="fr-CH" baseline="-25000" dirty="0" smtClean="0">
                <a:sym typeface="Symbol" pitchFamily="18" charset="2"/>
              </a:rPr>
              <a:t>2</a:t>
            </a:r>
            <a:r>
              <a:rPr lang="fr-CH" dirty="0" smtClean="0">
                <a:sym typeface="Symbol" pitchFamily="18" charset="2"/>
              </a:rPr>
              <a:t>, B</a:t>
            </a:r>
            <a:r>
              <a:rPr lang="fr-CH" baseline="-25000" dirty="0" smtClean="0">
                <a:sym typeface="Symbol" pitchFamily="18" charset="2"/>
              </a:rPr>
              <a:t>3</a:t>
            </a:r>
            <a:r>
              <a:rPr lang="fr-CH" dirty="0" smtClean="0">
                <a:sym typeface="Symbol" pitchFamily="18" charset="2"/>
              </a:rPr>
              <a:t>, B</a:t>
            </a:r>
            <a:r>
              <a:rPr lang="fr-CH" baseline="-25000" dirty="0" smtClean="0">
                <a:sym typeface="Symbol" pitchFamily="18" charset="2"/>
              </a:rPr>
              <a:t>4</a:t>
            </a:r>
            <a:r>
              <a:rPr lang="fr-CH" dirty="0" smtClean="0">
                <a:sym typeface="Symbol" pitchFamily="18" charset="2"/>
              </a:rPr>
              <a:t>, B</a:t>
            </a:r>
            <a:r>
              <a:rPr lang="fr-CH" baseline="-25000" dirty="0" smtClean="0">
                <a:sym typeface="Symbol" pitchFamily="18" charset="2"/>
              </a:rPr>
              <a:t>5</a:t>
            </a:r>
            <a:r>
              <a:rPr lang="fr-CH" dirty="0" smtClean="0">
                <a:sym typeface="Symbol" pitchFamily="18" charset="2"/>
              </a:rPr>
              <a:t>, B</a:t>
            </a:r>
            <a:r>
              <a:rPr lang="fr-CH" baseline="-25000" dirty="0" smtClean="0">
                <a:sym typeface="Symbol" pitchFamily="18" charset="2"/>
              </a:rPr>
              <a:t>6</a:t>
            </a:r>
            <a:r>
              <a:rPr lang="fr-CH" dirty="0" smtClean="0">
                <a:sym typeface="Symbol" pitchFamily="18" charset="2"/>
              </a:rPr>
              <a:t> correctors by 2016</a:t>
            </a:r>
          </a:p>
          <a:p>
            <a:pPr lvl="1" eaLnBrk="1" hangingPunct="1"/>
            <a:endParaRPr lang="fr-CH" dirty="0" smtClean="0">
              <a:sym typeface="Symbol" pitchFamily="18" charset="2"/>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5429" y="1933715"/>
            <a:ext cx="1871663" cy="167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881107" y="3605352"/>
            <a:ext cx="1955985" cy="430887"/>
          </a:xfrm>
          <a:prstGeom prst="rect">
            <a:avLst/>
          </a:prstGeom>
          <a:noFill/>
        </p:spPr>
        <p:txBody>
          <a:bodyPr wrap="none" rtlCol="0">
            <a:spAutoFit/>
          </a:bodyPr>
          <a:lstStyle/>
          <a:p>
            <a:r>
              <a:rPr lang="fr-CH" sz="1100" dirty="0" err="1" smtClean="0"/>
              <a:t>Proposal</a:t>
            </a:r>
            <a:r>
              <a:rPr lang="fr-CH" sz="1100" dirty="0" smtClean="0"/>
              <a:t> for </a:t>
            </a:r>
            <a:r>
              <a:rPr lang="fr-CH" sz="1100" dirty="0" err="1" smtClean="0"/>
              <a:t>nested</a:t>
            </a:r>
            <a:r>
              <a:rPr lang="fr-CH" sz="1100" dirty="0" smtClean="0"/>
              <a:t> MCBX </a:t>
            </a:r>
          </a:p>
          <a:p>
            <a:r>
              <a:rPr lang="fr-CH" sz="1100" dirty="0" smtClean="0">
                <a:solidFill>
                  <a:srgbClr val="009900"/>
                </a:solidFill>
              </a:rPr>
              <a:t>(M. </a:t>
            </a:r>
            <a:r>
              <a:rPr lang="fr-CH" sz="1100" dirty="0" err="1" smtClean="0">
                <a:solidFill>
                  <a:srgbClr val="009900"/>
                </a:solidFill>
              </a:rPr>
              <a:t>Karppinen</a:t>
            </a:r>
            <a:r>
              <a:rPr lang="fr-CH" sz="1100" dirty="0" smtClean="0">
                <a:solidFill>
                  <a:srgbClr val="009900"/>
                </a:solidFill>
              </a:rPr>
              <a:t>, D. </a:t>
            </a:r>
            <a:r>
              <a:rPr lang="fr-CH" sz="1100" dirty="0" err="1" smtClean="0">
                <a:solidFill>
                  <a:srgbClr val="009900"/>
                </a:solidFill>
              </a:rPr>
              <a:t>Smekens</a:t>
            </a:r>
            <a:r>
              <a:rPr lang="fr-CH" sz="1100" dirty="0" smtClean="0">
                <a:solidFill>
                  <a:srgbClr val="009900"/>
                </a:solidFill>
              </a:rPr>
              <a:t>)</a:t>
            </a:r>
            <a:endParaRPr lang="en-GB" sz="1100" dirty="0">
              <a:solidFill>
                <a:srgbClr val="009900"/>
              </a:solidFill>
            </a:endParaRPr>
          </a:p>
        </p:txBody>
      </p:sp>
      <p:pic>
        <p:nvPicPr>
          <p:cNvPr id="9" name="Imag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696039" y="4231385"/>
            <a:ext cx="1977930" cy="1730022"/>
          </a:xfrm>
          <a:prstGeom prst="rect">
            <a:avLst/>
          </a:prstGeom>
        </p:spPr>
      </p:pic>
      <p:pic>
        <p:nvPicPr>
          <p:cNvPr id="10"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743132" y="3454402"/>
            <a:ext cx="2883801" cy="1326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6881106" y="6122261"/>
            <a:ext cx="2241319" cy="430887"/>
          </a:xfrm>
          <a:prstGeom prst="rect">
            <a:avLst/>
          </a:prstGeom>
          <a:noFill/>
        </p:spPr>
        <p:txBody>
          <a:bodyPr wrap="none" rtlCol="0">
            <a:spAutoFit/>
          </a:bodyPr>
          <a:lstStyle/>
          <a:p>
            <a:r>
              <a:rPr lang="fr-CH" sz="1100" dirty="0" err="1" smtClean="0"/>
              <a:t>Proposal</a:t>
            </a:r>
            <a:r>
              <a:rPr lang="fr-CH" sz="1100" dirty="0" smtClean="0"/>
              <a:t> for </a:t>
            </a:r>
            <a:r>
              <a:rPr lang="fr-CH" sz="1100" dirty="0" err="1" smtClean="0"/>
              <a:t>nonlinear</a:t>
            </a:r>
            <a:r>
              <a:rPr lang="fr-CH" sz="1100" dirty="0" smtClean="0"/>
              <a:t> correctors</a:t>
            </a:r>
          </a:p>
          <a:p>
            <a:pPr algn="ctr"/>
            <a:r>
              <a:rPr lang="fr-CH" sz="1100" dirty="0" smtClean="0">
                <a:solidFill>
                  <a:srgbClr val="009900"/>
                </a:solidFill>
              </a:rPr>
              <a:t>(F. </a:t>
            </a:r>
            <a:r>
              <a:rPr lang="fr-CH" sz="1100" dirty="0" err="1" smtClean="0">
                <a:solidFill>
                  <a:srgbClr val="009900"/>
                </a:solidFill>
              </a:rPr>
              <a:t>Toral</a:t>
            </a:r>
            <a:r>
              <a:rPr lang="fr-CH" sz="1100" dirty="0" smtClean="0">
                <a:solidFill>
                  <a:srgbClr val="009900"/>
                </a:solidFill>
              </a:rPr>
              <a:t>)</a:t>
            </a:r>
            <a:endParaRPr lang="en-GB" sz="1100" dirty="0">
              <a:solidFill>
                <a:srgbClr val="009900"/>
              </a:solidFill>
            </a:endParaRPr>
          </a:p>
        </p:txBody>
      </p:sp>
    </p:spTree>
    <p:extLst>
      <p:ext uri="{BB962C8B-B14F-4D97-AF65-F5344CB8AC3E}">
        <p14:creationId xmlns:p14="http://schemas.microsoft.com/office/powerpoint/2010/main" val="167180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4294967295"/>
          </p:nvPr>
        </p:nvSpPr>
        <p:spPr>
          <a:xfrm>
            <a:off x="4414838" y="6524625"/>
            <a:ext cx="4519612" cy="247650"/>
          </a:xfrm>
          <a:prstGeom prst="rect">
            <a:avLst/>
          </a:prstGeom>
        </p:spPr>
        <p:txBody>
          <a:bodyPr/>
          <a:lstStyle/>
          <a:p>
            <a:pPr>
              <a:defRPr/>
            </a:pPr>
            <a:r>
              <a:rPr lang="en-US" dirty="0"/>
              <a:t>Lay out for HL LHC from IP to D1 - </a:t>
            </a:r>
            <a:fld id="{5B0F2CE2-42CD-4A74-A04F-1839686887D0}" type="slidenum">
              <a:rPr lang="en-US" smtClean="0"/>
              <a:pPr>
                <a:defRPr/>
              </a:pPr>
              <a:t>58</a:t>
            </a:fld>
            <a:endParaRPr lang="en-US" dirty="0" smtClean="0"/>
          </a:p>
        </p:txBody>
      </p:sp>
      <p:sp>
        <p:nvSpPr>
          <p:cNvPr id="13315" name="Rectangle 2"/>
          <p:cNvSpPr>
            <a:spLocks noGrp="1" noChangeArrowheads="1"/>
          </p:cNvSpPr>
          <p:nvPr>
            <p:ph type="title"/>
          </p:nvPr>
        </p:nvSpPr>
        <p:spPr>
          <a:xfrm>
            <a:off x="876300" y="96838"/>
            <a:ext cx="7678738" cy="904875"/>
          </a:xfrm>
        </p:spPr>
        <p:txBody>
          <a:bodyPr/>
          <a:lstStyle/>
          <a:p>
            <a:pPr eaLnBrk="1" hangingPunct="1"/>
            <a:r>
              <a:rPr lang="en-US" dirty="0" smtClean="0">
                <a:solidFill>
                  <a:srgbClr val="0070C0"/>
                </a:solidFill>
                <a:sym typeface="Symbol" pitchFamily="18" charset="2"/>
              </a:rPr>
              <a:t>SEPARATION DIPOLE D1</a:t>
            </a:r>
          </a:p>
        </p:txBody>
      </p:sp>
      <p:sp>
        <p:nvSpPr>
          <p:cNvPr id="13316" name="Rectangle 3"/>
          <p:cNvSpPr>
            <a:spLocks noGrp="1" noChangeArrowheads="1"/>
          </p:cNvSpPr>
          <p:nvPr>
            <p:ph type="body" idx="1"/>
          </p:nvPr>
        </p:nvSpPr>
        <p:spPr/>
        <p:txBody>
          <a:bodyPr>
            <a:normAutofit fontScale="85000" lnSpcReduction="20000"/>
          </a:bodyPr>
          <a:lstStyle/>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a:p>
            <a:pPr eaLnBrk="1" hangingPunct="1"/>
            <a:r>
              <a:rPr lang="fr-CH" dirty="0" err="1" smtClean="0">
                <a:sym typeface="Symbol" pitchFamily="18" charset="2"/>
              </a:rPr>
              <a:t>Increase</a:t>
            </a:r>
            <a:r>
              <a:rPr lang="fr-CH" dirty="0" smtClean="0">
                <a:sym typeface="Symbol" pitchFamily="18" charset="2"/>
              </a:rPr>
              <a:t> kick </a:t>
            </a:r>
            <a:r>
              <a:rPr lang="fr-CH" dirty="0" err="1" smtClean="0">
                <a:sym typeface="Symbol" pitchFamily="18" charset="2"/>
              </a:rPr>
              <a:t>from</a:t>
            </a:r>
            <a:r>
              <a:rPr lang="fr-CH" dirty="0" smtClean="0">
                <a:sym typeface="Symbol" pitchFamily="18" charset="2"/>
              </a:rPr>
              <a:t> 26 to 35 T m</a:t>
            </a:r>
          </a:p>
          <a:p>
            <a:pPr lvl="1" eaLnBrk="1" hangingPunct="1"/>
            <a:r>
              <a:rPr lang="fr-CH" dirty="0" smtClean="0">
                <a:sym typeface="Symbol" pitchFamily="18" charset="2"/>
              </a:rPr>
              <a:t>Nb-Ti </a:t>
            </a:r>
            <a:r>
              <a:rPr lang="fr-CH" dirty="0" err="1" smtClean="0">
                <a:sym typeface="Symbol" pitchFamily="18" charset="2"/>
              </a:rPr>
              <a:t>technology</a:t>
            </a:r>
            <a:r>
              <a:rPr lang="fr-CH" dirty="0" smtClean="0">
                <a:sym typeface="Symbol" pitchFamily="18" charset="2"/>
              </a:rPr>
              <a:t>, </a:t>
            </a:r>
            <a:r>
              <a:rPr lang="fr-CH" dirty="0" smtClean="0">
                <a:sym typeface="Symbol"/>
              </a:rPr>
              <a:t>5 </a:t>
            </a:r>
            <a:r>
              <a:rPr lang="fr-CH" dirty="0" smtClean="0">
                <a:sym typeface="Symbol" pitchFamily="18" charset="2"/>
              </a:rPr>
              <a:t>T </a:t>
            </a:r>
            <a:r>
              <a:rPr lang="fr-CH" dirty="0" err="1" smtClean="0">
                <a:sym typeface="Symbol" pitchFamily="18" charset="2"/>
              </a:rPr>
              <a:t>operational</a:t>
            </a:r>
            <a:r>
              <a:rPr lang="fr-CH" dirty="0" smtClean="0">
                <a:sym typeface="Symbol" pitchFamily="18" charset="2"/>
              </a:rPr>
              <a:t> </a:t>
            </a:r>
            <a:r>
              <a:rPr lang="fr-CH" dirty="0" err="1" smtClean="0">
                <a:sym typeface="Symbol" pitchFamily="18" charset="2"/>
              </a:rPr>
              <a:t>field</a:t>
            </a:r>
            <a:r>
              <a:rPr lang="fr-CH" dirty="0" smtClean="0">
                <a:sym typeface="Symbol" pitchFamily="18" charset="2"/>
              </a:rPr>
              <a:t>, </a:t>
            </a:r>
            <a:r>
              <a:rPr lang="fr-CH" dirty="0" smtClean="0">
                <a:sym typeface="Symbol"/>
              </a:rPr>
              <a:t>7 </a:t>
            </a:r>
            <a:r>
              <a:rPr lang="fr-CH" dirty="0" smtClean="0">
                <a:sym typeface="Symbol" pitchFamily="18" charset="2"/>
              </a:rPr>
              <a:t>m long</a:t>
            </a:r>
          </a:p>
          <a:p>
            <a:pPr lvl="1" eaLnBrk="1" hangingPunct="1"/>
            <a:r>
              <a:rPr lang="fr-CH" dirty="0" err="1" smtClean="0">
                <a:sym typeface="Symbol" pitchFamily="18" charset="2"/>
              </a:rPr>
              <a:t>Challenging</a:t>
            </a:r>
            <a:r>
              <a:rPr lang="fr-CH" dirty="0" smtClean="0">
                <a:sym typeface="Symbol" pitchFamily="18" charset="2"/>
              </a:rPr>
              <a:t> </a:t>
            </a:r>
            <a:r>
              <a:rPr lang="fr-CH" dirty="0" err="1" smtClean="0">
                <a:sym typeface="Symbol" pitchFamily="18" charset="2"/>
              </a:rPr>
              <a:t>field</a:t>
            </a:r>
            <a:r>
              <a:rPr lang="fr-CH" dirty="0" smtClean="0">
                <a:sym typeface="Symbol" pitchFamily="18" charset="2"/>
              </a:rPr>
              <a:t> </a:t>
            </a:r>
            <a:r>
              <a:rPr lang="fr-CH" dirty="0" err="1" smtClean="0">
                <a:sym typeface="Symbol" pitchFamily="18" charset="2"/>
              </a:rPr>
              <a:t>quality</a:t>
            </a:r>
            <a:r>
              <a:rPr lang="fr-CH" dirty="0" smtClean="0">
                <a:sym typeface="Symbol" pitchFamily="18" charset="2"/>
              </a:rPr>
              <a:t>, large saturation</a:t>
            </a:r>
          </a:p>
          <a:p>
            <a:pPr eaLnBrk="1" hangingPunct="1"/>
            <a:r>
              <a:rPr lang="fr-CH" dirty="0" smtClean="0">
                <a:sym typeface="Symbol" pitchFamily="18" charset="2"/>
              </a:rPr>
              <a:t>Collaboration </a:t>
            </a:r>
            <a:r>
              <a:rPr lang="fr-CH" dirty="0" err="1" smtClean="0">
                <a:sym typeface="Symbol" pitchFamily="18" charset="2"/>
              </a:rPr>
              <a:t>with</a:t>
            </a:r>
            <a:r>
              <a:rPr lang="fr-CH" dirty="0" smtClean="0">
                <a:sym typeface="Symbol" pitchFamily="18" charset="2"/>
              </a:rPr>
              <a:t> KEK (</a:t>
            </a:r>
            <a:r>
              <a:rPr lang="fr-CH" dirty="0" err="1" smtClean="0">
                <a:sym typeface="Symbol" pitchFamily="18" charset="2"/>
              </a:rPr>
              <a:t>Japan</a:t>
            </a:r>
            <a:r>
              <a:rPr lang="fr-CH" dirty="0">
                <a:sym typeface="Symbol" pitchFamily="18" charset="2"/>
              </a:rPr>
              <a:t>)</a:t>
            </a:r>
          </a:p>
          <a:p>
            <a:pPr lvl="1" eaLnBrk="1" hangingPunct="1"/>
            <a:r>
              <a:rPr lang="fr-CH" dirty="0" err="1" smtClean="0">
                <a:sym typeface="Symbol" pitchFamily="18" charset="2"/>
              </a:rPr>
              <a:t>Deliverable</a:t>
            </a:r>
            <a:r>
              <a:rPr lang="fr-CH" dirty="0" smtClean="0">
                <a:sym typeface="Symbol" pitchFamily="18" charset="2"/>
              </a:rPr>
              <a:t>: one short model by 2015</a:t>
            </a:r>
          </a:p>
          <a:p>
            <a:pPr lvl="1" eaLnBrk="1" hangingPunct="1"/>
            <a:endParaRPr lang="fr-CH" dirty="0" smtClean="0">
              <a:sym typeface="Symbol" pitchFamily="18" charset="2"/>
            </a:endParaRPr>
          </a:p>
          <a:p>
            <a:pPr lvl="2" eaLnBrk="1" hangingPunct="1"/>
            <a:endParaRPr lang="fr-CH" dirty="0" smtClean="0">
              <a:sym typeface="Symbol" pitchFamily="18" charset="2"/>
            </a:endParaRPr>
          </a:p>
        </p:txBody>
      </p:sp>
      <p:pic>
        <p:nvPicPr>
          <p:cNvPr id="8" name="Picture 7"/>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41047" y="1364871"/>
            <a:ext cx="6393091" cy="1978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925314" y="4359565"/>
            <a:ext cx="2024723" cy="1596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p:cNvPicPr/>
          <p:nvPr/>
        </p:nvPicPr>
        <p:blipFill rotWithShape="1">
          <a:blip r:embed="rId4" cstate="print">
            <a:extLst>
              <a:ext uri="{28A0092B-C50C-407E-A947-70E740481C1C}">
                <a14:useLocalDpi xmlns:a14="http://schemas.microsoft.com/office/drawing/2010/main"/>
              </a:ext>
            </a:extLst>
          </a:blip>
          <a:srcRect l="23404"/>
          <a:stretch/>
        </p:blipFill>
        <p:spPr bwMode="auto">
          <a:xfrm>
            <a:off x="6925314" y="1542992"/>
            <a:ext cx="2058035" cy="2109470"/>
          </a:xfrm>
          <a:prstGeom prst="rect">
            <a:avLst/>
          </a:prstGeom>
          <a:ln>
            <a:noFill/>
          </a:ln>
          <a:extLst>
            <a:ext uri="{53640926-AAD7-44D8-BBD7-CCE9431645EC}">
              <a14:shadowObscured xmlns:a14="http://schemas.microsoft.com/office/drawing/2010/main"/>
            </a:ext>
          </a:extLst>
        </p:spPr>
      </p:pic>
      <p:sp>
        <p:nvSpPr>
          <p:cNvPr id="11" name="TextBox 10"/>
          <p:cNvSpPr txBox="1"/>
          <p:nvPr/>
        </p:nvSpPr>
        <p:spPr>
          <a:xfrm>
            <a:off x="6881107" y="3605352"/>
            <a:ext cx="2141933" cy="430887"/>
          </a:xfrm>
          <a:prstGeom prst="rect">
            <a:avLst/>
          </a:prstGeom>
          <a:noFill/>
        </p:spPr>
        <p:txBody>
          <a:bodyPr wrap="none" rtlCol="0">
            <a:spAutoFit/>
          </a:bodyPr>
          <a:lstStyle/>
          <a:p>
            <a:r>
              <a:rPr lang="fr-CH" sz="1100" dirty="0" smtClean="0"/>
              <a:t>D1 cross-section, </a:t>
            </a:r>
            <a:r>
              <a:rPr lang="fr-CH" sz="1100" dirty="0" err="1" smtClean="0"/>
              <a:t>with</a:t>
            </a:r>
            <a:r>
              <a:rPr lang="fr-CH" sz="1100" dirty="0" smtClean="0"/>
              <a:t> cryostat</a:t>
            </a:r>
          </a:p>
          <a:p>
            <a:pPr algn="ctr"/>
            <a:r>
              <a:rPr lang="fr-CH" sz="1100" dirty="0" smtClean="0">
                <a:solidFill>
                  <a:srgbClr val="009900"/>
                </a:solidFill>
              </a:rPr>
              <a:t>(Q. Xu, T. </a:t>
            </a:r>
            <a:r>
              <a:rPr lang="fr-CH" sz="1100" dirty="0" err="1" smtClean="0">
                <a:solidFill>
                  <a:srgbClr val="009900"/>
                </a:solidFill>
              </a:rPr>
              <a:t>Nakamoto</a:t>
            </a:r>
            <a:r>
              <a:rPr lang="fr-CH" sz="1100" dirty="0" smtClean="0">
                <a:solidFill>
                  <a:srgbClr val="009900"/>
                </a:solidFill>
              </a:rPr>
              <a:t>)</a:t>
            </a:r>
            <a:endParaRPr lang="en-GB" sz="1100" dirty="0">
              <a:solidFill>
                <a:srgbClr val="009900"/>
              </a:solidFill>
            </a:endParaRPr>
          </a:p>
        </p:txBody>
      </p:sp>
      <p:sp>
        <p:nvSpPr>
          <p:cNvPr id="12" name="TextBox 11"/>
          <p:cNvSpPr txBox="1"/>
          <p:nvPr/>
        </p:nvSpPr>
        <p:spPr>
          <a:xfrm>
            <a:off x="6893982" y="5988720"/>
            <a:ext cx="1619354" cy="430887"/>
          </a:xfrm>
          <a:prstGeom prst="rect">
            <a:avLst/>
          </a:prstGeom>
          <a:noFill/>
        </p:spPr>
        <p:txBody>
          <a:bodyPr wrap="none" rtlCol="0">
            <a:spAutoFit/>
          </a:bodyPr>
          <a:lstStyle/>
          <a:p>
            <a:r>
              <a:rPr lang="fr-CH" sz="1100" dirty="0" smtClean="0"/>
              <a:t>D1 b3 versus </a:t>
            </a:r>
            <a:r>
              <a:rPr lang="fr-CH" sz="1100" dirty="0" err="1" smtClean="0"/>
              <a:t>current</a:t>
            </a:r>
            <a:endParaRPr lang="fr-CH" sz="1100" dirty="0" smtClean="0"/>
          </a:p>
          <a:p>
            <a:pPr algn="ctr"/>
            <a:r>
              <a:rPr lang="fr-CH" sz="1100" dirty="0" smtClean="0">
                <a:solidFill>
                  <a:srgbClr val="009900"/>
                </a:solidFill>
              </a:rPr>
              <a:t>(Q. Xu, T. </a:t>
            </a:r>
            <a:r>
              <a:rPr lang="fr-CH" sz="1100" dirty="0" err="1" smtClean="0">
                <a:solidFill>
                  <a:srgbClr val="009900"/>
                </a:solidFill>
              </a:rPr>
              <a:t>Nakamoto</a:t>
            </a:r>
            <a:r>
              <a:rPr lang="fr-CH" sz="1100" dirty="0" smtClean="0">
                <a:solidFill>
                  <a:srgbClr val="009900"/>
                </a:solidFill>
              </a:rPr>
              <a:t>)</a:t>
            </a:r>
            <a:endParaRPr lang="en-GB" sz="1100" dirty="0">
              <a:solidFill>
                <a:srgbClr val="009900"/>
              </a:solidFill>
            </a:endParaRPr>
          </a:p>
        </p:txBody>
      </p:sp>
    </p:spTree>
    <p:extLst>
      <p:ext uri="{BB962C8B-B14F-4D97-AF65-F5344CB8AC3E}">
        <p14:creationId xmlns:p14="http://schemas.microsoft.com/office/powerpoint/2010/main" val="1667278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95942"/>
            <a:ext cx="7772400" cy="1938992"/>
          </a:xfrm>
        </p:spPr>
        <p:txBody>
          <a:bodyPr/>
          <a:lstStyle/>
          <a:p>
            <a:r>
              <a:rPr lang="en-US" sz="6000" dirty="0" smtClean="0"/>
              <a:t>Beam Diagnostics</a:t>
            </a:r>
            <a:br>
              <a:rPr lang="en-US" sz="6000" dirty="0" smtClean="0"/>
            </a:br>
            <a:r>
              <a:rPr lang="en-US" sz="6000" dirty="0" smtClean="0"/>
              <a:t>PIC</a:t>
            </a:r>
            <a:endParaRPr lang="en-US" sz="6000" dirty="0"/>
          </a:p>
        </p:txBody>
      </p:sp>
      <p:sp>
        <p:nvSpPr>
          <p:cNvPr id="3" name="Subtitle 2"/>
          <p:cNvSpPr>
            <a:spLocks noGrp="1"/>
          </p:cNvSpPr>
          <p:nvPr>
            <p:ph type="subTitle" idx="1"/>
          </p:nvPr>
        </p:nvSpPr>
        <p:spPr>
          <a:xfrm>
            <a:off x="777922" y="4217157"/>
            <a:ext cx="7465326" cy="1912709"/>
          </a:xfrm>
        </p:spPr>
        <p:txBody>
          <a:bodyPr>
            <a:normAutofit/>
          </a:bodyPr>
          <a:lstStyle/>
          <a:p>
            <a:r>
              <a:rPr lang="en-US" dirty="0" smtClean="0"/>
              <a:t>Rhodri Jones (BE/BI)</a:t>
            </a:r>
          </a:p>
          <a:p>
            <a:endParaRPr lang="en-US" dirty="0" smtClean="0"/>
          </a:p>
        </p:txBody>
      </p:sp>
    </p:spTree>
    <p:extLst>
      <p:ext uri="{BB962C8B-B14F-4D97-AF65-F5344CB8AC3E}">
        <p14:creationId xmlns:p14="http://schemas.microsoft.com/office/powerpoint/2010/main" val="7624802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5004" y="4406900"/>
            <a:ext cx="9048996" cy="1362075"/>
          </a:xfrm>
        </p:spPr>
        <p:txBody>
          <a:bodyPr>
            <a:normAutofit fontScale="90000"/>
          </a:bodyPr>
          <a:lstStyle/>
          <a:p>
            <a:r>
              <a:rPr lang="en-GB" dirty="0" smtClean="0"/>
              <a:t>Interaction region modification and related changes</a:t>
            </a:r>
            <a:endParaRPr lang="en-GB" dirty="0"/>
          </a:p>
        </p:txBody>
      </p:sp>
      <p:sp>
        <p:nvSpPr>
          <p:cNvPr id="2" name="Text Placeholder 1"/>
          <p:cNvSpPr>
            <a:spLocks noGrp="1"/>
          </p:cNvSpPr>
          <p:nvPr>
            <p:ph type="body" idx="1"/>
          </p:nvPr>
        </p:nvSpPr>
        <p:spPr/>
        <p:txBody>
          <a:bodyPr/>
          <a:lstStyle/>
          <a:p>
            <a:endParaRPr lang="en-GB"/>
          </a:p>
        </p:txBody>
      </p:sp>
    </p:spTree>
    <p:extLst>
      <p:ext uri="{BB962C8B-B14F-4D97-AF65-F5344CB8AC3E}">
        <p14:creationId xmlns:p14="http://schemas.microsoft.com/office/powerpoint/2010/main" val="335324902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BI-PIC BLM</a:t>
            </a:r>
            <a:endParaRPr lang="en-US" dirty="0"/>
          </a:p>
        </p:txBody>
      </p:sp>
      <p:sp>
        <p:nvSpPr>
          <p:cNvPr id="3" name="Slide Number Placeholder 2"/>
          <p:cNvSpPr>
            <a:spLocks noGrp="1"/>
          </p:cNvSpPr>
          <p:nvPr>
            <p:ph type="sldNum" sz="quarter" idx="10"/>
          </p:nvPr>
        </p:nvSpPr>
        <p:spPr/>
        <p:txBody>
          <a:bodyPr/>
          <a:lstStyle/>
          <a:p>
            <a:pPr algn="ctr"/>
            <a:fld id="{742AFEC6-65D6-4F2C-8740-31E4FFD76CD6}" type="slidenum">
              <a:rPr lang="en-US" smtClean="0"/>
              <a:pPr algn="ctr"/>
              <a:t>60</a:t>
            </a:fld>
            <a:endParaRPr lang="en-US" dirty="0"/>
          </a:p>
        </p:txBody>
      </p:sp>
      <p:pic>
        <p:nvPicPr>
          <p:cNvPr id="1026" name="Picture 2"/>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19569" t="9018" r="15463" b="40028"/>
          <a:stretch/>
        </p:blipFill>
        <p:spPr bwMode="auto">
          <a:xfrm>
            <a:off x="6129868" y="1024468"/>
            <a:ext cx="2997201" cy="177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 Placeholder 3"/>
          <p:cNvSpPr txBox="1">
            <a:spLocks/>
          </p:cNvSpPr>
          <p:nvPr/>
        </p:nvSpPr>
        <p:spPr>
          <a:xfrm>
            <a:off x="0" y="1049871"/>
            <a:ext cx="6138335" cy="5604933"/>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lang="en-US" sz="4000" b="1" kern="1200" dirty="0" smtClean="0">
                <a:solidFill>
                  <a:schemeClr val="tx2">
                    <a:lumMod val="60000"/>
                    <a:lumOff val="4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t>Cryogenic BLMs (1.7 MCHF)</a:t>
            </a:r>
          </a:p>
          <a:p>
            <a:pPr lvl="1"/>
            <a:r>
              <a:rPr lang="en-GB" dirty="0" smtClean="0"/>
              <a:t>Current LSS configuration not suitable for HL-LHC</a:t>
            </a:r>
          </a:p>
          <a:p>
            <a:pPr lvl="2"/>
            <a:r>
              <a:rPr lang="en-GB" dirty="0" smtClean="0"/>
              <a:t>Cannot distinguishing dangerous losses from collision debris</a:t>
            </a:r>
          </a:p>
          <a:p>
            <a:pPr lvl="1"/>
            <a:r>
              <a:rPr lang="en-GB" dirty="0"/>
              <a:t>D</a:t>
            </a:r>
            <a:r>
              <a:rPr lang="en-GB" dirty="0" smtClean="0"/>
              <a:t>etectors for cryogenic environments studied</a:t>
            </a:r>
          </a:p>
          <a:p>
            <a:pPr lvl="2"/>
            <a:r>
              <a:rPr lang="en-GB" dirty="0" smtClean="0"/>
              <a:t>To be placed inside cryostat of the new triplet magnets</a:t>
            </a:r>
          </a:p>
          <a:p>
            <a:pPr lvl="2"/>
            <a:r>
              <a:rPr lang="en-GB" dirty="0" smtClean="0"/>
              <a:t>Dose measured more accurately represents correspond dose deposited in the coils</a:t>
            </a:r>
          </a:p>
          <a:p>
            <a:r>
              <a:rPr lang="en-GB" dirty="0"/>
              <a:t>Radiation Hard </a:t>
            </a:r>
            <a:r>
              <a:rPr lang="en-GB" dirty="0" smtClean="0"/>
              <a:t>Electronics (0.6 </a:t>
            </a:r>
            <a:r>
              <a:rPr lang="en-GB" dirty="0"/>
              <a:t>MCHF)</a:t>
            </a:r>
          </a:p>
          <a:p>
            <a:pPr lvl="1"/>
            <a:r>
              <a:rPr lang="en-GB" dirty="0" smtClean="0"/>
              <a:t>7TeV quench </a:t>
            </a:r>
            <a:r>
              <a:rPr lang="en-GB" dirty="0"/>
              <a:t>levels </a:t>
            </a:r>
            <a:r>
              <a:rPr lang="en-GB" dirty="0" smtClean="0"/>
              <a:t>close </a:t>
            </a:r>
            <a:r>
              <a:rPr lang="en-GB" dirty="0"/>
              <a:t>to noise level of the acquisition </a:t>
            </a:r>
            <a:r>
              <a:rPr lang="en-GB" dirty="0" smtClean="0"/>
              <a:t>system (IR3/IR7/LSS)</a:t>
            </a:r>
            <a:endParaRPr lang="en-GB" dirty="0"/>
          </a:p>
          <a:p>
            <a:pPr lvl="2"/>
            <a:r>
              <a:rPr lang="en-GB" dirty="0"/>
              <a:t>D</a:t>
            </a:r>
            <a:r>
              <a:rPr lang="en-GB" dirty="0" smtClean="0"/>
              <a:t>ue </a:t>
            </a:r>
            <a:r>
              <a:rPr lang="en-GB" dirty="0"/>
              <a:t>to long cables from detectors to front-end electronics</a:t>
            </a:r>
          </a:p>
          <a:p>
            <a:pPr lvl="1"/>
            <a:r>
              <a:rPr lang="en-GB" dirty="0"/>
              <a:t>Development started </a:t>
            </a:r>
            <a:r>
              <a:rPr lang="en-GB" dirty="0" smtClean="0"/>
              <a:t>on radiation </a:t>
            </a:r>
            <a:r>
              <a:rPr lang="en-GB" dirty="0"/>
              <a:t>hard Application Specific Integrated Circuit (ASIC) to </a:t>
            </a:r>
            <a:r>
              <a:rPr lang="en-GB" dirty="0" smtClean="0"/>
              <a:t>remove need for such cables</a:t>
            </a:r>
            <a:endParaRPr lang="en-GB" dirty="0"/>
          </a:p>
          <a:p>
            <a:pPr lvl="1"/>
            <a:endParaRPr lang="en-GB" sz="1300" dirty="0"/>
          </a:p>
          <a:p>
            <a:r>
              <a:rPr lang="en-GB" dirty="0" smtClean="0"/>
              <a:t>Consolidation of BLM Electronics </a:t>
            </a:r>
            <a:r>
              <a:rPr lang="en-GB" dirty="0"/>
              <a:t>(</a:t>
            </a:r>
            <a:r>
              <a:rPr lang="en-GB" dirty="0" smtClean="0"/>
              <a:t>1 MCHF)</a:t>
            </a:r>
          </a:p>
          <a:p>
            <a:pPr lvl="1"/>
            <a:r>
              <a:rPr lang="en-GB" dirty="0"/>
              <a:t>R</a:t>
            </a:r>
            <a:r>
              <a:rPr lang="en-GB" dirty="0" smtClean="0"/>
              <a:t>eplacement </a:t>
            </a:r>
            <a:r>
              <a:rPr lang="en-GB" dirty="0"/>
              <a:t>of surface electronics with new digital acquisition </a:t>
            </a:r>
            <a:r>
              <a:rPr lang="en-GB" dirty="0" smtClean="0"/>
              <a:t>system</a:t>
            </a:r>
          </a:p>
          <a:p>
            <a:pPr lvl="1"/>
            <a:r>
              <a:rPr lang="en-GB" dirty="0"/>
              <a:t>A</a:t>
            </a:r>
            <a:r>
              <a:rPr lang="en-GB" dirty="0" smtClean="0"/>
              <a:t>llows </a:t>
            </a:r>
            <a:r>
              <a:rPr lang="en-GB" dirty="0"/>
              <a:t>additional BLM functionality not possible with today’s </a:t>
            </a:r>
            <a:r>
              <a:rPr lang="en-GB" dirty="0" smtClean="0"/>
              <a:t>system</a:t>
            </a:r>
          </a:p>
          <a:p>
            <a:pPr lvl="1"/>
            <a:r>
              <a:rPr lang="en-GB" dirty="0" smtClean="0"/>
              <a:t>Proposed for 2014-2018 using CONS budget</a:t>
            </a:r>
          </a:p>
          <a:p>
            <a:pPr lvl="1"/>
            <a:endParaRPr lang="en-GB" dirty="0" smtClean="0"/>
          </a:p>
          <a:p>
            <a:pPr lvl="1"/>
            <a:endParaRPr lang="en-GB" dirty="0" smtClean="0"/>
          </a:p>
        </p:txBody>
      </p:sp>
      <p:pic>
        <p:nvPicPr>
          <p:cNvPr id="1029" name="Picture 5"/>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526721" y="2929244"/>
            <a:ext cx="2240992" cy="147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VFC_Video.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6494521" y="4690535"/>
            <a:ext cx="2357862" cy="1768397"/>
          </a:xfrm>
          <a:prstGeom prst="rect">
            <a:avLst/>
          </a:prstGeom>
        </p:spPr>
      </p:pic>
    </p:spTree>
    <p:extLst>
      <p:ext uri="{BB962C8B-B14F-4D97-AF65-F5344CB8AC3E}">
        <p14:creationId xmlns:p14="http://schemas.microsoft.com/office/powerpoint/2010/main" val="241556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04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BI-PIC </a:t>
            </a:r>
            <a:r>
              <a:rPr lang="en-US" dirty="0" err="1" smtClean="0"/>
              <a:t>Emittance</a:t>
            </a:r>
            <a:r>
              <a:rPr lang="en-US" dirty="0" smtClean="0"/>
              <a:t> Measurement #1</a:t>
            </a:r>
            <a:endParaRPr lang="en-US" dirty="0"/>
          </a:p>
        </p:txBody>
      </p:sp>
      <p:sp>
        <p:nvSpPr>
          <p:cNvPr id="3" name="Slide Number Placeholder 2"/>
          <p:cNvSpPr>
            <a:spLocks noGrp="1"/>
          </p:cNvSpPr>
          <p:nvPr>
            <p:ph type="sldNum" sz="quarter" idx="10"/>
          </p:nvPr>
        </p:nvSpPr>
        <p:spPr/>
        <p:txBody>
          <a:bodyPr/>
          <a:lstStyle/>
          <a:p>
            <a:pPr algn="ctr"/>
            <a:fld id="{742AFEC6-65D6-4F2C-8740-31E4FFD76CD6}" type="slidenum">
              <a:rPr lang="en-US" smtClean="0"/>
              <a:pPr algn="ctr"/>
              <a:t>61</a:t>
            </a:fld>
            <a:endParaRPr lang="en-US" dirty="0"/>
          </a:p>
        </p:txBody>
      </p:sp>
      <p:sp>
        <p:nvSpPr>
          <p:cNvPr id="4" name="Text Placeholder 3"/>
          <p:cNvSpPr>
            <a:spLocks noGrp="1"/>
          </p:cNvSpPr>
          <p:nvPr>
            <p:ph type="body" sz="quarter" idx="12"/>
          </p:nvPr>
        </p:nvSpPr>
        <p:spPr>
          <a:xfrm>
            <a:off x="152399" y="1024471"/>
            <a:ext cx="8881534" cy="1625600"/>
          </a:xfrm>
        </p:spPr>
        <p:txBody>
          <a:bodyPr>
            <a:normAutofit fontScale="70000" lnSpcReduction="20000"/>
          </a:bodyPr>
          <a:lstStyle/>
          <a:p>
            <a:r>
              <a:rPr lang="en-US" dirty="0" smtClean="0"/>
              <a:t>Fast Wire Scanners (0.6 MCHF)</a:t>
            </a:r>
          </a:p>
          <a:p>
            <a:pPr lvl="1"/>
            <a:r>
              <a:rPr lang="en-GB" dirty="0" smtClean="0"/>
              <a:t>Would allow average </a:t>
            </a:r>
            <a:r>
              <a:rPr lang="en-GB" dirty="0" err="1" smtClean="0"/>
              <a:t>emittance</a:t>
            </a:r>
            <a:r>
              <a:rPr lang="en-GB" dirty="0" smtClean="0"/>
              <a:t> measurement of every batch at injection</a:t>
            </a:r>
          </a:p>
          <a:p>
            <a:pPr lvl="2"/>
            <a:r>
              <a:rPr lang="en-GB" dirty="0" smtClean="0"/>
              <a:t>Currently limited to first 2 batches injected</a:t>
            </a:r>
          </a:p>
          <a:p>
            <a:pPr lvl="1"/>
            <a:r>
              <a:rPr lang="en-GB" dirty="0" smtClean="0"/>
              <a:t>Principle to tested in SPS in 2014</a:t>
            </a:r>
          </a:p>
          <a:p>
            <a:pPr lvl="1"/>
            <a:r>
              <a:rPr lang="en-GB" dirty="0" smtClean="0"/>
              <a:t>LHC prototype for LS2 &amp; full installation for LS3</a:t>
            </a:r>
          </a:p>
          <a:p>
            <a:pPr lvl="1"/>
            <a:endParaRPr lang="en-GB" dirty="0" smtClean="0"/>
          </a:p>
        </p:txBody>
      </p:sp>
      <p:grpSp>
        <p:nvGrpSpPr>
          <p:cNvPr id="6" name="Group 5"/>
          <p:cNvGrpSpPr/>
          <p:nvPr/>
        </p:nvGrpSpPr>
        <p:grpSpPr>
          <a:xfrm>
            <a:off x="887460" y="2636473"/>
            <a:ext cx="7276059" cy="3893564"/>
            <a:chOff x="3886200" y="3853190"/>
            <a:chExt cx="5040560" cy="2697306"/>
          </a:xfrm>
        </p:grpSpPr>
        <p:grpSp>
          <p:nvGrpSpPr>
            <p:cNvPr id="7" name="Group 6"/>
            <p:cNvGrpSpPr/>
            <p:nvPr/>
          </p:nvGrpSpPr>
          <p:grpSpPr>
            <a:xfrm>
              <a:off x="3886200" y="3886200"/>
              <a:ext cx="5040560" cy="2664296"/>
              <a:chOff x="3779912" y="1268760"/>
              <a:chExt cx="5040560" cy="2664296"/>
            </a:xfrm>
          </p:grpSpPr>
          <p:pic>
            <p:nvPicPr>
              <p:cNvPr id="11" name="Picture 2" descr="\\cern.ch\dfs\Users\j\jemery\Documents\Presentations\VWS\Slides send to me\JONATHAN2.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779912" y="1268760"/>
                <a:ext cx="4494939" cy="2376264"/>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p:cNvCxnSpPr/>
              <p:nvPr/>
            </p:nvCxnSpPr>
            <p:spPr>
              <a:xfrm flipH="1" flipV="1">
                <a:off x="6282863" y="3052921"/>
                <a:ext cx="864096" cy="609482"/>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13" name="5-Point Star 12"/>
              <p:cNvSpPr/>
              <p:nvPr/>
            </p:nvSpPr>
            <p:spPr>
              <a:xfrm>
                <a:off x="6393904" y="3113159"/>
                <a:ext cx="122312" cy="11455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8027537" y="1480937"/>
                <a:ext cx="689612" cy="261610"/>
              </a:xfrm>
              <a:prstGeom prst="rect">
                <a:avLst/>
              </a:prstGeom>
              <a:noFill/>
            </p:spPr>
            <p:txBody>
              <a:bodyPr wrap="none" rtlCol="0">
                <a:spAutoFit/>
              </a:bodyPr>
              <a:lstStyle/>
              <a:p>
                <a:r>
                  <a:rPr lang="en-GB" sz="1050" b="1" dirty="0" smtClean="0"/>
                  <a:t>Resolver</a:t>
                </a:r>
                <a:endParaRPr lang="en-GB" sz="1100" b="1" dirty="0"/>
              </a:p>
            </p:txBody>
          </p:sp>
          <p:sp>
            <p:nvSpPr>
              <p:cNvPr id="15" name="TextBox 14"/>
              <p:cNvSpPr txBox="1"/>
              <p:nvPr/>
            </p:nvSpPr>
            <p:spPr>
              <a:xfrm>
                <a:off x="4164424" y="1428573"/>
                <a:ext cx="1874231" cy="253916"/>
              </a:xfrm>
              <a:prstGeom prst="rect">
                <a:avLst/>
              </a:prstGeom>
              <a:noFill/>
            </p:spPr>
            <p:txBody>
              <a:bodyPr wrap="none" rtlCol="0">
                <a:spAutoFit/>
              </a:bodyPr>
              <a:lstStyle/>
              <a:p>
                <a:r>
                  <a:rPr lang="en-GB" sz="1050" b="1" dirty="0" smtClean="0"/>
                  <a:t>X Axis: Optical position sensor</a:t>
                </a:r>
                <a:endParaRPr lang="en-GB" sz="1050" b="1" dirty="0"/>
              </a:p>
            </p:txBody>
          </p:sp>
          <p:cxnSp>
            <p:nvCxnSpPr>
              <p:cNvPr id="16" name="Straight Arrow Connector 15"/>
              <p:cNvCxnSpPr>
                <a:stCxn id="14" idx="2"/>
              </p:cNvCxnSpPr>
              <p:nvPr/>
            </p:nvCxnSpPr>
            <p:spPr>
              <a:xfrm flipH="1">
                <a:off x="8274851" y="1742547"/>
                <a:ext cx="97492" cy="12695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5" idx="2"/>
              </p:cNvCxnSpPr>
              <p:nvPr/>
            </p:nvCxnSpPr>
            <p:spPr>
              <a:xfrm flipH="1">
                <a:off x="5052794" y="1682489"/>
                <a:ext cx="48746" cy="30635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983109" y="2996952"/>
                <a:ext cx="837363" cy="7693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a:xfrm>
                <a:off x="7164288" y="2599020"/>
                <a:ext cx="1614545" cy="253916"/>
              </a:xfrm>
              <a:prstGeom prst="rect">
                <a:avLst/>
              </a:prstGeom>
              <a:noFill/>
            </p:spPr>
            <p:txBody>
              <a:bodyPr wrap="none" rtlCol="0">
                <a:spAutoFit/>
              </a:bodyPr>
              <a:lstStyle/>
              <a:p>
                <a:r>
                  <a:rPr lang="en-GB" sz="1050" b="1" dirty="0" smtClean="0"/>
                  <a:t>Y Axis: Diamond Detector</a:t>
                </a:r>
                <a:endParaRPr lang="en-GB" sz="1050" b="1" dirty="0"/>
              </a:p>
            </p:txBody>
          </p:sp>
          <p:cxnSp>
            <p:nvCxnSpPr>
              <p:cNvPr id="20" name="Straight Arrow Connector 19"/>
              <p:cNvCxnSpPr/>
              <p:nvPr/>
            </p:nvCxnSpPr>
            <p:spPr>
              <a:xfrm>
                <a:off x="7786629" y="2811771"/>
                <a:ext cx="139079" cy="18518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6455060" y="3170434"/>
                <a:ext cx="1717340" cy="21118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455060" y="3170433"/>
                <a:ext cx="1645332" cy="3305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455977" y="3170433"/>
                <a:ext cx="1428391" cy="49197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455977" y="3170433"/>
                <a:ext cx="1212367" cy="546599"/>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458477" y="3170433"/>
                <a:ext cx="603683" cy="69061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6455060" y="3170434"/>
                <a:ext cx="259851" cy="76262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6482027" y="3170434"/>
                <a:ext cx="350650" cy="69061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7334751" y="4098378"/>
              <a:ext cx="558166" cy="261610"/>
            </a:xfrm>
            <a:prstGeom prst="rect">
              <a:avLst/>
            </a:prstGeom>
            <a:noFill/>
          </p:spPr>
          <p:txBody>
            <a:bodyPr wrap="none" rtlCol="0">
              <a:spAutoFit/>
            </a:bodyPr>
            <a:lstStyle/>
            <a:p>
              <a:r>
                <a:rPr lang="en-US" sz="1100" b="1" dirty="0" smtClean="0"/>
                <a:t>Motor</a:t>
              </a:r>
              <a:endParaRPr lang="en-GB" sz="1100" b="1" dirty="0"/>
            </a:p>
          </p:txBody>
        </p:sp>
        <p:sp>
          <p:nvSpPr>
            <p:cNvPr id="10" name="TextBox 9"/>
            <p:cNvSpPr txBox="1"/>
            <p:nvPr/>
          </p:nvSpPr>
          <p:spPr>
            <a:xfrm>
              <a:off x="3886200" y="3853190"/>
              <a:ext cx="912429" cy="261610"/>
            </a:xfrm>
            <a:prstGeom prst="rect">
              <a:avLst/>
            </a:prstGeom>
            <a:noFill/>
          </p:spPr>
          <p:txBody>
            <a:bodyPr wrap="none" rtlCol="0">
              <a:spAutoFit/>
            </a:bodyPr>
            <a:lstStyle/>
            <a:p>
              <a:r>
                <a:rPr lang="en-US" sz="1100" b="1" dirty="0" smtClean="0"/>
                <a:t>Optical </a:t>
              </a:r>
              <a:r>
                <a:rPr lang="en-US" sz="1100" b="1" dirty="0" err="1" smtClean="0"/>
                <a:t>fibre</a:t>
              </a:r>
              <a:endParaRPr lang="en-GB" sz="1100" b="1" dirty="0"/>
            </a:p>
          </p:txBody>
        </p:sp>
      </p:grpSp>
      <p:sp>
        <p:nvSpPr>
          <p:cNvPr id="28" name="TextBox 27"/>
          <p:cNvSpPr txBox="1"/>
          <p:nvPr/>
        </p:nvSpPr>
        <p:spPr>
          <a:xfrm>
            <a:off x="296333" y="5818115"/>
            <a:ext cx="2663486" cy="646331"/>
          </a:xfrm>
          <a:prstGeom prst="rect">
            <a:avLst/>
          </a:prstGeom>
          <a:noFill/>
        </p:spPr>
        <p:txBody>
          <a:bodyPr wrap="none" rtlCol="0">
            <a:spAutoFit/>
          </a:bodyPr>
          <a:lstStyle/>
          <a:p>
            <a:r>
              <a:rPr lang="en-GB" dirty="0" smtClean="0"/>
              <a:t>All components in vacuum</a:t>
            </a:r>
          </a:p>
          <a:p>
            <a:r>
              <a:rPr lang="en-GB" dirty="0" smtClean="0"/>
              <a:t>Eliminates moving bellows</a:t>
            </a:r>
            <a:endParaRPr lang="en-GB" dirty="0"/>
          </a:p>
        </p:txBody>
      </p:sp>
    </p:spTree>
    <p:extLst>
      <p:ext uri="{BB962C8B-B14F-4D97-AF65-F5344CB8AC3E}">
        <p14:creationId xmlns:p14="http://schemas.microsoft.com/office/powerpoint/2010/main" val="105837797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BI-PIC </a:t>
            </a:r>
            <a:r>
              <a:rPr lang="en-US" dirty="0" err="1" smtClean="0"/>
              <a:t>Emittance</a:t>
            </a:r>
            <a:r>
              <a:rPr lang="en-US" dirty="0" smtClean="0"/>
              <a:t> Measurement #2</a:t>
            </a:r>
            <a:endParaRPr lang="en-US" dirty="0"/>
          </a:p>
        </p:txBody>
      </p:sp>
      <p:sp>
        <p:nvSpPr>
          <p:cNvPr id="3" name="Slide Number Placeholder 2"/>
          <p:cNvSpPr>
            <a:spLocks noGrp="1"/>
          </p:cNvSpPr>
          <p:nvPr>
            <p:ph type="sldNum" sz="quarter" idx="10"/>
          </p:nvPr>
        </p:nvSpPr>
        <p:spPr/>
        <p:txBody>
          <a:bodyPr/>
          <a:lstStyle/>
          <a:p>
            <a:pPr algn="ctr"/>
            <a:fld id="{742AFEC6-65D6-4F2C-8740-31E4FFD76CD6}" type="slidenum">
              <a:rPr lang="en-US" smtClean="0"/>
              <a:pPr algn="ctr"/>
              <a:t>62</a:t>
            </a:fld>
            <a:endParaRPr lang="en-US" dirty="0"/>
          </a:p>
        </p:txBody>
      </p:sp>
      <p:sp>
        <p:nvSpPr>
          <p:cNvPr id="4" name="Text Placeholder 3"/>
          <p:cNvSpPr>
            <a:spLocks noGrp="1"/>
          </p:cNvSpPr>
          <p:nvPr>
            <p:ph type="body" sz="quarter" idx="12"/>
          </p:nvPr>
        </p:nvSpPr>
        <p:spPr>
          <a:xfrm>
            <a:off x="152399" y="1075265"/>
            <a:ext cx="8881534" cy="1329268"/>
          </a:xfrm>
        </p:spPr>
        <p:txBody>
          <a:bodyPr>
            <a:normAutofit fontScale="70000" lnSpcReduction="20000"/>
          </a:bodyPr>
          <a:lstStyle/>
          <a:p>
            <a:r>
              <a:rPr lang="en-GB" dirty="0" smtClean="0"/>
              <a:t>Beam Gas Vertex Detector – BGV</a:t>
            </a:r>
            <a:endParaRPr lang="en-GB" dirty="0"/>
          </a:p>
          <a:p>
            <a:pPr lvl="1"/>
            <a:r>
              <a:rPr lang="en-GB" dirty="0" smtClean="0"/>
              <a:t>200kCHF for prototype in 2013-2015 </a:t>
            </a:r>
            <a:r>
              <a:rPr lang="en-GB" dirty="0"/>
              <a:t> </a:t>
            </a:r>
            <a:r>
              <a:rPr lang="en-GB" dirty="0" smtClean="0"/>
              <a:t>&amp; 850kCHF for final</a:t>
            </a:r>
            <a:r>
              <a:rPr lang="en-GB" dirty="0"/>
              <a:t> </a:t>
            </a:r>
            <a:r>
              <a:rPr lang="en-GB" dirty="0" smtClean="0"/>
              <a:t>installation (LS2)</a:t>
            </a:r>
          </a:p>
          <a:p>
            <a:pPr lvl="1"/>
            <a:r>
              <a:rPr lang="en-GB" dirty="0" smtClean="0"/>
              <a:t>Prototype underway for installation during/after LS1</a:t>
            </a:r>
          </a:p>
          <a:p>
            <a:pPr lvl="1"/>
            <a:r>
              <a:rPr lang="en-GB" dirty="0" smtClean="0"/>
              <a:t>Full system would significantly enhance </a:t>
            </a:r>
            <a:r>
              <a:rPr lang="en-GB" dirty="0" err="1" smtClean="0"/>
              <a:t>emittance</a:t>
            </a:r>
            <a:r>
              <a:rPr lang="en-GB" dirty="0" smtClean="0"/>
              <a:t> measurement capabilities</a:t>
            </a:r>
          </a:p>
          <a:p>
            <a:pPr lvl="1"/>
            <a:endParaRPr lang="en-GB" dirty="0" smtClean="0"/>
          </a:p>
          <a:p>
            <a:endParaRPr lang="en-GB" dirty="0" smtClean="0"/>
          </a:p>
          <a:p>
            <a:pPr marL="457200" lvl="1" indent="0">
              <a:buNone/>
            </a:pPr>
            <a:endParaRPr lang="en-GB" dirty="0" smtClean="0"/>
          </a:p>
          <a:p>
            <a:pPr lvl="1"/>
            <a:endParaRPr lang="en-GB" dirty="0"/>
          </a:p>
          <a:p>
            <a:pPr lvl="1"/>
            <a:endParaRPr lang="en-US" dirty="0" smtClean="0"/>
          </a:p>
          <a:p>
            <a:pPr lvl="1"/>
            <a:endParaRPr lang="en-US" dirty="0" smtClean="0"/>
          </a:p>
        </p:txBody>
      </p:sp>
      <p:pic>
        <p:nvPicPr>
          <p:cNvPr id="6"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44743"/>
          <a:stretch/>
        </p:blipFill>
        <p:spPr bwMode="auto">
          <a:xfrm>
            <a:off x="6163736" y="2312865"/>
            <a:ext cx="2887410" cy="3916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20850" y="2286279"/>
            <a:ext cx="5832662" cy="2260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4" cstate="print"/>
          <a:srcRect l="2408" t="16860" r="22525" b="50842"/>
          <a:stretch/>
        </p:blipFill>
        <p:spPr bwMode="auto">
          <a:xfrm>
            <a:off x="220849" y="4610779"/>
            <a:ext cx="5815887" cy="1872304"/>
          </a:xfrm>
          <a:prstGeom prst="rect">
            <a:avLst/>
          </a:prstGeom>
          <a:noFill/>
          <a:ln w="9525">
            <a:noFill/>
            <a:miter lim="800000"/>
            <a:headEnd/>
            <a:tailEnd/>
          </a:ln>
          <a:effectLst/>
        </p:spPr>
      </p:pic>
    </p:spTree>
    <p:extLst>
      <p:ext uri="{BB962C8B-B14F-4D97-AF65-F5344CB8AC3E}">
        <p14:creationId xmlns:p14="http://schemas.microsoft.com/office/powerpoint/2010/main" val="204299581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Other BI-PIC</a:t>
            </a:r>
            <a:endParaRPr lang="en-US" dirty="0"/>
          </a:p>
        </p:txBody>
      </p:sp>
      <p:sp>
        <p:nvSpPr>
          <p:cNvPr id="3" name="Slide Number Placeholder 2"/>
          <p:cNvSpPr>
            <a:spLocks noGrp="1"/>
          </p:cNvSpPr>
          <p:nvPr>
            <p:ph type="sldNum" sz="quarter" idx="10"/>
          </p:nvPr>
        </p:nvSpPr>
        <p:spPr/>
        <p:txBody>
          <a:bodyPr/>
          <a:lstStyle/>
          <a:p>
            <a:pPr algn="ctr"/>
            <a:fld id="{742AFEC6-65D6-4F2C-8740-31E4FFD76CD6}" type="slidenum">
              <a:rPr lang="en-US" smtClean="0"/>
              <a:pPr algn="ctr"/>
              <a:t>63</a:t>
            </a:fld>
            <a:endParaRPr lang="en-US" dirty="0"/>
          </a:p>
        </p:txBody>
      </p:sp>
      <p:sp>
        <p:nvSpPr>
          <p:cNvPr id="4" name="Text Placeholder 3"/>
          <p:cNvSpPr>
            <a:spLocks noGrp="1"/>
          </p:cNvSpPr>
          <p:nvPr>
            <p:ph type="body" sz="quarter" idx="12"/>
          </p:nvPr>
        </p:nvSpPr>
        <p:spPr>
          <a:xfrm>
            <a:off x="169332" y="1363131"/>
            <a:ext cx="8881534" cy="4597403"/>
          </a:xfrm>
        </p:spPr>
        <p:txBody>
          <a:bodyPr>
            <a:normAutofit fontScale="62500" lnSpcReduction="20000"/>
          </a:bodyPr>
          <a:lstStyle/>
          <a:p>
            <a:r>
              <a:rPr lang="en-GB" dirty="0"/>
              <a:t>New BPMs Q1 to Q5 (1.2 MCHF)</a:t>
            </a:r>
          </a:p>
          <a:p>
            <a:pPr lvl="1"/>
            <a:r>
              <a:rPr lang="en-GB" dirty="0"/>
              <a:t>New design required for new triplet layout</a:t>
            </a:r>
          </a:p>
          <a:p>
            <a:pPr lvl="2"/>
            <a:r>
              <a:rPr lang="en-GB" dirty="0"/>
              <a:t>Need to minimise transverse impedance</a:t>
            </a:r>
          </a:p>
          <a:p>
            <a:pPr lvl="2"/>
            <a:r>
              <a:rPr lang="en-GB" dirty="0"/>
              <a:t>Need for tungsten </a:t>
            </a:r>
            <a:r>
              <a:rPr lang="en-GB" dirty="0" smtClean="0"/>
              <a:t>shielding</a:t>
            </a:r>
            <a:endParaRPr lang="en-GB" sz="1300" dirty="0" smtClean="0"/>
          </a:p>
          <a:p>
            <a:pPr lvl="8"/>
            <a:endParaRPr lang="en-GB" dirty="0" smtClean="0"/>
          </a:p>
          <a:p>
            <a:r>
              <a:rPr lang="en-GB" dirty="0" smtClean="0"/>
              <a:t>Upgrade to Synchrotron Light Monitor (0.4 MCHF)</a:t>
            </a:r>
          </a:p>
          <a:p>
            <a:pPr lvl="1"/>
            <a:r>
              <a:rPr lang="en-GB" dirty="0" smtClean="0"/>
              <a:t>Interlocked abort gap monitor</a:t>
            </a:r>
          </a:p>
          <a:p>
            <a:pPr lvl="1"/>
            <a:r>
              <a:rPr lang="en-GB" dirty="0" smtClean="0"/>
              <a:t>Prototype for LS2 full installation LS3</a:t>
            </a:r>
          </a:p>
          <a:p>
            <a:pPr lvl="7"/>
            <a:endParaRPr lang="en-GB" dirty="0" smtClean="0"/>
          </a:p>
          <a:p>
            <a:r>
              <a:rPr lang="en-GB" dirty="0" smtClean="0"/>
              <a:t>New Wideband Pick-ups for Instability Monitoring </a:t>
            </a:r>
            <a:r>
              <a:rPr lang="en-GB" dirty="0"/>
              <a:t>(</a:t>
            </a:r>
            <a:r>
              <a:rPr lang="en-GB" dirty="0" smtClean="0"/>
              <a:t>0.2 </a:t>
            </a:r>
            <a:r>
              <a:rPr lang="en-GB" dirty="0"/>
              <a:t>MCHF)</a:t>
            </a:r>
          </a:p>
          <a:p>
            <a:pPr lvl="1"/>
            <a:r>
              <a:rPr lang="en-GB" dirty="0" smtClean="0"/>
              <a:t>Prototyping phase for crab cavity diagnostics</a:t>
            </a:r>
            <a:endParaRPr lang="en-GB" dirty="0"/>
          </a:p>
          <a:p>
            <a:pPr marL="3200400" lvl="7" indent="0">
              <a:buNone/>
            </a:pPr>
            <a:endParaRPr lang="en-GB" dirty="0" smtClean="0"/>
          </a:p>
          <a:p>
            <a:r>
              <a:rPr lang="en-US" dirty="0"/>
              <a:t>Long Range Beam-Beam Compensator</a:t>
            </a:r>
            <a:r>
              <a:rPr lang="en-GB" dirty="0" smtClean="0"/>
              <a:t> Prototype (1 MCHF)</a:t>
            </a:r>
          </a:p>
          <a:p>
            <a:pPr lvl="1"/>
            <a:r>
              <a:rPr lang="en-GB" dirty="0" smtClean="0"/>
              <a:t>On-going with installation foreseen between LS1 and LS2</a:t>
            </a:r>
          </a:p>
          <a:p>
            <a:pPr lvl="5"/>
            <a:endParaRPr lang="en-GB" dirty="0" smtClean="0"/>
          </a:p>
          <a:p>
            <a:pPr lvl="1"/>
            <a:endParaRPr lang="en-GB" dirty="0" smtClean="0"/>
          </a:p>
          <a:p>
            <a:endParaRPr lang="en-GB" dirty="0" smtClean="0"/>
          </a:p>
          <a:p>
            <a:pPr marL="457200" lvl="1" indent="0">
              <a:buNone/>
            </a:pPr>
            <a:endParaRPr lang="en-GB" dirty="0" smtClean="0"/>
          </a:p>
          <a:p>
            <a:pPr lvl="1"/>
            <a:endParaRPr lang="en-GB" dirty="0"/>
          </a:p>
          <a:p>
            <a:pPr lvl="1"/>
            <a:endParaRPr lang="en-US" dirty="0" smtClean="0"/>
          </a:p>
          <a:p>
            <a:pPr lvl="1"/>
            <a:endParaRPr lang="en-US" dirty="0" smtClean="0"/>
          </a:p>
        </p:txBody>
      </p:sp>
    </p:spTree>
    <p:extLst>
      <p:ext uri="{BB962C8B-B14F-4D97-AF65-F5344CB8AC3E}">
        <p14:creationId xmlns:p14="http://schemas.microsoft.com/office/powerpoint/2010/main" val="292311681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76200"/>
            <a:ext cx="6718249" cy="677108"/>
          </a:xfrm>
          <a:prstGeom prst="rect">
            <a:avLst/>
          </a:prstGeom>
          <a:noFill/>
        </p:spPr>
        <p:txBody>
          <a:bodyPr wrap="none" rtlCol="0">
            <a:spAutoFit/>
          </a:bodyPr>
          <a:lstStyle/>
          <a:p>
            <a:r>
              <a:rPr lang="en-GB" sz="3800" b="1" dirty="0" smtClean="0"/>
              <a:t>Superconducting Links at P7, </a:t>
            </a:r>
            <a:r>
              <a:rPr lang="en-GB" sz="3800" b="1" dirty="0" smtClean="0">
                <a:solidFill>
                  <a:srgbClr val="C00000"/>
                </a:solidFill>
              </a:rPr>
              <a:t>PIC</a:t>
            </a:r>
            <a:endParaRPr lang="en-GB" sz="3800" b="1" dirty="0">
              <a:solidFill>
                <a:srgbClr val="C00000"/>
              </a:solidFill>
            </a:endParaRPr>
          </a:p>
        </p:txBody>
      </p:sp>
      <p:sp>
        <p:nvSpPr>
          <p:cNvPr id="10" name="TextBox 9"/>
          <p:cNvSpPr txBox="1"/>
          <p:nvPr/>
        </p:nvSpPr>
        <p:spPr>
          <a:xfrm>
            <a:off x="-76200" y="982682"/>
            <a:ext cx="9281130" cy="3970318"/>
          </a:xfrm>
          <a:prstGeom prst="rect">
            <a:avLst/>
          </a:prstGeom>
          <a:noFill/>
        </p:spPr>
        <p:txBody>
          <a:bodyPr wrap="none" rtlCol="0">
            <a:spAutoFit/>
          </a:bodyPr>
          <a:lstStyle/>
          <a:p>
            <a:pPr marL="457200" indent="-457200">
              <a:buFont typeface="Wingdings" pitchFamily="2" charset="2"/>
              <a:buChar char="Ø"/>
            </a:pPr>
            <a:r>
              <a:rPr lang="en-GB" sz="2800" b="1" dirty="0"/>
              <a:t> </a:t>
            </a:r>
            <a:r>
              <a:rPr lang="en-GB" sz="2800" b="1" dirty="0" smtClean="0">
                <a:solidFill>
                  <a:schemeClr val="accent6"/>
                </a:solidFill>
              </a:rPr>
              <a:t>Two Superconducting Links </a:t>
            </a:r>
            <a:r>
              <a:rPr lang="en-GB" sz="2800" dirty="0" smtClean="0"/>
              <a:t>installed in underground areas</a:t>
            </a:r>
          </a:p>
          <a:p>
            <a:pPr marL="457200" indent="-457200">
              <a:buFont typeface="Wingdings" pitchFamily="2" charset="2"/>
              <a:buChar char="Ø"/>
            </a:pPr>
            <a:r>
              <a:rPr lang="en-GB" sz="2800" dirty="0" smtClean="0"/>
              <a:t> Powering of </a:t>
            </a:r>
            <a:r>
              <a:rPr lang="en-GB" sz="2800" b="1" dirty="0" smtClean="0">
                <a:solidFill>
                  <a:schemeClr val="accent6"/>
                </a:solidFill>
              </a:rPr>
              <a:t>600 A circuits</a:t>
            </a:r>
          </a:p>
          <a:p>
            <a:pPr marL="457200" indent="-457200">
              <a:buFont typeface="Wingdings" pitchFamily="2" charset="2"/>
              <a:buChar char="Ø"/>
            </a:pPr>
            <a:r>
              <a:rPr lang="en-GB" sz="2800" dirty="0" smtClean="0"/>
              <a:t> New DFBs installed in </a:t>
            </a:r>
            <a:r>
              <a:rPr lang="en-GB" sz="2800" b="1" dirty="0" smtClean="0">
                <a:solidFill>
                  <a:schemeClr val="accent6"/>
                </a:solidFill>
              </a:rPr>
              <a:t>TZ76</a:t>
            </a:r>
          </a:p>
          <a:p>
            <a:pPr marL="457200" indent="-457200">
              <a:buFont typeface="Wingdings" pitchFamily="2" charset="2"/>
              <a:buChar char="Ø"/>
            </a:pPr>
            <a:r>
              <a:rPr lang="en-GB" sz="2800" b="1" dirty="0" smtClean="0"/>
              <a:t> </a:t>
            </a:r>
            <a:r>
              <a:rPr lang="en-GB" sz="2800" b="1" dirty="0" smtClean="0">
                <a:solidFill>
                  <a:schemeClr val="accent6"/>
                </a:solidFill>
              </a:rPr>
              <a:t>None</a:t>
            </a:r>
            <a:r>
              <a:rPr lang="en-GB" sz="2800" dirty="0" smtClean="0"/>
              <a:t> or </a:t>
            </a:r>
            <a:r>
              <a:rPr lang="en-GB" sz="2800" b="1" dirty="0" smtClean="0">
                <a:solidFill>
                  <a:schemeClr val="accent6"/>
                </a:solidFill>
              </a:rPr>
              <a:t>very limited civil engineering </a:t>
            </a:r>
            <a:r>
              <a:rPr lang="en-GB" sz="2800" dirty="0" smtClean="0"/>
              <a:t>required</a:t>
            </a:r>
          </a:p>
          <a:p>
            <a:pPr marL="457200" indent="-457200">
              <a:buFont typeface="Wingdings" pitchFamily="2" charset="2"/>
              <a:buChar char="Ø"/>
            </a:pPr>
            <a:r>
              <a:rPr lang="en-GB" sz="2800" dirty="0" smtClean="0"/>
              <a:t>R&amp;D well advanced: </a:t>
            </a:r>
            <a:r>
              <a:rPr lang="en-GB" sz="2800" b="1" dirty="0" smtClean="0">
                <a:solidFill>
                  <a:schemeClr val="accent6"/>
                </a:solidFill>
              </a:rPr>
              <a:t>prototype link tested</a:t>
            </a:r>
          </a:p>
          <a:p>
            <a:pPr marL="457200" indent="-457200">
              <a:buFont typeface="Wingdings" pitchFamily="2" charset="2"/>
              <a:buChar char="Ø"/>
            </a:pPr>
            <a:r>
              <a:rPr lang="en-GB" sz="2800" dirty="0" smtClean="0"/>
              <a:t>Test of </a:t>
            </a:r>
            <a:r>
              <a:rPr lang="en-GB" sz="2800" b="1" dirty="0" smtClean="0">
                <a:solidFill>
                  <a:schemeClr val="accent6"/>
                </a:solidFill>
              </a:rPr>
              <a:t>full system </a:t>
            </a:r>
            <a:r>
              <a:rPr lang="en-GB" sz="2800" dirty="0" smtClean="0"/>
              <a:t>(DFB and SC Link) in SM-18 </a:t>
            </a:r>
            <a:r>
              <a:rPr lang="en-GB" sz="2800" b="1" dirty="0" smtClean="0">
                <a:solidFill>
                  <a:schemeClr val="accent6"/>
                </a:solidFill>
              </a:rPr>
              <a:t>by end 2014</a:t>
            </a:r>
          </a:p>
          <a:p>
            <a:pPr marL="457200" indent="-457200">
              <a:buFont typeface="Wingdings" pitchFamily="2" charset="2"/>
              <a:buChar char="Ø"/>
            </a:pPr>
            <a:r>
              <a:rPr lang="en-GB" sz="2800" dirty="0" smtClean="0"/>
              <a:t>Installation in LHC during </a:t>
            </a:r>
            <a:r>
              <a:rPr lang="en-GB" sz="2800" b="1" dirty="0" smtClean="0">
                <a:solidFill>
                  <a:schemeClr val="accent6"/>
                </a:solidFill>
              </a:rPr>
              <a:t>LS2</a:t>
            </a:r>
            <a:r>
              <a:rPr lang="en-GB" sz="2800" dirty="0" smtClean="0"/>
              <a:t> (</a:t>
            </a:r>
            <a:r>
              <a:rPr lang="en-GB" sz="2800" b="1" dirty="0" smtClean="0">
                <a:solidFill>
                  <a:schemeClr val="accent6"/>
                </a:solidFill>
              </a:rPr>
              <a:t>2018</a:t>
            </a:r>
            <a:r>
              <a:rPr lang="en-GB" sz="2800" dirty="0" smtClean="0"/>
              <a:t>)</a:t>
            </a:r>
          </a:p>
          <a:p>
            <a:pPr marL="457200" indent="-457200">
              <a:buFont typeface="Wingdings" pitchFamily="2" charset="2"/>
              <a:buChar char="Ø"/>
            </a:pPr>
            <a:r>
              <a:rPr lang="en-GB" sz="2800" dirty="0" smtClean="0"/>
              <a:t>Procurement</a:t>
            </a:r>
            <a:r>
              <a:rPr lang="en-GB" sz="2800" b="1" dirty="0" smtClean="0"/>
              <a:t> </a:t>
            </a:r>
            <a:r>
              <a:rPr lang="en-GB" sz="2800" dirty="0" smtClean="0"/>
              <a:t>of </a:t>
            </a:r>
            <a:r>
              <a:rPr lang="en-GB" sz="2800" b="1" dirty="0" smtClean="0">
                <a:solidFill>
                  <a:schemeClr val="accent6"/>
                </a:solidFill>
              </a:rPr>
              <a:t>series</a:t>
            </a:r>
            <a:r>
              <a:rPr lang="en-GB" sz="2800" dirty="0" smtClean="0"/>
              <a:t> to be </a:t>
            </a:r>
            <a:r>
              <a:rPr lang="en-GB" sz="2800" b="1" dirty="0" smtClean="0">
                <a:solidFill>
                  <a:schemeClr val="accent6"/>
                </a:solidFill>
              </a:rPr>
              <a:t>launched </a:t>
            </a:r>
            <a:r>
              <a:rPr lang="en-GB" sz="2800" dirty="0" smtClean="0"/>
              <a:t>in </a:t>
            </a:r>
            <a:r>
              <a:rPr lang="en-GB" sz="2800" b="1" dirty="0" smtClean="0">
                <a:solidFill>
                  <a:schemeClr val="accent6"/>
                </a:solidFill>
              </a:rPr>
              <a:t>2015</a:t>
            </a:r>
            <a:r>
              <a:rPr lang="en-GB" sz="2800" dirty="0" smtClean="0"/>
              <a:t> </a:t>
            </a:r>
          </a:p>
          <a:p>
            <a:endParaRPr lang="en-GB" sz="2800" dirty="0"/>
          </a:p>
        </p:txBody>
      </p:sp>
      <p:sp>
        <p:nvSpPr>
          <p:cNvPr id="12" name="TextBox 11"/>
          <p:cNvSpPr txBox="1"/>
          <p:nvPr/>
        </p:nvSpPr>
        <p:spPr>
          <a:xfrm>
            <a:off x="6477000" y="6488668"/>
            <a:ext cx="2702728" cy="369332"/>
          </a:xfrm>
          <a:prstGeom prst="rect">
            <a:avLst/>
          </a:prstGeom>
          <a:noFill/>
        </p:spPr>
        <p:txBody>
          <a:bodyPr wrap="none" rtlCol="0">
            <a:spAutoFit/>
          </a:bodyPr>
          <a:lstStyle/>
          <a:p>
            <a:r>
              <a:rPr lang="en-GB" dirty="0" smtClean="0"/>
              <a:t>A. </a:t>
            </a:r>
            <a:r>
              <a:rPr lang="en-GB" dirty="0" err="1" smtClean="0"/>
              <a:t>Ballarino</a:t>
            </a:r>
            <a:r>
              <a:rPr lang="en-GB" dirty="0" smtClean="0"/>
              <a:t>, October 2012 </a:t>
            </a:r>
            <a:endParaRPr lang="en-GB" dirty="0"/>
          </a:p>
        </p:txBody>
      </p:sp>
    </p:spTree>
    <p:extLst>
      <p:ext uri="{BB962C8B-B14F-4D97-AF65-F5344CB8AC3E}">
        <p14:creationId xmlns:p14="http://schemas.microsoft.com/office/powerpoint/2010/main" val="3123675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76200"/>
            <a:ext cx="8209042" cy="677108"/>
          </a:xfrm>
          <a:prstGeom prst="rect">
            <a:avLst/>
          </a:prstGeom>
          <a:noFill/>
        </p:spPr>
        <p:txBody>
          <a:bodyPr wrap="none" rtlCol="0">
            <a:spAutoFit/>
          </a:bodyPr>
          <a:lstStyle/>
          <a:p>
            <a:r>
              <a:rPr lang="en-GB" sz="3800" b="1" dirty="0" smtClean="0"/>
              <a:t>Superconducting Links at P1 and P5, </a:t>
            </a:r>
            <a:r>
              <a:rPr lang="en-GB" sz="3800" b="1" dirty="0" smtClean="0">
                <a:solidFill>
                  <a:srgbClr val="C00000"/>
                </a:solidFill>
              </a:rPr>
              <a:t>PIC</a:t>
            </a:r>
          </a:p>
        </p:txBody>
      </p:sp>
      <p:sp>
        <p:nvSpPr>
          <p:cNvPr id="5" name="TextBox 4"/>
          <p:cNvSpPr txBox="1"/>
          <p:nvPr/>
        </p:nvSpPr>
        <p:spPr>
          <a:xfrm>
            <a:off x="2578829" y="457200"/>
            <a:ext cx="4588115" cy="615553"/>
          </a:xfrm>
          <a:prstGeom prst="rect">
            <a:avLst/>
          </a:prstGeom>
          <a:noFill/>
        </p:spPr>
        <p:txBody>
          <a:bodyPr wrap="none" rtlCol="0">
            <a:spAutoFit/>
          </a:bodyPr>
          <a:lstStyle/>
          <a:p>
            <a:r>
              <a:rPr lang="en-GB" sz="3400" b="1" dirty="0" smtClean="0"/>
              <a:t>Hi-Luminosity Insertions</a:t>
            </a:r>
            <a:endParaRPr lang="en-GB" sz="3400" b="1" dirty="0"/>
          </a:p>
        </p:txBody>
      </p:sp>
      <p:sp>
        <p:nvSpPr>
          <p:cNvPr id="9" name="TextBox 8"/>
          <p:cNvSpPr txBox="1"/>
          <p:nvPr/>
        </p:nvSpPr>
        <p:spPr>
          <a:xfrm>
            <a:off x="-76200" y="1313795"/>
            <a:ext cx="8762783" cy="4832092"/>
          </a:xfrm>
          <a:prstGeom prst="rect">
            <a:avLst/>
          </a:prstGeom>
          <a:noFill/>
        </p:spPr>
        <p:txBody>
          <a:bodyPr wrap="none" rtlCol="0">
            <a:spAutoFit/>
          </a:bodyPr>
          <a:lstStyle/>
          <a:p>
            <a:pPr marL="457200" indent="-457200">
              <a:buFont typeface="Wingdings" pitchFamily="2" charset="2"/>
              <a:buChar char="Ø"/>
            </a:pPr>
            <a:r>
              <a:rPr lang="en-GB" sz="2800" b="1" dirty="0"/>
              <a:t> </a:t>
            </a:r>
            <a:r>
              <a:rPr lang="en-GB" sz="2800" b="1" dirty="0" smtClean="0">
                <a:solidFill>
                  <a:schemeClr val="accent6"/>
                </a:solidFill>
              </a:rPr>
              <a:t>Two Superconducting Links </a:t>
            </a:r>
            <a:r>
              <a:rPr lang="en-GB" sz="2800" dirty="0" smtClean="0"/>
              <a:t>per point – from surface to</a:t>
            </a:r>
          </a:p>
          <a:p>
            <a:pPr marL="530225" indent="-530225"/>
            <a:r>
              <a:rPr lang="en-GB" sz="2800" dirty="0"/>
              <a:t>	</a:t>
            </a:r>
            <a:r>
              <a:rPr lang="en-GB" sz="2800" dirty="0" smtClean="0"/>
              <a:t>underground areas</a:t>
            </a:r>
          </a:p>
          <a:p>
            <a:pPr marL="457200" indent="-457200">
              <a:buFont typeface="Wingdings" pitchFamily="2" charset="2"/>
              <a:buChar char="Ø"/>
            </a:pPr>
            <a:r>
              <a:rPr lang="en-GB" sz="2800" dirty="0" smtClean="0"/>
              <a:t>New DFBs installed in </a:t>
            </a:r>
            <a:r>
              <a:rPr lang="en-GB" sz="2800" b="1" dirty="0" smtClean="0">
                <a:solidFill>
                  <a:schemeClr val="accent6"/>
                </a:solidFill>
              </a:rPr>
              <a:t>at the surface</a:t>
            </a:r>
          </a:p>
          <a:p>
            <a:pPr marL="457200" indent="-457200">
              <a:buFont typeface="Wingdings" pitchFamily="2" charset="2"/>
              <a:buChar char="Ø"/>
            </a:pPr>
            <a:r>
              <a:rPr lang="en-GB" sz="2800" b="1" dirty="0" smtClean="0"/>
              <a:t> </a:t>
            </a:r>
            <a:r>
              <a:rPr lang="en-GB" sz="2800" dirty="0" smtClean="0"/>
              <a:t>Integration studies started </a:t>
            </a:r>
          </a:p>
          <a:p>
            <a:pPr>
              <a:tabLst>
                <a:tab pos="530225" algn="l"/>
              </a:tabLst>
            </a:pPr>
            <a:r>
              <a:rPr lang="en-GB" sz="2800" b="1" dirty="0">
                <a:solidFill>
                  <a:schemeClr val="accent6"/>
                </a:solidFill>
              </a:rPr>
              <a:t>	</a:t>
            </a:r>
            <a:r>
              <a:rPr lang="en-GB" sz="2800" dirty="0"/>
              <a:t>N</a:t>
            </a:r>
            <a:r>
              <a:rPr lang="en-GB" sz="2800" dirty="0" smtClean="0"/>
              <a:t>eed for</a:t>
            </a:r>
            <a:r>
              <a:rPr lang="en-GB" sz="2800" b="1" dirty="0" smtClean="0">
                <a:solidFill>
                  <a:schemeClr val="accent6"/>
                </a:solidFill>
              </a:rPr>
              <a:t> civil engineering </a:t>
            </a:r>
            <a:r>
              <a:rPr lang="en-GB" sz="2800" dirty="0" smtClean="0"/>
              <a:t>to be verified – integration</a:t>
            </a:r>
          </a:p>
          <a:p>
            <a:pPr>
              <a:tabLst>
                <a:tab pos="530225" algn="l"/>
              </a:tabLst>
            </a:pPr>
            <a:r>
              <a:rPr lang="en-GB" sz="2800" dirty="0"/>
              <a:t>	</a:t>
            </a:r>
            <a:r>
              <a:rPr lang="en-GB" sz="2800" dirty="0" smtClean="0"/>
              <a:t>studies in 2014. If needed</a:t>
            </a:r>
            <a:r>
              <a:rPr lang="en-GB" sz="2800" smtClean="0"/>
              <a:t>, LS2 </a:t>
            </a:r>
            <a:r>
              <a:rPr lang="en-GB" sz="2800" dirty="0" smtClean="0"/>
              <a:t>or earlier </a:t>
            </a:r>
          </a:p>
          <a:p>
            <a:pPr marL="457200" indent="-457200">
              <a:buFont typeface="Wingdings" pitchFamily="2" charset="2"/>
              <a:buChar char="Ø"/>
            </a:pPr>
            <a:r>
              <a:rPr lang="en-GB" sz="2800" dirty="0" smtClean="0"/>
              <a:t>R&amp;D in progress</a:t>
            </a:r>
          </a:p>
          <a:p>
            <a:pPr marL="457200" indent="-457200">
              <a:buFont typeface="Wingdings" pitchFamily="2" charset="2"/>
              <a:buChar char="Ø"/>
            </a:pPr>
            <a:r>
              <a:rPr lang="en-GB" sz="2800" dirty="0" smtClean="0"/>
              <a:t>Test of </a:t>
            </a:r>
            <a:r>
              <a:rPr lang="en-GB" sz="2800" b="1" dirty="0" smtClean="0">
                <a:solidFill>
                  <a:schemeClr val="accent6"/>
                </a:solidFill>
              </a:rPr>
              <a:t>full system </a:t>
            </a:r>
            <a:r>
              <a:rPr lang="en-GB" sz="2800" dirty="0" smtClean="0"/>
              <a:t>(DFB and SC Link) at CERN in </a:t>
            </a:r>
            <a:r>
              <a:rPr lang="en-GB" sz="2800" b="1" dirty="0" smtClean="0">
                <a:solidFill>
                  <a:schemeClr val="accent6"/>
                </a:solidFill>
              </a:rPr>
              <a:t>2015</a:t>
            </a:r>
          </a:p>
          <a:p>
            <a:pPr marL="457200" indent="-457200">
              <a:buFont typeface="Wingdings" pitchFamily="2" charset="2"/>
              <a:buChar char="Ø"/>
            </a:pPr>
            <a:r>
              <a:rPr lang="en-GB" sz="2800" dirty="0" smtClean="0"/>
              <a:t>Installation in LHC during </a:t>
            </a:r>
            <a:r>
              <a:rPr lang="en-GB" sz="2800" b="1" dirty="0" smtClean="0">
                <a:solidFill>
                  <a:schemeClr val="accent6"/>
                </a:solidFill>
              </a:rPr>
              <a:t>LS3</a:t>
            </a:r>
            <a:r>
              <a:rPr lang="en-GB" sz="2800" dirty="0" smtClean="0"/>
              <a:t> (</a:t>
            </a:r>
            <a:r>
              <a:rPr lang="en-GB" sz="2800" b="1" dirty="0" smtClean="0">
                <a:solidFill>
                  <a:schemeClr val="accent6"/>
                </a:solidFill>
              </a:rPr>
              <a:t>2022</a:t>
            </a:r>
            <a:r>
              <a:rPr lang="en-GB" sz="2800" dirty="0" smtClean="0"/>
              <a:t>)</a:t>
            </a:r>
          </a:p>
          <a:p>
            <a:pPr marL="457200" indent="-457200">
              <a:buFont typeface="Wingdings" pitchFamily="2" charset="2"/>
              <a:buChar char="Ø"/>
            </a:pPr>
            <a:r>
              <a:rPr lang="en-GB" sz="2800" dirty="0" smtClean="0"/>
              <a:t>Procurement</a:t>
            </a:r>
            <a:r>
              <a:rPr lang="en-GB" sz="2800" b="1" dirty="0" smtClean="0"/>
              <a:t> </a:t>
            </a:r>
            <a:r>
              <a:rPr lang="en-GB" sz="2800" dirty="0" smtClean="0"/>
              <a:t>of </a:t>
            </a:r>
            <a:r>
              <a:rPr lang="en-GB" sz="2800" b="1" dirty="0" smtClean="0">
                <a:solidFill>
                  <a:schemeClr val="accent6"/>
                </a:solidFill>
              </a:rPr>
              <a:t>series</a:t>
            </a:r>
            <a:r>
              <a:rPr lang="en-GB" sz="2800" dirty="0" smtClean="0"/>
              <a:t> to be started</a:t>
            </a:r>
            <a:r>
              <a:rPr lang="en-GB" sz="2800" b="1" dirty="0" smtClean="0">
                <a:solidFill>
                  <a:schemeClr val="accent6"/>
                </a:solidFill>
              </a:rPr>
              <a:t> </a:t>
            </a:r>
            <a:r>
              <a:rPr lang="en-GB" sz="2800" dirty="0" smtClean="0"/>
              <a:t>by end </a:t>
            </a:r>
            <a:r>
              <a:rPr lang="en-GB" sz="2800" b="1" dirty="0" smtClean="0">
                <a:solidFill>
                  <a:schemeClr val="accent6"/>
                </a:solidFill>
              </a:rPr>
              <a:t>2016</a:t>
            </a:r>
            <a:r>
              <a:rPr lang="en-GB" sz="2800" dirty="0" smtClean="0"/>
              <a:t> </a:t>
            </a:r>
          </a:p>
          <a:p>
            <a:endParaRPr lang="en-GB" sz="2800" dirty="0"/>
          </a:p>
        </p:txBody>
      </p:sp>
      <p:sp>
        <p:nvSpPr>
          <p:cNvPr id="10" name="TextBox 9"/>
          <p:cNvSpPr txBox="1"/>
          <p:nvPr/>
        </p:nvSpPr>
        <p:spPr>
          <a:xfrm>
            <a:off x="6477000" y="6488668"/>
            <a:ext cx="2702728" cy="369332"/>
          </a:xfrm>
          <a:prstGeom prst="rect">
            <a:avLst/>
          </a:prstGeom>
          <a:noFill/>
        </p:spPr>
        <p:txBody>
          <a:bodyPr wrap="none" rtlCol="0">
            <a:spAutoFit/>
          </a:bodyPr>
          <a:lstStyle/>
          <a:p>
            <a:r>
              <a:rPr lang="en-GB" dirty="0" smtClean="0"/>
              <a:t>A. </a:t>
            </a:r>
            <a:r>
              <a:rPr lang="en-GB" dirty="0" err="1" smtClean="0"/>
              <a:t>Ballarino</a:t>
            </a:r>
            <a:r>
              <a:rPr lang="en-GB" dirty="0" smtClean="0"/>
              <a:t>, October 2012 </a:t>
            </a:r>
            <a:endParaRPr lang="en-GB" dirty="0"/>
          </a:p>
        </p:txBody>
      </p:sp>
    </p:spTree>
    <p:extLst>
      <p:ext uri="{BB962C8B-B14F-4D97-AF65-F5344CB8AC3E}">
        <p14:creationId xmlns:p14="http://schemas.microsoft.com/office/powerpoint/2010/main" val="189596458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76200"/>
            <a:ext cx="7450822" cy="677108"/>
          </a:xfrm>
          <a:prstGeom prst="rect">
            <a:avLst/>
          </a:prstGeom>
          <a:noFill/>
        </p:spPr>
        <p:txBody>
          <a:bodyPr wrap="none" rtlCol="0">
            <a:spAutoFit/>
          </a:bodyPr>
          <a:lstStyle/>
          <a:p>
            <a:r>
              <a:rPr lang="en-GB" sz="3800" b="1" dirty="0" smtClean="0"/>
              <a:t>Superconducting Links at P1 and P5</a:t>
            </a:r>
          </a:p>
        </p:txBody>
      </p:sp>
      <p:sp>
        <p:nvSpPr>
          <p:cNvPr id="5" name="TextBox 4"/>
          <p:cNvSpPr txBox="1"/>
          <p:nvPr/>
        </p:nvSpPr>
        <p:spPr>
          <a:xfrm>
            <a:off x="2040706" y="457200"/>
            <a:ext cx="4969694" cy="615553"/>
          </a:xfrm>
          <a:prstGeom prst="rect">
            <a:avLst/>
          </a:prstGeom>
          <a:noFill/>
        </p:spPr>
        <p:txBody>
          <a:bodyPr wrap="none" rtlCol="0">
            <a:spAutoFit/>
          </a:bodyPr>
          <a:lstStyle/>
          <a:p>
            <a:r>
              <a:rPr lang="en-GB" sz="3400" b="1" dirty="0" smtClean="0"/>
              <a:t>Matching Sections and Arc</a:t>
            </a:r>
            <a:endParaRPr lang="en-GB" sz="3400" b="1" dirty="0"/>
          </a:p>
        </p:txBody>
      </p:sp>
      <p:sp>
        <p:nvSpPr>
          <p:cNvPr id="6" name="TextBox 5"/>
          <p:cNvSpPr txBox="1"/>
          <p:nvPr/>
        </p:nvSpPr>
        <p:spPr>
          <a:xfrm>
            <a:off x="-76200" y="1135082"/>
            <a:ext cx="8829340" cy="4832092"/>
          </a:xfrm>
          <a:prstGeom prst="rect">
            <a:avLst/>
          </a:prstGeom>
          <a:noFill/>
        </p:spPr>
        <p:txBody>
          <a:bodyPr wrap="none" rtlCol="0">
            <a:spAutoFit/>
          </a:bodyPr>
          <a:lstStyle/>
          <a:p>
            <a:pPr marL="457200" indent="-457200">
              <a:buFont typeface="Wingdings" pitchFamily="2" charset="2"/>
              <a:buChar char="Ø"/>
            </a:pPr>
            <a:r>
              <a:rPr lang="en-GB" sz="2800" b="1" dirty="0"/>
              <a:t> </a:t>
            </a:r>
            <a:r>
              <a:rPr lang="en-GB" sz="2800" b="1" dirty="0" smtClean="0">
                <a:solidFill>
                  <a:schemeClr val="accent6"/>
                </a:solidFill>
              </a:rPr>
              <a:t>Two Superconducting Links </a:t>
            </a:r>
            <a:r>
              <a:rPr lang="en-GB" sz="2800" dirty="0" smtClean="0"/>
              <a:t>per point – from surface to</a:t>
            </a:r>
          </a:p>
          <a:p>
            <a:pPr marL="530225" indent="-530225"/>
            <a:r>
              <a:rPr lang="en-GB" sz="2800" dirty="0"/>
              <a:t>	</a:t>
            </a:r>
            <a:r>
              <a:rPr lang="en-GB" sz="2800" dirty="0" smtClean="0"/>
              <a:t>underground areas – for powering of </a:t>
            </a:r>
            <a:r>
              <a:rPr lang="en-GB" sz="2800" b="1" dirty="0" smtClean="0">
                <a:solidFill>
                  <a:schemeClr val="accent6"/>
                </a:solidFill>
              </a:rPr>
              <a:t>MSs</a:t>
            </a:r>
          </a:p>
          <a:p>
            <a:pPr marL="457200" indent="-457200">
              <a:buFont typeface="Wingdings" pitchFamily="2" charset="2"/>
              <a:buChar char="Ø"/>
            </a:pPr>
            <a:r>
              <a:rPr lang="en-GB" sz="2800" dirty="0" smtClean="0"/>
              <a:t> </a:t>
            </a:r>
            <a:r>
              <a:rPr lang="en-GB" sz="2800" b="1" dirty="0">
                <a:solidFill>
                  <a:schemeClr val="accent6"/>
                </a:solidFill>
              </a:rPr>
              <a:t>Two Superconducting Links </a:t>
            </a:r>
            <a:r>
              <a:rPr lang="en-GB" sz="2800" dirty="0"/>
              <a:t>per point – from surface to</a:t>
            </a:r>
          </a:p>
          <a:p>
            <a:pPr marL="530225" indent="-530225"/>
            <a:r>
              <a:rPr lang="en-GB" sz="2800" dirty="0"/>
              <a:t>	underground areas – for powering </a:t>
            </a:r>
            <a:r>
              <a:rPr lang="en-GB" sz="2800" dirty="0" smtClean="0"/>
              <a:t>of </a:t>
            </a:r>
            <a:r>
              <a:rPr lang="en-GB" sz="2800" b="1" dirty="0" smtClean="0">
                <a:solidFill>
                  <a:schemeClr val="accent6"/>
                </a:solidFill>
              </a:rPr>
              <a:t>arcs</a:t>
            </a:r>
            <a:r>
              <a:rPr lang="en-GB" sz="2800" dirty="0" smtClean="0"/>
              <a:t> </a:t>
            </a:r>
          </a:p>
          <a:p>
            <a:pPr marL="457200" indent="-457200">
              <a:buFont typeface="Wingdings" pitchFamily="2" charset="2"/>
              <a:buChar char="Ø"/>
              <a:tabLst>
                <a:tab pos="530225" algn="l"/>
              </a:tabLst>
            </a:pPr>
            <a:r>
              <a:rPr lang="en-GB" sz="2800" dirty="0" smtClean="0"/>
              <a:t>Need for</a:t>
            </a:r>
            <a:r>
              <a:rPr lang="en-GB" sz="2800" b="1" dirty="0" smtClean="0">
                <a:solidFill>
                  <a:schemeClr val="accent6"/>
                </a:solidFill>
              </a:rPr>
              <a:t> civil engineering </a:t>
            </a:r>
            <a:r>
              <a:rPr lang="en-GB" sz="2800" dirty="0" smtClean="0"/>
              <a:t>to be verified</a:t>
            </a:r>
          </a:p>
          <a:p>
            <a:pPr marL="457200" indent="-457200">
              <a:buFont typeface="Wingdings" pitchFamily="2" charset="2"/>
              <a:buChar char="Ø"/>
              <a:tabLst>
                <a:tab pos="530225" algn="l"/>
              </a:tabLst>
            </a:pPr>
            <a:r>
              <a:rPr lang="en-GB" sz="2800" dirty="0" smtClean="0"/>
              <a:t>R&amp;D Combined with development of system for Triplets </a:t>
            </a:r>
          </a:p>
          <a:p>
            <a:pPr marL="442913"/>
            <a:r>
              <a:rPr lang="en-GB" sz="2800" dirty="0" smtClean="0">
                <a:sym typeface="Symbol"/>
              </a:rPr>
              <a:t> </a:t>
            </a:r>
            <a:r>
              <a:rPr lang="en-GB" sz="2800" dirty="0" smtClean="0"/>
              <a:t>Test of </a:t>
            </a:r>
            <a:r>
              <a:rPr lang="en-GB" sz="2800" b="1" dirty="0" smtClean="0">
                <a:solidFill>
                  <a:schemeClr val="accent6"/>
                </a:solidFill>
              </a:rPr>
              <a:t>full system </a:t>
            </a:r>
            <a:r>
              <a:rPr lang="en-GB" sz="2800" dirty="0" smtClean="0"/>
              <a:t>(DFB and SC Link) in </a:t>
            </a:r>
            <a:r>
              <a:rPr lang="en-GB" sz="2800" b="1" dirty="0" smtClean="0">
                <a:solidFill>
                  <a:schemeClr val="accent6"/>
                </a:solidFill>
              </a:rPr>
              <a:t>2015</a:t>
            </a:r>
          </a:p>
          <a:p>
            <a:pPr marL="457200" indent="-457200">
              <a:buFont typeface="Wingdings" pitchFamily="2" charset="2"/>
              <a:buChar char="Ø"/>
            </a:pPr>
            <a:r>
              <a:rPr lang="en-GB" sz="2800" dirty="0" smtClean="0"/>
              <a:t>Installation in LHC during </a:t>
            </a:r>
            <a:r>
              <a:rPr lang="en-GB" sz="2800" b="1" dirty="0" smtClean="0">
                <a:solidFill>
                  <a:schemeClr val="accent6"/>
                </a:solidFill>
              </a:rPr>
              <a:t>LS3</a:t>
            </a:r>
            <a:r>
              <a:rPr lang="en-GB" sz="2800" dirty="0" smtClean="0"/>
              <a:t> (</a:t>
            </a:r>
            <a:r>
              <a:rPr lang="en-GB" sz="2800" b="1" dirty="0" smtClean="0">
                <a:solidFill>
                  <a:schemeClr val="accent6"/>
                </a:solidFill>
              </a:rPr>
              <a:t>2022</a:t>
            </a:r>
            <a:r>
              <a:rPr lang="en-GB" sz="2800" dirty="0" smtClean="0"/>
              <a:t>) or </a:t>
            </a:r>
            <a:r>
              <a:rPr lang="en-GB" sz="2800" b="1" dirty="0" smtClean="0">
                <a:solidFill>
                  <a:schemeClr val="accent6"/>
                </a:solidFill>
              </a:rPr>
              <a:t>LS2</a:t>
            </a:r>
            <a:r>
              <a:rPr lang="en-GB" sz="2800" dirty="0" smtClean="0"/>
              <a:t> (</a:t>
            </a:r>
            <a:r>
              <a:rPr lang="en-GB" sz="2800" b="1" dirty="0" smtClean="0">
                <a:solidFill>
                  <a:schemeClr val="accent6"/>
                </a:solidFill>
              </a:rPr>
              <a:t>2018</a:t>
            </a:r>
            <a:r>
              <a:rPr lang="en-GB" sz="2800" dirty="0" smtClean="0"/>
              <a:t>)</a:t>
            </a:r>
          </a:p>
          <a:p>
            <a:pPr marL="457200" indent="-457200">
              <a:buFont typeface="Wingdings" pitchFamily="2" charset="2"/>
              <a:buChar char="Ø"/>
            </a:pPr>
            <a:r>
              <a:rPr lang="en-GB" sz="2800" dirty="0" smtClean="0"/>
              <a:t>Procurement</a:t>
            </a:r>
            <a:r>
              <a:rPr lang="en-GB" sz="2800" b="1" dirty="0" smtClean="0"/>
              <a:t> </a:t>
            </a:r>
            <a:r>
              <a:rPr lang="en-GB" sz="2800" dirty="0" smtClean="0"/>
              <a:t>of </a:t>
            </a:r>
            <a:r>
              <a:rPr lang="en-GB" sz="2800" b="1" dirty="0" smtClean="0">
                <a:solidFill>
                  <a:schemeClr val="accent6"/>
                </a:solidFill>
              </a:rPr>
              <a:t>series</a:t>
            </a:r>
            <a:r>
              <a:rPr lang="en-GB" sz="2800" dirty="0" smtClean="0"/>
              <a:t> to be started by end </a:t>
            </a:r>
            <a:r>
              <a:rPr lang="en-GB" sz="2800" b="1" dirty="0" smtClean="0">
                <a:solidFill>
                  <a:schemeClr val="accent6"/>
                </a:solidFill>
              </a:rPr>
              <a:t>2015 </a:t>
            </a:r>
            <a:r>
              <a:rPr lang="en-GB" sz="2800" dirty="0" smtClean="0"/>
              <a:t>for </a:t>
            </a:r>
            <a:endParaRPr lang="en-GB" sz="2800" dirty="0"/>
          </a:p>
          <a:p>
            <a:pPr lvl="1"/>
            <a:r>
              <a:rPr lang="en-GB" sz="2800" dirty="0"/>
              <a:t>i</a:t>
            </a:r>
            <a:r>
              <a:rPr lang="en-GB" sz="2800" dirty="0" smtClean="0"/>
              <a:t>ntegration during LS2</a:t>
            </a:r>
          </a:p>
          <a:p>
            <a:endParaRPr lang="en-GB" sz="2800" dirty="0"/>
          </a:p>
        </p:txBody>
      </p:sp>
      <p:sp>
        <p:nvSpPr>
          <p:cNvPr id="7" name="TextBox 6"/>
          <p:cNvSpPr txBox="1"/>
          <p:nvPr/>
        </p:nvSpPr>
        <p:spPr>
          <a:xfrm>
            <a:off x="6477000" y="6488668"/>
            <a:ext cx="2702728" cy="369332"/>
          </a:xfrm>
          <a:prstGeom prst="rect">
            <a:avLst/>
          </a:prstGeom>
          <a:noFill/>
        </p:spPr>
        <p:txBody>
          <a:bodyPr wrap="none" rtlCol="0">
            <a:spAutoFit/>
          </a:bodyPr>
          <a:lstStyle/>
          <a:p>
            <a:r>
              <a:rPr lang="en-GB" dirty="0" smtClean="0"/>
              <a:t>A. </a:t>
            </a:r>
            <a:r>
              <a:rPr lang="en-GB" dirty="0" err="1" smtClean="0"/>
              <a:t>Ballarino</a:t>
            </a:r>
            <a:r>
              <a:rPr lang="en-GB" dirty="0" smtClean="0"/>
              <a:t>, October 2012 </a:t>
            </a:r>
            <a:endParaRPr lang="en-GB" dirty="0"/>
          </a:p>
        </p:txBody>
      </p:sp>
    </p:spTree>
    <p:extLst>
      <p:ext uri="{BB962C8B-B14F-4D97-AF65-F5344CB8AC3E}">
        <p14:creationId xmlns:p14="http://schemas.microsoft.com/office/powerpoint/2010/main" val="307761478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GB" dirty="0" smtClean="0"/>
              <a:t>IP 6 new TCLAs</a:t>
            </a:r>
            <a:endParaRPr lang="en-GB" dirty="0"/>
          </a:p>
        </p:txBody>
      </p:sp>
      <p:sp>
        <p:nvSpPr>
          <p:cNvPr id="8" name="Subtitle 7"/>
          <p:cNvSpPr>
            <a:spLocks noGrp="1"/>
          </p:cNvSpPr>
          <p:nvPr>
            <p:ph type="subTitle" idx="1"/>
          </p:nvPr>
        </p:nvSpPr>
        <p:spPr/>
        <p:txBody>
          <a:bodyPr/>
          <a:lstStyle/>
          <a:p>
            <a:endParaRPr lang="en-GB"/>
          </a:p>
        </p:txBody>
      </p:sp>
      <p:sp>
        <p:nvSpPr>
          <p:cNvPr id="4" name="Date Placeholder 3"/>
          <p:cNvSpPr>
            <a:spLocks noGrp="1"/>
          </p:cNvSpPr>
          <p:nvPr>
            <p:ph type="dt" sz="half" idx="10"/>
          </p:nvPr>
        </p:nvSpPr>
        <p:spPr/>
        <p:txBody>
          <a:bodyPr/>
          <a:lstStyle/>
          <a:p>
            <a:fld id="{B4BFD808-6B56-4447-9401-2398D08EE3C0}" type="datetime1">
              <a:rPr lang="en-US" smtClean="0"/>
              <a:pPr/>
              <a:t>10/30/2013</a:t>
            </a:fld>
            <a:endParaRPr lang="en-US" dirty="0"/>
          </a:p>
        </p:txBody>
      </p:sp>
      <p:sp>
        <p:nvSpPr>
          <p:cNvPr id="5" name="Footer Placeholder 4"/>
          <p:cNvSpPr>
            <a:spLocks noGrp="1"/>
          </p:cNvSpPr>
          <p:nvPr>
            <p:ph type="ftr" sz="quarter" idx="11"/>
          </p:nvPr>
        </p:nvSpPr>
        <p:spPr/>
        <p:txBody>
          <a:bodyPr/>
          <a:lstStyle/>
          <a:p>
            <a:r>
              <a:rPr lang="en-US" smtClean="0"/>
              <a:t>Document reference</a:t>
            </a:r>
            <a:endParaRPr lang="en-US"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67</a:t>
            </a:fld>
            <a:endParaRPr lang="en-US" dirty="0"/>
          </a:p>
        </p:txBody>
      </p:sp>
    </p:spTree>
    <p:extLst>
      <p:ext uri="{BB962C8B-B14F-4D97-AF65-F5344CB8AC3E}">
        <p14:creationId xmlns:p14="http://schemas.microsoft.com/office/powerpoint/2010/main" val="325886104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44555" y="181046"/>
            <a:ext cx="8686800" cy="5143500"/>
            <a:chOff x="304800" y="658106"/>
            <a:chExt cx="8686800" cy="5143500"/>
          </a:xfrm>
        </p:grpSpPr>
        <p:pic>
          <p:nvPicPr>
            <p:cNvPr id="2050" name="Picture 2" descr="\\cern.ch\dfs\Users\e\eskordis\Desktop\MQ4compareUBredu.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658106"/>
              <a:ext cx="6858000" cy="514350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a:off x="2206598" y="1454604"/>
              <a:ext cx="684000" cy="40005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676400" y="1143000"/>
              <a:ext cx="638415" cy="369332"/>
            </a:xfrm>
            <a:prstGeom prst="rect">
              <a:avLst/>
            </a:prstGeom>
            <a:noFill/>
          </p:spPr>
          <p:txBody>
            <a:bodyPr wrap="square" rtlCol="0">
              <a:spAutoFit/>
            </a:bodyPr>
            <a:lstStyle/>
            <a:p>
              <a:r>
                <a:rPr lang="en-GB" dirty="0" smtClean="0"/>
                <a:t>0.6</a:t>
              </a:r>
              <a:endParaRPr lang="en-GB" dirty="0"/>
            </a:p>
          </p:txBody>
        </p:sp>
        <p:cxnSp>
          <p:nvCxnSpPr>
            <p:cNvPr id="10" name="Straight Arrow Connector 9"/>
            <p:cNvCxnSpPr/>
            <p:nvPr/>
          </p:nvCxnSpPr>
          <p:spPr>
            <a:xfrm>
              <a:off x="4800600" y="2927866"/>
              <a:ext cx="684000" cy="40005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267200" y="2589910"/>
              <a:ext cx="762000" cy="369332"/>
            </a:xfrm>
            <a:prstGeom prst="rect">
              <a:avLst/>
            </a:prstGeom>
            <a:noFill/>
          </p:spPr>
          <p:txBody>
            <a:bodyPr wrap="square" rtlCol="0">
              <a:spAutoFit/>
            </a:bodyPr>
            <a:lstStyle/>
            <a:p>
              <a:r>
                <a:rPr lang="en-GB" dirty="0" smtClean="0"/>
                <a:t>0.1</a:t>
              </a:r>
              <a:endParaRPr lang="en-GB" dirty="0"/>
            </a:p>
          </p:txBody>
        </p:sp>
        <p:sp>
          <p:nvSpPr>
            <p:cNvPr id="9" name="TextBox 8"/>
            <p:cNvSpPr txBox="1"/>
            <p:nvPr/>
          </p:nvSpPr>
          <p:spPr>
            <a:xfrm>
              <a:off x="7086600" y="3620868"/>
              <a:ext cx="1905000" cy="923330"/>
            </a:xfrm>
            <a:prstGeom prst="rect">
              <a:avLst/>
            </a:prstGeom>
            <a:noFill/>
          </p:spPr>
          <p:txBody>
            <a:bodyPr wrap="square" rtlCol="0">
              <a:spAutoFit/>
            </a:bodyPr>
            <a:lstStyle/>
            <a:p>
              <a:r>
                <a:rPr lang="en-GB" dirty="0" smtClean="0"/>
                <a:t>Gain : a factor of  </a:t>
              </a:r>
              <a:br>
                <a:rPr lang="en-GB" dirty="0" smtClean="0"/>
              </a:br>
              <a:r>
                <a:rPr lang="en-GB" b="1" dirty="0" smtClean="0"/>
                <a:t>6</a:t>
              </a:r>
              <a:endParaRPr lang="en-GB" b="1" dirty="0"/>
            </a:p>
            <a:p>
              <a:endParaRPr lang="en-GB" dirty="0"/>
            </a:p>
          </p:txBody>
        </p:sp>
      </p:grpSp>
      <p:sp>
        <p:nvSpPr>
          <p:cNvPr id="13" name="Footer Placeholder 4"/>
          <p:cNvSpPr>
            <a:spLocks noGrp="1"/>
          </p:cNvSpPr>
          <p:nvPr>
            <p:ph type="ftr" sz="quarter" idx="4294967295"/>
          </p:nvPr>
        </p:nvSpPr>
        <p:spPr>
          <a:xfrm>
            <a:off x="7399094" y="4077010"/>
            <a:ext cx="1632261" cy="210936"/>
          </a:xfrm>
          <a:prstGeom prst="rect">
            <a:avLst/>
          </a:prstGeom>
        </p:spPr>
        <p:txBody>
          <a:bodyPr/>
          <a:lstStyle/>
          <a:p>
            <a:r>
              <a:rPr lang="en-GB" dirty="0" err="1" smtClean="0"/>
              <a:t>E.Skordis</a:t>
            </a:r>
            <a:endParaRPr lang="en-GB" dirty="0"/>
          </a:p>
        </p:txBody>
      </p:sp>
      <p:sp>
        <p:nvSpPr>
          <p:cNvPr id="14" name="Title 1"/>
          <p:cNvSpPr>
            <a:spLocks noGrp="1"/>
          </p:cNvSpPr>
          <p:nvPr>
            <p:ph type="title"/>
          </p:nvPr>
        </p:nvSpPr>
        <p:spPr>
          <a:xfrm>
            <a:off x="3976" y="0"/>
            <a:ext cx="7772400" cy="838200"/>
          </a:xfrm>
        </p:spPr>
        <p:txBody>
          <a:bodyPr/>
          <a:lstStyle/>
          <a:p>
            <a:r>
              <a:rPr lang="en-GB" dirty="0" smtClean="0"/>
              <a:t>Q4</a:t>
            </a:r>
            <a:endParaRPr lang="en-GB" dirty="0"/>
          </a:p>
        </p:txBody>
      </p:sp>
      <p:sp>
        <p:nvSpPr>
          <p:cNvPr id="15" name="Title 1"/>
          <p:cNvSpPr txBox="1">
            <a:spLocks/>
          </p:cNvSpPr>
          <p:nvPr/>
        </p:nvSpPr>
        <p:spPr>
          <a:xfrm>
            <a:off x="3976" y="5213209"/>
            <a:ext cx="9142110" cy="8057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800" b="1" dirty="0" smtClean="0"/>
              <a:t>Profile over Z of the maximum energy deposition on the Q4 coils.</a:t>
            </a:r>
            <a:br>
              <a:rPr lang="en-GB" sz="1800" b="1" dirty="0" smtClean="0"/>
            </a:br>
            <a:r>
              <a:rPr lang="en-GB" sz="1800" i="1" dirty="0" smtClean="0"/>
              <a:t>Values are in </a:t>
            </a:r>
            <a:r>
              <a:rPr lang="en-GB" sz="1800" b="1" dirty="0" err="1"/>
              <a:t>m</a:t>
            </a:r>
            <a:r>
              <a:rPr lang="en-GB" sz="1800" b="1" dirty="0" err="1" smtClean="0"/>
              <a:t>W</a:t>
            </a:r>
            <a:r>
              <a:rPr lang="en-GB" sz="1800" b="1" dirty="0" smtClean="0"/>
              <a:t> cm</a:t>
            </a:r>
            <a:r>
              <a:rPr lang="en-GB" sz="1800" b="1" baseline="30000" dirty="0" smtClean="0"/>
              <a:t>−3</a:t>
            </a:r>
            <a:r>
              <a:rPr lang="en-GB" sz="1800" b="1" dirty="0" smtClean="0"/>
              <a:t> </a:t>
            </a:r>
            <a:r>
              <a:rPr lang="en-GB" sz="1800" b="1" i="1" dirty="0" smtClean="0"/>
              <a:t/>
            </a:r>
            <a:br>
              <a:rPr lang="en-GB" sz="1800" b="1" i="1" dirty="0" smtClean="0"/>
            </a:br>
            <a:r>
              <a:rPr lang="en-GB" sz="1800" i="1" dirty="0" smtClean="0"/>
              <a:t>Normalisation [2.2 · 10</a:t>
            </a:r>
            <a:r>
              <a:rPr lang="en-GB" sz="1800" i="1" baseline="30000" dirty="0" smtClean="0"/>
              <a:t>11</a:t>
            </a:r>
            <a:r>
              <a:rPr lang="en-GB" sz="1800" i="1" dirty="0" smtClean="0"/>
              <a:t> p/bunch – </a:t>
            </a:r>
            <a:r>
              <a:rPr lang="el-GR" sz="1800" i="1" dirty="0" smtClean="0"/>
              <a:t>2808</a:t>
            </a:r>
            <a:r>
              <a:rPr lang="en-GB" sz="1800" i="1" dirty="0" smtClean="0"/>
              <a:t> bunches</a:t>
            </a:r>
            <a:r>
              <a:rPr lang="el-GR" sz="1800" i="1" dirty="0" smtClean="0"/>
              <a:t> </a:t>
            </a:r>
            <a:r>
              <a:rPr lang="en-GB" sz="1800" i="1" dirty="0" smtClean="0"/>
              <a:t>lost in 1 hour * (1854/6.4 </a:t>
            </a:r>
            <a:r>
              <a:rPr lang="en-GB" sz="1800" i="1" dirty="0"/>
              <a:t>· </a:t>
            </a:r>
            <a:r>
              <a:rPr lang="en-GB" sz="1800" i="1" dirty="0" smtClean="0"/>
              <a:t>10</a:t>
            </a:r>
            <a:r>
              <a:rPr lang="en-GB" sz="1800" i="1" baseline="30000" dirty="0" smtClean="0"/>
              <a:t>6</a:t>
            </a:r>
            <a:r>
              <a:rPr lang="en-GB" sz="1800" i="1" dirty="0" smtClean="0"/>
              <a:t> ) ]</a:t>
            </a:r>
            <a:endParaRPr lang="en-GB" sz="1800" i="1" dirty="0"/>
          </a:p>
        </p:txBody>
      </p:sp>
    </p:spTree>
    <p:extLst>
      <p:ext uri="{BB962C8B-B14F-4D97-AF65-F5344CB8AC3E}">
        <p14:creationId xmlns:p14="http://schemas.microsoft.com/office/powerpoint/2010/main" val="218625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02642" y="53211"/>
            <a:ext cx="6848554" cy="5115610"/>
            <a:chOff x="314246" y="685996"/>
            <a:chExt cx="6848554" cy="5115610"/>
          </a:xfrm>
        </p:grpSpPr>
        <p:pic>
          <p:nvPicPr>
            <p:cNvPr id="3076" name="Picture 4" descr="\\cern.ch\dfs\Users\e\eskordis\Desktop\MQ5compareUBredu.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246" y="685996"/>
              <a:ext cx="6848554" cy="511561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flipH="1" flipV="1">
              <a:off x="1421780" y="1150491"/>
              <a:ext cx="914400" cy="1"/>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1421780" y="1905000"/>
              <a:ext cx="990600" cy="22860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336180" y="965825"/>
              <a:ext cx="762000" cy="369332"/>
            </a:xfrm>
            <a:prstGeom prst="rect">
              <a:avLst/>
            </a:prstGeom>
            <a:noFill/>
          </p:spPr>
          <p:txBody>
            <a:bodyPr wrap="square" rtlCol="0">
              <a:spAutoFit/>
            </a:bodyPr>
            <a:lstStyle/>
            <a:p>
              <a:r>
                <a:rPr lang="en-GB" dirty="0" smtClean="0"/>
                <a:t>1.3</a:t>
              </a:r>
              <a:endParaRPr lang="en-GB" dirty="0"/>
            </a:p>
          </p:txBody>
        </p:sp>
        <p:sp>
          <p:nvSpPr>
            <p:cNvPr id="12" name="TextBox 11"/>
            <p:cNvSpPr txBox="1"/>
            <p:nvPr/>
          </p:nvSpPr>
          <p:spPr>
            <a:xfrm>
              <a:off x="2412380" y="1649968"/>
              <a:ext cx="762000" cy="369332"/>
            </a:xfrm>
            <a:prstGeom prst="rect">
              <a:avLst/>
            </a:prstGeom>
            <a:noFill/>
          </p:spPr>
          <p:txBody>
            <a:bodyPr wrap="square" rtlCol="0">
              <a:spAutoFit/>
            </a:bodyPr>
            <a:lstStyle/>
            <a:p>
              <a:r>
                <a:rPr lang="en-GB" dirty="0" smtClean="0"/>
                <a:t>0.4</a:t>
              </a:r>
            </a:p>
          </p:txBody>
        </p:sp>
      </p:grpSp>
      <p:sp>
        <p:nvSpPr>
          <p:cNvPr id="13" name="TextBox 12"/>
          <p:cNvSpPr txBox="1"/>
          <p:nvPr/>
        </p:nvSpPr>
        <p:spPr>
          <a:xfrm>
            <a:off x="6922748" y="1860605"/>
            <a:ext cx="2057401" cy="923330"/>
          </a:xfrm>
          <a:prstGeom prst="rect">
            <a:avLst/>
          </a:prstGeom>
          <a:noFill/>
        </p:spPr>
        <p:txBody>
          <a:bodyPr wrap="square" rtlCol="0">
            <a:spAutoFit/>
          </a:bodyPr>
          <a:lstStyle/>
          <a:p>
            <a:r>
              <a:rPr lang="en-GB" dirty="0" smtClean="0"/>
              <a:t>Gain : a factor of  </a:t>
            </a:r>
            <a:r>
              <a:rPr lang="en-GB" b="1" dirty="0" smtClean="0"/>
              <a:t>3.3</a:t>
            </a:r>
            <a:endParaRPr lang="en-GB" b="1" dirty="0"/>
          </a:p>
          <a:p>
            <a:endParaRPr lang="en-GB" dirty="0"/>
          </a:p>
        </p:txBody>
      </p:sp>
      <p:sp>
        <p:nvSpPr>
          <p:cNvPr id="10" name="Date Placeholder 3"/>
          <p:cNvSpPr>
            <a:spLocks noGrp="1"/>
          </p:cNvSpPr>
          <p:nvPr>
            <p:ph type="dt" sz="half" idx="10"/>
          </p:nvPr>
        </p:nvSpPr>
        <p:spPr>
          <a:xfrm>
            <a:off x="-7638" y="6669360"/>
            <a:ext cx="3427509" cy="206399"/>
          </a:xfrm>
        </p:spPr>
        <p:txBody>
          <a:bodyPr/>
          <a:lstStyle/>
          <a:p>
            <a:r>
              <a:rPr lang="en-US" dirty="0" smtClean="0"/>
              <a:t>LHC Collimation Working Group 8/4/2013</a:t>
            </a:r>
            <a:endParaRPr lang="en-GB" dirty="0"/>
          </a:p>
        </p:txBody>
      </p:sp>
      <p:sp>
        <p:nvSpPr>
          <p:cNvPr id="15" name="Footer Placeholder 4"/>
          <p:cNvSpPr>
            <a:spLocks noGrp="1"/>
          </p:cNvSpPr>
          <p:nvPr>
            <p:ph type="ftr" sz="quarter" idx="11"/>
          </p:nvPr>
        </p:nvSpPr>
        <p:spPr>
          <a:xfrm>
            <a:off x="3995936" y="6669361"/>
            <a:ext cx="1152128" cy="210936"/>
          </a:xfrm>
        </p:spPr>
        <p:txBody>
          <a:bodyPr/>
          <a:lstStyle/>
          <a:p>
            <a:r>
              <a:rPr lang="en-GB" dirty="0" err="1" smtClean="0"/>
              <a:t>E.Skordis</a:t>
            </a:r>
            <a:endParaRPr lang="en-GB" dirty="0"/>
          </a:p>
        </p:txBody>
      </p:sp>
      <p:sp>
        <p:nvSpPr>
          <p:cNvPr id="16" name="Title 1"/>
          <p:cNvSpPr txBox="1">
            <a:spLocks/>
          </p:cNvSpPr>
          <p:nvPr/>
        </p:nvSpPr>
        <p:spPr>
          <a:xfrm>
            <a:off x="1890" y="5252966"/>
            <a:ext cx="9142110" cy="8057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800" b="1" dirty="0" smtClean="0"/>
              <a:t>Profile over Z of the maximum energy deposition on the Q5 coils.</a:t>
            </a:r>
            <a:br>
              <a:rPr lang="en-GB" sz="1800" b="1" dirty="0" smtClean="0"/>
            </a:br>
            <a:r>
              <a:rPr lang="en-GB" sz="1800" i="1" dirty="0" smtClean="0"/>
              <a:t>Values are in </a:t>
            </a:r>
            <a:r>
              <a:rPr lang="en-GB" sz="1800" b="1" dirty="0" err="1"/>
              <a:t>m</a:t>
            </a:r>
            <a:r>
              <a:rPr lang="en-GB" sz="1800" b="1" dirty="0" err="1" smtClean="0"/>
              <a:t>W</a:t>
            </a:r>
            <a:r>
              <a:rPr lang="en-GB" sz="1800" b="1" dirty="0" smtClean="0"/>
              <a:t> cm</a:t>
            </a:r>
            <a:r>
              <a:rPr lang="en-GB" sz="1800" b="1" baseline="30000" dirty="0" smtClean="0"/>
              <a:t>−3</a:t>
            </a:r>
            <a:r>
              <a:rPr lang="en-GB" sz="1800" b="1" dirty="0" smtClean="0"/>
              <a:t> </a:t>
            </a:r>
            <a:r>
              <a:rPr lang="en-GB" sz="1800" b="1" i="1" dirty="0" smtClean="0"/>
              <a:t/>
            </a:r>
            <a:br>
              <a:rPr lang="en-GB" sz="1800" b="1" i="1" dirty="0" smtClean="0"/>
            </a:br>
            <a:r>
              <a:rPr lang="en-GB" sz="1800" i="1" dirty="0" smtClean="0"/>
              <a:t>Normalisation [2.2 · 10</a:t>
            </a:r>
            <a:r>
              <a:rPr lang="en-GB" sz="1800" i="1" baseline="30000" dirty="0" smtClean="0"/>
              <a:t>11</a:t>
            </a:r>
            <a:r>
              <a:rPr lang="en-GB" sz="1800" i="1" dirty="0" smtClean="0"/>
              <a:t> p/bunch – </a:t>
            </a:r>
            <a:r>
              <a:rPr lang="el-GR" sz="1800" i="1" dirty="0" smtClean="0"/>
              <a:t>2808</a:t>
            </a:r>
            <a:r>
              <a:rPr lang="en-GB" sz="1800" i="1" dirty="0" smtClean="0"/>
              <a:t> bunches</a:t>
            </a:r>
            <a:r>
              <a:rPr lang="el-GR" sz="1800" i="1" dirty="0" smtClean="0"/>
              <a:t> </a:t>
            </a:r>
            <a:r>
              <a:rPr lang="en-GB" sz="1800" i="1" dirty="0" smtClean="0"/>
              <a:t>lost in 1 hour * (1854/6.4 </a:t>
            </a:r>
            <a:r>
              <a:rPr lang="en-GB" sz="1800" i="1" dirty="0"/>
              <a:t>· </a:t>
            </a:r>
            <a:r>
              <a:rPr lang="en-GB" sz="1800" i="1" dirty="0" smtClean="0"/>
              <a:t>10</a:t>
            </a:r>
            <a:r>
              <a:rPr lang="en-GB" sz="1800" i="1" baseline="30000" dirty="0" smtClean="0"/>
              <a:t>6</a:t>
            </a:r>
            <a:r>
              <a:rPr lang="en-GB" sz="1800" i="1" dirty="0" smtClean="0"/>
              <a:t> ) ]</a:t>
            </a:r>
            <a:endParaRPr lang="en-GB" sz="1800" i="1" dirty="0"/>
          </a:p>
        </p:txBody>
      </p:sp>
      <p:sp>
        <p:nvSpPr>
          <p:cNvPr id="17" name="Title 1"/>
          <p:cNvSpPr txBox="1">
            <a:spLocks/>
          </p:cNvSpPr>
          <p:nvPr/>
        </p:nvSpPr>
        <p:spPr>
          <a:xfrm>
            <a:off x="-7638" y="0"/>
            <a:ext cx="2343818"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Q5</a:t>
            </a:r>
            <a:endParaRPr lang="en-GB" dirty="0"/>
          </a:p>
        </p:txBody>
      </p:sp>
    </p:spTree>
    <p:extLst>
      <p:ext uri="{BB962C8B-B14F-4D97-AF65-F5344CB8AC3E}">
        <p14:creationId xmlns:p14="http://schemas.microsoft.com/office/powerpoint/2010/main" val="3644536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fade">
                                      <p:cBhvr>
                                        <p:cTn id="7" dur="500"/>
                                        <p:tgtEl>
                                          <p:spTgt spid="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a:xfrm>
            <a:off x="-29929" y="0"/>
            <a:ext cx="8229600" cy="800100"/>
          </a:xfrm>
        </p:spPr>
        <p:txBody>
          <a:bodyPr/>
          <a:lstStyle/>
          <a:p>
            <a:pPr eaLnBrk="1" hangingPunct="1"/>
            <a:r>
              <a:rPr lang="en-US" dirty="0">
                <a:solidFill>
                  <a:srgbClr val="002060"/>
                </a:solidFill>
                <a:sym typeface="Symbol" pitchFamily="18" charset="2"/>
              </a:rPr>
              <a:t>L</a:t>
            </a:r>
            <a:r>
              <a:rPr lang="en-US" dirty="0" smtClean="0">
                <a:solidFill>
                  <a:srgbClr val="002060"/>
                </a:solidFill>
                <a:sym typeface="Symbol" pitchFamily="18" charset="2"/>
              </a:rPr>
              <a:t>ayouts</a:t>
            </a:r>
          </a:p>
        </p:txBody>
      </p:sp>
      <p:sp>
        <p:nvSpPr>
          <p:cNvPr id="13316" name="Rectangle 3"/>
          <p:cNvSpPr>
            <a:spLocks noGrp="1" noChangeArrowheads="1"/>
          </p:cNvSpPr>
          <p:nvPr>
            <p:ph type="body" idx="1"/>
          </p:nvPr>
        </p:nvSpPr>
        <p:spPr>
          <a:xfrm>
            <a:off x="457200" y="696956"/>
            <a:ext cx="8226854" cy="4667421"/>
          </a:xfrm>
        </p:spPr>
        <p:txBody>
          <a:bodyPr/>
          <a:lstStyle/>
          <a:p>
            <a:pPr eaLnBrk="1" hangingPunct="1"/>
            <a:endParaRPr lang="fr-CH" dirty="0" smtClean="0">
              <a:sym typeface="Symbol" pitchFamily="18" charset="2"/>
            </a:endParaRPr>
          </a:p>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a:p>
            <a:pPr eaLnBrk="1" hangingPunct="1"/>
            <a:endParaRPr lang="fr-CH" dirty="0">
              <a:sym typeface="Symbol" pitchFamily="18" charset="2"/>
            </a:endParaRPr>
          </a:p>
          <a:p>
            <a:pPr eaLnBrk="1" hangingPunct="1"/>
            <a:endParaRPr lang="fr-CH" dirty="0" smtClean="0">
              <a:sym typeface="Symbol" pitchFamily="18" charset="2"/>
            </a:endParaRPr>
          </a:p>
        </p:txBody>
      </p:sp>
      <p:sp>
        <p:nvSpPr>
          <p:cNvPr id="4" name="TextBox 3"/>
          <p:cNvSpPr txBox="1"/>
          <p:nvPr/>
        </p:nvSpPr>
        <p:spPr>
          <a:xfrm>
            <a:off x="7776317" y="1355857"/>
            <a:ext cx="846707" cy="461665"/>
          </a:xfrm>
          <a:prstGeom prst="rect">
            <a:avLst/>
          </a:prstGeom>
          <a:noFill/>
        </p:spPr>
        <p:txBody>
          <a:bodyPr wrap="none" rtlCol="0">
            <a:spAutoFit/>
          </a:bodyPr>
          <a:lstStyle/>
          <a:p>
            <a:r>
              <a:rPr lang="fr-CH" dirty="0" smtClean="0">
                <a:solidFill>
                  <a:srgbClr val="C00000"/>
                </a:solidFill>
              </a:rPr>
              <a:t>LHC</a:t>
            </a:r>
            <a:endParaRPr lang="en-GB" dirty="0">
              <a:solidFill>
                <a:srgbClr val="C00000"/>
              </a:solidFill>
            </a:endParaRPr>
          </a:p>
        </p:txBody>
      </p:sp>
      <p:sp>
        <p:nvSpPr>
          <p:cNvPr id="10" name="TextBox 9"/>
          <p:cNvSpPr txBox="1"/>
          <p:nvPr/>
        </p:nvSpPr>
        <p:spPr>
          <a:xfrm>
            <a:off x="7515830" y="4847963"/>
            <a:ext cx="1367682" cy="461665"/>
          </a:xfrm>
          <a:prstGeom prst="rect">
            <a:avLst/>
          </a:prstGeom>
          <a:noFill/>
        </p:spPr>
        <p:txBody>
          <a:bodyPr wrap="none" rtlCol="0">
            <a:spAutoFit/>
          </a:bodyPr>
          <a:lstStyle/>
          <a:p>
            <a:r>
              <a:rPr lang="fr-CH" dirty="0" smtClean="0">
                <a:solidFill>
                  <a:srgbClr val="C00000"/>
                </a:solidFill>
              </a:rPr>
              <a:t>HL LHC</a:t>
            </a:r>
            <a:endParaRPr lang="en-GB" dirty="0">
              <a:solidFill>
                <a:srgbClr val="C00000"/>
              </a:solidFill>
            </a:endParaRPr>
          </a:p>
        </p:txBody>
      </p:sp>
      <p:pic>
        <p:nvPicPr>
          <p:cNvPr id="3"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67520" y="3996658"/>
            <a:ext cx="6393091" cy="1978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67520" y="652536"/>
            <a:ext cx="6393089" cy="1801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3"/>
          <p:cNvSpPr txBox="1">
            <a:spLocks noChangeArrowheads="1"/>
          </p:cNvSpPr>
          <p:nvPr/>
        </p:nvSpPr>
        <p:spPr bwMode="auto">
          <a:xfrm>
            <a:off x="419100" y="714375"/>
            <a:ext cx="8677275" cy="5240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SzPct val="65000"/>
              <a:buBlip>
                <a:blip r:embed="rId4"/>
              </a:buBlip>
              <a:defRPr sz="2400">
                <a:solidFill>
                  <a:schemeClr val="tx1"/>
                </a:solidFill>
                <a:latin typeface="+mn-lt"/>
                <a:ea typeface="+mn-ea"/>
                <a:cs typeface="+mn-cs"/>
              </a:defRPr>
            </a:lvl1pPr>
            <a:lvl2pPr marL="742950" indent="-285750" algn="l" rtl="0" eaLnBrk="0" fontAlgn="base" hangingPunct="0">
              <a:spcBef>
                <a:spcPct val="20000"/>
              </a:spcBef>
              <a:spcAft>
                <a:spcPct val="0"/>
              </a:spcAft>
              <a:buSzPct val="65000"/>
              <a:buBlip>
                <a:blip r:embed="rId5"/>
              </a:buBlip>
              <a:defRPr sz="2000" baseline="0">
                <a:solidFill>
                  <a:schemeClr val="tx1"/>
                </a:solidFill>
                <a:latin typeface="+mn-lt"/>
              </a:defRPr>
            </a:lvl2pPr>
            <a:lvl3pPr marL="1143000" indent="-228600" algn="l" rtl="0" eaLnBrk="0" fontAlgn="base" hangingPunct="0">
              <a:spcBef>
                <a:spcPct val="20000"/>
              </a:spcBef>
              <a:spcAft>
                <a:spcPct val="0"/>
              </a:spcAft>
              <a:buSzPct val="65000"/>
              <a:buBlip>
                <a:blip r:embed="rId6"/>
              </a:buBlip>
              <a:defRPr sz="1800" baseline="0">
                <a:solidFill>
                  <a:schemeClr val="tx1"/>
                </a:solidFill>
                <a:latin typeface="+mn-lt"/>
              </a:defRPr>
            </a:lvl3pPr>
            <a:lvl4pPr marL="1600200" indent="-228600" algn="l" rtl="0" eaLnBrk="0" fontAlgn="base" hangingPunct="0">
              <a:spcBef>
                <a:spcPct val="20000"/>
              </a:spcBef>
              <a:spcAft>
                <a:spcPct val="0"/>
              </a:spcAft>
              <a:buSzPct val="65000"/>
              <a:buBlip>
                <a:blip r:embed="rId7"/>
              </a:buBlip>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pPr eaLnBrk="1" hangingPunct="1"/>
            <a:endParaRPr lang="fr-CH" kern="0" dirty="0" smtClean="0">
              <a:sym typeface="Symbol" pitchFamily="18" charset="2"/>
            </a:endParaRPr>
          </a:p>
          <a:p>
            <a:pPr eaLnBrk="1" hangingPunct="1"/>
            <a:endParaRPr lang="fr-CH" kern="0" dirty="0" smtClean="0">
              <a:sym typeface="Symbol" pitchFamily="18" charset="2"/>
            </a:endParaRPr>
          </a:p>
          <a:p>
            <a:pPr eaLnBrk="1" hangingPunct="1"/>
            <a:endParaRPr lang="fr-CH" kern="0" dirty="0" smtClean="0">
              <a:sym typeface="Symbol" pitchFamily="18" charset="2"/>
            </a:endParaRPr>
          </a:p>
          <a:p>
            <a:pPr eaLnBrk="1" hangingPunct="1"/>
            <a:endParaRPr lang="fr-CH" kern="0" dirty="0" smtClean="0">
              <a:sym typeface="Symbol" pitchFamily="18" charset="2"/>
            </a:endParaRPr>
          </a:p>
          <a:p>
            <a:pPr marL="0" indent="0" eaLnBrk="1" hangingPunct="1">
              <a:buNone/>
            </a:pPr>
            <a:r>
              <a:rPr lang="fr-CH" kern="0" dirty="0" smtClean="0">
                <a:latin typeface="Times New Roman" panose="02020603050405020304" pitchFamily="18" charset="0"/>
                <a:cs typeface="Times New Roman" panose="02020603050405020304" pitchFamily="18" charset="0"/>
                <a:sym typeface="Symbol" pitchFamily="18" charset="2"/>
              </a:rPr>
              <a:t>Aperture </a:t>
            </a:r>
            <a:r>
              <a:rPr lang="fr-CH" kern="0" dirty="0" smtClean="0">
                <a:latin typeface="Times New Roman" panose="02020603050405020304" pitchFamily="18" charset="0"/>
                <a:cs typeface="Times New Roman" panose="02020603050405020304" pitchFamily="18" charset="0"/>
                <a:sym typeface="Symbol"/>
              </a:rPr>
              <a:t></a:t>
            </a:r>
            <a:r>
              <a:rPr lang="fr-CH" kern="0" dirty="0" err="1" smtClean="0">
                <a:latin typeface="Times New Roman" panose="02020603050405020304" pitchFamily="18" charset="0"/>
                <a:cs typeface="Times New Roman" panose="02020603050405020304" pitchFamily="18" charset="0"/>
                <a:sym typeface="Symbol" pitchFamily="18" charset="2"/>
              </a:rPr>
              <a:t>twice</a:t>
            </a:r>
            <a:r>
              <a:rPr lang="fr-CH" kern="0" dirty="0" smtClean="0">
                <a:latin typeface="Times New Roman" panose="02020603050405020304" pitchFamily="18" charset="0"/>
                <a:cs typeface="Times New Roman" panose="02020603050405020304" pitchFamily="18" charset="0"/>
                <a:sym typeface="Symbol" pitchFamily="18" charset="2"/>
              </a:rPr>
              <a:t> the LHC </a:t>
            </a:r>
            <a:r>
              <a:rPr lang="fr-CH" kern="0" dirty="0" err="1" smtClean="0">
                <a:latin typeface="Times New Roman" panose="02020603050405020304" pitchFamily="18" charset="0"/>
                <a:cs typeface="Times New Roman" panose="02020603050405020304" pitchFamily="18" charset="0"/>
                <a:sym typeface="Symbol" pitchFamily="18" charset="2"/>
              </a:rPr>
              <a:t>baseline</a:t>
            </a:r>
            <a:r>
              <a:rPr lang="fr-CH" kern="0" dirty="0" smtClean="0">
                <a:latin typeface="Times New Roman" panose="02020603050405020304" pitchFamily="18" charset="0"/>
                <a:cs typeface="Times New Roman" panose="02020603050405020304" pitchFamily="18" charset="0"/>
                <a:sym typeface="Symbol" pitchFamily="18" charset="2"/>
              </a:rPr>
              <a:t> (70 mm to 150 mm), </a:t>
            </a:r>
          </a:p>
          <a:p>
            <a:pPr marL="0" indent="0" eaLnBrk="1" hangingPunct="1">
              <a:buNone/>
            </a:pPr>
            <a:r>
              <a:rPr lang="fr-CH" kern="0" dirty="0" smtClean="0">
                <a:latin typeface="Times New Roman" panose="02020603050405020304" pitchFamily="18" charset="0"/>
                <a:cs typeface="Times New Roman" panose="02020603050405020304" pitchFamily="18" charset="0"/>
                <a:sym typeface="Symbol" pitchFamily="18" charset="2"/>
              </a:rPr>
              <a:t>but more compact triplet </a:t>
            </a:r>
            <a:r>
              <a:rPr lang="fr-CH" kern="0" dirty="0" err="1" smtClean="0">
                <a:latin typeface="Times New Roman" panose="02020603050405020304" pitchFamily="18" charset="0"/>
                <a:cs typeface="Times New Roman" panose="02020603050405020304" pitchFamily="18" charset="0"/>
                <a:sym typeface="Symbol" pitchFamily="18" charset="2"/>
              </a:rPr>
              <a:t>layout</a:t>
            </a:r>
            <a:r>
              <a:rPr lang="fr-CH" kern="0" dirty="0">
                <a:latin typeface="Times New Roman" panose="02020603050405020304" pitchFamily="18" charset="0"/>
                <a:cs typeface="Times New Roman" panose="02020603050405020304" pitchFamily="18" charset="0"/>
                <a:sym typeface="Symbol" pitchFamily="18" charset="2"/>
              </a:rPr>
              <a:t> </a:t>
            </a:r>
            <a:r>
              <a:rPr lang="fr-CH" kern="0" dirty="0" err="1" smtClean="0">
                <a:latin typeface="Times New Roman" panose="02020603050405020304" pitchFamily="18" charset="0"/>
                <a:cs typeface="Times New Roman" panose="02020603050405020304" pitchFamily="18" charset="0"/>
                <a:sym typeface="Symbol" pitchFamily="18" charset="2"/>
              </a:rPr>
              <a:t>thanks</a:t>
            </a:r>
            <a:r>
              <a:rPr lang="fr-CH" kern="0" dirty="0" smtClean="0">
                <a:latin typeface="Times New Roman" panose="02020603050405020304" pitchFamily="18" charset="0"/>
                <a:cs typeface="Times New Roman" panose="02020603050405020304" pitchFamily="18" charset="0"/>
                <a:sym typeface="Symbol" pitchFamily="18" charset="2"/>
              </a:rPr>
              <a:t> to Nb</a:t>
            </a:r>
            <a:r>
              <a:rPr lang="fr-CH" kern="0" baseline="-25000" dirty="0" smtClean="0">
                <a:latin typeface="Times New Roman" panose="02020603050405020304" pitchFamily="18" charset="0"/>
                <a:cs typeface="Times New Roman" panose="02020603050405020304" pitchFamily="18" charset="0"/>
                <a:sym typeface="Symbol" pitchFamily="18" charset="2"/>
              </a:rPr>
              <a:t>3</a:t>
            </a:r>
            <a:r>
              <a:rPr lang="fr-CH" kern="0" dirty="0" smtClean="0">
                <a:latin typeface="Times New Roman" panose="02020603050405020304" pitchFamily="18" charset="0"/>
                <a:cs typeface="Times New Roman" panose="02020603050405020304" pitchFamily="18" charset="0"/>
                <a:sym typeface="Symbol" pitchFamily="18" charset="2"/>
              </a:rPr>
              <a:t>Sn and </a:t>
            </a:r>
            <a:r>
              <a:rPr lang="fr-CH" kern="0" dirty="0" err="1" smtClean="0">
                <a:latin typeface="Times New Roman" panose="02020603050405020304" pitchFamily="18" charset="0"/>
                <a:cs typeface="Times New Roman" panose="02020603050405020304" pitchFamily="18" charset="0"/>
                <a:sym typeface="Symbol" pitchFamily="18" charset="2"/>
              </a:rPr>
              <a:t>superconductive</a:t>
            </a:r>
            <a:r>
              <a:rPr lang="fr-CH" kern="0" dirty="0" smtClean="0">
                <a:latin typeface="Times New Roman" panose="02020603050405020304" pitchFamily="18" charset="0"/>
                <a:cs typeface="Times New Roman" panose="02020603050405020304" pitchFamily="18" charset="0"/>
                <a:sym typeface="Symbol" pitchFamily="18" charset="2"/>
              </a:rPr>
              <a:t> D1</a:t>
            </a:r>
          </a:p>
        </p:txBody>
      </p:sp>
      <p:sp>
        <p:nvSpPr>
          <p:cNvPr id="35" name="TextBox 1"/>
          <p:cNvSpPr txBox="1"/>
          <p:nvPr/>
        </p:nvSpPr>
        <p:spPr>
          <a:xfrm>
            <a:off x="7260611" y="2174387"/>
            <a:ext cx="974947" cy="261610"/>
          </a:xfrm>
          <a:prstGeom prst="rect">
            <a:avLst/>
          </a:prstGeom>
          <a:solidFill>
            <a:schemeClr val="bg1"/>
          </a:solidFill>
        </p:spPr>
        <p:txBody>
          <a:bodyPr wrap="none" rtlCol="0">
            <a:spAutoFit/>
          </a:bodyPr>
          <a:lstStyle/>
          <a:p>
            <a:r>
              <a:rPr lang="fr-CH" sz="1100" dirty="0" smtClean="0">
                <a:solidFill>
                  <a:srgbClr val="009900"/>
                </a:solidFill>
              </a:rPr>
              <a:t>[E. Todesco]</a:t>
            </a:r>
            <a:endParaRPr lang="en-GB" sz="1100" dirty="0">
              <a:solidFill>
                <a:srgbClr val="009900"/>
              </a:solidFill>
            </a:endParaRPr>
          </a:p>
        </p:txBody>
      </p:sp>
      <p:sp>
        <p:nvSpPr>
          <p:cNvPr id="36" name="TextBox 1"/>
          <p:cNvSpPr txBox="1"/>
          <p:nvPr/>
        </p:nvSpPr>
        <p:spPr>
          <a:xfrm>
            <a:off x="7260611" y="5713762"/>
            <a:ext cx="974947" cy="261610"/>
          </a:xfrm>
          <a:prstGeom prst="rect">
            <a:avLst/>
          </a:prstGeom>
          <a:solidFill>
            <a:schemeClr val="bg1"/>
          </a:solidFill>
        </p:spPr>
        <p:txBody>
          <a:bodyPr wrap="none" rtlCol="0">
            <a:spAutoFit/>
          </a:bodyPr>
          <a:lstStyle/>
          <a:p>
            <a:r>
              <a:rPr lang="fr-CH" sz="1100" dirty="0" smtClean="0">
                <a:solidFill>
                  <a:srgbClr val="009900"/>
                </a:solidFill>
              </a:rPr>
              <a:t>[E. Todesco]</a:t>
            </a:r>
            <a:endParaRPr lang="en-GB" sz="1100" dirty="0">
              <a:solidFill>
                <a:srgbClr val="009900"/>
              </a:solidFill>
            </a:endParaRPr>
          </a:p>
        </p:txBody>
      </p:sp>
    </p:spTree>
    <p:extLst>
      <p:ext uri="{BB962C8B-B14F-4D97-AF65-F5344CB8AC3E}">
        <p14:creationId xmlns:p14="http://schemas.microsoft.com/office/powerpoint/2010/main" val="361310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4294967295"/>
          </p:nvPr>
        </p:nvSpPr>
        <p:spPr>
          <a:xfrm>
            <a:off x="-7638" y="6669360"/>
            <a:ext cx="3427509" cy="206399"/>
          </a:xfrm>
          <a:prstGeom prst="rect">
            <a:avLst/>
          </a:prstGeom>
        </p:spPr>
        <p:txBody>
          <a:bodyPr/>
          <a:lstStyle/>
          <a:p>
            <a:r>
              <a:rPr lang="en-US" dirty="0" smtClean="0"/>
              <a:t>LHC Collimation Working Group 8/4/2013</a:t>
            </a:r>
            <a:endParaRPr lang="en-GB" dirty="0"/>
          </a:p>
        </p:txBody>
      </p:sp>
      <p:sp>
        <p:nvSpPr>
          <p:cNvPr id="7" name="Footer Placeholder 4"/>
          <p:cNvSpPr>
            <a:spLocks noGrp="1"/>
          </p:cNvSpPr>
          <p:nvPr>
            <p:ph type="ftr" sz="quarter" idx="4294967295"/>
          </p:nvPr>
        </p:nvSpPr>
        <p:spPr>
          <a:xfrm>
            <a:off x="3995936" y="6669361"/>
            <a:ext cx="1152128" cy="210936"/>
          </a:xfrm>
          <a:prstGeom prst="rect">
            <a:avLst/>
          </a:prstGeom>
        </p:spPr>
        <p:txBody>
          <a:bodyPr/>
          <a:lstStyle/>
          <a:p>
            <a:r>
              <a:rPr lang="en-GB" dirty="0" err="1" smtClean="0"/>
              <a:t>E.Skordis</a:t>
            </a:r>
            <a:endParaRPr lang="en-GB" dirty="0"/>
          </a:p>
        </p:txBody>
      </p:sp>
      <p:sp>
        <p:nvSpPr>
          <p:cNvPr id="11" name="Title 1"/>
          <p:cNvSpPr txBox="1">
            <a:spLocks/>
          </p:cNvSpPr>
          <p:nvPr/>
        </p:nvSpPr>
        <p:spPr>
          <a:xfrm>
            <a:off x="457200" y="0"/>
            <a:ext cx="7772400" cy="572494"/>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Q4</a:t>
            </a:r>
            <a:endParaRPr lang="en-GB" dirty="0"/>
          </a:p>
        </p:txBody>
      </p:sp>
      <p:sp>
        <p:nvSpPr>
          <p:cNvPr id="13" name="Title 1"/>
          <p:cNvSpPr txBox="1">
            <a:spLocks/>
          </p:cNvSpPr>
          <p:nvPr/>
        </p:nvSpPr>
        <p:spPr>
          <a:xfrm>
            <a:off x="71562" y="5406224"/>
            <a:ext cx="9142110" cy="7399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800" b="1" dirty="0" smtClean="0"/>
              <a:t>X,Y cross section at the </a:t>
            </a:r>
            <a:r>
              <a:rPr lang="en-GB" sz="1800" b="1" dirty="0"/>
              <a:t>Z</a:t>
            </a:r>
            <a:r>
              <a:rPr lang="en-GB" sz="1800" b="1" dirty="0" smtClean="0"/>
              <a:t> of the maximum energy deposition on the Q4</a:t>
            </a:r>
            <a:br>
              <a:rPr lang="en-GB" sz="1800" b="1" dirty="0" smtClean="0"/>
            </a:br>
            <a:r>
              <a:rPr lang="en-GB" sz="1800" i="1" dirty="0" smtClean="0"/>
              <a:t>Values are in </a:t>
            </a:r>
            <a:r>
              <a:rPr lang="en-GB" sz="1800" b="1" dirty="0" err="1"/>
              <a:t>m</a:t>
            </a:r>
            <a:r>
              <a:rPr lang="en-GB" sz="1800" b="1" dirty="0" err="1" smtClean="0"/>
              <a:t>W</a:t>
            </a:r>
            <a:r>
              <a:rPr lang="en-GB" sz="1800" b="1" dirty="0" smtClean="0"/>
              <a:t> cm</a:t>
            </a:r>
            <a:r>
              <a:rPr lang="en-GB" sz="1800" b="1" baseline="30000" dirty="0" smtClean="0"/>
              <a:t>−3</a:t>
            </a:r>
            <a:r>
              <a:rPr lang="en-GB" sz="1800" b="1" dirty="0" smtClean="0"/>
              <a:t> </a:t>
            </a:r>
            <a:r>
              <a:rPr lang="en-GB" sz="1800" b="1" i="1" dirty="0" smtClean="0"/>
              <a:t/>
            </a:r>
            <a:br>
              <a:rPr lang="en-GB" sz="1800" b="1" i="1" dirty="0" smtClean="0"/>
            </a:br>
            <a:r>
              <a:rPr lang="en-GB" sz="1800" i="1" dirty="0" smtClean="0"/>
              <a:t>Normalisation [2.2 · 10</a:t>
            </a:r>
            <a:r>
              <a:rPr lang="en-GB" sz="1800" i="1" baseline="30000" dirty="0" smtClean="0"/>
              <a:t>11</a:t>
            </a:r>
            <a:r>
              <a:rPr lang="en-GB" sz="1800" i="1" dirty="0" smtClean="0"/>
              <a:t> p/bunch – </a:t>
            </a:r>
            <a:r>
              <a:rPr lang="el-GR" sz="1800" i="1" dirty="0" smtClean="0"/>
              <a:t>2808</a:t>
            </a:r>
            <a:r>
              <a:rPr lang="en-GB" sz="1800" i="1" dirty="0" smtClean="0"/>
              <a:t> bunches</a:t>
            </a:r>
            <a:r>
              <a:rPr lang="el-GR" sz="1800" i="1" dirty="0" smtClean="0"/>
              <a:t> </a:t>
            </a:r>
            <a:r>
              <a:rPr lang="en-GB" sz="1800" i="1" dirty="0" smtClean="0"/>
              <a:t>lost in 1 hour * (1854/6.4 </a:t>
            </a:r>
            <a:r>
              <a:rPr lang="en-GB" sz="1800" i="1" dirty="0"/>
              <a:t>· </a:t>
            </a:r>
            <a:r>
              <a:rPr lang="en-GB" sz="1800" i="1" dirty="0" smtClean="0"/>
              <a:t>10</a:t>
            </a:r>
            <a:r>
              <a:rPr lang="en-GB" sz="1800" i="1" baseline="30000" dirty="0" smtClean="0"/>
              <a:t>6</a:t>
            </a:r>
            <a:r>
              <a:rPr lang="en-GB" sz="1800" i="1" dirty="0" smtClean="0"/>
              <a:t> ) ]</a:t>
            </a:r>
            <a:endParaRPr lang="en-GB" sz="1800" i="1" dirty="0"/>
          </a:p>
        </p:txBody>
      </p:sp>
      <p:grpSp>
        <p:nvGrpSpPr>
          <p:cNvPr id="2" name="Group 1"/>
          <p:cNvGrpSpPr/>
          <p:nvPr/>
        </p:nvGrpSpPr>
        <p:grpSpPr>
          <a:xfrm>
            <a:off x="-20411" y="515035"/>
            <a:ext cx="9137196" cy="4837330"/>
            <a:chOff x="6804" y="838201"/>
            <a:chExt cx="9137196" cy="4837330"/>
          </a:xfrm>
        </p:grpSpPr>
        <p:sp>
          <p:nvSpPr>
            <p:cNvPr id="10" name="TextBox 9"/>
            <p:cNvSpPr txBox="1"/>
            <p:nvPr/>
          </p:nvSpPr>
          <p:spPr>
            <a:xfrm>
              <a:off x="685800" y="5029200"/>
              <a:ext cx="8458200" cy="646331"/>
            </a:xfrm>
            <a:prstGeom prst="rect">
              <a:avLst/>
            </a:prstGeom>
            <a:noFill/>
          </p:spPr>
          <p:txBody>
            <a:bodyPr wrap="square" rtlCol="0">
              <a:spAutoFit/>
            </a:bodyPr>
            <a:lstStyle/>
            <a:p>
              <a:r>
                <a:rPr lang="en-GB" dirty="0" smtClean="0"/>
                <a:t>                                                   Total Energy deposition</a:t>
              </a:r>
              <a:br>
                <a:rPr lang="en-GB" dirty="0" smtClean="0"/>
              </a:br>
              <a:r>
                <a:rPr lang="en-GB" dirty="0" smtClean="0"/>
                <a:t>           Without TCLA : 2.76 W                                                   With TCLA : 0.40 W</a:t>
              </a:r>
              <a:endParaRPr lang="en-GB" dirty="0"/>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804" y="838201"/>
              <a:ext cx="4482746" cy="4190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93032" y="838201"/>
              <a:ext cx="4723753" cy="4190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194663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7638" y="5181600"/>
            <a:ext cx="9142110" cy="7399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800" b="1" dirty="0" smtClean="0"/>
              <a:t>X,Y cross section at the Z of the maximum energy deposition on the Q5</a:t>
            </a:r>
            <a:br>
              <a:rPr lang="en-GB" sz="1800" b="1" dirty="0" smtClean="0"/>
            </a:br>
            <a:r>
              <a:rPr lang="en-GB" sz="1800" i="1" dirty="0" smtClean="0"/>
              <a:t>Values are in </a:t>
            </a:r>
            <a:r>
              <a:rPr lang="en-GB" sz="1800" b="1" dirty="0" err="1"/>
              <a:t>m</a:t>
            </a:r>
            <a:r>
              <a:rPr lang="en-GB" sz="1800" b="1" dirty="0" err="1" smtClean="0"/>
              <a:t>W</a:t>
            </a:r>
            <a:r>
              <a:rPr lang="en-GB" sz="1800" b="1" dirty="0" smtClean="0"/>
              <a:t> cm</a:t>
            </a:r>
            <a:r>
              <a:rPr lang="en-GB" sz="1800" b="1" baseline="30000" dirty="0" smtClean="0"/>
              <a:t>−3</a:t>
            </a:r>
            <a:r>
              <a:rPr lang="en-GB" sz="1800" b="1" dirty="0" smtClean="0"/>
              <a:t> </a:t>
            </a:r>
            <a:r>
              <a:rPr lang="en-GB" sz="1800" b="1" i="1" dirty="0" smtClean="0"/>
              <a:t/>
            </a:r>
            <a:br>
              <a:rPr lang="en-GB" sz="1800" b="1" i="1" dirty="0" smtClean="0"/>
            </a:br>
            <a:r>
              <a:rPr lang="en-GB" sz="1800" i="1" dirty="0" smtClean="0"/>
              <a:t>Normalisation [2.2 · 10</a:t>
            </a:r>
            <a:r>
              <a:rPr lang="en-GB" sz="1800" i="1" baseline="30000" dirty="0" smtClean="0"/>
              <a:t>11</a:t>
            </a:r>
            <a:r>
              <a:rPr lang="en-GB" sz="1800" i="1" dirty="0" smtClean="0"/>
              <a:t> p/bunch – </a:t>
            </a:r>
            <a:r>
              <a:rPr lang="el-GR" sz="1800" i="1" dirty="0" smtClean="0"/>
              <a:t>2808</a:t>
            </a:r>
            <a:r>
              <a:rPr lang="en-GB" sz="1800" i="1" dirty="0" smtClean="0"/>
              <a:t> bunches</a:t>
            </a:r>
            <a:r>
              <a:rPr lang="el-GR" sz="1800" i="1" dirty="0" smtClean="0"/>
              <a:t> </a:t>
            </a:r>
            <a:r>
              <a:rPr lang="en-GB" sz="1800" i="1" dirty="0" smtClean="0"/>
              <a:t>lost in 1 hour * (1854/6.4 </a:t>
            </a:r>
            <a:r>
              <a:rPr lang="en-GB" sz="1800" i="1" dirty="0"/>
              <a:t>· </a:t>
            </a:r>
            <a:r>
              <a:rPr lang="en-GB" sz="1800" i="1" dirty="0" smtClean="0"/>
              <a:t>10</a:t>
            </a:r>
            <a:r>
              <a:rPr lang="en-GB" sz="1800" i="1" baseline="30000" dirty="0" smtClean="0"/>
              <a:t>6</a:t>
            </a:r>
            <a:r>
              <a:rPr lang="en-GB" sz="1800" i="1" dirty="0" smtClean="0"/>
              <a:t> ) ]</a:t>
            </a:r>
            <a:endParaRPr lang="en-GB" sz="1800" i="1" dirty="0"/>
          </a:p>
        </p:txBody>
      </p:sp>
      <p:sp>
        <p:nvSpPr>
          <p:cNvPr id="6" name="Date Placeholder 3"/>
          <p:cNvSpPr>
            <a:spLocks noGrp="1"/>
          </p:cNvSpPr>
          <p:nvPr>
            <p:ph type="dt" sz="half" idx="4294967295"/>
          </p:nvPr>
        </p:nvSpPr>
        <p:spPr>
          <a:xfrm>
            <a:off x="-7638" y="6669360"/>
            <a:ext cx="3427509" cy="206399"/>
          </a:xfrm>
          <a:prstGeom prst="rect">
            <a:avLst/>
          </a:prstGeom>
        </p:spPr>
        <p:txBody>
          <a:bodyPr/>
          <a:lstStyle/>
          <a:p>
            <a:r>
              <a:rPr lang="en-US" dirty="0" smtClean="0"/>
              <a:t>LHC Collimation Working Group 8/4/2013</a:t>
            </a:r>
            <a:endParaRPr lang="en-GB" dirty="0"/>
          </a:p>
        </p:txBody>
      </p:sp>
      <p:sp>
        <p:nvSpPr>
          <p:cNvPr id="8" name="Footer Placeholder 4"/>
          <p:cNvSpPr>
            <a:spLocks noGrp="1"/>
          </p:cNvSpPr>
          <p:nvPr>
            <p:ph type="ftr" sz="quarter" idx="4294967295"/>
          </p:nvPr>
        </p:nvSpPr>
        <p:spPr>
          <a:xfrm>
            <a:off x="3995936" y="6669361"/>
            <a:ext cx="1152128" cy="210936"/>
          </a:xfrm>
          <a:prstGeom prst="rect">
            <a:avLst/>
          </a:prstGeom>
        </p:spPr>
        <p:txBody>
          <a:bodyPr/>
          <a:lstStyle/>
          <a:p>
            <a:r>
              <a:rPr lang="en-GB" dirty="0" err="1" smtClean="0"/>
              <a:t>E.Skordis</a:t>
            </a:r>
            <a:endParaRPr lang="en-GB" dirty="0"/>
          </a:p>
        </p:txBody>
      </p:sp>
      <p:sp>
        <p:nvSpPr>
          <p:cNvPr id="9" name="TextBox 8"/>
          <p:cNvSpPr txBox="1"/>
          <p:nvPr/>
        </p:nvSpPr>
        <p:spPr>
          <a:xfrm>
            <a:off x="652109" y="4535269"/>
            <a:ext cx="8458200" cy="646331"/>
          </a:xfrm>
          <a:prstGeom prst="rect">
            <a:avLst/>
          </a:prstGeom>
          <a:noFill/>
        </p:spPr>
        <p:txBody>
          <a:bodyPr wrap="square" rtlCol="0">
            <a:spAutoFit/>
          </a:bodyPr>
          <a:lstStyle/>
          <a:p>
            <a:r>
              <a:rPr lang="en-GB" dirty="0" smtClean="0"/>
              <a:t>                                                   Total Energy deposition</a:t>
            </a:r>
            <a:br>
              <a:rPr lang="en-GB" dirty="0" smtClean="0"/>
            </a:br>
            <a:r>
              <a:rPr lang="en-GB" dirty="0" smtClean="0"/>
              <a:t>           Without TCLA : 2.15 W                                                   With TCLA : 0.66 W</a:t>
            </a:r>
            <a:endParaRPr lang="en-GB" dirty="0"/>
          </a:p>
        </p:txBody>
      </p:sp>
      <p:sp>
        <p:nvSpPr>
          <p:cNvPr id="13" name="Title 1"/>
          <p:cNvSpPr txBox="1">
            <a:spLocks/>
          </p:cNvSpPr>
          <p:nvPr/>
        </p:nvSpPr>
        <p:spPr>
          <a:xfrm>
            <a:off x="457200" y="0"/>
            <a:ext cx="7772400" cy="524786"/>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Q5</a:t>
            </a:r>
          </a:p>
        </p:txBody>
      </p:sp>
      <p:grpSp>
        <p:nvGrpSpPr>
          <p:cNvPr id="2" name="Group 1"/>
          <p:cNvGrpSpPr/>
          <p:nvPr/>
        </p:nvGrpSpPr>
        <p:grpSpPr>
          <a:xfrm>
            <a:off x="-7638" y="419100"/>
            <a:ext cx="9117947" cy="4089628"/>
            <a:chOff x="26052" y="838200"/>
            <a:chExt cx="9117947" cy="4089628"/>
          </a:xfrm>
        </p:grpSpPr>
        <p:pic>
          <p:nvPicPr>
            <p:cNvPr id="2051"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71054" y="838202"/>
              <a:ext cx="4572945" cy="40896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052" y="838200"/>
              <a:ext cx="4545003" cy="4089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186532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ate Placeholder 3"/>
          <p:cNvSpPr>
            <a:spLocks noGrp="1"/>
          </p:cNvSpPr>
          <p:nvPr>
            <p:ph type="dt" sz="half" idx="4294967295"/>
          </p:nvPr>
        </p:nvSpPr>
        <p:spPr>
          <a:xfrm>
            <a:off x="-7638" y="6669360"/>
            <a:ext cx="3427509" cy="206399"/>
          </a:xfrm>
          <a:prstGeom prst="rect">
            <a:avLst/>
          </a:prstGeom>
        </p:spPr>
        <p:txBody>
          <a:bodyPr/>
          <a:lstStyle/>
          <a:p>
            <a:r>
              <a:rPr lang="en-US" dirty="0" smtClean="0"/>
              <a:t>LHC Collimation Working Group 8/4/2013</a:t>
            </a:r>
            <a:endParaRPr lang="en-GB" dirty="0"/>
          </a:p>
        </p:txBody>
      </p:sp>
      <p:sp>
        <p:nvSpPr>
          <p:cNvPr id="13" name="Footer Placeholder 4"/>
          <p:cNvSpPr>
            <a:spLocks noGrp="1"/>
          </p:cNvSpPr>
          <p:nvPr>
            <p:ph type="ftr" sz="quarter" idx="4294967295"/>
          </p:nvPr>
        </p:nvSpPr>
        <p:spPr>
          <a:xfrm>
            <a:off x="3995936" y="6669361"/>
            <a:ext cx="1152128" cy="210936"/>
          </a:xfrm>
          <a:prstGeom prst="rect">
            <a:avLst/>
          </a:prstGeom>
        </p:spPr>
        <p:txBody>
          <a:bodyPr/>
          <a:lstStyle/>
          <a:p>
            <a:r>
              <a:rPr lang="en-GB" dirty="0" err="1" smtClean="0"/>
              <a:t>E.Skordis</a:t>
            </a:r>
            <a:endParaRPr lang="en-GB" dirty="0"/>
          </a:p>
        </p:txBody>
      </p:sp>
      <p:sp>
        <p:nvSpPr>
          <p:cNvPr id="14" name="Title 1"/>
          <p:cNvSpPr>
            <a:spLocks noGrp="1"/>
          </p:cNvSpPr>
          <p:nvPr>
            <p:ph type="title"/>
          </p:nvPr>
        </p:nvSpPr>
        <p:spPr>
          <a:xfrm>
            <a:off x="-85951" y="-44420"/>
            <a:ext cx="7772400" cy="569206"/>
          </a:xfrm>
        </p:spPr>
        <p:txBody>
          <a:bodyPr>
            <a:normAutofit fontScale="90000"/>
          </a:bodyPr>
          <a:lstStyle/>
          <a:p>
            <a:r>
              <a:rPr lang="en-GB" dirty="0"/>
              <a:t>Q4 Asynchronous Beam Dump</a:t>
            </a:r>
          </a:p>
        </p:txBody>
      </p:sp>
      <p:sp>
        <p:nvSpPr>
          <p:cNvPr id="15" name="Title 1"/>
          <p:cNvSpPr txBox="1">
            <a:spLocks/>
          </p:cNvSpPr>
          <p:nvPr/>
        </p:nvSpPr>
        <p:spPr>
          <a:xfrm>
            <a:off x="0" y="5518205"/>
            <a:ext cx="9142110" cy="59083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400" b="1" dirty="0" smtClean="0"/>
              <a:t>Profile over Z of the maximum energy deposition on the Q4 </a:t>
            </a:r>
            <a:r>
              <a:rPr lang="en-GB" sz="1400" b="1" i="1" u="sng" dirty="0" smtClean="0"/>
              <a:t>coils</a:t>
            </a:r>
            <a:br>
              <a:rPr lang="en-GB" sz="1400" b="1" i="1" u="sng" dirty="0" smtClean="0"/>
            </a:br>
            <a:r>
              <a:rPr lang="en-GB" sz="1400" i="1" dirty="0" smtClean="0"/>
              <a:t>Values are in </a:t>
            </a:r>
            <a:r>
              <a:rPr lang="en-GB" sz="1400" b="1" dirty="0" smtClean="0"/>
              <a:t>J cm</a:t>
            </a:r>
            <a:r>
              <a:rPr lang="en-GB" sz="1400" b="1" baseline="30000" dirty="0" smtClean="0"/>
              <a:t>−3</a:t>
            </a:r>
            <a:r>
              <a:rPr lang="en-GB" sz="1400" b="1" dirty="0" smtClean="0"/>
              <a:t> </a:t>
            </a:r>
            <a:r>
              <a:rPr lang="en-GB" sz="1400" b="1" i="1" dirty="0" smtClean="0"/>
              <a:t/>
            </a:r>
            <a:br>
              <a:rPr lang="en-GB" sz="1400" b="1" i="1" dirty="0" smtClean="0"/>
            </a:br>
            <a:r>
              <a:rPr lang="en-GB" sz="1400" i="1" dirty="0" smtClean="0"/>
              <a:t>Normalisation [</a:t>
            </a:r>
            <a:r>
              <a:rPr lang="en-GB" sz="1400" i="1" dirty="0"/>
              <a:t>2.2 · 10</a:t>
            </a:r>
            <a:r>
              <a:rPr lang="en-GB" sz="1400" i="1" baseline="30000" dirty="0"/>
              <a:t>11</a:t>
            </a:r>
            <a:r>
              <a:rPr lang="en-GB" sz="1400" i="1" dirty="0"/>
              <a:t> p/bunch – 40 bunches</a:t>
            </a:r>
            <a:r>
              <a:rPr lang="en-GB" sz="1400" i="1" dirty="0" smtClean="0"/>
              <a:t>]</a:t>
            </a:r>
            <a:endParaRPr lang="en-GB" sz="1400" i="1" dirty="0"/>
          </a:p>
        </p:txBody>
      </p:sp>
      <p:grpSp>
        <p:nvGrpSpPr>
          <p:cNvPr id="3" name="Group 2"/>
          <p:cNvGrpSpPr/>
          <p:nvPr/>
        </p:nvGrpSpPr>
        <p:grpSpPr>
          <a:xfrm>
            <a:off x="316628" y="374680"/>
            <a:ext cx="8751172" cy="5077478"/>
            <a:chOff x="316628" y="72542"/>
            <a:chExt cx="8751172" cy="5077478"/>
          </a:xfrm>
        </p:grpSpPr>
        <p:sp>
          <p:nvSpPr>
            <p:cNvPr id="9" name="TextBox 8"/>
            <p:cNvSpPr txBox="1"/>
            <p:nvPr/>
          </p:nvSpPr>
          <p:spPr>
            <a:xfrm>
              <a:off x="7086600" y="3036152"/>
              <a:ext cx="1981200" cy="923330"/>
            </a:xfrm>
            <a:prstGeom prst="rect">
              <a:avLst/>
            </a:prstGeom>
            <a:noFill/>
          </p:spPr>
          <p:txBody>
            <a:bodyPr wrap="square" rtlCol="0">
              <a:spAutoFit/>
            </a:bodyPr>
            <a:lstStyle/>
            <a:p>
              <a:r>
                <a:rPr lang="en-GB" dirty="0" smtClean="0"/>
                <a:t>Gain : a factor of  </a:t>
              </a:r>
              <a:r>
                <a:rPr lang="en-GB" b="1" dirty="0" smtClean="0"/>
                <a:t>5.8</a:t>
              </a:r>
              <a:endParaRPr lang="en-GB" b="1" dirty="0"/>
            </a:p>
            <a:p>
              <a:endParaRPr lang="en-GB" dirty="0"/>
            </a:p>
          </p:txBody>
        </p:sp>
        <p:grpSp>
          <p:nvGrpSpPr>
            <p:cNvPr id="2" name="Group 1"/>
            <p:cNvGrpSpPr/>
            <p:nvPr/>
          </p:nvGrpSpPr>
          <p:grpSpPr>
            <a:xfrm>
              <a:off x="316628" y="72542"/>
              <a:ext cx="6769972" cy="5077478"/>
              <a:chOff x="316628" y="72542"/>
              <a:chExt cx="6769972" cy="5077478"/>
            </a:xfrm>
          </p:grpSpPr>
          <p:pic>
            <p:nvPicPr>
              <p:cNvPr id="3076" name="Picture 4" descr="\\cern.ch\dfs\Users\e\eskordis\Desktop\MQ4 - ABD - comparis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628" y="72542"/>
                <a:ext cx="6769972" cy="5077478"/>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p:cNvCxnSpPr/>
              <p:nvPr/>
            </p:nvCxnSpPr>
            <p:spPr>
              <a:xfrm>
                <a:off x="2209800" y="914995"/>
                <a:ext cx="684000" cy="40005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676400" y="573456"/>
                <a:ext cx="762000" cy="369332"/>
              </a:xfrm>
              <a:prstGeom prst="rect">
                <a:avLst/>
              </a:prstGeom>
              <a:noFill/>
            </p:spPr>
            <p:txBody>
              <a:bodyPr wrap="square" rtlCol="0">
                <a:spAutoFit/>
              </a:bodyPr>
              <a:lstStyle/>
              <a:p>
                <a:r>
                  <a:rPr lang="en-GB" dirty="0" smtClean="0"/>
                  <a:t>10.5</a:t>
                </a:r>
                <a:endParaRPr lang="en-GB" dirty="0"/>
              </a:p>
            </p:txBody>
          </p:sp>
          <p:cxnSp>
            <p:nvCxnSpPr>
              <p:cNvPr id="18" name="Straight Arrow Connector 17"/>
              <p:cNvCxnSpPr/>
              <p:nvPr/>
            </p:nvCxnSpPr>
            <p:spPr>
              <a:xfrm>
                <a:off x="3886200" y="2211231"/>
                <a:ext cx="836400" cy="40005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434914" y="1841899"/>
                <a:ext cx="533400" cy="369332"/>
              </a:xfrm>
              <a:prstGeom prst="rect">
                <a:avLst/>
              </a:prstGeom>
              <a:noFill/>
            </p:spPr>
            <p:txBody>
              <a:bodyPr wrap="square" rtlCol="0">
                <a:spAutoFit/>
              </a:bodyPr>
              <a:lstStyle/>
              <a:p>
                <a:r>
                  <a:rPr lang="en-GB" dirty="0" smtClean="0"/>
                  <a:t>1.8</a:t>
                </a:r>
                <a:endParaRPr lang="en-GB" dirty="0"/>
              </a:p>
            </p:txBody>
          </p:sp>
        </p:grpSp>
      </p:grpSp>
    </p:spTree>
    <p:extLst>
      <p:ext uri="{BB962C8B-B14F-4D97-AF65-F5344CB8AC3E}">
        <p14:creationId xmlns:p14="http://schemas.microsoft.com/office/powerpoint/2010/main" val="3664400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7638" y="5493776"/>
            <a:ext cx="9142110" cy="50945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600" b="1" dirty="0" smtClean="0"/>
              <a:t>Profile over Z of the maximum energy deposition on the Q5 </a:t>
            </a:r>
            <a:r>
              <a:rPr lang="en-GB" sz="1600" b="1" i="1" u="sng" dirty="0" smtClean="0"/>
              <a:t>coils</a:t>
            </a:r>
            <a:br>
              <a:rPr lang="en-GB" sz="1600" b="1" i="1" u="sng" dirty="0" smtClean="0"/>
            </a:br>
            <a:r>
              <a:rPr lang="en-GB" sz="1600" i="1" dirty="0" smtClean="0"/>
              <a:t>Values are in </a:t>
            </a:r>
            <a:r>
              <a:rPr lang="en-GB" sz="1600" b="1" dirty="0" smtClean="0"/>
              <a:t>J cm</a:t>
            </a:r>
            <a:r>
              <a:rPr lang="en-GB" sz="1600" b="1" baseline="30000" dirty="0" smtClean="0"/>
              <a:t>−3</a:t>
            </a:r>
            <a:r>
              <a:rPr lang="en-GB" sz="1600" b="1" dirty="0" smtClean="0"/>
              <a:t> </a:t>
            </a:r>
            <a:r>
              <a:rPr lang="en-GB" sz="1600" b="1" i="1" dirty="0" smtClean="0"/>
              <a:t/>
            </a:r>
            <a:br>
              <a:rPr lang="en-GB" sz="1600" b="1" i="1" dirty="0" smtClean="0"/>
            </a:br>
            <a:r>
              <a:rPr lang="en-GB" sz="1600" i="1" dirty="0" smtClean="0"/>
              <a:t>Normalisation [</a:t>
            </a:r>
            <a:r>
              <a:rPr lang="en-GB" sz="1600" i="1" dirty="0"/>
              <a:t>2.2 · 10</a:t>
            </a:r>
            <a:r>
              <a:rPr lang="en-GB" sz="1600" i="1" baseline="30000" dirty="0"/>
              <a:t>11</a:t>
            </a:r>
            <a:r>
              <a:rPr lang="en-GB" sz="1600" i="1" dirty="0"/>
              <a:t> p/bunch – 40 bunches</a:t>
            </a:r>
            <a:r>
              <a:rPr lang="en-GB" sz="1600" i="1" dirty="0" smtClean="0"/>
              <a:t>]</a:t>
            </a:r>
            <a:endParaRPr lang="en-GB" sz="1600" i="1" dirty="0"/>
          </a:p>
        </p:txBody>
      </p:sp>
      <p:grpSp>
        <p:nvGrpSpPr>
          <p:cNvPr id="3" name="Group 2"/>
          <p:cNvGrpSpPr/>
          <p:nvPr/>
        </p:nvGrpSpPr>
        <p:grpSpPr>
          <a:xfrm>
            <a:off x="265525" y="380816"/>
            <a:ext cx="8802275" cy="5115806"/>
            <a:chOff x="265525" y="627297"/>
            <a:chExt cx="8802275" cy="5115806"/>
          </a:xfrm>
        </p:grpSpPr>
        <p:sp>
          <p:nvSpPr>
            <p:cNvPr id="9" name="TextBox 8"/>
            <p:cNvSpPr txBox="1"/>
            <p:nvPr/>
          </p:nvSpPr>
          <p:spPr>
            <a:xfrm>
              <a:off x="7086600" y="3620868"/>
              <a:ext cx="1981200" cy="830997"/>
            </a:xfrm>
            <a:prstGeom prst="rect">
              <a:avLst/>
            </a:prstGeom>
            <a:noFill/>
          </p:spPr>
          <p:txBody>
            <a:bodyPr wrap="square" rtlCol="0">
              <a:spAutoFit/>
            </a:bodyPr>
            <a:lstStyle/>
            <a:p>
              <a:r>
                <a:rPr lang="en-GB" sz="1600" dirty="0" smtClean="0"/>
                <a:t>Gain : a factor of  </a:t>
              </a:r>
              <a:r>
                <a:rPr lang="en-GB" sz="1600" b="1" dirty="0"/>
                <a:t>3</a:t>
              </a:r>
              <a:r>
                <a:rPr lang="en-GB" sz="1600" b="1" dirty="0" smtClean="0"/>
                <a:t>.8</a:t>
              </a:r>
              <a:endParaRPr lang="en-GB" sz="1600" b="1" dirty="0"/>
            </a:p>
            <a:p>
              <a:endParaRPr lang="en-GB" sz="1600" dirty="0"/>
            </a:p>
          </p:txBody>
        </p:sp>
        <p:pic>
          <p:nvPicPr>
            <p:cNvPr id="4098" name="Picture 2" descr="\\cern.ch\dfs\Users\e\eskordis\Desktop\MQ5 - ABD - comparis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525" y="627297"/>
              <a:ext cx="6821075" cy="5115806"/>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Arrow Connector 19"/>
            <p:cNvCxnSpPr/>
            <p:nvPr/>
          </p:nvCxnSpPr>
          <p:spPr>
            <a:xfrm flipH="1">
              <a:off x="1295400" y="1062616"/>
              <a:ext cx="914400" cy="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1295400" y="1880454"/>
              <a:ext cx="762000" cy="228600"/>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209800" y="885614"/>
              <a:ext cx="762000" cy="338554"/>
            </a:xfrm>
            <a:prstGeom prst="rect">
              <a:avLst/>
            </a:prstGeom>
            <a:noFill/>
          </p:spPr>
          <p:txBody>
            <a:bodyPr wrap="square" rtlCol="0">
              <a:spAutoFit/>
            </a:bodyPr>
            <a:lstStyle/>
            <a:p>
              <a:r>
                <a:rPr lang="en-GB" sz="1600" dirty="0" smtClean="0"/>
                <a:t>32.9</a:t>
              </a:r>
              <a:endParaRPr lang="en-GB" sz="1600" dirty="0"/>
            </a:p>
          </p:txBody>
        </p:sp>
        <p:sp>
          <p:nvSpPr>
            <p:cNvPr id="23" name="TextBox 22"/>
            <p:cNvSpPr txBox="1"/>
            <p:nvPr/>
          </p:nvSpPr>
          <p:spPr>
            <a:xfrm>
              <a:off x="2057400" y="1582947"/>
              <a:ext cx="762000" cy="338554"/>
            </a:xfrm>
            <a:prstGeom prst="rect">
              <a:avLst/>
            </a:prstGeom>
            <a:noFill/>
          </p:spPr>
          <p:txBody>
            <a:bodyPr wrap="square" rtlCol="0">
              <a:spAutoFit/>
            </a:bodyPr>
            <a:lstStyle/>
            <a:p>
              <a:r>
                <a:rPr lang="en-GB" sz="1600" dirty="0" smtClean="0"/>
                <a:t>8.6</a:t>
              </a:r>
            </a:p>
          </p:txBody>
        </p:sp>
      </p:grpSp>
      <p:sp>
        <p:nvSpPr>
          <p:cNvPr id="16" name="Title 1"/>
          <p:cNvSpPr txBox="1">
            <a:spLocks/>
          </p:cNvSpPr>
          <p:nvPr/>
        </p:nvSpPr>
        <p:spPr>
          <a:xfrm>
            <a:off x="-85951" y="-44420"/>
            <a:ext cx="7772400" cy="569206"/>
          </a:xfrm>
          <a:prstGeom prst="rect">
            <a:avLst/>
          </a:prstGeom>
        </p:spPr>
        <p:txBody>
          <a:bodyPr vert="horz" lIns="45720" rIns="45720" anchor="ctr">
            <a:normAutofit fontScale="82500" lnSpcReduction="20000"/>
          </a:bodyPr>
          <a:lstStyle>
            <a:lvl1pPr algn="l" rtl="0" eaLnBrk="1" latinLnBrk="0" hangingPunct="1">
              <a:spcBef>
                <a:spcPct val="0"/>
              </a:spcBef>
              <a:buNone/>
              <a:defRPr kumimoji="0" sz="4600" kern="1200">
                <a:solidFill>
                  <a:schemeClr val="tx1"/>
                </a:solidFill>
                <a:latin typeface="Times New Roman" panose="02020603050405020304" pitchFamily="18" charset="0"/>
                <a:ea typeface="Verdana" panose="020B0604030504040204" pitchFamily="34" charset="0"/>
                <a:cs typeface="Times New Roman" panose="02020603050405020304" pitchFamily="18" charset="0"/>
              </a:defRPr>
            </a:lvl1pPr>
          </a:lstStyle>
          <a:p>
            <a:r>
              <a:rPr lang="en-GB" dirty="0" smtClean="0"/>
              <a:t>Q5 Asynchronous Beam Dump</a:t>
            </a:r>
            <a:endParaRPr lang="en-GB" dirty="0"/>
          </a:p>
        </p:txBody>
      </p:sp>
    </p:spTree>
    <p:extLst>
      <p:ext uri="{BB962C8B-B14F-4D97-AF65-F5344CB8AC3E}">
        <p14:creationId xmlns:p14="http://schemas.microsoft.com/office/powerpoint/2010/main" val="1615235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78161" y="4815033"/>
            <a:ext cx="8458200" cy="646331"/>
          </a:xfrm>
          <a:prstGeom prst="rect">
            <a:avLst/>
          </a:prstGeom>
          <a:noFill/>
        </p:spPr>
        <p:txBody>
          <a:bodyPr wrap="square" rtlCol="0">
            <a:spAutoFit/>
          </a:bodyPr>
          <a:lstStyle/>
          <a:p>
            <a:r>
              <a:rPr lang="en-GB" dirty="0" smtClean="0"/>
              <a:t>                                                   Total Energy deposition</a:t>
            </a:r>
            <a:br>
              <a:rPr lang="en-GB" dirty="0" smtClean="0"/>
            </a:br>
            <a:r>
              <a:rPr lang="en-GB" dirty="0" smtClean="0"/>
              <a:t>           Without TCLA </a:t>
            </a:r>
            <a:r>
              <a:rPr lang="en-GB" dirty="0"/>
              <a:t>: 49.34 </a:t>
            </a:r>
            <a:r>
              <a:rPr lang="en-GB" dirty="0" smtClean="0"/>
              <a:t>kJ                                           With TCLA </a:t>
            </a:r>
            <a:r>
              <a:rPr lang="en-GB" dirty="0"/>
              <a:t>: 14.22</a:t>
            </a:r>
            <a:r>
              <a:rPr lang="en-GB" dirty="0" smtClean="0"/>
              <a:t> kJ</a:t>
            </a:r>
            <a:endParaRPr lang="en-GB" dirty="0"/>
          </a:p>
        </p:txBody>
      </p:sp>
      <p:sp>
        <p:nvSpPr>
          <p:cNvPr id="6" name="Date Placeholder 3"/>
          <p:cNvSpPr>
            <a:spLocks noGrp="1"/>
          </p:cNvSpPr>
          <p:nvPr>
            <p:ph type="dt" sz="half" idx="4294967295"/>
          </p:nvPr>
        </p:nvSpPr>
        <p:spPr>
          <a:xfrm>
            <a:off x="-7638" y="6669360"/>
            <a:ext cx="3427509" cy="206399"/>
          </a:xfrm>
          <a:prstGeom prst="rect">
            <a:avLst/>
          </a:prstGeom>
        </p:spPr>
        <p:txBody>
          <a:bodyPr/>
          <a:lstStyle/>
          <a:p>
            <a:r>
              <a:rPr lang="en-US" dirty="0" smtClean="0"/>
              <a:t>LHC Collimation Working Group 8/4/2013</a:t>
            </a:r>
            <a:endParaRPr lang="en-GB" dirty="0"/>
          </a:p>
        </p:txBody>
      </p:sp>
      <p:sp>
        <p:nvSpPr>
          <p:cNvPr id="7" name="Footer Placeholder 4"/>
          <p:cNvSpPr>
            <a:spLocks noGrp="1"/>
          </p:cNvSpPr>
          <p:nvPr>
            <p:ph type="ftr" sz="quarter" idx="4294967295"/>
          </p:nvPr>
        </p:nvSpPr>
        <p:spPr>
          <a:xfrm>
            <a:off x="3995936" y="6669361"/>
            <a:ext cx="1152128" cy="210936"/>
          </a:xfrm>
          <a:prstGeom prst="rect">
            <a:avLst/>
          </a:prstGeom>
        </p:spPr>
        <p:txBody>
          <a:bodyPr/>
          <a:lstStyle/>
          <a:p>
            <a:r>
              <a:rPr lang="en-GB" dirty="0" err="1" smtClean="0"/>
              <a:t>E.Skordis</a:t>
            </a:r>
            <a:endParaRPr lang="en-GB" dirty="0"/>
          </a:p>
        </p:txBody>
      </p:sp>
      <p:sp>
        <p:nvSpPr>
          <p:cNvPr id="11" name="Title 1"/>
          <p:cNvSpPr txBox="1">
            <a:spLocks/>
          </p:cNvSpPr>
          <p:nvPr/>
        </p:nvSpPr>
        <p:spPr>
          <a:xfrm>
            <a:off x="457200" y="0"/>
            <a:ext cx="7772400" cy="580445"/>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Q4</a:t>
            </a:r>
            <a:endParaRPr lang="en-GB" dirty="0"/>
          </a:p>
        </p:txBody>
      </p:sp>
      <p:sp>
        <p:nvSpPr>
          <p:cNvPr id="13" name="Title 1"/>
          <p:cNvSpPr txBox="1">
            <a:spLocks/>
          </p:cNvSpPr>
          <p:nvPr/>
        </p:nvSpPr>
        <p:spPr>
          <a:xfrm>
            <a:off x="-48430" y="5460617"/>
            <a:ext cx="9142110" cy="7399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600" b="1" dirty="0" smtClean="0"/>
              <a:t>X,Y cross section at the Z of the maximum energy deposition on the Q4</a:t>
            </a:r>
            <a:br>
              <a:rPr lang="en-GB" sz="1600" b="1" dirty="0" smtClean="0"/>
            </a:br>
            <a:r>
              <a:rPr lang="en-GB" sz="1600" i="1" dirty="0" smtClean="0"/>
              <a:t>Values are in </a:t>
            </a:r>
            <a:r>
              <a:rPr lang="en-GB" sz="1600" b="1" dirty="0"/>
              <a:t>J</a:t>
            </a:r>
            <a:r>
              <a:rPr lang="en-GB" sz="1600" b="1" dirty="0" smtClean="0"/>
              <a:t> cm</a:t>
            </a:r>
            <a:r>
              <a:rPr lang="en-GB" sz="1600" b="1" baseline="30000" dirty="0" smtClean="0"/>
              <a:t>−3</a:t>
            </a:r>
            <a:r>
              <a:rPr lang="en-GB" sz="1600" b="1" dirty="0" smtClean="0"/>
              <a:t> </a:t>
            </a:r>
            <a:r>
              <a:rPr lang="en-GB" sz="1600" b="1" i="1" dirty="0" smtClean="0"/>
              <a:t/>
            </a:r>
            <a:br>
              <a:rPr lang="en-GB" sz="1600" b="1" i="1" dirty="0" smtClean="0"/>
            </a:br>
            <a:r>
              <a:rPr lang="en-GB" sz="1600" i="1" dirty="0" smtClean="0"/>
              <a:t>Normalisation [</a:t>
            </a:r>
            <a:r>
              <a:rPr lang="en-GB" sz="1600" i="1" dirty="0"/>
              <a:t>2.2 · 10</a:t>
            </a:r>
            <a:r>
              <a:rPr lang="en-GB" sz="1600" i="1" baseline="30000" dirty="0"/>
              <a:t>11</a:t>
            </a:r>
            <a:r>
              <a:rPr lang="en-GB" sz="1600" i="1" dirty="0"/>
              <a:t> p/bunch – 40 bunches</a:t>
            </a:r>
            <a:r>
              <a:rPr lang="en-GB" sz="1600" i="1" dirty="0" smtClean="0"/>
              <a:t>]</a:t>
            </a:r>
            <a:endParaRPr lang="en-GB" sz="1600" i="1" dirty="0"/>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638" y="471634"/>
            <a:ext cx="4530263" cy="4343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22625" y="471633"/>
            <a:ext cx="4613736"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94990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85800" y="4927168"/>
            <a:ext cx="8458200" cy="646331"/>
          </a:xfrm>
          <a:prstGeom prst="rect">
            <a:avLst/>
          </a:prstGeom>
          <a:noFill/>
        </p:spPr>
        <p:txBody>
          <a:bodyPr wrap="square" rtlCol="0">
            <a:spAutoFit/>
          </a:bodyPr>
          <a:lstStyle/>
          <a:p>
            <a:r>
              <a:rPr lang="en-GB" dirty="0" smtClean="0"/>
              <a:t>                                                   Total Energy deposition</a:t>
            </a:r>
            <a:br>
              <a:rPr lang="en-GB" dirty="0" smtClean="0"/>
            </a:br>
            <a:r>
              <a:rPr lang="en-GB" dirty="0" smtClean="0"/>
              <a:t>           Without TCLA </a:t>
            </a:r>
            <a:r>
              <a:rPr lang="en-GB" dirty="0"/>
              <a:t>: </a:t>
            </a:r>
            <a:r>
              <a:rPr lang="en-GB" dirty="0" smtClean="0"/>
              <a:t>32.08 kJ                                         With TCLA </a:t>
            </a:r>
            <a:r>
              <a:rPr lang="en-GB" dirty="0"/>
              <a:t>: </a:t>
            </a:r>
            <a:r>
              <a:rPr lang="en-GB" dirty="0" smtClean="0"/>
              <a:t>8.157 kJ</a:t>
            </a:r>
            <a:endParaRPr lang="en-GB" dirty="0"/>
          </a:p>
        </p:txBody>
      </p:sp>
      <p:sp>
        <p:nvSpPr>
          <p:cNvPr id="6" name="Date Placeholder 3"/>
          <p:cNvSpPr>
            <a:spLocks noGrp="1"/>
          </p:cNvSpPr>
          <p:nvPr>
            <p:ph type="dt" sz="half" idx="4294967295"/>
          </p:nvPr>
        </p:nvSpPr>
        <p:spPr>
          <a:xfrm>
            <a:off x="-7638" y="6669360"/>
            <a:ext cx="3427509" cy="206399"/>
          </a:xfrm>
          <a:prstGeom prst="rect">
            <a:avLst/>
          </a:prstGeom>
        </p:spPr>
        <p:txBody>
          <a:bodyPr/>
          <a:lstStyle/>
          <a:p>
            <a:r>
              <a:rPr lang="en-US" dirty="0" smtClean="0"/>
              <a:t>LHC Collimation Working Group 8/4/2013</a:t>
            </a:r>
            <a:endParaRPr lang="en-GB" dirty="0"/>
          </a:p>
        </p:txBody>
      </p:sp>
      <p:sp>
        <p:nvSpPr>
          <p:cNvPr id="7" name="Footer Placeholder 4"/>
          <p:cNvSpPr>
            <a:spLocks noGrp="1"/>
          </p:cNvSpPr>
          <p:nvPr>
            <p:ph type="ftr" sz="quarter" idx="4294967295"/>
          </p:nvPr>
        </p:nvSpPr>
        <p:spPr>
          <a:xfrm>
            <a:off x="3995936" y="6669361"/>
            <a:ext cx="1152128" cy="210936"/>
          </a:xfrm>
          <a:prstGeom prst="rect">
            <a:avLst/>
          </a:prstGeom>
        </p:spPr>
        <p:txBody>
          <a:bodyPr/>
          <a:lstStyle/>
          <a:p>
            <a:r>
              <a:rPr lang="en-GB" dirty="0" err="1" smtClean="0"/>
              <a:t>E.Skordis</a:t>
            </a:r>
            <a:endParaRPr lang="en-GB" dirty="0"/>
          </a:p>
        </p:txBody>
      </p:sp>
      <p:sp>
        <p:nvSpPr>
          <p:cNvPr id="11" name="Title 1"/>
          <p:cNvSpPr txBox="1">
            <a:spLocks/>
          </p:cNvSpPr>
          <p:nvPr/>
        </p:nvSpPr>
        <p:spPr>
          <a:xfrm>
            <a:off x="457200" y="0"/>
            <a:ext cx="7772400" cy="612250"/>
          </a:xfrm>
          <a:prstGeom prst="rect">
            <a:avLst/>
          </a:prstGeom>
        </p:spPr>
        <p:txBody>
          <a:bodyPr vert="horz" lIns="91440" tIns="45720" rIns="91440" bIns="45720"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Q5</a:t>
            </a:r>
            <a:endParaRPr lang="en-GB" dirty="0"/>
          </a:p>
        </p:txBody>
      </p:sp>
      <p:sp>
        <p:nvSpPr>
          <p:cNvPr id="13" name="Title 1"/>
          <p:cNvSpPr txBox="1">
            <a:spLocks/>
          </p:cNvSpPr>
          <p:nvPr/>
        </p:nvSpPr>
        <p:spPr>
          <a:xfrm>
            <a:off x="26738" y="5680726"/>
            <a:ext cx="9142110" cy="198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400" b="1" dirty="0" smtClean="0"/>
              <a:t>X,Y cross section at the Z of the maximum energy deposition on the Q5</a:t>
            </a:r>
            <a:br>
              <a:rPr lang="en-GB" sz="1400" b="1" dirty="0" smtClean="0"/>
            </a:br>
            <a:r>
              <a:rPr lang="en-GB" sz="1400" i="1" dirty="0" smtClean="0"/>
              <a:t>Values are in </a:t>
            </a:r>
            <a:r>
              <a:rPr lang="en-GB" sz="1400" b="1" dirty="0"/>
              <a:t>J</a:t>
            </a:r>
            <a:r>
              <a:rPr lang="en-GB" sz="1400" b="1" dirty="0" smtClean="0"/>
              <a:t> cm</a:t>
            </a:r>
            <a:r>
              <a:rPr lang="en-GB" sz="1400" b="1" baseline="30000" dirty="0" smtClean="0"/>
              <a:t>−3</a:t>
            </a:r>
            <a:r>
              <a:rPr lang="en-GB" sz="1400" b="1" dirty="0" smtClean="0"/>
              <a:t> </a:t>
            </a:r>
            <a:r>
              <a:rPr lang="en-GB" sz="1400" b="1" i="1" dirty="0" smtClean="0"/>
              <a:t/>
            </a:r>
            <a:br>
              <a:rPr lang="en-GB" sz="1400" b="1" i="1" dirty="0" smtClean="0"/>
            </a:br>
            <a:r>
              <a:rPr lang="en-GB" sz="1400" i="1" dirty="0" smtClean="0"/>
              <a:t>Normalisation [</a:t>
            </a:r>
            <a:r>
              <a:rPr lang="en-GB" sz="1400" i="1" dirty="0"/>
              <a:t>2.2 · 10</a:t>
            </a:r>
            <a:r>
              <a:rPr lang="en-GB" sz="1400" i="1" baseline="30000" dirty="0"/>
              <a:t>11</a:t>
            </a:r>
            <a:r>
              <a:rPr lang="en-GB" sz="1400" i="1" dirty="0"/>
              <a:t> p/bunch – 40 bunches</a:t>
            </a:r>
            <a:r>
              <a:rPr lang="en-GB" sz="1400" i="1" dirty="0" smtClean="0"/>
              <a:t>]</a:t>
            </a:r>
            <a:endParaRPr lang="en-GB" sz="1400" i="1"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94655"/>
            <a:ext cx="4648200" cy="4314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09689" y="594655"/>
            <a:ext cx="4532420" cy="4314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44171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482"/>
            <a:ext cx="8229600" cy="610206"/>
          </a:xfrm>
        </p:spPr>
        <p:txBody>
          <a:bodyPr>
            <a:normAutofit fontScale="90000"/>
          </a:bodyPr>
          <a:lstStyle/>
          <a:p>
            <a:r>
              <a:rPr lang="en-GB" dirty="0" err="1" smtClean="0"/>
              <a:t>Quadru</a:t>
            </a:r>
            <a:r>
              <a:rPr lang="en-GB" dirty="0" err="1"/>
              <a:t>p</a:t>
            </a:r>
            <a:r>
              <a:rPr lang="en-GB" dirty="0" err="1" smtClean="0"/>
              <a:t>oles</a:t>
            </a:r>
            <a:endParaRPr lang="en-GB" dirty="0"/>
          </a:p>
        </p:txBody>
      </p:sp>
      <p:sp>
        <p:nvSpPr>
          <p:cNvPr id="4" name="Rectangle 3"/>
          <p:cNvSpPr txBox="1">
            <a:spLocks noChangeArrowheads="1"/>
          </p:cNvSpPr>
          <p:nvPr/>
        </p:nvSpPr>
        <p:spPr>
          <a:xfrm>
            <a:off x="31145" y="620688"/>
            <a:ext cx="9144000" cy="1296144"/>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CH" dirty="0" smtClean="0">
                <a:latin typeface="Times New Roman" panose="02020603050405020304" pitchFamily="18" charset="0"/>
                <a:cs typeface="Times New Roman" panose="02020603050405020304" pitchFamily="18" charset="0"/>
                <a:sym typeface="Symbol" pitchFamily="18" charset="2"/>
              </a:rPr>
              <a:t>Triplet made </a:t>
            </a:r>
            <a:r>
              <a:rPr lang="fr-CH" dirty="0" err="1" smtClean="0">
                <a:latin typeface="Times New Roman" panose="02020603050405020304" pitchFamily="18" charset="0"/>
                <a:cs typeface="Times New Roman" panose="02020603050405020304" pitchFamily="18" charset="0"/>
                <a:sym typeface="Symbol" pitchFamily="18" charset="2"/>
              </a:rPr>
              <a:t>with</a:t>
            </a:r>
            <a:r>
              <a:rPr lang="fr-CH" dirty="0" smtClean="0">
                <a:latin typeface="Times New Roman" panose="02020603050405020304" pitchFamily="18" charset="0"/>
                <a:cs typeface="Times New Roman" panose="02020603050405020304" pitchFamily="18" charset="0"/>
                <a:sym typeface="Symbol" pitchFamily="18" charset="2"/>
              </a:rPr>
              <a:t> Nb</a:t>
            </a:r>
            <a:r>
              <a:rPr lang="fr-CH" baseline="-25000" dirty="0" smtClean="0">
                <a:latin typeface="Times New Roman" panose="02020603050405020304" pitchFamily="18" charset="0"/>
                <a:cs typeface="Times New Roman" panose="02020603050405020304" pitchFamily="18" charset="0"/>
                <a:sym typeface="Symbol" pitchFamily="18" charset="2"/>
              </a:rPr>
              <a:t>3</a:t>
            </a:r>
            <a:r>
              <a:rPr lang="fr-CH" dirty="0" smtClean="0">
                <a:latin typeface="Times New Roman" panose="02020603050405020304" pitchFamily="18" charset="0"/>
                <a:cs typeface="Times New Roman" panose="02020603050405020304" pitchFamily="18" charset="0"/>
                <a:sym typeface="Symbol" pitchFamily="18" charset="2"/>
              </a:rPr>
              <a:t>Sn </a:t>
            </a:r>
            <a:r>
              <a:rPr lang="fr-CH" dirty="0" err="1" smtClean="0">
                <a:latin typeface="Times New Roman" panose="02020603050405020304" pitchFamily="18" charset="0"/>
                <a:cs typeface="Times New Roman" panose="02020603050405020304" pitchFamily="18" charset="0"/>
                <a:sym typeface="Symbol" pitchFamily="18" charset="2"/>
              </a:rPr>
              <a:t>technology</a:t>
            </a:r>
            <a:endParaRPr lang="fr-CH" dirty="0" smtClean="0">
              <a:latin typeface="Times New Roman" panose="02020603050405020304" pitchFamily="18" charset="0"/>
              <a:cs typeface="Times New Roman" panose="02020603050405020304" pitchFamily="18" charset="0"/>
              <a:sym typeface="Symbol" pitchFamily="18" charset="2"/>
            </a:endParaRPr>
          </a:p>
          <a:p>
            <a:pPr lvl="1"/>
            <a:r>
              <a:rPr lang="fr-CH" dirty="0" smtClean="0">
                <a:latin typeface="Times New Roman" panose="02020603050405020304" pitchFamily="18" charset="0"/>
                <a:cs typeface="Times New Roman" panose="02020603050405020304" pitchFamily="18" charset="0"/>
                <a:sym typeface="Symbol" pitchFamily="18" charset="2"/>
              </a:rPr>
              <a:t>Long </a:t>
            </a:r>
            <a:r>
              <a:rPr lang="fr-CH" dirty="0" err="1" smtClean="0">
                <a:latin typeface="Times New Roman" panose="02020603050405020304" pitchFamily="18" charset="0"/>
                <a:cs typeface="Times New Roman" panose="02020603050405020304" pitchFamily="18" charset="0"/>
                <a:sym typeface="Symbol" pitchFamily="18" charset="2"/>
              </a:rPr>
              <a:t>history</a:t>
            </a:r>
            <a:r>
              <a:rPr lang="fr-CH" dirty="0" smtClean="0">
                <a:latin typeface="Times New Roman" panose="02020603050405020304" pitchFamily="18" charset="0"/>
                <a:cs typeface="Times New Roman" panose="02020603050405020304" pitchFamily="18" charset="0"/>
                <a:sym typeface="Symbol" pitchFamily="18" charset="2"/>
              </a:rPr>
              <a:t> of </a:t>
            </a:r>
            <a:r>
              <a:rPr lang="fr-CH" dirty="0" err="1" smtClean="0">
                <a:latin typeface="Times New Roman" panose="02020603050405020304" pitchFamily="18" charset="0"/>
                <a:cs typeface="Times New Roman" panose="02020603050405020304" pitchFamily="18" charset="0"/>
                <a:sym typeface="Symbol" pitchFamily="18" charset="2"/>
              </a:rPr>
              <a:t>development</a:t>
            </a:r>
            <a:r>
              <a:rPr lang="fr-CH" dirty="0" smtClean="0">
                <a:latin typeface="Times New Roman" panose="02020603050405020304" pitchFamily="18" charset="0"/>
                <a:cs typeface="Times New Roman" panose="02020603050405020304" pitchFamily="18" charset="0"/>
                <a:sym typeface="Symbol" pitchFamily="18" charset="2"/>
              </a:rPr>
              <a:t> in US, </a:t>
            </a:r>
            <a:r>
              <a:rPr lang="fr-CH" dirty="0" err="1" smtClean="0">
                <a:latin typeface="Times New Roman" panose="02020603050405020304" pitchFamily="18" charset="0"/>
                <a:cs typeface="Times New Roman" panose="02020603050405020304" pitchFamily="18" charset="0"/>
                <a:sym typeface="Symbol" pitchFamily="18" charset="2"/>
              </a:rPr>
              <a:t>since</a:t>
            </a:r>
            <a:r>
              <a:rPr lang="fr-CH" dirty="0" smtClean="0">
                <a:latin typeface="Times New Roman" panose="02020603050405020304" pitchFamily="18" charset="0"/>
                <a:cs typeface="Times New Roman" panose="02020603050405020304" pitchFamily="18" charset="0"/>
                <a:sym typeface="Symbol" pitchFamily="18" charset="2"/>
              </a:rPr>
              <a:t> 2002 (LARP)</a:t>
            </a:r>
          </a:p>
          <a:p>
            <a:pPr lvl="2"/>
            <a:r>
              <a:rPr lang="fr-CH" dirty="0" smtClean="0">
                <a:latin typeface="Times New Roman" panose="02020603050405020304" pitchFamily="18" charset="0"/>
                <a:cs typeface="Times New Roman" panose="02020603050405020304" pitchFamily="18" charset="0"/>
                <a:sym typeface="Symbol" pitchFamily="18" charset="2"/>
              </a:rPr>
              <a:t>120 mm aperture 1 m long model HQ </a:t>
            </a:r>
            <a:r>
              <a:rPr lang="fr-CH" dirty="0" err="1" smtClean="0">
                <a:latin typeface="Times New Roman" panose="02020603050405020304" pitchFamily="18" charset="0"/>
                <a:cs typeface="Times New Roman" panose="02020603050405020304" pitchFamily="18" charset="0"/>
                <a:sym typeface="Symbol" pitchFamily="18" charset="2"/>
              </a:rPr>
              <a:t>reaching</a:t>
            </a:r>
            <a:r>
              <a:rPr lang="fr-CH" dirty="0" smtClean="0">
                <a:latin typeface="Times New Roman" panose="02020603050405020304" pitchFamily="18" charset="0"/>
                <a:cs typeface="Times New Roman" panose="02020603050405020304" pitchFamily="18" charset="0"/>
                <a:sym typeface="Symbol" pitchFamily="18" charset="2"/>
              </a:rPr>
              <a:t> </a:t>
            </a:r>
            <a:r>
              <a:rPr lang="fr-CH" dirty="0" err="1" smtClean="0">
                <a:latin typeface="Times New Roman" panose="02020603050405020304" pitchFamily="18" charset="0"/>
                <a:cs typeface="Times New Roman" panose="02020603050405020304" pitchFamily="18" charset="0"/>
                <a:sym typeface="Symbol" pitchFamily="18" charset="2"/>
              </a:rPr>
              <a:t>most</a:t>
            </a:r>
            <a:r>
              <a:rPr lang="fr-CH" dirty="0" smtClean="0">
                <a:latin typeface="Times New Roman" panose="02020603050405020304" pitchFamily="18" charset="0"/>
                <a:cs typeface="Times New Roman" panose="02020603050405020304" pitchFamily="18" charset="0"/>
                <a:sym typeface="Symbol" pitchFamily="18" charset="2"/>
              </a:rPr>
              <a:t> of the </a:t>
            </a:r>
            <a:r>
              <a:rPr lang="fr-CH" dirty="0" err="1" smtClean="0">
                <a:latin typeface="Times New Roman" panose="02020603050405020304" pitchFamily="18" charset="0"/>
                <a:cs typeface="Times New Roman" panose="02020603050405020304" pitchFamily="18" charset="0"/>
                <a:sym typeface="Symbol" pitchFamily="18" charset="2"/>
              </a:rPr>
              <a:t>specifications</a:t>
            </a:r>
            <a:r>
              <a:rPr lang="fr-CH" dirty="0" smtClean="0">
                <a:latin typeface="Times New Roman" panose="02020603050405020304" pitchFamily="18" charset="0"/>
                <a:cs typeface="Times New Roman" panose="02020603050405020304" pitchFamily="18" charset="0"/>
                <a:sym typeface="Symbol" pitchFamily="18" charset="2"/>
              </a:rPr>
              <a:t> (FQ, performance,…)</a:t>
            </a:r>
          </a:p>
          <a:p>
            <a:pPr lvl="2"/>
            <a:r>
              <a:rPr lang="fr-CH" dirty="0" smtClean="0">
                <a:latin typeface="Times New Roman" panose="02020603050405020304" pitchFamily="18" charset="0"/>
                <a:cs typeface="Times New Roman" panose="02020603050405020304" pitchFamily="18" charset="0"/>
                <a:sym typeface="Symbol" pitchFamily="18" charset="2"/>
              </a:rPr>
              <a:t>90 mm 3.4-m-long model LQ (first long Nb</a:t>
            </a:r>
            <a:r>
              <a:rPr lang="fr-CH" baseline="-25000" dirty="0" smtClean="0">
                <a:latin typeface="Times New Roman" panose="02020603050405020304" pitchFamily="18" charset="0"/>
                <a:cs typeface="Times New Roman" panose="02020603050405020304" pitchFamily="18" charset="0"/>
                <a:sym typeface="Symbol" pitchFamily="18" charset="2"/>
              </a:rPr>
              <a:t>3</a:t>
            </a:r>
            <a:r>
              <a:rPr lang="fr-CH" dirty="0" smtClean="0">
                <a:latin typeface="Times New Roman" panose="02020603050405020304" pitchFamily="18" charset="0"/>
                <a:cs typeface="Times New Roman" panose="02020603050405020304" pitchFamily="18" charset="0"/>
                <a:sym typeface="Symbol" pitchFamily="18" charset="2"/>
              </a:rPr>
              <a:t>Sn </a:t>
            </a:r>
            <a:r>
              <a:rPr lang="fr-CH" dirty="0" err="1" smtClean="0">
                <a:latin typeface="Times New Roman" panose="02020603050405020304" pitchFamily="18" charset="0"/>
                <a:cs typeface="Times New Roman" panose="02020603050405020304" pitchFamily="18" charset="0"/>
                <a:sym typeface="Symbol" pitchFamily="18" charset="2"/>
              </a:rPr>
              <a:t>coils</a:t>
            </a:r>
            <a:r>
              <a:rPr lang="fr-CH" dirty="0" smtClean="0">
                <a:latin typeface="Times New Roman" panose="02020603050405020304" pitchFamily="18" charset="0"/>
                <a:cs typeface="Times New Roman" panose="02020603050405020304" pitchFamily="18" charset="0"/>
                <a:sym typeface="Symbol" pitchFamily="18" charset="2"/>
              </a:rPr>
              <a:t>) </a:t>
            </a:r>
            <a:r>
              <a:rPr lang="fr-CH" dirty="0" err="1" smtClean="0">
                <a:latin typeface="Times New Roman" panose="02020603050405020304" pitchFamily="18" charset="0"/>
                <a:cs typeface="Times New Roman" panose="02020603050405020304" pitchFamily="18" charset="0"/>
                <a:sym typeface="Symbol" pitchFamily="18" charset="2"/>
              </a:rPr>
              <a:t>succesful</a:t>
            </a:r>
            <a:endParaRPr lang="fr-CH" dirty="0" smtClean="0">
              <a:latin typeface="Times New Roman" panose="02020603050405020304" pitchFamily="18" charset="0"/>
              <a:cs typeface="Times New Roman" panose="02020603050405020304" pitchFamily="18" charset="0"/>
              <a:sym typeface="Symbol" pitchFamily="18" charset="2"/>
            </a:endParaRPr>
          </a:p>
          <a:p>
            <a:pPr lvl="1"/>
            <a:r>
              <a:rPr lang="fr-CH" dirty="0" smtClean="0">
                <a:latin typeface="Times New Roman" panose="02020603050405020304" pitchFamily="18" charset="0"/>
                <a:cs typeface="Times New Roman" panose="02020603050405020304" pitchFamily="18" charset="0"/>
                <a:sym typeface="Symbol" pitchFamily="18" charset="2"/>
              </a:rPr>
              <a:t>HQ performance </a:t>
            </a:r>
            <a:r>
              <a:rPr lang="fr-CH" dirty="0" err="1" smtClean="0">
                <a:latin typeface="Times New Roman" panose="02020603050405020304" pitchFamily="18" charset="0"/>
                <a:cs typeface="Times New Roman" panose="02020603050405020304" pitchFamily="18" charset="0"/>
                <a:sym typeface="Symbol" pitchFamily="18" charset="2"/>
              </a:rPr>
              <a:t>similar</a:t>
            </a:r>
            <a:r>
              <a:rPr lang="fr-CH" dirty="0" smtClean="0">
                <a:latin typeface="Times New Roman" panose="02020603050405020304" pitchFamily="18" charset="0"/>
                <a:cs typeface="Times New Roman" panose="02020603050405020304" pitchFamily="18" charset="0"/>
                <a:sym typeface="Symbol" pitchFamily="18" charset="2"/>
              </a:rPr>
              <a:t> to MQXC (Nb-Ti </a:t>
            </a:r>
            <a:r>
              <a:rPr lang="fr-CH" dirty="0" err="1" smtClean="0">
                <a:latin typeface="Times New Roman" panose="02020603050405020304" pitchFamily="18" charset="0"/>
                <a:cs typeface="Times New Roman" panose="02020603050405020304" pitchFamily="18" charset="0"/>
                <a:sym typeface="Symbol" pitchFamily="18" charset="2"/>
              </a:rPr>
              <a:t>twin</a:t>
            </a:r>
            <a:r>
              <a:rPr lang="fr-CH" dirty="0" smtClean="0">
                <a:latin typeface="Times New Roman" panose="02020603050405020304" pitchFamily="18" charset="0"/>
                <a:cs typeface="Times New Roman" panose="02020603050405020304" pitchFamily="18" charset="0"/>
                <a:sym typeface="Symbol" pitchFamily="18" charset="2"/>
              </a:rPr>
              <a:t> of HQ)</a:t>
            </a:r>
          </a:p>
        </p:txBody>
      </p:sp>
      <p:grpSp>
        <p:nvGrpSpPr>
          <p:cNvPr id="5" name="Group 4"/>
          <p:cNvGrpSpPr/>
          <p:nvPr/>
        </p:nvGrpSpPr>
        <p:grpSpPr>
          <a:xfrm>
            <a:off x="3508102" y="4358451"/>
            <a:ext cx="2583146" cy="2067882"/>
            <a:chOff x="1185289" y="1353030"/>
            <a:chExt cx="2857315" cy="2301580"/>
          </a:xfrm>
        </p:grpSpPr>
        <p:grpSp>
          <p:nvGrpSpPr>
            <p:cNvPr id="6" name="Group 5"/>
            <p:cNvGrpSpPr/>
            <p:nvPr/>
          </p:nvGrpSpPr>
          <p:grpSpPr>
            <a:xfrm>
              <a:off x="1185289" y="1353030"/>
              <a:ext cx="2857315" cy="2006063"/>
              <a:chOff x="949381" y="1166376"/>
              <a:chExt cx="3751539" cy="2652699"/>
            </a:xfrm>
          </p:grpSpPr>
          <p:pic>
            <p:nvPicPr>
              <p:cNvPr id="8" name="Picture 7"/>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79793" y="1296869"/>
                <a:ext cx="2501265" cy="2501265"/>
              </a:xfrm>
              <a:prstGeom prst="rect">
                <a:avLst/>
              </a:prstGeom>
              <a:noFill/>
              <a:ln>
                <a:noFill/>
              </a:ln>
              <a:extLst/>
            </p:spPr>
          </p:pic>
          <p:sp>
            <p:nvSpPr>
              <p:cNvPr id="9" name="Oval 8"/>
              <p:cNvSpPr/>
              <p:nvPr/>
            </p:nvSpPr>
            <p:spPr>
              <a:xfrm>
                <a:off x="1863781" y="1790700"/>
                <a:ext cx="238125" cy="219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Oval 9"/>
              <p:cNvSpPr/>
              <p:nvPr/>
            </p:nvSpPr>
            <p:spPr>
              <a:xfrm>
                <a:off x="3140131" y="1790700"/>
                <a:ext cx="238125" cy="2190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1" name="Straight Arrow Connector 10"/>
              <p:cNvCxnSpPr/>
              <p:nvPr/>
            </p:nvCxnSpPr>
            <p:spPr>
              <a:xfrm flipH="1">
                <a:off x="3263956" y="1562100"/>
                <a:ext cx="295275" cy="342900"/>
              </a:xfrm>
              <a:prstGeom prst="straightConnector1">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2" name="Text Box 2"/>
              <p:cNvSpPr txBox="1">
                <a:spLocks noChangeArrowheads="1"/>
              </p:cNvSpPr>
              <p:nvPr/>
            </p:nvSpPr>
            <p:spPr bwMode="auto">
              <a:xfrm>
                <a:off x="3548395" y="1166376"/>
                <a:ext cx="1152525" cy="260985"/>
              </a:xfrm>
              <a:prstGeom prst="rect">
                <a:avLst/>
              </a:prstGeom>
              <a:solidFill>
                <a:srgbClr val="FFFFFF">
                  <a:alpha val="0"/>
                </a:srgbClr>
              </a:solidFill>
              <a:ln w="9525">
                <a:noFill/>
                <a:miter lim="800000"/>
                <a:headEnd/>
                <a:tailEnd/>
              </a:ln>
            </p:spPr>
            <p:txBody>
              <a:bodyPr rot="0" vert="horz" wrap="square" lIns="91440" tIns="45720" rIns="91440" bIns="45720" anchor="t" anchorCtr="0">
                <a:spAutoFit/>
              </a:bodyPr>
              <a:lstStyle/>
              <a:p>
                <a:pPr>
                  <a:spcAft>
                    <a:spcPts val="0"/>
                  </a:spcAft>
                </a:pPr>
                <a:r>
                  <a:rPr lang="en-US" sz="1100" dirty="0">
                    <a:effectLst/>
                    <a:latin typeface="Times New Roman"/>
                    <a:ea typeface="Times New Roman"/>
                  </a:rPr>
                  <a:t>Heat exchanger</a:t>
                </a:r>
                <a:endParaRPr lang="en-GB" sz="1000" dirty="0">
                  <a:effectLst/>
                  <a:latin typeface="Times New Roman"/>
                  <a:ea typeface="Times New Roman"/>
                </a:endParaRPr>
              </a:p>
            </p:txBody>
          </p:sp>
          <p:cxnSp>
            <p:nvCxnSpPr>
              <p:cNvPr id="13" name="Straight Arrow Connector 12"/>
              <p:cNvCxnSpPr/>
              <p:nvPr/>
            </p:nvCxnSpPr>
            <p:spPr>
              <a:xfrm>
                <a:off x="1644706" y="1638300"/>
                <a:ext cx="619125" cy="857250"/>
              </a:xfrm>
              <a:prstGeom prst="straightConnector1">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4" name="Text Box 2"/>
              <p:cNvSpPr txBox="1">
                <a:spLocks noChangeArrowheads="1"/>
              </p:cNvSpPr>
              <p:nvPr/>
            </p:nvSpPr>
            <p:spPr bwMode="auto">
              <a:xfrm>
                <a:off x="1066666" y="1377315"/>
                <a:ext cx="749490" cy="345938"/>
              </a:xfrm>
              <a:prstGeom prst="rect">
                <a:avLst/>
              </a:prstGeom>
              <a:solidFill>
                <a:srgbClr val="FFFFFF">
                  <a:alpha val="0"/>
                </a:srgbClr>
              </a:solidFill>
              <a:ln w="9525">
                <a:noFill/>
                <a:miter lim="800000"/>
                <a:headEnd/>
                <a:tailEnd/>
              </a:ln>
            </p:spPr>
            <p:txBody>
              <a:bodyPr rot="0" vert="horz" wrap="square" lIns="91440" tIns="45720" rIns="91440" bIns="45720" anchor="t" anchorCtr="0">
                <a:spAutoFit/>
              </a:bodyPr>
              <a:lstStyle/>
              <a:p>
                <a:pPr>
                  <a:spcAft>
                    <a:spcPts val="0"/>
                  </a:spcAft>
                </a:pPr>
                <a:r>
                  <a:rPr lang="fr-CH" sz="1100" dirty="0" err="1">
                    <a:effectLst/>
                    <a:latin typeface="Times New Roman"/>
                    <a:ea typeface="Times New Roman"/>
                  </a:rPr>
                  <a:t>Coil</a:t>
                </a:r>
                <a:endParaRPr lang="en-GB" sz="1000" dirty="0">
                  <a:effectLst/>
                  <a:latin typeface="Times New Roman"/>
                  <a:ea typeface="Times New Roman"/>
                </a:endParaRPr>
              </a:p>
            </p:txBody>
          </p:sp>
          <p:cxnSp>
            <p:nvCxnSpPr>
              <p:cNvPr id="15" name="Straight Arrow Connector 14"/>
              <p:cNvCxnSpPr/>
              <p:nvPr/>
            </p:nvCxnSpPr>
            <p:spPr>
              <a:xfrm flipH="1" flipV="1">
                <a:off x="3568756" y="2733675"/>
                <a:ext cx="313690" cy="619125"/>
              </a:xfrm>
              <a:prstGeom prst="straightConnector1">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6" name="Text Box 2"/>
              <p:cNvSpPr txBox="1">
                <a:spLocks noChangeArrowheads="1"/>
              </p:cNvSpPr>
              <p:nvPr/>
            </p:nvSpPr>
            <p:spPr bwMode="auto">
              <a:xfrm>
                <a:off x="3606219" y="3242944"/>
                <a:ext cx="734728" cy="345938"/>
              </a:xfrm>
              <a:prstGeom prst="rect">
                <a:avLst/>
              </a:prstGeom>
              <a:solidFill>
                <a:srgbClr val="FFFFFF">
                  <a:alpha val="0"/>
                </a:srgbClr>
              </a:solidFill>
              <a:ln w="9525">
                <a:noFill/>
                <a:miter lim="800000"/>
                <a:headEnd/>
                <a:tailEnd/>
              </a:ln>
            </p:spPr>
            <p:txBody>
              <a:bodyPr rot="0" vert="horz" wrap="square" lIns="91440" tIns="45720" rIns="91440" bIns="45720" anchor="t" anchorCtr="0">
                <a:spAutoFit/>
              </a:bodyPr>
              <a:lstStyle/>
              <a:p>
                <a:pPr>
                  <a:spcAft>
                    <a:spcPts val="0"/>
                  </a:spcAft>
                </a:pPr>
                <a:r>
                  <a:rPr lang="fr-CH" sz="1100" dirty="0" err="1">
                    <a:effectLst/>
                    <a:latin typeface="Times New Roman"/>
                    <a:ea typeface="Times New Roman"/>
                  </a:rPr>
                  <a:t>Iron</a:t>
                </a:r>
                <a:endParaRPr lang="en-GB" sz="1000" dirty="0">
                  <a:effectLst/>
                  <a:latin typeface="Times New Roman"/>
                  <a:ea typeface="Times New Roman"/>
                </a:endParaRPr>
              </a:p>
            </p:txBody>
          </p:sp>
          <p:cxnSp>
            <p:nvCxnSpPr>
              <p:cNvPr id="17" name="Straight Arrow Connector 16"/>
              <p:cNvCxnSpPr/>
              <p:nvPr/>
            </p:nvCxnSpPr>
            <p:spPr>
              <a:xfrm flipV="1">
                <a:off x="1454206" y="3190875"/>
                <a:ext cx="191135" cy="104140"/>
              </a:xfrm>
              <a:prstGeom prst="straightConnector1">
                <a:avLst/>
              </a:prstGeom>
              <a:ln>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8" name="Text Box 2"/>
              <p:cNvSpPr txBox="1">
                <a:spLocks noChangeArrowheads="1"/>
              </p:cNvSpPr>
              <p:nvPr/>
            </p:nvSpPr>
            <p:spPr bwMode="auto">
              <a:xfrm>
                <a:off x="949381" y="3249295"/>
                <a:ext cx="976398" cy="569780"/>
              </a:xfrm>
              <a:prstGeom prst="rect">
                <a:avLst/>
              </a:prstGeom>
              <a:solidFill>
                <a:srgbClr val="FFFFFF">
                  <a:alpha val="0"/>
                </a:srgbClr>
              </a:solidFill>
              <a:ln w="9525">
                <a:noFill/>
                <a:miter lim="800000"/>
                <a:headEnd/>
                <a:tailEnd/>
              </a:ln>
            </p:spPr>
            <p:txBody>
              <a:bodyPr rot="0" vert="horz" wrap="square" lIns="91440" tIns="45720" rIns="91440" bIns="45720" anchor="t" anchorCtr="0">
                <a:spAutoFit/>
              </a:bodyPr>
              <a:lstStyle/>
              <a:p>
                <a:pPr>
                  <a:spcAft>
                    <a:spcPts val="0"/>
                  </a:spcAft>
                </a:pPr>
                <a:r>
                  <a:rPr lang="fr-CH" sz="1100" dirty="0">
                    <a:effectLst/>
                    <a:latin typeface="Times New Roman"/>
                    <a:ea typeface="Times New Roman"/>
                  </a:rPr>
                  <a:t>Al </a:t>
                </a:r>
                <a:r>
                  <a:rPr lang="fr-CH" sz="1100" dirty="0" err="1">
                    <a:effectLst/>
                    <a:latin typeface="Times New Roman"/>
                    <a:ea typeface="Times New Roman"/>
                  </a:rPr>
                  <a:t>cylinder</a:t>
                </a:r>
                <a:endParaRPr lang="en-GB" sz="1000" dirty="0">
                  <a:effectLst/>
                  <a:latin typeface="Times New Roman"/>
                  <a:ea typeface="Times New Roman"/>
                </a:endParaRPr>
              </a:p>
            </p:txBody>
          </p:sp>
        </p:grpSp>
        <p:sp>
          <p:nvSpPr>
            <p:cNvPr id="7" name="TextBox 6"/>
            <p:cNvSpPr txBox="1"/>
            <p:nvPr/>
          </p:nvSpPr>
          <p:spPr>
            <a:xfrm>
              <a:off x="1715359" y="3377611"/>
              <a:ext cx="1402948" cy="276999"/>
            </a:xfrm>
            <a:prstGeom prst="rect">
              <a:avLst/>
            </a:prstGeom>
            <a:noFill/>
          </p:spPr>
          <p:txBody>
            <a:bodyPr wrap="none" rtlCol="0">
              <a:spAutoFit/>
            </a:bodyPr>
            <a:lstStyle/>
            <a:p>
              <a:r>
                <a:rPr lang="en-US" sz="1200" dirty="0" smtClean="0"/>
                <a:t>QXF cross-section</a:t>
              </a:r>
              <a:endParaRPr lang="en-GB" sz="1200" dirty="0"/>
            </a:p>
          </p:txBody>
        </p:sp>
      </p:grpSp>
      <p:grpSp>
        <p:nvGrpSpPr>
          <p:cNvPr id="19" name="Group 18"/>
          <p:cNvGrpSpPr/>
          <p:nvPr/>
        </p:nvGrpSpPr>
        <p:grpSpPr>
          <a:xfrm>
            <a:off x="754629" y="1833887"/>
            <a:ext cx="6833006" cy="1921122"/>
            <a:chOff x="240288" y="1584248"/>
            <a:chExt cx="8541258" cy="2401403"/>
          </a:xfrm>
        </p:grpSpPr>
        <p:pic>
          <p:nvPicPr>
            <p:cNvPr id="20" name="Picture 2" descr="\\lhc-div-mms.web.cern.ch\LHC-DIV-MMS\tests\MAG\docum\Images\LARP\lq.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849079" y="1598098"/>
              <a:ext cx="3848932" cy="1898806"/>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5226486" y="3639402"/>
              <a:ext cx="3555060" cy="346249"/>
            </a:xfrm>
            <a:prstGeom prst="rect">
              <a:avLst/>
            </a:prstGeom>
            <a:noFill/>
          </p:spPr>
          <p:txBody>
            <a:bodyPr wrap="none" rtlCol="0">
              <a:spAutoFit/>
            </a:bodyPr>
            <a:lstStyle/>
            <a:p>
              <a:r>
                <a:rPr lang="en-US" sz="1200" dirty="0" smtClean="0">
                  <a:latin typeface="Times New Roman" panose="02020603050405020304" pitchFamily="18" charset="0"/>
                  <a:cs typeface="Times New Roman" panose="02020603050405020304" pitchFamily="18" charset="0"/>
                </a:rPr>
                <a:t>LQ magnet, first 3.4 m long Nb</a:t>
              </a:r>
              <a:r>
                <a:rPr lang="en-US" sz="1200" baseline="-25000" dirty="0" smtClean="0">
                  <a:latin typeface="Times New Roman" panose="02020603050405020304" pitchFamily="18" charset="0"/>
                  <a:cs typeface="Times New Roman" panose="02020603050405020304" pitchFamily="18" charset="0"/>
                </a:rPr>
                <a:t>3</a:t>
              </a:r>
              <a:r>
                <a:rPr lang="en-US" sz="1200" dirty="0" smtClean="0">
                  <a:latin typeface="Times New Roman" panose="02020603050405020304" pitchFamily="18" charset="0"/>
                  <a:cs typeface="Times New Roman" panose="02020603050405020304" pitchFamily="18" charset="0"/>
                </a:rPr>
                <a:t>Sn magnet</a:t>
              </a:r>
              <a:endParaRPr lang="en-GB" sz="1200" dirty="0">
                <a:latin typeface="Times New Roman" panose="02020603050405020304" pitchFamily="18" charset="0"/>
                <a:cs typeface="Times New Roman" panose="02020603050405020304" pitchFamily="18" charset="0"/>
              </a:endParaRPr>
            </a:p>
          </p:txBody>
        </p:sp>
        <p:pic>
          <p:nvPicPr>
            <p:cNvPr id="22" name="Picture 3" descr="\\lhc-div-mms.web.cern.ch\LHC-DIV-MMS\tests\MAG\docum\hilumi\Magnets\HQ\HQ.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40288" y="1584248"/>
              <a:ext cx="4456537" cy="1926506"/>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681849" y="3625731"/>
              <a:ext cx="4055999" cy="346249"/>
            </a:xfrm>
            <a:prstGeom prst="rect">
              <a:avLst/>
            </a:prstGeom>
            <a:noFill/>
          </p:spPr>
          <p:txBody>
            <a:bodyPr wrap="none" rtlCol="0">
              <a:spAutoFit/>
            </a:bodyPr>
            <a:lstStyle/>
            <a:p>
              <a:r>
                <a:rPr lang="en-US" sz="1200" dirty="0" smtClean="0">
                  <a:latin typeface="Times New Roman" panose="02020603050405020304" pitchFamily="18" charset="0"/>
                  <a:cs typeface="Times New Roman" panose="02020603050405020304" pitchFamily="18" charset="0"/>
                </a:rPr>
                <a:t>HQ magnet, 120 mm aperture with final structure</a:t>
              </a:r>
              <a:endParaRPr lang="en-GB" sz="1200" dirty="0">
                <a:latin typeface="Times New Roman" panose="02020603050405020304" pitchFamily="18" charset="0"/>
                <a:cs typeface="Times New Roman" panose="02020603050405020304" pitchFamily="18" charset="0"/>
              </a:endParaRPr>
            </a:p>
          </p:txBody>
        </p:sp>
      </p:grpSp>
      <p:sp>
        <p:nvSpPr>
          <p:cNvPr id="24" name="Down Arrow 23"/>
          <p:cNvSpPr/>
          <p:nvPr/>
        </p:nvSpPr>
        <p:spPr>
          <a:xfrm>
            <a:off x="3707904" y="3861047"/>
            <a:ext cx="1882532" cy="4974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p:cNvSpPr/>
          <p:nvPr/>
        </p:nvSpPr>
        <p:spPr>
          <a:xfrm>
            <a:off x="5772151" y="3861047"/>
            <a:ext cx="3371850" cy="646331"/>
          </a:xfrm>
          <a:prstGeom prst="rect">
            <a:avLst/>
          </a:prstGeom>
        </p:spPr>
        <p:txBody>
          <a:bodyPr wrap="square">
            <a:spAutoFit/>
          </a:bodyPr>
          <a:lstStyle/>
          <a:p>
            <a:r>
              <a:rPr lang="fr-CH" dirty="0">
                <a:latin typeface="Times New Roman" panose="02020603050405020304" pitchFamily="18" charset="0"/>
                <a:cs typeface="Times New Roman" panose="02020603050405020304" pitchFamily="18" charset="0"/>
                <a:sym typeface="Symbol" pitchFamily="18" charset="2"/>
              </a:rPr>
              <a:t>Production </a:t>
            </a:r>
            <a:r>
              <a:rPr lang="fr-CH" dirty="0" err="1">
                <a:latin typeface="Times New Roman" panose="02020603050405020304" pitchFamily="18" charset="0"/>
                <a:cs typeface="Times New Roman" panose="02020603050405020304" pitchFamily="18" charset="0"/>
                <a:sym typeface="Symbol" pitchFamily="18" charset="2"/>
              </a:rPr>
              <a:t>shared</a:t>
            </a:r>
            <a:r>
              <a:rPr lang="fr-CH" dirty="0">
                <a:latin typeface="Times New Roman" panose="02020603050405020304" pitchFamily="18" charset="0"/>
                <a:cs typeface="Times New Roman" panose="02020603050405020304" pitchFamily="18" charset="0"/>
                <a:sym typeface="Symbol" pitchFamily="18" charset="2"/>
              </a:rPr>
              <a:t> </a:t>
            </a:r>
            <a:r>
              <a:rPr lang="fr-CH" dirty="0" err="1">
                <a:latin typeface="Times New Roman" panose="02020603050405020304" pitchFamily="18" charset="0"/>
                <a:cs typeface="Times New Roman" panose="02020603050405020304" pitchFamily="18" charset="0"/>
                <a:sym typeface="Symbol" pitchFamily="18" charset="2"/>
              </a:rPr>
              <a:t>between</a:t>
            </a:r>
            <a:r>
              <a:rPr lang="fr-CH" dirty="0">
                <a:latin typeface="Times New Roman" panose="02020603050405020304" pitchFamily="18" charset="0"/>
                <a:cs typeface="Times New Roman" panose="02020603050405020304" pitchFamily="18" charset="0"/>
                <a:sym typeface="Symbol" pitchFamily="18" charset="2"/>
              </a:rPr>
              <a:t> US and </a:t>
            </a:r>
            <a:r>
              <a:rPr lang="fr-CH" dirty="0" smtClean="0">
                <a:latin typeface="Times New Roman" panose="02020603050405020304" pitchFamily="18" charset="0"/>
                <a:cs typeface="Times New Roman" panose="02020603050405020304" pitchFamily="18" charset="0"/>
                <a:sym typeface="Symbol" pitchFamily="18" charset="2"/>
              </a:rPr>
              <a:t>CERN</a:t>
            </a:r>
            <a:endParaRPr lang="fr-CH" dirty="0">
              <a:latin typeface="Times New Roman" panose="02020603050405020304" pitchFamily="18" charset="0"/>
              <a:cs typeface="Times New Roman" panose="02020603050405020304" pitchFamily="18" charset="0"/>
              <a:sym typeface="Symbol" pitchFamily="18" charset="2"/>
            </a:endParaRPr>
          </a:p>
        </p:txBody>
      </p:sp>
      <p:pic>
        <p:nvPicPr>
          <p:cNvPr id="2050"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622843" y="3705740"/>
            <a:ext cx="1828800"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165611" y="4589955"/>
            <a:ext cx="2022420" cy="1516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1"/>
          <p:cNvSpPr txBox="1"/>
          <p:nvPr/>
        </p:nvSpPr>
        <p:spPr>
          <a:xfrm>
            <a:off x="632427" y="5873613"/>
            <a:ext cx="950901" cy="261610"/>
          </a:xfrm>
          <a:prstGeom prst="rect">
            <a:avLst/>
          </a:prstGeom>
          <a:solidFill>
            <a:schemeClr val="bg1"/>
          </a:solidFill>
        </p:spPr>
        <p:txBody>
          <a:bodyPr wrap="none" rtlCol="0">
            <a:spAutoFit/>
          </a:bodyPr>
          <a:lstStyle/>
          <a:p>
            <a:r>
              <a:rPr lang="fr-CH" sz="1100" dirty="0" smtClean="0">
                <a:solidFill>
                  <a:srgbClr val="009900"/>
                </a:solidFill>
              </a:rPr>
              <a:t>[P. Ferracin]</a:t>
            </a:r>
            <a:endParaRPr lang="en-GB" sz="1100" dirty="0">
              <a:solidFill>
                <a:srgbClr val="009900"/>
              </a:solidFill>
            </a:endParaRPr>
          </a:p>
        </p:txBody>
      </p:sp>
      <p:sp>
        <p:nvSpPr>
          <p:cNvPr id="28" name="TextBox 1"/>
          <p:cNvSpPr txBox="1"/>
          <p:nvPr/>
        </p:nvSpPr>
        <p:spPr>
          <a:xfrm>
            <a:off x="7587635" y="3102401"/>
            <a:ext cx="631904" cy="261610"/>
          </a:xfrm>
          <a:prstGeom prst="rect">
            <a:avLst/>
          </a:prstGeom>
          <a:solidFill>
            <a:schemeClr val="bg1"/>
          </a:solidFill>
        </p:spPr>
        <p:txBody>
          <a:bodyPr wrap="none" rtlCol="0">
            <a:spAutoFit/>
          </a:bodyPr>
          <a:lstStyle/>
          <a:p>
            <a:r>
              <a:rPr lang="fr-CH" sz="1100" dirty="0" smtClean="0">
                <a:solidFill>
                  <a:srgbClr val="009900"/>
                </a:solidFill>
              </a:rPr>
              <a:t>[LARP]</a:t>
            </a:r>
            <a:endParaRPr lang="en-GB" sz="1100" dirty="0">
              <a:solidFill>
                <a:srgbClr val="009900"/>
              </a:solidFill>
            </a:endParaRPr>
          </a:p>
        </p:txBody>
      </p:sp>
    </p:spTree>
    <p:extLst>
      <p:ext uri="{BB962C8B-B14F-4D97-AF65-F5344CB8AC3E}">
        <p14:creationId xmlns:p14="http://schemas.microsoft.com/office/powerpoint/2010/main" val="19191535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26" y="0"/>
            <a:ext cx="9135374" cy="548680"/>
          </a:xfrm>
        </p:spPr>
        <p:txBody>
          <a:bodyPr>
            <a:normAutofit fontScale="90000"/>
          </a:bodyPr>
          <a:lstStyle/>
          <a:p>
            <a:r>
              <a:rPr lang="en-GB" dirty="0" smtClean="0"/>
              <a:t>Other magnets of the interaction region</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98478862"/>
              </p:ext>
            </p:extLst>
          </p:nvPr>
        </p:nvGraphicFramePr>
        <p:xfrm>
          <a:off x="8626" y="599023"/>
          <a:ext cx="9144000" cy="6309427"/>
        </p:xfrm>
        <a:graphic>
          <a:graphicData uri="http://schemas.openxmlformats.org/drawingml/2006/table">
            <a:tbl>
              <a:tblPr firstRow="1" bandRow="1">
                <a:tableStyleId>{5C22544A-7EE6-4342-B048-85BDC9FD1C3A}</a:tableStyleId>
              </a:tblPr>
              <a:tblGrid>
                <a:gridCol w="2771800"/>
                <a:gridCol w="3324200"/>
                <a:gridCol w="3048000"/>
              </a:tblGrid>
              <a:tr h="2286067">
                <a:tc>
                  <a:txBody>
                    <a:bodyPr/>
                    <a:lstStyle/>
                    <a:p>
                      <a:endParaRPr lang="en-GB"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pPr algn="ctr" eaLnBrk="1" hangingPunct="1"/>
                      <a:r>
                        <a:rPr lang="fr-CH" sz="2000" b="1" dirty="0" smtClean="0">
                          <a:solidFill>
                            <a:schemeClr val="tx1"/>
                          </a:solidFill>
                          <a:latin typeface="Times New Roman" panose="02020603050405020304" pitchFamily="18" charset="0"/>
                          <a:cs typeface="Times New Roman" panose="02020603050405020304" pitchFamily="18" charset="0"/>
                          <a:sym typeface="Symbol" pitchFamily="18" charset="2"/>
                        </a:rPr>
                        <a:t>D1</a:t>
                      </a:r>
                    </a:p>
                    <a:p>
                      <a:pPr eaLnBrk="1" hangingPunct="1"/>
                      <a:r>
                        <a:rPr lang="fr-CH" sz="1500" b="0" dirty="0" err="1" smtClean="0">
                          <a:solidFill>
                            <a:schemeClr val="tx1"/>
                          </a:solidFill>
                          <a:latin typeface="Times New Roman" panose="02020603050405020304" pitchFamily="18" charset="0"/>
                          <a:cs typeface="Times New Roman" panose="02020603050405020304" pitchFamily="18" charset="0"/>
                          <a:sym typeface="Symbol" pitchFamily="18" charset="2"/>
                        </a:rPr>
                        <a:t>Increase</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 kick </a:t>
                      </a:r>
                      <a:r>
                        <a:rPr lang="fr-CH" sz="1500" b="0" dirty="0" err="1" smtClean="0">
                          <a:solidFill>
                            <a:schemeClr val="tx1"/>
                          </a:solidFill>
                          <a:latin typeface="Times New Roman" panose="02020603050405020304" pitchFamily="18" charset="0"/>
                          <a:cs typeface="Times New Roman" panose="02020603050405020304" pitchFamily="18" charset="0"/>
                          <a:sym typeface="Symbol" pitchFamily="18" charset="2"/>
                        </a:rPr>
                        <a:t>from</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 26 to 35 T m</a:t>
                      </a:r>
                    </a:p>
                    <a:p>
                      <a:pPr lvl="1" eaLnBrk="1" hangingPunct="1"/>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Nb-Ti </a:t>
                      </a:r>
                      <a:r>
                        <a:rPr lang="fr-CH" sz="1500" b="0" dirty="0" err="1" smtClean="0">
                          <a:solidFill>
                            <a:schemeClr val="tx1"/>
                          </a:solidFill>
                          <a:latin typeface="Times New Roman" panose="02020603050405020304" pitchFamily="18" charset="0"/>
                          <a:cs typeface="Times New Roman" panose="02020603050405020304" pitchFamily="18" charset="0"/>
                          <a:sym typeface="Symbol" pitchFamily="18" charset="2"/>
                        </a:rPr>
                        <a:t>technology</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 </a:t>
                      </a:r>
                      <a:r>
                        <a:rPr lang="fr-CH" sz="1500" b="0" dirty="0" smtClean="0">
                          <a:solidFill>
                            <a:schemeClr val="tx1"/>
                          </a:solidFill>
                          <a:latin typeface="Times New Roman" panose="02020603050405020304" pitchFamily="18" charset="0"/>
                          <a:cs typeface="Times New Roman" panose="02020603050405020304" pitchFamily="18" charset="0"/>
                          <a:sym typeface="Symbol"/>
                        </a:rPr>
                        <a:t>5 </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T </a:t>
                      </a:r>
                      <a:r>
                        <a:rPr lang="fr-CH" sz="1500" b="0" dirty="0" err="1" smtClean="0">
                          <a:solidFill>
                            <a:schemeClr val="tx1"/>
                          </a:solidFill>
                          <a:latin typeface="Times New Roman" panose="02020603050405020304" pitchFamily="18" charset="0"/>
                          <a:cs typeface="Times New Roman" panose="02020603050405020304" pitchFamily="18" charset="0"/>
                          <a:sym typeface="Symbol" pitchFamily="18" charset="2"/>
                        </a:rPr>
                        <a:t>operational</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 </a:t>
                      </a:r>
                      <a:r>
                        <a:rPr lang="fr-CH" sz="1500" b="0" dirty="0" err="1" smtClean="0">
                          <a:solidFill>
                            <a:schemeClr val="tx1"/>
                          </a:solidFill>
                          <a:latin typeface="Times New Roman" panose="02020603050405020304" pitchFamily="18" charset="0"/>
                          <a:cs typeface="Times New Roman" panose="02020603050405020304" pitchFamily="18" charset="0"/>
                          <a:sym typeface="Symbol" pitchFamily="18" charset="2"/>
                        </a:rPr>
                        <a:t>field</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 </a:t>
                      </a:r>
                      <a:r>
                        <a:rPr lang="fr-CH" sz="1500" b="0" dirty="0" smtClean="0">
                          <a:solidFill>
                            <a:schemeClr val="tx1"/>
                          </a:solidFill>
                          <a:latin typeface="Times New Roman" panose="02020603050405020304" pitchFamily="18" charset="0"/>
                          <a:cs typeface="Times New Roman" panose="02020603050405020304" pitchFamily="18" charset="0"/>
                          <a:sym typeface="Symbol"/>
                        </a:rPr>
                        <a:t>7 </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m long</a:t>
                      </a:r>
                    </a:p>
                    <a:p>
                      <a:pPr lvl="1" eaLnBrk="1" hangingPunct="1"/>
                      <a:r>
                        <a:rPr lang="fr-CH" sz="1500" b="0" dirty="0" err="1" smtClean="0">
                          <a:solidFill>
                            <a:schemeClr val="tx1"/>
                          </a:solidFill>
                          <a:latin typeface="Times New Roman" panose="02020603050405020304" pitchFamily="18" charset="0"/>
                          <a:cs typeface="Times New Roman" panose="02020603050405020304" pitchFamily="18" charset="0"/>
                          <a:sym typeface="Symbol" pitchFamily="18" charset="2"/>
                        </a:rPr>
                        <a:t>Challenging</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 </a:t>
                      </a:r>
                      <a:r>
                        <a:rPr lang="fr-CH" sz="1500" b="0" dirty="0" err="1" smtClean="0">
                          <a:solidFill>
                            <a:schemeClr val="tx1"/>
                          </a:solidFill>
                          <a:latin typeface="Times New Roman" panose="02020603050405020304" pitchFamily="18" charset="0"/>
                          <a:cs typeface="Times New Roman" panose="02020603050405020304" pitchFamily="18" charset="0"/>
                          <a:sym typeface="Symbol" pitchFamily="18" charset="2"/>
                        </a:rPr>
                        <a:t>field</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 </a:t>
                      </a:r>
                      <a:r>
                        <a:rPr lang="fr-CH" sz="1500" b="0" dirty="0" err="1" smtClean="0">
                          <a:solidFill>
                            <a:schemeClr val="tx1"/>
                          </a:solidFill>
                          <a:latin typeface="Times New Roman" panose="02020603050405020304" pitchFamily="18" charset="0"/>
                          <a:cs typeface="Times New Roman" panose="02020603050405020304" pitchFamily="18" charset="0"/>
                          <a:sym typeface="Symbol" pitchFamily="18" charset="2"/>
                        </a:rPr>
                        <a:t>quality</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 large saturation</a:t>
                      </a:r>
                    </a:p>
                    <a:p>
                      <a:pPr eaLnBrk="1" hangingPunct="1"/>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Collaboration </a:t>
                      </a:r>
                      <a:r>
                        <a:rPr lang="fr-CH" sz="1500" b="0" dirty="0" err="1" smtClean="0">
                          <a:solidFill>
                            <a:schemeClr val="tx1"/>
                          </a:solidFill>
                          <a:latin typeface="Times New Roman" panose="02020603050405020304" pitchFamily="18" charset="0"/>
                          <a:cs typeface="Times New Roman" panose="02020603050405020304" pitchFamily="18" charset="0"/>
                          <a:sym typeface="Symbol" pitchFamily="18" charset="2"/>
                        </a:rPr>
                        <a:t>with</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 KEK (</a:t>
                      </a:r>
                      <a:r>
                        <a:rPr lang="fr-CH" sz="1500" b="0" dirty="0" err="1" smtClean="0">
                          <a:solidFill>
                            <a:schemeClr val="tx1"/>
                          </a:solidFill>
                          <a:latin typeface="Times New Roman" panose="02020603050405020304" pitchFamily="18" charset="0"/>
                          <a:cs typeface="Times New Roman" panose="02020603050405020304" pitchFamily="18" charset="0"/>
                          <a:sym typeface="Symbol" pitchFamily="18" charset="2"/>
                        </a:rPr>
                        <a:t>Japan</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a:t>
                      </a:r>
                    </a:p>
                    <a:p>
                      <a:pPr lvl="1" eaLnBrk="1" hangingPunct="1"/>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1st </a:t>
                      </a:r>
                      <a:r>
                        <a:rPr lang="fr-CH" sz="1500" b="0" dirty="0" err="1" smtClean="0">
                          <a:solidFill>
                            <a:schemeClr val="tx1"/>
                          </a:solidFill>
                          <a:latin typeface="Times New Roman" panose="02020603050405020304" pitchFamily="18" charset="0"/>
                          <a:cs typeface="Times New Roman" panose="02020603050405020304" pitchFamily="18" charset="0"/>
                          <a:sym typeface="Symbol" pitchFamily="18" charset="2"/>
                        </a:rPr>
                        <a:t>deliverable</a:t>
                      </a:r>
                      <a:r>
                        <a:rPr lang="fr-CH" sz="1500" b="0" dirty="0" smtClean="0">
                          <a:solidFill>
                            <a:schemeClr val="tx1"/>
                          </a:solidFill>
                          <a:latin typeface="Times New Roman" panose="02020603050405020304" pitchFamily="18" charset="0"/>
                          <a:cs typeface="Times New Roman" panose="02020603050405020304" pitchFamily="18" charset="0"/>
                          <a:sym typeface="Symbol" pitchFamily="18" charset="2"/>
                        </a:rPr>
                        <a:t>: one short model by 2015</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c>
                  <a:txBody>
                    <a:bodyPr/>
                    <a:lstStyle/>
                    <a:p>
                      <a:endParaRPr lang="en-GB"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CCFF"/>
                    </a:solidFill>
                  </a:tcPr>
                </a:tc>
              </a:tr>
              <a:tr h="1710036">
                <a:tc rowSpan="2">
                  <a:txBody>
                    <a:bodyPr/>
                    <a:lstStyle/>
                    <a:p>
                      <a:endParaRPr lang="en-GB"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rowSpan="2">
                  <a:txBody>
                    <a:bodyPr/>
                    <a:lstStyle/>
                    <a:p>
                      <a:pPr algn="ctr" eaLnBrk="1" hangingPunct="1"/>
                      <a:r>
                        <a:rPr lang="fr-CH" sz="2000" b="1" dirty="0" smtClean="0">
                          <a:solidFill>
                            <a:schemeClr val="tx1"/>
                          </a:solidFill>
                          <a:latin typeface="Times New Roman" panose="02020603050405020304" pitchFamily="18" charset="0"/>
                          <a:cs typeface="Times New Roman" panose="02020603050405020304" pitchFamily="18" charset="0"/>
                          <a:sym typeface="Symbol" pitchFamily="18" charset="2"/>
                        </a:rPr>
                        <a:t>Correctors</a:t>
                      </a:r>
                    </a:p>
                    <a:p>
                      <a:pPr eaLnBrk="1" hangingPunct="1"/>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Orbit</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correctors:</a:t>
                      </a:r>
                    </a:p>
                    <a:p>
                      <a:pPr marL="171450" marR="0" lvl="1" indent="-171450" algn="l" defTabSz="914400" rtl="0" eaLnBrk="1" fontAlgn="auto" latinLnBrk="0" hangingPunct="1">
                        <a:lnSpc>
                          <a:spcPct val="100000"/>
                        </a:lnSpc>
                        <a:spcBef>
                          <a:spcPts val="0"/>
                        </a:spcBef>
                        <a:spcAft>
                          <a:spcPts val="0"/>
                        </a:spcAft>
                        <a:buClrTx/>
                        <a:buSzTx/>
                        <a:buFontTx/>
                        <a:buChar char="-"/>
                        <a:tabLst/>
                        <a:defRPr/>
                      </a:pP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2.5 T m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at</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Q1 and Q2, and 4.5 T m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at</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Q3,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both</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H and V</a:t>
                      </a:r>
                    </a:p>
                    <a:p>
                      <a:pPr marL="171450" marR="0" lvl="1" indent="-171450" algn="l" defTabSz="914400" rtl="0" eaLnBrk="1" fontAlgn="auto" latinLnBrk="0" hangingPunct="1">
                        <a:lnSpc>
                          <a:spcPct val="100000"/>
                        </a:lnSpc>
                        <a:spcBef>
                          <a:spcPts val="0"/>
                        </a:spcBef>
                        <a:spcAft>
                          <a:spcPts val="0"/>
                        </a:spcAft>
                        <a:buClrTx/>
                        <a:buSzTx/>
                        <a:buFontTx/>
                        <a:buChar char="-"/>
                        <a:tabLst/>
                        <a:defRPr/>
                      </a:pP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Nb-Ti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technology</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nested</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option to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save</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space</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(4 m)</a:t>
                      </a:r>
                    </a:p>
                    <a:p>
                      <a:pPr marL="171450" marR="0" lvl="1" indent="-171450" algn="l" defTabSz="914400" rtl="0" eaLnBrk="1" fontAlgn="auto" latinLnBrk="0" hangingPunct="1">
                        <a:lnSpc>
                          <a:spcPct val="100000"/>
                        </a:lnSpc>
                        <a:spcBef>
                          <a:spcPts val="0"/>
                        </a:spcBef>
                        <a:spcAft>
                          <a:spcPts val="0"/>
                        </a:spcAft>
                        <a:buClrTx/>
                        <a:buSzTx/>
                        <a:buFontTx/>
                        <a:buChar char="-"/>
                        <a:tabLst/>
                        <a:defRPr/>
                      </a:pP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2.1 T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field</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giving</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1.2 and 2.2 m long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magnets</a:t>
                      </a:r>
                      <a:endPar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endParaRPr>
                    </a:p>
                    <a:p>
                      <a:pPr marL="171450" marR="0" lvl="1" indent="-171450" algn="l" defTabSz="914400" rtl="0" eaLnBrk="1" fontAlgn="auto" latinLnBrk="0" hangingPunct="1">
                        <a:lnSpc>
                          <a:spcPct val="100000"/>
                        </a:lnSpc>
                        <a:spcBef>
                          <a:spcPts val="0"/>
                        </a:spcBef>
                        <a:spcAft>
                          <a:spcPts val="0"/>
                        </a:spcAft>
                        <a:buClrTx/>
                        <a:buSzTx/>
                        <a:buFontTx/>
                        <a:buChar char="-"/>
                        <a:tabLst/>
                        <a:defRPr/>
                      </a:pP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Collaboration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with</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CIEMAT (ES)</a:t>
                      </a:r>
                      <a:r>
                        <a:rPr lang="fr-CH" sz="1400" b="0" baseline="0" dirty="0" smtClean="0">
                          <a:solidFill>
                            <a:schemeClr val="tx1"/>
                          </a:solidFill>
                          <a:latin typeface="Times New Roman" panose="02020603050405020304" pitchFamily="18" charset="0"/>
                          <a:cs typeface="Times New Roman" panose="02020603050405020304" pitchFamily="18" charset="0"/>
                          <a:sym typeface="Symbol" pitchFamily="18" charset="2"/>
                        </a:rPr>
                        <a:t> </a:t>
                      </a:r>
                    </a:p>
                    <a:p>
                      <a:pPr marL="0" marR="0" lvl="1" indent="0" algn="l" defTabSz="914400" rtl="0" eaLnBrk="1" fontAlgn="auto" latinLnBrk="0" hangingPunct="1">
                        <a:lnSpc>
                          <a:spcPct val="100000"/>
                        </a:lnSpc>
                        <a:spcBef>
                          <a:spcPts val="0"/>
                        </a:spcBef>
                        <a:spcAft>
                          <a:spcPts val="0"/>
                        </a:spcAft>
                        <a:buClrTx/>
                        <a:buSzTx/>
                        <a:buFontTx/>
                        <a:buNone/>
                        <a:tabLst/>
                        <a:defRPr/>
                      </a:pPr>
                      <a:r>
                        <a:rPr lang="fr-CH" sz="1400" b="0" baseline="0" dirty="0" smtClean="0">
                          <a:solidFill>
                            <a:schemeClr val="tx1"/>
                          </a:solidFill>
                          <a:latin typeface="Times New Roman" panose="02020603050405020304" pitchFamily="18" charset="0"/>
                          <a:cs typeface="Times New Roman" panose="02020603050405020304" pitchFamily="18" charset="0"/>
                          <a:sym typeface="Symbol" pitchFamily="18" charset="2"/>
                        </a:rPr>
                        <a:t>    1st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Deliverable</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one 1.2-long-magnet in 2016</a:t>
                      </a:r>
                    </a:p>
                    <a:p>
                      <a:pPr eaLnBrk="1" hangingPunct="1"/>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Nonlinear</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correctors:</a:t>
                      </a:r>
                    </a:p>
                    <a:p>
                      <a:pPr marL="171450" indent="-171450" eaLnBrk="1" hangingPunct="1">
                        <a:buFontTx/>
                        <a:buChar char="-"/>
                      </a:pP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Superferric</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option, not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nested</a:t>
                      </a:r>
                      <a:endPar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endParaRPr>
                    </a:p>
                    <a:p>
                      <a:pPr marL="171450" indent="-171450" eaLnBrk="1" hangingPunct="1">
                        <a:buFontTx/>
                        <a:buChar char="-"/>
                      </a:pP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Easier</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operation</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short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heads</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low</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current</a:t>
                      </a:r>
                      <a:endPar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endParaRPr>
                    </a:p>
                    <a:p>
                      <a:pPr marL="171450" indent="-171450" eaLnBrk="1" hangingPunct="1">
                        <a:buFontTx/>
                        <a:buChar char="-"/>
                      </a:pP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Typical</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lenght</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15 cm,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skew</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quad 80 cm</a:t>
                      </a:r>
                    </a:p>
                    <a:p>
                      <a:pPr marL="171450" indent="-171450" eaLnBrk="1" hangingPunct="1">
                        <a:buFontTx/>
                        <a:buChar char="-"/>
                      </a:pP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Collaboration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with</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INFN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Italy</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a:t>
                      </a:r>
                      <a:r>
                        <a:rPr lang="fr-CH" sz="1400" b="0" baseline="0" dirty="0" smtClean="0">
                          <a:solidFill>
                            <a:schemeClr val="tx1"/>
                          </a:solidFill>
                          <a:latin typeface="Times New Roman" panose="02020603050405020304" pitchFamily="18" charset="0"/>
                          <a:cs typeface="Times New Roman" panose="02020603050405020304" pitchFamily="18" charset="0"/>
                          <a:sym typeface="Symbol" pitchFamily="18" charset="2"/>
                        </a:rPr>
                        <a:t> </a:t>
                      </a:r>
                    </a:p>
                    <a:p>
                      <a:pPr marL="0" indent="0" eaLnBrk="1" hangingPunct="1">
                        <a:buFontTx/>
                        <a:buNone/>
                      </a:pPr>
                      <a:r>
                        <a:rPr lang="fr-CH" sz="1400" b="0" baseline="0" dirty="0" smtClean="0">
                          <a:solidFill>
                            <a:schemeClr val="tx1"/>
                          </a:solidFill>
                          <a:latin typeface="Times New Roman" panose="02020603050405020304" pitchFamily="18" charset="0"/>
                          <a:cs typeface="Times New Roman" panose="02020603050405020304" pitchFamily="18" charset="0"/>
                          <a:sym typeface="Symbol" pitchFamily="18" charset="2"/>
                        </a:rPr>
                        <a:t>    1st </a:t>
                      </a:r>
                      <a:r>
                        <a:rPr lang="fr-CH" sz="1400" b="0" dirty="0" err="1" smtClean="0">
                          <a:solidFill>
                            <a:schemeClr val="tx1"/>
                          </a:solidFill>
                          <a:latin typeface="Times New Roman" panose="02020603050405020304" pitchFamily="18" charset="0"/>
                          <a:cs typeface="Times New Roman" panose="02020603050405020304" pitchFamily="18" charset="0"/>
                          <a:sym typeface="Symbol" pitchFamily="18" charset="2"/>
                        </a:rPr>
                        <a:t>Deliverable</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B</a:t>
                      </a:r>
                      <a:r>
                        <a:rPr lang="fr-CH" sz="1400" b="0" baseline="-25000" dirty="0" smtClean="0">
                          <a:solidFill>
                            <a:schemeClr val="tx1"/>
                          </a:solidFill>
                          <a:latin typeface="Times New Roman" panose="02020603050405020304" pitchFamily="18" charset="0"/>
                          <a:cs typeface="Times New Roman" panose="02020603050405020304" pitchFamily="18" charset="0"/>
                          <a:sym typeface="Symbol" pitchFamily="18" charset="2"/>
                        </a:rPr>
                        <a:t>2</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B</a:t>
                      </a:r>
                      <a:r>
                        <a:rPr lang="fr-CH" sz="1400" b="0" baseline="-25000" dirty="0" smtClean="0">
                          <a:solidFill>
                            <a:schemeClr val="tx1"/>
                          </a:solidFill>
                          <a:latin typeface="Times New Roman" panose="02020603050405020304" pitchFamily="18" charset="0"/>
                          <a:cs typeface="Times New Roman" panose="02020603050405020304" pitchFamily="18" charset="0"/>
                          <a:sym typeface="Symbol" pitchFamily="18" charset="2"/>
                        </a:rPr>
                        <a:t>3</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B</a:t>
                      </a:r>
                      <a:r>
                        <a:rPr lang="fr-CH" sz="1400" b="0" baseline="-25000" dirty="0" smtClean="0">
                          <a:solidFill>
                            <a:schemeClr val="tx1"/>
                          </a:solidFill>
                          <a:latin typeface="Times New Roman" panose="02020603050405020304" pitchFamily="18" charset="0"/>
                          <a:cs typeface="Times New Roman" panose="02020603050405020304" pitchFamily="18" charset="0"/>
                          <a:sym typeface="Symbol" pitchFamily="18" charset="2"/>
                        </a:rPr>
                        <a:t>4</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B</a:t>
                      </a:r>
                      <a:r>
                        <a:rPr lang="fr-CH" sz="1400" b="0" baseline="-25000" dirty="0" smtClean="0">
                          <a:solidFill>
                            <a:schemeClr val="tx1"/>
                          </a:solidFill>
                          <a:latin typeface="Times New Roman" panose="02020603050405020304" pitchFamily="18" charset="0"/>
                          <a:cs typeface="Times New Roman" panose="02020603050405020304" pitchFamily="18" charset="0"/>
                          <a:sym typeface="Symbol" pitchFamily="18" charset="2"/>
                        </a:rPr>
                        <a:t>5</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B</a:t>
                      </a:r>
                      <a:r>
                        <a:rPr lang="fr-CH" sz="1400" b="0" baseline="-25000" dirty="0" smtClean="0">
                          <a:solidFill>
                            <a:schemeClr val="tx1"/>
                          </a:solidFill>
                          <a:latin typeface="Times New Roman" panose="02020603050405020304" pitchFamily="18" charset="0"/>
                          <a:cs typeface="Times New Roman" panose="02020603050405020304" pitchFamily="18" charset="0"/>
                          <a:sym typeface="Symbol" pitchFamily="18" charset="2"/>
                        </a:rPr>
                        <a:t>6</a:t>
                      </a:r>
                      <a:r>
                        <a:rPr lang="fr-CH" sz="1400" b="0" dirty="0" smtClean="0">
                          <a:solidFill>
                            <a:schemeClr val="tx1"/>
                          </a:solidFill>
                          <a:latin typeface="Times New Roman" panose="02020603050405020304" pitchFamily="18" charset="0"/>
                          <a:cs typeface="Times New Roman" panose="02020603050405020304" pitchFamily="18" charset="0"/>
                          <a:sym typeface="Symbol" pitchFamily="18" charset="2"/>
                        </a:rPr>
                        <a:t> correctors by 2016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endParaRPr lang="en-GB"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r>
              <a:tr h="2091313">
                <a:tc vMerge="1">
                  <a:txBody>
                    <a:bodyPr/>
                    <a:lstStyle/>
                    <a:p>
                      <a:endParaRPr lang="en-GB" dirty="0"/>
                    </a:p>
                  </a:txBody>
                  <a:tcPr>
                    <a:solidFill>
                      <a:schemeClr val="accent1">
                        <a:lumMod val="20000"/>
                        <a:lumOff val="80000"/>
                      </a:schemeClr>
                    </a:solidFill>
                  </a:tcPr>
                </a:tc>
                <a:tc vMerge="1">
                  <a:txBody>
                    <a:bodyPr/>
                    <a:lstStyle/>
                    <a:p>
                      <a:endParaRPr lang="en-GB" dirty="0"/>
                    </a:p>
                  </a:txBody>
                  <a:tcPr>
                    <a:solidFill>
                      <a:schemeClr val="accent1">
                        <a:lumMod val="20000"/>
                        <a:lumOff val="80000"/>
                      </a:schemeClr>
                    </a:solidFill>
                  </a:tcPr>
                </a:tc>
                <a:tc>
                  <a:txBody>
                    <a:bodyPr/>
                    <a:lstStyle/>
                    <a:p>
                      <a:endParaRPr lang="en-GB"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bl>
          </a:graphicData>
        </a:graphic>
      </p:graphicFrame>
      <p:pic>
        <p:nvPicPr>
          <p:cNvPr id="3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4365566"/>
            <a:ext cx="2795498" cy="13266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7" name="Group 36"/>
          <p:cNvGrpSpPr/>
          <p:nvPr/>
        </p:nvGrpSpPr>
        <p:grpSpPr>
          <a:xfrm>
            <a:off x="6562575" y="3026385"/>
            <a:ext cx="2120581" cy="1616459"/>
            <a:chOff x="6881106" y="1933715"/>
            <a:chExt cx="2880114" cy="2453067"/>
          </a:xfrm>
        </p:grpSpPr>
        <p:pic>
          <p:nvPicPr>
            <p:cNvPr id="3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965429" y="1933715"/>
              <a:ext cx="2170499" cy="193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Box 38"/>
            <p:cNvSpPr txBox="1"/>
            <p:nvPr/>
          </p:nvSpPr>
          <p:spPr>
            <a:xfrm>
              <a:off x="6881106" y="3779593"/>
              <a:ext cx="2880114" cy="607189"/>
            </a:xfrm>
            <a:prstGeom prst="rect">
              <a:avLst/>
            </a:prstGeom>
            <a:noFill/>
          </p:spPr>
          <p:txBody>
            <a:bodyPr wrap="square" rtlCol="0">
              <a:spAutoFit/>
            </a:bodyPr>
            <a:lstStyle/>
            <a:p>
              <a:r>
                <a:rPr lang="fr-CH" sz="1000" dirty="0" err="1" smtClean="0"/>
                <a:t>Proposal</a:t>
              </a:r>
              <a:r>
                <a:rPr lang="fr-CH" sz="1000" dirty="0" smtClean="0"/>
                <a:t> for </a:t>
              </a:r>
              <a:r>
                <a:rPr lang="fr-CH" sz="1000" dirty="0" err="1" smtClean="0"/>
                <a:t>nested</a:t>
              </a:r>
              <a:r>
                <a:rPr lang="fr-CH" sz="1000" dirty="0" smtClean="0"/>
                <a:t> MCBX </a:t>
              </a:r>
            </a:p>
            <a:p>
              <a:r>
                <a:rPr lang="fr-CH" sz="1000" dirty="0" smtClean="0">
                  <a:solidFill>
                    <a:srgbClr val="009900"/>
                  </a:solidFill>
                </a:rPr>
                <a:t>(M. Karppinen, D. Smekens)</a:t>
              </a:r>
              <a:endParaRPr lang="en-GB" sz="1000" dirty="0">
                <a:solidFill>
                  <a:srgbClr val="009900"/>
                </a:solidFill>
              </a:endParaRPr>
            </a:p>
          </p:txBody>
        </p:sp>
      </p:grpSp>
      <p:pic>
        <p:nvPicPr>
          <p:cNvPr id="40" name="Imag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588224" y="4829820"/>
            <a:ext cx="1915941" cy="1674436"/>
          </a:xfrm>
          <a:prstGeom prst="rect">
            <a:avLst/>
          </a:prstGeom>
        </p:spPr>
      </p:pic>
      <p:sp>
        <p:nvSpPr>
          <p:cNvPr id="41" name="TextBox 40"/>
          <p:cNvSpPr txBox="1"/>
          <p:nvPr/>
        </p:nvSpPr>
        <p:spPr>
          <a:xfrm>
            <a:off x="6585984" y="6541337"/>
            <a:ext cx="2598788" cy="246221"/>
          </a:xfrm>
          <a:prstGeom prst="rect">
            <a:avLst/>
          </a:prstGeom>
          <a:noFill/>
        </p:spPr>
        <p:txBody>
          <a:bodyPr wrap="none" rtlCol="0">
            <a:spAutoFit/>
          </a:bodyPr>
          <a:lstStyle/>
          <a:p>
            <a:r>
              <a:rPr lang="fr-CH" sz="1000" dirty="0" err="1" smtClean="0"/>
              <a:t>Proposal</a:t>
            </a:r>
            <a:r>
              <a:rPr lang="fr-CH" sz="1000" dirty="0" smtClean="0"/>
              <a:t> for </a:t>
            </a:r>
            <a:r>
              <a:rPr lang="fr-CH" sz="1000" dirty="0" err="1" smtClean="0"/>
              <a:t>nonlinear</a:t>
            </a:r>
            <a:r>
              <a:rPr lang="fr-CH" sz="1000" dirty="0" smtClean="0"/>
              <a:t> correctors </a:t>
            </a:r>
            <a:r>
              <a:rPr lang="fr-CH" sz="1000" dirty="0" smtClean="0">
                <a:solidFill>
                  <a:srgbClr val="009900"/>
                </a:solidFill>
              </a:rPr>
              <a:t>(F. </a:t>
            </a:r>
            <a:r>
              <a:rPr lang="fr-CH" sz="1000" dirty="0" err="1" smtClean="0">
                <a:solidFill>
                  <a:srgbClr val="009900"/>
                </a:solidFill>
              </a:rPr>
              <a:t>Toral</a:t>
            </a:r>
            <a:r>
              <a:rPr lang="fr-CH" sz="1000" dirty="0" smtClean="0">
                <a:solidFill>
                  <a:srgbClr val="009900"/>
                </a:solidFill>
              </a:rPr>
              <a:t>)</a:t>
            </a:r>
            <a:endParaRPr lang="en-GB" sz="1000" dirty="0">
              <a:solidFill>
                <a:srgbClr val="009900"/>
              </a:solidFill>
            </a:endParaRPr>
          </a:p>
        </p:txBody>
      </p:sp>
      <p:pic>
        <p:nvPicPr>
          <p:cNvPr id="43" name="Picture 42"/>
          <p:cNvPicPr/>
          <p:nvPr/>
        </p:nvPicPr>
        <p:blipFill rotWithShape="1">
          <a:blip r:embed="rId5" cstate="print">
            <a:extLst>
              <a:ext uri="{28A0092B-C50C-407E-A947-70E740481C1C}">
                <a14:useLocalDpi xmlns:a14="http://schemas.microsoft.com/office/drawing/2010/main"/>
              </a:ext>
            </a:extLst>
          </a:blip>
          <a:srcRect l="23404"/>
          <a:stretch/>
        </p:blipFill>
        <p:spPr bwMode="auto">
          <a:xfrm>
            <a:off x="368731" y="548680"/>
            <a:ext cx="1833615" cy="1938988"/>
          </a:xfrm>
          <a:prstGeom prst="rect">
            <a:avLst/>
          </a:prstGeom>
          <a:ln>
            <a:noFill/>
          </a:ln>
          <a:extLst>
            <a:ext uri="{53640926-AAD7-44D8-BBD7-CCE9431645EC}">
              <a14:shadowObscured xmlns:a14="http://schemas.microsoft.com/office/drawing/2010/main"/>
            </a:ext>
          </a:extLst>
        </p:spPr>
      </p:pic>
      <p:sp>
        <p:nvSpPr>
          <p:cNvPr id="44" name="TextBox 43"/>
          <p:cNvSpPr txBox="1"/>
          <p:nvPr/>
        </p:nvSpPr>
        <p:spPr>
          <a:xfrm>
            <a:off x="284833" y="2479252"/>
            <a:ext cx="1917513" cy="400110"/>
          </a:xfrm>
          <a:prstGeom prst="rect">
            <a:avLst/>
          </a:prstGeom>
          <a:noFill/>
        </p:spPr>
        <p:txBody>
          <a:bodyPr wrap="none" rtlCol="0">
            <a:spAutoFit/>
          </a:bodyPr>
          <a:lstStyle/>
          <a:p>
            <a:r>
              <a:rPr lang="fr-CH" sz="1000" dirty="0" smtClean="0"/>
              <a:t>D1 cross-section, </a:t>
            </a:r>
            <a:r>
              <a:rPr lang="fr-CH" sz="1000" dirty="0" err="1" smtClean="0"/>
              <a:t>with</a:t>
            </a:r>
            <a:r>
              <a:rPr lang="fr-CH" sz="1000" dirty="0" smtClean="0"/>
              <a:t> cryostat</a:t>
            </a:r>
          </a:p>
          <a:p>
            <a:pPr algn="ctr"/>
            <a:r>
              <a:rPr lang="fr-CH" sz="1000" dirty="0" smtClean="0">
                <a:solidFill>
                  <a:srgbClr val="009900"/>
                </a:solidFill>
              </a:rPr>
              <a:t>(Q. Xu, T. </a:t>
            </a:r>
            <a:r>
              <a:rPr lang="fr-CH" sz="1000" dirty="0" err="1" smtClean="0">
                <a:solidFill>
                  <a:srgbClr val="009900"/>
                </a:solidFill>
              </a:rPr>
              <a:t>Nakamoto</a:t>
            </a:r>
            <a:r>
              <a:rPr lang="fr-CH" sz="1000" dirty="0" smtClean="0">
                <a:solidFill>
                  <a:srgbClr val="009900"/>
                </a:solidFill>
              </a:rPr>
              <a:t>)</a:t>
            </a:r>
            <a:endParaRPr lang="en-GB" sz="1000" dirty="0">
              <a:solidFill>
                <a:srgbClr val="009900"/>
              </a:solidFill>
            </a:endParaRPr>
          </a:p>
        </p:txBody>
      </p:sp>
      <p:grpSp>
        <p:nvGrpSpPr>
          <p:cNvPr id="45" name="Group 44"/>
          <p:cNvGrpSpPr/>
          <p:nvPr/>
        </p:nvGrpSpPr>
        <p:grpSpPr>
          <a:xfrm>
            <a:off x="6562575" y="692695"/>
            <a:ext cx="2256761" cy="2195083"/>
            <a:chOff x="6893982" y="4359565"/>
            <a:chExt cx="2056055" cy="1992303"/>
          </a:xfrm>
        </p:grpSpPr>
        <p:pic>
          <p:nvPicPr>
            <p:cNvPr id="46"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925314" y="4359565"/>
              <a:ext cx="2024723" cy="1596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7" name="TextBox 46"/>
            <p:cNvSpPr txBox="1"/>
            <p:nvPr/>
          </p:nvSpPr>
          <p:spPr>
            <a:xfrm>
              <a:off x="6893982" y="5988720"/>
              <a:ext cx="1454130" cy="363148"/>
            </a:xfrm>
            <a:prstGeom prst="rect">
              <a:avLst/>
            </a:prstGeom>
            <a:noFill/>
          </p:spPr>
          <p:txBody>
            <a:bodyPr wrap="none" rtlCol="0">
              <a:spAutoFit/>
            </a:bodyPr>
            <a:lstStyle/>
            <a:p>
              <a:r>
                <a:rPr lang="fr-CH" sz="1000" dirty="0" smtClean="0"/>
                <a:t>D1 b3 versus </a:t>
              </a:r>
              <a:r>
                <a:rPr lang="fr-CH" sz="1000" dirty="0" err="1" smtClean="0"/>
                <a:t>current</a:t>
              </a:r>
              <a:endParaRPr lang="fr-CH" sz="1000" dirty="0" smtClean="0"/>
            </a:p>
            <a:p>
              <a:pPr algn="ctr"/>
              <a:r>
                <a:rPr lang="fr-CH" sz="1000" dirty="0" smtClean="0">
                  <a:solidFill>
                    <a:srgbClr val="009900"/>
                  </a:solidFill>
                </a:rPr>
                <a:t>(Q. Xu, T. </a:t>
              </a:r>
              <a:r>
                <a:rPr lang="fr-CH" sz="1000" dirty="0" err="1" smtClean="0">
                  <a:solidFill>
                    <a:srgbClr val="009900"/>
                  </a:solidFill>
                </a:rPr>
                <a:t>Nakamoto</a:t>
              </a:r>
              <a:r>
                <a:rPr lang="fr-CH" sz="1000" dirty="0" smtClean="0">
                  <a:solidFill>
                    <a:srgbClr val="009900"/>
                  </a:solidFill>
                </a:rPr>
                <a:t>)</a:t>
              </a:r>
              <a:endParaRPr lang="en-GB" sz="1000" dirty="0">
                <a:solidFill>
                  <a:srgbClr val="009900"/>
                </a:solidFill>
              </a:endParaRPr>
            </a:p>
          </p:txBody>
        </p:sp>
      </p:grpSp>
      <p:sp>
        <p:nvSpPr>
          <p:cNvPr id="15" name="TextBox 1"/>
          <p:cNvSpPr txBox="1"/>
          <p:nvPr/>
        </p:nvSpPr>
        <p:spPr>
          <a:xfrm>
            <a:off x="813402" y="5692252"/>
            <a:ext cx="764953" cy="215444"/>
          </a:xfrm>
          <a:prstGeom prst="rect">
            <a:avLst/>
          </a:prstGeom>
          <a:solidFill>
            <a:schemeClr val="bg1"/>
          </a:solidFill>
        </p:spPr>
        <p:txBody>
          <a:bodyPr wrap="none" rtlCol="0">
            <a:spAutoFit/>
          </a:bodyPr>
          <a:lstStyle/>
          <a:p>
            <a:r>
              <a:rPr lang="fr-CH" sz="800" dirty="0" smtClean="0">
                <a:solidFill>
                  <a:srgbClr val="009900"/>
                </a:solidFill>
              </a:rPr>
              <a:t>[E. Todesco]</a:t>
            </a:r>
            <a:endParaRPr lang="en-GB" sz="800" dirty="0">
              <a:solidFill>
                <a:srgbClr val="009900"/>
              </a:solidFill>
            </a:endParaRPr>
          </a:p>
        </p:txBody>
      </p:sp>
    </p:spTree>
    <p:extLst>
      <p:ext uri="{BB962C8B-B14F-4D97-AF65-F5344CB8AC3E}">
        <p14:creationId xmlns:p14="http://schemas.microsoft.com/office/powerpoint/2010/main" val="320392014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5452</TotalTime>
  <Words>4722</Words>
  <Application>Microsoft Office PowerPoint</Application>
  <PresentationFormat>On-screen Show (4:3)</PresentationFormat>
  <Paragraphs>1023</Paragraphs>
  <Slides>75</Slides>
  <Notes>4</Notes>
  <HiddenSlides>0</HiddenSlides>
  <MMClips>2</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75</vt:i4>
      </vt:variant>
    </vt:vector>
  </HeadingPairs>
  <TitlesOfParts>
    <vt:vector size="77" baseType="lpstr">
      <vt:lpstr>CERNCorporate4-3</vt:lpstr>
      <vt:lpstr>Project</vt:lpstr>
      <vt:lpstr>PowerPoint Presentation</vt:lpstr>
      <vt:lpstr>PowerPoint Presentation</vt:lpstr>
      <vt:lpstr>Preparation work by</vt:lpstr>
      <vt:lpstr>PowerPoint Presentation</vt:lpstr>
      <vt:lpstr>PowerPoint Presentation</vt:lpstr>
      <vt:lpstr>Interaction region modification and related changes</vt:lpstr>
      <vt:lpstr>Layouts</vt:lpstr>
      <vt:lpstr>Quadrupoles</vt:lpstr>
      <vt:lpstr>Other magnets of the interaction region</vt:lpstr>
      <vt:lpstr>Shielding and beam screen </vt:lpstr>
      <vt:lpstr>Beam Instrumentation </vt:lpstr>
      <vt:lpstr>IR Powering</vt:lpstr>
      <vt:lpstr>PowerPoint Presentation</vt:lpstr>
      <vt:lpstr>Few key data for cost and planning</vt:lpstr>
      <vt:lpstr>Collimation decisions related impedance issues and IR7 cleaning  are linked to the operational evidences at 6.5 TeV, in particular IP 7 requirements, see US1. “…Extrapolation of the collimation performance from 4TeV to 7TeV based on collimation quench tests and accompanying simulations has a number of uncertainties, …”  from the recommendation of the May 2013 collimation review</vt:lpstr>
      <vt:lpstr>PIC Collimation</vt:lpstr>
      <vt:lpstr>Program for impedance reduction</vt:lpstr>
      <vt:lpstr>Ions at point 2 (see J. Jowett talk tomorrow) (same physics and problem in IP1 and IP5, needs linked to the chosen operating scenarios) </vt:lpstr>
      <vt:lpstr>Integrated technological solution for point 2 (same solution deployable in IP 7 in case of need)</vt:lpstr>
      <vt:lpstr>Few key data for cost and planning</vt:lpstr>
      <vt:lpstr>Beam diagnostic</vt:lpstr>
      <vt:lpstr>Beam Instrumentation</vt:lpstr>
      <vt:lpstr>Emittance Measurement (IP4)</vt:lpstr>
      <vt:lpstr>Few key data for cost and planning</vt:lpstr>
      <vt:lpstr>SC link caveat: The use of radiation-hard power converter (not discussed here and in any case needed for 120 A ) can partially solve the radiation problem, but probably not  the exposure to radiation of the maintenance team </vt:lpstr>
      <vt:lpstr>Estimated dose for electronics </vt:lpstr>
      <vt:lpstr>Cryogenics </vt:lpstr>
      <vt:lpstr>Total load per sector 1.9 K and 20-300 K ranges</vt:lpstr>
      <vt:lpstr>Total load per sector 4.6-20K range</vt:lpstr>
      <vt:lpstr>Remaining cooling budget for beam scrubbing: the bottlenecks</vt:lpstr>
      <vt:lpstr>New cryo-hardware requirement</vt:lpstr>
      <vt:lpstr>Few key data for cost and planning</vt:lpstr>
      <vt:lpstr>High Radiation point reconfiguration </vt:lpstr>
      <vt:lpstr>POINT 7  integrated dose to material</vt:lpstr>
      <vt:lpstr>Conclusions</vt:lpstr>
      <vt:lpstr>PowerPoint Presentation</vt:lpstr>
      <vt:lpstr>Back up slides</vt:lpstr>
      <vt:lpstr>SC link Point 1 and 5 for power converters in the RRs</vt:lpstr>
      <vt:lpstr>Alignment </vt:lpstr>
      <vt:lpstr>Cryostat system</vt:lpstr>
      <vt:lpstr>Cryogenics  PIC-US1-US2 (updated version2)</vt:lpstr>
      <vt:lpstr>Content</vt:lpstr>
      <vt:lpstr>Beam parameters (impacting cryo) for PIC and upgrade scenarios</vt:lpstr>
      <vt:lpstr>Heat loads</vt:lpstr>
      <vt:lpstr>Total loads per sectors</vt:lpstr>
      <vt:lpstr>Remaining cooling budget for beam scrubbing</vt:lpstr>
      <vt:lpstr>Magnet temperature profile  (Line B pressure drop)</vt:lpstr>
      <vt:lpstr>Size of new IT cryoplants (provisional)</vt:lpstr>
      <vt:lpstr>Size of new RF cryoplant (provisional)</vt:lpstr>
      <vt:lpstr>Total loads on sector cryoplants  (with additional cryoplants at P4, P1 and P5)</vt:lpstr>
      <vt:lpstr>Availability</vt:lpstr>
      <vt:lpstr>New cryo-hardware requirement</vt:lpstr>
      <vt:lpstr>layouts</vt:lpstr>
      <vt:lpstr>SHIELDING</vt:lpstr>
      <vt:lpstr>QUADRUPOLES</vt:lpstr>
      <vt:lpstr>QUADRUPOLES</vt:lpstr>
      <vt:lpstr>CORRECTORS</vt:lpstr>
      <vt:lpstr>SEPARATION DIPOLE D1</vt:lpstr>
      <vt:lpstr>Beam Diagnostics PIC</vt:lpstr>
      <vt:lpstr>BI-PIC BLM</vt:lpstr>
      <vt:lpstr>BI-PIC Emittance Measurement #1</vt:lpstr>
      <vt:lpstr>BI-PIC Emittance Measurement #2</vt:lpstr>
      <vt:lpstr>Other BI-PIC</vt:lpstr>
      <vt:lpstr>PowerPoint Presentation</vt:lpstr>
      <vt:lpstr>PowerPoint Presentation</vt:lpstr>
      <vt:lpstr>PowerPoint Presentation</vt:lpstr>
      <vt:lpstr>IP 6 new TCLAs</vt:lpstr>
      <vt:lpstr>Q4</vt:lpstr>
      <vt:lpstr>PowerPoint Presentation</vt:lpstr>
      <vt:lpstr>PowerPoint Presentation</vt:lpstr>
      <vt:lpstr>PowerPoint Presentation</vt:lpstr>
      <vt:lpstr>Q4 Asynchronous Beam Dump</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Paolo Fessia</dc:creator>
  <cp:lastModifiedBy>Paolo Fessia</cp:lastModifiedBy>
  <cp:revision>148</cp:revision>
  <cp:lastPrinted>2013-10-28T09:49:17Z</cp:lastPrinted>
  <dcterms:created xsi:type="dcterms:W3CDTF">2013-10-19T19:34:56Z</dcterms:created>
  <dcterms:modified xsi:type="dcterms:W3CDTF">2013-10-30T07:18:26Z</dcterms:modified>
</cp:coreProperties>
</file>