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39"/>
  </p:notesMasterIdLst>
  <p:sldIdLst>
    <p:sldId id="259" r:id="rId5"/>
    <p:sldId id="379" r:id="rId6"/>
    <p:sldId id="353" r:id="rId7"/>
    <p:sldId id="352" r:id="rId8"/>
    <p:sldId id="385" r:id="rId9"/>
    <p:sldId id="390" r:id="rId10"/>
    <p:sldId id="377" r:id="rId11"/>
    <p:sldId id="382" r:id="rId12"/>
    <p:sldId id="384" r:id="rId13"/>
    <p:sldId id="351" r:id="rId14"/>
    <p:sldId id="360" r:id="rId15"/>
    <p:sldId id="375" r:id="rId16"/>
    <p:sldId id="396" r:id="rId17"/>
    <p:sldId id="393" r:id="rId18"/>
    <p:sldId id="395" r:id="rId19"/>
    <p:sldId id="363" r:id="rId20"/>
    <p:sldId id="407" r:id="rId21"/>
    <p:sldId id="369" r:id="rId22"/>
    <p:sldId id="399" r:id="rId23"/>
    <p:sldId id="371" r:id="rId24"/>
    <p:sldId id="402" r:id="rId25"/>
    <p:sldId id="357" r:id="rId26"/>
    <p:sldId id="411" r:id="rId27"/>
    <p:sldId id="409" r:id="rId28"/>
    <p:sldId id="403" r:id="rId29"/>
    <p:sldId id="404" r:id="rId30"/>
    <p:sldId id="376" r:id="rId31"/>
    <p:sldId id="408" r:id="rId32"/>
    <p:sldId id="410" r:id="rId33"/>
    <p:sldId id="405" r:id="rId34"/>
    <p:sldId id="406" r:id="rId35"/>
    <p:sldId id="412" r:id="rId36"/>
    <p:sldId id="413" r:id="rId37"/>
    <p:sldId id="414" r:id="rId38"/>
  </p:sldIdLst>
  <p:sldSz cx="9144000" cy="6858000" type="screen4x3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9B5"/>
    <a:srgbClr val="3861AA"/>
    <a:srgbClr val="005872"/>
    <a:srgbClr val="284579"/>
    <a:srgbClr val="5BC1E6"/>
    <a:srgbClr val="9CB0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2CD457-2C93-4605-B86D-F519940C8090}" type="datetimeFigureOut">
              <a:rPr lang="en-GB" smtClean="0"/>
              <a:t>30/10/2013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AD5AE1-8DAA-4720-851B-5749129BD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3027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28% blow-up</a:t>
            </a:r>
            <a:r>
              <a:rPr lang="en-US" baseline="0" dirty="0" smtClean="0"/>
              <a:t> for BCMS case</a:t>
            </a:r>
          </a:p>
          <a:p>
            <a:r>
              <a:rPr lang="en-US" baseline="0" dirty="0" smtClean="0"/>
              <a:t>21 % blow-up for standard case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72924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1.2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71131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25 % for a pile-up of 4.5 would give </a:t>
            </a:r>
            <a:r>
              <a:rPr lang="en-US" smtClean="0"/>
              <a:t>5.5 fb-1/year </a:t>
            </a:r>
            <a:r>
              <a:rPr lang="en-US" dirty="0" smtClean="0"/>
              <a:t>for </a:t>
            </a:r>
            <a:r>
              <a:rPr lang="en-US" dirty="0" err="1" smtClean="0"/>
              <a:t>LHCb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0059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97324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g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g"/><Relationship Id="rId4" Type="http://schemas.openxmlformats.org/officeDocument/2006/relationships/image" Target="../media/image4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08310" y="1608069"/>
            <a:ext cx="3978489" cy="2506731"/>
          </a:xfrm>
        </p:spPr>
        <p:txBody>
          <a:bodyPr/>
          <a:lstStyle>
            <a:lvl1pPr algn="l">
              <a:lnSpc>
                <a:spcPct val="100000"/>
              </a:lnSpc>
              <a:defRPr b="1" i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114800"/>
            <a:ext cx="8229600" cy="1828800"/>
          </a:xfrm>
        </p:spPr>
        <p:txBody>
          <a:bodyPr lIns="0" rIns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500" b="1">
                <a:solidFill>
                  <a:schemeClr val="bg1">
                    <a:lumMod val="50000"/>
                  </a:schemeClr>
                </a:solidFill>
                <a:effectLst/>
                <a:latin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61279" y="1967225"/>
            <a:ext cx="0" cy="1786759"/>
          </a:xfrm>
          <a:prstGeom prst="line">
            <a:avLst/>
          </a:prstGeom>
          <a:ln>
            <a:solidFill>
              <a:srgbClr val="5BC1E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, Grant Agreement 284404. </a:t>
            </a:r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168005"/>
            <a:ext cx="417381" cy="28173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47" y="6128871"/>
            <a:ext cx="441600" cy="36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239" y="1802165"/>
            <a:ext cx="4313433" cy="2079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8793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6492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RLIUP - PIC Performance - G. Arduini et al.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78561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1189037"/>
            <a:ext cx="8229600" cy="5349240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6492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RLIUP - PIC Performance - G. Arduini et al.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81266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89038"/>
            <a:ext cx="4038600" cy="5348922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 marL="346075" indent="-228600">
              <a:defRPr sz="3200">
                <a:latin typeface="Calibri" pitchFamily="34" charset="0"/>
              </a:defRPr>
            </a:lvl2pPr>
            <a:lvl3pPr marL="452438" indent="-228600">
              <a:defRPr sz="2800">
                <a:latin typeface="Calibri" pitchFamily="34" charset="0"/>
              </a:defRPr>
            </a:lvl3pPr>
            <a:lvl4pPr marL="569913" indent="-228600">
              <a:defRPr sz="2800">
                <a:latin typeface="Calibri" pitchFamily="34" charset="0"/>
              </a:defRPr>
            </a:lvl4pPr>
            <a:lvl5pPr marL="685800" indent="-228600">
              <a:defRPr sz="2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89038"/>
            <a:ext cx="4038600" cy="5348922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 marL="346075" indent="-228600">
              <a:defRPr sz="3200">
                <a:latin typeface="Calibri" pitchFamily="34" charset="0"/>
              </a:defRPr>
            </a:lvl2pPr>
            <a:lvl3pPr marL="452438" indent="-228600">
              <a:defRPr sz="2800">
                <a:latin typeface="Calibri" pitchFamily="34" charset="0"/>
              </a:defRPr>
            </a:lvl3pPr>
            <a:lvl4pPr marL="569913" indent="-228600">
              <a:defRPr sz="2800">
                <a:latin typeface="Calibri" pitchFamily="34" charset="0"/>
              </a:defRPr>
            </a:lvl4pPr>
            <a:lvl5pPr marL="685800" indent="-228600">
              <a:defRPr sz="2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6492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RLIUP - PIC Performance - G. Arduini et al.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91446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649452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RLIUP - PIC Performance - G. Arduini et al.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77959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274638"/>
            <a:ext cx="8229600" cy="6263639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649452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RLIUP - PIC Performance - G. Arduini et al.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57947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649650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RLIUP - PIC Performance - G. Arduini et al.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8451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, Grant Agreement 284404. </a:t>
            </a:r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168005"/>
            <a:ext cx="417381" cy="28173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47" y="6128871"/>
            <a:ext cx="441600" cy="36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5292" y="2108488"/>
            <a:ext cx="3817931" cy="1840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5898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0183810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 b="1" baseline="0">
                <a:solidFill>
                  <a:schemeClr val="tx1"/>
                </a:solidFill>
              </a:defRPr>
            </a:lvl1pPr>
          </a:lstStyle>
          <a:p>
            <a:fld id="{0FA004B2-1541-5046-B6F2-22AF565857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88719"/>
            <a:ext cx="8229600" cy="5349240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0" name="Picture 9" descr="2011-10-04_logoHiLumi561px.jpg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75" y="6163009"/>
            <a:ext cx="777850" cy="374952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84514" y="6492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r>
              <a:rPr lang="fr-FR" dirty="0" smtClean="0"/>
              <a:t>RLIUP - PIC Performance - G. Arduini et al.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9953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0" r:id="rId2"/>
    <p:sldLayoutId id="2147483659" r:id="rId3"/>
    <p:sldLayoutId id="2147483657" r:id="rId4"/>
    <p:sldLayoutId id="2147483654" r:id="rId5"/>
    <p:sldLayoutId id="2147483658" r:id="rId6"/>
    <p:sldLayoutId id="2147483655" r:id="rId7"/>
    <p:sldLayoutId id="2147483660" r:id="rId8"/>
    <p:sldLayoutId id="2147483661" r:id="rId9"/>
  </p:sldLayoutIdLst>
  <p:timing>
    <p:tnLst>
      <p:par>
        <p:cTn id="1" dur="indefinite" restart="never" nodeType="tmRoot"/>
      </p:par>
    </p:tnLst>
  </p:timing>
  <p:hf hdr="0"/>
  <p:txStyles>
    <p:titleStyle>
      <a:lvl1pPr algn="l" defTabSz="457200" rtl="0" eaLnBrk="1" latinLnBrk="0" hangingPunct="1">
        <a:spcBef>
          <a:spcPct val="0"/>
        </a:spcBef>
        <a:buNone/>
        <a:defRPr sz="4000" kern="1200" baseline="0">
          <a:solidFill>
            <a:schemeClr val="tx1">
              <a:lumMod val="75000"/>
              <a:lumOff val="25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lnSpc>
          <a:spcPct val="120000"/>
        </a:lnSpc>
        <a:spcBef>
          <a:spcPts val="600"/>
        </a:spcBef>
        <a:buClr>
          <a:srgbClr val="0089B5"/>
        </a:buClr>
        <a:buFont typeface="Arial"/>
        <a:buChar char="•"/>
        <a:defRPr sz="3200" kern="120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lnSpc>
          <a:spcPct val="120000"/>
        </a:lnSpc>
        <a:spcBef>
          <a:spcPts val="400"/>
        </a:spcBef>
        <a:buClr>
          <a:srgbClr val="0089B5"/>
        </a:buClr>
        <a:buSzPct val="95000"/>
        <a:buFont typeface="Arial"/>
        <a:buChar char="•"/>
        <a:defRPr sz="32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lnSpc>
          <a:spcPct val="120000"/>
        </a:lnSpc>
        <a:spcBef>
          <a:spcPts val="0"/>
        </a:spcBef>
        <a:buClr>
          <a:schemeClr val="bg1">
            <a:lumMod val="50000"/>
          </a:schemeClr>
        </a:buClr>
        <a:buSzPct val="90000"/>
        <a:buFont typeface="Arial"/>
        <a:buChar char="•"/>
        <a:defRPr sz="2800" kern="1200" baseline="0">
          <a:solidFill>
            <a:schemeClr val="tx1">
              <a:lumMod val="50000"/>
              <a:lumOff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PICs: what do we gain in beam </a:t>
            </a:r>
            <a:r>
              <a:rPr lang="en-US" dirty="0" smtClean="0"/>
              <a:t>performance?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G. Arduini</a:t>
            </a:r>
          </a:p>
          <a:p>
            <a:r>
              <a:rPr lang="en-US" sz="2400" dirty="0" smtClean="0"/>
              <a:t>with input from: D. </a:t>
            </a:r>
            <a:r>
              <a:rPr lang="en-US" sz="2400" dirty="0" err="1" smtClean="0"/>
              <a:t>Banfi</a:t>
            </a:r>
            <a:r>
              <a:rPr lang="en-US" sz="2400" dirty="0" smtClean="0"/>
              <a:t>, J. Barranco, O. </a:t>
            </a:r>
            <a:r>
              <a:rPr lang="en-US" sz="2400" dirty="0" err="1" smtClean="0"/>
              <a:t>Brüning</a:t>
            </a:r>
            <a:r>
              <a:rPr lang="en-US" sz="2400" dirty="0" smtClean="0"/>
              <a:t>, R. De Maria, O. Dominguez, S. Fartoukh, P. Fessia, S. Gilardoni, B. Gorini, G. Iadarola, V. Kain, M. Kuhn, E. </a:t>
            </a:r>
            <a:r>
              <a:rPr lang="en-US" sz="2400" dirty="0" err="1" smtClean="0"/>
              <a:t>Métral</a:t>
            </a:r>
            <a:r>
              <a:rPr lang="en-US" sz="2400" dirty="0" smtClean="0"/>
              <a:t>, N. Mounet, T. Pieloni, S. Redaelli, L. Rossi, G. Rumolo,  R. </a:t>
            </a:r>
            <a:r>
              <a:rPr lang="en-US" sz="2400" dirty="0" err="1" smtClean="0"/>
              <a:t>Tomàs</a:t>
            </a:r>
            <a:r>
              <a:rPr lang="en-US" sz="2400" dirty="0" smtClean="0"/>
              <a:t>, A. Valishev, J. Wenninger and in general LIU and HL-LHC teams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994055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Performance estimate during collisions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188719"/>
            <a:ext cx="8432800" cy="5349240"/>
          </a:xfrm>
        </p:spPr>
        <p:txBody>
          <a:bodyPr>
            <a:normAutofit/>
          </a:bodyPr>
          <a:lstStyle/>
          <a:p>
            <a:r>
              <a:rPr lang="en-GB" sz="2000" dirty="0" smtClean="0"/>
              <a:t>Evolution of beam parameters based on:</a:t>
            </a:r>
          </a:p>
          <a:p>
            <a:pPr lvl="1"/>
            <a:r>
              <a:rPr lang="en-GB" sz="2000" dirty="0" smtClean="0"/>
              <a:t>Burn-off</a:t>
            </a:r>
          </a:p>
          <a:p>
            <a:pPr lvl="2"/>
            <a:r>
              <a:rPr lang="en-GB" sz="1800" dirty="0" smtClean="0"/>
              <a:t>Total cross-section: 100-110 </a:t>
            </a:r>
            <a:r>
              <a:rPr lang="en-GB" sz="1800" dirty="0" err="1" smtClean="0"/>
              <a:t>mb</a:t>
            </a:r>
            <a:r>
              <a:rPr lang="en-GB" sz="1800" dirty="0" smtClean="0"/>
              <a:t> (assumed worst case 110 </a:t>
            </a:r>
            <a:r>
              <a:rPr lang="en-GB" sz="1800" dirty="0" err="1" smtClean="0"/>
              <a:t>mb</a:t>
            </a:r>
            <a:r>
              <a:rPr lang="en-GB" sz="1800" dirty="0" smtClean="0"/>
              <a:t> for </a:t>
            </a:r>
            <a:r>
              <a:rPr lang="en-GB" sz="1800" dirty="0" err="1" smtClean="0"/>
              <a:t>E</a:t>
            </a:r>
            <a:r>
              <a:rPr lang="en-GB" sz="1800" baseline="-25000" dirty="0" err="1" smtClean="0"/>
              <a:t>cm</a:t>
            </a:r>
            <a:r>
              <a:rPr lang="en-GB" sz="1800" dirty="0" smtClean="0"/>
              <a:t>=13-14 </a:t>
            </a:r>
            <a:r>
              <a:rPr lang="en-GB" sz="1800" dirty="0" err="1" smtClean="0"/>
              <a:t>TeV</a:t>
            </a:r>
            <a:r>
              <a:rPr lang="en-GB" sz="1800" dirty="0" smtClean="0"/>
              <a:t>)</a:t>
            </a:r>
          </a:p>
          <a:p>
            <a:r>
              <a:rPr lang="en-GB" sz="2000" dirty="0" err="1" smtClean="0"/>
              <a:t>Emittance</a:t>
            </a:r>
            <a:r>
              <a:rPr lang="en-GB" sz="2000" dirty="0" smtClean="0"/>
              <a:t> evolution (no coupling assumed) including:</a:t>
            </a:r>
          </a:p>
          <a:p>
            <a:pPr lvl="1"/>
            <a:r>
              <a:rPr lang="en-GB" sz="2000" dirty="0" smtClean="0"/>
              <a:t>IBS</a:t>
            </a:r>
          </a:p>
          <a:p>
            <a:pPr lvl="1"/>
            <a:r>
              <a:rPr lang="en-GB" sz="2000" dirty="0" smtClean="0"/>
              <a:t>Radiation damping</a:t>
            </a:r>
          </a:p>
          <a:p>
            <a:r>
              <a:rPr lang="en-GB" sz="2000" dirty="0" smtClean="0"/>
              <a:t>Additional (unknown) sources of loss/blow-up from comparison with 2012 fills with similar bunch populations with no sign of instability </a:t>
            </a:r>
          </a:p>
          <a:p>
            <a:pPr lvl="1"/>
            <a:r>
              <a:rPr lang="en-GB" sz="2000" dirty="0" smtClean="0"/>
              <a:t>Intensity loss (</a:t>
            </a:r>
            <a:r>
              <a:rPr lang="en-GB" sz="2000" dirty="0" smtClean="0">
                <a:latin typeface="Symbol" panose="05050102010706020507" pitchFamily="18" charset="2"/>
              </a:rPr>
              <a:t>t </a:t>
            </a:r>
            <a:r>
              <a:rPr lang="en-GB" sz="2000" dirty="0" smtClean="0"/>
              <a:t>~ 200 hours)</a:t>
            </a:r>
          </a:p>
          <a:p>
            <a:pPr lvl="1"/>
            <a:r>
              <a:rPr lang="en-GB" sz="2000" dirty="0" smtClean="0"/>
              <a:t>Vertical </a:t>
            </a:r>
            <a:r>
              <a:rPr lang="en-GB" sz="2000" dirty="0" err="1" smtClean="0"/>
              <a:t>emittance</a:t>
            </a:r>
            <a:r>
              <a:rPr lang="en-GB" sz="2000" dirty="0" smtClean="0"/>
              <a:t> blow-up (</a:t>
            </a:r>
            <a:r>
              <a:rPr lang="en-GB" sz="2000" dirty="0" smtClean="0">
                <a:latin typeface="Symbol" panose="05050102010706020507" pitchFamily="18" charset="2"/>
              </a:rPr>
              <a:t>t </a:t>
            </a:r>
            <a:r>
              <a:rPr lang="en-GB" sz="2000" dirty="0" smtClean="0"/>
              <a:t>~ 40 hours)</a:t>
            </a:r>
          </a:p>
          <a:p>
            <a:r>
              <a:rPr lang="en-GB" sz="2000" dirty="0" smtClean="0"/>
              <a:t>Finite difference method (5 </a:t>
            </a:r>
            <a:r>
              <a:rPr lang="en-GB" sz="2000" dirty="0" err="1" smtClean="0"/>
              <a:t>mins</a:t>
            </a:r>
            <a:r>
              <a:rPr lang="en-GB" sz="2000" dirty="0" smtClean="0"/>
              <a:t> step) </a:t>
            </a:r>
          </a:p>
          <a:p>
            <a:pPr marL="228600" lvl="1" indent="0">
              <a:buNone/>
            </a:pPr>
            <a:endParaRPr lang="en-GB" sz="2400" dirty="0" smtClean="0"/>
          </a:p>
          <a:p>
            <a:pPr marL="228600" lvl="1" indent="0">
              <a:buNone/>
            </a:pPr>
            <a:endParaRPr lang="fr-CH" sz="2000" dirty="0" smtClean="0"/>
          </a:p>
          <a:p>
            <a:pPr lvl="1"/>
            <a:endParaRPr lang="fr-CH" sz="2000" dirty="0" smtClean="0"/>
          </a:p>
          <a:p>
            <a:pPr marL="228600" lvl="1" indent="0">
              <a:buNone/>
            </a:pPr>
            <a:endParaRPr lang="fr-CH" sz="1400" dirty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RLIUP - PIC Performance - G. Arduini et al.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241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with 2012 (Fill 2728)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122" name="Picture 2" descr="\\cern.ch\dfs\Users\a\arduini\Documents\MyDocs\Managing\HL-LHC\Notebooks\b2pop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6044" y="978424"/>
            <a:ext cx="3810000" cy="2832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\\cern.ch\dfs\Users\a\arduini\Documents\MyDocs\Managing\HL-LHC\Notebooks\b1pop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22" y="978424"/>
            <a:ext cx="3810000" cy="2832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\\cern.ch\dfs\Users\a\arduini\Documents\MyDocs\Managing\HL-LHC\Notebooks\bsizev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10" y="3810524"/>
            <a:ext cx="3810000" cy="269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\\cern.ch\dfs\Users\a\arduini\Documents\MyDocs\Managing\HL-LHC\Notebooks\bsizeh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6562" y="3820888"/>
            <a:ext cx="3810000" cy="269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RLIUP - PIC Performance - G. Arduini et al.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11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487408" y="1276123"/>
            <a:ext cx="2628877" cy="715962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rgbClr val="FFFF00"/>
                </a:solidFill>
              </a:rPr>
              <a:t>No sign of instability</a:t>
            </a:r>
          </a:p>
          <a:p>
            <a:pPr algn="ctr"/>
            <a:r>
              <a:rPr lang="en-US" sz="1600" b="1" dirty="0" smtClean="0">
                <a:solidFill>
                  <a:srgbClr val="FFFF00"/>
                </a:solidFill>
              </a:rPr>
              <a:t>Bunch population similar to PIC scenario</a:t>
            </a:r>
            <a:endParaRPr lang="en-US" sz="1600" b="1" dirty="0">
              <a:solidFill>
                <a:srgbClr val="FFFF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320142" y="5650932"/>
            <a:ext cx="1632879" cy="357981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rgbClr val="FFFF00"/>
                </a:solidFill>
              </a:rPr>
              <a:t>BSRT-relative</a:t>
            </a:r>
            <a:endParaRPr lang="en-US" sz="1600" b="1" dirty="0">
              <a:solidFill>
                <a:srgbClr val="FFFF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814456" y="5673949"/>
            <a:ext cx="1632879" cy="357981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rgbClr val="FFFF00"/>
                </a:solidFill>
              </a:rPr>
              <a:t>BSRT-relative</a:t>
            </a:r>
            <a:endParaRPr lang="en-US" sz="16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9160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 with 2012 (Fill 2728)</a:t>
            </a:r>
            <a:endParaRPr lang="en-GB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5231" y="1156094"/>
            <a:ext cx="6862119" cy="52279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RLIUP - PIC Performance - G. Arduini et al.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436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Integrated </a:t>
            </a:r>
            <a:r>
              <a:rPr lang="it-IT" dirty="0" err="1" smtClean="0"/>
              <a:t>luminosity</a:t>
            </a:r>
            <a:r>
              <a:rPr lang="it-IT" dirty="0" smtClean="0"/>
              <a:t> targets</a:t>
            </a:r>
            <a:endParaRPr lang="it-IT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17176798"/>
              </p:ext>
            </p:extLst>
          </p:nvPr>
        </p:nvGraphicFramePr>
        <p:xfrm>
          <a:off x="121826" y="3187416"/>
          <a:ext cx="8763001" cy="14874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40574"/>
                <a:gridCol w="1640809"/>
                <a:gridCol w="1640809"/>
                <a:gridCol w="1640809"/>
              </a:tblGrid>
              <a:tr h="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600" b="1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effectLst/>
                        </a:rPr>
                        <a:t>PIC</a:t>
                      </a:r>
                      <a:endParaRPr lang="it-IT" sz="1600" b="1" baseline="-25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effectLst/>
                        </a:rPr>
                        <a:t>US1</a:t>
                      </a:r>
                      <a:endParaRPr lang="it-IT" sz="1600" b="1" baseline="-25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 smtClean="0">
                          <a:effectLst/>
                        </a:rPr>
                        <a:t>US2</a:t>
                      </a:r>
                      <a:endParaRPr lang="it-IT" sz="1600" b="1" baseline="-25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effectLst/>
                        </a:rPr>
                        <a:t>Integrated luminosity </a:t>
                      </a:r>
                      <a:r>
                        <a:rPr lang="it-IT" sz="1600" smtClean="0">
                          <a:effectLst/>
                        </a:rPr>
                        <a:t>by end 2021/ end 2035</a:t>
                      </a:r>
                      <a:endParaRPr lang="it-IT" sz="1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effectLst/>
                        </a:rPr>
                        <a:t>310/1000</a:t>
                      </a:r>
                      <a:endParaRPr lang="it-IT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effectLst/>
                        </a:rPr>
                        <a:t>310/2000</a:t>
                      </a:r>
                      <a:endParaRPr lang="it-IT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effectLst/>
                        </a:rPr>
                        <a:t>310/3000</a:t>
                      </a:r>
                      <a:endParaRPr lang="it-IT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effectLst/>
                        </a:rPr>
                        <a:t>Number of years of operation after 2021</a:t>
                      </a:r>
                      <a:endParaRPr lang="it-IT" sz="1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effectLst/>
                        </a:rPr>
                        <a:t>10</a:t>
                      </a:r>
                      <a:endParaRPr lang="it-IT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effectLst/>
                        </a:rPr>
                        <a:t>10</a:t>
                      </a:r>
                      <a:endParaRPr lang="it-IT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effectLst/>
                        </a:rPr>
                        <a:t>10 </a:t>
                      </a:r>
                      <a:endParaRPr lang="it-IT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aseline="0" dirty="0" smtClean="0">
                          <a:effectLst/>
                        </a:rPr>
                        <a:t>Target luminosity/year</a:t>
                      </a:r>
                      <a:endParaRPr lang="it-IT" sz="1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effectLst/>
                        </a:rPr>
                        <a:t>70</a:t>
                      </a:r>
                      <a:endParaRPr lang="it-IT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effectLst/>
                        </a:rPr>
                        <a:t>170</a:t>
                      </a:r>
                      <a:endParaRPr lang="it-IT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effectLst/>
                        </a:rPr>
                        <a:t>270</a:t>
                      </a:r>
                      <a:endParaRPr lang="it-IT" sz="16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</a:tr>
            </a:tbl>
          </a:graphicData>
        </a:graphic>
      </p:graphicFrame>
      <p:sp>
        <p:nvSpPr>
          <p:cNvPr id="9" name="Content Placeholder 8"/>
          <p:cNvSpPr>
            <a:spLocks noGrp="1"/>
          </p:cNvSpPr>
          <p:nvPr>
            <p:ph sz="half" idx="4294967295"/>
          </p:nvPr>
        </p:nvSpPr>
        <p:spPr>
          <a:xfrm>
            <a:off x="121826" y="1075602"/>
            <a:ext cx="8763000" cy="1323975"/>
          </a:xfrm>
        </p:spPr>
        <p:txBody>
          <a:bodyPr>
            <a:noAutofit/>
          </a:bodyPr>
          <a:lstStyle/>
          <a:p>
            <a:pPr marL="540000" indent="-360000" algn="just">
              <a:spcBef>
                <a:spcPts val="600"/>
              </a:spcBef>
              <a:buSzPct val="100000"/>
            </a:pPr>
            <a:r>
              <a:rPr lang="en-US" sz="2400" dirty="0" smtClean="0"/>
              <a:t>Assumptions:</a:t>
            </a:r>
            <a:endParaRPr lang="en-US" sz="2000" dirty="0" smtClean="0"/>
          </a:p>
          <a:p>
            <a:pPr marL="768600" lvl="1" indent="-360000" algn="just">
              <a:lnSpc>
                <a:spcPct val="100000"/>
              </a:lnSpc>
              <a:spcBef>
                <a:spcPts val="600"/>
              </a:spcBef>
              <a:buSzPct val="100000"/>
            </a:pPr>
            <a:r>
              <a:rPr lang="en-US" sz="2000" dirty="0"/>
              <a:t>Luminosity in 2015=30 fb</a:t>
            </a:r>
            <a:r>
              <a:rPr lang="en-US" sz="2000" baseline="30000" dirty="0"/>
              <a:t>-1</a:t>
            </a:r>
            <a:endParaRPr lang="en-US" sz="2000" dirty="0"/>
          </a:p>
          <a:p>
            <a:pPr marL="768600" lvl="1" indent="-360000" algn="just">
              <a:lnSpc>
                <a:spcPct val="100000"/>
              </a:lnSpc>
              <a:spcBef>
                <a:spcPts val="600"/>
              </a:spcBef>
              <a:buSzPct val="100000"/>
            </a:pPr>
            <a:r>
              <a:rPr lang="en-US" sz="2000" dirty="0" smtClean="0"/>
              <a:t>310 fb</a:t>
            </a:r>
            <a:r>
              <a:rPr lang="en-US" sz="2000" baseline="30000" dirty="0" smtClean="0"/>
              <a:t>-1</a:t>
            </a:r>
            <a:r>
              <a:rPr lang="en-US" sz="2000" dirty="0" smtClean="0"/>
              <a:t> by the end of 2021. (M. </a:t>
            </a:r>
            <a:r>
              <a:rPr lang="en-US" sz="2000" dirty="0"/>
              <a:t>Lamont 6th HL-LHC Coordination Group meeting </a:t>
            </a:r>
            <a:r>
              <a:rPr lang="en-US" sz="2000" dirty="0" smtClean="0"/>
              <a:t>26/07/13).</a:t>
            </a:r>
            <a:endParaRPr lang="en-US" sz="2000" dirty="0">
              <a:solidFill>
                <a:srgbClr val="FF0000"/>
              </a:solidFill>
              <a:sym typeface="Wingdings" pitchFamily="2" charset="2"/>
            </a:endParaRPr>
          </a:p>
          <a:p>
            <a:pPr marL="408600" lvl="1" indent="0" algn="just">
              <a:lnSpc>
                <a:spcPct val="100000"/>
              </a:lnSpc>
              <a:spcBef>
                <a:spcPts val="600"/>
              </a:spcBef>
              <a:buSzPct val="100000"/>
              <a:buNone/>
            </a:pPr>
            <a:endParaRPr lang="en-US" sz="2000" dirty="0" smtClean="0">
              <a:solidFill>
                <a:srgbClr val="FF0000"/>
              </a:solidFill>
              <a:sym typeface="Wingdings" pitchFamily="2" charset="2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RLIUP - PIC Performance - G. Arduini et al.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523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Yearly Performance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188719"/>
                <a:ext cx="8534400" cy="5123242"/>
              </a:xfrm>
            </p:spPr>
            <p:txBody>
              <a:bodyPr>
                <a:normAutofit fontScale="62500" lnSpcReduction="20000"/>
              </a:bodyPr>
              <a:lstStyle/>
              <a:p>
                <a:r>
                  <a:rPr lang="en-US" dirty="0" smtClean="0">
                    <a:solidFill>
                      <a:srgbClr val="FF0000"/>
                    </a:solidFill>
                  </a:rPr>
                  <a:t>Performance efficiency (</a:t>
                </a:r>
                <a:r>
                  <a:rPr lang="en-US" dirty="0" smtClean="0">
                    <a:solidFill>
                      <a:srgbClr val="FF0000"/>
                    </a:solidFill>
                    <a:latin typeface="Symbol" panose="05050102010706020507" pitchFamily="18" charset="2"/>
                  </a:rPr>
                  <a:t>h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) </a:t>
                </a:r>
                <a:r>
                  <a:rPr lang="en-US" dirty="0" smtClean="0"/>
                  <a:t>required to achieve the target yearly integrated luminosity </a:t>
                </a:r>
                <a:r>
                  <a:rPr lang="en-US" dirty="0" err="1" smtClean="0"/>
                  <a:t>L</a:t>
                </a:r>
                <a:r>
                  <a:rPr lang="en-US" baseline="-25000" dirty="0" err="1" smtClean="0"/>
                  <a:t>target</a:t>
                </a:r>
                <a:r>
                  <a:rPr lang="en-US" dirty="0" smtClean="0"/>
                  <a:t> is evaluated for every scenario. This is the percentage of scheduled physics time spent for successful fills (including minimum turn-around)</a:t>
                </a:r>
              </a:p>
              <a:p>
                <a:endParaRPr lang="en-US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𝜂</m:t>
                      </m:r>
                      <m:r>
                        <a:rPr lang="en-US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</a:rPr>
                            <m:t>𝐿</m:t>
                          </m:r>
                          <m:r>
                            <a:rPr lang="en-US" b="0" i="1" baseline="-25000" smtClean="0">
                              <a:latin typeface="Cambria Math"/>
                            </a:rPr>
                            <m:t>𝑡𝑎𝑟𝑔𝑒𝑡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𝐿</m:t>
                          </m:r>
                          <m:r>
                            <a:rPr lang="en-US" b="0" i="1" baseline="-25000" smtClean="0">
                              <a:latin typeface="Cambria Math"/>
                            </a:rPr>
                            <m:t>𝑓𝑖𝑙𝑙</m:t>
                          </m:r>
                        </m:den>
                      </m:f>
                      <m:f>
                        <m:fPr>
                          <m:ctrlPr>
                            <a:rPr lang="en-US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</a:rPr>
                            <m:t>𝑇</m:t>
                          </m:r>
                          <m:r>
                            <a:rPr lang="en-US" i="1" baseline="-25000">
                              <a:latin typeface="Cambria Math"/>
                            </a:rPr>
                            <m:t>𝑎𝑟𝑜𝑢𝑛</m:t>
                          </m:r>
                          <m:r>
                            <a:rPr lang="en-US" b="0" i="1" baseline="-25000" smtClean="0">
                              <a:latin typeface="Cambria Math"/>
                            </a:rPr>
                            <m:t>𝑑</m:t>
                          </m:r>
                          <m:r>
                            <a:rPr lang="en-US" b="0" i="1" baseline="-25000" smtClean="0">
                              <a:latin typeface="Cambria Math"/>
                            </a:rPr>
                            <m:t>−</m:t>
                          </m:r>
                          <m:r>
                            <a:rPr lang="en-US" b="0" i="1" baseline="-25000" smtClean="0">
                              <a:latin typeface="Cambria Math"/>
                            </a:rPr>
                            <m:t>𝑚𝑖𝑛</m:t>
                          </m:r>
                          <m:r>
                            <m:rPr>
                              <m:nor/>
                            </m:rPr>
                            <a:rPr lang="en-US">
                              <a:latin typeface="Cambria Math"/>
                            </a:rPr>
                            <m:t>+</m:t>
                          </m:r>
                          <m:r>
                            <a:rPr lang="en-US" i="1">
                              <a:latin typeface="Cambria Math"/>
                            </a:rPr>
                            <m:t>𝑇</m:t>
                          </m:r>
                          <m:r>
                            <a:rPr lang="en-US" b="0" i="1" baseline="-25000" smtClean="0">
                              <a:latin typeface="Cambria Math"/>
                            </a:rPr>
                            <m:t>𝑓𝑖𝑙𝑙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𝑇</m:t>
                          </m:r>
                          <m:r>
                            <a:rPr lang="en-US" b="0" i="1" baseline="-25000" smtClean="0">
                              <a:latin typeface="Cambria Math"/>
                            </a:rPr>
                            <m:t>𝑠𝑝𝑡</m:t>
                          </m:r>
                        </m:den>
                      </m:f>
                      <m:r>
                        <a:rPr lang="en-US" i="1" smtClean="0">
                          <a:latin typeface="Cambria Math"/>
                          <a:ea typeface="Cambria Math"/>
                        </a:rPr>
                        <m:t>×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100</m:t>
                      </m:r>
                    </m:oMath>
                  </m:oMathPara>
                </a14:m>
                <a:endParaRPr lang="en-US" dirty="0" smtClean="0"/>
              </a:p>
              <a:p>
                <a:pPr lvl="1"/>
                <a:endParaRPr lang="en-US" sz="2900" dirty="0" smtClean="0"/>
              </a:p>
              <a:p>
                <a:pPr lvl="1"/>
                <a:r>
                  <a:rPr lang="en-US" sz="2900" dirty="0" err="1" smtClean="0"/>
                  <a:t>L</a:t>
                </a:r>
                <a:r>
                  <a:rPr lang="en-US" sz="2900" baseline="-25000" dirty="0" err="1" smtClean="0"/>
                  <a:t>fill</a:t>
                </a:r>
                <a:r>
                  <a:rPr lang="en-US" sz="2900" dirty="0" smtClean="0"/>
                  <a:t> = luminosity integrated during one fill of duration </a:t>
                </a:r>
                <a:r>
                  <a:rPr lang="en-US" sz="2900" dirty="0" err="1" smtClean="0"/>
                  <a:t>T</a:t>
                </a:r>
                <a:r>
                  <a:rPr lang="en-US" sz="2900" baseline="-25000" dirty="0" err="1" smtClean="0"/>
                  <a:t>fill</a:t>
                </a:r>
                <a:r>
                  <a:rPr lang="en-US" sz="2900" baseline="-25000" dirty="0" smtClean="0"/>
                  <a:t> </a:t>
                </a:r>
                <a:endParaRPr lang="en-US" sz="2900" baseline="-25000" dirty="0"/>
              </a:p>
              <a:p>
                <a:pPr lvl="1"/>
                <a:r>
                  <a:rPr lang="en-US" sz="2900" dirty="0" err="1" smtClean="0"/>
                  <a:t>T</a:t>
                </a:r>
                <a:r>
                  <a:rPr lang="en-US" sz="2900" baseline="-25000" dirty="0" err="1" smtClean="0"/>
                  <a:t>around</a:t>
                </a:r>
                <a:r>
                  <a:rPr lang="en-US" sz="2900" baseline="-25000" dirty="0" smtClean="0"/>
                  <a:t>-min </a:t>
                </a:r>
                <a:r>
                  <a:rPr lang="en-US" sz="2900" dirty="0" smtClean="0"/>
                  <a:t>= minimum turn-around time </a:t>
                </a:r>
              </a:p>
              <a:p>
                <a:pPr lvl="1"/>
                <a:r>
                  <a:rPr lang="en-US" sz="2900" dirty="0" err="1" smtClean="0"/>
                  <a:t>T</a:t>
                </a:r>
                <a:r>
                  <a:rPr lang="en-US" sz="2900" baseline="-25000" dirty="0" err="1" smtClean="0"/>
                  <a:t>spt</a:t>
                </a:r>
                <a:r>
                  <a:rPr lang="en-US" sz="2900" dirty="0" smtClean="0"/>
                  <a:t>=time spent in physics for luminosity production</a:t>
                </a:r>
              </a:p>
              <a:p>
                <a:pPr lvl="1"/>
                <a:endParaRPr lang="en-US" sz="2900" dirty="0" smtClean="0"/>
              </a:p>
              <a:p>
                <a:r>
                  <a:rPr lang="en-US" dirty="0" smtClean="0"/>
                  <a:t>The performance efficiency for </a:t>
                </a:r>
                <a:r>
                  <a:rPr lang="en-US" dirty="0" err="1" smtClean="0"/>
                  <a:t>T</a:t>
                </a:r>
                <a:r>
                  <a:rPr lang="en-US" baseline="-25000" dirty="0" err="1" smtClean="0"/>
                  <a:t>fill</a:t>
                </a:r>
                <a:r>
                  <a:rPr lang="en-US" dirty="0" smtClean="0"/>
                  <a:t>=6 h (</a:t>
                </a:r>
                <a:r>
                  <a:rPr lang="en-US" dirty="0" smtClean="0">
                    <a:solidFill>
                      <a:srgbClr val="FF0000"/>
                    </a:solidFill>
                    <a:latin typeface="Symbol" panose="05050102010706020507" pitchFamily="18" charset="2"/>
                  </a:rPr>
                  <a:t>h</a:t>
                </a:r>
                <a:r>
                  <a:rPr lang="en-US" baseline="-25000" dirty="0" smtClean="0">
                    <a:solidFill>
                      <a:srgbClr val="FF0000"/>
                    </a:solidFill>
                    <a:latin typeface="+mn-lt"/>
                  </a:rPr>
                  <a:t>6h</a:t>
                </a:r>
                <a:r>
                  <a:rPr lang="en-US" dirty="0" smtClean="0">
                    <a:solidFill>
                      <a:schemeClr val="tx1"/>
                    </a:solidFill>
                    <a:latin typeface="+mn-lt"/>
                  </a:rPr>
                  <a:t>)</a:t>
                </a:r>
                <a:r>
                  <a:rPr lang="en-US" dirty="0" smtClean="0">
                    <a:solidFill>
                      <a:srgbClr val="FF0000"/>
                    </a:solidFill>
                    <a:latin typeface="Symbol" panose="05050102010706020507" pitchFamily="18" charset="2"/>
                  </a:rPr>
                  <a:t> </a:t>
                </a:r>
                <a:r>
                  <a:rPr lang="en-US" dirty="0" smtClean="0"/>
                  <a:t>and for the optimum fill length based on the luminosity evolution and on the considered turn-around time (</a:t>
                </a:r>
                <a:r>
                  <a:rPr lang="en-US" dirty="0" err="1" smtClean="0">
                    <a:solidFill>
                      <a:srgbClr val="FF0000"/>
                    </a:solidFill>
                    <a:latin typeface="Symbol" panose="05050102010706020507" pitchFamily="18" charset="2"/>
                  </a:rPr>
                  <a:t>h</a:t>
                </a:r>
                <a:r>
                  <a:rPr lang="en-US" baseline="-25000" dirty="0" err="1" smtClean="0">
                    <a:solidFill>
                      <a:srgbClr val="FF0000"/>
                    </a:solidFill>
                  </a:rPr>
                  <a:t>opt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) </a:t>
                </a:r>
                <a:r>
                  <a:rPr lang="en-US" dirty="0"/>
                  <a:t>have been evaluated for every </a:t>
                </a:r>
                <a:r>
                  <a:rPr lang="en-US" dirty="0" smtClean="0"/>
                  <a:t>scenario</a:t>
                </a:r>
                <a:endParaRPr lang="en-US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188719"/>
                <a:ext cx="8534400" cy="5123242"/>
              </a:xfrm>
              <a:blipFill rotWithShape="1">
                <a:blip r:embed="rId2"/>
                <a:stretch>
                  <a:fillRect l="-571" t="-1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" name="Group 1"/>
          <p:cNvGrpSpPr/>
          <p:nvPr/>
        </p:nvGrpSpPr>
        <p:grpSpPr>
          <a:xfrm>
            <a:off x="348341" y="2411670"/>
            <a:ext cx="3673930" cy="1266593"/>
            <a:chOff x="348341" y="2411670"/>
            <a:chExt cx="3673930" cy="1266593"/>
          </a:xfrm>
        </p:grpSpPr>
        <p:sp>
          <p:nvSpPr>
            <p:cNvPr id="7" name="Rounded Rectangular Callout 6"/>
            <p:cNvSpPr/>
            <p:nvPr/>
          </p:nvSpPr>
          <p:spPr>
            <a:xfrm>
              <a:off x="3309257" y="2814663"/>
              <a:ext cx="713014" cy="863600"/>
            </a:xfrm>
            <a:prstGeom prst="wedgeRoundRectCallout">
              <a:avLst>
                <a:gd name="adj1" fmla="val -236142"/>
                <a:gd name="adj2" fmla="val -57973"/>
                <a:gd name="adj3" fmla="val 16667"/>
              </a:avLst>
            </a:prstGeom>
            <a:no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48341" y="2411670"/>
              <a:ext cx="184512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# successful physics fills/year </a:t>
              </a:r>
              <a:endParaRPr lang="en-GB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RLIUP - PIC Performance - G. Arduini et al.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866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Yearly Performance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188719"/>
                <a:ext cx="8229600" cy="5123241"/>
              </a:xfrm>
            </p:spPr>
            <p:txBody>
              <a:bodyPr>
                <a:normAutofit fontScale="70000" lnSpcReduction="20000"/>
              </a:bodyPr>
              <a:lstStyle/>
              <a:p>
                <a:r>
                  <a:rPr lang="en-US" dirty="0" smtClean="0">
                    <a:solidFill>
                      <a:srgbClr val="FF0000"/>
                    </a:solidFill>
                  </a:rPr>
                  <a:t>Physics efficiency (</a:t>
                </a:r>
                <a:r>
                  <a:rPr lang="en-US" dirty="0" smtClean="0">
                    <a:solidFill>
                      <a:srgbClr val="FF0000"/>
                    </a:solidFill>
                    <a:latin typeface="Symbol" panose="05050102010706020507" pitchFamily="18" charset="2"/>
                  </a:rPr>
                  <a:t>f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) </a:t>
                </a:r>
                <a:r>
                  <a:rPr lang="en-US" dirty="0" smtClean="0"/>
                  <a:t>is evaluated for every scenario:</a:t>
                </a:r>
              </a:p>
              <a:p>
                <a:endParaRPr lang="en-US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𝜙</m:t>
                      </m:r>
                      <m:r>
                        <a:rPr lang="en-US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</a:rPr>
                            <m:t>𝐿</m:t>
                          </m:r>
                          <m:r>
                            <a:rPr lang="en-US" b="0" i="1" baseline="-25000" smtClean="0">
                              <a:latin typeface="Cambria Math"/>
                            </a:rPr>
                            <m:t>𝑡𝑎𝑟𝑔𝑒𝑡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𝐿</m:t>
                          </m:r>
                          <m:r>
                            <a:rPr lang="en-US" b="0" i="1" baseline="-25000" smtClean="0">
                              <a:latin typeface="Cambria Math"/>
                            </a:rPr>
                            <m:t>𝑓𝑖𝑙𝑙</m:t>
                          </m:r>
                        </m:den>
                      </m:f>
                      <m:f>
                        <m:fPr>
                          <m:ctrlPr>
                            <a:rPr lang="en-US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</a:rPr>
                            <m:t>𝑇</m:t>
                          </m:r>
                          <m:r>
                            <a:rPr lang="en-US" b="0" i="1" baseline="-25000" smtClean="0">
                              <a:latin typeface="Cambria Math"/>
                            </a:rPr>
                            <m:t>𝑓𝑖𝑙𝑙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𝑇</m:t>
                          </m:r>
                          <m:r>
                            <a:rPr lang="en-US" b="0" i="1" baseline="-25000" smtClean="0">
                              <a:latin typeface="Cambria Math"/>
                            </a:rPr>
                            <m:t>𝑠𝑝𝑡</m:t>
                          </m:r>
                        </m:den>
                      </m:f>
                      <m:r>
                        <a:rPr lang="en-US" i="1" smtClean="0">
                          <a:latin typeface="Cambria Math"/>
                          <a:ea typeface="Cambria Math"/>
                        </a:rPr>
                        <m:t>×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100</m:t>
                      </m:r>
                    </m:oMath>
                  </m:oMathPara>
                </a14:m>
                <a:endParaRPr lang="en-US" dirty="0" smtClean="0"/>
              </a:p>
              <a:p>
                <a:pPr lvl="1"/>
                <a:endParaRPr lang="en-US" sz="2900" dirty="0" smtClean="0"/>
              </a:p>
              <a:p>
                <a:r>
                  <a:rPr lang="en-US" sz="3100" dirty="0" smtClean="0"/>
                  <a:t>This is the percentage of time spent in physics. Particularly important for ALICE and </a:t>
                </a:r>
                <a:r>
                  <a:rPr lang="en-US" sz="3100" dirty="0" err="1" smtClean="0"/>
                  <a:t>LHCb</a:t>
                </a:r>
                <a:r>
                  <a:rPr lang="en-US" sz="3100" dirty="0" smtClean="0"/>
                  <a:t> constantly running in </a:t>
                </a:r>
                <a:r>
                  <a:rPr lang="en-US" sz="3100" dirty="0" err="1" smtClean="0"/>
                  <a:t>levelling</a:t>
                </a:r>
                <a:r>
                  <a:rPr lang="en-US" sz="3100" dirty="0" smtClean="0"/>
                  <a:t> mode</a:t>
                </a:r>
              </a:p>
              <a:p>
                <a:pPr lvl="1"/>
                <a:endParaRPr lang="en-US" sz="2900" dirty="0" smtClean="0"/>
              </a:p>
              <a:p>
                <a:r>
                  <a:rPr lang="en-US" dirty="0" smtClean="0"/>
                  <a:t>The physics efficiency for </a:t>
                </a:r>
                <a:r>
                  <a:rPr lang="en-US" dirty="0" err="1" smtClean="0"/>
                  <a:t>T</a:t>
                </a:r>
                <a:r>
                  <a:rPr lang="en-US" baseline="-25000" dirty="0" err="1" smtClean="0"/>
                  <a:t>fill</a:t>
                </a:r>
                <a:r>
                  <a:rPr lang="en-US" dirty="0" smtClean="0"/>
                  <a:t>=6 h (</a:t>
                </a:r>
                <a:r>
                  <a:rPr lang="en-US" dirty="0" smtClean="0">
                    <a:solidFill>
                      <a:srgbClr val="FF0000"/>
                    </a:solidFill>
                    <a:latin typeface="Symbol" panose="05050102010706020507" pitchFamily="18" charset="2"/>
                  </a:rPr>
                  <a:t>f</a:t>
                </a:r>
                <a:r>
                  <a:rPr lang="en-US" baseline="-25000" dirty="0" smtClean="0">
                    <a:solidFill>
                      <a:srgbClr val="FF0000"/>
                    </a:solidFill>
                    <a:latin typeface="+mn-lt"/>
                  </a:rPr>
                  <a:t>6h</a:t>
                </a:r>
                <a:r>
                  <a:rPr lang="en-US" dirty="0" smtClean="0">
                    <a:solidFill>
                      <a:schemeClr val="tx1"/>
                    </a:solidFill>
                    <a:latin typeface="+mn-lt"/>
                  </a:rPr>
                  <a:t>)</a:t>
                </a:r>
                <a:r>
                  <a:rPr lang="en-US" dirty="0" smtClean="0">
                    <a:solidFill>
                      <a:srgbClr val="FF0000"/>
                    </a:solidFill>
                    <a:latin typeface="Symbol" panose="05050102010706020507" pitchFamily="18" charset="2"/>
                  </a:rPr>
                  <a:t> </a:t>
                </a:r>
                <a:r>
                  <a:rPr lang="en-US" dirty="0" smtClean="0"/>
                  <a:t>and for the optimum fill length based on the luminosity evolution and on the considered turn-around time (</a:t>
                </a:r>
                <a:r>
                  <a:rPr lang="en-US" dirty="0" err="1" smtClean="0">
                    <a:solidFill>
                      <a:srgbClr val="FF0000"/>
                    </a:solidFill>
                    <a:latin typeface="Symbol" panose="05050102010706020507" pitchFamily="18" charset="2"/>
                  </a:rPr>
                  <a:t>f</a:t>
                </a:r>
                <a:r>
                  <a:rPr lang="en-US" baseline="-25000" dirty="0" err="1" smtClean="0">
                    <a:solidFill>
                      <a:srgbClr val="FF0000"/>
                    </a:solidFill>
                  </a:rPr>
                  <a:t>opt</a:t>
                </a:r>
                <a:r>
                  <a:rPr lang="en-US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) </a:t>
                </a:r>
                <a:r>
                  <a:rPr lang="en-US" dirty="0" smtClean="0"/>
                  <a:t>have been evaluated for every scenario</a:t>
                </a:r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188719"/>
                <a:ext cx="8229600" cy="5123241"/>
              </a:xfrm>
              <a:blipFill rotWithShape="1">
                <a:blip r:embed="rId2"/>
                <a:stretch>
                  <a:fillRect l="-815" t="-1786" r="-163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RLIUP - PIC Performance - G. Arduini et al.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8033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Yearly Performance</a:t>
            </a:r>
            <a:endParaRPr lang="en-US" sz="36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05464926"/>
              </p:ext>
            </p:extLst>
          </p:nvPr>
        </p:nvGraphicFramePr>
        <p:xfrm>
          <a:off x="87086" y="1189038"/>
          <a:ext cx="8948057" cy="292608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6966857"/>
                <a:gridCol w="1981200"/>
              </a:tblGrid>
              <a:tr h="254758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2012 data</a:t>
                      </a:r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123968" marR="12396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23968" marR="123968" anchor="ctr"/>
                </a:tc>
              </a:tr>
              <a:tr h="254758">
                <a:tc>
                  <a:txBody>
                    <a:bodyPr/>
                    <a:lstStyle/>
                    <a:p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Scheduled Physics Time for p-p luminosity production/year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</a:rPr>
                        <a:t> (</a:t>
                      </a:r>
                      <a:r>
                        <a:rPr lang="en-US" sz="1800" b="0" baseline="0" dirty="0" err="1" smtClean="0">
                          <a:solidFill>
                            <a:schemeClr val="tx1"/>
                          </a:solidFill>
                        </a:rPr>
                        <a:t>T</a:t>
                      </a:r>
                      <a:r>
                        <a:rPr lang="en-US" sz="1800" b="0" baseline="-25000" dirty="0" err="1" smtClean="0">
                          <a:solidFill>
                            <a:schemeClr val="tx1"/>
                          </a:solidFill>
                        </a:rPr>
                        <a:t>spt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</a:rPr>
                        <a:t>) [days]</a:t>
                      </a:r>
                      <a:endParaRPr lang="en-US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23968" marR="12396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</a:rPr>
                        <a:t>190.5</a:t>
                      </a:r>
                    </a:p>
                  </a:txBody>
                  <a:tcPr marL="123968" marR="123968" anchor="ctr"/>
                </a:tc>
              </a:tr>
              <a:tr h="254758">
                <a:tc>
                  <a:txBody>
                    <a:bodyPr/>
                    <a:lstStyle/>
                    <a:p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Minimum Turn-Around Time (</a:t>
                      </a:r>
                      <a:r>
                        <a:rPr lang="en-US" sz="1800" b="0" dirty="0" err="1" smtClean="0">
                          <a:solidFill>
                            <a:schemeClr val="tx1"/>
                          </a:solidFill>
                        </a:rPr>
                        <a:t>T</a:t>
                      </a:r>
                      <a:r>
                        <a:rPr lang="en-US" sz="1800" b="0" baseline="-25000" dirty="0" err="1" smtClean="0">
                          <a:solidFill>
                            <a:schemeClr val="tx1"/>
                          </a:solidFill>
                        </a:rPr>
                        <a:t>around</a:t>
                      </a:r>
                      <a:r>
                        <a:rPr lang="en-US" sz="1800" b="0" baseline="-25000" dirty="0" smtClean="0">
                          <a:solidFill>
                            <a:schemeClr val="tx1"/>
                          </a:solidFill>
                        </a:rPr>
                        <a:t>-min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) [h]</a:t>
                      </a:r>
                      <a:endParaRPr lang="en-US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23968" marR="12396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</a:rPr>
                        <a:t>2.2</a:t>
                      </a:r>
                    </a:p>
                  </a:txBody>
                  <a:tcPr marL="123968" marR="123968" anchor="ctr"/>
                </a:tc>
              </a:tr>
              <a:tr h="254758">
                <a:tc>
                  <a:txBody>
                    <a:bodyPr/>
                    <a:lstStyle/>
                    <a:p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Average Fill length </a:t>
                      </a:r>
                      <a:r>
                        <a:rPr lang="en-US" sz="1800" b="0" dirty="0" err="1" smtClean="0">
                          <a:solidFill>
                            <a:schemeClr val="tx1"/>
                          </a:solidFill>
                        </a:rPr>
                        <a:t>T</a:t>
                      </a:r>
                      <a:r>
                        <a:rPr lang="en-US" sz="1800" b="0" baseline="-25000" dirty="0" err="1" smtClean="0">
                          <a:solidFill>
                            <a:schemeClr val="tx1"/>
                          </a:solidFill>
                        </a:rPr>
                        <a:t>fill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[h]</a:t>
                      </a:r>
                      <a:endParaRPr lang="en-US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23968" marR="12396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</a:rPr>
                        <a:t>6.1</a:t>
                      </a:r>
                    </a:p>
                  </a:txBody>
                  <a:tcPr marL="123968" marR="123968" anchor="ctr"/>
                </a:tc>
              </a:tr>
              <a:tr h="254758">
                <a:tc>
                  <a:txBody>
                    <a:bodyPr/>
                    <a:lstStyle/>
                    <a:p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</a:rPr>
                        <a:t>Integrated Luminosity (L</a:t>
                      </a:r>
                      <a:r>
                        <a:rPr lang="en-US" sz="1800" b="0" baseline="-25000" dirty="0" smtClean="0">
                          <a:solidFill>
                            <a:schemeClr val="tx1"/>
                          </a:solidFill>
                        </a:rPr>
                        <a:t>int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</a:rPr>
                        <a:t>) [fb</a:t>
                      </a:r>
                      <a:r>
                        <a:rPr lang="en-US" sz="1800" b="0" baseline="30000" dirty="0" smtClean="0">
                          <a:solidFill>
                            <a:schemeClr val="tx1"/>
                          </a:solidFill>
                        </a:rPr>
                        <a:t>-1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</a:rPr>
                        <a:t>]</a:t>
                      </a:r>
                      <a:endParaRPr lang="en-US" sz="1800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123968" marR="12396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</a:rPr>
                        <a:t>23.3</a:t>
                      </a:r>
                    </a:p>
                  </a:txBody>
                  <a:tcPr marL="123968" marR="123968" anchor="ctr"/>
                </a:tc>
              </a:tr>
              <a:tr h="254758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Physics efficiency </a:t>
                      </a:r>
                      <a:r>
                        <a:rPr lang="en-US" sz="1800" b="1" dirty="0" smtClean="0">
                          <a:solidFill>
                            <a:srgbClr val="FF0000"/>
                          </a:solidFill>
                          <a:latin typeface="Symbol" panose="05050102010706020507" pitchFamily="18" charset="2"/>
                        </a:rPr>
                        <a:t>f </a:t>
                      </a:r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[%]</a:t>
                      </a:r>
                      <a:r>
                        <a:rPr lang="en-US" sz="1800" b="1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marL="123968" marR="12396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baseline="0" dirty="0" smtClean="0">
                          <a:solidFill>
                            <a:srgbClr val="FF0000"/>
                          </a:solidFill>
                        </a:rPr>
                        <a:t>36</a:t>
                      </a:r>
                    </a:p>
                  </a:txBody>
                  <a:tcPr marL="123968" marR="123968" anchor="ctr"/>
                </a:tc>
              </a:tr>
              <a:tr h="254758">
                <a:tc>
                  <a:txBody>
                    <a:bodyPr/>
                    <a:lstStyle/>
                    <a:p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Fills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</a:rPr>
                        <a:t> that made it to physics (</a:t>
                      </a:r>
                      <a:r>
                        <a:rPr lang="en-US" sz="1800" b="0" baseline="0" dirty="0" err="1" smtClean="0">
                          <a:solidFill>
                            <a:schemeClr val="tx1"/>
                          </a:solidFill>
                        </a:rPr>
                        <a:t>N</a:t>
                      </a:r>
                      <a:r>
                        <a:rPr lang="en-US" sz="1800" b="0" i="0" baseline="-25000" dirty="0" err="1" smtClean="0">
                          <a:solidFill>
                            <a:schemeClr val="tx1"/>
                          </a:solidFill>
                          <a:latin typeface="+mj-lt"/>
                        </a:rPr>
                        <a:t>fill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US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23968" marR="12396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</a:rPr>
                        <a:t>295</a:t>
                      </a:r>
                    </a:p>
                  </a:txBody>
                  <a:tcPr marL="123968" marR="123968" anchor="ctr"/>
                </a:tc>
              </a:tr>
              <a:tr h="254758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Performance efficiency </a:t>
                      </a:r>
                      <a:r>
                        <a:rPr lang="en-US" sz="1800" b="1" dirty="0" smtClean="0">
                          <a:solidFill>
                            <a:srgbClr val="FF0000"/>
                          </a:solidFill>
                          <a:latin typeface="Symbol" panose="05050102010706020507" pitchFamily="18" charset="2"/>
                        </a:rPr>
                        <a:t>h</a:t>
                      </a:r>
                      <a:r>
                        <a:rPr lang="en-US" sz="1800" b="1" baseline="0" dirty="0" smtClean="0">
                          <a:solidFill>
                            <a:srgbClr val="FF0000"/>
                          </a:solidFill>
                        </a:rPr>
                        <a:t> = </a:t>
                      </a:r>
                      <a:r>
                        <a:rPr lang="en-US" sz="1800" b="1" baseline="0" dirty="0" err="1" smtClean="0">
                          <a:solidFill>
                            <a:srgbClr val="FF0000"/>
                          </a:solidFill>
                        </a:rPr>
                        <a:t>N</a:t>
                      </a:r>
                      <a:r>
                        <a:rPr lang="en-US" sz="1800" b="1" baseline="-25000" dirty="0" err="1" smtClean="0">
                          <a:solidFill>
                            <a:srgbClr val="FF0000"/>
                          </a:solidFill>
                        </a:rPr>
                        <a:t>fill</a:t>
                      </a:r>
                      <a:r>
                        <a:rPr lang="en-US" sz="1800" b="1" baseline="0" dirty="0" smtClean="0">
                          <a:solidFill>
                            <a:srgbClr val="FF0000"/>
                          </a:solidFill>
                        </a:rPr>
                        <a:t>*(</a:t>
                      </a:r>
                      <a:r>
                        <a:rPr lang="en-US" sz="1800" b="1" dirty="0" err="1" smtClean="0">
                          <a:solidFill>
                            <a:srgbClr val="FF0000"/>
                          </a:solidFill>
                        </a:rPr>
                        <a:t>T</a:t>
                      </a:r>
                      <a:r>
                        <a:rPr lang="en-US" sz="1800" b="1" baseline="-25000" dirty="0" err="1" smtClean="0">
                          <a:solidFill>
                            <a:srgbClr val="FF0000"/>
                          </a:solidFill>
                        </a:rPr>
                        <a:t>around-min</a:t>
                      </a:r>
                      <a:r>
                        <a:rPr lang="en-US" sz="1800" b="1" dirty="0" err="1" smtClean="0">
                          <a:solidFill>
                            <a:srgbClr val="FF0000"/>
                          </a:solidFill>
                        </a:rPr>
                        <a:t>+T</a:t>
                      </a:r>
                      <a:r>
                        <a:rPr lang="en-US" sz="1800" b="1" baseline="-25000" dirty="0" err="1" smtClean="0">
                          <a:solidFill>
                            <a:srgbClr val="FF0000"/>
                          </a:solidFill>
                        </a:rPr>
                        <a:t>fill</a:t>
                      </a:r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)/</a:t>
                      </a:r>
                      <a:r>
                        <a:rPr lang="en-US" sz="1800" b="1" baseline="0" dirty="0" err="1" smtClean="0">
                          <a:solidFill>
                            <a:srgbClr val="FF0000"/>
                          </a:solidFill>
                        </a:rPr>
                        <a:t>T</a:t>
                      </a:r>
                      <a:r>
                        <a:rPr lang="en-US" sz="1800" b="1" baseline="-25000" dirty="0" err="1" smtClean="0">
                          <a:solidFill>
                            <a:srgbClr val="FF0000"/>
                          </a:solidFill>
                        </a:rPr>
                        <a:t>spt</a:t>
                      </a:r>
                      <a:r>
                        <a:rPr lang="en-US" sz="1800" b="1" baseline="0" dirty="0" smtClean="0">
                          <a:solidFill>
                            <a:srgbClr val="FF0000"/>
                          </a:solidFill>
                        </a:rPr>
                        <a:t>*100 [%]</a:t>
                      </a:r>
                      <a:endParaRPr lang="en-US" sz="1800" b="1" dirty="0" smtClean="0">
                        <a:solidFill>
                          <a:srgbClr val="FF0000"/>
                        </a:solidFill>
                      </a:endParaRPr>
                    </a:p>
                  </a:txBody>
                  <a:tcPr marL="123968" marR="12396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baseline="0" dirty="0" smtClean="0">
                          <a:solidFill>
                            <a:srgbClr val="FF0000"/>
                          </a:solidFill>
                        </a:rPr>
                        <a:t>53.5</a:t>
                      </a:r>
                    </a:p>
                  </a:txBody>
                  <a:tcPr marL="123968" marR="123968" anchor="ctr"/>
                </a:tc>
              </a:tr>
            </a:tbl>
          </a:graphicData>
        </a:graphic>
      </p:graphicFrame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RLIUP - PIC Performance - G. Arduini et al.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746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Yearly Performance</a:t>
            </a:r>
            <a:endParaRPr lang="en-US" sz="36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16905255"/>
              </p:ext>
            </p:extLst>
          </p:nvPr>
        </p:nvGraphicFramePr>
        <p:xfrm>
          <a:off x="87086" y="1189038"/>
          <a:ext cx="8948057" cy="256032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6966857"/>
                <a:gridCol w="1981200"/>
              </a:tblGrid>
              <a:tr h="254758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HL-LHC Assumptions</a:t>
                      </a:r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123968" marR="123968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800" b="0" baseline="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123968" marR="123968" anchor="ctr"/>
                </a:tc>
              </a:tr>
              <a:tr h="254758">
                <a:tc>
                  <a:txBody>
                    <a:bodyPr/>
                    <a:lstStyle/>
                    <a:p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Scheduled Physics Time for p-p luminosity production/year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</a:rPr>
                        <a:t> (</a:t>
                      </a:r>
                      <a:r>
                        <a:rPr lang="en-US" sz="1800" b="0" baseline="0" dirty="0" err="1" smtClean="0">
                          <a:solidFill>
                            <a:schemeClr val="tx1"/>
                          </a:solidFill>
                        </a:rPr>
                        <a:t>T</a:t>
                      </a:r>
                      <a:r>
                        <a:rPr lang="en-US" sz="1800" b="0" baseline="-25000" dirty="0" err="1" smtClean="0">
                          <a:solidFill>
                            <a:schemeClr val="tx1"/>
                          </a:solidFill>
                        </a:rPr>
                        <a:t>phys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</a:rPr>
                        <a:t>) [days]</a:t>
                      </a:r>
                      <a:endParaRPr lang="en-US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23968" marR="12396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</a:rPr>
                        <a:t>160</a:t>
                      </a:r>
                    </a:p>
                  </a:txBody>
                  <a:tcPr marL="123968" marR="123968" anchor="ctr"/>
                </a:tc>
              </a:tr>
              <a:tr h="254758">
                <a:tc>
                  <a:txBody>
                    <a:bodyPr/>
                    <a:lstStyle/>
                    <a:p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Minimum Turn-Around Time [h]</a:t>
                      </a:r>
                      <a:endParaRPr lang="en-US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23968" marR="12396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 marL="123968" marR="123968" anchor="ctr"/>
                </a:tc>
              </a:tr>
              <a:tr h="254758">
                <a:tc>
                  <a:txBody>
                    <a:bodyPr/>
                    <a:lstStyle/>
                    <a:p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Average Fill length [h]</a:t>
                      </a:r>
                      <a:endParaRPr lang="en-US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23968" marR="12396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</a:rPr>
                        <a:t>6 or optimum</a:t>
                      </a:r>
                    </a:p>
                  </a:txBody>
                  <a:tcPr marL="123968" marR="123968" anchor="ctr"/>
                </a:tc>
              </a:tr>
              <a:tr h="254758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Performance Efficiency </a:t>
                      </a:r>
                      <a:r>
                        <a:rPr lang="en-US" sz="1800" b="1" baseline="0" dirty="0" smtClean="0">
                          <a:solidFill>
                            <a:srgbClr val="FF0000"/>
                          </a:solidFill>
                        </a:rPr>
                        <a:t>– goal [%]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marL="123968" marR="12396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50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marL="123968" marR="123968" anchor="ctr"/>
                </a:tc>
              </a:tr>
              <a:tr h="254758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Pile-up limit [events/crossing]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marL="123968" marR="12396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140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marL="123968" marR="123968" anchor="ctr"/>
                </a:tc>
              </a:tr>
              <a:tr h="254758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Pile-up Density limit – baseline</a:t>
                      </a:r>
                      <a:r>
                        <a:rPr lang="en-US" sz="1800" b="1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</a:rPr>
                        <a:t>(stretched) </a:t>
                      </a:r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[events/mm/crossing]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marL="123968" marR="12396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1.3 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</a:rPr>
                        <a:t>(0.7)</a:t>
                      </a:r>
                      <a:endParaRPr lang="en-US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123968" marR="123968" anchor="ctr"/>
                </a:tc>
              </a:tr>
            </a:tbl>
          </a:graphicData>
        </a:graphic>
      </p:graphicFrame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RLIUP - PIC Performance - G. Arduini et al.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231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629" y="274638"/>
            <a:ext cx="8828314" cy="914400"/>
          </a:xfrm>
        </p:spPr>
        <p:txBody>
          <a:bodyPr>
            <a:normAutofit/>
          </a:bodyPr>
          <a:lstStyle/>
          <a:p>
            <a:r>
              <a:rPr lang="en-US" dirty="0" smtClean="0"/>
              <a:t>PIC @ 6.5 </a:t>
            </a:r>
            <a:r>
              <a:rPr lang="en-US" dirty="0" err="1" smtClean="0"/>
              <a:t>TeV</a:t>
            </a:r>
            <a:r>
              <a:rPr lang="en-US" dirty="0" smtClean="0"/>
              <a:t> (Pile-up limit at 140)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3463386"/>
              </p:ext>
            </p:extLst>
          </p:nvPr>
        </p:nvGraphicFramePr>
        <p:xfrm>
          <a:off x="97969" y="1189038"/>
          <a:ext cx="8991600" cy="26964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4490"/>
                <a:gridCol w="887147"/>
                <a:gridCol w="975861"/>
                <a:gridCol w="1068984"/>
                <a:gridCol w="1015810"/>
                <a:gridCol w="1551396"/>
                <a:gridCol w="1817912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Lev.</a:t>
                      </a:r>
                      <a:r>
                        <a:rPr lang="it-IT" sz="1600" b="1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time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[h]</a:t>
                      </a: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Opt</a:t>
                      </a: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 </a:t>
                      </a:r>
                      <a:r>
                        <a:rPr lang="it-IT" sz="1600" b="1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Fill</a:t>
                      </a: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it-IT" sz="1600" b="1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length</a:t>
                      </a:r>
                      <a:endParaRPr lang="it-IT" sz="1600" b="1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[h]</a:t>
                      </a: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Symbol" panose="05050102010706020507" pitchFamily="18" charset="2"/>
                          <a:ea typeface="Calibri"/>
                          <a:cs typeface="Times New Roman"/>
                        </a:rPr>
                        <a:t>h</a:t>
                      </a:r>
                      <a:r>
                        <a:rPr lang="it-IT" sz="1600" b="1" baseline="-25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6h</a:t>
                      </a: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it-IT" sz="1600" b="1" dirty="0" smtClean="0">
                          <a:effectLst/>
                          <a:latin typeface="Symbol" panose="05050102010706020507" pitchFamily="18" charset="2"/>
                          <a:ea typeface="Calibri"/>
                          <a:cs typeface="Times New Roman"/>
                        </a:rPr>
                        <a:t>h</a:t>
                      </a:r>
                      <a:r>
                        <a:rPr lang="it-IT" sz="1600" b="1" baseline="-25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opt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[%]</a:t>
                      </a: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Symbol" panose="05050102010706020507" pitchFamily="18" charset="2"/>
                          <a:ea typeface="Calibri"/>
                          <a:cs typeface="Times New Roman"/>
                        </a:rPr>
                        <a:t>f</a:t>
                      </a:r>
                      <a:r>
                        <a:rPr lang="it-IT" sz="1600" b="1" baseline="-25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6h</a:t>
                      </a: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it-IT" sz="1600" b="1" dirty="0" smtClean="0">
                          <a:effectLst/>
                          <a:latin typeface="Symbol" panose="05050102010706020507" pitchFamily="18" charset="2"/>
                          <a:ea typeface="Calibri"/>
                          <a:cs typeface="Times New Roman"/>
                        </a:rPr>
                        <a:t>f</a:t>
                      </a:r>
                      <a:r>
                        <a:rPr lang="it-IT" sz="1600" b="1" baseline="-25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opt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[%]</a:t>
                      </a: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Int.</a:t>
                      </a:r>
                      <a:r>
                        <a:rPr lang="it-IT" sz="1600" b="1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Lumi for </a:t>
                      </a:r>
                      <a:r>
                        <a:rPr lang="it-IT" sz="1600" b="1" baseline="0" dirty="0" smtClean="0">
                          <a:effectLst/>
                          <a:latin typeface="Symbol" panose="05050102010706020507" pitchFamily="18" charset="2"/>
                          <a:ea typeface="Calibri"/>
                          <a:cs typeface="Times New Roman"/>
                        </a:rPr>
                        <a:t>h</a:t>
                      </a:r>
                      <a:r>
                        <a:rPr lang="it-IT" sz="1600" b="1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=50% for 6h /opt. fill length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[fb</a:t>
                      </a:r>
                      <a:r>
                        <a:rPr lang="it-IT" sz="1600" b="1" baseline="30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-1 </a:t>
                      </a:r>
                      <a:r>
                        <a:rPr lang="it-IT" sz="1600" b="1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/y]</a:t>
                      </a:r>
                      <a:endParaRPr lang="it-IT" sz="1600" b="1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Max.  Mean Pile-up density/Pile-up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[ev./mm]/[ev./xing]</a:t>
                      </a:r>
                    </a:p>
                  </a:txBody>
                  <a:tcPr marL="38402" marR="38402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BCMS – 40/20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-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6.5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37/37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25/26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93/94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0.97/84</a:t>
                      </a:r>
                      <a:endParaRPr lang="en-US" sz="1600" b="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Standard - 40/20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-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7.3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40/40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27/28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87/88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0.79/69</a:t>
                      </a:r>
                      <a:endParaRPr lang="en-US" sz="1600" b="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BCMS – 50/25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-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6.8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39/39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26/27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89/89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0.77/78</a:t>
                      </a:r>
                      <a:endParaRPr lang="en-US" sz="1600" b="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Standard – 50/25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-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7.6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43/42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28/30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82/83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0.63/64</a:t>
                      </a:r>
                      <a:endParaRPr lang="en-US" sz="1600" b="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598718" y="3889565"/>
            <a:ext cx="8632369" cy="482132"/>
          </a:xfrm>
        </p:spPr>
        <p:txBody>
          <a:bodyPr>
            <a:noAutofit/>
          </a:bodyPr>
          <a:lstStyle/>
          <a:p>
            <a:r>
              <a:rPr lang="en-US" sz="1600" dirty="0" smtClean="0"/>
              <a:t>All the configurations allow to achieve the target integrated luminosity per year with performance efficiency and physics efficiency compatible with 2012 values</a:t>
            </a:r>
          </a:p>
          <a:p>
            <a:r>
              <a:rPr lang="en-US" sz="1600" dirty="0" smtClean="0"/>
              <a:t>Fill lengths are comparable (although slightly longer) to 2012 average </a:t>
            </a:r>
            <a:r>
              <a:rPr lang="en-US" sz="1600" dirty="0" smtClean="0">
                <a:sym typeface="Wingdings" panose="05000000000000000000" pitchFamily="2" charset="2"/>
              </a:rPr>
              <a:t> Importance of consolidation to increase reliability</a:t>
            </a:r>
            <a:endParaRPr lang="en-US" sz="1600" dirty="0"/>
          </a:p>
          <a:p>
            <a:r>
              <a:rPr lang="en-US" sz="1600" dirty="0" smtClean="0"/>
              <a:t>50/25 optics provides reduced pile-up density for small reduction of the integrated luminosity</a:t>
            </a:r>
            <a:r>
              <a:rPr lang="en-US" sz="1600" dirty="0"/>
              <a:t> </a:t>
            </a:r>
            <a:r>
              <a:rPr lang="en-US" sz="1600" dirty="0" smtClean="0"/>
              <a:t>and it relaxes constraints on aperture/optics</a:t>
            </a:r>
          </a:p>
          <a:p>
            <a:r>
              <a:rPr lang="en-US" sz="1600" dirty="0" smtClean="0"/>
              <a:t>Standard filling scheme provides slightly lower performance but it is more tolerant to additive sources of blow-up</a:t>
            </a:r>
            <a:endParaRPr lang="en-GB" sz="16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RLIUP - PIC Performance - G. Arduini et al.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18</a:t>
            </a:fld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3679371" y="1814090"/>
            <a:ext cx="1001486" cy="558996"/>
          </a:xfrm>
          <a:prstGeom prst="roundRect">
            <a:avLst/>
          </a:prstGeom>
          <a:solidFill>
            <a:srgbClr val="FFFF00"/>
          </a:solidFill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Goal</a:t>
            </a:r>
          </a:p>
          <a:p>
            <a:pPr algn="ctr"/>
            <a:r>
              <a:rPr lang="en-US" b="1" dirty="0">
                <a:solidFill>
                  <a:srgbClr val="FF0000"/>
                </a:solidFill>
              </a:rPr>
              <a:t>&lt;</a:t>
            </a:r>
            <a:r>
              <a:rPr lang="en-US" b="1" dirty="0" smtClean="0">
                <a:solidFill>
                  <a:srgbClr val="FF0000"/>
                </a:solidFill>
              </a:rPr>
              <a:t>50%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4680857" y="1810266"/>
            <a:ext cx="1001486" cy="558996"/>
          </a:xfrm>
          <a:prstGeom prst="roundRect">
            <a:avLst/>
          </a:prstGeom>
          <a:solidFill>
            <a:srgbClr val="FFFF00"/>
          </a:solidFill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2012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36%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5682343" y="2089764"/>
            <a:ext cx="1534886" cy="283322"/>
          </a:xfrm>
          <a:prstGeom prst="roundRect">
            <a:avLst/>
          </a:prstGeom>
          <a:solidFill>
            <a:srgbClr val="FFFF00"/>
          </a:solidFill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Goal </a:t>
            </a:r>
            <a:r>
              <a:rPr lang="en-GB" b="1" dirty="0" smtClean="0">
                <a:solidFill>
                  <a:srgbClr val="FF0000"/>
                </a:solidFill>
              </a:rPr>
              <a:t>&gt; 70 fb</a:t>
            </a:r>
            <a:r>
              <a:rPr lang="en-GB" b="1" baseline="30000" dirty="0" smtClean="0">
                <a:solidFill>
                  <a:srgbClr val="FF0000"/>
                </a:solidFill>
              </a:rPr>
              <a:t>-1</a:t>
            </a:r>
            <a:endParaRPr lang="en-US" b="1" baseline="30000" dirty="0" smtClean="0">
              <a:solidFill>
                <a:srgbClr val="FF0000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7424057" y="2085647"/>
            <a:ext cx="1534886" cy="283322"/>
          </a:xfrm>
          <a:prstGeom prst="roundRect">
            <a:avLst/>
          </a:prstGeom>
          <a:solidFill>
            <a:srgbClr val="FFFF00"/>
          </a:solidFill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&lt;1.3/&lt;140</a:t>
            </a:r>
            <a:endParaRPr lang="en-US" b="1" baseline="30000" dirty="0" smtClean="0">
              <a:solidFill>
                <a:srgbClr val="FF0000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2677885" y="1814090"/>
            <a:ext cx="1001486" cy="558996"/>
          </a:xfrm>
          <a:prstGeom prst="roundRect">
            <a:avLst/>
          </a:prstGeom>
          <a:solidFill>
            <a:srgbClr val="FFFF00"/>
          </a:solidFill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2012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6h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2350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629" y="274638"/>
            <a:ext cx="8828314" cy="914400"/>
          </a:xfrm>
        </p:spPr>
        <p:txBody>
          <a:bodyPr>
            <a:normAutofit/>
          </a:bodyPr>
          <a:lstStyle/>
          <a:p>
            <a:r>
              <a:rPr lang="en-US" dirty="0" smtClean="0"/>
              <a:t>PIC @ 6.5 </a:t>
            </a:r>
            <a:r>
              <a:rPr lang="en-US" dirty="0" err="1" smtClean="0"/>
              <a:t>TeV</a:t>
            </a:r>
            <a:r>
              <a:rPr lang="en-US" dirty="0" smtClean="0"/>
              <a:t> (Pile-up limit at 45)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317059"/>
              </p:ext>
            </p:extLst>
          </p:nvPr>
        </p:nvGraphicFramePr>
        <p:xfrm>
          <a:off x="97969" y="1106019"/>
          <a:ext cx="8991600" cy="26964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4490"/>
                <a:gridCol w="887147"/>
                <a:gridCol w="975861"/>
                <a:gridCol w="1068984"/>
                <a:gridCol w="1015810"/>
                <a:gridCol w="1551396"/>
                <a:gridCol w="1817912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Lev.</a:t>
                      </a:r>
                      <a:r>
                        <a:rPr lang="it-IT" sz="1600" b="1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time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[h]</a:t>
                      </a: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Opt</a:t>
                      </a: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 </a:t>
                      </a:r>
                      <a:r>
                        <a:rPr lang="it-IT" sz="1600" b="1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Fill</a:t>
                      </a: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it-IT" sz="1600" b="1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length</a:t>
                      </a:r>
                      <a:endParaRPr lang="it-IT" sz="1600" b="1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[h]</a:t>
                      </a: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Symbol" panose="05050102010706020507" pitchFamily="18" charset="2"/>
                          <a:ea typeface="Calibri"/>
                          <a:cs typeface="Times New Roman"/>
                        </a:rPr>
                        <a:t>h</a:t>
                      </a:r>
                      <a:r>
                        <a:rPr lang="it-IT" sz="1600" b="1" baseline="-25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6h</a:t>
                      </a: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it-IT" sz="1600" b="1" dirty="0" smtClean="0">
                          <a:effectLst/>
                          <a:latin typeface="Symbol" panose="05050102010706020507" pitchFamily="18" charset="2"/>
                          <a:ea typeface="Calibri"/>
                          <a:cs typeface="Times New Roman"/>
                        </a:rPr>
                        <a:t>h</a:t>
                      </a:r>
                      <a:r>
                        <a:rPr lang="it-IT" sz="1600" b="1" baseline="-25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opt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[%]</a:t>
                      </a: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Symbol" panose="05050102010706020507" pitchFamily="18" charset="2"/>
                          <a:ea typeface="Calibri"/>
                          <a:cs typeface="Times New Roman"/>
                        </a:rPr>
                        <a:t>f</a:t>
                      </a:r>
                      <a:r>
                        <a:rPr lang="it-IT" sz="1600" b="1" baseline="-25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6h</a:t>
                      </a: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it-IT" sz="1600" b="1" dirty="0" smtClean="0">
                          <a:effectLst/>
                          <a:latin typeface="Symbol" panose="05050102010706020507" pitchFamily="18" charset="2"/>
                          <a:ea typeface="Calibri"/>
                          <a:cs typeface="Times New Roman"/>
                        </a:rPr>
                        <a:t>f</a:t>
                      </a:r>
                      <a:r>
                        <a:rPr lang="it-IT" sz="1600" b="1" baseline="-25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opt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[%]</a:t>
                      </a: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Int.</a:t>
                      </a:r>
                      <a:r>
                        <a:rPr lang="it-IT" sz="1600" b="1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Lumi for </a:t>
                      </a:r>
                      <a:r>
                        <a:rPr lang="it-IT" sz="1600" b="1" baseline="0" dirty="0" smtClean="0">
                          <a:effectLst/>
                          <a:latin typeface="Symbol" panose="05050102010706020507" pitchFamily="18" charset="2"/>
                          <a:ea typeface="Calibri"/>
                          <a:cs typeface="Times New Roman"/>
                        </a:rPr>
                        <a:t>h</a:t>
                      </a:r>
                      <a:r>
                        <a:rPr lang="it-IT" sz="1600" b="1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=50% for 6h /opt. fill length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[fb</a:t>
                      </a:r>
                      <a:r>
                        <a:rPr lang="it-IT" sz="1600" b="1" baseline="30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-1 </a:t>
                      </a:r>
                      <a:r>
                        <a:rPr lang="it-IT" sz="1600" b="1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/y]</a:t>
                      </a:r>
                      <a:endParaRPr lang="it-IT" sz="1600" b="1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Max. Avg. Pile-up density/Pile-up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[ev./mm]/[ev./xing]</a:t>
                      </a:r>
                    </a:p>
                  </a:txBody>
                  <a:tcPr marL="38402" marR="38402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BCMS – 40/20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6.8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10.2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49/45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33/34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71/79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0.53/45</a:t>
                      </a:r>
                      <a:endParaRPr lang="en-US" sz="1600" b="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Standard - 40/20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5.3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9.6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47/44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31/33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75/80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0.53/45</a:t>
                      </a:r>
                      <a:endParaRPr lang="en-US" sz="1600" b="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BCMS – 50/25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6.2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9.8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49/45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33/35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71/77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0.45/45</a:t>
                      </a:r>
                      <a:endParaRPr lang="en-US" sz="1600" b="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Standard – 50/25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4.5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9.2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47/45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32/34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74/78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0.46/45</a:t>
                      </a:r>
                      <a:endParaRPr lang="en-US" sz="1600" b="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26577" y="4052855"/>
            <a:ext cx="8632369" cy="482132"/>
          </a:xfrm>
        </p:spPr>
        <p:txBody>
          <a:bodyPr>
            <a:noAutofit/>
          </a:bodyPr>
          <a:lstStyle/>
          <a:p>
            <a:r>
              <a:rPr lang="en-US" sz="2000" dirty="0" smtClean="0"/>
              <a:t>With a reduced pile-up limit the target luminosity is still achievable but with reduced margin and longer fills (by &gt;50 %)</a:t>
            </a:r>
          </a:p>
          <a:p>
            <a:r>
              <a:rPr lang="en-US" sz="2000" dirty="0" smtClean="0"/>
              <a:t>BCMS and standard filling schemes provide the same performance with a slight advantage for the standard scheme due to larger number of bunches and therefore larger </a:t>
            </a:r>
            <a:r>
              <a:rPr lang="en-US" sz="2000" dirty="0" err="1" smtClean="0"/>
              <a:t>levelling</a:t>
            </a:r>
            <a:r>
              <a:rPr lang="en-US" sz="2000" dirty="0" smtClean="0"/>
              <a:t> luminosity for the same pile-up limit.</a:t>
            </a:r>
          </a:p>
          <a:p>
            <a:endParaRPr lang="en-US" sz="2000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RLIUP - PIC Performance - G. Arduini et al.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0034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Beam parameters:</a:t>
            </a:r>
          </a:p>
          <a:p>
            <a:pPr lvl="1"/>
            <a:r>
              <a:rPr lang="en-US" sz="2400" dirty="0" smtClean="0"/>
              <a:t>Injectors</a:t>
            </a:r>
          </a:p>
          <a:p>
            <a:pPr lvl="1"/>
            <a:r>
              <a:rPr lang="en-US" sz="2400" dirty="0" smtClean="0"/>
              <a:t>LHC</a:t>
            </a:r>
          </a:p>
          <a:p>
            <a:r>
              <a:rPr lang="en-US" sz="2800" dirty="0" smtClean="0"/>
              <a:t>Beam Parameter Evolution during the fill</a:t>
            </a:r>
          </a:p>
          <a:p>
            <a:r>
              <a:rPr lang="en-US" sz="2800" dirty="0" smtClean="0"/>
              <a:t>Yearly performance</a:t>
            </a:r>
          </a:p>
          <a:p>
            <a:r>
              <a:rPr lang="en-US" sz="2800" dirty="0" smtClean="0"/>
              <a:t>Key questions and studies</a:t>
            </a:r>
          </a:p>
          <a:p>
            <a:r>
              <a:rPr lang="en-US" sz="2800" dirty="0" smtClean="0"/>
              <a:t>Conclusions</a:t>
            </a:r>
            <a:endParaRPr lang="en-GB" sz="28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RLIUP - PIC Performance - G. Arduini et al.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87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Yearly </a:t>
            </a:r>
            <a:r>
              <a:rPr lang="en-US" dirty="0" smtClean="0"/>
              <a:t>Performance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Assumed distribution (delta at </a:t>
            </a:r>
            <a:r>
              <a:rPr lang="en-US" sz="2400" dirty="0" err="1" smtClean="0"/>
              <a:t>T</a:t>
            </a:r>
            <a:r>
              <a:rPr lang="en-US" sz="2400" baseline="-25000" dirty="0" err="1" smtClean="0"/>
              <a:t>fill</a:t>
            </a:r>
            <a:r>
              <a:rPr lang="en-US" sz="2400" baseline="-25000" dirty="0" smtClean="0"/>
              <a:t> </a:t>
            </a:r>
            <a:r>
              <a:rPr lang="en-US" sz="2400" dirty="0" smtClean="0"/>
              <a:t>-</a:t>
            </a:r>
            <a:r>
              <a:rPr lang="en-US" sz="2400" baseline="-25000" dirty="0" smtClean="0"/>
              <a:t> </a:t>
            </a:r>
            <a:r>
              <a:rPr lang="en-US" sz="2400" dirty="0" smtClean="0"/>
              <a:t>see J. Wenninger) is likely optimistic (10-20%) but:</a:t>
            </a:r>
          </a:p>
          <a:p>
            <a:pPr lvl="1"/>
            <a:r>
              <a:rPr lang="en-US" sz="2400" dirty="0" smtClean="0"/>
              <a:t>Improvement in reliability could be expected as a result of PICs and in particular:</a:t>
            </a:r>
          </a:p>
          <a:p>
            <a:pPr lvl="2"/>
            <a:r>
              <a:rPr lang="en-US" sz="2000" dirty="0" smtClean="0"/>
              <a:t>SC links in 1/5/7 </a:t>
            </a:r>
            <a:r>
              <a:rPr lang="en-US" sz="2000" dirty="0" smtClean="0">
                <a:sym typeface="Wingdings" panose="05000000000000000000" pitchFamily="2" charset="2"/>
              </a:rPr>
              <a:t> R2E</a:t>
            </a:r>
          </a:p>
          <a:p>
            <a:pPr lvl="2"/>
            <a:r>
              <a:rPr lang="en-US" sz="2000" dirty="0" smtClean="0">
                <a:sym typeface="Wingdings" panose="05000000000000000000" pitchFamily="2" charset="2"/>
              </a:rPr>
              <a:t>Cryogenics upgrade in point 4 and additional IR1-5 </a:t>
            </a:r>
            <a:r>
              <a:rPr lang="en-US" sz="2000" dirty="0" err="1" smtClean="0">
                <a:sym typeface="Wingdings" panose="05000000000000000000" pitchFamily="2" charset="2"/>
              </a:rPr>
              <a:t>cryoplants</a:t>
            </a:r>
            <a:r>
              <a:rPr lang="en-US" sz="2000" dirty="0" smtClean="0">
                <a:sym typeface="Wingdings" panose="05000000000000000000" pitchFamily="2" charset="2"/>
              </a:rPr>
              <a:t> providing more margin for operation</a:t>
            </a:r>
            <a:endParaRPr lang="en-US" sz="2000" dirty="0" smtClean="0"/>
          </a:p>
          <a:p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RLIUP - PIC Performance - G. Arduini et al.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739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Key questions and studies required in Run 2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spcBef>
                <a:spcPts val="1200"/>
              </a:spcBef>
            </a:pPr>
            <a:r>
              <a:rPr lang="en-US" sz="2800" dirty="0" smtClean="0"/>
              <a:t>Confirmation of the feasibility of scrubbing the dipoles down to SEY=1.3-1.4 possibly with dedicated beams</a:t>
            </a:r>
          </a:p>
          <a:p>
            <a:pPr>
              <a:spcBef>
                <a:spcPts val="1200"/>
              </a:spcBef>
            </a:pPr>
            <a:r>
              <a:rPr lang="en-US" sz="2800" dirty="0"/>
              <a:t>Full understanding of the stability limits </a:t>
            </a:r>
            <a:r>
              <a:rPr lang="en-GB" sz="2800" dirty="0"/>
              <a:t>for single and </a:t>
            </a:r>
            <a:r>
              <a:rPr lang="en-GB" sz="2800" dirty="0" smtClean="0"/>
              <a:t>two-beams</a:t>
            </a:r>
            <a:endParaRPr lang="en-US" sz="2800" dirty="0" smtClean="0"/>
          </a:p>
          <a:p>
            <a:pPr>
              <a:spcBef>
                <a:spcPts val="1200"/>
              </a:spcBef>
            </a:pPr>
            <a:r>
              <a:rPr lang="en-US" sz="2800" dirty="0" smtClean="0"/>
              <a:t>Study of the beam-beam effects with flat beams and large tune spread. </a:t>
            </a:r>
            <a:r>
              <a:rPr lang="en-US" sz="2800" dirty="0"/>
              <a:t>R</a:t>
            </a:r>
            <a:r>
              <a:rPr lang="en-US" sz="2800" dirty="0" smtClean="0"/>
              <a:t>ound beams with 30/30 cm and 12 </a:t>
            </a:r>
            <a:r>
              <a:rPr lang="en-US" sz="2800" dirty="0" smtClean="0">
                <a:latin typeface="Symbol" panose="05050102010706020507" pitchFamily="18" charset="2"/>
              </a:rPr>
              <a:t>s</a:t>
            </a:r>
            <a:r>
              <a:rPr lang="en-US" sz="2800" dirty="0" smtClean="0"/>
              <a:t> separation as a back-up </a:t>
            </a:r>
            <a:r>
              <a:rPr lang="en-US" sz="2800" dirty="0" smtClean="0">
                <a:sym typeface="Wingdings" panose="05000000000000000000" pitchFamily="2" charset="2"/>
              </a:rPr>
              <a:t> same pile-up density for smaller integrated luminosity (-12 %).</a:t>
            </a:r>
            <a:endParaRPr lang="en-US" sz="2800" dirty="0" smtClean="0"/>
          </a:p>
          <a:p>
            <a:pPr>
              <a:spcBef>
                <a:spcPts val="1200"/>
              </a:spcBef>
            </a:pPr>
            <a:r>
              <a:rPr lang="en-US" sz="2800" dirty="0" smtClean="0"/>
              <a:t>Understanding </a:t>
            </a:r>
            <a:r>
              <a:rPr lang="en-US" sz="2800" dirty="0"/>
              <a:t>and Control of the additive sources of </a:t>
            </a:r>
            <a:r>
              <a:rPr lang="en-US" sz="2800" dirty="0" smtClean="0"/>
              <a:t>blow-up</a:t>
            </a:r>
            <a:endParaRPr lang="en-GB" sz="2800" dirty="0" smtClean="0"/>
          </a:p>
          <a:p>
            <a:pPr>
              <a:spcBef>
                <a:spcPts val="1200"/>
              </a:spcBef>
            </a:pPr>
            <a:r>
              <a:rPr lang="en-US" sz="2800" dirty="0"/>
              <a:t>Confirmation of the feasibility of </a:t>
            </a:r>
            <a:r>
              <a:rPr lang="en-US" sz="2800" dirty="0" smtClean="0">
                <a:latin typeface="Symbol" panose="05050102010706020507" pitchFamily="18" charset="2"/>
              </a:rPr>
              <a:t>b</a:t>
            </a:r>
            <a:r>
              <a:rPr lang="en-US" sz="2800" dirty="0" smtClean="0"/>
              <a:t>*-</a:t>
            </a:r>
            <a:r>
              <a:rPr lang="en-US" sz="2800" dirty="0" err="1" smtClean="0"/>
              <a:t>levelling</a:t>
            </a:r>
            <a:r>
              <a:rPr lang="en-US" sz="2800" dirty="0" smtClean="0"/>
              <a:t> as a possible solution for IP8</a:t>
            </a:r>
            <a:endParaRPr lang="en-US" sz="2800" dirty="0"/>
          </a:p>
          <a:p>
            <a:endParaRPr lang="en-US" sz="2800" dirty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RLIUP - PIC Performance - G. Arduini et al.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103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dirty="0" smtClean="0">
                <a:ea typeface="Calibri"/>
                <a:cs typeface="Times New Roman"/>
              </a:rPr>
              <a:t>The luminosity target can be reached with 40/20 optics</a:t>
            </a:r>
          </a:p>
          <a:p>
            <a:pPr marL="514350" lvl="1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600" dirty="0" smtClean="0">
                <a:ea typeface="Calibri"/>
                <a:cs typeface="Times New Roman"/>
              </a:rPr>
              <a:t>Comfortably, provided pile-up limit is increased above present values</a:t>
            </a:r>
            <a:endParaRPr lang="en-US" sz="2600" dirty="0">
              <a:ea typeface="Calibri"/>
              <a:cs typeface="Times New Roman"/>
            </a:endParaRP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dirty="0" smtClean="0">
                <a:ea typeface="Calibri"/>
                <a:cs typeface="Times New Roman"/>
              </a:rPr>
              <a:t>BCMS production scheme gives slightly higher performance as compared to Standard filling scheme although the latter is less sensitive to additive sources of </a:t>
            </a:r>
            <a:r>
              <a:rPr lang="en-US" dirty="0" err="1" smtClean="0">
                <a:ea typeface="Calibri"/>
                <a:cs typeface="Times New Roman"/>
              </a:rPr>
              <a:t>emittance</a:t>
            </a:r>
            <a:r>
              <a:rPr lang="en-US" dirty="0" smtClean="0">
                <a:ea typeface="Calibri"/>
                <a:cs typeface="Times New Roman"/>
              </a:rPr>
              <a:t> blow-up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dirty="0" smtClean="0">
                <a:ea typeface="Calibri"/>
                <a:cs typeface="Times New Roman"/>
              </a:rPr>
              <a:t>50/25 optics provides margin in aperture and offers a reduction of the pile-up density below 0.7 events/mm for a small reduction of the integrated luminosity but still within the target</a:t>
            </a:r>
            <a:endParaRPr lang="en-US" dirty="0">
              <a:ea typeface="Calibri"/>
              <a:cs typeface="Times New Roman"/>
            </a:endParaRP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dirty="0" smtClean="0">
                <a:ea typeface="Calibri"/>
                <a:cs typeface="Times New Roman"/>
              </a:rPr>
              <a:t>Key questions and studies required in Run 2 have been sketched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RLIUP - PIC Performance - G. Arduini et al.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087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8686800" y="6537325"/>
            <a:ext cx="457200" cy="320675"/>
          </a:xfrm>
        </p:spPr>
        <p:txBody>
          <a:bodyPr/>
          <a:lstStyle/>
          <a:p>
            <a:fld id="{0FA004B2-1541-5046-B6F2-22AF56585712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28885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34400" cy="914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Main Hardware Modifications (c/o P. Fessia)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199" y="1188719"/>
            <a:ext cx="8534401" cy="5349240"/>
          </a:xfrm>
        </p:spPr>
        <p:txBody>
          <a:bodyPr>
            <a:normAutofit/>
          </a:bodyPr>
          <a:lstStyle/>
          <a:p>
            <a:pPr marL="228600" lvl="1" indent="0">
              <a:buNone/>
            </a:pPr>
            <a:r>
              <a:rPr lang="fr-CH" sz="2000" dirty="0" smtClean="0"/>
              <a:t>PIC</a:t>
            </a:r>
          </a:p>
          <a:p>
            <a:pPr lvl="1"/>
            <a:r>
              <a:rPr lang="fr-CH" sz="2000" dirty="0" smtClean="0"/>
              <a:t>New TAS, New IT, D1  </a:t>
            </a:r>
            <a:r>
              <a:rPr lang="fr-CH" sz="2000" dirty="0" err="1" smtClean="0"/>
              <a:t>with</a:t>
            </a:r>
            <a:r>
              <a:rPr lang="fr-CH" sz="2000" dirty="0" smtClean="0"/>
              <a:t> 150 mm aperture and correctors</a:t>
            </a:r>
          </a:p>
          <a:p>
            <a:pPr lvl="1"/>
            <a:r>
              <a:rPr lang="fr-CH" sz="2000" dirty="0">
                <a:sym typeface="Wingdings" pitchFamily="2" charset="2"/>
              </a:rPr>
              <a:t>New </a:t>
            </a:r>
            <a:r>
              <a:rPr lang="fr-CH" sz="2000" dirty="0" err="1">
                <a:sym typeface="Wingdings" pitchFamily="2" charset="2"/>
              </a:rPr>
              <a:t>collimators</a:t>
            </a:r>
            <a:r>
              <a:rPr lang="fr-CH" sz="2000" dirty="0">
                <a:sym typeface="Wingdings" pitchFamily="2" charset="2"/>
              </a:rPr>
              <a:t> </a:t>
            </a:r>
            <a:r>
              <a:rPr lang="fr-CH" sz="2000" dirty="0" err="1">
                <a:sym typeface="Wingdings" pitchFamily="2" charset="2"/>
              </a:rPr>
              <a:t>with</a:t>
            </a:r>
            <a:r>
              <a:rPr lang="fr-CH" sz="2000" dirty="0">
                <a:sym typeface="Wingdings" pitchFamily="2" charset="2"/>
              </a:rPr>
              <a:t> </a:t>
            </a:r>
            <a:r>
              <a:rPr lang="fr-CH" sz="2000" dirty="0" smtClean="0">
                <a:sym typeface="Wingdings" pitchFamily="2" charset="2"/>
              </a:rPr>
              <a:t>buttons:</a:t>
            </a:r>
          </a:p>
          <a:p>
            <a:pPr lvl="2"/>
            <a:r>
              <a:rPr lang="fr-CH" sz="1600" dirty="0" smtClean="0">
                <a:sym typeface="Wingdings" pitchFamily="2" charset="2"/>
              </a:rPr>
              <a:t>new </a:t>
            </a:r>
            <a:r>
              <a:rPr lang="en-US" sz="1600" dirty="0" smtClean="0">
                <a:sym typeface="Wingdings" pitchFamily="2" charset="2"/>
              </a:rPr>
              <a:t>materials</a:t>
            </a:r>
            <a:r>
              <a:rPr lang="fr-CH" sz="1600" dirty="0" smtClean="0">
                <a:sym typeface="Wingdings" pitchFamily="2" charset="2"/>
              </a:rPr>
              <a:t> (Mo-C) for </a:t>
            </a:r>
            <a:r>
              <a:rPr lang="fr-CH" sz="1600" dirty="0" err="1">
                <a:sym typeface="Wingdings" pitchFamily="2" charset="2"/>
              </a:rPr>
              <a:t>robustness</a:t>
            </a:r>
            <a:r>
              <a:rPr lang="fr-CH" sz="1600" dirty="0">
                <a:sym typeface="Wingdings" pitchFamily="2" charset="2"/>
              </a:rPr>
              <a:t> and </a:t>
            </a:r>
            <a:r>
              <a:rPr lang="fr-CH" sz="1600" dirty="0" err="1" smtClean="0">
                <a:sym typeface="Wingdings" pitchFamily="2" charset="2"/>
              </a:rPr>
              <a:t>impedance</a:t>
            </a:r>
            <a:r>
              <a:rPr lang="fr-CH" sz="1600" dirty="0" smtClean="0">
                <a:sym typeface="Wingdings" pitchFamily="2" charset="2"/>
              </a:rPr>
              <a:t> (</a:t>
            </a:r>
            <a:r>
              <a:rPr lang="fr-CH" sz="1600" dirty="0" err="1" smtClean="0">
                <a:sym typeface="Wingdings" pitchFamily="2" charset="2"/>
              </a:rPr>
              <a:t>should</a:t>
            </a:r>
            <a:r>
              <a:rPr lang="fr-CH" sz="1600" dirty="0" smtClean="0">
                <a:sym typeface="Wingdings" pitchFamily="2" charset="2"/>
              </a:rPr>
              <a:t> </a:t>
            </a:r>
            <a:r>
              <a:rPr lang="fr-CH" sz="1600" dirty="0" err="1" smtClean="0">
                <a:sym typeface="Wingdings" pitchFamily="2" charset="2"/>
              </a:rPr>
              <a:t>be</a:t>
            </a:r>
            <a:r>
              <a:rPr lang="fr-CH" sz="1600" dirty="0" smtClean="0">
                <a:sym typeface="Wingdings" pitchFamily="2" charset="2"/>
              </a:rPr>
              <a:t> </a:t>
            </a:r>
            <a:r>
              <a:rPr lang="fr-CH" sz="1600" dirty="0" err="1" smtClean="0">
                <a:sym typeface="Wingdings" pitchFamily="2" charset="2"/>
              </a:rPr>
              <a:t>required</a:t>
            </a:r>
            <a:r>
              <a:rPr lang="fr-CH" sz="1600" dirty="0" smtClean="0">
                <a:sym typeface="Wingdings" pitchFamily="2" charset="2"/>
              </a:rPr>
              <a:t> </a:t>
            </a:r>
            <a:r>
              <a:rPr lang="fr-CH" sz="1600" dirty="0" err="1" smtClean="0">
                <a:sym typeface="Wingdings" pitchFamily="2" charset="2"/>
              </a:rPr>
              <a:t>already</a:t>
            </a:r>
            <a:r>
              <a:rPr lang="fr-CH" sz="1600" dirty="0" smtClean="0">
                <a:sym typeface="Wingdings" pitchFamily="2" charset="2"/>
              </a:rPr>
              <a:t> </a:t>
            </a:r>
            <a:r>
              <a:rPr lang="fr-CH" sz="1600" dirty="0" err="1" smtClean="0">
                <a:sym typeface="Wingdings" pitchFamily="2" charset="2"/>
              </a:rPr>
              <a:t>at</a:t>
            </a:r>
            <a:r>
              <a:rPr lang="fr-CH" sz="1600" dirty="0" smtClean="0">
                <a:sym typeface="Wingdings" pitchFamily="2" charset="2"/>
              </a:rPr>
              <a:t> </a:t>
            </a:r>
            <a:r>
              <a:rPr lang="fr-CH" sz="1600" dirty="0" err="1" smtClean="0">
                <a:sym typeface="Wingdings" pitchFamily="2" charset="2"/>
              </a:rPr>
              <a:t>this</a:t>
            </a:r>
            <a:r>
              <a:rPr lang="fr-CH" sz="1600" dirty="0" smtClean="0">
                <a:sym typeface="Wingdings" pitchFamily="2" charset="2"/>
              </a:rPr>
              <a:t> stage)</a:t>
            </a:r>
          </a:p>
          <a:p>
            <a:pPr lvl="2"/>
            <a:r>
              <a:rPr lang="fr-CH" sz="1600" dirty="0" smtClean="0">
                <a:sym typeface="Wingdings" pitchFamily="2" charset="2"/>
              </a:rPr>
              <a:t>new </a:t>
            </a:r>
            <a:r>
              <a:rPr lang="fr-CH" sz="1600" dirty="0" err="1">
                <a:sym typeface="Wingdings" pitchFamily="2" charset="2"/>
              </a:rPr>
              <a:t>TCTs</a:t>
            </a:r>
            <a:r>
              <a:rPr lang="fr-CH" sz="1600" dirty="0">
                <a:sym typeface="Wingdings" pitchFamily="2" charset="2"/>
              </a:rPr>
              <a:t> in IR1-5 for D2-Q5 for </a:t>
            </a:r>
            <a:r>
              <a:rPr lang="fr-CH" sz="1600" dirty="0" smtClean="0">
                <a:sym typeface="Wingdings" pitchFamily="2" charset="2"/>
              </a:rPr>
              <a:t>protection </a:t>
            </a:r>
            <a:endParaRPr lang="fr-CH" sz="1600" dirty="0" smtClean="0"/>
          </a:p>
          <a:p>
            <a:pPr lvl="1"/>
            <a:r>
              <a:rPr lang="fr-CH" sz="2000" dirty="0" smtClean="0"/>
              <a:t>SC links in IR1-5, QRL</a:t>
            </a:r>
          </a:p>
          <a:p>
            <a:pPr lvl="1"/>
            <a:r>
              <a:rPr lang="fr-CH" sz="2000" dirty="0" smtClean="0"/>
              <a:t>New </a:t>
            </a:r>
            <a:r>
              <a:rPr lang="fr-CH" sz="2000" dirty="0" err="1"/>
              <a:t>powering</a:t>
            </a:r>
            <a:r>
              <a:rPr lang="fr-CH" sz="2000" dirty="0"/>
              <a:t> </a:t>
            </a:r>
            <a:r>
              <a:rPr lang="fr-CH" sz="2000" dirty="0" err="1"/>
              <a:t>with</a:t>
            </a:r>
            <a:r>
              <a:rPr lang="fr-CH" sz="2000" dirty="0"/>
              <a:t> SC links </a:t>
            </a:r>
            <a:r>
              <a:rPr lang="fr-CH" sz="2000" dirty="0" err="1"/>
              <a:t>at</a:t>
            </a:r>
            <a:r>
              <a:rPr lang="fr-CH" sz="2000" dirty="0"/>
              <a:t> P7 (RR)</a:t>
            </a:r>
          </a:p>
          <a:p>
            <a:pPr lvl="1"/>
            <a:r>
              <a:rPr lang="fr-CH" sz="2000" dirty="0"/>
              <a:t>New </a:t>
            </a:r>
            <a:r>
              <a:rPr lang="fr-CH" sz="2000" dirty="0" err="1"/>
              <a:t>Cryoplant</a:t>
            </a:r>
            <a:r>
              <a:rPr lang="fr-CH" sz="2000" dirty="0"/>
              <a:t> P4 for </a:t>
            </a:r>
            <a:r>
              <a:rPr lang="fr-CH" sz="2000" dirty="0" smtClean="0"/>
              <a:t>SCRF </a:t>
            </a:r>
            <a:endParaRPr lang="fr-CH" sz="2000" dirty="0" smtClean="0">
              <a:sym typeface="Wingdings" pitchFamily="2" charset="2"/>
            </a:endParaRPr>
          </a:p>
          <a:p>
            <a:pPr lvl="1"/>
            <a:r>
              <a:rPr lang="fr-CH" sz="2000" dirty="0" err="1">
                <a:sym typeface="Wingdings" pitchFamily="2" charset="2"/>
              </a:rPr>
              <a:t>Cryoplants</a:t>
            </a:r>
            <a:r>
              <a:rPr lang="fr-CH" sz="2000" dirty="0">
                <a:sym typeface="Wingdings" pitchFamily="2" charset="2"/>
              </a:rPr>
              <a:t> in </a:t>
            </a:r>
            <a:r>
              <a:rPr lang="fr-CH" sz="2000" dirty="0" smtClean="0">
                <a:sym typeface="Wingdings" pitchFamily="2" charset="2"/>
              </a:rPr>
              <a:t>P1, 5 </a:t>
            </a:r>
          </a:p>
          <a:p>
            <a:pPr marL="0" indent="0">
              <a:buNone/>
            </a:pPr>
            <a:endParaRPr lang="en-US" sz="2800" dirty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RLIUP - PIC Performance - G. Arduini et al.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523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Peak Performance at 7 </a:t>
            </a:r>
            <a:r>
              <a:rPr lang="en-US" dirty="0" err="1"/>
              <a:t>T</a:t>
            </a:r>
            <a:r>
              <a:rPr lang="en-US" dirty="0" err="1" smtClean="0"/>
              <a:t>eV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4507044"/>
              </p:ext>
            </p:extLst>
          </p:nvPr>
        </p:nvGraphicFramePr>
        <p:xfrm>
          <a:off x="1621972" y="3362003"/>
          <a:ext cx="5998028" cy="21356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87285"/>
                <a:gridCol w="653143"/>
                <a:gridCol w="1404257"/>
                <a:gridCol w="1012371"/>
                <a:gridCol w="1240972"/>
              </a:tblGrid>
              <a:tr h="5091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kern="1200" dirty="0" smtClean="0">
                          <a:effectLst/>
                          <a:latin typeface="Symbol" pitchFamily="18" charset="2"/>
                        </a:rPr>
                        <a:t>e</a:t>
                      </a:r>
                      <a:r>
                        <a:rPr lang="en-US" sz="1600" b="1" kern="1200" dirty="0" smtClean="0">
                          <a:effectLst/>
                        </a:rPr>
                        <a:t>*</a:t>
                      </a:r>
                      <a:r>
                        <a:rPr lang="en-US" sz="1600" b="1" kern="1200" baseline="-25000" dirty="0" smtClean="0">
                          <a:effectLst/>
                        </a:rPr>
                        <a:t>n</a:t>
                      </a:r>
                      <a:r>
                        <a:rPr lang="en-US" sz="1600" b="1" kern="1200" baseline="0" dirty="0" smtClean="0">
                          <a:effectLst/>
                        </a:rPr>
                        <a:t> </a:t>
                      </a:r>
                      <a:r>
                        <a:rPr lang="en-US" sz="1600" b="1" kern="1200" baseline="-25000" dirty="0" err="1" smtClean="0">
                          <a:effectLst/>
                        </a:rPr>
                        <a:t>coll</a:t>
                      </a:r>
                      <a:endParaRPr lang="en-US" sz="1600" b="1" kern="1200" baseline="0" dirty="0" smtClean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kern="1200" dirty="0" smtClean="0">
                          <a:effectLst/>
                        </a:rPr>
                        <a:t>[</a:t>
                      </a:r>
                      <a:r>
                        <a:rPr lang="en-US" sz="1600" b="1" kern="1200" dirty="0" smtClean="0">
                          <a:effectLst/>
                          <a:latin typeface="Symbol" pitchFamily="18" charset="2"/>
                        </a:rPr>
                        <a:t>m</a:t>
                      </a:r>
                      <a:r>
                        <a:rPr lang="en-US" sz="1600" b="1" kern="1200" dirty="0" smtClean="0">
                          <a:effectLst/>
                        </a:rPr>
                        <a:t>m</a:t>
                      </a:r>
                      <a:r>
                        <a:rPr lang="en-US" sz="1600" b="1" kern="1200" dirty="0">
                          <a:effectLst/>
                        </a:rPr>
                        <a:t>]</a:t>
                      </a:r>
                      <a:endParaRPr lang="it-IT" sz="1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#</a:t>
                      </a:r>
                      <a:r>
                        <a:rPr lang="it-IT" sz="1600" b="1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Coll.</a:t>
                      </a:r>
                      <a:r>
                        <a:rPr lang="it-IT" sz="1600" b="1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B</a:t>
                      </a: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unches</a:t>
                      </a:r>
                      <a:r>
                        <a:rPr lang="it-IT" sz="1600" b="1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IP1,5</a:t>
                      </a:r>
                      <a:endParaRPr lang="it-IT" sz="1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Xing</a:t>
                      </a:r>
                      <a:r>
                        <a:rPr lang="it-IT" sz="1600" b="1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angle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</a:t>
                      </a:r>
                      <a:r>
                        <a:rPr lang="it-IT" sz="1600" b="1" dirty="0" smtClean="0">
                          <a:effectLst/>
                          <a:latin typeface="Symbol" pitchFamily="18" charset="2"/>
                          <a:ea typeface="Calibri"/>
                          <a:cs typeface="Times New Roman"/>
                        </a:rPr>
                        <a:t>m</a:t>
                      </a: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rad]</a:t>
                      </a: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</a:t>
                      </a:r>
                      <a:r>
                        <a:rPr lang="it-IT" sz="1600" b="1" baseline="-25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peak</a:t>
                      </a:r>
                      <a:endParaRPr lang="it-IT" sz="1600" b="1" baseline="-25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[10</a:t>
                      </a:r>
                      <a:r>
                        <a:rPr lang="it-IT" sz="1600" b="1" baseline="30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34</a:t>
                      </a:r>
                      <a:r>
                        <a:rPr lang="it-IT" sz="1600" b="1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 cm</a:t>
                      </a:r>
                      <a:r>
                        <a:rPr lang="it-IT" sz="1600" b="1" baseline="30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-2</a:t>
                      </a:r>
                      <a:r>
                        <a:rPr lang="it-IT" sz="1600" b="1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</a:t>
                      </a:r>
                      <a:r>
                        <a:rPr lang="it-IT" sz="1600" b="1" baseline="30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-1</a:t>
                      </a:r>
                      <a:r>
                        <a:rPr lang="it-IT" sz="1600" b="1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]</a:t>
                      </a:r>
                      <a:endParaRPr lang="it-IT" sz="1600" b="1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/>
                        <a:t>BCMS – 40/20</a:t>
                      </a:r>
                      <a:endParaRPr lang="en-US" sz="1600" b="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/>
                        <a:t>1.85</a:t>
                      </a:r>
                      <a:endParaRPr lang="en-US" sz="1600" b="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/>
                        <a:t>2592</a:t>
                      </a:r>
                      <a:endParaRPr lang="en-US" sz="1600" b="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/>
                        <a:t>351</a:t>
                      </a:r>
                      <a:endParaRPr lang="en-US" sz="1600" b="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/>
                        <a:t>3.1</a:t>
                      </a:r>
                      <a:endParaRPr lang="en-US" sz="1600" b="0" i="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Standard - 40/20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2.25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2736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/>
                        <a:t>387</a:t>
                      </a:r>
                      <a:endParaRPr lang="en-US" sz="1600" b="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/>
                        <a:t>2.7</a:t>
                      </a:r>
                      <a:endParaRPr lang="en-US" sz="1600" b="0" i="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/>
                        <a:t>BCMS – 50/25</a:t>
                      </a:r>
                      <a:endParaRPr lang="en-US" sz="1600" b="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/>
                        <a:t>1.85</a:t>
                      </a:r>
                      <a:endParaRPr lang="en-US" sz="1600" b="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/>
                        <a:t>2592</a:t>
                      </a:r>
                      <a:endParaRPr lang="en-US" sz="1600" b="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/>
                        <a:t>315</a:t>
                      </a:r>
                      <a:endParaRPr lang="en-US" sz="1600" b="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/>
                        <a:t>2.9</a:t>
                      </a:r>
                      <a:endParaRPr lang="en-US" sz="1600" b="0" i="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/>
                        <a:t>Standard – 50/25</a:t>
                      </a:r>
                      <a:endParaRPr lang="en-US" sz="1600" b="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/>
                        <a:t>2.25</a:t>
                      </a:r>
                      <a:endParaRPr lang="en-US" sz="1600" b="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/>
                        <a:t>2736</a:t>
                      </a:r>
                      <a:endParaRPr lang="en-US" sz="1600" b="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/>
                        <a:t>347</a:t>
                      </a:r>
                      <a:endParaRPr lang="en-US" sz="1600" b="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/>
                        <a:t>2.5</a:t>
                      </a:r>
                      <a:endParaRPr lang="en-US" sz="1600" b="0" i="0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7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93752588"/>
              </p:ext>
            </p:extLst>
          </p:nvPr>
        </p:nvGraphicFramePr>
        <p:xfrm>
          <a:off x="889585" y="1189038"/>
          <a:ext cx="7601272" cy="201168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5596538"/>
                <a:gridCol w="2004734"/>
              </a:tblGrid>
              <a:tr h="254758"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Momentum [</a:t>
                      </a:r>
                      <a:r>
                        <a:rPr lang="en-US" sz="1600" b="0" dirty="0" err="1" smtClean="0">
                          <a:solidFill>
                            <a:schemeClr val="tx1"/>
                          </a:solidFill>
                        </a:rPr>
                        <a:t>TeV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/c]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124303" marR="1243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 marL="124303" marR="124303" anchor="ctr"/>
                </a:tc>
              </a:tr>
              <a:tr h="254758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Bunch population in collision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it-IT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[10</a:t>
                      </a:r>
                      <a:r>
                        <a:rPr lang="it-IT" sz="1600" b="0" baseline="30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11</a:t>
                      </a:r>
                      <a:r>
                        <a:rPr lang="it-IT" sz="16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p</a:t>
                      </a:r>
                      <a:r>
                        <a:rPr lang="it-IT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]</a:t>
                      </a:r>
                    </a:p>
                  </a:txBody>
                  <a:tcPr marL="124303" marR="1243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1.38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124303" marR="124303" anchor="ctr"/>
                </a:tc>
              </a:tr>
              <a:tr h="254758"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Total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RF Voltage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124303" marR="1243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16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124303" marR="124303" anchor="ctr"/>
                </a:tc>
              </a:tr>
              <a:tr h="254758">
                <a:tc>
                  <a:txBody>
                    <a:bodyPr/>
                    <a:lstStyle/>
                    <a:p>
                      <a:r>
                        <a:rPr lang="en-US" sz="1600" b="0" dirty="0" err="1" smtClean="0">
                          <a:solidFill>
                            <a:schemeClr val="tx1"/>
                          </a:solidFill>
                          <a:latin typeface="Symbol" pitchFamily="18" charset="2"/>
                        </a:rPr>
                        <a:t>e</a:t>
                      </a:r>
                      <a:r>
                        <a:rPr lang="en-US" sz="1600" b="0" baseline="-2500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L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*[</a:t>
                      </a:r>
                      <a:r>
                        <a:rPr lang="en-US" sz="1600" b="0" dirty="0" err="1" smtClean="0">
                          <a:solidFill>
                            <a:schemeClr val="tx1"/>
                          </a:solidFill>
                        </a:rPr>
                        <a:t>eV.s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] at start of fill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124303" marR="1243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3.8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124303" marR="124303" anchor="ctr"/>
                </a:tc>
              </a:tr>
              <a:tr h="254758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Bunch length (4 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Symbol" pitchFamily="18" charset="2"/>
                        </a:rPr>
                        <a:t>s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)[ns]/ (</a:t>
                      </a:r>
                      <a:r>
                        <a:rPr lang="en-US" sz="1600" dirty="0" err="1" smtClean="0">
                          <a:solidFill>
                            <a:schemeClr val="tx1"/>
                          </a:solidFill>
                        </a:rPr>
                        <a:t>r.m.s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.) [cm]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124303" marR="1243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1.33/10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124303" marR="124303" anchor="ctr"/>
                </a:tc>
              </a:tr>
              <a:tr h="254758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Beam-beam separation [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Symbol" panose="05050102010706020507" pitchFamily="18" charset="2"/>
                        </a:rPr>
                        <a:t>s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]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124303" marR="1243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14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124303" marR="124303" anchor="ctr"/>
                </a:tc>
              </a:tr>
            </a:tbl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RLIUP - PIC Performance - G. Arduini et al.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805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629" y="274638"/>
            <a:ext cx="8828314" cy="914400"/>
          </a:xfrm>
        </p:spPr>
        <p:txBody>
          <a:bodyPr>
            <a:normAutofit/>
          </a:bodyPr>
          <a:lstStyle/>
          <a:p>
            <a:r>
              <a:rPr lang="en-US" dirty="0" smtClean="0"/>
              <a:t>PIC @ 7 </a:t>
            </a:r>
            <a:r>
              <a:rPr lang="en-US" dirty="0" err="1" smtClean="0"/>
              <a:t>TeV</a:t>
            </a:r>
            <a:r>
              <a:rPr lang="en-US" dirty="0" smtClean="0"/>
              <a:t> (Pile-up limit at 140)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266973"/>
              </p:ext>
            </p:extLst>
          </p:nvPr>
        </p:nvGraphicFramePr>
        <p:xfrm>
          <a:off x="97969" y="3359362"/>
          <a:ext cx="8991600" cy="26964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4490"/>
                <a:gridCol w="887147"/>
                <a:gridCol w="975861"/>
                <a:gridCol w="1068984"/>
                <a:gridCol w="1015810"/>
                <a:gridCol w="1551396"/>
                <a:gridCol w="1817912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Lev.</a:t>
                      </a:r>
                      <a:r>
                        <a:rPr lang="it-IT" sz="1600" b="1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time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[h]</a:t>
                      </a: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Opt</a:t>
                      </a: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 </a:t>
                      </a:r>
                      <a:r>
                        <a:rPr lang="it-IT" sz="1600" b="1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Fill</a:t>
                      </a: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it-IT" sz="1600" b="1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length</a:t>
                      </a:r>
                      <a:endParaRPr lang="it-IT" sz="1600" b="1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[h]</a:t>
                      </a: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Symbol" panose="05050102010706020507" pitchFamily="18" charset="2"/>
                          <a:ea typeface="Calibri"/>
                          <a:cs typeface="Times New Roman"/>
                        </a:rPr>
                        <a:t>h</a:t>
                      </a:r>
                      <a:r>
                        <a:rPr lang="it-IT" sz="1600" b="1" baseline="-25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6h</a:t>
                      </a: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it-IT" sz="1600" b="1" dirty="0" smtClean="0">
                          <a:effectLst/>
                          <a:latin typeface="Symbol" panose="05050102010706020507" pitchFamily="18" charset="2"/>
                          <a:ea typeface="Calibri"/>
                          <a:cs typeface="Times New Roman"/>
                        </a:rPr>
                        <a:t>h</a:t>
                      </a:r>
                      <a:r>
                        <a:rPr lang="it-IT" sz="1600" b="1" baseline="-25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opt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[%]</a:t>
                      </a: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Symbol" panose="05050102010706020507" pitchFamily="18" charset="2"/>
                          <a:ea typeface="Calibri"/>
                          <a:cs typeface="Times New Roman"/>
                        </a:rPr>
                        <a:t>f</a:t>
                      </a:r>
                      <a:r>
                        <a:rPr lang="it-IT" sz="1600" b="1" baseline="-25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6h</a:t>
                      </a: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it-IT" sz="1600" b="1" dirty="0" smtClean="0">
                          <a:effectLst/>
                          <a:latin typeface="Symbol" panose="05050102010706020507" pitchFamily="18" charset="2"/>
                          <a:ea typeface="Calibri"/>
                          <a:cs typeface="Times New Roman"/>
                        </a:rPr>
                        <a:t>f</a:t>
                      </a:r>
                      <a:r>
                        <a:rPr lang="it-IT" sz="1600" b="1" baseline="-25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opt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[%]</a:t>
                      </a: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Int.</a:t>
                      </a:r>
                      <a:r>
                        <a:rPr lang="it-IT" sz="1600" b="1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Lumi for </a:t>
                      </a:r>
                      <a:r>
                        <a:rPr lang="it-IT" sz="1600" b="1" baseline="0" dirty="0" smtClean="0">
                          <a:effectLst/>
                          <a:latin typeface="Symbol" panose="05050102010706020507" pitchFamily="18" charset="2"/>
                          <a:ea typeface="Calibri"/>
                          <a:cs typeface="Times New Roman"/>
                        </a:rPr>
                        <a:t>h</a:t>
                      </a:r>
                      <a:r>
                        <a:rPr lang="it-IT" sz="1600" b="1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=50% for 6h /opt. fill length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[fb</a:t>
                      </a:r>
                      <a:r>
                        <a:rPr lang="it-IT" sz="1600" b="1" baseline="30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-1 </a:t>
                      </a:r>
                      <a:r>
                        <a:rPr lang="it-IT" sz="1600" b="1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/y]</a:t>
                      </a:r>
                      <a:endParaRPr lang="it-IT" sz="1600" b="1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Max. Avg. Pile-up density/Pile-up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[ev./mm]/[ev./xing]</a:t>
                      </a:r>
                    </a:p>
                  </a:txBody>
                  <a:tcPr marL="38402" marR="38402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/>
                        <a:t>BCMS – 40/20</a:t>
                      </a:r>
                      <a:endParaRPr lang="en-US" sz="1600" b="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/>
                        <a:t>-</a:t>
                      </a:r>
                      <a:endParaRPr lang="en-US" sz="1600" b="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/>
                        <a:t>6.6</a:t>
                      </a:r>
                      <a:endParaRPr lang="en-US" sz="1600" b="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/>
                        <a:t>34/34</a:t>
                      </a:r>
                      <a:endParaRPr lang="en-US" sz="1600" b="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/>
                        <a:t>23/24</a:t>
                      </a:r>
                      <a:endParaRPr lang="en-US" sz="1600" b="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/>
                        <a:t>102/102</a:t>
                      </a:r>
                      <a:endParaRPr lang="en-US" sz="1600" b="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/>
                        <a:t>1.0/90</a:t>
                      </a:r>
                      <a:endParaRPr lang="en-US" sz="1600" b="0" i="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/>
                        <a:t>Standard - 40/20</a:t>
                      </a:r>
                      <a:endParaRPr lang="en-US" sz="1600" b="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/>
                        <a:t>-</a:t>
                      </a:r>
                      <a:endParaRPr lang="en-US" sz="1600" b="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/>
                        <a:t>7.4</a:t>
                      </a:r>
                      <a:endParaRPr lang="en-US" sz="1600" b="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/>
                        <a:t>37/37</a:t>
                      </a:r>
                      <a:endParaRPr lang="en-US" sz="1600" b="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/>
                        <a:t>25/26</a:t>
                      </a:r>
                      <a:endParaRPr lang="en-US" sz="1600" b="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/>
                        <a:t>95/95</a:t>
                      </a:r>
                      <a:endParaRPr lang="en-US" sz="1600" b="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/>
                        <a:t>0.85/74</a:t>
                      </a:r>
                      <a:endParaRPr lang="en-US" sz="1600" b="0" i="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/>
                        <a:t>BCMS – 50/25</a:t>
                      </a:r>
                      <a:endParaRPr lang="en-US" sz="1600" b="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/>
                        <a:t>-</a:t>
                      </a:r>
                      <a:endParaRPr lang="en-US" sz="1600" b="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/>
                        <a:t>6.8</a:t>
                      </a:r>
                      <a:endParaRPr lang="en-US" sz="1600" b="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/>
                        <a:t>36/36</a:t>
                      </a:r>
                      <a:endParaRPr lang="en-US" sz="1600" b="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/>
                        <a:t>24/25</a:t>
                      </a:r>
                      <a:endParaRPr lang="en-US" sz="1600" b="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/>
                        <a:t>97/97</a:t>
                      </a:r>
                      <a:endParaRPr lang="en-US" sz="1600" b="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/>
                        <a:t>0.83/84</a:t>
                      </a:r>
                      <a:endParaRPr lang="en-US" sz="1600" b="0" i="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/>
                        <a:t>Standard – 50/25</a:t>
                      </a:r>
                      <a:endParaRPr lang="en-US" sz="1600" b="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/>
                        <a:t>-</a:t>
                      </a:r>
                      <a:endParaRPr lang="en-US" sz="1600" b="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/>
                        <a:t>7.6</a:t>
                      </a:r>
                      <a:endParaRPr lang="en-US" sz="1600" b="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/>
                        <a:t>39/39</a:t>
                      </a:r>
                      <a:endParaRPr lang="en-US" sz="1600" b="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/>
                        <a:t>26/28</a:t>
                      </a:r>
                      <a:endParaRPr lang="en-US" sz="1600" b="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/>
                        <a:t>90/91</a:t>
                      </a:r>
                      <a:endParaRPr lang="en-US" sz="1600" b="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/>
                        <a:t>0.68/69</a:t>
                      </a:r>
                      <a:endParaRPr lang="en-US" sz="1600" b="0" i="0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7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13883110"/>
              </p:ext>
            </p:extLst>
          </p:nvPr>
        </p:nvGraphicFramePr>
        <p:xfrm>
          <a:off x="737185" y="1189038"/>
          <a:ext cx="7601272" cy="201168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5596538"/>
                <a:gridCol w="2004734"/>
              </a:tblGrid>
              <a:tr h="254758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“Visible” cross-section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 IP1-5 [</a:t>
                      </a:r>
                      <a:r>
                        <a:rPr lang="en-US" sz="1600" baseline="0" dirty="0" err="1" smtClean="0">
                          <a:solidFill>
                            <a:schemeClr val="tx1"/>
                          </a:solidFill>
                        </a:rPr>
                        <a:t>mb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] for pile-up estimation</a:t>
                      </a:r>
                      <a:endParaRPr lang="en-US" sz="16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124303" marR="1243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85</a:t>
                      </a:r>
                      <a:endParaRPr lang="en-US" sz="1600" baseline="30000" dirty="0">
                        <a:solidFill>
                          <a:srgbClr val="FF0000"/>
                        </a:solidFill>
                      </a:endParaRPr>
                    </a:p>
                  </a:txBody>
                  <a:tcPr marL="124303" marR="124303" anchor="ctr"/>
                </a:tc>
              </a:tr>
              <a:tr h="254758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“Visible” cross-section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 IP8 [</a:t>
                      </a:r>
                      <a:r>
                        <a:rPr lang="en-US" sz="1600" baseline="0" dirty="0" err="1" smtClean="0">
                          <a:solidFill>
                            <a:schemeClr val="tx1"/>
                          </a:solidFill>
                        </a:rPr>
                        <a:t>mb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] for pile-up estimation</a:t>
                      </a:r>
                      <a:endParaRPr lang="en-US" sz="16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124303" marR="1243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75</a:t>
                      </a:r>
                      <a:endParaRPr lang="en-US" sz="1600" baseline="0" dirty="0">
                        <a:solidFill>
                          <a:schemeClr val="tx1"/>
                        </a:solidFill>
                      </a:endParaRPr>
                    </a:p>
                  </a:txBody>
                  <a:tcPr marL="124303" marR="124303" anchor="ctr"/>
                </a:tc>
              </a:tr>
              <a:tr h="254758"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Pile-up limit IP1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124303" marR="1243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140</a:t>
                      </a:r>
                    </a:p>
                  </a:txBody>
                  <a:tcPr marL="124303" marR="124303" anchor="ctr"/>
                </a:tc>
              </a:tr>
              <a:tr h="254758"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Pile-up limit IP5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124303" marR="1243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140</a:t>
                      </a:r>
                    </a:p>
                  </a:txBody>
                  <a:tcPr marL="124303" marR="124303" anchor="ctr"/>
                </a:tc>
              </a:tr>
              <a:tr h="254758"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Pile-up limit IP8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124303" marR="124303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4.5</a:t>
                      </a:r>
                      <a:endParaRPr lang="en-US" sz="16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124303" marR="124303" anchor="ctr"/>
                </a:tc>
              </a:tr>
              <a:tr h="254758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Luminosity limit IP2 [10</a:t>
                      </a:r>
                      <a:r>
                        <a:rPr lang="en-US" sz="1600" baseline="30000" dirty="0" smtClean="0">
                          <a:solidFill>
                            <a:schemeClr val="tx1"/>
                          </a:solidFill>
                        </a:rPr>
                        <a:t>34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 cm</a:t>
                      </a:r>
                      <a:r>
                        <a:rPr lang="en-US" sz="1600" baseline="30000" dirty="0" smtClean="0">
                          <a:solidFill>
                            <a:schemeClr val="tx1"/>
                          </a:solidFill>
                        </a:rPr>
                        <a:t>-2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 s</a:t>
                      </a:r>
                      <a:r>
                        <a:rPr lang="en-US" sz="1600" baseline="30000" dirty="0" smtClean="0">
                          <a:solidFill>
                            <a:schemeClr val="tx1"/>
                          </a:solidFill>
                        </a:rPr>
                        <a:t>-1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]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124303" marR="1243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0.002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124303" marR="124303" anchor="ctr"/>
                </a:tc>
              </a:tr>
            </a:tbl>
          </a:graphicData>
        </a:graphic>
      </p:graphicFrame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737185" y="6055826"/>
            <a:ext cx="8632369" cy="482132"/>
          </a:xfrm>
        </p:spPr>
        <p:txBody>
          <a:bodyPr>
            <a:noAutofit/>
          </a:bodyPr>
          <a:lstStyle/>
          <a:p>
            <a:r>
              <a:rPr lang="en-US" sz="2000" dirty="0" smtClean="0"/>
              <a:t>50/25 optics reduced pile-up density for small reduction of the integrated luminosity) </a:t>
            </a:r>
            <a:endParaRPr lang="en-GB" sz="20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RLIUP - PIC Performance - G. Arduini et al.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925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Break-down of Turn-Around (HL-LHC)</a:t>
            </a:r>
            <a:endParaRPr lang="en-GB" dirty="0"/>
          </a:p>
        </p:txBody>
      </p:sp>
      <p:graphicFrame>
        <p:nvGraphicFramePr>
          <p:cNvPr id="6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54684177"/>
              </p:ext>
            </p:extLst>
          </p:nvPr>
        </p:nvGraphicFramePr>
        <p:xfrm>
          <a:off x="457200" y="1189038"/>
          <a:ext cx="7601272" cy="301752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474029"/>
                <a:gridCol w="3127243"/>
              </a:tblGrid>
              <a:tr h="254758">
                <a:tc>
                  <a:txBody>
                    <a:bodyPr/>
                    <a:lstStyle/>
                    <a:p>
                      <a:pPr algn="l"/>
                      <a:r>
                        <a:rPr lang="en-US" sz="1600" b="1" i="0" u="none" strike="noStrike" baseline="0" dirty="0" smtClean="0">
                          <a:latin typeface="+mn-lt"/>
                        </a:rPr>
                        <a:t>Phase</a:t>
                      </a:r>
                      <a:endParaRPr lang="en-GB" sz="1600" b="1" i="0" u="none" strike="noStrike" baseline="0" dirty="0" smtClean="0">
                        <a:latin typeface="+mn-lt"/>
                      </a:endParaRPr>
                    </a:p>
                  </a:txBody>
                  <a:tcPr marL="124303" marR="1243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Duration [min]</a:t>
                      </a:r>
                    </a:p>
                  </a:txBody>
                  <a:tcPr marL="124303" marR="124303" anchor="ctr"/>
                </a:tc>
              </a:tr>
              <a:tr h="254758">
                <a:tc>
                  <a:txBody>
                    <a:bodyPr/>
                    <a:lstStyle/>
                    <a:p>
                      <a:pPr algn="l"/>
                      <a:r>
                        <a:rPr lang="en-GB" sz="1600" b="0" i="0" u="none" strike="noStrike" baseline="0" dirty="0" smtClean="0">
                          <a:latin typeface="+mn-lt"/>
                        </a:rPr>
                        <a:t>Ramp down/pre-cycle </a:t>
                      </a:r>
                    </a:p>
                  </a:txBody>
                  <a:tcPr marL="124303" marR="1243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u="none" strike="noStrike" baseline="0" dirty="0" smtClean="0">
                          <a:solidFill>
                            <a:schemeClr val="dk1"/>
                          </a:solidFill>
                          <a:latin typeface="+mn-lt"/>
                        </a:rPr>
                        <a:t>60</a:t>
                      </a:r>
                      <a:endParaRPr lang="en-US" sz="1600" b="0" baseline="0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4303" marR="124303" anchor="ctr"/>
                </a:tc>
              </a:tr>
              <a:tr h="254758">
                <a:tc>
                  <a:txBody>
                    <a:bodyPr/>
                    <a:lstStyle/>
                    <a:p>
                      <a:pPr algn="l"/>
                      <a:r>
                        <a:rPr lang="en-US" sz="1600" b="0" i="0" u="none" strike="noStrike" baseline="0" dirty="0" smtClean="0">
                          <a:latin typeface="+mn-lt"/>
                        </a:rPr>
                        <a:t>Pre-injection checks and preparation</a:t>
                      </a:r>
                    </a:p>
                  </a:txBody>
                  <a:tcPr marL="124303" marR="1243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u="none" strike="noStrike" baseline="0" dirty="0" smtClean="0">
                          <a:latin typeface="+mn-lt"/>
                        </a:rPr>
                        <a:t>15</a:t>
                      </a:r>
                      <a:endParaRPr lang="en-US" sz="1600" b="0" baseline="0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4303" marR="124303" anchor="ctr"/>
                </a:tc>
              </a:tr>
              <a:tr h="254758">
                <a:tc>
                  <a:txBody>
                    <a:bodyPr/>
                    <a:lstStyle/>
                    <a:p>
                      <a:pPr algn="l"/>
                      <a:r>
                        <a:rPr lang="en-US" sz="1600" b="0" i="0" u="none" strike="noStrike" baseline="0" dirty="0" smtClean="0">
                          <a:latin typeface="+mn-lt"/>
                        </a:rPr>
                        <a:t>Checks with set-up beam</a:t>
                      </a:r>
                    </a:p>
                  </a:txBody>
                  <a:tcPr marL="124303" marR="1243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u="none" strike="noStrike" baseline="0" dirty="0" smtClean="0">
                          <a:latin typeface="+mn-lt"/>
                        </a:rPr>
                        <a:t>15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4303" marR="124303" anchor="ctr"/>
                </a:tc>
              </a:tr>
              <a:tr h="254758">
                <a:tc>
                  <a:txBody>
                    <a:bodyPr/>
                    <a:lstStyle/>
                    <a:p>
                      <a:pPr algn="l"/>
                      <a:r>
                        <a:rPr lang="en-GB" sz="1600" b="0" i="0" u="none" strike="noStrike" baseline="0" dirty="0" smtClean="0">
                          <a:latin typeface="+mn-lt"/>
                        </a:rPr>
                        <a:t>Nominal injection sequence</a:t>
                      </a:r>
                    </a:p>
                  </a:txBody>
                  <a:tcPr marL="124303" marR="1243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u="none" strike="noStrike" baseline="0" dirty="0" smtClean="0">
                          <a:latin typeface="+mn-lt"/>
                        </a:rPr>
                        <a:t>20 (=2*12 injections*48.8s)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4303" marR="124303" anchor="ctr"/>
                </a:tc>
              </a:tr>
              <a:tr h="254758">
                <a:tc>
                  <a:txBody>
                    <a:bodyPr/>
                    <a:lstStyle/>
                    <a:p>
                      <a:pPr algn="l"/>
                      <a:r>
                        <a:rPr lang="en-US" sz="1600" b="0" i="0" u="none" strike="noStrike" baseline="0" dirty="0" smtClean="0">
                          <a:latin typeface="+mn-lt"/>
                        </a:rPr>
                        <a:t>Ramp preparation</a:t>
                      </a:r>
                      <a:endParaRPr lang="en-GB" sz="1600" b="0" i="0" u="none" strike="noStrike" baseline="0" dirty="0" smtClean="0">
                        <a:latin typeface="+mn-lt"/>
                      </a:endParaRPr>
                    </a:p>
                  </a:txBody>
                  <a:tcPr marL="124303" marR="1243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u="none" strike="noStrike" baseline="0" dirty="0" smtClean="0">
                          <a:latin typeface="+mn-lt"/>
                        </a:rPr>
                        <a:t>5</a:t>
                      </a:r>
                      <a:endParaRPr lang="en-US" sz="16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4303" marR="124303" anchor="ctr"/>
                </a:tc>
              </a:tr>
              <a:tr h="254758">
                <a:tc>
                  <a:txBody>
                    <a:bodyPr/>
                    <a:lstStyle/>
                    <a:p>
                      <a:pPr algn="l"/>
                      <a:r>
                        <a:rPr lang="en-GB" sz="1600" b="0" i="0" u="none" strike="noStrike" baseline="0" dirty="0" smtClean="0">
                          <a:latin typeface="+mn-lt"/>
                        </a:rPr>
                        <a:t>Ramp</a:t>
                      </a:r>
                    </a:p>
                  </a:txBody>
                  <a:tcPr marL="124303" marR="1243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u="none" strike="noStrike" baseline="0" dirty="0" smtClean="0">
                          <a:solidFill>
                            <a:schemeClr val="dk1"/>
                          </a:solidFill>
                          <a:latin typeface="+mn-lt"/>
                        </a:rPr>
                        <a:t>25</a:t>
                      </a:r>
                      <a:endParaRPr lang="en-US" sz="16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4303" marR="124303" anchor="ctr"/>
                </a:tc>
              </a:tr>
              <a:tr h="254758"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n-lt"/>
                        </a:rPr>
                        <a:t>Squeeze/Adjust</a:t>
                      </a:r>
                    </a:p>
                  </a:txBody>
                  <a:tcPr marL="124303" marR="1243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n-lt"/>
                        </a:rPr>
                        <a:t>40</a:t>
                      </a:r>
                      <a:endParaRPr lang="en-US" sz="16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24303" marR="124303" anchor="ctr"/>
                </a:tc>
              </a:tr>
              <a:tr h="254758"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Total</a:t>
                      </a:r>
                    </a:p>
                  </a:txBody>
                  <a:tcPr marL="124303" marR="1243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180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marL="124303" marR="124303" anchor="ctr"/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419600" y="4521314"/>
            <a:ext cx="2307771" cy="411162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FF00"/>
                </a:solidFill>
              </a:rPr>
              <a:t>M. Lamont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RLIUP - PIC Performance - G. Arduini et al.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890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77800" y="274638"/>
            <a:ext cx="8966200" cy="914400"/>
          </a:xfrm>
        </p:spPr>
        <p:txBody>
          <a:bodyPr>
            <a:normAutofit/>
          </a:bodyPr>
          <a:lstStyle/>
          <a:p>
            <a:r>
              <a:rPr lang="en-US" dirty="0" smtClean="0"/>
              <a:t>Parameter evolution at 6.5 </a:t>
            </a:r>
            <a:r>
              <a:rPr lang="en-US" dirty="0" err="1" smtClean="0"/>
              <a:t>TeV</a:t>
            </a:r>
            <a:r>
              <a:rPr lang="en-US" dirty="0" smtClean="0"/>
              <a:t> (model)</a:t>
            </a:r>
            <a:endParaRPr lang="en-GB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2798" y="1189046"/>
            <a:ext cx="4038600" cy="5348922"/>
          </a:xfrm>
        </p:spPr>
        <p:txBody>
          <a:bodyPr/>
          <a:lstStyle/>
          <a:p>
            <a:endParaRPr lang="en-GB" dirty="0"/>
          </a:p>
        </p:txBody>
      </p:sp>
      <p:pic>
        <p:nvPicPr>
          <p:cNvPr id="2050" name="Picture 2" descr="\\cern.ch\dfs\Users\a\arduini\Documents\PU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2200" y="3832868"/>
            <a:ext cx="3810000" cy="271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\\cern.ch\dfs\Users\a\arduini\Documents\Emit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4300" y="962668"/>
            <a:ext cx="3810000" cy="284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\\cern.ch\dfs\Users\a\arduini\Documents\lumi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798" y="1102368"/>
            <a:ext cx="3810000" cy="269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\\cern.ch\dfs\Users\a\arduini\Documents\PUD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3807468"/>
            <a:ext cx="3810000" cy="2749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1845070" y="2667276"/>
            <a:ext cx="2792243" cy="31568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rgbClr val="FFFF00"/>
                </a:solidFill>
              </a:rPr>
              <a:t>Standard filling – 40/20 optics </a:t>
            </a:r>
            <a:endParaRPr lang="en-US" sz="1600" b="1" dirty="0">
              <a:solidFill>
                <a:srgbClr val="FFFF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RLIUP - PIC Performance - G. Arduini et al.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102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629" y="274638"/>
            <a:ext cx="8828314" cy="914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PIC @ 6.5 </a:t>
            </a:r>
            <a:r>
              <a:rPr lang="en-US" dirty="0" err="1" smtClean="0"/>
              <a:t>TeV</a:t>
            </a:r>
            <a:r>
              <a:rPr lang="en-US" dirty="0" smtClean="0"/>
              <a:t> (Pile-up limit at 140) – 30/30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4051255"/>
              </p:ext>
            </p:extLst>
          </p:nvPr>
        </p:nvGraphicFramePr>
        <p:xfrm>
          <a:off x="97969" y="2811009"/>
          <a:ext cx="8991600" cy="19547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4490"/>
                <a:gridCol w="887147"/>
                <a:gridCol w="975861"/>
                <a:gridCol w="1068984"/>
                <a:gridCol w="1015810"/>
                <a:gridCol w="1551396"/>
                <a:gridCol w="1817912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Lev.</a:t>
                      </a:r>
                      <a:r>
                        <a:rPr lang="it-IT" sz="1600" b="1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time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[h]</a:t>
                      </a: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Opt</a:t>
                      </a: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 </a:t>
                      </a:r>
                      <a:r>
                        <a:rPr lang="it-IT" sz="1600" b="1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Fill</a:t>
                      </a: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it-IT" sz="1600" b="1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length</a:t>
                      </a:r>
                      <a:endParaRPr lang="it-IT" sz="1600" b="1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[h]</a:t>
                      </a: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Symbol" panose="05050102010706020507" pitchFamily="18" charset="2"/>
                          <a:ea typeface="Calibri"/>
                          <a:cs typeface="Times New Roman"/>
                        </a:rPr>
                        <a:t>h</a:t>
                      </a:r>
                      <a:r>
                        <a:rPr lang="it-IT" sz="1600" b="1" baseline="-25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6h</a:t>
                      </a: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it-IT" sz="1600" b="1" dirty="0" smtClean="0">
                          <a:effectLst/>
                          <a:latin typeface="Symbol" panose="05050102010706020507" pitchFamily="18" charset="2"/>
                          <a:ea typeface="Calibri"/>
                          <a:cs typeface="Times New Roman"/>
                        </a:rPr>
                        <a:t>h</a:t>
                      </a:r>
                      <a:r>
                        <a:rPr lang="it-IT" sz="1600" b="1" baseline="-25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opt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[%]</a:t>
                      </a: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Symbol" panose="05050102010706020507" pitchFamily="18" charset="2"/>
                          <a:ea typeface="Calibri"/>
                          <a:cs typeface="Times New Roman"/>
                        </a:rPr>
                        <a:t>f</a:t>
                      </a:r>
                      <a:r>
                        <a:rPr lang="it-IT" sz="1600" b="1" baseline="-25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6h</a:t>
                      </a: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it-IT" sz="1600" b="1" dirty="0" smtClean="0">
                          <a:effectLst/>
                          <a:latin typeface="Symbol" panose="05050102010706020507" pitchFamily="18" charset="2"/>
                          <a:ea typeface="Calibri"/>
                          <a:cs typeface="Times New Roman"/>
                        </a:rPr>
                        <a:t>f</a:t>
                      </a:r>
                      <a:r>
                        <a:rPr lang="it-IT" sz="1600" b="1" baseline="-25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opt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[%]</a:t>
                      </a: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Int.</a:t>
                      </a:r>
                      <a:r>
                        <a:rPr lang="it-IT" sz="1600" b="1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Lumi for </a:t>
                      </a:r>
                      <a:r>
                        <a:rPr lang="it-IT" sz="1600" b="1" baseline="0" dirty="0" smtClean="0">
                          <a:effectLst/>
                          <a:latin typeface="Symbol" panose="05050102010706020507" pitchFamily="18" charset="2"/>
                          <a:ea typeface="Calibri"/>
                          <a:cs typeface="Times New Roman"/>
                        </a:rPr>
                        <a:t>h</a:t>
                      </a:r>
                      <a:r>
                        <a:rPr lang="it-IT" sz="1600" b="1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=50% for 6h /opt. fill length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[fb</a:t>
                      </a:r>
                      <a:r>
                        <a:rPr lang="it-IT" sz="1600" b="1" baseline="30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-1 </a:t>
                      </a:r>
                      <a:r>
                        <a:rPr lang="it-IT" sz="1600" b="1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/y]</a:t>
                      </a:r>
                      <a:endParaRPr lang="it-IT" sz="1600" b="1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Max. Avg. Pile-up density/Pile-up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[ev./mm]/[ev./xing]</a:t>
                      </a:r>
                    </a:p>
                  </a:txBody>
                  <a:tcPr marL="38402" marR="38402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BCMS – 30/30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-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7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41.7/41.5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27.8/29.1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83.8/84.3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0.9/72</a:t>
                      </a:r>
                      <a:endParaRPr lang="en-US" sz="1600" b="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Standard - 30/30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-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7.9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45.1/44.4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30.1/32.2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77.6/78.8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0.75/59</a:t>
                      </a:r>
                      <a:endParaRPr lang="en-US" sz="1600" b="0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0728122"/>
              </p:ext>
            </p:extLst>
          </p:nvPr>
        </p:nvGraphicFramePr>
        <p:xfrm>
          <a:off x="947057" y="1189038"/>
          <a:ext cx="7543799" cy="13939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4629"/>
                <a:gridCol w="718457"/>
                <a:gridCol w="1436914"/>
                <a:gridCol w="1066800"/>
                <a:gridCol w="1331605"/>
                <a:gridCol w="1335394"/>
              </a:tblGrid>
              <a:tr h="5091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kern="1200" dirty="0" smtClean="0">
                          <a:effectLst/>
                          <a:latin typeface="Symbol" pitchFamily="18" charset="2"/>
                        </a:rPr>
                        <a:t>e</a:t>
                      </a:r>
                      <a:r>
                        <a:rPr lang="en-US" sz="1600" b="1" kern="1200" dirty="0" smtClean="0">
                          <a:effectLst/>
                        </a:rPr>
                        <a:t>*</a:t>
                      </a:r>
                      <a:r>
                        <a:rPr lang="en-US" sz="1600" b="1" kern="1200" baseline="-25000" dirty="0" smtClean="0">
                          <a:effectLst/>
                        </a:rPr>
                        <a:t>n</a:t>
                      </a:r>
                      <a:r>
                        <a:rPr lang="en-US" sz="1600" b="1" kern="1200" baseline="0" dirty="0" smtClean="0">
                          <a:effectLst/>
                        </a:rPr>
                        <a:t> </a:t>
                      </a:r>
                      <a:r>
                        <a:rPr lang="en-US" sz="1600" b="1" kern="1200" baseline="-25000" dirty="0" err="1" smtClean="0">
                          <a:effectLst/>
                        </a:rPr>
                        <a:t>coll</a:t>
                      </a:r>
                      <a:endParaRPr lang="en-US" sz="1600" b="1" kern="1200" baseline="0" dirty="0" smtClean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kern="1200" dirty="0" smtClean="0">
                          <a:effectLst/>
                        </a:rPr>
                        <a:t>[</a:t>
                      </a:r>
                      <a:r>
                        <a:rPr lang="en-US" sz="1600" b="1" kern="1200" dirty="0" smtClean="0">
                          <a:effectLst/>
                          <a:latin typeface="Symbol" pitchFamily="18" charset="2"/>
                        </a:rPr>
                        <a:t>m</a:t>
                      </a:r>
                      <a:r>
                        <a:rPr lang="en-US" sz="1600" b="1" kern="1200" dirty="0" smtClean="0">
                          <a:effectLst/>
                        </a:rPr>
                        <a:t>m</a:t>
                      </a:r>
                      <a:r>
                        <a:rPr lang="en-US" sz="1600" b="1" kern="1200" dirty="0">
                          <a:effectLst/>
                        </a:rPr>
                        <a:t>]</a:t>
                      </a:r>
                      <a:endParaRPr lang="it-IT" sz="1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#</a:t>
                      </a:r>
                      <a:r>
                        <a:rPr lang="it-IT" sz="1600" b="1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Coll.</a:t>
                      </a:r>
                      <a:r>
                        <a:rPr lang="it-IT" sz="1600" b="1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B</a:t>
                      </a: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unches</a:t>
                      </a:r>
                      <a:r>
                        <a:rPr lang="it-IT" sz="1600" b="1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IP1,5</a:t>
                      </a:r>
                      <a:endParaRPr lang="it-IT" sz="1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Xing</a:t>
                      </a:r>
                      <a:r>
                        <a:rPr lang="it-IT" sz="1600" b="1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angle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</a:t>
                      </a:r>
                      <a:r>
                        <a:rPr lang="it-IT" sz="1600" b="1" dirty="0" smtClean="0">
                          <a:effectLst/>
                          <a:latin typeface="Symbol" pitchFamily="18" charset="2"/>
                          <a:ea typeface="Calibri"/>
                          <a:cs typeface="Times New Roman"/>
                        </a:rPr>
                        <a:t>m</a:t>
                      </a: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rad]</a:t>
                      </a: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BB separation [</a:t>
                      </a:r>
                      <a:r>
                        <a:rPr lang="it-IT" sz="1600" b="1" dirty="0" smtClean="0">
                          <a:effectLst/>
                          <a:latin typeface="Symbol" panose="05050102010706020507" pitchFamily="18" charset="2"/>
                          <a:ea typeface="Calibri"/>
                          <a:cs typeface="Times New Roman"/>
                        </a:rPr>
                        <a:t>s</a:t>
                      </a: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]</a:t>
                      </a: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</a:t>
                      </a:r>
                      <a:r>
                        <a:rPr lang="it-IT" sz="1600" b="1" baseline="-25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peak</a:t>
                      </a:r>
                      <a:endParaRPr lang="it-IT" sz="1600" b="1" baseline="-25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[10</a:t>
                      </a:r>
                      <a:r>
                        <a:rPr lang="it-IT" sz="1600" b="1" baseline="30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34</a:t>
                      </a:r>
                      <a:r>
                        <a:rPr lang="it-IT" sz="1600" b="1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 cm</a:t>
                      </a:r>
                      <a:r>
                        <a:rPr lang="it-IT" sz="1600" b="1" baseline="30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-2</a:t>
                      </a:r>
                      <a:r>
                        <a:rPr lang="it-IT" sz="1600" b="1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</a:t>
                      </a:r>
                      <a:r>
                        <a:rPr lang="it-IT" sz="1600" b="1" baseline="30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-1</a:t>
                      </a:r>
                      <a:r>
                        <a:rPr lang="it-IT" sz="1600" b="1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]</a:t>
                      </a:r>
                      <a:endParaRPr lang="it-IT" sz="1600" b="1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BCMS – 30/30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1.85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2592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/>
                        <a:t>360</a:t>
                      </a:r>
                      <a:endParaRPr lang="en-US" sz="1600" b="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/>
                        <a:t>12</a:t>
                      </a:r>
                      <a:endParaRPr lang="en-US" sz="1600" b="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2.5</a:t>
                      </a:r>
                      <a:endParaRPr lang="en-US" sz="1600" b="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Standard - 30/30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2.25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2736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/>
                        <a:t>396</a:t>
                      </a:r>
                      <a:endParaRPr lang="en-US" sz="1600" b="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/>
                        <a:t>12</a:t>
                      </a:r>
                      <a:endParaRPr lang="en-US" sz="1600" b="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2.1</a:t>
                      </a:r>
                      <a:endParaRPr lang="en-US" sz="1600" b="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RLIUP - PIC Performance - G. Arduini et al.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467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Beam Parameters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9293"/>
            <a:ext cx="8806542" cy="3361190"/>
          </a:xfrm>
        </p:spPr>
        <p:txBody>
          <a:bodyPr>
            <a:normAutofit fontScale="47500" lnSpcReduction="20000"/>
          </a:bodyPr>
          <a:lstStyle/>
          <a:p>
            <a:r>
              <a:rPr lang="en-US" sz="4000" dirty="0"/>
              <a:t>5% </a:t>
            </a:r>
            <a:r>
              <a:rPr lang="en-US" sz="4000" dirty="0">
                <a:solidFill>
                  <a:srgbClr val="FF0000"/>
                </a:solidFill>
              </a:rPr>
              <a:t>intensity loss </a:t>
            </a:r>
            <a:r>
              <a:rPr lang="en-US" sz="4000" dirty="0" smtClean="0"/>
              <a:t>assumed during the cycle</a:t>
            </a:r>
          </a:p>
          <a:p>
            <a:pPr marL="228600" lvl="1" indent="0">
              <a:buNone/>
            </a:pPr>
            <a:r>
              <a:rPr lang="en-US" sz="4000" dirty="0" smtClean="0">
                <a:solidFill>
                  <a:srgbClr val="0089B5"/>
                </a:solidFill>
                <a:sym typeface="Wingdings" panose="05000000000000000000" pitchFamily="2" charset="2"/>
              </a:rPr>
              <a:t></a:t>
            </a:r>
            <a:r>
              <a:rPr lang="en-US" sz="4000" dirty="0" smtClean="0">
                <a:sym typeface="Wingdings" panose="05000000000000000000" pitchFamily="2" charset="2"/>
              </a:rPr>
              <a:t> </a:t>
            </a:r>
            <a:r>
              <a:rPr lang="en-US" sz="4000" dirty="0" smtClean="0"/>
              <a:t>Average lifetime along the cycle before collision of ~22 hours</a:t>
            </a:r>
          </a:p>
          <a:p>
            <a:pPr lvl="1">
              <a:buFont typeface="Wingdings"/>
              <a:buChar char="è"/>
            </a:pPr>
            <a:r>
              <a:rPr lang="en-US" sz="4000" dirty="0" smtClean="0"/>
              <a:t>But minimum lifetime &gt; 0.2 hours (assuming tight collimator settings) limited by power deposited on the collimators</a:t>
            </a:r>
          </a:p>
          <a:p>
            <a:endParaRPr lang="en-US" sz="4000" dirty="0" smtClean="0">
              <a:solidFill>
                <a:srgbClr val="FF0000"/>
              </a:solidFill>
            </a:endParaRPr>
          </a:p>
          <a:p>
            <a:r>
              <a:rPr lang="en-US" sz="4000" dirty="0" err="1" smtClean="0">
                <a:solidFill>
                  <a:srgbClr val="FF0000"/>
                </a:solidFill>
              </a:rPr>
              <a:t>Emittance</a:t>
            </a:r>
            <a:r>
              <a:rPr lang="en-US" sz="4000" dirty="0" smtClean="0">
                <a:solidFill>
                  <a:srgbClr val="FF0000"/>
                </a:solidFill>
              </a:rPr>
              <a:t> blow-up </a:t>
            </a:r>
            <a:r>
              <a:rPr lang="en-US" sz="4000" dirty="0" smtClean="0"/>
              <a:t>of 20% from SPS extraction to LHC collision when compatible with inevitable sources of blow-up </a:t>
            </a:r>
            <a:r>
              <a:rPr lang="en-US" sz="4000" dirty="0" smtClean="0">
                <a:sym typeface="Wingdings" panose="05000000000000000000" pitchFamily="2" charset="2"/>
              </a:rPr>
              <a:t> IBS</a:t>
            </a:r>
          </a:p>
          <a:p>
            <a:pPr lvl="1"/>
            <a:r>
              <a:rPr lang="en-US" sz="4000" dirty="0" smtClean="0">
                <a:sym typeface="Wingdings" panose="05000000000000000000" pitchFamily="2" charset="2"/>
              </a:rPr>
              <a:t>Margin of ~10-15 % on the average </a:t>
            </a:r>
            <a:r>
              <a:rPr lang="en-US" sz="4000" dirty="0" err="1" smtClean="0">
                <a:sym typeface="Wingdings" panose="05000000000000000000" pitchFamily="2" charset="2"/>
              </a:rPr>
              <a:t>emittance</a:t>
            </a:r>
            <a:r>
              <a:rPr lang="en-US" sz="4000" dirty="0" smtClean="0">
                <a:sym typeface="Wingdings" panose="05000000000000000000" pitchFamily="2" charset="2"/>
              </a:rPr>
              <a:t> blow-up on top of IBS</a:t>
            </a:r>
          </a:p>
          <a:p>
            <a:pPr lvl="1"/>
            <a:r>
              <a:rPr lang="en-US" sz="4000" dirty="0"/>
              <a:t>IBS calculations including injection/ramp and squeeze assuming controlled-longitudinal blow-up to keep bunch length at 10 cm up to </a:t>
            </a:r>
            <a:r>
              <a:rPr lang="en-US" sz="4000" dirty="0" smtClean="0"/>
              <a:t>flat-top</a:t>
            </a:r>
          </a:p>
          <a:p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9299195"/>
              </p:ext>
            </p:extLst>
          </p:nvPr>
        </p:nvGraphicFramePr>
        <p:xfrm>
          <a:off x="925286" y="4378557"/>
          <a:ext cx="8164285" cy="19149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0677"/>
                <a:gridCol w="1491446"/>
                <a:gridCol w="905916"/>
                <a:gridCol w="1579828"/>
                <a:gridCol w="1464074"/>
                <a:gridCol w="1012372"/>
                <a:gridCol w="859972"/>
              </a:tblGrid>
              <a:tr h="454705"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SPS Extraction</a:t>
                      </a:r>
                      <a:endParaRPr lang="en-US" sz="14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LHC</a:t>
                      </a:r>
                      <a:r>
                        <a:rPr lang="en-US" sz="1400" baseline="0" dirty="0" smtClean="0"/>
                        <a:t> collision </a:t>
                      </a:r>
                    </a:p>
                    <a:p>
                      <a:pPr algn="ctr"/>
                      <a:r>
                        <a:rPr lang="en-US" sz="1400" baseline="0" dirty="0" smtClean="0"/>
                        <a:t>(min. value – IBS)</a:t>
                      </a:r>
                      <a:endParaRPr lang="en-US" sz="1400" dirty="0"/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LHC collision</a:t>
                      </a:r>
                      <a:endParaRPr lang="en-US" sz="14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/>
                </a:tc>
              </a:tr>
              <a:tr h="647022">
                <a:tc>
                  <a:txBody>
                    <a:bodyPr/>
                    <a:lstStyle/>
                    <a:p>
                      <a:endParaRPr lang="en-US" sz="14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Bunch population</a:t>
                      </a:r>
                    </a:p>
                    <a:p>
                      <a:pPr algn="ctr"/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[10</a:t>
                      </a:r>
                      <a:r>
                        <a:rPr lang="en-US" sz="1400" kern="1200" baseline="30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Symbol" panose="05050102010706020507" pitchFamily="18" charset="2"/>
                        </a:rPr>
                        <a:t>e</a:t>
                      </a:r>
                      <a:r>
                        <a:rPr lang="en-US" sz="1400" baseline="-25000" dirty="0" smtClean="0">
                          <a:latin typeface="+mj-lt"/>
                        </a:rPr>
                        <a:t>n </a:t>
                      </a:r>
                      <a:r>
                        <a:rPr lang="en-US" sz="1400" baseline="0" dirty="0" smtClean="0">
                          <a:latin typeface="+mj-lt"/>
                        </a:rPr>
                        <a:t>(H/V)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0" dirty="0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[</a:t>
                      </a:r>
                      <a:r>
                        <a:rPr lang="it-IT" sz="1400" b="0" dirty="0" smtClean="0">
                          <a:effectLst/>
                          <a:latin typeface="Symbol" panose="05050102010706020507" pitchFamily="18" charset="2"/>
                          <a:ea typeface="Calibri"/>
                          <a:cs typeface="Times New Roman"/>
                        </a:rPr>
                        <a:t>m</a:t>
                      </a:r>
                      <a:r>
                        <a:rPr lang="it-IT" sz="1400" b="0" dirty="0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m]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Symbol" panose="05050102010706020507" pitchFamily="18" charset="2"/>
                        </a:rPr>
                        <a:t>e</a:t>
                      </a:r>
                      <a:r>
                        <a:rPr lang="en-US" sz="140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 </a:t>
                      </a: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(H/V)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[</a:t>
                      </a:r>
                      <a:r>
                        <a:rPr lang="it-IT" sz="1400" b="0" dirty="0" smtClean="0">
                          <a:effectLst/>
                          <a:latin typeface="Symbol" panose="05050102010706020507" pitchFamily="18" charset="2"/>
                          <a:ea typeface="Calibri"/>
                          <a:cs typeface="Times New Roman"/>
                        </a:rPr>
                        <a:t>m</a:t>
                      </a:r>
                      <a:r>
                        <a:rPr lang="it-IT" sz="1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m]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Bunch population</a:t>
                      </a:r>
                    </a:p>
                    <a:p>
                      <a:pPr algn="ctr"/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[10</a:t>
                      </a:r>
                      <a:r>
                        <a:rPr lang="en-US" sz="1400" kern="1200" baseline="30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Symbol" panose="05050102010706020507" pitchFamily="18" charset="2"/>
                        </a:rPr>
                        <a:t>e</a:t>
                      </a:r>
                      <a:r>
                        <a:rPr lang="en-US" sz="140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</a:t>
                      </a: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baseline="-250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coll</a:t>
                      </a:r>
                      <a:r>
                        <a:rPr lang="en-US" sz="140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(H/V)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0" dirty="0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[</a:t>
                      </a:r>
                      <a:r>
                        <a:rPr lang="it-IT" sz="1400" b="0" dirty="0" smtClean="0">
                          <a:effectLst/>
                          <a:latin typeface="Symbol" panose="05050102010706020507" pitchFamily="18" charset="2"/>
                          <a:ea typeface="Calibri"/>
                          <a:cs typeface="Times New Roman"/>
                        </a:rPr>
                        <a:t>m</a:t>
                      </a:r>
                      <a:r>
                        <a:rPr lang="it-IT" sz="1400" b="0" dirty="0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m]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0" dirty="0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Blow-up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0" dirty="0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[%]</a:t>
                      </a:r>
                    </a:p>
                  </a:txBody>
                  <a:tcPr anchor="ctr"/>
                </a:tc>
              </a:tr>
              <a:tr h="374862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+mj-lt"/>
                        </a:rPr>
                        <a:t>BCMS</a:t>
                      </a:r>
                      <a:endParaRPr lang="en-US" sz="14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+mj-lt"/>
                        </a:rPr>
                        <a:t>1.45</a:t>
                      </a:r>
                      <a:endParaRPr lang="en-US" sz="14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+mj-lt"/>
                        </a:rPr>
                        <a:t>1.45/1.45</a:t>
                      </a:r>
                      <a:endParaRPr lang="en-US" sz="14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smtClean="0">
                          <a:latin typeface="+mj-lt"/>
                        </a:rPr>
                        <a:t>1.74/1.45</a:t>
                      </a:r>
                      <a:endParaRPr lang="en-US" sz="14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+mj-lt"/>
                        </a:rPr>
                        <a:t>1.38</a:t>
                      </a:r>
                      <a:endParaRPr lang="en-US" sz="14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+mj-lt"/>
                        </a:rPr>
                        <a:t>1.85/1.85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+mj-lt"/>
                        </a:rPr>
                        <a:t>27</a:t>
                      </a:r>
                    </a:p>
                  </a:txBody>
                  <a:tcPr anchor="ctr"/>
                </a:tc>
              </a:tr>
              <a:tr h="374862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+mj-lt"/>
                        </a:rPr>
                        <a:t>Standard</a:t>
                      </a:r>
                      <a:endParaRPr lang="en-US" sz="14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+mj-lt"/>
                        </a:rPr>
                        <a:t>1.45</a:t>
                      </a:r>
                      <a:endParaRPr lang="en-US" sz="14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+mj-lt"/>
                        </a:rPr>
                        <a:t>1.85/1.85</a:t>
                      </a:r>
                      <a:endParaRPr lang="en-US" sz="14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0" dirty="0" smtClean="0">
                          <a:latin typeface="+mj-lt"/>
                        </a:rPr>
                        <a:t>2.09/1.85</a:t>
                      </a:r>
                      <a:endParaRPr lang="en-US" sz="1400" i="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+mj-lt"/>
                        </a:rPr>
                        <a:t>1.38</a:t>
                      </a:r>
                      <a:endParaRPr lang="en-US" sz="14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+mj-lt"/>
                        </a:rPr>
                        <a:t>2.25/2.25</a:t>
                      </a:r>
                      <a:endParaRPr lang="en-US" sz="14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+mj-lt"/>
                        </a:rPr>
                        <a:t>21</a:t>
                      </a:r>
                      <a:endParaRPr lang="en-US" sz="1400" dirty="0">
                        <a:latin typeface="+mj-lt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4250894" y="6293463"/>
            <a:ext cx="2422049" cy="31568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rgbClr val="FFFF00"/>
                </a:solidFill>
              </a:rPr>
              <a:t>R. </a:t>
            </a:r>
            <a:r>
              <a:rPr lang="en-US" sz="1600" b="1" dirty="0" err="1" smtClean="0">
                <a:solidFill>
                  <a:srgbClr val="FFFF00"/>
                </a:solidFill>
              </a:rPr>
              <a:t>Tomàs</a:t>
            </a:r>
            <a:r>
              <a:rPr lang="en-US" sz="1600" b="1" dirty="0" smtClean="0">
                <a:solidFill>
                  <a:srgbClr val="FFFF00"/>
                </a:solidFill>
              </a:rPr>
              <a:t>, O. Dominguez</a:t>
            </a:r>
            <a:endParaRPr lang="en-US" sz="1600" b="1" dirty="0">
              <a:solidFill>
                <a:srgbClr val="FFFF00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 rot="19748884">
            <a:off x="2024742" y="5395490"/>
            <a:ext cx="2002971" cy="413658"/>
          </a:xfrm>
          <a:prstGeom prst="roundRect">
            <a:avLst/>
          </a:prstGeom>
          <a:noFill/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AGREED - LIU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RLIUP - PIC Performance - G. Arduini et al.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7520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Parameters evolution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3074" name="Picture 2" descr="\\cern.ch\dfs\Users\a\arduini\Documents\BBsep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0085" y="981710"/>
            <a:ext cx="3810000" cy="2806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\\cern.ch\dfs\Users\a\arduini\Documents\Emit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520" y="3693160"/>
            <a:ext cx="3810000" cy="284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\\cern.ch\dfs\Users\a\arduini\Documents\lumi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748" y="1038860"/>
            <a:ext cx="3810000" cy="269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\\cern.ch\dfs\Users\a\arduini\Documents\PUD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0085" y="3788410"/>
            <a:ext cx="3810000" cy="2749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6019800" y="446590"/>
            <a:ext cx="2792243" cy="31568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rgbClr val="FFFF00"/>
                </a:solidFill>
              </a:rPr>
              <a:t>Standard beam – 40/20 optics </a:t>
            </a:r>
            <a:endParaRPr lang="en-US" sz="1600" b="1" dirty="0">
              <a:solidFill>
                <a:srgbClr val="FFFF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RLIUP - PIC Performance - G. Arduini et al.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5765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Parameters evolution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098" name="Picture 2" descr="\\cern.ch\dfs\Users\a\arduini\Documents\betaIP1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565401"/>
            <a:ext cx="3810000" cy="269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\\cern.ch\dfs\Users\a\arduini\Documents\betaIP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530476"/>
            <a:ext cx="3810000" cy="2762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1474957" y="1992362"/>
            <a:ext cx="2792243" cy="31568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rgbClr val="FFFF00"/>
                </a:solidFill>
              </a:rPr>
              <a:t>Standard beam – 40/20 optics </a:t>
            </a:r>
            <a:endParaRPr lang="en-US" sz="1600" b="1" dirty="0">
              <a:solidFill>
                <a:srgbClr val="FFFF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RLIUP - PIC Performance - G. Arduini et al.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785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32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BCMS (50/25)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RLIUP - PIC Performance - G. Arduini et al.</a:t>
            </a:r>
            <a:endParaRPr lang="en-GB" dirty="0"/>
          </a:p>
        </p:txBody>
      </p:sp>
      <p:pic>
        <p:nvPicPr>
          <p:cNvPr id="1026" name="Picture 2" descr="\\cern.ch\dfs\Users\a\arduini\Documents\MyDocs\Managing\HL-LHC\Notebooks\PICdata\BCMS_6.5_50_20_betaIP1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025752"/>
            <a:ext cx="3810000" cy="276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\\cern.ch\dfs\Users\a\arduini\Documents\MyDocs\Managing\HL-LHC\Notebooks\PICdata\BCMS_6.5_50_20_PUD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7427" y="3794352"/>
            <a:ext cx="3810000" cy="2749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\\cern.ch\dfs\Users\a\arduini\Documents\MyDocs\Managing\HL-LHC\Notebooks\PICdata\BCMS_6.5_50_20_Emit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000352"/>
            <a:ext cx="3810000" cy="284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pic>
        <p:nvPicPr>
          <p:cNvPr id="1030" name="Picture 6" descr="\\cern.ch\dfs\Users\a\arduini\Documents\MyDocs\Managing\HL-LHC\Notebooks\PICdata\BCMS_6.5_50_20_BBTS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794352"/>
            <a:ext cx="3810000" cy="2654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065685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33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Standard (50/25)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RLIUP - PIC Performance - G. Arduini et al.</a:t>
            </a:r>
            <a:endParaRPr lang="en-GB" dirty="0"/>
          </a:p>
        </p:txBody>
      </p:sp>
      <p:pic>
        <p:nvPicPr>
          <p:cNvPr id="2050" name="Picture 2" descr="\\cern.ch\dfs\Users\a\arduini\Documents\MyDocs\Managing\HL-LHC\Notebooks\PICdata\Standard_6.5_50_20_PUD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3890736"/>
            <a:ext cx="3810000" cy="2749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\\cern.ch\dfs\Users\a\arduini\Documents\MyDocs\Managing\HL-LHC\Notebooks\PICdata\Standard_6.5_50_20_BBTS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938361"/>
            <a:ext cx="3810000" cy="2654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\\cern.ch\dfs\Users\a\arduini\Documents\MyDocs\Managing\HL-LHC\Notebooks\PICdata\Standard_6.5_50_20_betaIP1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3885" y="1027793"/>
            <a:ext cx="3810000" cy="269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\\cern.ch\dfs\Users\a\arduini\Documents\MyDocs\Managing\HL-LHC\Notebooks\PICdata\Standard_6.5_50_20_Emit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093561"/>
            <a:ext cx="3810000" cy="284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540932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Beam-beam separation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74171" y="1792059"/>
            <a:ext cx="4386943" cy="3394167"/>
          </a:xfrm>
        </p:spPr>
        <p:txBody>
          <a:bodyPr>
            <a:normAutofit fontScale="85000" lnSpcReduction="10000"/>
          </a:bodyPr>
          <a:lstStyle/>
          <a:p>
            <a:r>
              <a:rPr lang="en-US" sz="2800" dirty="0" smtClean="0">
                <a:sym typeface="Wingdings" panose="05000000000000000000" pitchFamily="2" charset="2"/>
              </a:rPr>
              <a:t>Frequency map analysis show the importance of increasing beam beam-separation for flat beams (no optimization of working point done yet</a:t>
            </a:r>
            <a:r>
              <a:rPr lang="en-US" sz="2800" dirty="0">
                <a:sym typeface="Wingdings" panose="05000000000000000000" pitchFamily="2" charset="2"/>
              </a:rPr>
              <a:t>) </a:t>
            </a:r>
            <a:r>
              <a:rPr lang="en-US" sz="2800" dirty="0" smtClean="0">
                <a:sym typeface="Wingdings" panose="05000000000000000000" pitchFamily="2" charset="2"/>
              </a:rPr>
              <a:t>at least in </a:t>
            </a:r>
            <a:r>
              <a:rPr lang="en-US" sz="2800" dirty="0">
                <a:sym typeface="Wingdings" panose="05000000000000000000" pitchFamily="2" charset="2"/>
              </a:rPr>
              <a:t>the absence of Beam-Beam Compensator and no </a:t>
            </a:r>
            <a:r>
              <a:rPr lang="en-US" sz="2800" dirty="0" err="1">
                <a:sym typeface="Wingdings" panose="05000000000000000000" pitchFamily="2" charset="2"/>
              </a:rPr>
              <a:t>levelling</a:t>
            </a:r>
            <a:r>
              <a:rPr lang="en-US" sz="2800" dirty="0">
                <a:sym typeface="Wingdings" panose="05000000000000000000" pitchFamily="2" charset="2"/>
              </a:rPr>
              <a:t> (all the fill with minimum </a:t>
            </a:r>
            <a:r>
              <a:rPr lang="en-US" sz="2800" dirty="0">
                <a:latin typeface="Symbol" panose="05050102010706020507" pitchFamily="18" charset="2"/>
                <a:sym typeface="Wingdings" panose="05000000000000000000" pitchFamily="2" charset="2"/>
              </a:rPr>
              <a:t>b</a:t>
            </a:r>
            <a:r>
              <a:rPr lang="en-US" sz="2800" dirty="0">
                <a:sym typeface="Wingdings" panose="05000000000000000000" pitchFamily="2" charset="2"/>
              </a:rPr>
              <a:t>*)</a:t>
            </a:r>
          </a:p>
          <a:p>
            <a:endParaRPr lang="en-US" sz="2800" dirty="0" smtClean="0">
              <a:sym typeface="Wingdings" panose="05000000000000000000" pitchFamily="2" charset="2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8479" y="3753939"/>
            <a:ext cx="4295775" cy="283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7420" y="974544"/>
            <a:ext cx="4174808" cy="2931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0389" y="2122684"/>
            <a:ext cx="2857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5383008" y="2961190"/>
            <a:ext cx="1943078" cy="31568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rgbClr val="FFFF00"/>
                </a:solidFill>
              </a:rPr>
              <a:t>12 </a:t>
            </a:r>
            <a:r>
              <a:rPr lang="en-US" sz="1600" b="1" dirty="0" smtClean="0">
                <a:solidFill>
                  <a:srgbClr val="FFFF00"/>
                </a:solidFill>
                <a:latin typeface="Symbol" panose="05050102010706020507" pitchFamily="18" charset="2"/>
              </a:rPr>
              <a:t>s</a:t>
            </a:r>
            <a:r>
              <a:rPr lang="en-US" sz="1600" b="1" dirty="0" smtClean="0">
                <a:solidFill>
                  <a:srgbClr val="FFFF00"/>
                </a:solidFill>
              </a:rPr>
              <a:t> BB separation </a:t>
            </a:r>
            <a:endParaRPr lang="en-US" sz="1600" b="1" dirty="0">
              <a:solidFill>
                <a:srgbClr val="FFFF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383008" y="5639076"/>
            <a:ext cx="1943078" cy="31568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rgbClr val="FFFF00"/>
                </a:solidFill>
              </a:rPr>
              <a:t>14.3 </a:t>
            </a:r>
            <a:r>
              <a:rPr lang="en-US" sz="1600" b="1" dirty="0" smtClean="0">
                <a:solidFill>
                  <a:srgbClr val="FFFF00"/>
                </a:solidFill>
                <a:latin typeface="Symbol" panose="05050102010706020507" pitchFamily="18" charset="2"/>
              </a:rPr>
              <a:t>s</a:t>
            </a:r>
            <a:r>
              <a:rPr lang="en-US" sz="1600" b="1" dirty="0" smtClean="0">
                <a:solidFill>
                  <a:srgbClr val="FFFF00"/>
                </a:solidFill>
              </a:rPr>
              <a:t> BB separation </a:t>
            </a:r>
            <a:endParaRPr lang="en-US" sz="1600" b="1" dirty="0">
              <a:solidFill>
                <a:srgbClr val="FFFF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698694" y="816979"/>
            <a:ext cx="2900941" cy="31568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rgbClr val="FFFF00"/>
                </a:solidFill>
              </a:rPr>
              <a:t>Standard filling – 40/20 optics</a:t>
            </a:r>
            <a:endParaRPr lang="en-US" sz="1600" b="1" dirty="0">
              <a:solidFill>
                <a:srgbClr val="FFFF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676408" y="5634721"/>
            <a:ext cx="2884706" cy="483049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rgbClr val="FFFF00"/>
                </a:solidFill>
              </a:rPr>
              <a:t>D. </a:t>
            </a:r>
            <a:r>
              <a:rPr lang="en-US" sz="1600" b="1" dirty="0" err="1" smtClean="0">
                <a:solidFill>
                  <a:srgbClr val="FFFF00"/>
                </a:solidFill>
              </a:rPr>
              <a:t>Banfi</a:t>
            </a:r>
            <a:r>
              <a:rPr lang="en-US" sz="1600" b="1" dirty="0" smtClean="0">
                <a:solidFill>
                  <a:srgbClr val="FFFF00"/>
                </a:solidFill>
              </a:rPr>
              <a:t>, J. Barranco, T. Pieloni</a:t>
            </a:r>
          </a:p>
          <a:p>
            <a:pPr algn="ctr"/>
            <a:r>
              <a:rPr lang="en-US" sz="1600" b="1" dirty="0" smtClean="0">
                <a:solidFill>
                  <a:srgbClr val="FFFF00"/>
                </a:solidFill>
              </a:rPr>
              <a:t>PRELIMINARY </a:t>
            </a:r>
            <a:endParaRPr lang="en-US" sz="1600" b="1" dirty="0">
              <a:solidFill>
                <a:srgbClr val="FFFF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RLIUP - PIC Performance - G. Arduini et al.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2216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Beam parameters (Filling schemes - 25 ns)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7932600"/>
              </p:ext>
            </p:extLst>
          </p:nvPr>
        </p:nvGraphicFramePr>
        <p:xfrm>
          <a:off x="457201" y="1600200"/>
          <a:ext cx="8291264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78695"/>
                <a:gridCol w="1224136"/>
                <a:gridCol w="1008112"/>
                <a:gridCol w="1080120"/>
                <a:gridCol w="1800201"/>
              </a:tblGrid>
              <a:tr h="16221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Filling scheme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IP1-5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IP2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IP8</a:t>
                      </a:r>
                    </a:p>
                  </a:txBody>
                  <a:tcPr/>
                </a:tc>
              </a:tr>
              <a:tr h="25722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BCMS: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48b 6 PS </a:t>
                      </a:r>
                      <a:r>
                        <a:rPr lang="en-US" sz="1400" dirty="0" err="1" smtClean="0"/>
                        <a:t>inj</a:t>
                      </a:r>
                      <a:r>
                        <a:rPr lang="en-US" sz="1400" dirty="0" smtClean="0"/>
                        <a:t>, 12 SPS </a:t>
                      </a:r>
                      <a:r>
                        <a:rPr lang="en-US" sz="1400" dirty="0" err="1" smtClean="0"/>
                        <a:t>inj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2604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2592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2288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2396</a:t>
                      </a:r>
                      <a:endParaRPr lang="en-US" sz="1400" dirty="0"/>
                    </a:p>
                  </a:txBody>
                  <a:tcPr/>
                </a:tc>
              </a:tr>
              <a:tr h="25722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Standard: 72b</a:t>
                      </a:r>
                      <a:r>
                        <a:rPr lang="en-US" sz="1400" baseline="0" dirty="0" smtClean="0"/>
                        <a:t> 4 PS </a:t>
                      </a:r>
                      <a:r>
                        <a:rPr lang="en-US" sz="1400" baseline="0" dirty="0" err="1" smtClean="0"/>
                        <a:t>inj</a:t>
                      </a:r>
                      <a:r>
                        <a:rPr lang="en-US" sz="1400" baseline="0" dirty="0" smtClean="0"/>
                        <a:t>, 12 SPS </a:t>
                      </a:r>
                      <a:r>
                        <a:rPr lang="en-US" sz="1400" baseline="0" dirty="0" err="1" smtClean="0"/>
                        <a:t>inj</a:t>
                      </a:r>
                      <a:r>
                        <a:rPr lang="en-US" sz="1400" baseline="0" dirty="0" smtClean="0"/>
                        <a:t>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2748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2736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2452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2524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6" name="Picture 2" descr="\\cern.ch\dfs\Users\r\rdemaria\Desktop\25ns_2604b_2592_2288_2396_288bpi12inj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55" b="31034"/>
          <a:stretch/>
        </p:blipFill>
        <p:spPr bwMode="auto">
          <a:xfrm>
            <a:off x="194686" y="2636912"/>
            <a:ext cx="8947022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\\cern.ch\dfs\Users\r\rdemaria\Desktop\25ns_2748b_2736_2452_2524_288bpi12inj.pn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889"/>
          <a:stretch/>
        </p:blipFill>
        <p:spPr bwMode="auto">
          <a:xfrm>
            <a:off x="183800" y="4065934"/>
            <a:ext cx="9144000" cy="1379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5589836" y="5704390"/>
            <a:ext cx="1605621" cy="31568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rgbClr val="FFFF00"/>
                </a:solidFill>
              </a:rPr>
              <a:t>B. Gorini</a:t>
            </a:r>
            <a:endParaRPr lang="en-US" sz="1600" b="1" dirty="0">
              <a:solidFill>
                <a:srgbClr val="FFFF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RLIUP - PIC Performance - G. Arduini et al.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0714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Implications &amp; </a:t>
            </a:r>
            <a:r>
              <a:rPr lang="en-US" dirty="0" smtClean="0"/>
              <a:t>Assumptions (e-cloud)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0885" y="1188719"/>
            <a:ext cx="4474028" cy="3568338"/>
          </a:xfrm>
        </p:spPr>
        <p:txBody>
          <a:bodyPr>
            <a:normAutofit fontScale="62500" lnSpcReduction="20000"/>
          </a:bodyPr>
          <a:lstStyle/>
          <a:p>
            <a:r>
              <a:rPr lang="en-US" sz="3600" dirty="0"/>
              <a:t>Control of the blow-up due to </a:t>
            </a:r>
            <a:r>
              <a:rPr lang="en-US" sz="3600" dirty="0" smtClean="0"/>
              <a:t>e-cloud via scrubbing at 450 </a:t>
            </a:r>
            <a:r>
              <a:rPr lang="en-US" sz="3600" dirty="0" err="1" smtClean="0"/>
              <a:t>GeV</a:t>
            </a:r>
            <a:endParaRPr lang="en-US" sz="3600" dirty="0" smtClean="0"/>
          </a:p>
          <a:p>
            <a:pPr lvl="1"/>
            <a:r>
              <a:rPr lang="en-US" dirty="0" err="1" smtClean="0"/>
              <a:t>Emittance</a:t>
            </a:r>
            <a:r>
              <a:rPr lang="en-US" dirty="0" smtClean="0"/>
              <a:t> blow-up occurs when electron cloud activity in the dipoles</a:t>
            </a:r>
          </a:p>
          <a:p>
            <a:pPr lvl="1"/>
            <a:r>
              <a:rPr lang="en-US" dirty="0" smtClean="0"/>
              <a:t>SEY reduction in the dipoles at 450 </a:t>
            </a:r>
            <a:r>
              <a:rPr lang="en-US" dirty="0" err="1" smtClean="0"/>
              <a:t>GeV</a:t>
            </a:r>
            <a:r>
              <a:rPr lang="en-US" dirty="0" smtClean="0"/>
              <a:t> with 25 ns scrubbing run. Need margin for small </a:t>
            </a:r>
            <a:r>
              <a:rPr lang="en-US" dirty="0" err="1" smtClean="0"/>
              <a:t>emittance</a:t>
            </a:r>
            <a:r>
              <a:rPr lang="en-US" dirty="0" smtClean="0"/>
              <a:t>/shorter bunch </a:t>
            </a:r>
            <a:r>
              <a:rPr lang="en-US" dirty="0" smtClean="0">
                <a:sym typeface="Wingdings" panose="05000000000000000000" pitchFamily="2" charset="2"/>
              </a:rPr>
              <a:t> doublet beams being considered and LS1 interventions to increase </a:t>
            </a:r>
            <a:r>
              <a:rPr lang="en-US" dirty="0" err="1" smtClean="0">
                <a:sym typeface="Wingdings" panose="05000000000000000000" pitchFamily="2" charset="2"/>
              </a:rPr>
              <a:t>cryo</a:t>
            </a:r>
            <a:r>
              <a:rPr lang="en-US" dirty="0" smtClean="0">
                <a:sym typeface="Wingdings" panose="05000000000000000000" pitchFamily="2" charset="2"/>
              </a:rPr>
              <a:t>-margin at injection (SAM and Sector 34)</a:t>
            </a:r>
            <a:endParaRPr lang="en-GB" dirty="0"/>
          </a:p>
        </p:txBody>
      </p:sp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945" y="1059782"/>
            <a:ext cx="4690803" cy="3518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Multiply 12"/>
          <p:cNvSpPr>
            <a:spLocks noChangeAspect="1"/>
          </p:cNvSpPr>
          <p:nvPr/>
        </p:nvSpPr>
        <p:spPr>
          <a:xfrm>
            <a:off x="6567069" y="2134964"/>
            <a:ext cx="259462" cy="260522"/>
          </a:xfrm>
          <a:prstGeom prst="mathMultiply">
            <a:avLst>
              <a:gd name="adj1" fmla="val 18169"/>
            </a:avLst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Multiply 13"/>
          <p:cNvSpPr>
            <a:spLocks noChangeAspect="1"/>
          </p:cNvSpPr>
          <p:nvPr/>
        </p:nvSpPr>
        <p:spPr>
          <a:xfrm>
            <a:off x="7391285" y="1806043"/>
            <a:ext cx="259462" cy="260522"/>
          </a:xfrm>
          <a:prstGeom prst="mathMultiply">
            <a:avLst>
              <a:gd name="adj1" fmla="val 18169"/>
            </a:avLst>
          </a:prstGeom>
          <a:solidFill>
            <a:srgbClr val="0070C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5715001" y="3751274"/>
            <a:ext cx="3132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660066"/>
                </a:solidFill>
              </a:rPr>
              <a:t>25 ns scrubbing (2011/12)</a:t>
            </a:r>
            <a:endParaRPr lang="en-US" dirty="0">
              <a:solidFill>
                <a:srgbClr val="660066"/>
              </a:solidFill>
            </a:endParaRPr>
          </a:p>
        </p:txBody>
      </p:sp>
      <p:sp>
        <p:nvSpPr>
          <p:cNvPr id="16" name="Content Placeholder 3"/>
          <p:cNvSpPr txBox="1">
            <a:spLocks/>
          </p:cNvSpPr>
          <p:nvPr/>
        </p:nvSpPr>
        <p:spPr>
          <a:xfrm>
            <a:off x="0" y="4931230"/>
            <a:ext cx="8847122" cy="1251857"/>
          </a:xfrm>
          <a:prstGeom prst="rect">
            <a:avLst/>
          </a:prstGeom>
        </p:spPr>
        <p:txBody>
          <a:bodyPr vert="horz" lIns="91440" tIns="0" rIns="91440" bIns="0" rtlCol="0">
            <a:noAutofit/>
          </a:bodyPr>
          <a:lstStyle>
            <a:lvl1pPr marL="228600" indent="-228600" algn="l" defTabSz="4572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rgbClr val="0089B5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lnSpc>
                <a:spcPct val="120000"/>
              </a:lnSpc>
              <a:spcBef>
                <a:spcPts val="400"/>
              </a:spcBef>
              <a:buClr>
                <a:srgbClr val="0089B5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2000" dirty="0" smtClean="0">
                <a:sym typeface="Wingdings" panose="05000000000000000000" pitchFamily="2" charset="2"/>
              </a:rPr>
              <a:t>Expect heat load in the </a:t>
            </a:r>
            <a:r>
              <a:rPr lang="en-US" sz="2000" dirty="0" err="1" smtClean="0">
                <a:sym typeface="Wingdings" panose="05000000000000000000" pitchFamily="2" charset="2"/>
              </a:rPr>
              <a:t>quadrupoles</a:t>
            </a:r>
            <a:r>
              <a:rPr lang="en-US" sz="2000" dirty="0" smtClean="0">
                <a:sym typeface="Wingdings" panose="05000000000000000000" pitchFamily="2" charset="2"/>
              </a:rPr>
              <a:t> due to the lower threshold SEY  </a:t>
            </a:r>
            <a:r>
              <a:rPr lang="en-US" sz="2000" dirty="0" err="1" smtClean="0">
                <a:sym typeface="Wingdings" panose="05000000000000000000" pitchFamily="2" charset="2"/>
              </a:rPr>
              <a:t>cryo</a:t>
            </a:r>
            <a:r>
              <a:rPr lang="en-US" sz="2000" dirty="0" smtClean="0">
                <a:sym typeface="Wingdings" panose="05000000000000000000" pitchFamily="2" charset="2"/>
              </a:rPr>
              <a:t> upgrade (c/o P. Fessia)</a:t>
            </a:r>
          </a:p>
          <a:p>
            <a:pPr>
              <a:lnSpc>
                <a:spcPct val="100000"/>
              </a:lnSpc>
            </a:pPr>
            <a:r>
              <a:rPr lang="en-US" sz="2000" dirty="0" smtClean="0">
                <a:sym typeface="Wingdings" panose="05000000000000000000" pitchFamily="2" charset="2"/>
              </a:rPr>
              <a:t>HL-LHC triplets/D1 will have e-cloud countermeasures implemented (</a:t>
            </a:r>
            <a:r>
              <a:rPr lang="en-US" sz="2000" dirty="0" err="1" smtClean="0">
                <a:sym typeface="Wingdings" panose="05000000000000000000" pitchFamily="2" charset="2"/>
              </a:rPr>
              <a:t>aC</a:t>
            </a:r>
            <a:r>
              <a:rPr lang="en-US" sz="2000" dirty="0" smtClean="0">
                <a:sym typeface="Wingdings" panose="05000000000000000000" pitchFamily="2" charset="2"/>
              </a:rPr>
              <a:t> coatings and possibly clearing electrodes) </a:t>
            </a:r>
            <a:endParaRPr lang="en-US" sz="2000" dirty="0" smtClean="0"/>
          </a:p>
          <a:p>
            <a:endParaRPr lang="en-GB" sz="2000" dirty="0"/>
          </a:p>
        </p:txBody>
      </p:sp>
      <p:sp>
        <p:nvSpPr>
          <p:cNvPr id="11" name="Rectangle 10"/>
          <p:cNvSpPr/>
          <p:nvPr/>
        </p:nvSpPr>
        <p:spPr>
          <a:xfrm>
            <a:off x="6826531" y="1360990"/>
            <a:ext cx="2151218" cy="31568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rgbClr val="FFFF00"/>
                </a:solidFill>
              </a:rPr>
              <a:t>G. Iadarola, G. Rumolo</a:t>
            </a:r>
            <a:endParaRPr lang="en-US" sz="1600" b="1" dirty="0">
              <a:solidFill>
                <a:srgbClr val="FFFF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RLIUP - PIC Performance - G. Arduini et al.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271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2.59259E-6 C -0.03282 0.00301 -0.06546 0.00648 -0.08976 0.01134 C -0.11407 0.01643 -0.13282 0.02129 -0.14584 0.02963 C -0.15903 0.03819 -0.16424 0.05486 -0.16823 0.0618 " pathEditMode="relative" rAng="0" ptsTypes="aaaA">
                                      <p:cBhvr>
                                        <p:cTn id="6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420" y="307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0.00024 C -0.0158 -0.00023 -0.03125 -0.00046 -0.04844 0.00186 C -0.06562 0.00417 -0.09166 0.01158 -0.1033 0.01505 C -0.11476 0.01899 -0.1151 0.0213 -0.11805 0.02385 " pathEditMode="relative" rAng="0" ptsTypes="aaaA">
                                      <p:cBhvr>
                                        <p:cTn id="8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03" y="1134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Implications &amp; Assumptions </a:t>
            </a:r>
            <a:r>
              <a:rPr lang="en-US" dirty="0" smtClean="0"/>
              <a:t>(impedance)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sz="3800" dirty="0" smtClean="0"/>
              <a:t>Collimators are the largest source of impedance in the LHC.</a:t>
            </a:r>
          </a:p>
          <a:p>
            <a:r>
              <a:rPr lang="en-US" sz="3800" dirty="0" smtClean="0"/>
              <a:t>Possible limitation in minimum opening and </a:t>
            </a:r>
            <a:r>
              <a:rPr lang="en-US" sz="3800" dirty="0" smtClean="0">
                <a:latin typeface="Symbol" panose="05050102010706020507" pitchFamily="18" charset="2"/>
              </a:rPr>
              <a:t>b</a:t>
            </a:r>
            <a:r>
              <a:rPr lang="en-US" sz="3800" dirty="0" smtClean="0"/>
              <a:t>* reach</a:t>
            </a:r>
          </a:p>
          <a:p>
            <a:r>
              <a:rPr lang="en-US" sz="3800" dirty="0" smtClean="0"/>
              <a:t>Interplay between impedance and beam-beam possible origin of the instabilities observed in 2012 (not fully understood yet)</a:t>
            </a:r>
          </a:p>
          <a:p>
            <a:r>
              <a:rPr lang="en-US" sz="3800" dirty="0" smtClean="0"/>
              <a:t>Limited margin for all the scenarios based on extrapolations from 2012 (with positive </a:t>
            </a:r>
            <a:r>
              <a:rPr lang="en-US" sz="3800" dirty="0" err="1" smtClean="0"/>
              <a:t>octupole</a:t>
            </a:r>
            <a:r>
              <a:rPr lang="en-US" sz="3800" dirty="0" smtClean="0"/>
              <a:t> polarity)</a:t>
            </a:r>
          </a:p>
          <a:p>
            <a:r>
              <a:rPr lang="en-US" sz="3800" dirty="0" smtClean="0"/>
              <a:t>Impedance </a:t>
            </a:r>
            <a:r>
              <a:rPr lang="en-US" sz="3800" dirty="0"/>
              <a:t>reduction with metallic </a:t>
            </a:r>
            <a:r>
              <a:rPr lang="en-US" sz="3800" dirty="0" smtClean="0"/>
              <a:t>collimators (Mo-C) to provide safe margin</a:t>
            </a:r>
            <a:endParaRPr lang="en-US" sz="3800" dirty="0"/>
          </a:p>
          <a:p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6101466" y="5628190"/>
            <a:ext cx="2062820" cy="31568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rgbClr val="FFFF00"/>
                </a:solidFill>
              </a:rPr>
              <a:t>E. </a:t>
            </a:r>
            <a:r>
              <a:rPr lang="en-US" sz="1600" b="1" dirty="0" err="1" smtClean="0">
                <a:solidFill>
                  <a:srgbClr val="FFFF00"/>
                </a:solidFill>
              </a:rPr>
              <a:t>Métral</a:t>
            </a:r>
            <a:r>
              <a:rPr lang="en-US" sz="1600" b="1" dirty="0" smtClean="0">
                <a:solidFill>
                  <a:srgbClr val="FFFF00"/>
                </a:solidFill>
              </a:rPr>
              <a:t>, N. Mounet</a:t>
            </a:r>
            <a:endParaRPr lang="en-US" sz="1600" b="1" dirty="0">
              <a:solidFill>
                <a:srgbClr val="FFFF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dirty="0" smtClean="0"/>
              <a:t>RLIUP - PIC Performance - G. Arduini et al.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6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5171" y="1917527"/>
            <a:ext cx="4778829" cy="35841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8"/>
          <p:cNvSpPr/>
          <p:nvPr/>
        </p:nvSpPr>
        <p:spPr>
          <a:xfrm>
            <a:off x="5399315" y="1309585"/>
            <a:ext cx="3080656" cy="693386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rgbClr val="FFFF00"/>
                </a:solidFill>
              </a:rPr>
              <a:t>EFFECT OF CHROMATICITY</a:t>
            </a:r>
            <a:r>
              <a:rPr lang="en-US" sz="1600" b="1" smtClean="0">
                <a:solidFill>
                  <a:srgbClr val="FFFF00"/>
                </a:solidFill>
              </a:rPr>
              <a:t>, DAMPER</a:t>
            </a:r>
            <a:r>
              <a:rPr lang="en-US" sz="1600" b="1" dirty="0" smtClean="0">
                <a:solidFill>
                  <a:srgbClr val="FFFF00"/>
                </a:solidFill>
              </a:rPr>
              <a:t>, </a:t>
            </a:r>
            <a:r>
              <a:rPr lang="en-US" sz="1600" b="1" smtClean="0">
                <a:solidFill>
                  <a:srgbClr val="FFFF00"/>
                </a:solidFill>
              </a:rPr>
              <a:t>OCTUPOLES INCLUDED</a:t>
            </a:r>
            <a:endParaRPr lang="en-US" sz="16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5824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Implications &amp; Assumptions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72143" y="1188719"/>
            <a:ext cx="8414657" cy="1209540"/>
          </a:xfrm>
        </p:spPr>
        <p:txBody>
          <a:bodyPr>
            <a:normAutofit fontScale="85000" lnSpcReduction="10000"/>
          </a:bodyPr>
          <a:lstStyle/>
          <a:p>
            <a:r>
              <a:rPr lang="en-US" sz="2400" dirty="0" smtClean="0"/>
              <a:t>Control </a:t>
            </a:r>
            <a:r>
              <a:rPr lang="en-US" sz="2400" dirty="0"/>
              <a:t>of the additive sources of </a:t>
            </a:r>
            <a:r>
              <a:rPr lang="en-US" sz="2400" dirty="0" smtClean="0"/>
              <a:t>blow-up (injection errors, noise, etc.)</a:t>
            </a:r>
          </a:p>
          <a:p>
            <a:pPr lvl="1"/>
            <a:r>
              <a:rPr lang="en-US" sz="2000" dirty="0" smtClean="0"/>
              <a:t>Contributions at injection and first part of the ramp in H-plane consistent with IBS</a:t>
            </a:r>
            <a:endParaRPr lang="en-US" sz="4000" dirty="0"/>
          </a:p>
          <a:p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2398259"/>
            <a:ext cx="5867400" cy="39271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ontent Placeholder 3"/>
          <p:cNvSpPr txBox="1">
            <a:spLocks/>
          </p:cNvSpPr>
          <p:nvPr/>
        </p:nvSpPr>
        <p:spPr>
          <a:xfrm>
            <a:off x="130628" y="2422206"/>
            <a:ext cx="2993571" cy="3143796"/>
          </a:xfrm>
          <a:prstGeom prst="rect">
            <a:avLst/>
          </a:prstGeom>
        </p:spPr>
        <p:txBody>
          <a:bodyPr vert="horz" lIns="91440" tIns="0" rIns="91440" bIns="0" rtlCol="0">
            <a:normAutofit fontScale="92500" lnSpcReduction="20000"/>
          </a:bodyPr>
          <a:lstStyle>
            <a:lvl1pPr marL="228600" indent="-228600" algn="l" defTabSz="4572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rgbClr val="0089B5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lnSpc>
                <a:spcPct val="120000"/>
              </a:lnSpc>
              <a:spcBef>
                <a:spcPts val="400"/>
              </a:spcBef>
              <a:buClr>
                <a:srgbClr val="0089B5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sz="2000" dirty="0" smtClean="0"/>
              <a:t>Asymmetry between the two beams  and planes </a:t>
            </a:r>
          </a:p>
          <a:p>
            <a:pPr lvl="1"/>
            <a:r>
              <a:rPr lang="en-US" sz="2000" dirty="0" smtClean="0"/>
              <a:t>Not yet managed in reducing observed blow-up</a:t>
            </a:r>
          </a:p>
          <a:p>
            <a:pPr lvl="1"/>
            <a:r>
              <a:rPr lang="en-US" sz="2000" dirty="0"/>
              <a:t>A</a:t>
            </a:r>
            <a:r>
              <a:rPr lang="en-US" sz="2000" dirty="0" smtClean="0"/>
              <a:t>ssume progress in the understanding and solutions. Had a similar process in the injectors.</a:t>
            </a:r>
          </a:p>
          <a:p>
            <a:pPr marL="228600" lvl="1" indent="0">
              <a:buFont typeface="Arial"/>
              <a:buNone/>
            </a:pPr>
            <a:endParaRPr lang="en-US" sz="4000" dirty="0" smtClean="0"/>
          </a:p>
          <a:p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5840208" y="2003247"/>
            <a:ext cx="1605621" cy="31568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rgbClr val="FFFF00"/>
                </a:solidFill>
              </a:rPr>
              <a:t>V. Kain, M. Kuhn</a:t>
            </a:r>
            <a:endParaRPr lang="en-US" sz="1600" b="1" dirty="0">
              <a:solidFill>
                <a:srgbClr val="FFFF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RLIUP - PIC Performance - G. Arduini et al.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38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Optics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199" y="1189038"/>
            <a:ext cx="4357551" cy="5668962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Minimum </a:t>
            </a:r>
            <a:r>
              <a:rPr lang="en-US" dirty="0" smtClean="0">
                <a:latin typeface="Symbol" panose="05050102010706020507" pitchFamily="18" charset="2"/>
              </a:rPr>
              <a:t>b</a:t>
            </a:r>
            <a:r>
              <a:rPr lang="en-US" dirty="0" smtClean="0"/>
              <a:t>* in IR1 and 5 limited by aperture in the matching section</a:t>
            </a:r>
          </a:p>
          <a:p>
            <a:pPr marL="228600" lvl="1">
              <a:spcBef>
                <a:spcPts val="600"/>
              </a:spcBef>
              <a:buSzTx/>
            </a:pPr>
            <a:endParaRPr lang="en-US" sz="900" dirty="0" smtClean="0"/>
          </a:p>
          <a:p>
            <a:pPr marL="228600" lvl="1">
              <a:spcBef>
                <a:spcPts val="600"/>
              </a:spcBef>
              <a:buSzTx/>
            </a:pPr>
            <a:r>
              <a:rPr lang="en-US" dirty="0" smtClean="0"/>
              <a:t>TAN,Q5,Q4,D2 become aperture bottlenecks </a:t>
            </a:r>
            <a:r>
              <a:rPr lang="en-US" dirty="0" smtClean="0">
                <a:sym typeface="Wingdings" panose="05000000000000000000" pitchFamily="2" charset="2"/>
              </a:rPr>
              <a:t> </a:t>
            </a:r>
            <a:r>
              <a:rPr lang="en-US" dirty="0">
                <a:sym typeface="Wingdings" panose="05000000000000000000" pitchFamily="2" charset="2"/>
              </a:rPr>
              <a:t>need to install new TCTs in IR1-5 for D2-Q5 for </a:t>
            </a:r>
            <a:r>
              <a:rPr lang="en-US" dirty="0" smtClean="0">
                <a:sym typeface="Wingdings" panose="05000000000000000000" pitchFamily="2" charset="2"/>
              </a:rPr>
              <a:t>protection</a:t>
            </a:r>
            <a:endParaRPr lang="en-US" dirty="0" smtClean="0"/>
          </a:p>
          <a:p>
            <a:endParaRPr lang="en-US" sz="900" dirty="0" smtClean="0"/>
          </a:p>
          <a:p>
            <a:r>
              <a:rPr lang="en-US" dirty="0" smtClean="0"/>
              <a:t>Two flat optics considered with maximum </a:t>
            </a:r>
            <a:r>
              <a:rPr lang="en-US" dirty="0" smtClean="0">
                <a:latin typeface="Symbol" panose="05050102010706020507" pitchFamily="18" charset="2"/>
              </a:rPr>
              <a:t>b</a:t>
            </a:r>
            <a:r>
              <a:rPr lang="en-US" baseline="30000" dirty="0" smtClean="0"/>
              <a:t>*</a:t>
            </a:r>
            <a:r>
              <a:rPr lang="en-US" dirty="0" smtClean="0"/>
              <a:t> ratio = 2 (</a:t>
            </a:r>
            <a:r>
              <a:rPr lang="en-US" dirty="0" smtClean="0">
                <a:solidFill>
                  <a:srgbClr val="FF0000"/>
                </a:solidFill>
              </a:rPr>
              <a:t>S. Fartoukh</a:t>
            </a:r>
            <a:r>
              <a:rPr lang="en-US" dirty="0" smtClean="0"/>
              <a:t>):</a:t>
            </a:r>
          </a:p>
          <a:p>
            <a:pPr lvl="1"/>
            <a:r>
              <a:rPr lang="en-US" sz="2800" dirty="0" smtClean="0">
                <a:latin typeface="Symbol" panose="05050102010706020507" pitchFamily="18" charset="2"/>
              </a:rPr>
              <a:t>b</a:t>
            </a:r>
            <a:r>
              <a:rPr lang="en-US" sz="2800" baseline="30000" dirty="0" smtClean="0"/>
              <a:t>*</a:t>
            </a:r>
            <a:r>
              <a:rPr lang="en-US" sz="2800" baseline="-25000" dirty="0" err="1" smtClean="0"/>
              <a:t>xing</a:t>
            </a:r>
            <a:r>
              <a:rPr lang="en-US" sz="2800" dirty="0" smtClean="0"/>
              <a:t>=</a:t>
            </a:r>
            <a:r>
              <a:rPr lang="en-US" sz="2800" baseline="30000" dirty="0" smtClean="0"/>
              <a:t> </a:t>
            </a:r>
            <a:r>
              <a:rPr lang="en-US" sz="2800" dirty="0" smtClean="0"/>
              <a:t>40 cm /</a:t>
            </a:r>
            <a:r>
              <a:rPr lang="en-US" sz="2800" dirty="0" smtClean="0">
                <a:latin typeface="Symbol" panose="05050102010706020507" pitchFamily="18" charset="2"/>
              </a:rPr>
              <a:t> b</a:t>
            </a:r>
            <a:r>
              <a:rPr lang="en-US" sz="2800" baseline="30000" dirty="0" smtClean="0"/>
              <a:t>*</a:t>
            </a:r>
            <a:r>
              <a:rPr lang="en-US" sz="2800" baseline="-25000" dirty="0" err="1" smtClean="0"/>
              <a:t>sep</a:t>
            </a:r>
            <a:r>
              <a:rPr lang="en-US" sz="2800" baseline="-25000" dirty="0" smtClean="0"/>
              <a:t> </a:t>
            </a:r>
            <a:r>
              <a:rPr lang="en-US" sz="2800" dirty="0" smtClean="0"/>
              <a:t>=20 cm</a:t>
            </a:r>
          </a:p>
          <a:p>
            <a:pPr lvl="1"/>
            <a:r>
              <a:rPr lang="en-US" sz="2800" dirty="0">
                <a:latin typeface="Symbol" panose="05050102010706020507" pitchFamily="18" charset="2"/>
              </a:rPr>
              <a:t>b</a:t>
            </a:r>
            <a:r>
              <a:rPr lang="en-US" sz="2800" baseline="30000" dirty="0"/>
              <a:t>*</a:t>
            </a:r>
            <a:r>
              <a:rPr lang="en-US" sz="2800" baseline="-25000" dirty="0" err="1"/>
              <a:t>xing</a:t>
            </a:r>
            <a:r>
              <a:rPr lang="en-US" sz="2800" dirty="0"/>
              <a:t>=</a:t>
            </a:r>
            <a:r>
              <a:rPr lang="en-US" sz="2800" baseline="30000" dirty="0"/>
              <a:t> </a:t>
            </a:r>
            <a:r>
              <a:rPr lang="en-US" sz="2800" dirty="0" smtClean="0"/>
              <a:t>50 </a:t>
            </a:r>
            <a:r>
              <a:rPr lang="en-US" sz="2800" dirty="0"/>
              <a:t>cm /</a:t>
            </a:r>
            <a:r>
              <a:rPr lang="en-US" sz="2800" dirty="0">
                <a:latin typeface="Symbol" panose="05050102010706020507" pitchFamily="18" charset="2"/>
              </a:rPr>
              <a:t> b</a:t>
            </a:r>
            <a:r>
              <a:rPr lang="en-US" sz="2800" baseline="30000" dirty="0"/>
              <a:t>*</a:t>
            </a:r>
            <a:r>
              <a:rPr lang="en-US" sz="2800" baseline="-25000" dirty="0" err="1"/>
              <a:t>sep</a:t>
            </a:r>
            <a:r>
              <a:rPr lang="en-US" sz="2800" baseline="-25000" dirty="0"/>
              <a:t> </a:t>
            </a:r>
            <a:r>
              <a:rPr lang="en-US" sz="2800" dirty="0"/>
              <a:t>=</a:t>
            </a:r>
            <a:r>
              <a:rPr lang="en-US" sz="2800" dirty="0" smtClean="0"/>
              <a:t>25 cm</a:t>
            </a:r>
          </a:p>
          <a:p>
            <a:r>
              <a:rPr lang="en-US" sz="3300" dirty="0" smtClean="0"/>
              <a:t>The latter providing more margin in aperture and possibly better behaved in the absence of MS in Q10</a:t>
            </a:r>
          </a:p>
          <a:p>
            <a:endParaRPr lang="en-US" sz="900" dirty="0" smtClean="0">
              <a:sym typeface="Wingdings" panose="05000000000000000000" pitchFamily="2" charset="2"/>
            </a:endParaRPr>
          </a:p>
          <a:p>
            <a:r>
              <a:rPr lang="en-US" dirty="0" smtClean="0">
                <a:sym typeface="Wingdings" panose="05000000000000000000" pitchFamily="2" charset="2"/>
              </a:rPr>
              <a:t>Flat beams likely require larger beam-beam separations as compared to round.  Larger </a:t>
            </a:r>
            <a:r>
              <a:rPr lang="en-US" dirty="0">
                <a:latin typeface="Symbol" panose="05050102010706020507" pitchFamily="18" charset="2"/>
              </a:rPr>
              <a:t>b</a:t>
            </a:r>
            <a:r>
              <a:rPr lang="en-US" baseline="30000" dirty="0" smtClean="0"/>
              <a:t>* </a:t>
            </a:r>
            <a:r>
              <a:rPr lang="en-US" dirty="0" smtClean="0">
                <a:sym typeface="Wingdings" panose="05000000000000000000" pitchFamily="2" charset="2"/>
              </a:rPr>
              <a:t>ratios (&gt;2) might imply larger B-B separations  being </a:t>
            </a:r>
            <a:r>
              <a:rPr lang="en-US" dirty="0" smtClean="0">
                <a:sym typeface="Wingdings" panose="05000000000000000000" pitchFamily="2" charset="2"/>
              </a:rPr>
              <a:t>further investigated</a:t>
            </a:r>
            <a:endParaRPr lang="en-US" dirty="0">
              <a:sym typeface="Wingdings" panose="05000000000000000000" pitchFamily="2" charset="2"/>
            </a:endParaRPr>
          </a:p>
          <a:p>
            <a:endParaRPr lang="en-GB" dirty="0"/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5181599" y="5181494"/>
            <a:ext cx="3831771" cy="1367351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>
            <a:lvl1pPr marL="228600" indent="-228600" algn="l" defTabSz="4572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rgbClr val="0089B5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1pPr>
            <a:lvl2pPr marL="346075" indent="-228600" algn="l" defTabSz="457200" rtl="0" eaLnBrk="1" latinLnBrk="0" hangingPunct="1">
              <a:lnSpc>
                <a:spcPct val="120000"/>
              </a:lnSpc>
              <a:spcBef>
                <a:spcPts val="400"/>
              </a:spcBef>
              <a:buClr>
                <a:srgbClr val="0089B5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2pPr>
            <a:lvl3pPr marL="452438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3pPr>
            <a:lvl4pPr marL="569913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4pPr>
            <a:lvl5pPr marL="68580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 smtClean="0">
                <a:sym typeface="Wingdings" panose="05000000000000000000" pitchFamily="2" charset="2"/>
              </a:rPr>
              <a:t>Peak luminosity (</a:t>
            </a:r>
            <a:r>
              <a:rPr lang="en-US" sz="1800" dirty="0" smtClean="0">
                <a:solidFill>
                  <a:srgbClr val="FF0000"/>
                </a:solidFill>
                <a:sym typeface="Wingdings" panose="05000000000000000000" pitchFamily="2" charset="2"/>
              </a:rPr>
              <a:t>Max=2.6x10</a:t>
            </a:r>
            <a:r>
              <a:rPr lang="en-US" sz="1800" baseline="30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34</a:t>
            </a:r>
            <a:r>
              <a:rPr lang="en-US" sz="1800" dirty="0" smtClean="0">
                <a:sym typeface="Wingdings" panose="05000000000000000000" pitchFamily="2" charset="2"/>
              </a:rPr>
              <a:t> – </a:t>
            </a: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Min=1.2x10</a:t>
            </a:r>
            <a:r>
              <a:rPr lang="en-US" sz="1800" baseline="30000" dirty="0" smtClean="0">
                <a:solidFill>
                  <a:schemeClr val="accent1">
                    <a:lumMod val="75000"/>
                  </a:schemeClr>
                </a:solidFill>
                <a:sym typeface="Wingdings" panose="05000000000000000000" pitchFamily="2" charset="2"/>
              </a:rPr>
              <a:t>34</a:t>
            </a:r>
            <a:r>
              <a:rPr lang="en-US" sz="1800" dirty="0" smtClean="0">
                <a:sym typeface="Wingdings" panose="05000000000000000000" pitchFamily="2" charset="2"/>
              </a:rPr>
              <a:t>) at constant beam-beam separation (</a:t>
            </a:r>
            <a:r>
              <a:rPr lang="en-US" sz="1800" dirty="0" smtClean="0">
                <a:solidFill>
                  <a:srgbClr val="FF0000"/>
                </a:solidFill>
                <a:sym typeface="Wingdings" panose="05000000000000000000" pitchFamily="2" charset="2"/>
              </a:rPr>
              <a:t>14 </a:t>
            </a:r>
            <a:r>
              <a:rPr lang="en-US" sz="1800" dirty="0" smtClean="0">
                <a:solidFill>
                  <a:srgbClr val="FF0000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s</a:t>
            </a:r>
            <a:r>
              <a:rPr lang="en-US" sz="1800" dirty="0" smtClean="0">
                <a:sym typeface="Wingdings" panose="05000000000000000000" pitchFamily="2" charset="2"/>
              </a:rPr>
              <a:t>)</a:t>
            </a:r>
          </a:p>
          <a:p>
            <a:endParaRPr lang="en-GB" dirty="0"/>
          </a:p>
        </p:txBody>
      </p:sp>
      <p:pic>
        <p:nvPicPr>
          <p:cNvPr id="1026" name="Picture 2" descr="\\cern.ch\dfs\Users\a\arduini\Documents\betaopt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4751" y="1363874"/>
            <a:ext cx="3810000" cy="3714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Straight Connector 8"/>
          <p:cNvCxnSpPr/>
          <p:nvPr/>
        </p:nvCxnSpPr>
        <p:spPr>
          <a:xfrm flipV="1">
            <a:off x="5334000" y="3014663"/>
            <a:ext cx="3157538" cy="1176337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 rot="20378784">
            <a:off x="6959312" y="3480392"/>
            <a:ext cx="1209438" cy="31568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FFFF00"/>
                </a:solidFill>
                <a:latin typeface="Symbol" panose="05050102010706020507" pitchFamily="18" charset="2"/>
              </a:rPr>
              <a:t>b</a:t>
            </a:r>
            <a:r>
              <a:rPr lang="en-US" sz="1400" b="1" baseline="30000" dirty="0" smtClean="0">
                <a:solidFill>
                  <a:srgbClr val="FFFF00"/>
                </a:solidFill>
              </a:rPr>
              <a:t>*</a:t>
            </a:r>
            <a:r>
              <a:rPr lang="en-US" sz="1400" b="1" baseline="-25000" dirty="0" err="1" smtClean="0">
                <a:solidFill>
                  <a:srgbClr val="FFFF00"/>
                </a:solidFill>
              </a:rPr>
              <a:t>xing</a:t>
            </a:r>
            <a:r>
              <a:rPr lang="en-US" sz="1400" b="1" dirty="0" smtClean="0">
                <a:solidFill>
                  <a:srgbClr val="FFFF00"/>
                </a:solidFill>
              </a:rPr>
              <a:t>/</a:t>
            </a:r>
            <a:r>
              <a:rPr lang="en-US" sz="1400" b="1" dirty="0" smtClean="0">
                <a:solidFill>
                  <a:srgbClr val="FFFF00"/>
                </a:solidFill>
                <a:latin typeface="Symbol" panose="05050102010706020507" pitchFamily="18" charset="2"/>
              </a:rPr>
              <a:t>b</a:t>
            </a:r>
            <a:r>
              <a:rPr lang="en-US" sz="1400" b="1" baseline="30000" dirty="0" smtClean="0">
                <a:solidFill>
                  <a:srgbClr val="FFFF00"/>
                </a:solidFill>
              </a:rPr>
              <a:t>*</a:t>
            </a:r>
            <a:r>
              <a:rPr lang="en-US" sz="1400" b="1" baseline="-25000" dirty="0" err="1" smtClean="0">
                <a:solidFill>
                  <a:srgbClr val="FFFF00"/>
                </a:solidFill>
              </a:rPr>
              <a:t>sep</a:t>
            </a:r>
            <a:r>
              <a:rPr lang="en-US" sz="1400" b="1" dirty="0" smtClean="0">
                <a:solidFill>
                  <a:srgbClr val="FFFF00"/>
                </a:solidFill>
              </a:rPr>
              <a:t>=2</a:t>
            </a:r>
            <a:endParaRPr lang="en-US" sz="1400" b="1" dirty="0">
              <a:solidFill>
                <a:srgbClr val="FFFF00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5334000" y="2002971"/>
            <a:ext cx="3157538" cy="1806447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5299803" y="1447800"/>
            <a:ext cx="2624997" cy="1947963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 rot="19816389">
            <a:off x="6718437" y="2800995"/>
            <a:ext cx="1209438" cy="31568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FFFF00"/>
                </a:solidFill>
                <a:latin typeface="Symbol" panose="05050102010706020507" pitchFamily="18" charset="2"/>
              </a:rPr>
              <a:t>b</a:t>
            </a:r>
            <a:r>
              <a:rPr lang="en-US" sz="1400" b="1" baseline="30000" dirty="0" smtClean="0">
                <a:solidFill>
                  <a:srgbClr val="FFFF00"/>
                </a:solidFill>
              </a:rPr>
              <a:t>*</a:t>
            </a:r>
            <a:r>
              <a:rPr lang="en-US" sz="1400" b="1" baseline="-25000" dirty="0" err="1" smtClean="0">
                <a:solidFill>
                  <a:srgbClr val="FFFF00"/>
                </a:solidFill>
              </a:rPr>
              <a:t>xing</a:t>
            </a:r>
            <a:r>
              <a:rPr lang="en-US" sz="1400" b="1" dirty="0" smtClean="0">
                <a:solidFill>
                  <a:srgbClr val="FFFF00"/>
                </a:solidFill>
              </a:rPr>
              <a:t>/</a:t>
            </a:r>
            <a:r>
              <a:rPr lang="en-US" sz="1400" b="1" dirty="0" smtClean="0">
                <a:solidFill>
                  <a:srgbClr val="FFFF00"/>
                </a:solidFill>
                <a:latin typeface="Symbol" panose="05050102010706020507" pitchFamily="18" charset="2"/>
              </a:rPr>
              <a:t>b</a:t>
            </a:r>
            <a:r>
              <a:rPr lang="en-US" sz="1400" b="1" baseline="30000" dirty="0" smtClean="0">
                <a:solidFill>
                  <a:srgbClr val="FFFF00"/>
                </a:solidFill>
              </a:rPr>
              <a:t>*</a:t>
            </a:r>
            <a:r>
              <a:rPr lang="en-US" sz="1400" b="1" baseline="-25000" dirty="0" err="1" smtClean="0">
                <a:solidFill>
                  <a:srgbClr val="FFFF00"/>
                </a:solidFill>
              </a:rPr>
              <a:t>sep</a:t>
            </a:r>
            <a:r>
              <a:rPr lang="en-US" sz="1400" b="1" dirty="0" smtClean="0">
                <a:solidFill>
                  <a:srgbClr val="FFFF00"/>
                </a:solidFill>
              </a:rPr>
              <a:t>=3</a:t>
            </a:r>
            <a:endParaRPr lang="en-US" sz="1400" b="1" dirty="0">
              <a:solidFill>
                <a:srgbClr val="FFFF0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 rot="19427380">
            <a:off x="6177502" y="1845131"/>
            <a:ext cx="1209438" cy="31568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FFFF00"/>
                </a:solidFill>
                <a:latin typeface="Symbol" panose="05050102010706020507" pitchFamily="18" charset="2"/>
              </a:rPr>
              <a:t>b</a:t>
            </a:r>
            <a:r>
              <a:rPr lang="en-US" sz="1400" b="1" baseline="30000" dirty="0" smtClean="0">
                <a:solidFill>
                  <a:srgbClr val="FFFF00"/>
                </a:solidFill>
              </a:rPr>
              <a:t>*</a:t>
            </a:r>
            <a:r>
              <a:rPr lang="en-US" sz="1400" b="1" baseline="-25000" dirty="0" err="1" smtClean="0">
                <a:solidFill>
                  <a:srgbClr val="FFFF00"/>
                </a:solidFill>
              </a:rPr>
              <a:t>xing</a:t>
            </a:r>
            <a:r>
              <a:rPr lang="en-US" sz="1400" b="1" dirty="0" smtClean="0">
                <a:solidFill>
                  <a:srgbClr val="FFFF00"/>
                </a:solidFill>
              </a:rPr>
              <a:t>/</a:t>
            </a:r>
            <a:r>
              <a:rPr lang="en-US" sz="1400" b="1" dirty="0" smtClean="0">
                <a:solidFill>
                  <a:srgbClr val="FFFF00"/>
                </a:solidFill>
                <a:latin typeface="Symbol" panose="05050102010706020507" pitchFamily="18" charset="2"/>
              </a:rPr>
              <a:t>b</a:t>
            </a:r>
            <a:r>
              <a:rPr lang="en-US" sz="1400" b="1" baseline="30000" dirty="0" smtClean="0">
                <a:solidFill>
                  <a:srgbClr val="FFFF00"/>
                </a:solidFill>
              </a:rPr>
              <a:t>*</a:t>
            </a:r>
            <a:r>
              <a:rPr lang="en-US" sz="1400" b="1" baseline="-25000" dirty="0" err="1" smtClean="0">
                <a:solidFill>
                  <a:srgbClr val="FFFF00"/>
                </a:solidFill>
              </a:rPr>
              <a:t>sep</a:t>
            </a:r>
            <a:r>
              <a:rPr lang="en-US" sz="1400" b="1" dirty="0" smtClean="0">
                <a:solidFill>
                  <a:srgbClr val="FFFF00"/>
                </a:solidFill>
              </a:rPr>
              <a:t>=4</a:t>
            </a:r>
            <a:endParaRPr lang="en-US" sz="1400" b="1" dirty="0">
              <a:solidFill>
                <a:srgbClr val="FFFF00"/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334000" y="3983931"/>
            <a:ext cx="3157538" cy="58817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 rot="20958644">
            <a:off x="7263279" y="4180434"/>
            <a:ext cx="1209438" cy="31568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FFFF00"/>
                </a:solidFill>
                <a:latin typeface="Symbol" panose="05050102010706020507" pitchFamily="18" charset="2"/>
              </a:rPr>
              <a:t>b</a:t>
            </a:r>
            <a:r>
              <a:rPr lang="en-US" sz="1400" b="1" baseline="30000" dirty="0" smtClean="0">
                <a:solidFill>
                  <a:srgbClr val="FFFF00"/>
                </a:solidFill>
              </a:rPr>
              <a:t>*</a:t>
            </a:r>
            <a:r>
              <a:rPr lang="en-US" sz="1400" b="1" baseline="-25000" dirty="0" err="1" smtClean="0">
                <a:solidFill>
                  <a:srgbClr val="FFFF00"/>
                </a:solidFill>
              </a:rPr>
              <a:t>xing</a:t>
            </a:r>
            <a:r>
              <a:rPr lang="en-US" sz="1400" b="1" dirty="0" smtClean="0">
                <a:solidFill>
                  <a:srgbClr val="FFFF00"/>
                </a:solidFill>
              </a:rPr>
              <a:t>/</a:t>
            </a:r>
            <a:r>
              <a:rPr lang="en-US" sz="1400" b="1" dirty="0" smtClean="0">
                <a:solidFill>
                  <a:srgbClr val="FFFF00"/>
                </a:solidFill>
                <a:latin typeface="Symbol" panose="05050102010706020507" pitchFamily="18" charset="2"/>
              </a:rPr>
              <a:t>b</a:t>
            </a:r>
            <a:r>
              <a:rPr lang="en-US" sz="1400" b="1" baseline="30000" dirty="0" smtClean="0">
                <a:solidFill>
                  <a:srgbClr val="FFFF00"/>
                </a:solidFill>
              </a:rPr>
              <a:t>*</a:t>
            </a:r>
            <a:r>
              <a:rPr lang="en-US" sz="1400" b="1" baseline="-25000" dirty="0" err="1" smtClean="0">
                <a:solidFill>
                  <a:srgbClr val="FFFF00"/>
                </a:solidFill>
              </a:rPr>
              <a:t>sep</a:t>
            </a:r>
            <a:r>
              <a:rPr lang="en-US" sz="1400" b="1" dirty="0" smtClean="0">
                <a:solidFill>
                  <a:srgbClr val="FFFF00"/>
                </a:solidFill>
              </a:rPr>
              <a:t>=1</a:t>
            </a:r>
            <a:endParaRPr lang="en-US" sz="1400" b="1" dirty="0">
              <a:solidFill>
                <a:srgbClr val="FFFF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RLIUP - PIC Performance - G. Arduini et al.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392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Peak Performance at 6.5 </a:t>
            </a:r>
            <a:r>
              <a:rPr lang="en-US" dirty="0" err="1"/>
              <a:t>T</a:t>
            </a:r>
            <a:r>
              <a:rPr lang="en-US" dirty="0" err="1" smtClean="0"/>
              <a:t>eV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7305065"/>
              </p:ext>
            </p:extLst>
          </p:nvPr>
        </p:nvGraphicFramePr>
        <p:xfrm>
          <a:off x="889587" y="3949832"/>
          <a:ext cx="7797215" cy="21356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6527"/>
                <a:gridCol w="870857"/>
                <a:gridCol w="1360715"/>
                <a:gridCol w="1012371"/>
                <a:gridCol w="1543914"/>
                <a:gridCol w="1242831"/>
              </a:tblGrid>
              <a:tr h="5091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kern="1200" dirty="0" smtClean="0">
                          <a:effectLst/>
                          <a:latin typeface="Symbol" pitchFamily="18" charset="2"/>
                        </a:rPr>
                        <a:t>e</a:t>
                      </a:r>
                      <a:r>
                        <a:rPr lang="en-US" sz="1600" b="1" kern="1200" dirty="0" smtClean="0">
                          <a:effectLst/>
                        </a:rPr>
                        <a:t>*</a:t>
                      </a:r>
                      <a:r>
                        <a:rPr lang="en-US" sz="1600" b="1" kern="1200" baseline="-25000" dirty="0" smtClean="0">
                          <a:effectLst/>
                        </a:rPr>
                        <a:t>n</a:t>
                      </a:r>
                      <a:r>
                        <a:rPr lang="en-US" sz="1600" b="1" kern="1200" baseline="0" dirty="0" smtClean="0">
                          <a:effectLst/>
                        </a:rPr>
                        <a:t> </a:t>
                      </a:r>
                      <a:r>
                        <a:rPr lang="en-US" sz="1600" b="1" kern="1200" baseline="-25000" dirty="0" err="1" smtClean="0">
                          <a:effectLst/>
                        </a:rPr>
                        <a:t>coll</a:t>
                      </a:r>
                      <a:endParaRPr lang="en-US" sz="1600" b="1" kern="1200" baseline="0" dirty="0" smtClean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kern="1200" dirty="0" smtClean="0">
                          <a:effectLst/>
                        </a:rPr>
                        <a:t>[</a:t>
                      </a:r>
                      <a:r>
                        <a:rPr lang="en-US" sz="1600" b="1" kern="1200" dirty="0" smtClean="0">
                          <a:effectLst/>
                          <a:latin typeface="Symbol" pitchFamily="18" charset="2"/>
                        </a:rPr>
                        <a:t>m</a:t>
                      </a:r>
                      <a:r>
                        <a:rPr lang="en-US" sz="1600" b="1" kern="1200" dirty="0" smtClean="0">
                          <a:effectLst/>
                        </a:rPr>
                        <a:t>m</a:t>
                      </a:r>
                      <a:r>
                        <a:rPr lang="en-US" sz="1600" b="1" kern="1200" dirty="0">
                          <a:effectLst/>
                        </a:rPr>
                        <a:t>]</a:t>
                      </a:r>
                      <a:endParaRPr lang="it-IT" sz="1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#</a:t>
                      </a:r>
                      <a:r>
                        <a:rPr lang="it-IT" sz="1600" b="1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Coll.</a:t>
                      </a:r>
                      <a:r>
                        <a:rPr lang="it-IT" sz="1600" b="1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B</a:t>
                      </a: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unches</a:t>
                      </a:r>
                      <a:r>
                        <a:rPr lang="it-IT" sz="1600" b="1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IP1,5</a:t>
                      </a:r>
                      <a:endParaRPr lang="it-IT" sz="16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Xing</a:t>
                      </a:r>
                      <a:r>
                        <a:rPr lang="it-IT" sz="1600" b="1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angle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</a:t>
                      </a:r>
                      <a:r>
                        <a:rPr lang="it-IT" sz="1600" b="1" dirty="0" smtClean="0">
                          <a:effectLst/>
                          <a:latin typeface="Symbol" pitchFamily="18" charset="2"/>
                          <a:ea typeface="Calibri"/>
                          <a:cs typeface="Times New Roman"/>
                        </a:rPr>
                        <a:t>m</a:t>
                      </a: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rad]</a:t>
                      </a: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BB separation [</a:t>
                      </a:r>
                      <a:r>
                        <a:rPr lang="it-IT" sz="1600" b="1" dirty="0" smtClean="0">
                          <a:effectLst/>
                          <a:latin typeface="Symbol" panose="05050102010706020507" pitchFamily="18" charset="2"/>
                          <a:ea typeface="Calibri"/>
                          <a:cs typeface="Times New Roman"/>
                        </a:rPr>
                        <a:t>s</a:t>
                      </a: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]</a:t>
                      </a: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</a:t>
                      </a:r>
                      <a:r>
                        <a:rPr lang="it-IT" sz="1600" b="1" baseline="-25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peak</a:t>
                      </a:r>
                      <a:endParaRPr lang="it-IT" sz="1600" b="1" baseline="-25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[10</a:t>
                      </a:r>
                      <a:r>
                        <a:rPr lang="it-IT" sz="1600" b="1" baseline="30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34</a:t>
                      </a:r>
                      <a:r>
                        <a:rPr lang="it-IT" sz="1600" b="1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 cm</a:t>
                      </a:r>
                      <a:r>
                        <a:rPr lang="it-IT" sz="1600" b="1" baseline="30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-2</a:t>
                      </a:r>
                      <a:r>
                        <a:rPr lang="it-IT" sz="1600" b="1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</a:t>
                      </a:r>
                      <a:r>
                        <a:rPr lang="it-IT" sz="1600" b="1" baseline="30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-1</a:t>
                      </a:r>
                      <a:r>
                        <a:rPr lang="it-IT" sz="1600" b="1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]</a:t>
                      </a:r>
                      <a:endParaRPr lang="it-IT" sz="1600" b="1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BCMS – 40/20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1.85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2592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/>
                        <a:t>364</a:t>
                      </a:r>
                      <a:endParaRPr lang="en-US" sz="1600" b="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/>
                        <a:t>14</a:t>
                      </a:r>
                      <a:endParaRPr lang="en-US" sz="1600" b="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2.9</a:t>
                      </a:r>
                      <a:endParaRPr lang="en-US" sz="1600" b="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Standard - 40/20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2.25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2736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/>
                        <a:t>400</a:t>
                      </a:r>
                      <a:endParaRPr lang="en-US" sz="1600" b="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/>
                        <a:t>14</a:t>
                      </a:r>
                      <a:endParaRPr lang="en-US" sz="1600" b="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2.5</a:t>
                      </a:r>
                      <a:endParaRPr lang="en-US" sz="1600" b="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BCMS – 50/25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1.85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2592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/>
                        <a:t>326</a:t>
                      </a:r>
                      <a:endParaRPr lang="en-US" sz="1600" b="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14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2.7</a:t>
                      </a:r>
                      <a:endParaRPr lang="en-US" sz="1600" b="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Standard – 50/25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2.25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2736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/>
                        <a:t>360</a:t>
                      </a:r>
                      <a:endParaRPr lang="en-US" sz="1600" b="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14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2.3</a:t>
                      </a:r>
                      <a:endParaRPr lang="en-US" sz="1600" b="0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7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41576685"/>
              </p:ext>
            </p:extLst>
          </p:nvPr>
        </p:nvGraphicFramePr>
        <p:xfrm>
          <a:off x="889585" y="1189038"/>
          <a:ext cx="7601272" cy="201168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5596538"/>
                <a:gridCol w="2004734"/>
              </a:tblGrid>
              <a:tr h="254758"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Momentum [</a:t>
                      </a:r>
                      <a:r>
                        <a:rPr lang="en-US" sz="1600" b="0" dirty="0" err="1" smtClean="0">
                          <a:solidFill>
                            <a:schemeClr val="tx1"/>
                          </a:solidFill>
                        </a:rPr>
                        <a:t>TeV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/c]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124303" marR="1243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6.5</a:t>
                      </a:r>
                    </a:p>
                  </a:txBody>
                  <a:tcPr marL="124303" marR="124303" anchor="ctr"/>
                </a:tc>
              </a:tr>
              <a:tr h="254758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Bunch population in collision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it-IT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[10</a:t>
                      </a:r>
                      <a:r>
                        <a:rPr lang="it-IT" sz="1600" b="0" baseline="30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11</a:t>
                      </a:r>
                      <a:r>
                        <a:rPr lang="it-IT" sz="16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p</a:t>
                      </a:r>
                      <a:r>
                        <a:rPr lang="it-IT" sz="16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]</a:t>
                      </a:r>
                    </a:p>
                  </a:txBody>
                  <a:tcPr marL="124303" marR="1243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1.38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124303" marR="124303" anchor="ctr"/>
                </a:tc>
              </a:tr>
              <a:tr h="254758"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Total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RF Voltage [MV]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124303" marR="1243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16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124303" marR="124303" anchor="ctr"/>
                </a:tc>
              </a:tr>
              <a:tr h="254758">
                <a:tc>
                  <a:txBody>
                    <a:bodyPr/>
                    <a:lstStyle/>
                    <a:p>
                      <a:r>
                        <a:rPr lang="en-US" sz="1600" b="0" dirty="0" err="1" smtClean="0">
                          <a:solidFill>
                            <a:schemeClr val="tx1"/>
                          </a:solidFill>
                          <a:latin typeface="Symbol" pitchFamily="18" charset="2"/>
                        </a:rPr>
                        <a:t>e</a:t>
                      </a:r>
                      <a:r>
                        <a:rPr lang="en-US" sz="1600" b="0" baseline="-2500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L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*[</a:t>
                      </a:r>
                      <a:r>
                        <a:rPr lang="en-US" sz="1600" b="0" dirty="0" err="1" smtClean="0">
                          <a:solidFill>
                            <a:schemeClr val="tx1"/>
                          </a:solidFill>
                        </a:rPr>
                        <a:t>eV.s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] at start of fill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124303" marR="1243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3.6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124303" marR="124303" anchor="ctr"/>
                </a:tc>
              </a:tr>
              <a:tr h="254758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Bunch length (4 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Symbol" pitchFamily="18" charset="2"/>
                        </a:rPr>
                        <a:t>s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)[ns]/ (</a:t>
                      </a:r>
                      <a:r>
                        <a:rPr lang="en-US" sz="1600" dirty="0" err="1" smtClean="0">
                          <a:solidFill>
                            <a:schemeClr val="tx1"/>
                          </a:solidFill>
                        </a:rPr>
                        <a:t>r.m.s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.) [cm]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124303" marR="1243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1.33/10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124303" marR="124303" anchor="ctr"/>
                </a:tc>
              </a:tr>
              <a:tr h="254758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Beam-beam separation [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Symbol" panose="05050102010706020507" pitchFamily="18" charset="2"/>
                        </a:rPr>
                        <a:t>s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]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124303" marR="1243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14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124303" marR="124303" anchor="ctr"/>
                </a:tc>
              </a:tr>
            </a:tbl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RLIUP - PIC Performance - G. Arduini et al.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808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iLumiLHC_Presentation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65F00B9AFF9D4DB8D423D62D364FE5" ma:contentTypeVersion="0" ma:contentTypeDescription="Create a new document." ma:contentTypeScope="" ma:versionID="1f5c5222447e6795847028ce554a3f6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D553D58-F42B-43B9-BDA1-90638D0CBA0D}">
  <ds:schemaRefs>
    <ds:schemaRef ds:uri="http://purl.org/dc/elements/1.1/"/>
    <ds:schemaRef ds:uri="http://purl.org/dc/terms/"/>
    <ds:schemaRef ds:uri="http://schemas.microsoft.com/office/2006/documentManagement/types"/>
    <ds:schemaRef ds:uri="http://www.w3.org/XML/1998/namespace"/>
    <ds:schemaRef ds:uri="http://schemas.microsoft.com/office/2006/metadata/properties"/>
    <ds:schemaRef ds:uri="http://schemas.openxmlformats.org/package/2006/metadata/core-properties"/>
    <ds:schemaRef ds:uri="http://purl.org/dc/dcmitype/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8A7ED259-6AEE-4E24-A95A-9729541A612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82125E1-CCB4-4909-BE88-A72A822A6F9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HiLumiLHC_PresentationTemplate</Template>
  <TotalTime>5049</TotalTime>
  <Words>2943</Words>
  <Application>Microsoft Office PowerPoint</Application>
  <PresentationFormat>On-screen Show (4:3)</PresentationFormat>
  <Paragraphs>612</Paragraphs>
  <Slides>34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HiLumiLHC_PresentationTemplate</vt:lpstr>
      <vt:lpstr>PICs: what do we gain in beam performance?</vt:lpstr>
      <vt:lpstr>Outline</vt:lpstr>
      <vt:lpstr>Beam Parameters</vt:lpstr>
      <vt:lpstr>Beam parameters (Filling schemes - 25 ns)</vt:lpstr>
      <vt:lpstr>Implications &amp; Assumptions (e-cloud)</vt:lpstr>
      <vt:lpstr>Implications &amp; Assumptions (impedance)</vt:lpstr>
      <vt:lpstr>Implications &amp; Assumptions</vt:lpstr>
      <vt:lpstr>Optics</vt:lpstr>
      <vt:lpstr>Peak Performance at 6.5 TeV</vt:lpstr>
      <vt:lpstr>Performance estimate during collisions</vt:lpstr>
      <vt:lpstr>Comparison with 2012 (Fill 2728)</vt:lpstr>
      <vt:lpstr>Comparison with 2012 (Fill 2728)</vt:lpstr>
      <vt:lpstr>Integrated luminosity targets</vt:lpstr>
      <vt:lpstr>Yearly Performance</vt:lpstr>
      <vt:lpstr>Yearly Performance</vt:lpstr>
      <vt:lpstr>Yearly Performance</vt:lpstr>
      <vt:lpstr>Yearly Performance</vt:lpstr>
      <vt:lpstr>PIC @ 6.5 TeV (Pile-up limit at 140)</vt:lpstr>
      <vt:lpstr>PIC @ 6.5 TeV (Pile-up limit at 45)</vt:lpstr>
      <vt:lpstr>Yearly Performance</vt:lpstr>
      <vt:lpstr>Key questions and studies required in Run 2</vt:lpstr>
      <vt:lpstr>Conclusions</vt:lpstr>
      <vt:lpstr>PowerPoint Presentation</vt:lpstr>
      <vt:lpstr>Main Hardware Modifications (c/o P. Fessia)</vt:lpstr>
      <vt:lpstr>Peak Performance at 7 TeV</vt:lpstr>
      <vt:lpstr>PIC @ 7 TeV (Pile-up limit at 140)</vt:lpstr>
      <vt:lpstr>Break-down of Turn-Around (HL-LHC)</vt:lpstr>
      <vt:lpstr>Parameter evolution at 6.5 TeV (model)</vt:lpstr>
      <vt:lpstr>PIC @ 6.5 TeV (Pile-up limit at 140) – 30/30</vt:lpstr>
      <vt:lpstr>Parameters evolution</vt:lpstr>
      <vt:lpstr>Parameters evolution</vt:lpstr>
      <vt:lpstr>BCMS (50/25)</vt:lpstr>
      <vt:lpstr>Standard (50/25)</vt:lpstr>
      <vt:lpstr>Beam-beam separation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 for HiLumi collaborators</dc:title>
  <dc:creator>Cecile Noels</dc:creator>
  <cp:lastModifiedBy>arduini</cp:lastModifiedBy>
  <cp:revision>420</cp:revision>
  <cp:lastPrinted>2013-09-10T11:06:09Z</cp:lastPrinted>
  <dcterms:created xsi:type="dcterms:W3CDTF">2011-12-13T14:40:13Z</dcterms:created>
  <dcterms:modified xsi:type="dcterms:W3CDTF">2013-10-30T05:29:17Z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0x0101003D65F00B9AFF9D4DB8D423D62D364FE5</vt:lpwstr>
  </property>
</Properties>
</file>