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9"/>
  </p:notesMasterIdLst>
  <p:sldIdLst>
    <p:sldId id="259" r:id="rId5"/>
    <p:sldId id="379" r:id="rId6"/>
    <p:sldId id="353" r:id="rId7"/>
    <p:sldId id="352" r:id="rId8"/>
    <p:sldId id="385" r:id="rId9"/>
    <p:sldId id="390" r:id="rId10"/>
    <p:sldId id="377" r:id="rId11"/>
    <p:sldId id="382" r:id="rId12"/>
    <p:sldId id="384" r:id="rId13"/>
    <p:sldId id="351" r:id="rId14"/>
    <p:sldId id="360" r:id="rId15"/>
    <p:sldId id="375" r:id="rId16"/>
    <p:sldId id="396" r:id="rId17"/>
    <p:sldId id="393" r:id="rId18"/>
    <p:sldId id="395" r:id="rId19"/>
    <p:sldId id="363" r:id="rId20"/>
    <p:sldId id="407" r:id="rId21"/>
    <p:sldId id="369" r:id="rId22"/>
    <p:sldId id="399" r:id="rId23"/>
    <p:sldId id="371" r:id="rId24"/>
    <p:sldId id="402" r:id="rId25"/>
    <p:sldId id="357" r:id="rId26"/>
    <p:sldId id="411" r:id="rId27"/>
    <p:sldId id="409" r:id="rId28"/>
    <p:sldId id="403" r:id="rId29"/>
    <p:sldId id="404" r:id="rId30"/>
    <p:sldId id="376" r:id="rId31"/>
    <p:sldId id="408" r:id="rId32"/>
    <p:sldId id="410" r:id="rId33"/>
    <p:sldId id="405" r:id="rId34"/>
    <p:sldId id="406" r:id="rId35"/>
    <p:sldId id="412" r:id="rId36"/>
    <p:sldId id="413" r:id="rId37"/>
    <p:sldId id="414" r:id="rId38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9B5"/>
    <a:srgbClr val="3861AA"/>
    <a:srgbClr val="005872"/>
    <a:srgbClr val="284579"/>
    <a:srgbClr val="5BC1E6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28% blow-up</a:t>
            </a:r>
            <a:r>
              <a:rPr lang="en-US" baseline="0" dirty="0" smtClean="0"/>
              <a:t> for BCMS case</a:t>
            </a:r>
          </a:p>
          <a:p>
            <a:r>
              <a:rPr lang="en-US" baseline="0" dirty="0" smtClean="0"/>
              <a:t>21 % blow-up for standard case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292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113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25 % for a pile-up of 4.5 would give </a:t>
            </a:r>
            <a:r>
              <a:rPr lang="en-US" smtClean="0"/>
              <a:t>5.5 fb-1/year </a:t>
            </a:r>
            <a:r>
              <a:rPr lang="en-US" dirty="0" smtClean="0"/>
              <a:t>for </a:t>
            </a:r>
            <a:r>
              <a:rPr lang="en-US" dirty="0" err="1" smtClean="0"/>
              <a:t>LHCb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05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73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452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452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65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514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PICs: what do we gain in beam </a:t>
            </a:r>
            <a:r>
              <a:rPr lang="en-US" dirty="0" smtClean="0"/>
              <a:t>performance?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G. Arduini</a:t>
            </a:r>
          </a:p>
          <a:p>
            <a:r>
              <a:rPr lang="en-US" sz="2400" dirty="0" smtClean="0"/>
              <a:t>with input from: D. </a:t>
            </a:r>
            <a:r>
              <a:rPr lang="en-US" sz="2400" dirty="0" err="1" smtClean="0"/>
              <a:t>Banfi</a:t>
            </a:r>
            <a:r>
              <a:rPr lang="en-US" sz="2400" dirty="0" smtClean="0"/>
              <a:t>, J. Barranco, O. </a:t>
            </a:r>
            <a:r>
              <a:rPr lang="en-US" sz="2400" dirty="0" err="1" smtClean="0"/>
              <a:t>Brüning</a:t>
            </a:r>
            <a:r>
              <a:rPr lang="en-US" sz="2400" dirty="0" smtClean="0"/>
              <a:t>, R. De Maria, O. Dominguez, S. Fartoukh, P. Fessia, S. Gilardoni, B. Gorini, G. Iadarola, V. Kain, M. Kuhn, E. </a:t>
            </a:r>
            <a:r>
              <a:rPr lang="en-US" sz="2400" dirty="0" err="1" smtClean="0"/>
              <a:t>Métral</a:t>
            </a:r>
            <a:r>
              <a:rPr lang="en-US" sz="2400" dirty="0" smtClean="0"/>
              <a:t>, N. Mounet, T. Pieloni, S. Redaelli, L. Rossi, G. Rumolo,  R. </a:t>
            </a:r>
            <a:r>
              <a:rPr lang="en-US" sz="2400" dirty="0" err="1" smtClean="0"/>
              <a:t>Tomàs</a:t>
            </a:r>
            <a:r>
              <a:rPr lang="en-US" sz="2400" dirty="0" smtClean="0"/>
              <a:t>, A. Valishev, J. Wenninger and in general LIU and HL-LHC teams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 estimate during collisions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432800" cy="534924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Evolution of beam parameters based on:</a:t>
            </a:r>
          </a:p>
          <a:p>
            <a:pPr lvl="1"/>
            <a:r>
              <a:rPr lang="en-GB" sz="2000" dirty="0" smtClean="0"/>
              <a:t>Burn-off</a:t>
            </a:r>
          </a:p>
          <a:p>
            <a:pPr lvl="2"/>
            <a:r>
              <a:rPr lang="en-GB" sz="1800" dirty="0" smtClean="0"/>
              <a:t>Total cross-section: 100-110 </a:t>
            </a:r>
            <a:r>
              <a:rPr lang="en-GB" sz="1800" dirty="0" err="1" smtClean="0"/>
              <a:t>mb</a:t>
            </a:r>
            <a:r>
              <a:rPr lang="en-GB" sz="1800" dirty="0" smtClean="0"/>
              <a:t> (assumed worst case 110 </a:t>
            </a:r>
            <a:r>
              <a:rPr lang="en-GB" sz="1800" dirty="0" err="1" smtClean="0"/>
              <a:t>mb</a:t>
            </a:r>
            <a:r>
              <a:rPr lang="en-GB" sz="1800" dirty="0" smtClean="0"/>
              <a:t> for </a:t>
            </a:r>
            <a:r>
              <a:rPr lang="en-GB" sz="1800" dirty="0" err="1" smtClean="0"/>
              <a:t>E</a:t>
            </a:r>
            <a:r>
              <a:rPr lang="en-GB" sz="1800" baseline="-25000" dirty="0" err="1" smtClean="0"/>
              <a:t>cm</a:t>
            </a:r>
            <a:r>
              <a:rPr lang="en-GB" sz="1800" dirty="0" smtClean="0"/>
              <a:t>=13-14 </a:t>
            </a:r>
            <a:r>
              <a:rPr lang="en-GB" sz="1800" dirty="0" err="1" smtClean="0"/>
              <a:t>TeV</a:t>
            </a:r>
            <a:r>
              <a:rPr lang="en-GB" sz="1800" dirty="0" smtClean="0"/>
              <a:t>)</a:t>
            </a:r>
          </a:p>
          <a:p>
            <a:r>
              <a:rPr lang="en-GB" sz="2000" dirty="0" err="1" smtClean="0"/>
              <a:t>Emittance</a:t>
            </a:r>
            <a:r>
              <a:rPr lang="en-GB" sz="2000" dirty="0" smtClean="0"/>
              <a:t> evolution (no coupling assumed) including:</a:t>
            </a:r>
          </a:p>
          <a:p>
            <a:pPr lvl="1"/>
            <a:r>
              <a:rPr lang="en-GB" sz="2000" dirty="0" smtClean="0"/>
              <a:t>IBS</a:t>
            </a:r>
          </a:p>
          <a:p>
            <a:pPr lvl="1"/>
            <a:r>
              <a:rPr lang="en-GB" sz="2000" dirty="0" smtClean="0"/>
              <a:t>Radiation damping</a:t>
            </a:r>
          </a:p>
          <a:p>
            <a:r>
              <a:rPr lang="en-GB" sz="2000" dirty="0" smtClean="0"/>
              <a:t>Additional (unknown) sources of loss/blow-up from comparison with 2012 fills with similar bunch populations with no sign of instability </a:t>
            </a:r>
          </a:p>
          <a:p>
            <a:pPr lvl="1"/>
            <a:r>
              <a:rPr lang="en-GB" sz="2000" dirty="0" smtClean="0"/>
              <a:t>Intensity loss (</a:t>
            </a:r>
            <a:r>
              <a:rPr lang="en-GB" sz="2000" dirty="0" smtClean="0">
                <a:latin typeface="Symbol" panose="05050102010706020507" pitchFamily="18" charset="2"/>
              </a:rPr>
              <a:t>t </a:t>
            </a:r>
            <a:r>
              <a:rPr lang="en-GB" sz="2000" dirty="0" smtClean="0"/>
              <a:t>~ 200 hours)</a:t>
            </a:r>
          </a:p>
          <a:p>
            <a:pPr lvl="1"/>
            <a:r>
              <a:rPr lang="en-GB" sz="2000" dirty="0" smtClean="0"/>
              <a:t>Vertical </a:t>
            </a:r>
            <a:r>
              <a:rPr lang="en-GB" sz="2000" dirty="0" err="1" smtClean="0"/>
              <a:t>emittance</a:t>
            </a:r>
            <a:r>
              <a:rPr lang="en-GB" sz="2000" dirty="0" smtClean="0"/>
              <a:t> blow-up (</a:t>
            </a:r>
            <a:r>
              <a:rPr lang="en-GB" sz="2000" dirty="0" smtClean="0">
                <a:latin typeface="Symbol" panose="05050102010706020507" pitchFamily="18" charset="2"/>
              </a:rPr>
              <a:t>t </a:t>
            </a:r>
            <a:r>
              <a:rPr lang="en-GB" sz="2000" dirty="0" smtClean="0"/>
              <a:t>~ 40 hours)</a:t>
            </a:r>
          </a:p>
          <a:p>
            <a:r>
              <a:rPr lang="en-GB" sz="2000" dirty="0" smtClean="0"/>
              <a:t>Finite difference method (5 </a:t>
            </a:r>
            <a:r>
              <a:rPr lang="en-GB" sz="2000" dirty="0" err="1" smtClean="0"/>
              <a:t>mins</a:t>
            </a:r>
            <a:r>
              <a:rPr lang="en-GB" sz="2000" dirty="0" smtClean="0"/>
              <a:t> step) </a:t>
            </a:r>
          </a:p>
          <a:p>
            <a:pPr marL="228600" lvl="1" indent="0">
              <a:buNone/>
            </a:pPr>
            <a:endParaRPr lang="en-GB" sz="2400" dirty="0" smtClean="0"/>
          </a:p>
          <a:p>
            <a:pPr marL="228600" lvl="1" indent="0">
              <a:buNone/>
            </a:pPr>
            <a:endParaRPr lang="fr-CH" sz="2000" dirty="0" smtClean="0"/>
          </a:p>
          <a:p>
            <a:pPr lvl="1"/>
            <a:endParaRPr lang="fr-CH" sz="2000" dirty="0" smtClean="0"/>
          </a:p>
          <a:p>
            <a:pPr marL="228600" lvl="1" indent="0">
              <a:buNone/>
            </a:pPr>
            <a:endParaRPr lang="fr-CH" sz="14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4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2012 (Fill 2728)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\\cern.ch\dfs\Users\a\arduini\Documents\MyDocs\Managing\HL-LHC\Notebooks\b2po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044" y="978424"/>
            <a:ext cx="3810000" cy="283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\\cern.ch\dfs\Users\a\arduini\Documents\MyDocs\Managing\HL-LHC\Notebooks\b1pop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22" y="978424"/>
            <a:ext cx="3810000" cy="283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\\cern.ch\dfs\Users\a\arduini\Documents\MyDocs\Managing\HL-LHC\Notebooks\bsize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10" y="3810524"/>
            <a:ext cx="381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\\cern.ch\dfs\Users\a\arduini\Documents\MyDocs\Managing\HL-LHC\Notebooks\bsizeh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562" y="3820888"/>
            <a:ext cx="381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87408" y="1276123"/>
            <a:ext cx="2628877" cy="7159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No sign of instability</a:t>
            </a:r>
          </a:p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Bunch population similar to PIC scenario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20142" y="5650932"/>
            <a:ext cx="1632879" cy="35798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BSRT-relative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14456" y="5673949"/>
            <a:ext cx="1632879" cy="35798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BSRT-relative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16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2012 (Fill 2728)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231" y="1156094"/>
            <a:ext cx="6862119" cy="5227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3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Integrated </a:t>
            </a:r>
            <a:r>
              <a:rPr lang="it-IT" dirty="0" err="1" smtClean="0"/>
              <a:t>luminosity</a:t>
            </a:r>
            <a:r>
              <a:rPr lang="it-IT" dirty="0" smtClean="0"/>
              <a:t> targets</a:t>
            </a:r>
            <a:endParaRPr lang="it-IT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7176798"/>
              </p:ext>
            </p:extLst>
          </p:nvPr>
        </p:nvGraphicFramePr>
        <p:xfrm>
          <a:off x="121826" y="3187416"/>
          <a:ext cx="8763001" cy="1487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574"/>
                <a:gridCol w="1640809"/>
                <a:gridCol w="1640809"/>
                <a:gridCol w="1640809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PIC</a:t>
                      </a:r>
                      <a:endParaRPr lang="it-IT" sz="16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US1</a:t>
                      </a:r>
                      <a:endParaRPr lang="it-IT" sz="16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effectLst/>
                        </a:rPr>
                        <a:t>US2</a:t>
                      </a:r>
                      <a:endParaRPr lang="it-IT" sz="16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Integrated luminosity </a:t>
                      </a:r>
                      <a:r>
                        <a:rPr lang="it-IT" sz="1600" smtClean="0">
                          <a:effectLst/>
                        </a:rPr>
                        <a:t>by end 2021/ end 2035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310/1000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310/2000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310/3000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Number of years of operation after 2021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10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10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10 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aseline="0" dirty="0" smtClean="0">
                          <a:effectLst/>
                        </a:rPr>
                        <a:t>Target luminosity/year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70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170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270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</a:tbl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121826" y="1075602"/>
            <a:ext cx="8763000" cy="1323975"/>
          </a:xfrm>
        </p:spPr>
        <p:txBody>
          <a:bodyPr>
            <a:noAutofit/>
          </a:bodyPr>
          <a:lstStyle/>
          <a:p>
            <a:pPr marL="540000" indent="-360000" algn="just">
              <a:spcBef>
                <a:spcPts val="600"/>
              </a:spcBef>
              <a:buSzPct val="100000"/>
            </a:pPr>
            <a:r>
              <a:rPr lang="en-US" sz="2400" dirty="0" smtClean="0"/>
              <a:t>Assumptions:</a:t>
            </a:r>
            <a:endParaRPr lang="en-US" sz="2000" dirty="0" smtClean="0"/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sz="2000" dirty="0"/>
              <a:t>Luminosity in 2015=30 fb</a:t>
            </a:r>
            <a:r>
              <a:rPr lang="en-US" sz="2000" baseline="30000" dirty="0"/>
              <a:t>-1</a:t>
            </a:r>
            <a:endParaRPr lang="en-US" sz="2000" dirty="0"/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sz="2000" dirty="0" smtClean="0"/>
              <a:t>310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by the end of 2021. (M. </a:t>
            </a:r>
            <a:r>
              <a:rPr lang="en-US" sz="2000" dirty="0"/>
              <a:t>Lamont 6th HL-LHC Coordination Group meeting </a:t>
            </a:r>
            <a:r>
              <a:rPr lang="en-US" sz="2000" dirty="0" smtClean="0"/>
              <a:t>26/07/13).</a:t>
            </a:r>
            <a:endParaRPr lang="en-US" sz="2000" dirty="0">
              <a:solidFill>
                <a:srgbClr val="FF0000"/>
              </a:solidFill>
              <a:sym typeface="Wingdings" pitchFamily="2" charset="2"/>
            </a:endParaRPr>
          </a:p>
          <a:p>
            <a:pPr marL="408600" lvl="1" indent="0" algn="just">
              <a:lnSpc>
                <a:spcPct val="100000"/>
              </a:lnSpc>
              <a:spcBef>
                <a:spcPts val="600"/>
              </a:spcBef>
              <a:buSzPct val="100000"/>
              <a:buNone/>
            </a:pPr>
            <a:endParaRPr lang="en-US" sz="2000" dirty="0" smtClean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2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Yearly Performance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8719"/>
                <a:ext cx="8534400" cy="5123242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Performance efficiency (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h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) </a:t>
                </a:r>
                <a:r>
                  <a:rPr lang="en-US" dirty="0" smtClean="0"/>
                  <a:t>required to achieve the target yearly integrated luminosity </a:t>
                </a:r>
                <a:r>
                  <a:rPr lang="en-US" dirty="0" err="1" smtClean="0"/>
                  <a:t>L</a:t>
                </a:r>
                <a:r>
                  <a:rPr lang="en-US" baseline="-25000" dirty="0" err="1" smtClean="0"/>
                  <a:t>target</a:t>
                </a:r>
                <a:r>
                  <a:rPr lang="en-US" dirty="0" smtClean="0"/>
                  <a:t> is evaluated for every scenario. This is the percentage of scheduled physics time spent for successful fills (including minimum turn-around)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𝜂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𝐿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𝑡𝑎𝑟𝑔𝑒𝑡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𝐿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𝑓𝑖𝑙𝑙</m:t>
                          </m:r>
                        </m:den>
                      </m:f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  <m:r>
                            <a:rPr lang="en-US" i="1" baseline="-25000">
                              <a:latin typeface="Cambria Math"/>
                            </a:rPr>
                            <m:t>𝑎𝑟𝑜𝑢𝑛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𝑑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𝑚𝑖𝑛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𝑓𝑖𝑙𝑙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𝑠𝑝𝑡</m:t>
                          </m:r>
                        </m:den>
                      </m:f>
                      <m:r>
                        <a:rPr lang="en-US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100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:endParaRPr lang="en-US" sz="2900" dirty="0" smtClean="0"/>
              </a:p>
              <a:p>
                <a:pPr lvl="1"/>
                <a:r>
                  <a:rPr lang="en-US" sz="2900" dirty="0" err="1" smtClean="0"/>
                  <a:t>L</a:t>
                </a:r>
                <a:r>
                  <a:rPr lang="en-US" sz="2900" baseline="-25000" dirty="0" err="1" smtClean="0"/>
                  <a:t>fill</a:t>
                </a:r>
                <a:r>
                  <a:rPr lang="en-US" sz="2900" dirty="0" smtClean="0"/>
                  <a:t> = luminosity integrated during one fill of duration </a:t>
                </a:r>
                <a:r>
                  <a:rPr lang="en-US" sz="2900" dirty="0" err="1" smtClean="0"/>
                  <a:t>T</a:t>
                </a:r>
                <a:r>
                  <a:rPr lang="en-US" sz="2900" baseline="-25000" dirty="0" err="1" smtClean="0"/>
                  <a:t>fill</a:t>
                </a:r>
                <a:r>
                  <a:rPr lang="en-US" sz="2900" baseline="-25000" dirty="0" smtClean="0"/>
                  <a:t> </a:t>
                </a:r>
                <a:endParaRPr lang="en-US" sz="2900" baseline="-25000" dirty="0"/>
              </a:p>
              <a:p>
                <a:pPr lvl="1"/>
                <a:r>
                  <a:rPr lang="en-US" sz="2900" dirty="0" err="1" smtClean="0"/>
                  <a:t>T</a:t>
                </a:r>
                <a:r>
                  <a:rPr lang="en-US" sz="2900" baseline="-25000" dirty="0" err="1" smtClean="0"/>
                  <a:t>around</a:t>
                </a:r>
                <a:r>
                  <a:rPr lang="en-US" sz="2900" baseline="-25000" dirty="0" smtClean="0"/>
                  <a:t>-min </a:t>
                </a:r>
                <a:r>
                  <a:rPr lang="en-US" sz="2900" dirty="0" smtClean="0"/>
                  <a:t>= minimum turn-around time </a:t>
                </a:r>
              </a:p>
              <a:p>
                <a:pPr lvl="1"/>
                <a:r>
                  <a:rPr lang="en-US" sz="2900" dirty="0" err="1" smtClean="0"/>
                  <a:t>T</a:t>
                </a:r>
                <a:r>
                  <a:rPr lang="en-US" sz="2900" baseline="-25000" dirty="0" err="1" smtClean="0"/>
                  <a:t>spt</a:t>
                </a:r>
                <a:r>
                  <a:rPr lang="en-US" sz="2900" dirty="0" smtClean="0"/>
                  <a:t>=time spent in physics for luminosity production</a:t>
                </a:r>
              </a:p>
              <a:p>
                <a:pPr lvl="1"/>
                <a:endParaRPr lang="en-US" sz="2900" dirty="0" smtClean="0"/>
              </a:p>
              <a:p>
                <a:r>
                  <a:rPr lang="en-US" dirty="0" smtClean="0"/>
                  <a:t>The performance efficiency for </a:t>
                </a:r>
                <a:r>
                  <a:rPr lang="en-US" dirty="0" err="1" smtClean="0"/>
                  <a:t>T</a:t>
                </a:r>
                <a:r>
                  <a:rPr lang="en-US" baseline="-25000" dirty="0" err="1" smtClean="0"/>
                  <a:t>fill</a:t>
                </a:r>
                <a:r>
                  <a:rPr lang="en-US" dirty="0" smtClean="0"/>
                  <a:t>=6 h (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h</a:t>
                </a:r>
                <a:r>
                  <a:rPr lang="en-US" baseline="-25000" dirty="0" smtClean="0">
                    <a:solidFill>
                      <a:srgbClr val="FF0000"/>
                    </a:solidFill>
                    <a:latin typeface="+mn-lt"/>
                  </a:rPr>
                  <a:t>6h</a:t>
                </a:r>
                <a:r>
                  <a:rPr lang="en-US" dirty="0" smtClean="0">
                    <a:solidFill>
                      <a:schemeClr val="tx1"/>
                    </a:solidFill>
                    <a:latin typeface="+mn-lt"/>
                  </a:rPr>
                  <a:t>)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en-US" dirty="0" smtClean="0"/>
                  <a:t>and for the optimum fill length based on the luminosity evolution and on the considered turn-around time (</a:t>
                </a:r>
                <a:r>
                  <a:rPr lang="en-US" dirty="0" err="1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h</a:t>
                </a:r>
                <a:r>
                  <a:rPr lang="en-US" baseline="-25000" dirty="0" err="1" smtClean="0">
                    <a:solidFill>
                      <a:srgbClr val="FF0000"/>
                    </a:solidFill>
                  </a:rPr>
                  <a:t>opt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 </a:t>
                </a:r>
                <a:r>
                  <a:rPr lang="en-US" dirty="0"/>
                  <a:t>have been evaluated for every </a:t>
                </a:r>
                <a:r>
                  <a:rPr lang="en-US" dirty="0" smtClean="0"/>
                  <a:t>scenario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8719"/>
                <a:ext cx="8534400" cy="5123242"/>
              </a:xfrm>
              <a:blipFill rotWithShape="1">
                <a:blip r:embed="rId2"/>
                <a:stretch>
                  <a:fillRect l="-571" t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48341" y="2411670"/>
            <a:ext cx="3673930" cy="1266593"/>
            <a:chOff x="348341" y="2411670"/>
            <a:chExt cx="3673930" cy="1266593"/>
          </a:xfrm>
        </p:grpSpPr>
        <p:sp>
          <p:nvSpPr>
            <p:cNvPr id="7" name="Rounded Rectangular Callout 6"/>
            <p:cNvSpPr/>
            <p:nvPr/>
          </p:nvSpPr>
          <p:spPr>
            <a:xfrm>
              <a:off x="3309257" y="2814663"/>
              <a:ext cx="713014" cy="863600"/>
            </a:xfrm>
            <a:prstGeom prst="wedgeRoundRectCallout">
              <a:avLst>
                <a:gd name="adj1" fmla="val -236142"/>
                <a:gd name="adj2" fmla="val -57973"/>
                <a:gd name="adj3" fmla="val 16667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8341" y="2411670"/>
              <a:ext cx="18451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# successful physics fills/year 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86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Yearly Performance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8719"/>
                <a:ext cx="8229600" cy="5123241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Physics efficiency (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f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) </a:t>
                </a:r>
                <a:r>
                  <a:rPr lang="en-US" dirty="0" smtClean="0"/>
                  <a:t>is evaluated for every scenario: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𝜙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𝐿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𝑡𝑎𝑟𝑔𝑒𝑡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𝐿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𝑓𝑖𝑙𝑙</m:t>
                          </m:r>
                        </m:den>
                      </m:f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𝑓𝑖𝑙𝑙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𝑠𝑝𝑡</m:t>
                          </m:r>
                        </m:den>
                      </m:f>
                      <m:r>
                        <a:rPr lang="en-US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100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:endParaRPr lang="en-US" sz="2900" dirty="0" smtClean="0"/>
              </a:p>
              <a:p>
                <a:r>
                  <a:rPr lang="en-US" sz="3100" dirty="0" smtClean="0"/>
                  <a:t>This is the percentage of time spent in physics. Particularly important for ALICE and </a:t>
                </a:r>
                <a:r>
                  <a:rPr lang="en-US" sz="3100" dirty="0" err="1" smtClean="0"/>
                  <a:t>LHCb</a:t>
                </a:r>
                <a:r>
                  <a:rPr lang="en-US" sz="3100" dirty="0" smtClean="0"/>
                  <a:t> constantly running in </a:t>
                </a:r>
                <a:r>
                  <a:rPr lang="en-US" sz="3100" dirty="0" err="1" smtClean="0"/>
                  <a:t>levelling</a:t>
                </a:r>
                <a:r>
                  <a:rPr lang="en-US" sz="3100" dirty="0" smtClean="0"/>
                  <a:t> mode</a:t>
                </a:r>
              </a:p>
              <a:p>
                <a:pPr lvl="1"/>
                <a:endParaRPr lang="en-US" sz="2900" dirty="0" smtClean="0"/>
              </a:p>
              <a:p>
                <a:r>
                  <a:rPr lang="en-US" dirty="0" smtClean="0"/>
                  <a:t>The physics efficiency for </a:t>
                </a:r>
                <a:r>
                  <a:rPr lang="en-US" dirty="0" err="1" smtClean="0"/>
                  <a:t>T</a:t>
                </a:r>
                <a:r>
                  <a:rPr lang="en-US" baseline="-25000" dirty="0" err="1" smtClean="0"/>
                  <a:t>fill</a:t>
                </a:r>
                <a:r>
                  <a:rPr lang="en-US" dirty="0" smtClean="0"/>
                  <a:t>=6 h (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f</a:t>
                </a:r>
                <a:r>
                  <a:rPr lang="en-US" baseline="-25000" dirty="0" smtClean="0">
                    <a:solidFill>
                      <a:srgbClr val="FF0000"/>
                    </a:solidFill>
                    <a:latin typeface="+mn-lt"/>
                  </a:rPr>
                  <a:t>6h</a:t>
                </a:r>
                <a:r>
                  <a:rPr lang="en-US" dirty="0" smtClean="0">
                    <a:solidFill>
                      <a:schemeClr val="tx1"/>
                    </a:solidFill>
                    <a:latin typeface="+mn-lt"/>
                  </a:rPr>
                  <a:t>)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en-US" dirty="0" smtClean="0"/>
                  <a:t>and for the optimum fill length based on the luminosity evolution and on the considered turn-around time (</a:t>
                </a:r>
                <a:r>
                  <a:rPr lang="en-US" dirty="0" err="1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f</a:t>
                </a:r>
                <a:r>
                  <a:rPr lang="en-US" baseline="-25000" dirty="0" err="1" smtClean="0">
                    <a:solidFill>
                      <a:srgbClr val="FF0000"/>
                    </a:solidFill>
                  </a:rPr>
                  <a:t>opt</a:t>
                </a:r>
                <a:r>
                  <a:rPr lang="en-US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) </a:t>
                </a:r>
                <a:r>
                  <a:rPr lang="en-US" dirty="0" smtClean="0"/>
                  <a:t>have been evaluated for every scenario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8719"/>
                <a:ext cx="8229600" cy="5123241"/>
              </a:xfrm>
              <a:blipFill rotWithShape="1">
                <a:blip r:embed="rId2"/>
                <a:stretch>
                  <a:fillRect l="-815" t="-1786" r="-16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3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Yearly Performance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5464926"/>
              </p:ext>
            </p:extLst>
          </p:nvPr>
        </p:nvGraphicFramePr>
        <p:xfrm>
          <a:off x="87086" y="1189038"/>
          <a:ext cx="8948057" cy="2926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966857"/>
                <a:gridCol w="1981200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2012 data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Scheduled Physics Time for p-p luminosity production/year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800" b="0" baseline="-25000" dirty="0" err="1" smtClean="0">
                          <a:solidFill>
                            <a:schemeClr val="tx1"/>
                          </a:solidFill>
                        </a:rPr>
                        <a:t>spt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) [days]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190.5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Minimum Turn-Around Time (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800" b="0" baseline="-25000" dirty="0" err="1" smtClean="0">
                          <a:solidFill>
                            <a:schemeClr val="tx1"/>
                          </a:solidFill>
                        </a:rPr>
                        <a:t>around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</a:rPr>
                        <a:t>-min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) [h]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2.2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Average Fill length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800" b="0" baseline="-25000" dirty="0" err="1" smtClean="0">
                          <a:solidFill>
                            <a:schemeClr val="tx1"/>
                          </a:solidFill>
                        </a:rPr>
                        <a:t>fill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[h]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6.1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Integrated Luminosity (L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) [fb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23.3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Physics efficiency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f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[%]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36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Fills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that made it to physics (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800" b="0" i="0" baseline="-2500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fill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295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Performance efficiency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h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 = </a:t>
                      </a:r>
                      <a:r>
                        <a:rPr lang="en-US" sz="1800" b="1" baseline="0" dirty="0" err="1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sz="1800" b="1" baseline="-25000" dirty="0" err="1" smtClean="0">
                          <a:solidFill>
                            <a:srgbClr val="FF0000"/>
                          </a:solidFill>
                        </a:rPr>
                        <a:t>fill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*(</a:t>
                      </a:r>
                      <a:r>
                        <a:rPr lang="en-US" sz="1800" b="1" dirty="0" err="1" smtClean="0">
                          <a:solidFill>
                            <a:srgbClr val="FF0000"/>
                          </a:solidFill>
                        </a:rPr>
                        <a:t>T</a:t>
                      </a:r>
                      <a:r>
                        <a:rPr lang="en-US" sz="1800" b="1" baseline="-25000" dirty="0" err="1" smtClean="0">
                          <a:solidFill>
                            <a:srgbClr val="FF0000"/>
                          </a:solidFill>
                        </a:rPr>
                        <a:t>around-min</a:t>
                      </a:r>
                      <a:r>
                        <a:rPr lang="en-US" sz="1800" b="1" dirty="0" err="1" smtClean="0">
                          <a:solidFill>
                            <a:srgbClr val="FF0000"/>
                          </a:solidFill>
                        </a:rPr>
                        <a:t>+T</a:t>
                      </a:r>
                      <a:r>
                        <a:rPr lang="en-US" sz="1800" b="1" baseline="-25000" dirty="0" err="1" smtClean="0">
                          <a:solidFill>
                            <a:srgbClr val="FF0000"/>
                          </a:solidFill>
                        </a:rPr>
                        <a:t>fill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)/</a:t>
                      </a:r>
                      <a:r>
                        <a:rPr lang="en-US" sz="1800" b="1" baseline="0" dirty="0" err="1" smtClean="0">
                          <a:solidFill>
                            <a:srgbClr val="FF0000"/>
                          </a:solidFill>
                        </a:rPr>
                        <a:t>T</a:t>
                      </a:r>
                      <a:r>
                        <a:rPr lang="en-US" sz="1800" b="1" baseline="-25000" dirty="0" err="1" smtClean="0">
                          <a:solidFill>
                            <a:srgbClr val="FF0000"/>
                          </a:solidFill>
                        </a:rPr>
                        <a:t>spt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*100 [%]</a:t>
                      </a:r>
                      <a:endParaRPr lang="en-US" sz="18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53.5</a:t>
                      </a:r>
                    </a:p>
                  </a:txBody>
                  <a:tcPr marL="123968" marR="123968" anchor="ctr"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4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Yearly Performance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6905255"/>
              </p:ext>
            </p:extLst>
          </p:nvPr>
        </p:nvGraphicFramePr>
        <p:xfrm>
          <a:off x="87086" y="1189038"/>
          <a:ext cx="8948057" cy="25603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966857"/>
                <a:gridCol w="1981200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HL-LHC Assumptions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Scheduled Physics Time for p-p luminosity production/year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800" b="0" baseline="-25000" dirty="0" err="1" smtClean="0">
                          <a:solidFill>
                            <a:schemeClr val="tx1"/>
                          </a:solidFill>
                        </a:rPr>
                        <a:t>phys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) [days]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160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Minimum Turn-Around Time [h]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Average Fill length [h]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6 or optimum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Performance Efficiency 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– goal [%]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Pile-up limit [events/crossing]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140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Pile-up Density limit – baseline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(stretched)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[events/mm/crossing]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1.3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(0.7)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23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274638"/>
            <a:ext cx="8828314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PIC @ 6.5 </a:t>
            </a:r>
            <a:r>
              <a:rPr lang="en-US" dirty="0" err="1" smtClean="0"/>
              <a:t>TeV</a:t>
            </a:r>
            <a:r>
              <a:rPr lang="en-US" dirty="0" smtClean="0"/>
              <a:t> (Pile-up limit at 140)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033126"/>
              </p:ext>
            </p:extLst>
          </p:nvPr>
        </p:nvGraphicFramePr>
        <p:xfrm>
          <a:off x="97969" y="1189038"/>
          <a:ext cx="8991600" cy="269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490"/>
                <a:gridCol w="887147"/>
                <a:gridCol w="975861"/>
                <a:gridCol w="1068984"/>
                <a:gridCol w="1015810"/>
                <a:gridCol w="1551396"/>
                <a:gridCol w="181791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 for </a:t>
                      </a:r>
                      <a:r>
                        <a:rPr lang="it-IT" sz="16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=50% for 6h /opt.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 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/y]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Max.  Mean Pile-up density/Pile-up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[ev./mm]/[ev./xing]</a:t>
                      </a: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37/37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25/26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93/94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0.97/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84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40/40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27/28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87/88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0.79/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69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39/39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26/27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89/89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0.77/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78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43/42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28/30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82/83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0.63/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98718" y="3889565"/>
            <a:ext cx="8632369" cy="482132"/>
          </a:xfrm>
        </p:spPr>
        <p:txBody>
          <a:bodyPr>
            <a:noAutofit/>
          </a:bodyPr>
          <a:lstStyle/>
          <a:p>
            <a:r>
              <a:rPr lang="en-US" sz="1600" dirty="0" smtClean="0"/>
              <a:t>All the configurations allow to achieve the target integrated luminosity per year with performance efficiency and physics efficiency compatible with 2012 values</a:t>
            </a:r>
          </a:p>
          <a:p>
            <a:r>
              <a:rPr lang="en-US" sz="1600" dirty="0" smtClean="0"/>
              <a:t>Fill lengths are comparable (although slightly longer) to 2012 average </a:t>
            </a:r>
            <a:r>
              <a:rPr lang="en-US" sz="1600" dirty="0" smtClean="0">
                <a:sym typeface="Wingdings" panose="05000000000000000000" pitchFamily="2" charset="2"/>
              </a:rPr>
              <a:t> Importance of consolidation to increase reliability</a:t>
            </a:r>
            <a:endParaRPr lang="en-US" sz="1600" dirty="0"/>
          </a:p>
          <a:p>
            <a:r>
              <a:rPr lang="en-US" sz="1600" dirty="0" smtClean="0"/>
              <a:t>50/25 optics provides reduced pile-up density for small reduction of the integrated luminosity</a:t>
            </a:r>
            <a:r>
              <a:rPr lang="en-US" sz="1600" dirty="0"/>
              <a:t> </a:t>
            </a:r>
            <a:r>
              <a:rPr lang="en-US" sz="1600" dirty="0" smtClean="0"/>
              <a:t>and it relaxes constraints on aperture/optics</a:t>
            </a:r>
          </a:p>
          <a:p>
            <a:r>
              <a:rPr lang="en-US" sz="1600" dirty="0" smtClean="0"/>
              <a:t>Standard filling scheme provides slightly lower performance but it is more tolerant to additive sources of blow-up</a:t>
            </a:r>
            <a:endParaRPr lang="en-GB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679371" y="1814090"/>
            <a:ext cx="1001486" cy="558996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Goal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&lt;</a:t>
            </a:r>
            <a:r>
              <a:rPr lang="en-US" b="1" dirty="0" smtClean="0">
                <a:solidFill>
                  <a:srgbClr val="FF0000"/>
                </a:solidFill>
              </a:rPr>
              <a:t>50%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80857" y="1810266"/>
            <a:ext cx="1001486" cy="558996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2012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36%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682343" y="2089764"/>
            <a:ext cx="1534886" cy="283322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Goal </a:t>
            </a:r>
            <a:r>
              <a:rPr lang="en-GB" b="1" dirty="0" smtClean="0">
                <a:solidFill>
                  <a:srgbClr val="FF0000"/>
                </a:solidFill>
              </a:rPr>
              <a:t>&gt; 70 fb</a:t>
            </a:r>
            <a:r>
              <a:rPr lang="en-GB" b="1" baseline="30000" dirty="0" smtClean="0">
                <a:solidFill>
                  <a:srgbClr val="FF0000"/>
                </a:solidFill>
              </a:rPr>
              <a:t>-1</a:t>
            </a:r>
            <a:endParaRPr lang="en-US" b="1" baseline="30000" dirty="0" smtClean="0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424057" y="2085647"/>
            <a:ext cx="1534886" cy="283322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&lt;1.3/&lt;140</a:t>
            </a:r>
            <a:endParaRPr lang="en-US" b="1" baseline="30000" dirty="0" smtClean="0">
              <a:solidFill>
                <a:srgbClr val="FF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677885" y="1814090"/>
            <a:ext cx="1001486" cy="558996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2012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6h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6030687" y="4169228"/>
            <a:ext cx="1883228" cy="794657"/>
          </a:xfrm>
          <a:prstGeom prst="wedgeRectCallout">
            <a:avLst>
              <a:gd name="adj1" fmla="val 72476"/>
              <a:gd name="adj2" fmla="val -94593"/>
            </a:avLst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Not using the full detector capabilities!!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35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274638"/>
            <a:ext cx="8828314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PIC @ 6.5 </a:t>
            </a:r>
            <a:r>
              <a:rPr lang="en-US" dirty="0" err="1" smtClean="0"/>
              <a:t>TeV</a:t>
            </a:r>
            <a:r>
              <a:rPr lang="en-US" dirty="0" smtClean="0"/>
              <a:t> (Pile-up limit at 45)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296798"/>
              </p:ext>
            </p:extLst>
          </p:nvPr>
        </p:nvGraphicFramePr>
        <p:xfrm>
          <a:off x="97969" y="1106019"/>
          <a:ext cx="8991600" cy="269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490"/>
                <a:gridCol w="887147"/>
                <a:gridCol w="975861"/>
                <a:gridCol w="1068984"/>
                <a:gridCol w="1015810"/>
                <a:gridCol w="1551396"/>
                <a:gridCol w="181791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 for </a:t>
                      </a:r>
                      <a:r>
                        <a:rPr lang="it-IT" sz="16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=50% for 6h /opt.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 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/y]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Max. Avg. Pile-up density/Pile-up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[ev./mm]/[ev./xing]</a:t>
                      </a: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10.2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49/45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33/34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71/79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0.53/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5.3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9.6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47/44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31/33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75/80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0.53/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9.8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49/45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33/35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71/77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0.45/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4.5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9.2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47/45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32/34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74/78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0.46/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6577" y="4052855"/>
            <a:ext cx="8632369" cy="482132"/>
          </a:xfrm>
        </p:spPr>
        <p:txBody>
          <a:bodyPr>
            <a:noAutofit/>
          </a:bodyPr>
          <a:lstStyle/>
          <a:p>
            <a:r>
              <a:rPr lang="en-US" sz="2000" dirty="0" smtClean="0"/>
              <a:t>With a reduced pile-up limit the target luminosity is still achievable but with reduced margin and longer fills (by &gt;50 %)</a:t>
            </a:r>
          </a:p>
          <a:p>
            <a:r>
              <a:rPr lang="en-US" sz="2000" dirty="0" smtClean="0"/>
              <a:t>BCMS and standard filling schemes provide the same performance with a slight advantage for the standard scheme due to larger number of bunches and therefore larger </a:t>
            </a:r>
            <a:r>
              <a:rPr lang="en-US" sz="2000" dirty="0" err="1" smtClean="0"/>
              <a:t>levelling</a:t>
            </a:r>
            <a:r>
              <a:rPr lang="en-US" sz="2000" dirty="0" smtClean="0"/>
              <a:t> luminosity for the same pile-up limit.</a:t>
            </a:r>
          </a:p>
          <a:p>
            <a:endParaRPr lang="en-US" sz="2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3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Beam parameters:</a:t>
            </a:r>
          </a:p>
          <a:p>
            <a:pPr lvl="1"/>
            <a:r>
              <a:rPr lang="en-US" sz="2400" dirty="0" smtClean="0"/>
              <a:t>Injectors</a:t>
            </a:r>
          </a:p>
          <a:p>
            <a:pPr lvl="1"/>
            <a:r>
              <a:rPr lang="en-US" sz="2400" dirty="0" smtClean="0"/>
              <a:t>LHC</a:t>
            </a:r>
          </a:p>
          <a:p>
            <a:r>
              <a:rPr lang="en-US" sz="2800" dirty="0" smtClean="0"/>
              <a:t>Beam Parameter Evolution during the fill</a:t>
            </a:r>
          </a:p>
          <a:p>
            <a:r>
              <a:rPr lang="en-US" sz="2800" dirty="0" smtClean="0"/>
              <a:t>Yearly performance</a:t>
            </a:r>
          </a:p>
          <a:p>
            <a:r>
              <a:rPr lang="en-US" sz="2800" dirty="0" smtClean="0"/>
              <a:t>Key questions and studies</a:t>
            </a:r>
          </a:p>
          <a:p>
            <a:r>
              <a:rPr lang="en-US" sz="2800" dirty="0" smtClean="0"/>
              <a:t>Conclusions</a:t>
            </a:r>
            <a:endParaRPr lang="en-GB" sz="2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Yearly </a:t>
            </a:r>
            <a:r>
              <a:rPr lang="en-US" dirty="0" smtClean="0"/>
              <a:t>Performance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Assumed distribution (delta at </a:t>
            </a:r>
            <a:r>
              <a:rPr lang="en-US" sz="2400" dirty="0" err="1" smtClean="0"/>
              <a:t>T</a:t>
            </a:r>
            <a:r>
              <a:rPr lang="en-US" sz="2400" baseline="-25000" dirty="0" err="1" smtClean="0"/>
              <a:t>fill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-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see J. Wenninger) is likely optimistic (10-20%) but:</a:t>
            </a:r>
          </a:p>
          <a:p>
            <a:pPr lvl="1"/>
            <a:r>
              <a:rPr lang="en-US" sz="2400" dirty="0" smtClean="0"/>
              <a:t>Improvement in reliability could be expected as a result of PICs and in particular:</a:t>
            </a:r>
          </a:p>
          <a:p>
            <a:pPr lvl="2"/>
            <a:r>
              <a:rPr lang="en-US" sz="2000" dirty="0" smtClean="0"/>
              <a:t>SC links in 1/5/7 </a:t>
            </a:r>
            <a:r>
              <a:rPr lang="en-US" sz="2000" dirty="0" smtClean="0">
                <a:sym typeface="Wingdings" panose="05000000000000000000" pitchFamily="2" charset="2"/>
              </a:rPr>
              <a:t> R2E</a:t>
            </a:r>
          </a:p>
          <a:p>
            <a:pPr lvl="2"/>
            <a:r>
              <a:rPr lang="en-US" sz="2000" dirty="0" smtClean="0">
                <a:sym typeface="Wingdings" panose="05000000000000000000" pitchFamily="2" charset="2"/>
              </a:rPr>
              <a:t>Cryogenics upgrade in point 4 and additional IR1-5 </a:t>
            </a:r>
            <a:r>
              <a:rPr lang="en-US" sz="2000" dirty="0" err="1" smtClean="0">
                <a:sym typeface="Wingdings" panose="05000000000000000000" pitchFamily="2" charset="2"/>
              </a:rPr>
              <a:t>cryoplants</a:t>
            </a:r>
            <a:r>
              <a:rPr lang="en-US" sz="2000" dirty="0" smtClean="0">
                <a:sym typeface="Wingdings" panose="05000000000000000000" pitchFamily="2" charset="2"/>
              </a:rPr>
              <a:t> providing more margin for operation</a:t>
            </a: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73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questions and studies required in Run 2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en-US" sz="2800" dirty="0" smtClean="0"/>
              <a:t>Confirmation of the feasibility of scrubbing the dipoles down to SEY=1.3-1.4 possibly with dedicated beams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Full understanding of the stability limits </a:t>
            </a:r>
            <a:r>
              <a:rPr lang="en-GB" sz="2800" dirty="0"/>
              <a:t>for single and </a:t>
            </a:r>
            <a:r>
              <a:rPr lang="en-GB" sz="2800" dirty="0" smtClean="0"/>
              <a:t>two-beams</a:t>
            </a:r>
            <a:endParaRPr lang="en-US" sz="2800" dirty="0" smtClean="0"/>
          </a:p>
          <a:p>
            <a:pPr>
              <a:spcBef>
                <a:spcPts val="1200"/>
              </a:spcBef>
            </a:pPr>
            <a:r>
              <a:rPr lang="en-US" sz="2800" dirty="0" smtClean="0"/>
              <a:t>Study of the beam-beam effects with flat beams and large tune spread. </a:t>
            </a:r>
            <a:r>
              <a:rPr lang="en-US" sz="2800" dirty="0"/>
              <a:t>R</a:t>
            </a:r>
            <a:r>
              <a:rPr lang="en-US" sz="2800" dirty="0" smtClean="0"/>
              <a:t>ound beams with 30/30 cm and 12 </a:t>
            </a:r>
            <a:r>
              <a:rPr lang="en-US" sz="2800" dirty="0" smtClean="0">
                <a:latin typeface="Symbol" panose="05050102010706020507" pitchFamily="18" charset="2"/>
              </a:rPr>
              <a:t>s</a:t>
            </a:r>
            <a:r>
              <a:rPr lang="en-US" sz="2800" dirty="0" smtClean="0"/>
              <a:t> separation as a back-up </a:t>
            </a:r>
            <a:r>
              <a:rPr lang="en-US" sz="2800" dirty="0" smtClean="0">
                <a:sym typeface="Wingdings" panose="05000000000000000000" pitchFamily="2" charset="2"/>
              </a:rPr>
              <a:t> same pile-up density for smaller integrated luminosity (-12 %).</a:t>
            </a:r>
            <a:endParaRPr lang="en-US" sz="2800" dirty="0" smtClean="0"/>
          </a:p>
          <a:p>
            <a:pPr>
              <a:spcBef>
                <a:spcPts val="1200"/>
              </a:spcBef>
            </a:pPr>
            <a:r>
              <a:rPr lang="en-US" sz="2800" dirty="0" smtClean="0"/>
              <a:t>Understanding </a:t>
            </a:r>
            <a:r>
              <a:rPr lang="en-US" sz="2800" dirty="0"/>
              <a:t>and Control of the additive sources of </a:t>
            </a:r>
            <a:r>
              <a:rPr lang="en-US" sz="2800" dirty="0" smtClean="0"/>
              <a:t>blow-up</a:t>
            </a:r>
            <a:endParaRPr lang="en-GB" sz="2800" dirty="0" smtClean="0"/>
          </a:p>
          <a:p>
            <a:pPr>
              <a:spcBef>
                <a:spcPts val="1200"/>
              </a:spcBef>
            </a:pPr>
            <a:r>
              <a:rPr lang="en-US" sz="2800" dirty="0"/>
              <a:t>Confirmation of the feasibility of </a:t>
            </a:r>
            <a:r>
              <a:rPr lang="en-US" sz="2800" dirty="0" smtClean="0">
                <a:latin typeface="Symbol" panose="05050102010706020507" pitchFamily="18" charset="2"/>
              </a:rPr>
              <a:t>b</a:t>
            </a:r>
            <a:r>
              <a:rPr lang="en-US" sz="2800" dirty="0" smtClean="0"/>
              <a:t>*-</a:t>
            </a:r>
            <a:r>
              <a:rPr lang="en-US" sz="2800" dirty="0" err="1" smtClean="0"/>
              <a:t>levelling</a:t>
            </a:r>
            <a:r>
              <a:rPr lang="en-US" sz="2800" dirty="0" smtClean="0"/>
              <a:t> as a possible solution for IP8</a:t>
            </a:r>
            <a:endParaRPr lang="en-US" sz="2800" dirty="0"/>
          </a:p>
          <a:p>
            <a:endParaRPr lang="en-US" sz="2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0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ea typeface="Calibri"/>
                <a:cs typeface="Times New Roman"/>
              </a:rPr>
              <a:t>The luminosity target can be reached with 40/20 optics</a:t>
            </a:r>
          </a:p>
          <a:p>
            <a:pPr marL="5143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600" dirty="0" smtClean="0">
                <a:ea typeface="Calibri"/>
                <a:cs typeface="Times New Roman"/>
              </a:rPr>
              <a:t>Comfortably, provided pile-up limit is increased above present values</a:t>
            </a:r>
            <a:endParaRPr lang="en-US" sz="2600" dirty="0">
              <a:ea typeface="Calibri"/>
              <a:cs typeface="Times New Roman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ea typeface="Calibri"/>
                <a:cs typeface="Times New Roman"/>
              </a:rPr>
              <a:t>BCMS production scheme gives slightly higher performance as compared to Standard filling scheme although the latter is less sensitive to additive sources of </a:t>
            </a:r>
            <a:r>
              <a:rPr lang="en-US" dirty="0" err="1" smtClean="0">
                <a:ea typeface="Calibri"/>
                <a:cs typeface="Times New Roman"/>
              </a:rPr>
              <a:t>emittance</a:t>
            </a:r>
            <a:r>
              <a:rPr lang="en-US" dirty="0" smtClean="0">
                <a:ea typeface="Calibri"/>
                <a:cs typeface="Times New Roman"/>
              </a:rPr>
              <a:t> blow-up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ea typeface="Calibri"/>
                <a:cs typeface="Times New Roman"/>
              </a:rPr>
              <a:t>50/25 optics provides margin in aperture and offers a reduction of the pile-up density below 0.7 events/mm for a small reduction of the integrated luminosity but still within the target</a:t>
            </a:r>
            <a:endParaRPr lang="en-US" dirty="0">
              <a:ea typeface="Calibri"/>
              <a:cs typeface="Times New Roman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ea typeface="Calibri"/>
                <a:cs typeface="Times New Roman"/>
              </a:rPr>
              <a:t>Key questions and studies required in Run 2 have been sketched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8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86800" y="6537325"/>
            <a:ext cx="457200" cy="320675"/>
          </a:xfrm>
        </p:spPr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88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Hardware Modifications (c/o P. Fessia)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34401" cy="5349240"/>
          </a:xfrm>
        </p:spPr>
        <p:txBody>
          <a:bodyPr>
            <a:normAutofit/>
          </a:bodyPr>
          <a:lstStyle/>
          <a:p>
            <a:pPr marL="228600" lvl="1" indent="0">
              <a:buNone/>
            </a:pPr>
            <a:r>
              <a:rPr lang="fr-CH" sz="2000" dirty="0" smtClean="0"/>
              <a:t>PIC</a:t>
            </a:r>
          </a:p>
          <a:p>
            <a:pPr lvl="1"/>
            <a:r>
              <a:rPr lang="fr-CH" sz="2000" dirty="0" smtClean="0"/>
              <a:t>New TAS, New IT, D1  </a:t>
            </a:r>
            <a:r>
              <a:rPr lang="fr-CH" sz="2000" dirty="0" err="1" smtClean="0"/>
              <a:t>with</a:t>
            </a:r>
            <a:r>
              <a:rPr lang="fr-CH" sz="2000" dirty="0" smtClean="0"/>
              <a:t> 150 mm aperture and correctors</a:t>
            </a:r>
          </a:p>
          <a:p>
            <a:pPr lvl="1"/>
            <a:r>
              <a:rPr lang="fr-CH" sz="2000" dirty="0">
                <a:sym typeface="Wingdings" pitchFamily="2" charset="2"/>
              </a:rPr>
              <a:t>New </a:t>
            </a:r>
            <a:r>
              <a:rPr lang="fr-CH" sz="2000" dirty="0" err="1">
                <a:sym typeface="Wingdings" pitchFamily="2" charset="2"/>
              </a:rPr>
              <a:t>collimators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err="1">
                <a:sym typeface="Wingdings" pitchFamily="2" charset="2"/>
              </a:rPr>
              <a:t>with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smtClean="0">
                <a:sym typeface="Wingdings" pitchFamily="2" charset="2"/>
              </a:rPr>
              <a:t>buttons:</a:t>
            </a:r>
          </a:p>
          <a:p>
            <a:pPr lvl="2"/>
            <a:r>
              <a:rPr lang="fr-CH" sz="1600" dirty="0" smtClean="0">
                <a:sym typeface="Wingdings" pitchFamily="2" charset="2"/>
              </a:rPr>
              <a:t>new </a:t>
            </a:r>
            <a:r>
              <a:rPr lang="en-US" sz="1600" dirty="0" smtClean="0">
                <a:sym typeface="Wingdings" pitchFamily="2" charset="2"/>
              </a:rPr>
              <a:t>materials</a:t>
            </a:r>
            <a:r>
              <a:rPr lang="fr-CH" sz="1600" dirty="0" smtClean="0">
                <a:sym typeface="Wingdings" pitchFamily="2" charset="2"/>
              </a:rPr>
              <a:t> (Mo-C) for </a:t>
            </a:r>
            <a:r>
              <a:rPr lang="fr-CH" sz="1600" dirty="0" err="1">
                <a:sym typeface="Wingdings" pitchFamily="2" charset="2"/>
              </a:rPr>
              <a:t>robustness</a:t>
            </a:r>
            <a:r>
              <a:rPr lang="fr-CH" sz="1600" dirty="0">
                <a:sym typeface="Wingdings" pitchFamily="2" charset="2"/>
              </a:rPr>
              <a:t> and </a:t>
            </a:r>
            <a:r>
              <a:rPr lang="fr-CH" sz="1600" dirty="0" err="1" smtClean="0">
                <a:sym typeface="Wingdings" pitchFamily="2" charset="2"/>
              </a:rPr>
              <a:t>impedance</a:t>
            </a:r>
            <a:r>
              <a:rPr lang="fr-CH" sz="1600" dirty="0" smtClean="0">
                <a:sym typeface="Wingdings" pitchFamily="2" charset="2"/>
              </a:rPr>
              <a:t> (</a:t>
            </a:r>
            <a:r>
              <a:rPr lang="fr-CH" sz="1600" dirty="0" err="1" smtClean="0">
                <a:sym typeface="Wingdings" pitchFamily="2" charset="2"/>
              </a:rPr>
              <a:t>should</a:t>
            </a:r>
            <a:r>
              <a:rPr lang="fr-CH" sz="1600" dirty="0" smtClean="0">
                <a:sym typeface="Wingdings" pitchFamily="2" charset="2"/>
              </a:rPr>
              <a:t> </a:t>
            </a:r>
            <a:r>
              <a:rPr lang="fr-CH" sz="1600" dirty="0" err="1" smtClean="0">
                <a:sym typeface="Wingdings" pitchFamily="2" charset="2"/>
              </a:rPr>
              <a:t>be</a:t>
            </a:r>
            <a:r>
              <a:rPr lang="fr-CH" sz="1600" dirty="0" smtClean="0">
                <a:sym typeface="Wingdings" pitchFamily="2" charset="2"/>
              </a:rPr>
              <a:t> </a:t>
            </a:r>
            <a:r>
              <a:rPr lang="fr-CH" sz="1600" dirty="0" err="1" smtClean="0">
                <a:sym typeface="Wingdings" pitchFamily="2" charset="2"/>
              </a:rPr>
              <a:t>required</a:t>
            </a:r>
            <a:r>
              <a:rPr lang="fr-CH" sz="1600" dirty="0" smtClean="0">
                <a:sym typeface="Wingdings" pitchFamily="2" charset="2"/>
              </a:rPr>
              <a:t> </a:t>
            </a:r>
            <a:r>
              <a:rPr lang="fr-CH" sz="1600" dirty="0" err="1" smtClean="0">
                <a:sym typeface="Wingdings" pitchFamily="2" charset="2"/>
              </a:rPr>
              <a:t>already</a:t>
            </a:r>
            <a:r>
              <a:rPr lang="fr-CH" sz="1600" dirty="0" smtClean="0">
                <a:sym typeface="Wingdings" pitchFamily="2" charset="2"/>
              </a:rPr>
              <a:t> </a:t>
            </a:r>
            <a:r>
              <a:rPr lang="fr-CH" sz="1600" dirty="0" err="1" smtClean="0">
                <a:sym typeface="Wingdings" pitchFamily="2" charset="2"/>
              </a:rPr>
              <a:t>at</a:t>
            </a:r>
            <a:r>
              <a:rPr lang="fr-CH" sz="1600" dirty="0" smtClean="0">
                <a:sym typeface="Wingdings" pitchFamily="2" charset="2"/>
              </a:rPr>
              <a:t> </a:t>
            </a:r>
            <a:r>
              <a:rPr lang="fr-CH" sz="1600" dirty="0" err="1" smtClean="0">
                <a:sym typeface="Wingdings" pitchFamily="2" charset="2"/>
              </a:rPr>
              <a:t>this</a:t>
            </a:r>
            <a:r>
              <a:rPr lang="fr-CH" sz="1600" dirty="0" smtClean="0">
                <a:sym typeface="Wingdings" pitchFamily="2" charset="2"/>
              </a:rPr>
              <a:t> stage)</a:t>
            </a:r>
          </a:p>
          <a:p>
            <a:pPr lvl="2"/>
            <a:r>
              <a:rPr lang="fr-CH" sz="1600" dirty="0" smtClean="0">
                <a:sym typeface="Wingdings" pitchFamily="2" charset="2"/>
              </a:rPr>
              <a:t>new </a:t>
            </a:r>
            <a:r>
              <a:rPr lang="fr-CH" sz="1600" dirty="0" err="1">
                <a:sym typeface="Wingdings" pitchFamily="2" charset="2"/>
              </a:rPr>
              <a:t>TCTs</a:t>
            </a:r>
            <a:r>
              <a:rPr lang="fr-CH" sz="1600" dirty="0">
                <a:sym typeface="Wingdings" pitchFamily="2" charset="2"/>
              </a:rPr>
              <a:t> in IR1-5 for D2-Q5 for </a:t>
            </a:r>
            <a:r>
              <a:rPr lang="fr-CH" sz="1600" dirty="0" smtClean="0">
                <a:sym typeface="Wingdings" pitchFamily="2" charset="2"/>
              </a:rPr>
              <a:t>protection </a:t>
            </a:r>
            <a:endParaRPr lang="fr-CH" sz="1600" dirty="0" smtClean="0"/>
          </a:p>
          <a:p>
            <a:pPr lvl="1"/>
            <a:r>
              <a:rPr lang="fr-CH" sz="2000" dirty="0" smtClean="0"/>
              <a:t>SC links in IR1-5, QRL</a:t>
            </a:r>
          </a:p>
          <a:p>
            <a:pPr lvl="1"/>
            <a:r>
              <a:rPr lang="fr-CH" sz="2000" dirty="0" smtClean="0"/>
              <a:t>New </a:t>
            </a:r>
            <a:r>
              <a:rPr lang="fr-CH" sz="2000" dirty="0" err="1"/>
              <a:t>powering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SC links </a:t>
            </a:r>
            <a:r>
              <a:rPr lang="fr-CH" sz="2000" dirty="0" err="1"/>
              <a:t>at</a:t>
            </a:r>
            <a:r>
              <a:rPr lang="fr-CH" sz="2000" dirty="0"/>
              <a:t> P7 (RR)</a:t>
            </a:r>
          </a:p>
          <a:p>
            <a:pPr lvl="1"/>
            <a:r>
              <a:rPr lang="fr-CH" sz="2000" dirty="0"/>
              <a:t>New </a:t>
            </a:r>
            <a:r>
              <a:rPr lang="fr-CH" sz="2000" dirty="0" err="1"/>
              <a:t>Cryoplant</a:t>
            </a:r>
            <a:r>
              <a:rPr lang="fr-CH" sz="2000" dirty="0"/>
              <a:t> P4 for </a:t>
            </a:r>
            <a:r>
              <a:rPr lang="fr-CH" sz="2000" dirty="0" smtClean="0"/>
              <a:t>SCRF </a:t>
            </a:r>
            <a:endParaRPr lang="fr-CH" sz="2000" dirty="0" smtClean="0">
              <a:sym typeface="Wingdings" pitchFamily="2" charset="2"/>
            </a:endParaRPr>
          </a:p>
          <a:p>
            <a:pPr lvl="1"/>
            <a:r>
              <a:rPr lang="fr-CH" sz="2000" dirty="0" err="1">
                <a:sym typeface="Wingdings" pitchFamily="2" charset="2"/>
              </a:rPr>
              <a:t>Cryoplants</a:t>
            </a:r>
            <a:r>
              <a:rPr lang="fr-CH" sz="2000" dirty="0">
                <a:sym typeface="Wingdings" pitchFamily="2" charset="2"/>
              </a:rPr>
              <a:t> in </a:t>
            </a:r>
            <a:r>
              <a:rPr lang="fr-CH" sz="2000" dirty="0" smtClean="0">
                <a:sym typeface="Wingdings" pitchFamily="2" charset="2"/>
              </a:rPr>
              <a:t>P1, 5 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2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Peak Performance at 7 </a:t>
            </a:r>
            <a:r>
              <a:rPr lang="en-US" dirty="0" err="1"/>
              <a:t>T</a:t>
            </a:r>
            <a:r>
              <a:rPr lang="en-US" dirty="0" err="1" smtClean="0"/>
              <a:t>eV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507044"/>
              </p:ext>
            </p:extLst>
          </p:nvPr>
        </p:nvGraphicFramePr>
        <p:xfrm>
          <a:off x="1621972" y="3362003"/>
          <a:ext cx="5998028" cy="2135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7285"/>
                <a:gridCol w="653143"/>
                <a:gridCol w="1404257"/>
                <a:gridCol w="1012371"/>
                <a:gridCol w="1240972"/>
              </a:tblGrid>
              <a:tr h="509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600" b="1" kern="1200" dirty="0" smtClean="0">
                          <a:effectLst/>
                        </a:rPr>
                        <a:t>*</a:t>
                      </a:r>
                      <a:r>
                        <a:rPr lang="en-US" sz="1600" b="1" kern="1200" baseline="-25000" dirty="0" smtClean="0">
                          <a:effectLst/>
                        </a:rPr>
                        <a:t>n</a:t>
                      </a:r>
                      <a:r>
                        <a:rPr lang="en-US" sz="1600" b="1" kern="1200" baseline="0" dirty="0" smtClean="0">
                          <a:effectLst/>
                        </a:rPr>
                        <a:t> </a:t>
                      </a:r>
                      <a:r>
                        <a:rPr lang="en-US" sz="1600" b="1" kern="1200" baseline="-25000" dirty="0" err="1" smtClean="0">
                          <a:effectLst/>
                        </a:rPr>
                        <a:t>coll</a:t>
                      </a:r>
                      <a:endParaRPr lang="en-US" sz="1600" b="1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</a:rPr>
                        <a:t>[</a:t>
                      </a: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600" b="1" kern="1200" dirty="0" smtClean="0">
                          <a:effectLst/>
                        </a:rPr>
                        <a:t>m</a:t>
                      </a:r>
                      <a:r>
                        <a:rPr lang="en-US" sz="1600" b="1" kern="1200" dirty="0">
                          <a:effectLst/>
                        </a:rPr>
                        <a:t>]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#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Coll.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B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unches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IP1,5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600" b="1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600" b="1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6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cm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BCMS – 40/20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1.85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2592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351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3.1</a:t>
                      </a:r>
                      <a:endParaRPr lang="en-US" sz="1600" b="0" i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2736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387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2.7</a:t>
                      </a:r>
                      <a:endParaRPr lang="en-US" sz="1600" b="0" i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BCMS – 50/25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1.85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2592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315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2.9</a:t>
                      </a:r>
                      <a:endParaRPr lang="en-US" sz="1600" b="0" i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Standard – 50/25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2.25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2736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347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2.5</a:t>
                      </a:r>
                      <a:endParaRPr lang="en-US" sz="1600" b="0" i="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3752588"/>
              </p:ext>
            </p:extLst>
          </p:nvPr>
        </p:nvGraphicFramePr>
        <p:xfrm>
          <a:off x="889585" y="1189038"/>
          <a:ext cx="7601272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96538"/>
                <a:gridCol w="2004734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Momentum 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/c]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Bunch population in collision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6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it-IT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</a:t>
                      </a: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1.38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RF Voltage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L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eV.s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] at start of fill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3.8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Bunch length (4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)[ns]/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r.m.s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.) [cm]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1.33/10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Beam-beam separation [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0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274638"/>
            <a:ext cx="8828314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PIC @ 7 </a:t>
            </a:r>
            <a:r>
              <a:rPr lang="en-US" dirty="0" err="1" smtClean="0"/>
              <a:t>TeV</a:t>
            </a:r>
            <a:r>
              <a:rPr lang="en-US" dirty="0" smtClean="0"/>
              <a:t> (Pile-up limit at 140)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66973"/>
              </p:ext>
            </p:extLst>
          </p:nvPr>
        </p:nvGraphicFramePr>
        <p:xfrm>
          <a:off x="97969" y="3359362"/>
          <a:ext cx="8991600" cy="269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490"/>
                <a:gridCol w="887147"/>
                <a:gridCol w="975861"/>
                <a:gridCol w="1068984"/>
                <a:gridCol w="1015810"/>
                <a:gridCol w="1551396"/>
                <a:gridCol w="181791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 for </a:t>
                      </a:r>
                      <a:r>
                        <a:rPr lang="it-IT" sz="16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=50% for 6h /opt.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 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/y]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Max. Avg. Pile-up density/Pile-up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[ev./mm]/[ev./xing]</a:t>
                      </a: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BCMS – 40/20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-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6.6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34/34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23/24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102/102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1.0/90</a:t>
                      </a:r>
                      <a:endParaRPr lang="en-US" sz="1600" b="0" i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Standard - 40/20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-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7.4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37/37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25/26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95/95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0.85/74</a:t>
                      </a:r>
                      <a:endParaRPr lang="en-US" sz="1600" b="0" i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BCMS – 50/25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-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6.8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36/36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24/25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97/97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0.83/84</a:t>
                      </a:r>
                      <a:endParaRPr lang="en-US" sz="1600" b="0" i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Standard – 50/25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-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7.6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39/39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26/28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90/91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0.68/69</a:t>
                      </a:r>
                      <a:endParaRPr lang="en-US" sz="1600" b="0" i="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883110"/>
              </p:ext>
            </p:extLst>
          </p:nvPr>
        </p:nvGraphicFramePr>
        <p:xfrm>
          <a:off x="737185" y="1189038"/>
          <a:ext cx="7601272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96538"/>
                <a:gridCol w="2004734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“Visible” cross-section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IP1-5 [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mb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 for pile-up estimation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85</a:t>
                      </a:r>
                      <a:endParaRPr lang="en-US" sz="16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“Visible” cross-section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IP8 [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mb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 for pile-up estimation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75</a:t>
                      </a:r>
                      <a:endParaRPr lang="en-US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IP1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IP8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4.5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Luminosity limit IP2 [10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0.002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737185" y="6055826"/>
            <a:ext cx="8632369" cy="482132"/>
          </a:xfrm>
        </p:spPr>
        <p:txBody>
          <a:bodyPr>
            <a:noAutofit/>
          </a:bodyPr>
          <a:lstStyle/>
          <a:p>
            <a:r>
              <a:rPr lang="en-US" sz="2000" dirty="0" smtClean="0"/>
              <a:t>50/25 optics reduced pile-up density for small reduction of the integrated luminosity) </a:t>
            </a:r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2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Break-down of Turn-Around (HL-LHC)</a:t>
            </a:r>
            <a:endParaRPr lang="en-GB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4684177"/>
              </p:ext>
            </p:extLst>
          </p:nvPr>
        </p:nvGraphicFramePr>
        <p:xfrm>
          <a:off x="457200" y="1189038"/>
          <a:ext cx="7601272" cy="3017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474029"/>
                <a:gridCol w="3127243"/>
              </a:tblGrid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u="none" strike="noStrike" baseline="0" dirty="0" smtClean="0">
                          <a:latin typeface="+mn-lt"/>
                        </a:rPr>
                        <a:t>Phase</a:t>
                      </a:r>
                      <a:endParaRPr lang="en-GB" sz="1600" b="1" i="0" u="none" strike="noStrike" baseline="0" dirty="0" smtClean="0">
                        <a:latin typeface="+mn-lt"/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Duration [min]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baseline="0" dirty="0" smtClean="0">
                          <a:latin typeface="+mn-lt"/>
                        </a:rPr>
                        <a:t>Ramp down/pre-cycle 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60</a:t>
                      </a:r>
                      <a:endParaRPr lang="en-US" sz="1600" b="0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 smtClean="0">
                          <a:latin typeface="+mn-lt"/>
                        </a:rPr>
                        <a:t>Pre-injection checks and preparation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15</a:t>
                      </a:r>
                      <a:endParaRPr lang="en-US" sz="1600" b="0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 smtClean="0">
                          <a:latin typeface="+mn-lt"/>
                        </a:rPr>
                        <a:t>Checks with set-up beam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15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baseline="0" dirty="0" smtClean="0">
                          <a:latin typeface="+mn-lt"/>
                        </a:rPr>
                        <a:t>Nominal injection sequence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20 (=2*12 injections*48.8s)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 smtClean="0">
                          <a:latin typeface="+mn-lt"/>
                        </a:rPr>
                        <a:t>Ramp preparation</a:t>
                      </a:r>
                      <a:endParaRPr lang="en-GB" sz="1600" b="0" i="0" u="none" strike="noStrike" baseline="0" dirty="0" smtClean="0">
                        <a:latin typeface="+mn-lt"/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baseline="0" dirty="0" smtClean="0">
                          <a:latin typeface="+mn-lt"/>
                        </a:rPr>
                        <a:t>Ramp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25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Squeeze/Adjust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180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419600" y="4521314"/>
            <a:ext cx="2307771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M. Lamont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9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7800" y="274638"/>
            <a:ext cx="89662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Parameter evolution at 6.5 </a:t>
            </a:r>
            <a:r>
              <a:rPr lang="en-US" dirty="0" err="1" smtClean="0"/>
              <a:t>TeV</a:t>
            </a:r>
            <a:r>
              <a:rPr lang="en-US" dirty="0" smtClean="0"/>
              <a:t> (model)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2798" y="1189046"/>
            <a:ext cx="4038600" cy="53489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050" name="Picture 2" descr="\\cern.ch\dfs\Users\a\arduini\Documents\P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3832868"/>
            <a:ext cx="3810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a\arduini\Documents\Emi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300" y="962668"/>
            <a:ext cx="38100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Users\a\arduini\Documents\lum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798" y="1102368"/>
            <a:ext cx="381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Users\a\arduini\Documents\PU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807468"/>
            <a:ext cx="3810000" cy="27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845070" y="2667276"/>
            <a:ext cx="2792243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Standard filling – 40/20 optics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10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274638"/>
            <a:ext cx="8828314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PIC @ 6.5 </a:t>
            </a:r>
            <a:r>
              <a:rPr lang="en-US" dirty="0" err="1" smtClean="0"/>
              <a:t>TeV</a:t>
            </a:r>
            <a:r>
              <a:rPr lang="en-US" dirty="0" smtClean="0"/>
              <a:t> (Pile-up limit at 140) – 30/30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051255"/>
              </p:ext>
            </p:extLst>
          </p:nvPr>
        </p:nvGraphicFramePr>
        <p:xfrm>
          <a:off x="97969" y="2811009"/>
          <a:ext cx="8991600" cy="1954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490"/>
                <a:gridCol w="887147"/>
                <a:gridCol w="975861"/>
                <a:gridCol w="1068984"/>
                <a:gridCol w="1015810"/>
                <a:gridCol w="1551396"/>
                <a:gridCol w="181791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 for </a:t>
                      </a:r>
                      <a:r>
                        <a:rPr lang="it-IT" sz="16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=50% for 6h /opt.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 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/y]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Max. Avg. Pile-up density/Pile-up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[ev./mm]/[ev./xing]</a:t>
                      </a: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30/30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41.7/41.5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27.8/29.1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83.8/84.3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0.9/72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- 30/30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7.9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45.1/44.4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30.1/32.2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77.6/78.8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0.75/59</a:t>
                      </a:r>
                      <a:endParaRPr lang="en-US" sz="1600" b="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728122"/>
              </p:ext>
            </p:extLst>
          </p:nvPr>
        </p:nvGraphicFramePr>
        <p:xfrm>
          <a:off x="947057" y="1189038"/>
          <a:ext cx="7543799" cy="139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629"/>
                <a:gridCol w="718457"/>
                <a:gridCol w="1436914"/>
                <a:gridCol w="1066800"/>
                <a:gridCol w="1331605"/>
                <a:gridCol w="1335394"/>
              </a:tblGrid>
              <a:tr h="509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600" b="1" kern="1200" dirty="0" smtClean="0">
                          <a:effectLst/>
                        </a:rPr>
                        <a:t>*</a:t>
                      </a:r>
                      <a:r>
                        <a:rPr lang="en-US" sz="1600" b="1" kern="1200" baseline="-25000" dirty="0" smtClean="0">
                          <a:effectLst/>
                        </a:rPr>
                        <a:t>n</a:t>
                      </a:r>
                      <a:r>
                        <a:rPr lang="en-US" sz="1600" b="1" kern="1200" baseline="0" dirty="0" smtClean="0">
                          <a:effectLst/>
                        </a:rPr>
                        <a:t> </a:t>
                      </a:r>
                      <a:r>
                        <a:rPr lang="en-US" sz="1600" b="1" kern="1200" baseline="-25000" dirty="0" err="1" smtClean="0">
                          <a:effectLst/>
                        </a:rPr>
                        <a:t>coll</a:t>
                      </a:r>
                      <a:endParaRPr lang="en-US" sz="1600" b="1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</a:rPr>
                        <a:t>[</a:t>
                      </a: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600" b="1" kern="1200" dirty="0" smtClean="0">
                          <a:effectLst/>
                        </a:rPr>
                        <a:t>m</a:t>
                      </a:r>
                      <a:r>
                        <a:rPr lang="en-US" sz="1600" b="1" kern="1200" dirty="0">
                          <a:effectLst/>
                        </a:rPr>
                        <a:t>]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#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Coll.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B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unches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IP1,5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600" b="1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BB separation [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600" b="1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6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cm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30/30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1.85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2592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360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12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2.5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- 30/30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2736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396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12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2.1</a:t>
                      </a:r>
                      <a:endParaRPr lang="en-US" sz="1600" b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6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9293"/>
            <a:ext cx="8806542" cy="3361190"/>
          </a:xfrm>
        </p:spPr>
        <p:txBody>
          <a:bodyPr>
            <a:normAutofit fontScale="47500" lnSpcReduction="20000"/>
          </a:bodyPr>
          <a:lstStyle/>
          <a:p>
            <a:r>
              <a:rPr lang="en-US" sz="4000" dirty="0"/>
              <a:t>5% </a:t>
            </a:r>
            <a:r>
              <a:rPr lang="en-US" sz="4000" dirty="0">
                <a:solidFill>
                  <a:srgbClr val="FF0000"/>
                </a:solidFill>
              </a:rPr>
              <a:t>intensity loss </a:t>
            </a:r>
            <a:r>
              <a:rPr lang="en-US" sz="4000" dirty="0" smtClean="0"/>
              <a:t>assumed during the cycle</a:t>
            </a:r>
          </a:p>
          <a:p>
            <a:pPr marL="228600" lvl="1" indent="0">
              <a:buNone/>
            </a:pPr>
            <a:r>
              <a:rPr lang="en-US" sz="4000" dirty="0" smtClean="0">
                <a:solidFill>
                  <a:srgbClr val="0089B5"/>
                </a:solidFill>
                <a:sym typeface="Wingdings" panose="05000000000000000000" pitchFamily="2" charset="2"/>
              </a:rPr>
              <a:t></a:t>
            </a:r>
            <a:r>
              <a:rPr lang="en-US" sz="4000" dirty="0" smtClean="0">
                <a:sym typeface="Wingdings" panose="05000000000000000000" pitchFamily="2" charset="2"/>
              </a:rPr>
              <a:t> </a:t>
            </a:r>
            <a:r>
              <a:rPr lang="en-US" sz="4000" dirty="0" smtClean="0"/>
              <a:t>Average lifetime along the cycle before collision of ~22 hours</a:t>
            </a:r>
          </a:p>
          <a:p>
            <a:pPr lvl="1">
              <a:buFont typeface="Wingdings"/>
              <a:buChar char="è"/>
            </a:pPr>
            <a:r>
              <a:rPr lang="en-US" sz="4000" dirty="0" smtClean="0"/>
              <a:t>But minimum lifetime &gt; 0.2 hours (assuming tight collimator settings) limited by power deposited on the collimators</a:t>
            </a:r>
          </a:p>
          <a:p>
            <a:endParaRPr lang="en-US" sz="4000" dirty="0" smtClean="0">
              <a:solidFill>
                <a:srgbClr val="FF0000"/>
              </a:solidFill>
            </a:endParaRPr>
          </a:p>
          <a:p>
            <a:r>
              <a:rPr lang="en-US" sz="4000" dirty="0" err="1" smtClean="0">
                <a:solidFill>
                  <a:srgbClr val="FF0000"/>
                </a:solidFill>
              </a:rPr>
              <a:t>Emittance</a:t>
            </a:r>
            <a:r>
              <a:rPr lang="en-US" sz="4000" dirty="0" smtClean="0">
                <a:solidFill>
                  <a:srgbClr val="FF0000"/>
                </a:solidFill>
              </a:rPr>
              <a:t> blow-up </a:t>
            </a:r>
            <a:r>
              <a:rPr lang="en-US" sz="4000" dirty="0" smtClean="0"/>
              <a:t>of 20% from SPS extraction to LHC collision when compatible with inevitable sources of blow-up </a:t>
            </a:r>
            <a:r>
              <a:rPr lang="en-US" sz="4000" dirty="0" smtClean="0">
                <a:sym typeface="Wingdings" panose="05000000000000000000" pitchFamily="2" charset="2"/>
              </a:rPr>
              <a:t> IBS</a:t>
            </a:r>
          </a:p>
          <a:p>
            <a:pPr lvl="1"/>
            <a:r>
              <a:rPr lang="en-US" sz="4000" dirty="0" smtClean="0">
                <a:sym typeface="Wingdings" panose="05000000000000000000" pitchFamily="2" charset="2"/>
              </a:rPr>
              <a:t>Margin of ~10-15 % on the average </a:t>
            </a:r>
            <a:r>
              <a:rPr lang="en-US" sz="4000" dirty="0" err="1" smtClean="0">
                <a:sym typeface="Wingdings" panose="05000000000000000000" pitchFamily="2" charset="2"/>
              </a:rPr>
              <a:t>emittance</a:t>
            </a:r>
            <a:r>
              <a:rPr lang="en-US" sz="4000" dirty="0" smtClean="0">
                <a:sym typeface="Wingdings" panose="05000000000000000000" pitchFamily="2" charset="2"/>
              </a:rPr>
              <a:t> blow-up on top of IBS</a:t>
            </a:r>
          </a:p>
          <a:p>
            <a:pPr lvl="1"/>
            <a:r>
              <a:rPr lang="en-US" sz="4000" dirty="0"/>
              <a:t>IBS calculations including injection/ramp and squeeze assuming controlled-longitudinal blow-up to keep bunch length at 10 cm up to </a:t>
            </a:r>
            <a:r>
              <a:rPr lang="en-US" sz="4000" dirty="0" smtClean="0"/>
              <a:t>flat-top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299195"/>
              </p:ext>
            </p:extLst>
          </p:nvPr>
        </p:nvGraphicFramePr>
        <p:xfrm>
          <a:off x="925286" y="4378557"/>
          <a:ext cx="8164285" cy="1914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677"/>
                <a:gridCol w="1491446"/>
                <a:gridCol w="905916"/>
                <a:gridCol w="1579828"/>
                <a:gridCol w="1464074"/>
                <a:gridCol w="1012372"/>
                <a:gridCol w="859972"/>
              </a:tblGrid>
              <a:tr h="454705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SPS Extraction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LHC</a:t>
                      </a:r>
                      <a:r>
                        <a:rPr lang="en-US" sz="1400" baseline="0" dirty="0" smtClean="0"/>
                        <a:t> collision 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(min. value – IBS)</a:t>
                      </a:r>
                      <a:endParaRPr lang="en-US" sz="14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LHC collision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</a:tr>
              <a:tr h="647022">
                <a:tc>
                  <a:txBody>
                    <a:bodyPr/>
                    <a:lstStyle/>
                    <a:p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population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[10</a:t>
                      </a:r>
                      <a:r>
                        <a:rPr lang="en-US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400" baseline="-25000" dirty="0" smtClean="0">
                          <a:latin typeface="+mj-lt"/>
                        </a:rPr>
                        <a:t>n </a:t>
                      </a:r>
                      <a:r>
                        <a:rPr lang="en-US" sz="1400" baseline="0" dirty="0" smtClean="0">
                          <a:latin typeface="+mj-lt"/>
                        </a:rPr>
                        <a:t>(H/V)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400" b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4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4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(H/V)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400" b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population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[10</a:t>
                      </a:r>
                      <a:r>
                        <a:rPr lang="en-US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4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</a:t>
                      </a:r>
                      <a:r>
                        <a:rPr lang="en-US" sz="14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(H/V)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400" b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4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Blow-up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anchor="ctr"/>
                </a:tc>
              </a:tr>
              <a:tr h="37486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BCMS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1.45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1.45/1.45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+mj-lt"/>
                        </a:rPr>
                        <a:t>1.74/1.45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1.38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1.85/1.85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27</a:t>
                      </a:r>
                    </a:p>
                  </a:txBody>
                  <a:tcPr anchor="ctr"/>
                </a:tc>
              </a:tr>
              <a:tr h="37486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Standard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1.45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1.85/1.85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>
                          <a:latin typeface="+mj-lt"/>
                        </a:rPr>
                        <a:t>2.09/1.85</a:t>
                      </a:r>
                      <a:endParaRPr lang="en-US" sz="1400" i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1.38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2.25/2.25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21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250894" y="6293463"/>
            <a:ext cx="2422049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R. </a:t>
            </a:r>
            <a:r>
              <a:rPr lang="en-US" sz="1600" b="1" dirty="0" err="1" smtClean="0">
                <a:solidFill>
                  <a:srgbClr val="FFFF00"/>
                </a:solidFill>
              </a:rPr>
              <a:t>Tomàs</a:t>
            </a:r>
            <a:r>
              <a:rPr lang="en-US" sz="1600" b="1" dirty="0" smtClean="0">
                <a:solidFill>
                  <a:srgbClr val="FFFF00"/>
                </a:solidFill>
              </a:rPr>
              <a:t>, O. Dominguez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 rot="19748884">
            <a:off x="2024742" y="5395490"/>
            <a:ext cx="2002971" cy="413658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AGREED - LIU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2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evolution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 descr="\\cern.ch\dfs\Users\a\arduini\Documents\BBse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85" y="981710"/>
            <a:ext cx="3810000" cy="280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a\arduini\Documents\Emi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20" y="3693160"/>
            <a:ext cx="38100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cern.ch\dfs\Users\a\arduini\Documents\lum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748" y="1038860"/>
            <a:ext cx="381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\\cern.ch\dfs\Users\a\arduini\Documents\PU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85" y="3788410"/>
            <a:ext cx="3810000" cy="27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019800" y="446590"/>
            <a:ext cx="2792243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Standard beam – 40/20 optics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6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evolution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 descr="\\cern.ch\dfs\Users\a\arduini\Documents\betaIP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65401"/>
            <a:ext cx="381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.ch\dfs\Users\a\arduini\Documents\betaIP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30476"/>
            <a:ext cx="38100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474957" y="1992362"/>
            <a:ext cx="2792243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Standard beam – 40/20 optics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8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BCMS (50/25)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pic>
        <p:nvPicPr>
          <p:cNvPr id="1026" name="Picture 2" descr="\\cern.ch\dfs\Users\a\arduini\Documents\MyDocs\Managing\HL-LHC\Notebooks\PICdata\BCMS_6.5_50_20_betaIP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025752"/>
            <a:ext cx="3810000" cy="27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a\arduini\Documents\MyDocs\Managing\HL-LHC\Notebooks\PICdata\BCMS_6.5_50_20_PU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427" y="3794352"/>
            <a:ext cx="3810000" cy="27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a\arduini\Documents\MyDocs\Managing\HL-LHC\Notebooks\PICdata\BCMS_6.5_50_20_Emi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00352"/>
            <a:ext cx="38100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pic>
        <p:nvPicPr>
          <p:cNvPr id="1030" name="Picture 6" descr="\\cern.ch\dfs\Users\a\arduini\Documents\MyDocs\Managing\HL-LHC\Notebooks\PICdata\BCMS_6.5_50_20_BBT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94352"/>
            <a:ext cx="3810000" cy="265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6568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(50/25)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pic>
        <p:nvPicPr>
          <p:cNvPr id="2050" name="Picture 2" descr="\\cern.ch\dfs\Users\a\arduini\Documents\MyDocs\Managing\HL-LHC\Notebooks\PICdata\Standard_6.5_50_20_PU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90736"/>
            <a:ext cx="3810000" cy="27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a\arduini\Documents\MyDocs\Managing\HL-LHC\Notebooks\PICdata\Standard_6.5_50_20_BBT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38361"/>
            <a:ext cx="3810000" cy="265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Users\a\arduini\Documents\MyDocs\Managing\HL-LHC\Notebooks\PICdata\Standard_6.5_50_20_betaIP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885" y="1027793"/>
            <a:ext cx="381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Users\a\arduini\Documents\MyDocs\Managing\HL-LHC\Notebooks\PICdata\Standard_6.5_50_20_Emi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93561"/>
            <a:ext cx="38100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4093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separation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4171" y="1792059"/>
            <a:ext cx="4386943" cy="3394167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>
                <a:sym typeface="Wingdings" panose="05000000000000000000" pitchFamily="2" charset="2"/>
              </a:rPr>
              <a:t>Frequency map analysis show the importance of increasing beam beam-separation for flat beams (no optimization of working point done yet</a:t>
            </a:r>
            <a:r>
              <a:rPr lang="en-US" sz="2800" dirty="0">
                <a:sym typeface="Wingdings" panose="05000000000000000000" pitchFamily="2" charset="2"/>
              </a:rPr>
              <a:t>) </a:t>
            </a:r>
            <a:r>
              <a:rPr lang="en-US" sz="2800" dirty="0" smtClean="0">
                <a:sym typeface="Wingdings" panose="05000000000000000000" pitchFamily="2" charset="2"/>
              </a:rPr>
              <a:t>at least in </a:t>
            </a:r>
            <a:r>
              <a:rPr lang="en-US" sz="2800" dirty="0">
                <a:sym typeface="Wingdings" panose="05000000000000000000" pitchFamily="2" charset="2"/>
              </a:rPr>
              <a:t>the absence of Beam-Beam Compensator and no </a:t>
            </a:r>
            <a:r>
              <a:rPr lang="en-US" sz="2800" dirty="0" err="1">
                <a:sym typeface="Wingdings" panose="05000000000000000000" pitchFamily="2" charset="2"/>
              </a:rPr>
              <a:t>levelling</a:t>
            </a:r>
            <a:r>
              <a:rPr lang="en-US" sz="2800" dirty="0">
                <a:sym typeface="Wingdings" panose="05000000000000000000" pitchFamily="2" charset="2"/>
              </a:rPr>
              <a:t> (all the fill with minimum </a:t>
            </a:r>
            <a:r>
              <a:rPr lang="en-US" sz="28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800" dirty="0">
                <a:sym typeface="Wingdings" panose="05000000000000000000" pitchFamily="2" charset="2"/>
              </a:rPr>
              <a:t>*)</a:t>
            </a:r>
          </a:p>
          <a:p>
            <a:endParaRPr lang="en-US" sz="2800" dirty="0" smtClean="0">
              <a:sym typeface="Wingdings" panose="05000000000000000000" pitchFamily="2" charset="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479" y="3753939"/>
            <a:ext cx="42957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420" y="974544"/>
            <a:ext cx="4174808" cy="293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389" y="2122684"/>
            <a:ext cx="285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383008" y="2961190"/>
            <a:ext cx="194307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12 </a:t>
            </a:r>
            <a:r>
              <a:rPr lang="en-US" sz="16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US" sz="1600" b="1" dirty="0" smtClean="0">
                <a:solidFill>
                  <a:srgbClr val="FFFF00"/>
                </a:solidFill>
              </a:rPr>
              <a:t> BB separation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3008" y="5639076"/>
            <a:ext cx="194307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14.3 </a:t>
            </a:r>
            <a:r>
              <a:rPr lang="en-US" sz="16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US" sz="1600" b="1" dirty="0" smtClean="0">
                <a:solidFill>
                  <a:srgbClr val="FFFF00"/>
                </a:solidFill>
              </a:rPr>
              <a:t> BB separation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98694" y="816979"/>
            <a:ext cx="2900941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Standard filling – 40/20 optics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76408" y="5634721"/>
            <a:ext cx="2884706" cy="48304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D. </a:t>
            </a:r>
            <a:r>
              <a:rPr lang="en-US" sz="1600" b="1" dirty="0" err="1" smtClean="0">
                <a:solidFill>
                  <a:srgbClr val="FFFF00"/>
                </a:solidFill>
              </a:rPr>
              <a:t>Banfi</a:t>
            </a:r>
            <a:r>
              <a:rPr lang="en-US" sz="1600" b="1" dirty="0" smtClean="0">
                <a:solidFill>
                  <a:srgbClr val="FFFF00"/>
                </a:solidFill>
              </a:rPr>
              <a:t>, J. Barranco, T. Pieloni</a:t>
            </a:r>
          </a:p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PRELIMINARY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1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parameters (Filling schemes - 25 ns)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932600"/>
              </p:ext>
            </p:extLst>
          </p:nvPr>
        </p:nvGraphicFramePr>
        <p:xfrm>
          <a:off x="457201" y="1600200"/>
          <a:ext cx="829126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8695"/>
                <a:gridCol w="1224136"/>
                <a:gridCol w="1008112"/>
                <a:gridCol w="1080120"/>
                <a:gridCol w="1800201"/>
              </a:tblGrid>
              <a:tr h="16221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Filling scheme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IP1-5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IP8</a:t>
                      </a:r>
                    </a:p>
                  </a:txBody>
                  <a:tcPr/>
                </a:tc>
              </a:tr>
              <a:tr h="257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BCMS: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48b 6 PS </a:t>
                      </a:r>
                      <a:r>
                        <a:rPr lang="en-US" sz="1400" dirty="0" err="1" smtClean="0"/>
                        <a:t>inj</a:t>
                      </a:r>
                      <a:r>
                        <a:rPr lang="en-US" sz="1400" dirty="0" smtClean="0"/>
                        <a:t>, 12 SPS </a:t>
                      </a:r>
                      <a:r>
                        <a:rPr lang="en-US" sz="1400" dirty="0" err="1" smtClean="0"/>
                        <a:t>inj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2604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2592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2288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2396</a:t>
                      </a:r>
                      <a:endParaRPr lang="en-US" sz="1400" dirty="0"/>
                    </a:p>
                  </a:txBody>
                  <a:tcPr/>
                </a:tc>
              </a:tr>
              <a:tr h="257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Standard: 72b</a:t>
                      </a:r>
                      <a:r>
                        <a:rPr lang="en-US" sz="1400" baseline="0" dirty="0" smtClean="0"/>
                        <a:t> 4 PS </a:t>
                      </a:r>
                      <a:r>
                        <a:rPr lang="en-US" sz="1400" baseline="0" dirty="0" err="1" smtClean="0"/>
                        <a:t>inj</a:t>
                      </a:r>
                      <a:r>
                        <a:rPr lang="en-US" sz="1400" baseline="0" dirty="0" smtClean="0"/>
                        <a:t>, 12 SPS </a:t>
                      </a:r>
                      <a:r>
                        <a:rPr lang="en-US" sz="1400" baseline="0" dirty="0" err="1" smtClean="0"/>
                        <a:t>inj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2748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2452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2524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\\cern.ch\dfs\Users\r\rdemaria\Desktop\25ns_2604b_2592_2288_2396_288bpi12inj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5" b="31034"/>
          <a:stretch/>
        </p:blipFill>
        <p:spPr bwMode="auto">
          <a:xfrm>
            <a:off x="194686" y="2636912"/>
            <a:ext cx="894702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r\rdemaria\Desktop\25ns_2748b_2736_2452_2524_288bpi12inj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89"/>
          <a:stretch/>
        </p:blipFill>
        <p:spPr bwMode="auto">
          <a:xfrm>
            <a:off x="183800" y="4065934"/>
            <a:ext cx="9144000" cy="137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89836" y="5704390"/>
            <a:ext cx="1605621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B. Gorini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1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&amp; </a:t>
            </a:r>
            <a:r>
              <a:rPr lang="en-US" dirty="0" smtClean="0"/>
              <a:t>Assumptions (e-cloud)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85" y="1188719"/>
            <a:ext cx="4474028" cy="3568338"/>
          </a:xfrm>
        </p:spPr>
        <p:txBody>
          <a:bodyPr>
            <a:normAutofit fontScale="62500" lnSpcReduction="20000"/>
          </a:bodyPr>
          <a:lstStyle/>
          <a:p>
            <a:r>
              <a:rPr lang="en-US" sz="3600" dirty="0"/>
              <a:t>Control of the blow-up due to </a:t>
            </a:r>
            <a:r>
              <a:rPr lang="en-US" sz="3600" dirty="0" smtClean="0"/>
              <a:t>e-cloud via scrubbing at 450 </a:t>
            </a:r>
            <a:r>
              <a:rPr lang="en-US" sz="3600" dirty="0" err="1" smtClean="0"/>
              <a:t>GeV</a:t>
            </a:r>
            <a:endParaRPr lang="en-US" sz="3600" dirty="0" smtClean="0"/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 blow-up occurs when electron cloud activity in the dipoles</a:t>
            </a:r>
          </a:p>
          <a:p>
            <a:pPr lvl="1"/>
            <a:r>
              <a:rPr lang="en-US" dirty="0" smtClean="0"/>
              <a:t>SEY reduction in the dipoles at 450 </a:t>
            </a:r>
            <a:r>
              <a:rPr lang="en-US" dirty="0" err="1" smtClean="0"/>
              <a:t>GeV</a:t>
            </a:r>
            <a:r>
              <a:rPr lang="en-US" dirty="0" smtClean="0"/>
              <a:t> with 25 ns scrubbing run. Need margin for small </a:t>
            </a:r>
            <a:r>
              <a:rPr lang="en-US" dirty="0" err="1" smtClean="0"/>
              <a:t>emittance</a:t>
            </a:r>
            <a:r>
              <a:rPr lang="en-US" dirty="0" smtClean="0"/>
              <a:t>/shorter bunch </a:t>
            </a:r>
            <a:r>
              <a:rPr lang="en-US" dirty="0" smtClean="0">
                <a:sym typeface="Wingdings" panose="05000000000000000000" pitchFamily="2" charset="2"/>
              </a:rPr>
              <a:t> doublet beams being considered and LS1 interventions to increase </a:t>
            </a:r>
            <a:r>
              <a:rPr lang="en-US" dirty="0" err="1" smtClean="0">
                <a:sym typeface="Wingdings" panose="05000000000000000000" pitchFamily="2" charset="2"/>
              </a:rPr>
              <a:t>cryo</a:t>
            </a:r>
            <a:r>
              <a:rPr lang="en-US" dirty="0" smtClean="0">
                <a:sym typeface="Wingdings" panose="05000000000000000000" pitchFamily="2" charset="2"/>
              </a:rPr>
              <a:t>-margin at injection (SAM and Sector 34)</a:t>
            </a:r>
            <a:endParaRPr lang="en-GB" dirty="0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945" y="1059782"/>
            <a:ext cx="4690803" cy="351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Multiply 12"/>
          <p:cNvSpPr>
            <a:spLocks noChangeAspect="1"/>
          </p:cNvSpPr>
          <p:nvPr/>
        </p:nvSpPr>
        <p:spPr>
          <a:xfrm>
            <a:off x="6567069" y="2134964"/>
            <a:ext cx="259462" cy="260522"/>
          </a:xfrm>
          <a:prstGeom prst="mathMultiply">
            <a:avLst>
              <a:gd name="adj1" fmla="val 18169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ultiply 13"/>
          <p:cNvSpPr>
            <a:spLocks noChangeAspect="1"/>
          </p:cNvSpPr>
          <p:nvPr/>
        </p:nvSpPr>
        <p:spPr>
          <a:xfrm>
            <a:off x="7391285" y="1806043"/>
            <a:ext cx="259462" cy="260522"/>
          </a:xfrm>
          <a:prstGeom prst="mathMultiply">
            <a:avLst>
              <a:gd name="adj1" fmla="val 18169"/>
            </a:avLst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715001" y="3751274"/>
            <a:ext cx="31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25 ns scrubbing (2011/12)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0" y="4931230"/>
            <a:ext cx="8847122" cy="125185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 smtClean="0">
                <a:sym typeface="Wingdings" panose="05000000000000000000" pitchFamily="2" charset="2"/>
              </a:rPr>
              <a:t>Expect heat load in the </a:t>
            </a:r>
            <a:r>
              <a:rPr lang="en-US" sz="2000" dirty="0" err="1" smtClean="0">
                <a:sym typeface="Wingdings" panose="05000000000000000000" pitchFamily="2" charset="2"/>
              </a:rPr>
              <a:t>quadrupoles</a:t>
            </a:r>
            <a:r>
              <a:rPr lang="en-US" sz="2000" dirty="0" smtClean="0">
                <a:sym typeface="Wingdings" panose="05000000000000000000" pitchFamily="2" charset="2"/>
              </a:rPr>
              <a:t> due to the lower threshold SEY  </a:t>
            </a:r>
            <a:r>
              <a:rPr lang="en-US" sz="2000" dirty="0" err="1" smtClean="0">
                <a:sym typeface="Wingdings" panose="05000000000000000000" pitchFamily="2" charset="2"/>
              </a:rPr>
              <a:t>cryo</a:t>
            </a:r>
            <a:r>
              <a:rPr lang="en-US" sz="2000" dirty="0" smtClean="0">
                <a:sym typeface="Wingdings" panose="05000000000000000000" pitchFamily="2" charset="2"/>
              </a:rPr>
              <a:t> upgrade (c/o P. Fessia)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ym typeface="Wingdings" panose="05000000000000000000" pitchFamily="2" charset="2"/>
              </a:rPr>
              <a:t>HL-LHC triplets/D1 will have e-cloud countermeasures implemented (</a:t>
            </a:r>
            <a:r>
              <a:rPr lang="en-US" sz="2000" dirty="0" err="1" smtClean="0">
                <a:sym typeface="Wingdings" panose="05000000000000000000" pitchFamily="2" charset="2"/>
              </a:rPr>
              <a:t>aC</a:t>
            </a:r>
            <a:r>
              <a:rPr lang="en-US" sz="2000" dirty="0" smtClean="0">
                <a:sym typeface="Wingdings" panose="05000000000000000000" pitchFamily="2" charset="2"/>
              </a:rPr>
              <a:t> coatings and possibly clearing electrodes) </a:t>
            </a:r>
            <a:endParaRPr lang="en-US" sz="2000" dirty="0" smtClean="0"/>
          </a:p>
          <a:p>
            <a:endParaRPr lang="en-GB" sz="2000" dirty="0"/>
          </a:p>
        </p:txBody>
      </p:sp>
      <p:sp>
        <p:nvSpPr>
          <p:cNvPr id="11" name="Rectangle 10"/>
          <p:cNvSpPr/>
          <p:nvPr/>
        </p:nvSpPr>
        <p:spPr>
          <a:xfrm>
            <a:off x="6826531" y="1360990"/>
            <a:ext cx="215121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G. Iadarola, G. Rumolo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271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C -0.03282 0.00301 -0.06546 0.00648 -0.08976 0.01134 C -0.11407 0.01643 -0.13282 0.02129 -0.14584 0.02963 C -0.15903 0.03819 -0.16424 0.05486 -0.16823 0.0618 " pathEditMode="relative" rAng="0" ptsTypes="aaaA">
                                      <p:cBhvr>
                                        <p:cTn id="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0" y="30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024 C -0.0158 -0.00023 -0.03125 -0.00046 -0.04844 0.00186 C -0.06562 0.00417 -0.09166 0.01158 -0.1033 0.01505 C -0.11476 0.01899 -0.1151 0.0213 -0.11805 0.02385 " pathEditMode="relative" rAng="0" ptsTypes="aaaA">
                                      <p:cBhvr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113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Implications &amp; Assumptions </a:t>
            </a:r>
            <a:r>
              <a:rPr lang="en-US" dirty="0" smtClean="0"/>
              <a:t>(impedance)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3800" dirty="0" smtClean="0"/>
              <a:t>Collimators are the largest source of impedance in the LHC.</a:t>
            </a:r>
          </a:p>
          <a:p>
            <a:r>
              <a:rPr lang="en-US" sz="3800" dirty="0" smtClean="0"/>
              <a:t>Possible limitation in minimum opening and </a:t>
            </a:r>
            <a:r>
              <a:rPr lang="en-US" sz="3800" dirty="0" smtClean="0">
                <a:latin typeface="Symbol" panose="05050102010706020507" pitchFamily="18" charset="2"/>
              </a:rPr>
              <a:t>b</a:t>
            </a:r>
            <a:r>
              <a:rPr lang="en-US" sz="3800" dirty="0" smtClean="0"/>
              <a:t>* reach</a:t>
            </a:r>
          </a:p>
          <a:p>
            <a:r>
              <a:rPr lang="en-US" sz="3800" dirty="0" smtClean="0"/>
              <a:t>Interplay between impedance and beam-beam possible origin of the instabilities observed in 2012 (not fully understood yet)</a:t>
            </a:r>
          </a:p>
          <a:p>
            <a:r>
              <a:rPr lang="en-US" sz="3800" dirty="0" smtClean="0"/>
              <a:t>Limited margin for all the scenarios based on extrapolations from 2012 (with positive </a:t>
            </a:r>
            <a:r>
              <a:rPr lang="en-US" sz="3800" dirty="0" err="1" smtClean="0"/>
              <a:t>octupole</a:t>
            </a:r>
            <a:r>
              <a:rPr lang="en-US" sz="3800" dirty="0" smtClean="0"/>
              <a:t> polarity)</a:t>
            </a:r>
          </a:p>
          <a:p>
            <a:r>
              <a:rPr lang="en-US" sz="3800" dirty="0" smtClean="0"/>
              <a:t>Impedance </a:t>
            </a:r>
            <a:r>
              <a:rPr lang="en-US" sz="3800" dirty="0"/>
              <a:t>reduction with metallic </a:t>
            </a:r>
            <a:r>
              <a:rPr lang="en-US" sz="3800" dirty="0" smtClean="0"/>
              <a:t>collimators (Mo-C) to provide safe margin</a:t>
            </a:r>
            <a:endParaRPr lang="en-US" sz="3800" dirty="0"/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101466" y="5628190"/>
            <a:ext cx="2062820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E. </a:t>
            </a:r>
            <a:r>
              <a:rPr lang="en-US" sz="1600" b="1" dirty="0" err="1" smtClean="0">
                <a:solidFill>
                  <a:srgbClr val="FFFF00"/>
                </a:solidFill>
              </a:rPr>
              <a:t>Métral</a:t>
            </a:r>
            <a:r>
              <a:rPr lang="en-US" sz="1600" b="1" dirty="0" smtClean="0">
                <a:solidFill>
                  <a:srgbClr val="FFFF00"/>
                </a:solidFill>
              </a:rPr>
              <a:t>, N. Mounet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171" y="1917527"/>
            <a:ext cx="4778829" cy="3584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5399315" y="1309585"/>
            <a:ext cx="3080656" cy="693386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EFFECT OF CHROMATICITY</a:t>
            </a:r>
            <a:r>
              <a:rPr lang="en-US" sz="1600" b="1" smtClean="0">
                <a:solidFill>
                  <a:srgbClr val="FFFF00"/>
                </a:solidFill>
              </a:rPr>
              <a:t>, DAMPER</a:t>
            </a:r>
            <a:r>
              <a:rPr lang="en-US" sz="1600" b="1" dirty="0" smtClean="0">
                <a:solidFill>
                  <a:srgbClr val="FFFF00"/>
                </a:solidFill>
              </a:rPr>
              <a:t>, </a:t>
            </a:r>
            <a:r>
              <a:rPr lang="en-US" sz="1600" b="1" smtClean="0">
                <a:solidFill>
                  <a:srgbClr val="FFFF00"/>
                </a:solidFill>
              </a:rPr>
              <a:t>OCTUPOLES INCLUDED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82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&amp; Assumptions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2143" y="1188719"/>
            <a:ext cx="8414657" cy="120954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Control </a:t>
            </a:r>
            <a:r>
              <a:rPr lang="en-US" sz="2400" dirty="0"/>
              <a:t>of the additive sources of </a:t>
            </a:r>
            <a:r>
              <a:rPr lang="en-US" sz="2400" dirty="0" smtClean="0"/>
              <a:t>blow-up (injection errors, noise, etc.)</a:t>
            </a:r>
          </a:p>
          <a:p>
            <a:pPr lvl="1"/>
            <a:r>
              <a:rPr lang="en-US" sz="2000" dirty="0" smtClean="0"/>
              <a:t>Contributions at injection and first part of the ramp in H-plane consistent with IBS</a:t>
            </a:r>
            <a:endParaRPr lang="en-US" sz="4000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398259"/>
            <a:ext cx="5867400" cy="3927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130628" y="2422206"/>
            <a:ext cx="2993571" cy="3143796"/>
          </a:xfrm>
          <a:prstGeom prst="rect">
            <a:avLst/>
          </a:prstGeom>
        </p:spPr>
        <p:txBody>
          <a:bodyPr vert="horz" lIns="91440" tIns="0" rIns="91440" bIns="0" rtlCol="0">
            <a:normAutofit fontScale="925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dirty="0" smtClean="0"/>
              <a:t>Asymmetry between the two beams  and planes </a:t>
            </a:r>
          </a:p>
          <a:p>
            <a:pPr lvl="1"/>
            <a:r>
              <a:rPr lang="en-US" sz="2000" dirty="0" smtClean="0"/>
              <a:t>Not yet managed in reducing observed blow-up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ssume progress in the understanding and solutions. Had a similar process in the injectors.</a:t>
            </a:r>
          </a:p>
          <a:p>
            <a:pPr marL="228600" lvl="1" indent="0">
              <a:buFont typeface="Arial"/>
              <a:buNone/>
            </a:pPr>
            <a:endParaRPr lang="en-US" sz="4000" dirty="0" smtClean="0"/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840208" y="2003247"/>
            <a:ext cx="1605621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V. Kain, M. Kuhn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199" y="1189038"/>
            <a:ext cx="4357551" cy="566896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Minimum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* in IR1 and 5 limited by aperture in the matching section</a:t>
            </a:r>
          </a:p>
          <a:p>
            <a:pPr marL="228600" lvl="1">
              <a:spcBef>
                <a:spcPts val="600"/>
              </a:spcBef>
              <a:buSzTx/>
            </a:pPr>
            <a:endParaRPr lang="en-US" sz="900" dirty="0" smtClean="0"/>
          </a:p>
          <a:p>
            <a:pPr marL="228600" lvl="1">
              <a:spcBef>
                <a:spcPts val="600"/>
              </a:spcBef>
              <a:buSzTx/>
            </a:pPr>
            <a:r>
              <a:rPr lang="en-US" dirty="0" smtClean="0"/>
              <a:t>TAN,Q5,Q4,D2 become aperture bottlenecks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>
                <a:sym typeface="Wingdings" panose="05000000000000000000" pitchFamily="2" charset="2"/>
              </a:rPr>
              <a:t>need to install new TCTs in IR1-5 for D2-Q5 for </a:t>
            </a:r>
            <a:r>
              <a:rPr lang="en-US" dirty="0" smtClean="0">
                <a:sym typeface="Wingdings" panose="05000000000000000000" pitchFamily="2" charset="2"/>
              </a:rPr>
              <a:t>protection</a:t>
            </a:r>
            <a:endParaRPr lang="en-US" dirty="0" smtClean="0"/>
          </a:p>
          <a:p>
            <a:endParaRPr lang="en-US" sz="900" dirty="0" smtClean="0"/>
          </a:p>
          <a:p>
            <a:r>
              <a:rPr lang="en-US" dirty="0" smtClean="0"/>
              <a:t>Two flat optics considered with maximum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ratio = 2 (</a:t>
            </a:r>
            <a:r>
              <a:rPr lang="en-US" dirty="0" smtClean="0">
                <a:solidFill>
                  <a:srgbClr val="FF0000"/>
                </a:solidFill>
              </a:rPr>
              <a:t>S. Fartoukh</a:t>
            </a:r>
            <a:r>
              <a:rPr lang="en-US" dirty="0" smtClean="0"/>
              <a:t>):</a:t>
            </a:r>
          </a:p>
          <a:p>
            <a:pPr lvl="1"/>
            <a:r>
              <a:rPr lang="en-US" sz="2800" dirty="0" smtClean="0">
                <a:latin typeface="Symbol" panose="05050102010706020507" pitchFamily="18" charset="2"/>
              </a:rPr>
              <a:t>b</a:t>
            </a:r>
            <a:r>
              <a:rPr lang="en-US" sz="2800" baseline="30000" dirty="0" smtClean="0"/>
              <a:t>*</a:t>
            </a:r>
            <a:r>
              <a:rPr lang="en-US" sz="2800" baseline="-25000" dirty="0" err="1" smtClean="0"/>
              <a:t>xing</a:t>
            </a:r>
            <a:r>
              <a:rPr lang="en-US" sz="2800" dirty="0" smtClean="0"/>
              <a:t>=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40 cm /</a:t>
            </a:r>
            <a:r>
              <a:rPr lang="en-US" sz="2800" dirty="0" smtClean="0">
                <a:latin typeface="Symbol" panose="05050102010706020507" pitchFamily="18" charset="2"/>
              </a:rPr>
              <a:t> b</a:t>
            </a:r>
            <a:r>
              <a:rPr lang="en-US" sz="2800" baseline="30000" dirty="0" smtClean="0"/>
              <a:t>*</a:t>
            </a:r>
            <a:r>
              <a:rPr lang="en-US" sz="2800" baseline="-25000" dirty="0" err="1" smtClean="0"/>
              <a:t>sep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=20 cm</a:t>
            </a:r>
          </a:p>
          <a:p>
            <a:pPr lvl="1"/>
            <a:r>
              <a:rPr lang="en-US" sz="2800" dirty="0">
                <a:latin typeface="Symbol" panose="05050102010706020507" pitchFamily="18" charset="2"/>
              </a:rPr>
              <a:t>b</a:t>
            </a:r>
            <a:r>
              <a:rPr lang="en-US" sz="2800" baseline="30000" dirty="0"/>
              <a:t>*</a:t>
            </a:r>
            <a:r>
              <a:rPr lang="en-US" sz="2800" baseline="-25000" dirty="0" err="1"/>
              <a:t>xing</a:t>
            </a:r>
            <a:r>
              <a:rPr lang="en-US" sz="2800" dirty="0"/>
              <a:t>=</a:t>
            </a:r>
            <a:r>
              <a:rPr lang="en-US" sz="2800" baseline="30000" dirty="0"/>
              <a:t> </a:t>
            </a:r>
            <a:r>
              <a:rPr lang="en-US" sz="2800" dirty="0" smtClean="0"/>
              <a:t>50 </a:t>
            </a:r>
            <a:r>
              <a:rPr lang="en-US" sz="2800" dirty="0"/>
              <a:t>cm /</a:t>
            </a:r>
            <a:r>
              <a:rPr lang="en-US" sz="2800" dirty="0">
                <a:latin typeface="Symbol" panose="05050102010706020507" pitchFamily="18" charset="2"/>
              </a:rPr>
              <a:t> b</a:t>
            </a:r>
            <a:r>
              <a:rPr lang="en-US" sz="2800" baseline="30000" dirty="0"/>
              <a:t>*</a:t>
            </a:r>
            <a:r>
              <a:rPr lang="en-US" sz="2800" baseline="-25000" dirty="0" err="1"/>
              <a:t>sep</a:t>
            </a:r>
            <a:r>
              <a:rPr lang="en-US" sz="2800" baseline="-25000" dirty="0"/>
              <a:t> </a:t>
            </a:r>
            <a:r>
              <a:rPr lang="en-US" sz="2800" dirty="0"/>
              <a:t>=</a:t>
            </a:r>
            <a:r>
              <a:rPr lang="en-US" sz="2800" dirty="0" smtClean="0"/>
              <a:t>25 cm</a:t>
            </a:r>
          </a:p>
          <a:p>
            <a:r>
              <a:rPr lang="en-US" sz="3300" dirty="0" smtClean="0"/>
              <a:t>The latter providing more margin in aperture and possibly better behaved in the absence of MS in Q10</a:t>
            </a:r>
          </a:p>
          <a:p>
            <a:endParaRPr lang="en-US" sz="900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Flat beams likely require larger beam-beam separations as compared to round.  Larger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baseline="30000" dirty="0" smtClean="0"/>
              <a:t>* </a:t>
            </a:r>
            <a:r>
              <a:rPr lang="en-US" dirty="0" smtClean="0">
                <a:sym typeface="Wingdings" panose="05000000000000000000" pitchFamily="2" charset="2"/>
              </a:rPr>
              <a:t>ratios (&gt;2) might imply larger B-B separations  being further investigated</a:t>
            </a:r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5181599" y="5181494"/>
            <a:ext cx="3831771" cy="1367351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6075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452438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569913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ym typeface="Wingdings" panose="05000000000000000000" pitchFamily="2" charset="2"/>
              </a:rPr>
              <a:t>Peak luminosity (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Max=2.6x10</a:t>
            </a:r>
            <a:r>
              <a:rPr lang="en-US" sz="18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34</a:t>
            </a:r>
            <a:r>
              <a:rPr lang="en-US" sz="1800" dirty="0" smtClean="0">
                <a:sym typeface="Wingdings" panose="05000000000000000000" pitchFamily="2" charset="2"/>
              </a:rPr>
              <a:t> –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Min=1.2x10</a:t>
            </a:r>
            <a:r>
              <a:rPr lang="en-US" sz="1800" baseline="30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34</a:t>
            </a:r>
            <a:r>
              <a:rPr lang="en-US" sz="1800" dirty="0" smtClean="0">
                <a:sym typeface="Wingdings" panose="05000000000000000000" pitchFamily="2" charset="2"/>
              </a:rPr>
              <a:t>) at constant beam-beam separation (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14 </a:t>
            </a:r>
            <a:r>
              <a:rPr lang="en-US" sz="18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1800" dirty="0" smtClean="0">
                <a:sym typeface="Wingdings" panose="05000000000000000000" pitchFamily="2" charset="2"/>
              </a:rPr>
              <a:t>)</a:t>
            </a:r>
          </a:p>
          <a:p>
            <a:endParaRPr lang="en-GB" dirty="0"/>
          </a:p>
        </p:txBody>
      </p:sp>
      <p:pic>
        <p:nvPicPr>
          <p:cNvPr id="1026" name="Picture 2" descr="\\cern.ch\dfs\Users\a\arduini\Documents\betaop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751" y="1363874"/>
            <a:ext cx="381000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V="1">
            <a:off x="5334000" y="3014663"/>
            <a:ext cx="3157538" cy="1176337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 rot="20378784">
            <a:off x="6959312" y="3480392"/>
            <a:ext cx="120943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xing</a:t>
            </a:r>
            <a:r>
              <a:rPr lang="en-US" sz="1400" b="1" dirty="0" smtClean="0">
                <a:solidFill>
                  <a:srgbClr val="FFFF00"/>
                </a:solidFill>
              </a:rPr>
              <a:t>/</a:t>
            </a:r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sep</a:t>
            </a:r>
            <a:r>
              <a:rPr lang="en-US" sz="1400" b="1" dirty="0" smtClean="0">
                <a:solidFill>
                  <a:srgbClr val="FFFF00"/>
                </a:solidFill>
              </a:rPr>
              <a:t>=2</a:t>
            </a:r>
            <a:endParaRPr lang="en-US" sz="1400" b="1" dirty="0">
              <a:solidFill>
                <a:srgbClr val="FFFF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5334000" y="2002971"/>
            <a:ext cx="3157538" cy="1806447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299803" y="1447800"/>
            <a:ext cx="2624997" cy="194796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 rot="19816389">
            <a:off x="6718437" y="2800995"/>
            <a:ext cx="120943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xing</a:t>
            </a:r>
            <a:r>
              <a:rPr lang="en-US" sz="1400" b="1" dirty="0" smtClean="0">
                <a:solidFill>
                  <a:srgbClr val="FFFF00"/>
                </a:solidFill>
              </a:rPr>
              <a:t>/</a:t>
            </a:r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sep</a:t>
            </a:r>
            <a:r>
              <a:rPr lang="en-US" sz="1400" b="1" dirty="0" smtClean="0">
                <a:solidFill>
                  <a:srgbClr val="FFFF00"/>
                </a:solidFill>
              </a:rPr>
              <a:t>=3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9427380">
            <a:off x="6177502" y="1845131"/>
            <a:ext cx="120943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xing</a:t>
            </a:r>
            <a:r>
              <a:rPr lang="en-US" sz="1400" b="1" dirty="0" smtClean="0">
                <a:solidFill>
                  <a:srgbClr val="FFFF00"/>
                </a:solidFill>
              </a:rPr>
              <a:t>/</a:t>
            </a:r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sep</a:t>
            </a:r>
            <a:r>
              <a:rPr lang="en-US" sz="1400" b="1" dirty="0" smtClean="0">
                <a:solidFill>
                  <a:srgbClr val="FFFF00"/>
                </a:solidFill>
              </a:rPr>
              <a:t>=4</a:t>
            </a:r>
            <a:endParaRPr lang="en-US" sz="1400" b="1" dirty="0">
              <a:solidFill>
                <a:srgbClr val="FFFF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34000" y="3983931"/>
            <a:ext cx="3157538" cy="58817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 rot="20958644">
            <a:off x="7263279" y="4180434"/>
            <a:ext cx="120943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xing</a:t>
            </a:r>
            <a:r>
              <a:rPr lang="en-US" sz="1400" b="1" dirty="0" smtClean="0">
                <a:solidFill>
                  <a:srgbClr val="FFFF00"/>
                </a:solidFill>
              </a:rPr>
              <a:t>/</a:t>
            </a:r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sep</a:t>
            </a:r>
            <a:r>
              <a:rPr lang="en-US" sz="1400" b="1" dirty="0" smtClean="0">
                <a:solidFill>
                  <a:srgbClr val="FFFF00"/>
                </a:solidFill>
              </a:rPr>
              <a:t>=1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9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Peak Performance at 6.5 </a:t>
            </a:r>
            <a:r>
              <a:rPr lang="en-US" dirty="0" err="1"/>
              <a:t>T</a:t>
            </a:r>
            <a:r>
              <a:rPr lang="en-US" dirty="0" err="1" smtClean="0"/>
              <a:t>eV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305065"/>
              </p:ext>
            </p:extLst>
          </p:nvPr>
        </p:nvGraphicFramePr>
        <p:xfrm>
          <a:off x="889587" y="3949832"/>
          <a:ext cx="7797215" cy="2135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527"/>
                <a:gridCol w="870857"/>
                <a:gridCol w="1360715"/>
                <a:gridCol w="1012371"/>
                <a:gridCol w="1543914"/>
                <a:gridCol w="1242831"/>
              </a:tblGrid>
              <a:tr h="509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600" b="1" kern="1200" dirty="0" smtClean="0">
                          <a:effectLst/>
                        </a:rPr>
                        <a:t>*</a:t>
                      </a:r>
                      <a:r>
                        <a:rPr lang="en-US" sz="1600" b="1" kern="1200" baseline="-25000" dirty="0" smtClean="0">
                          <a:effectLst/>
                        </a:rPr>
                        <a:t>n</a:t>
                      </a:r>
                      <a:r>
                        <a:rPr lang="en-US" sz="1600" b="1" kern="1200" baseline="0" dirty="0" smtClean="0">
                          <a:effectLst/>
                        </a:rPr>
                        <a:t> </a:t>
                      </a:r>
                      <a:r>
                        <a:rPr lang="en-US" sz="1600" b="1" kern="1200" baseline="-25000" dirty="0" err="1" smtClean="0">
                          <a:effectLst/>
                        </a:rPr>
                        <a:t>coll</a:t>
                      </a:r>
                      <a:endParaRPr lang="en-US" sz="1600" b="1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</a:rPr>
                        <a:t>[</a:t>
                      </a: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600" b="1" kern="1200" dirty="0" smtClean="0">
                          <a:effectLst/>
                        </a:rPr>
                        <a:t>m</a:t>
                      </a:r>
                      <a:r>
                        <a:rPr lang="en-US" sz="1600" b="1" kern="1200" dirty="0">
                          <a:effectLst/>
                        </a:rPr>
                        <a:t>]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#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Coll.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B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unches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IP1,5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600" b="1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BB separation [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600" b="1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6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cm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1.85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2592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364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2.9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2736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400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2.5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1.85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2592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326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2.7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2736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360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2.3</a:t>
                      </a:r>
                      <a:endParaRPr lang="en-US" sz="1600" b="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1576685"/>
              </p:ext>
            </p:extLst>
          </p:nvPr>
        </p:nvGraphicFramePr>
        <p:xfrm>
          <a:off x="889585" y="1189038"/>
          <a:ext cx="7601272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96538"/>
                <a:gridCol w="2004734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Momentum 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/c]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6.5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Bunch population in collision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6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it-IT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</a:t>
                      </a: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1.38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RF Voltage [MV]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L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eV.s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] at start of fill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3.6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Bunch length (4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)[ns]/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r.m.s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.) [cm]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1.33/10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Beam-beam separation [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0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5058</TotalTime>
  <Words>2950</Words>
  <Application>Microsoft Office PowerPoint</Application>
  <PresentationFormat>On-screen Show (4:3)</PresentationFormat>
  <Paragraphs>613</Paragraphs>
  <Slides>34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HiLumiLHC_PresentationTemplate</vt:lpstr>
      <vt:lpstr>PICs: what do we gain in beam performance?</vt:lpstr>
      <vt:lpstr>Outline</vt:lpstr>
      <vt:lpstr>Beam Parameters</vt:lpstr>
      <vt:lpstr>Beam parameters (Filling schemes - 25 ns)</vt:lpstr>
      <vt:lpstr>Implications &amp; Assumptions (e-cloud)</vt:lpstr>
      <vt:lpstr>Implications &amp; Assumptions (impedance)</vt:lpstr>
      <vt:lpstr>Implications &amp; Assumptions</vt:lpstr>
      <vt:lpstr>Optics</vt:lpstr>
      <vt:lpstr>Peak Performance at 6.5 TeV</vt:lpstr>
      <vt:lpstr>Performance estimate during collisions</vt:lpstr>
      <vt:lpstr>Comparison with 2012 (Fill 2728)</vt:lpstr>
      <vt:lpstr>Comparison with 2012 (Fill 2728)</vt:lpstr>
      <vt:lpstr>Integrated luminosity targets</vt:lpstr>
      <vt:lpstr>Yearly Performance</vt:lpstr>
      <vt:lpstr>Yearly Performance</vt:lpstr>
      <vt:lpstr>Yearly Performance</vt:lpstr>
      <vt:lpstr>Yearly Performance</vt:lpstr>
      <vt:lpstr>PIC @ 6.5 TeV (Pile-up limit at 140)</vt:lpstr>
      <vt:lpstr>PIC @ 6.5 TeV (Pile-up limit at 45)</vt:lpstr>
      <vt:lpstr>Yearly Performance</vt:lpstr>
      <vt:lpstr>Key questions and studies required in Run 2</vt:lpstr>
      <vt:lpstr>Conclusions</vt:lpstr>
      <vt:lpstr>PowerPoint Presentation</vt:lpstr>
      <vt:lpstr>Main Hardware Modifications (c/o P. Fessia)</vt:lpstr>
      <vt:lpstr>Peak Performance at 7 TeV</vt:lpstr>
      <vt:lpstr>PIC @ 7 TeV (Pile-up limit at 140)</vt:lpstr>
      <vt:lpstr>Break-down of Turn-Around (HL-LHC)</vt:lpstr>
      <vt:lpstr>Parameter evolution at 6.5 TeV (model)</vt:lpstr>
      <vt:lpstr>PIC @ 6.5 TeV (Pile-up limit at 140) – 30/30</vt:lpstr>
      <vt:lpstr>Parameters evolution</vt:lpstr>
      <vt:lpstr>Parameters evolution</vt:lpstr>
      <vt:lpstr>BCMS (50/25)</vt:lpstr>
      <vt:lpstr>Standard (50/25)</vt:lpstr>
      <vt:lpstr>Beam-beam separation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arduini</cp:lastModifiedBy>
  <cp:revision>422</cp:revision>
  <cp:lastPrinted>2013-09-10T11:06:09Z</cp:lastPrinted>
  <dcterms:created xsi:type="dcterms:W3CDTF">2011-12-13T14:40:13Z</dcterms:created>
  <dcterms:modified xsi:type="dcterms:W3CDTF">2013-10-30T09:51:23Z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