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8"/>
  </p:notesMasterIdLst>
  <p:sldIdLst>
    <p:sldId id="259" r:id="rId5"/>
    <p:sldId id="265" r:id="rId6"/>
    <p:sldId id="266" r:id="rId7"/>
    <p:sldId id="267" r:id="rId8"/>
    <p:sldId id="268" r:id="rId9"/>
    <p:sldId id="269" r:id="rId10"/>
    <p:sldId id="270" r:id="rId11"/>
    <p:sldId id="272" r:id="rId12"/>
    <p:sldId id="281" r:id="rId13"/>
    <p:sldId id="275" r:id="rId14"/>
    <p:sldId id="295" r:id="rId15"/>
    <p:sldId id="296" r:id="rId16"/>
    <p:sldId id="289" r:id="rId17"/>
    <p:sldId id="290" r:id="rId18"/>
    <p:sldId id="287" r:id="rId19"/>
    <p:sldId id="283" r:id="rId20"/>
    <p:sldId id="286" r:id="rId21"/>
    <p:sldId id="297" r:id="rId22"/>
    <p:sldId id="276" r:id="rId23"/>
    <p:sldId id="273" r:id="rId24"/>
    <p:sldId id="284" r:id="rId25"/>
    <p:sldId id="277" r:id="rId26"/>
    <p:sldId id="280" r:id="rId27"/>
    <p:sldId id="279" r:id="rId28"/>
    <p:sldId id="292" r:id="rId29"/>
    <p:sldId id="294" r:id="rId30"/>
    <p:sldId id="291" r:id="rId31"/>
    <p:sldId id="282" r:id="rId32"/>
    <p:sldId id="299" r:id="rId33"/>
    <p:sldId id="300" r:id="rId34"/>
    <p:sldId id="298" r:id="rId35"/>
    <p:sldId id="288" r:id="rId36"/>
    <p:sldId id="262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5BC1E6"/>
    <a:srgbClr val="0089B5"/>
    <a:srgbClr val="005872"/>
    <a:srgbClr val="284579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57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739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6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emf"/><Relationship Id="rId5" Type="http://schemas.openxmlformats.org/officeDocument/2006/relationships/image" Target="../media/image14.tmp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emf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How to </a:t>
            </a:r>
            <a:r>
              <a:rPr lang="fr-CH" dirty="0" err="1" smtClean="0"/>
              <a:t>implement</a:t>
            </a:r>
            <a:r>
              <a:rPr lang="fr-CH" dirty="0" smtClean="0"/>
              <a:t> all the HL-LHC upgrades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Lucio Rossi for the HL-LHC team</a:t>
            </a:r>
          </a:p>
          <a:p>
            <a:endParaRPr lang="fr-CH" dirty="0"/>
          </a:p>
          <a:p>
            <a:r>
              <a:rPr lang="fr-CH" dirty="0" err="1" smtClean="0"/>
              <a:t>Review</a:t>
            </a:r>
            <a:r>
              <a:rPr lang="fr-CH" dirty="0" smtClean="0"/>
              <a:t> of LHC &amp; </a:t>
            </a:r>
            <a:r>
              <a:rPr lang="fr-CH" dirty="0" err="1" smtClean="0"/>
              <a:t>Injector</a:t>
            </a:r>
            <a:r>
              <a:rPr lang="fr-CH" dirty="0" smtClean="0"/>
              <a:t> Upgrade Plans</a:t>
            </a:r>
          </a:p>
          <a:p>
            <a:r>
              <a:rPr lang="fr-CH" dirty="0" smtClean="0"/>
              <a:t>(RLIUP Workshop)</a:t>
            </a:r>
          </a:p>
          <a:p>
            <a:r>
              <a:rPr lang="fr-CH" dirty="0" err="1" smtClean="0"/>
              <a:t>Archamps</a:t>
            </a:r>
            <a:r>
              <a:rPr lang="fr-CH" dirty="0" smtClean="0"/>
              <a:t> 30 </a:t>
            </a:r>
            <a:r>
              <a:rPr lang="fr-CH" dirty="0" err="1" smtClean="0"/>
              <a:t>October</a:t>
            </a:r>
            <a:r>
              <a:rPr lang="fr-CH" dirty="0" smtClean="0"/>
              <a:t>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P1-P5 MS </a:t>
            </a:r>
            <a:r>
              <a:rPr lang="fr-CH" dirty="0" err="1" smtClean="0"/>
              <a:t>Magnets</a:t>
            </a:r>
            <a:r>
              <a:rPr lang="fr-CH" dirty="0" smtClean="0"/>
              <a:t>, </a:t>
            </a:r>
            <a:r>
              <a:rPr lang="fr-CH" dirty="0" err="1" smtClean="0"/>
              <a:t>Powering</a:t>
            </a:r>
            <a:r>
              <a:rPr lang="fr-CH" dirty="0" smtClean="0"/>
              <a:t>, TAN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335398" y="3403337"/>
            <a:ext cx="2303929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r-CH" sz="2000" b="1" dirty="0" smtClean="0"/>
              <a:t>Q4-Q5-Q6</a:t>
            </a:r>
          </a:p>
          <a:p>
            <a:pPr marL="0" lvl="1"/>
            <a:r>
              <a:rPr lang="fr-CH" sz="2000" b="1" dirty="0" smtClean="0"/>
              <a:t>MS </a:t>
            </a:r>
            <a:r>
              <a:rPr lang="fr-CH" sz="2000" b="1" dirty="0"/>
              <a:t>in Q10 in </a:t>
            </a:r>
            <a:r>
              <a:rPr lang="fr-CH" sz="2000" b="1" dirty="0" err="1"/>
              <a:t>Sectors</a:t>
            </a:r>
            <a:r>
              <a:rPr lang="fr-CH" sz="2000" b="1" dirty="0"/>
              <a:t> </a:t>
            </a:r>
            <a:r>
              <a:rPr lang="fr-CH" sz="2000" b="1" dirty="0" smtClean="0"/>
              <a:t>12,45,56,81</a:t>
            </a:r>
            <a:endParaRPr lang="fr-CH" sz="2000" b="1" dirty="0">
              <a:sym typeface="Wingdings" pitchFamily="2" charset="2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272118" y="4347882"/>
            <a:ext cx="448763" cy="1585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848628" y="1918447"/>
            <a:ext cx="1467443" cy="13892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301346" y="4347882"/>
            <a:ext cx="73430" cy="16537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954385" y="2133600"/>
            <a:ext cx="1065415" cy="1174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827832" y="3245907"/>
            <a:ext cx="169257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b="1" dirty="0"/>
              <a:t>Stronger Q5 </a:t>
            </a:r>
            <a:r>
              <a:rPr lang="en-GB" b="1" dirty="0" smtClean="0"/>
              <a:t>IR6</a:t>
            </a:r>
          </a:p>
          <a:p>
            <a:r>
              <a:rPr lang="fr-CH" b="1" dirty="0" smtClean="0"/>
              <a:t>2 </a:t>
            </a:r>
            <a:r>
              <a:rPr lang="fr-CH" b="1" dirty="0" err="1" smtClean="0"/>
              <a:t>magnets</a:t>
            </a:r>
            <a:endParaRPr lang="en-GB" b="1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6669536" y="2535321"/>
            <a:ext cx="210872" cy="7105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082118" y="2890614"/>
            <a:ext cx="367553" cy="3552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59502"/>
            <a:ext cx="2895600" cy="217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5448" y="4163365"/>
            <a:ext cx="2150685" cy="173163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886" y="4466983"/>
            <a:ext cx="3104914" cy="2070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00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4522"/>
          </a:xfrm>
        </p:spPr>
        <p:txBody>
          <a:bodyPr/>
          <a:lstStyle/>
          <a:p>
            <a:r>
              <a:rPr lang="fr-CH" dirty="0" smtClean="0"/>
              <a:t>IT </a:t>
            </a:r>
            <a:r>
              <a:rPr lang="fr-CH" dirty="0" err="1" smtClean="0"/>
              <a:t>robusteness</a:t>
            </a:r>
            <a:r>
              <a:rPr lang="fr-CH" dirty="0" smtClean="0"/>
              <a:t>: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screen</a:t>
            </a:r>
            <a:r>
              <a:rPr lang="fr-CH" dirty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critical</a:t>
            </a:r>
            <a:r>
              <a:rPr lang="fr-CH" dirty="0" smtClean="0"/>
              <a:t> </a:t>
            </a:r>
            <a:endParaRPr lang="en-GB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246441" y="1196382"/>
            <a:ext cx="3446635" cy="3290641"/>
            <a:chOff x="5732061" y="2756204"/>
            <a:chExt cx="3446635" cy="329064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32061" y="3094758"/>
              <a:ext cx="2975212" cy="2952087"/>
            </a:xfrm>
            <a:prstGeom prst="rect">
              <a:avLst/>
            </a:prstGeom>
            <a:noFill/>
            <a:ln w="9525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</p:pic>
        <p:cxnSp>
          <p:nvCxnSpPr>
            <p:cNvPr id="9" name="Connecteur droit avec flèche 2"/>
            <p:cNvCxnSpPr/>
            <p:nvPr/>
          </p:nvCxnSpPr>
          <p:spPr bwMode="auto">
            <a:xfrm>
              <a:off x="6517445" y="2870322"/>
              <a:ext cx="620335" cy="82822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10" name="ZoneTexte 3"/>
            <p:cNvSpPr txBox="1"/>
            <p:nvPr/>
          </p:nvSpPr>
          <p:spPr>
            <a:xfrm>
              <a:off x="7860707" y="2756204"/>
              <a:ext cx="10839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/>
                <a:t>Cold bore</a:t>
              </a:r>
              <a:endParaRPr lang="en-GB" sz="1600" dirty="0"/>
            </a:p>
          </p:txBody>
        </p:sp>
        <p:cxnSp>
          <p:nvCxnSpPr>
            <p:cNvPr id="11" name="Connecteur droit avec flèche 6"/>
            <p:cNvCxnSpPr/>
            <p:nvPr/>
          </p:nvCxnSpPr>
          <p:spPr bwMode="auto">
            <a:xfrm flipH="1">
              <a:off x="7738281" y="2999228"/>
              <a:ext cx="450376" cy="68566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12" name="ZoneTexte 13"/>
            <p:cNvSpPr txBox="1"/>
            <p:nvPr/>
          </p:nvSpPr>
          <p:spPr>
            <a:xfrm>
              <a:off x="7860706" y="5597213"/>
              <a:ext cx="13179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err="1" smtClean="0"/>
                <a:t>Beam</a:t>
              </a:r>
              <a:r>
                <a:rPr lang="fr-CH" sz="1600" dirty="0" smtClean="0"/>
                <a:t> </a:t>
              </a:r>
              <a:r>
                <a:rPr lang="fr-CH" sz="1600" dirty="0" err="1" smtClean="0"/>
                <a:t>screen</a:t>
              </a:r>
              <a:endParaRPr lang="en-GB" sz="1600" dirty="0"/>
            </a:p>
          </p:txBody>
        </p:sp>
        <p:cxnSp>
          <p:nvCxnSpPr>
            <p:cNvPr id="13" name="Connecteur droit avec flèche 14"/>
            <p:cNvCxnSpPr/>
            <p:nvPr/>
          </p:nvCxnSpPr>
          <p:spPr bwMode="auto">
            <a:xfrm flipH="1" flipV="1">
              <a:off x="7963469" y="5063319"/>
              <a:ext cx="675564" cy="60523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</p:grpSp>
      <p:sp>
        <p:nvSpPr>
          <p:cNvPr id="14" name="ZoneTexte 3"/>
          <p:cNvSpPr txBox="1"/>
          <p:nvPr/>
        </p:nvSpPr>
        <p:spPr>
          <a:xfrm>
            <a:off x="4564790" y="971946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>
                <a:solidFill>
                  <a:srgbClr val="C00000"/>
                </a:solidFill>
              </a:rPr>
              <a:t>Tungsten</a:t>
            </a:r>
            <a:r>
              <a:rPr lang="fr-CH" sz="1600" dirty="0" smtClean="0">
                <a:solidFill>
                  <a:srgbClr val="C00000"/>
                </a:solidFill>
              </a:rPr>
              <a:t> inserts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64280" y="5225220"/>
            <a:ext cx="5120640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err="1" smtClean="0"/>
              <a:t>Beam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screen</a:t>
            </a:r>
            <a:r>
              <a:rPr lang="fr-CH" sz="2000" b="1" dirty="0" smtClean="0"/>
              <a:t> and e-</a:t>
            </a:r>
            <a:r>
              <a:rPr lang="fr-CH" sz="2000" b="1" dirty="0" err="1" smtClean="0"/>
              <a:t>clouds</a:t>
            </a:r>
            <a:r>
              <a:rPr lang="fr-CH" sz="2000" b="1" dirty="0" smtClean="0"/>
              <a:t> in the triplet</a:t>
            </a:r>
          </a:p>
          <a:p>
            <a:r>
              <a:rPr lang="fr-CH" sz="2000" b="1" dirty="0" err="1" smtClean="0"/>
              <a:t>Nanographite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coatingfor</a:t>
            </a:r>
            <a:r>
              <a:rPr lang="fr-CH" sz="2000" b="1" dirty="0" smtClean="0"/>
              <a:t> SEY 0.95!</a:t>
            </a:r>
          </a:p>
          <a:p>
            <a:r>
              <a:rPr lang="fr-CH" sz="2000" b="1" dirty="0" smtClean="0"/>
              <a:t>Test </a:t>
            </a:r>
            <a:r>
              <a:rPr lang="fr-CH" sz="2000" b="1" dirty="0" err="1" smtClean="0"/>
              <a:t>at</a:t>
            </a:r>
            <a:r>
              <a:rPr lang="fr-CH" sz="2000" b="1" dirty="0" smtClean="0"/>
              <a:t> cold in SPS end of 2014</a:t>
            </a:r>
          </a:p>
          <a:p>
            <a:r>
              <a:rPr lang="fr-CH" sz="2000" b="1" dirty="0" smtClean="0"/>
              <a:t>Electrodes (</a:t>
            </a:r>
            <a:r>
              <a:rPr lang="fr-CH" sz="2000" b="1" dirty="0" err="1" smtClean="0"/>
              <a:t>tested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at</a:t>
            </a:r>
            <a:r>
              <a:rPr lang="fr-CH" sz="2000" b="1" dirty="0" smtClean="0"/>
              <a:t> LNF in 2012) </a:t>
            </a:r>
            <a:r>
              <a:rPr lang="fr-CH" sz="2000" b="1" dirty="0" err="1" smtClean="0"/>
              <a:t>also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studied</a:t>
            </a:r>
            <a:endParaRPr lang="en-GB" sz="2000" b="1" dirty="0"/>
          </a:p>
        </p:txBody>
      </p:sp>
      <p:pic>
        <p:nvPicPr>
          <p:cNvPr id="17" name="Picture 16" descr="TUPFI021f2-eps-converted-t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" y="1115250"/>
            <a:ext cx="3312000" cy="3244055"/>
          </a:xfrm>
          <a:prstGeom prst="rect">
            <a:avLst/>
          </a:prstGeom>
        </p:spPr>
      </p:pic>
      <p:pic>
        <p:nvPicPr>
          <p:cNvPr id="18" name="Picture 17" descr="TUPFI021f3-eps-converted-to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253834"/>
            <a:ext cx="2604010" cy="255058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089345" y="4656875"/>
            <a:ext cx="479330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 </a:t>
            </a:r>
            <a:r>
              <a:rPr lang="en-US" sz="1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LHe</a:t>
            </a:r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channels with inner radius = 1.78 mm </a:t>
            </a:r>
          </a:p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Tungsten density = 19.3 g/cm</a:t>
            </a:r>
            <a:r>
              <a:rPr lang="en-US" sz="1400" b="1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(no packing factor)</a:t>
            </a:r>
          </a:p>
        </p:txBody>
      </p:sp>
    </p:spTree>
    <p:extLst>
      <p:ext uri="{BB962C8B-B14F-4D97-AF65-F5344CB8AC3E}">
        <p14:creationId xmlns:p14="http://schemas.microsoft.com/office/powerpoint/2010/main" val="39696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9080" y="274638"/>
            <a:ext cx="8763000" cy="914400"/>
          </a:xfrm>
        </p:spPr>
        <p:txBody>
          <a:bodyPr/>
          <a:lstStyle/>
          <a:p>
            <a:r>
              <a:rPr lang="fr-CH" dirty="0" smtClean="0"/>
              <a:t>IT dose on </a:t>
            </a:r>
            <a:r>
              <a:rPr lang="fr-CH" dirty="0" err="1" smtClean="0"/>
              <a:t>critical</a:t>
            </a:r>
            <a:r>
              <a:rPr lang="fr-CH" dirty="0" smtClean="0"/>
              <a:t> components in HL-LHC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3" descr="peak_dose_vs_LHC_10cmGap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" r="8449"/>
          <a:stretch/>
        </p:blipFill>
        <p:spPr>
          <a:xfrm>
            <a:off x="1523237" y="1185328"/>
            <a:ext cx="5706738" cy="45259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67600" y="3230880"/>
            <a:ext cx="12192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E. Todesco</a:t>
            </a:r>
          </a:p>
          <a:p>
            <a:r>
              <a:rPr lang="fr-CH" b="1" dirty="0" smtClean="0"/>
              <a:t>F. Cerutti</a:t>
            </a:r>
          </a:p>
          <a:p>
            <a:r>
              <a:rPr lang="fr-CH" b="1" dirty="0" smtClean="0"/>
              <a:t>L. Esposito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7160" y="5709505"/>
            <a:ext cx="888492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err="1" smtClean="0"/>
              <a:t>However</a:t>
            </a:r>
            <a:r>
              <a:rPr lang="fr-CH" sz="2000" b="1" dirty="0"/>
              <a:t> </a:t>
            </a:r>
            <a:r>
              <a:rPr lang="fr-CH" sz="2000" b="1" dirty="0" smtClean="0"/>
              <a:t>design for rad hard </a:t>
            </a:r>
            <a:r>
              <a:rPr lang="fr-CH" sz="2000" b="1" dirty="0" err="1" smtClean="0"/>
              <a:t>is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under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way</a:t>
            </a:r>
            <a:r>
              <a:rPr lang="fr-CH" sz="2000" b="1" dirty="0" smtClean="0"/>
              <a:t> (</a:t>
            </a:r>
            <a:r>
              <a:rPr lang="fr-CH" sz="2000" b="1" dirty="0" err="1" smtClean="0"/>
              <a:t>better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insulation</a:t>
            </a:r>
            <a:r>
              <a:rPr lang="fr-CH" sz="2000" b="1" dirty="0" smtClean="0"/>
              <a:t>, </a:t>
            </a:r>
            <a:r>
              <a:rPr lang="fr-CH" sz="2000" b="1" dirty="0" err="1" smtClean="0"/>
              <a:t>metallic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spacers</a:t>
            </a:r>
            <a:r>
              <a:rPr lang="fr-CH" sz="2000" b="1" dirty="0" smtClean="0"/>
              <a:t>, etc.)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07872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1385888"/>
            <a:ext cx="6045505" cy="458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55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Situation: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drawings</a:t>
            </a:r>
            <a:r>
              <a:rPr lang="fr-CH" dirty="0" smtClean="0"/>
              <a:t> to reality…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277" y="1423988"/>
            <a:ext cx="6207273" cy="4324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2080" y="5748867"/>
            <a:ext cx="143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LARP-BNL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68613" y="5748867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LARP-ODU-JLAB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5748867"/>
            <a:ext cx="237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UniLancaster</a:t>
            </a:r>
            <a:r>
              <a:rPr lang="fr-CH" dirty="0" smtClean="0"/>
              <a:t>-CI-CERN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39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76362"/>
          </a:xfrm>
        </p:spPr>
        <p:txBody>
          <a:bodyPr/>
          <a:lstStyle/>
          <a:p>
            <a:r>
              <a:rPr lang="fr-CH" dirty="0" smtClean="0"/>
              <a:t>And </a:t>
            </a:r>
            <a:r>
              <a:rPr lang="fr-CH" dirty="0" err="1" smtClean="0"/>
              <a:t>excelent</a:t>
            </a:r>
            <a:r>
              <a:rPr lang="fr-CH" dirty="0" smtClean="0"/>
              <a:t> </a:t>
            </a:r>
            <a:r>
              <a:rPr lang="fr-CH" dirty="0" err="1" smtClean="0"/>
              <a:t>results</a:t>
            </a:r>
            <a:r>
              <a:rPr lang="fr-CH" dirty="0" smtClean="0"/>
              <a:t>: </a:t>
            </a:r>
            <a:r>
              <a:rPr lang="fr-CH" dirty="0" smtClean="0">
                <a:solidFill>
                  <a:srgbClr val="FF0000"/>
                </a:solidFill>
              </a:rPr>
              <a:t>RF </a:t>
            </a:r>
            <a:r>
              <a:rPr lang="fr-CH" dirty="0" err="1" smtClean="0">
                <a:solidFill>
                  <a:srgbClr val="FF0000"/>
                </a:solidFill>
              </a:rPr>
              <a:t>dipole</a:t>
            </a:r>
            <a:r>
              <a:rPr lang="fr-CH" dirty="0" smtClean="0">
                <a:solidFill>
                  <a:srgbClr val="FF0000"/>
                </a:solidFill>
              </a:rPr>
              <a:t> &gt; 5 MV</a:t>
            </a:r>
            <a:br>
              <a:rPr lang="fr-CH" dirty="0" smtClean="0">
                <a:solidFill>
                  <a:srgbClr val="FF0000"/>
                </a:solidFill>
              </a:rPr>
            </a:br>
            <a:r>
              <a:rPr lang="fr-CH" sz="3200" dirty="0" smtClean="0"/>
              <a:t>¼ w and 4-rods </a:t>
            </a:r>
            <a:r>
              <a:rPr lang="fr-CH" sz="3200" dirty="0" err="1" smtClean="0"/>
              <a:t>also</a:t>
            </a:r>
            <a:r>
              <a:rPr lang="fr-CH" sz="3200" dirty="0" smtClean="0"/>
              <a:t> </a:t>
            </a:r>
            <a:r>
              <a:rPr lang="fr-CH" sz="3200" dirty="0" err="1" smtClean="0"/>
              <a:t>tested</a:t>
            </a:r>
            <a:r>
              <a:rPr lang="fr-CH" sz="3200" dirty="0" smtClean="0"/>
              <a:t> (1.5 MV) </a:t>
            </a:r>
            <a:br>
              <a:rPr lang="fr-CH" sz="3200" dirty="0" smtClean="0"/>
            </a:br>
            <a:r>
              <a:rPr lang="fr-CH" sz="3200" dirty="0" err="1" smtClean="0"/>
              <a:t>cleaning</a:t>
            </a:r>
            <a:r>
              <a:rPr lang="fr-CH" sz="3200" dirty="0" smtClean="0"/>
              <a:t> &amp; vacuum issues: new test </a:t>
            </a:r>
            <a:r>
              <a:rPr lang="fr-CH" sz="3200" dirty="0" err="1" smtClean="0"/>
              <a:t>under</a:t>
            </a:r>
            <a:r>
              <a:rPr lang="fr-CH" sz="3200" dirty="0" smtClean="0"/>
              <a:t> </a:t>
            </a:r>
            <a:r>
              <a:rPr lang="fr-CH" sz="3200" dirty="0" err="1" smtClean="0"/>
              <a:t>way</a:t>
            </a:r>
            <a:r>
              <a:rPr lang="fr-CH" sz="3200" dirty="0" smtClean="0"/>
              <a:t>)</a:t>
            </a:r>
            <a:endParaRPr lang="en-GB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1651000"/>
            <a:ext cx="4563963" cy="396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21280" y="5706963"/>
            <a:ext cx="4331028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smtClean="0"/>
              <a:t>Initial goal </a:t>
            </a:r>
            <a:r>
              <a:rPr lang="fr-CH" sz="2400" b="1" dirty="0" err="1" smtClean="0"/>
              <a:t>was</a:t>
            </a:r>
            <a:r>
              <a:rPr lang="fr-CH" sz="2400" b="1" dirty="0" smtClean="0"/>
              <a:t> 3.5 MV</a:t>
            </a:r>
            <a:br>
              <a:rPr lang="fr-CH" sz="2400" b="1" dirty="0" smtClean="0"/>
            </a:br>
            <a:r>
              <a:rPr lang="fr-CH" sz="2400" b="1" dirty="0" smtClean="0"/>
              <a:t>&gt; 5 MV </a:t>
            </a:r>
            <a:r>
              <a:rPr lang="fr-CH" sz="2400" b="1" dirty="0" err="1" smtClean="0"/>
              <a:t>would</a:t>
            </a:r>
            <a:r>
              <a:rPr lang="fr-CH" sz="2400" b="1" dirty="0"/>
              <a:t> </a:t>
            </a:r>
            <a:r>
              <a:rPr lang="fr-CH" sz="2400" b="1" dirty="0" err="1" smtClean="0"/>
              <a:t>easy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integration</a:t>
            </a:r>
            <a:endParaRPr lang="en-GB" sz="2400" b="1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866" y="2488555"/>
            <a:ext cx="3062722" cy="201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4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r>
              <a:rPr lang="fr-CH" dirty="0" smtClean="0"/>
              <a:t> for </a:t>
            </a:r>
            <a:r>
              <a:rPr lang="fr-CH" dirty="0" err="1" smtClean="0"/>
              <a:t>fast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/>
              <a:t> </a:t>
            </a:r>
            <a:r>
              <a:rPr lang="fr-CH" dirty="0" smtClean="0"/>
              <a:t>rotation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78535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3095157"/>
            <a:ext cx="5549900" cy="190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V="1">
            <a:off x="4278784" y="2054496"/>
            <a:ext cx="1217141" cy="1172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733800" y="3537127"/>
            <a:ext cx="537604" cy="22921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12080" y="4967054"/>
            <a:ext cx="390144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/>
              <a:t>Present</a:t>
            </a:r>
            <a:r>
              <a:rPr lang="fr-CH" b="1" dirty="0" smtClean="0"/>
              <a:t> </a:t>
            </a:r>
            <a:r>
              <a:rPr lang="fr-CH" b="1" dirty="0" err="1" smtClean="0"/>
              <a:t>baseline</a:t>
            </a:r>
            <a:r>
              <a:rPr lang="fr-CH" b="1" dirty="0" smtClean="0"/>
              <a:t>: 3 </a:t>
            </a:r>
            <a:r>
              <a:rPr lang="fr-CH" b="1" dirty="0" err="1" smtClean="0"/>
              <a:t>cavity</a:t>
            </a:r>
            <a:r>
              <a:rPr lang="fr-CH" b="1" dirty="0" smtClean="0"/>
              <a:t> /</a:t>
            </a:r>
            <a:r>
              <a:rPr lang="fr-CH" b="1" dirty="0" err="1" smtClean="0"/>
              <a:t>cyomodule</a:t>
            </a:r>
            <a:endParaRPr lang="fr-CH" b="1" dirty="0" smtClean="0"/>
          </a:p>
          <a:p>
            <a:r>
              <a:rPr lang="fr-CH" b="1" dirty="0" smtClean="0"/>
              <a:t>4 </a:t>
            </a:r>
            <a:r>
              <a:rPr lang="fr-CH" b="1" dirty="0" err="1" smtClean="0"/>
              <a:t>cavity</a:t>
            </a:r>
            <a:r>
              <a:rPr lang="fr-CH" b="1" dirty="0" smtClean="0"/>
              <a:t>/</a:t>
            </a:r>
            <a:r>
              <a:rPr lang="fr-CH" b="1" dirty="0" err="1" smtClean="0"/>
              <a:t>cryomod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under</a:t>
            </a:r>
            <a:r>
              <a:rPr lang="fr-CH" b="1" dirty="0" smtClean="0"/>
              <a:t> </a:t>
            </a:r>
            <a:r>
              <a:rPr lang="fr-CH" b="1" dirty="0" err="1" smtClean="0"/>
              <a:t>study</a:t>
            </a:r>
            <a:r>
              <a:rPr lang="fr-CH" b="1" dirty="0" smtClean="0"/>
              <a:t>  for </a:t>
            </a:r>
            <a:r>
              <a:rPr lang="fr-CH" b="1" dirty="0" err="1" smtClean="0"/>
              <a:t>Crab</a:t>
            </a:r>
            <a:r>
              <a:rPr lang="fr-CH" b="1" dirty="0" smtClean="0"/>
              <a:t> </a:t>
            </a:r>
            <a:r>
              <a:rPr lang="fr-CH" b="1" dirty="0" err="1" smtClean="0"/>
              <a:t>Kissing</a:t>
            </a:r>
            <a:r>
              <a:rPr lang="fr-CH" b="1" dirty="0" smtClean="0"/>
              <a:t> </a:t>
            </a:r>
            <a:r>
              <a:rPr lang="fr-CH" b="1" dirty="0" err="1" smtClean="0"/>
              <a:t>scheme</a:t>
            </a:r>
            <a:endParaRPr lang="fr-CH" b="1" dirty="0" smtClean="0"/>
          </a:p>
        </p:txBody>
      </p:sp>
    </p:spTree>
    <p:extLst>
      <p:ext uri="{BB962C8B-B14F-4D97-AF65-F5344CB8AC3E}">
        <p14:creationId xmlns:p14="http://schemas.microsoft.com/office/powerpoint/2010/main" val="349040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r>
              <a:rPr lang="fr-CH" dirty="0"/>
              <a:t> </a:t>
            </a:r>
            <a:r>
              <a:rPr lang="fr-CH" dirty="0" err="1" smtClean="0"/>
              <a:t>roadmap</a:t>
            </a:r>
            <a:r>
              <a:rPr lang="fr-CH" dirty="0" smtClean="0"/>
              <a:t>: </a:t>
            </a:r>
            <a:r>
              <a:rPr lang="fr-CH" dirty="0" err="1" smtClean="0"/>
              <a:t>beam</a:t>
            </a:r>
            <a:r>
              <a:rPr lang="fr-CH" dirty="0" smtClean="0"/>
              <a:t> test SPS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78535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099070" y="4629909"/>
            <a:ext cx="241012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29685" y="4967054"/>
            <a:ext cx="312674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Test </a:t>
            </a:r>
            <a:r>
              <a:rPr lang="fr-CH" b="1" dirty="0" err="1" smtClean="0"/>
              <a:t>with</a:t>
            </a:r>
            <a:r>
              <a:rPr lang="fr-CH" b="1" dirty="0" smtClean="0"/>
              <a:t> SPS </a:t>
            </a:r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foreseen</a:t>
            </a:r>
            <a:r>
              <a:rPr lang="fr-CH" b="1" dirty="0" smtClean="0"/>
              <a:t> in 2016/17; 2 </a:t>
            </a:r>
            <a:r>
              <a:rPr lang="fr-CH" b="1" dirty="0" err="1" smtClean="0"/>
              <a:t>cavity</a:t>
            </a:r>
            <a:r>
              <a:rPr lang="fr-CH" b="1" dirty="0" smtClean="0"/>
              <a:t>/</a:t>
            </a:r>
            <a:r>
              <a:rPr lang="fr-CH" b="1" dirty="0" err="1" smtClean="0"/>
              <a:t>cryomod</a:t>
            </a:r>
            <a:r>
              <a:rPr lang="fr-CH" b="1" dirty="0" smtClean="0"/>
              <a:t>.</a:t>
            </a:r>
          </a:p>
          <a:p>
            <a:endParaRPr lang="fr-CH" b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053" y="2396984"/>
            <a:ext cx="3600450" cy="260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950" y="2732965"/>
            <a:ext cx="3667475" cy="180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00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1" y="274638"/>
            <a:ext cx="8773544" cy="703897"/>
          </a:xfrm>
        </p:spPr>
        <p:txBody>
          <a:bodyPr/>
          <a:lstStyle/>
          <a:p>
            <a:r>
              <a:rPr lang="fr-CH" sz="3600" dirty="0" err="1" smtClean="0"/>
              <a:t>Availability</a:t>
            </a:r>
            <a:r>
              <a:rPr lang="fr-CH" sz="3600" dirty="0" smtClean="0"/>
              <a:t>: SC links  </a:t>
            </a:r>
            <a:r>
              <a:rPr lang="fr-CH" sz="3600" dirty="0" smtClean="0">
                <a:sym typeface="Symbol"/>
              </a:rPr>
              <a:t></a:t>
            </a:r>
            <a:r>
              <a:rPr lang="fr-CH" sz="3600" dirty="0" err="1" smtClean="0"/>
              <a:t>EPCs</a:t>
            </a:r>
            <a:r>
              <a:rPr lang="fr-CH" sz="3600" dirty="0" smtClean="0"/>
              <a:t>, </a:t>
            </a:r>
            <a:r>
              <a:rPr lang="fr-CH" sz="3600" dirty="0" err="1" smtClean="0"/>
              <a:t>DFBs</a:t>
            </a:r>
            <a:r>
              <a:rPr lang="fr-CH" sz="3600" dirty="0" smtClean="0"/>
              <a:t> on surface) 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78535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10901" y="900663"/>
            <a:ext cx="8645524" cy="563729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POINT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7155" y="3110042"/>
            <a:ext cx="6705600" cy="3429000"/>
          </a:xfrm>
          <a:prstGeom prst="rect">
            <a:avLst/>
          </a:prstGeom>
        </p:spPr>
      </p:pic>
      <p:sp>
        <p:nvSpPr>
          <p:cNvPr id="22" name="Freeform 21"/>
          <p:cNvSpPr/>
          <p:nvPr/>
        </p:nvSpPr>
        <p:spPr>
          <a:xfrm>
            <a:off x="4489956" y="4995992"/>
            <a:ext cx="1143000" cy="228600"/>
          </a:xfrm>
          <a:custGeom>
            <a:avLst/>
            <a:gdLst>
              <a:gd name="connsiteX0" fmla="*/ 722489 w 722489"/>
              <a:gd name="connsiteY0" fmla="*/ 293511 h 293511"/>
              <a:gd name="connsiteX1" fmla="*/ 0 w 722489"/>
              <a:gd name="connsiteY1" fmla="*/ 0 h 293511"/>
              <a:gd name="connsiteX2" fmla="*/ 0 w 722489"/>
              <a:gd name="connsiteY2" fmla="*/ 0 h 29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2489" h="293511">
                <a:moveTo>
                  <a:pt x="722489" y="29351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 flipV="1">
            <a:off x="4489955" y="3776792"/>
            <a:ext cx="2822" cy="1219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85155" y="4843592"/>
            <a:ext cx="228600" cy="76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413755" y="3929192"/>
            <a:ext cx="0" cy="9906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3283579" y="3494946"/>
            <a:ext cx="1130176" cy="43424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499355" y="3395792"/>
            <a:ext cx="990600" cy="38100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D:\Amalia\Photoes_LHC\0608018_10.jpg"/>
          <p:cNvPicPr>
            <a:picLocks noChangeAspect="1" noChangeArrowheads="1"/>
          </p:cNvPicPr>
          <p:nvPr/>
        </p:nvPicPr>
        <p:blipFill>
          <a:blip r:embed="rId4" cstate="print"/>
          <a:srcRect r="20029"/>
          <a:stretch>
            <a:fillRect/>
          </a:stretch>
        </p:blipFill>
        <p:spPr bwMode="auto">
          <a:xfrm>
            <a:off x="2369179" y="1857692"/>
            <a:ext cx="1828800" cy="1530373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115631" y="3700592"/>
            <a:ext cx="10823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r>
              <a:rPr lang="en-US" b="1" dirty="0" smtClean="0">
                <a:sym typeface="Symbol"/>
              </a:rPr>
              <a:t>150 kA</a:t>
            </a:r>
            <a:endParaRPr lang="en-US" b="1" dirty="0"/>
          </a:p>
        </p:txBody>
      </p:sp>
      <p:pic>
        <p:nvPicPr>
          <p:cNvPr id="30" name="Picture 29" descr="POINT5Su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61405" y="984427"/>
            <a:ext cx="2706624" cy="1938528"/>
          </a:xfrm>
          <a:prstGeom prst="rect">
            <a:avLst/>
          </a:prstGeom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54" y="1953691"/>
            <a:ext cx="20542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514717" y="2833227"/>
            <a:ext cx="3629283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1 pair 700 m 50 kA – LS2</a:t>
            </a:r>
          </a:p>
          <a:p>
            <a:r>
              <a:rPr lang="fr-CH" sz="2000" b="1" dirty="0" smtClean="0"/>
              <a:t>4 pairs 300 m 150 kA (MS)–  LS3 </a:t>
            </a:r>
          </a:p>
          <a:p>
            <a:r>
              <a:rPr lang="fr-CH" sz="2000" b="1" dirty="0" smtClean="0"/>
              <a:t>4 pairs 300 m 150 kA (IR) – LS3 </a:t>
            </a:r>
            <a:r>
              <a:rPr lang="fr-CH" sz="2000" b="1" dirty="0" err="1" smtClean="0"/>
              <a:t>tens</a:t>
            </a:r>
            <a:r>
              <a:rPr lang="fr-CH" sz="2000" b="1" dirty="0" smtClean="0"/>
              <a:t> of 6-18 kA </a:t>
            </a:r>
            <a:r>
              <a:rPr lang="fr-CH" sz="2000" b="1" dirty="0" err="1" smtClean="0"/>
              <a:t>CLs</a:t>
            </a:r>
            <a:r>
              <a:rPr lang="fr-CH" sz="2000" b="1" dirty="0" smtClean="0"/>
              <a:t> pairs in HTS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85552" y="4392400"/>
            <a:ext cx="137087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A. Ballarino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1259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29" grpId="0" animBg="1"/>
      <p:bldP spid="32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Availability</a:t>
            </a:r>
            <a:r>
              <a:rPr lang="fr-CH" dirty="0" smtClean="0"/>
              <a:t> 2: </a:t>
            </a:r>
            <a:r>
              <a:rPr lang="fr-CH" dirty="0" err="1" smtClean="0"/>
              <a:t>Magnet</a:t>
            </a:r>
            <a:r>
              <a:rPr lang="fr-CH" dirty="0" smtClean="0"/>
              <a:t> QPS upgrade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78535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9" b="18138"/>
          <a:stretch/>
        </p:blipFill>
        <p:spPr>
          <a:xfrm>
            <a:off x="1933557" y="2738631"/>
            <a:ext cx="5107612" cy="231140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 rot="18528668">
            <a:off x="4504435" y="3879006"/>
            <a:ext cx="959286" cy="514449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rot="19330175">
            <a:off x="5199597" y="3471149"/>
            <a:ext cx="444319" cy="250943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Curved Connector 15"/>
          <p:cNvCxnSpPr/>
          <p:nvPr/>
        </p:nvCxnSpPr>
        <p:spPr>
          <a:xfrm rot="16200000" flipV="1">
            <a:off x="3696731" y="2062509"/>
            <a:ext cx="2138787" cy="938731"/>
          </a:xfrm>
          <a:prstGeom prst="curvedConnector3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71612" y="1074098"/>
            <a:ext cx="2365308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000" b="1" dirty="0" err="1" smtClean="0">
                <a:solidFill>
                  <a:srgbClr val="FF0000"/>
                </a:solidFill>
              </a:rPr>
              <a:t>Removal</a:t>
            </a:r>
            <a:r>
              <a:rPr lang="fr-CH" sz="2000" b="1" dirty="0" smtClean="0">
                <a:solidFill>
                  <a:srgbClr val="FF0000"/>
                </a:solidFill>
              </a:rPr>
              <a:t> on surface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45860" y="2218169"/>
            <a:ext cx="125790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</a:rPr>
              <a:t>2oo3 </a:t>
            </a:r>
            <a:r>
              <a:rPr lang="fr-CH" b="1" dirty="0" err="1" smtClean="0">
                <a:solidFill>
                  <a:srgbClr val="FF0000"/>
                </a:solidFill>
              </a:rPr>
              <a:t>logic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37599" y="2218169"/>
            <a:ext cx="232047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</a:rPr>
              <a:t>Upgrade of IC system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3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: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around</a:t>
            </a:r>
            <a:r>
              <a:rPr lang="fr-CH" dirty="0" smtClean="0"/>
              <a:t> the ring &gt; 1.2 km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75623" y="2968838"/>
            <a:ext cx="4904785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3000 fb</a:t>
            </a:r>
            <a:r>
              <a:rPr lang="fr-CH" sz="2000" b="1" baseline="30000" dirty="0" smtClean="0"/>
              <a:t>-1</a:t>
            </a:r>
            <a:r>
              <a:rPr lang="fr-CH" sz="2000" b="1" dirty="0" smtClean="0"/>
              <a:t> in 10 </a:t>
            </a:r>
            <a:r>
              <a:rPr lang="fr-CH" sz="2000" b="1" dirty="0" err="1" smtClean="0"/>
              <a:t>years</a:t>
            </a:r>
            <a:endParaRPr lang="fr-CH" sz="2000" b="1" dirty="0" smtClean="0"/>
          </a:p>
          <a:p>
            <a:r>
              <a:rPr lang="fr-CH" sz="2000" b="1" dirty="0" smtClean="0"/>
              <a:t>Limited pile up : 140 </a:t>
            </a:r>
            <a:r>
              <a:rPr lang="fr-CH" sz="2000" b="1" dirty="0" smtClean="0">
                <a:sym typeface="Symbol"/>
              </a:rPr>
              <a:t> 5 10</a:t>
            </a:r>
            <a:r>
              <a:rPr lang="fr-CH" sz="2000" b="1" baseline="30000" dirty="0" smtClean="0">
                <a:sym typeface="Symbol"/>
              </a:rPr>
              <a:t>35</a:t>
            </a:r>
            <a:r>
              <a:rPr lang="fr-CH" sz="2000" b="1" dirty="0" smtClean="0">
                <a:sym typeface="Symbol"/>
              </a:rPr>
              <a:t> </a:t>
            </a:r>
            <a:r>
              <a:rPr lang="fr-CH" sz="2000" b="1" dirty="0" err="1" smtClean="0">
                <a:sym typeface="Symbol"/>
              </a:rPr>
              <a:t>levelled</a:t>
            </a:r>
            <a:endParaRPr lang="fr-CH" sz="2000" b="1" dirty="0" smtClean="0">
              <a:sym typeface="Symbol"/>
            </a:endParaRPr>
          </a:p>
          <a:p>
            <a:r>
              <a:rPr lang="en-GB" sz="2000" b="1" dirty="0" smtClean="0">
                <a:sym typeface="Symbol"/>
              </a:rPr>
              <a:t>Nov 2011 : FP7 HiLumi LHC Design Study </a:t>
            </a:r>
          </a:p>
          <a:p>
            <a:r>
              <a:rPr lang="fr-CH" sz="2000" b="1" dirty="0" smtClean="0">
                <a:sym typeface="Symbol"/>
              </a:rPr>
              <a:t>20 (+1) Institutes </a:t>
            </a:r>
            <a:r>
              <a:rPr lang="fr-CH" sz="2000" b="1" dirty="0" err="1" smtClean="0">
                <a:sym typeface="Symbol"/>
              </a:rPr>
              <a:t>from</a:t>
            </a:r>
            <a:r>
              <a:rPr lang="fr-CH" sz="2000" b="1" dirty="0" smtClean="0">
                <a:sym typeface="Symbol"/>
              </a:rPr>
              <a:t> EU, Ru, USA and JP</a:t>
            </a:r>
          </a:p>
        </p:txBody>
      </p:sp>
    </p:spTree>
    <p:extLst>
      <p:ext uri="{BB962C8B-B14F-4D97-AF65-F5344CB8AC3E}">
        <p14:creationId xmlns:p14="http://schemas.microsoft.com/office/powerpoint/2010/main" val="189975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IT </a:t>
            </a:r>
            <a:r>
              <a:rPr lang="fr-CH" dirty="0" err="1" smtClean="0"/>
              <a:t>cryoplants</a:t>
            </a:r>
            <a:r>
              <a:rPr lang="fr-CH" dirty="0" smtClean="0"/>
              <a:t> and new LSS QRL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221353" y="2767395"/>
            <a:ext cx="4612555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u="sng" dirty="0" err="1" smtClean="0"/>
              <a:t>Avaibility</a:t>
            </a:r>
            <a:r>
              <a:rPr lang="fr-CH" sz="2000" b="1" u="sng" dirty="0" smtClean="0"/>
              <a:t>: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separation</a:t>
            </a:r>
            <a:r>
              <a:rPr lang="fr-CH" sz="2000" b="1" dirty="0" smtClean="0"/>
              <a:t> New </a:t>
            </a:r>
            <a:r>
              <a:rPr lang="fr-CH" sz="2000" b="1" dirty="0" err="1" smtClean="0"/>
              <a:t>Inner</a:t>
            </a:r>
            <a:r>
              <a:rPr lang="fr-CH" sz="2000" b="1" dirty="0" smtClean="0"/>
              <a:t> Triplets (and IPM in MS) </a:t>
            </a:r>
            <a:r>
              <a:rPr lang="fr-CH" sz="2000" b="1" dirty="0" err="1" smtClean="0"/>
              <a:t>from</a:t>
            </a:r>
            <a:r>
              <a:rPr lang="fr-CH" sz="2000" b="1" dirty="0" smtClean="0"/>
              <a:t> the arc </a:t>
            </a:r>
            <a:r>
              <a:rPr lang="fr-CH" sz="2000" b="1" dirty="0" err="1" smtClean="0"/>
              <a:t>cryogenics</a:t>
            </a:r>
            <a:r>
              <a:rPr lang="fr-CH" sz="2000" b="1" dirty="0" smtClean="0"/>
              <a:t>.</a:t>
            </a:r>
          </a:p>
          <a:p>
            <a:r>
              <a:rPr lang="fr-CH" sz="2000" b="1" dirty="0" err="1" smtClean="0"/>
              <a:t>Keeping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redundancy</a:t>
            </a:r>
            <a:r>
              <a:rPr lang="fr-CH" sz="2000" b="1" dirty="0" smtClean="0"/>
              <a:t> for </a:t>
            </a:r>
            <a:r>
              <a:rPr lang="fr-CH" sz="2000" b="1" dirty="0" err="1" smtClean="0"/>
              <a:t>nearby</a:t>
            </a:r>
            <a:r>
              <a:rPr lang="fr-CH" sz="2000" b="1" dirty="0" smtClean="0"/>
              <a:t> arc </a:t>
            </a:r>
            <a:r>
              <a:rPr lang="fr-CH" sz="2000" b="1" dirty="0" err="1" smtClean="0"/>
              <a:t>cryoplant</a:t>
            </a:r>
            <a:endParaRPr lang="fr-CH" sz="2000" b="1" dirty="0" smtClean="0"/>
          </a:p>
          <a:p>
            <a:r>
              <a:rPr lang="fr-CH" sz="2000" b="1" dirty="0" err="1" smtClean="0"/>
              <a:t>Redundancy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with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nearby</a:t>
            </a:r>
            <a:r>
              <a:rPr lang="fr-CH" sz="2000" b="1" dirty="0" smtClean="0"/>
              <a:t> Detector SC </a:t>
            </a:r>
            <a:r>
              <a:rPr lang="fr-CH" sz="2000" b="1" dirty="0" err="1" smtClean="0"/>
              <a:t>Magnets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cryoplant</a:t>
            </a:r>
            <a:r>
              <a:rPr lang="fr-CH" sz="2000" b="1" dirty="0" smtClean="0"/>
              <a:t> </a:t>
            </a:r>
            <a:endParaRPr lang="en-GB" sz="2000" b="1" dirty="0"/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56" y="2058847"/>
            <a:ext cx="2166044" cy="290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dessus-1"/>
          <p:cNvPicPr>
            <a:picLocks noChangeAspect="1" noChangeArrowheads="1"/>
          </p:cNvPicPr>
          <p:nvPr/>
        </p:nvPicPr>
        <p:blipFill>
          <a:blip r:embed="rId4" cstate="print">
            <a:lum bright="14000"/>
          </a:blip>
          <a:srcRect/>
          <a:stretch>
            <a:fillRect/>
          </a:stretch>
        </p:blipFill>
        <p:spPr bwMode="auto">
          <a:xfrm>
            <a:off x="6833908" y="2383451"/>
            <a:ext cx="2310092" cy="266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444" y="500893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V="1">
            <a:off x="4896157" y="2069517"/>
            <a:ext cx="505575" cy="7475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745882" y="4638968"/>
            <a:ext cx="228931" cy="8723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02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SCRF 800 MHz </a:t>
            </a:r>
            <a:r>
              <a:rPr lang="fr-CH" dirty="0" err="1" smtClean="0"/>
              <a:t>harmonic</a:t>
            </a:r>
            <a:r>
              <a:rPr lang="fr-CH" dirty="0" smtClean="0"/>
              <a:t>: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62" y="3105581"/>
            <a:ext cx="2628180" cy="1664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3149585" y="1986662"/>
            <a:ext cx="422290" cy="966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679539" y="1983253"/>
            <a:ext cx="295274" cy="8266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24422" y="5768109"/>
            <a:ext cx="2885823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200 MHz system </a:t>
            </a:r>
            <a:r>
              <a:rPr lang="fr-CH" b="1" dirty="0" err="1" smtClean="0"/>
              <a:t>too</a:t>
            </a:r>
            <a:r>
              <a:rPr lang="fr-CH" b="1" dirty="0" smtClean="0"/>
              <a:t> </a:t>
            </a:r>
            <a:r>
              <a:rPr lang="fr-CH" b="1" dirty="0" err="1" smtClean="0"/>
              <a:t>recent</a:t>
            </a:r>
            <a:r>
              <a:rPr lang="fr-CH" b="1" dirty="0" smtClean="0"/>
              <a:t> to </a:t>
            </a:r>
            <a:r>
              <a:rPr lang="fr-CH" b="1" dirty="0" err="1" smtClean="0"/>
              <a:t>discuss</a:t>
            </a:r>
            <a:r>
              <a:rPr lang="fr-CH" b="1" dirty="0" smtClean="0"/>
              <a:t> </a:t>
            </a:r>
            <a:r>
              <a:rPr lang="fr-CH" b="1" dirty="0" err="1" smtClean="0"/>
              <a:t>integration</a:t>
            </a:r>
            <a:r>
              <a:rPr lang="fr-CH" b="1" dirty="0" smtClean="0"/>
              <a:t> </a:t>
            </a:r>
            <a:endParaRPr lang="en-GB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64" y="2803127"/>
            <a:ext cx="5464461" cy="1543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121" y="4156666"/>
            <a:ext cx="2689408" cy="225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11534" y="3388742"/>
            <a:ext cx="463279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P4</a:t>
            </a:r>
            <a:endParaRPr lang="en-GB" dirty="0"/>
          </a:p>
        </p:txBody>
      </p:sp>
      <p:sp>
        <p:nvSpPr>
          <p:cNvPr id="19" name="Curved Left Arrow 18"/>
          <p:cNvSpPr/>
          <p:nvPr/>
        </p:nvSpPr>
        <p:spPr>
          <a:xfrm>
            <a:off x="7442529" y="3679454"/>
            <a:ext cx="916011" cy="1347657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7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Halo control (</a:t>
            </a:r>
            <a:r>
              <a:rPr lang="fr-CH" dirty="0" err="1" smtClean="0"/>
              <a:t>hollow</a:t>
            </a:r>
            <a:r>
              <a:rPr lang="fr-CH" dirty="0" smtClean="0"/>
              <a:t> e-</a:t>
            </a:r>
            <a:r>
              <a:rPr lang="fr-CH" dirty="0" err="1" smtClean="0"/>
              <a:t>lens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526" y="2628899"/>
            <a:ext cx="3071023" cy="254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3763279" y="2175755"/>
            <a:ext cx="870383" cy="485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29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Controlling</a:t>
            </a:r>
            <a:r>
              <a:rPr lang="fr-CH" dirty="0" smtClean="0"/>
              <a:t> diffusion rate: </a:t>
            </a:r>
            <a:r>
              <a:rPr lang="fr-CH" dirty="0" err="1" smtClean="0"/>
              <a:t>hollow</a:t>
            </a:r>
            <a:r>
              <a:rPr lang="fr-CH" dirty="0" smtClean="0"/>
              <a:t> e-</a:t>
            </a:r>
            <a:r>
              <a:rPr lang="fr-CH" dirty="0" err="1" smtClean="0"/>
              <a:t>lens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15874" y="4145508"/>
            <a:ext cx="5287965" cy="2175212"/>
          </a:xfrm>
          <a:prstGeom prst="rect">
            <a:avLst/>
          </a:prstGeom>
          <a:solidFill>
            <a:srgbClr val="C2BA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l" eaLnBrk="1" hangingPunct="1"/>
            <a:r>
              <a:rPr lang="en-US" altLang="en-US" sz="1400" u="sng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Promises of hollow e-lens</a:t>
            </a:r>
            <a: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:</a:t>
            </a:r>
            <a:b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</a:br>
            <a: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1. Control the halo dynamics without affecting the beam core;</a:t>
            </a:r>
            <a:b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</a:br>
            <a: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2. Control the time-profile of beam losses (avoid loss spikes);</a:t>
            </a:r>
          </a:p>
          <a:p>
            <a:pPr algn="l" eaLnBrk="1" hangingPunct="1"/>
            <a: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3. Control the steady halo population (crucial in case of CC fast failures).</a:t>
            </a:r>
          </a:p>
          <a:p>
            <a:pPr algn="l" eaLnBrk="1" hangingPunct="1"/>
            <a: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Remarks: </a:t>
            </a:r>
            <a:b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</a:br>
            <a: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- very convincing experimental experience in other machines!</a:t>
            </a:r>
          </a:p>
          <a:p>
            <a:pPr algn="l" eaLnBrk="1" hangingPunct="1"/>
            <a:r>
              <a:rPr lang="en-US" altLang="en-US" sz="1400" dirty="0">
                <a:solidFill>
                  <a:srgbClr val="0000FF"/>
                </a:solidFill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- full potential can be exploited if appropriate halo monitoring is available.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1292225"/>
            <a:ext cx="4809651" cy="220242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val 10"/>
          <p:cNvSpPr>
            <a:spLocks/>
          </p:cNvSpPr>
          <p:nvPr/>
        </p:nvSpPr>
        <p:spPr bwMode="auto">
          <a:xfrm>
            <a:off x="927100" y="2108200"/>
            <a:ext cx="950794" cy="1573558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4936651" y="2085123"/>
            <a:ext cx="4076700" cy="1503017"/>
            <a:chOff x="0" y="0"/>
            <a:chExt cx="4447" cy="1520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32" t="17332" r="31641" b="56848"/>
            <a:stretch>
              <a:fillRect/>
            </a:stretch>
          </p:blipFill>
          <p:spPr bwMode="auto">
            <a:xfrm>
              <a:off x="0" y="0"/>
              <a:ext cx="4426" cy="1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5"/>
            <p:cNvSpPr>
              <a:spLocks/>
            </p:cNvSpPr>
            <p:nvPr/>
          </p:nvSpPr>
          <p:spPr bwMode="auto">
            <a:xfrm>
              <a:off x="2202" y="1048"/>
              <a:ext cx="704" cy="4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20" name="Rectangle 6"/>
            <p:cNvSpPr>
              <a:spLocks/>
            </p:cNvSpPr>
            <p:nvPr/>
          </p:nvSpPr>
          <p:spPr bwMode="auto">
            <a:xfrm>
              <a:off x="4165" y="380"/>
              <a:ext cx="282" cy="4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</p:grp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" t="57083" r="45126"/>
          <a:stretch>
            <a:fillRect/>
          </a:stretch>
        </p:blipFill>
        <p:spPr bwMode="auto">
          <a:xfrm>
            <a:off x="6115050" y="3886270"/>
            <a:ext cx="2142093" cy="207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050" y="5988794"/>
            <a:ext cx="2636491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2000" b="1" dirty="0" smtClean="0"/>
              <a:t>S. Redaelli</a:t>
            </a:r>
          </a:p>
          <a:p>
            <a:r>
              <a:rPr lang="fr-CH" sz="2000" b="1" dirty="0" err="1" smtClean="0"/>
              <a:t>Developed</a:t>
            </a:r>
            <a:r>
              <a:rPr lang="fr-CH" sz="2000" b="1" dirty="0" smtClean="0"/>
              <a:t> by </a:t>
            </a:r>
            <a:r>
              <a:rPr lang="fr-CH" sz="2000" b="1" dirty="0" err="1" smtClean="0"/>
              <a:t>Fermilab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530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96300" cy="914400"/>
          </a:xfrm>
        </p:spPr>
        <p:txBody>
          <a:bodyPr/>
          <a:lstStyle/>
          <a:p>
            <a:r>
              <a:rPr lang="fr-CH" dirty="0"/>
              <a:t>Option for </a:t>
            </a:r>
            <a:r>
              <a:rPr lang="fr-CH" dirty="0" err="1"/>
              <a:t>improved</a:t>
            </a:r>
            <a:r>
              <a:rPr lang="fr-CH" dirty="0"/>
              <a:t> collimation: </a:t>
            </a:r>
            <a:r>
              <a:rPr lang="fr-CH" dirty="0" err="1"/>
              <a:t>crystal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0" r="1550"/>
          <a:stretch/>
        </p:blipFill>
        <p:spPr bwMode="auto">
          <a:xfrm>
            <a:off x="250691" y="1089774"/>
            <a:ext cx="8702809" cy="3950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45801" y="4997655"/>
            <a:ext cx="870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i="1" dirty="0"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 - Can crystal collimation compete with the present very good cleaning system?</a:t>
            </a:r>
          </a:p>
          <a:p>
            <a:r>
              <a:rPr lang="en-US" altLang="en-US" i="1" dirty="0"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   - Uncertainty for the scaling to higher energy (e.g.: single diffractive losses).</a:t>
            </a:r>
          </a:p>
          <a:p>
            <a:r>
              <a:rPr lang="en-US" altLang="en-US" i="1" dirty="0"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   - Operational challenges for the complex operational cycle (ramp, squeeze, etc...).</a:t>
            </a:r>
            <a:br>
              <a:rPr lang="en-US" altLang="en-US" i="1" dirty="0">
                <a:latin typeface="Helvetica" pitchFamily="1" charset="0"/>
                <a:ea typeface="ＭＳ Ｐゴシック" pitchFamily="34" charset="-128"/>
                <a:sym typeface="Helvetica" pitchFamily="1" charset="0"/>
              </a:rPr>
            </a:br>
            <a:r>
              <a:rPr lang="en-US" altLang="en-US" i="1" dirty="0"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   - Some outstanding machine protection concerns must be addressed.</a:t>
            </a:r>
            <a:br>
              <a:rPr lang="en-US" altLang="en-US" i="1" dirty="0">
                <a:latin typeface="Helvetica" pitchFamily="1" charset="0"/>
                <a:ea typeface="ＭＳ Ｐゴシック" pitchFamily="34" charset="-128"/>
                <a:sym typeface="Helvetica" pitchFamily="1" charset="0"/>
              </a:rPr>
            </a:br>
            <a:r>
              <a:rPr lang="en-US" altLang="en-US" i="1" dirty="0">
                <a:latin typeface="Helvetica" pitchFamily="1" charset="0"/>
                <a:ea typeface="ＭＳ Ｐゴシック" pitchFamily="34" charset="-128"/>
                <a:sym typeface="Helvetica" pitchFamily="1" charset="0"/>
              </a:rPr>
              <a:t>   - Can we absorb more than 1 MW in one single block?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78289" y="2956730"/>
            <a:ext cx="117032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 smtClean="0"/>
              <a:t>S. Redaelli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7959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Extended Baseline operation scenario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7"/>
          <a:stretch/>
        </p:blipFill>
        <p:spPr>
          <a:xfrm>
            <a:off x="0" y="1484784"/>
            <a:ext cx="9144000" cy="47200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49240" y="5883918"/>
            <a:ext cx="362712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HL-LHC </a:t>
            </a:r>
            <a:r>
              <a:rPr lang="fr-CH" b="1" dirty="0" err="1" smtClean="0"/>
              <a:t>Coord</a:t>
            </a:r>
            <a:r>
              <a:rPr lang="fr-CH" b="1" dirty="0" smtClean="0"/>
              <a:t>. Group 27 July 2013</a:t>
            </a:r>
          </a:p>
          <a:p>
            <a:r>
              <a:rPr lang="fr-CH" b="1" dirty="0" smtClean="0"/>
              <a:t>M. Lamont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3407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12" y="2157922"/>
            <a:ext cx="183832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99103"/>
              </p:ext>
            </p:extLst>
          </p:nvPr>
        </p:nvGraphicFramePr>
        <p:xfrm>
          <a:off x="2513920" y="2162271"/>
          <a:ext cx="632528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154"/>
                <a:gridCol w="497012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 remaining</a:t>
                      </a:r>
                      <a:r>
                        <a:rPr lang="en-GB" baseline="0" dirty="0" smtClean="0"/>
                        <a:t> dose radiation enhancement factor w.r.t.  June 2013 (6 months of cooling  after RUN I)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LS2 (2019)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LS3 (2022)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PIC (2035)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US1(2035)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US2(2035)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22.7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6399" y="604827"/>
            <a:ext cx="8627533" cy="1185333"/>
          </a:xfrm>
        </p:spPr>
        <p:txBody>
          <a:bodyPr/>
          <a:lstStyle/>
          <a:p>
            <a:r>
              <a:rPr lang="fr-CH" dirty="0" smtClean="0"/>
              <a:t>LHC tunnel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a hostile </a:t>
            </a:r>
            <a:r>
              <a:rPr lang="fr-CH" dirty="0" err="1" smtClean="0"/>
              <a:t>environment</a:t>
            </a:r>
            <a:r>
              <a:rPr lang="fr-CH" dirty="0" smtClean="0"/>
              <a:t>: </a:t>
            </a:r>
            <a:r>
              <a:rPr lang="fr-CH" sz="2400" b="1" dirty="0" err="1" smtClean="0"/>
              <a:t>robustness</a:t>
            </a:r>
            <a:r>
              <a:rPr lang="fr-CH" sz="2400" b="1" dirty="0" smtClean="0"/>
              <a:t>, </a:t>
            </a:r>
            <a:r>
              <a:rPr lang="fr-CH" sz="2400" b="1" dirty="0" err="1" smtClean="0"/>
              <a:t>removal</a:t>
            </a:r>
            <a:r>
              <a:rPr lang="fr-CH" sz="2400" b="1" dirty="0" smtClean="0"/>
              <a:t> to surface (or </a:t>
            </a:r>
            <a:r>
              <a:rPr lang="fr-CH" sz="2400" b="1" dirty="0" err="1" smtClean="0"/>
              <a:t>aside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alcove</a:t>
            </a:r>
            <a:r>
              <a:rPr lang="fr-CH" sz="2400" b="1" dirty="0" smtClean="0"/>
              <a:t>?), </a:t>
            </a:r>
            <a:r>
              <a:rPr lang="fr-CH" sz="2400" b="1" dirty="0" err="1" smtClean="0"/>
              <a:t>remote</a:t>
            </a:r>
            <a:r>
              <a:rPr lang="fr-CH" sz="2400" b="1" dirty="0" smtClean="0"/>
              <a:t> handling…</a:t>
            </a:r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9605" y="5168692"/>
            <a:ext cx="776231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need</a:t>
            </a:r>
            <a:r>
              <a:rPr lang="fr-CH" b="1" dirty="0" smtClean="0"/>
              <a:t> to catch up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Integration</a:t>
            </a:r>
            <a:r>
              <a:rPr lang="fr-CH" b="1" dirty="0" smtClean="0"/>
              <a:t> </a:t>
            </a:r>
            <a:r>
              <a:rPr lang="fr-CH" b="1" dirty="0" err="1" smtClean="0"/>
              <a:t>Studies</a:t>
            </a:r>
            <a:r>
              <a:rPr lang="fr-CH" b="1" dirty="0" smtClean="0"/>
              <a:t> and </a:t>
            </a:r>
            <a:r>
              <a:rPr lang="fr-CH" b="1" dirty="0" err="1" smtClean="0"/>
              <a:t>Collider-Experiment</a:t>
            </a:r>
            <a:r>
              <a:rPr lang="fr-CH" b="1" dirty="0" smtClean="0"/>
              <a:t> Interface</a:t>
            </a:r>
          </a:p>
          <a:p>
            <a:r>
              <a:rPr lang="fr-CH" b="1" dirty="0" smtClean="0"/>
              <a:t>1 </a:t>
            </a:r>
            <a:r>
              <a:rPr lang="fr-CH" b="1" dirty="0" err="1" smtClean="0"/>
              <a:t>day</a:t>
            </a:r>
            <a:r>
              <a:rPr lang="fr-CH" b="1" dirty="0" smtClean="0"/>
              <a:t> workshop on </a:t>
            </a:r>
            <a:r>
              <a:rPr lang="fr-CH" b="1" dirty="0" err="1" smtClean="0"/>
              <a:t>remote</a:t>
            </a:r>
            <a:r>
              <a:rPr lang="fr-CH" b="1" dirty="0" smtClean="0"/>
              <a:t> handling </a:t>
            </a:r>
            <a:r>
              <a:rPr lang="fr-CH" b="1" dirty="0" smtClean="0">
                <a:sym typeface="Symbol"/>
              </a:rPr>
              <a:t>  </a:t>
            </a:r>
            <a:r>
              <a:rPr lang="fr-CH" b="1" dirty="0" err="1" smtClean="0">
                <a:sym typeface="Symbol"/>
              </a:rPr>
              <a:t>start</a:t>
            </a:r>
            <a:r>
              <a:rPr lang="fr-CH" b="1" dirty="0" smtClean="0">
                <a:sym typeface="Symbol"/>
              </a:rPr>
              <a:t> of a WG </a:t>
            </a:r>
            <a:r>
              <a:rPr lang="fr-CH" b="1" dirty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CERN-</a:t>
            </a:r>
            <a:r>
              <a:rPr lang="fr-CH" b="1" dirty="0" err="1" smtClean="0">
                <a:sym typeface="Symbol"/>
              </a:rPr>
              <a:t>wide</a:t>
            </a:r>
            <a:endParaRPr lang="fr-CH" b="1" dirty="0" smtClean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50894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installation </a:t>
            </a:r>
            <a:r>
              <a:rPr lang="fr-CH" dirty="0" err="1" smtClean="0"/>
              <a:t>fits</a:t>
            </a:r>
            <a:r>
              <a:rPr lang="fr-CH" dirty="0" smtClean="0"/>
              <a:t> the </a:t>
            </a:r>
            <a:r>
              <a:rPr lang="fr-CH" dirty="0" err="1" smtClean="0"/>
              <a:t>present</a:t>
            </a:r>
            <a:r>
              <a:rPr lang="fr-CH" dirty="0" smtClean="0"/>
              <a:t> plan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61" y="1198165"/>
            <a:ext cx="8463887" cy="24939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136" y="3557425"/>
            <a:ext cx="89069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 smtClean="0"/>
              <a:t>11 T (for DS </a:t>
            </a:r>
            <a:r>
              <a:rPr lang="fr-CH" dirty="0" err="1" smtClean="0"/>
              <a:t>cryolcoll</a:t>
            </a:r>
            <a:r>
              <a:rPr lang="fr-CH" dirty="0" smtClean="0"/>
              <a:t>.) by 2017 for P2 (ions)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difficult</a:t>
            </a:r>
            <a:r>
              <a:rPr lang="fr-CH" dirty="0" smtClean="0"/>
              <a:t>: a shift of six </a:t>
            </a:r>
            <a:r>
              <a:rPr lang="fr-CH" dirty="0" err="1" smtClean="0"/>
              <a:t>months</a:t>
            </a:r>
            <a:r>
              <a:rPr lang="fr-CH" dirty="0" smtClean="0"/>
              <a:t> or more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welcome</a:t>
            </a:r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err="1"/>
              <a:t>D</a:t>
            </a:r>
            <a:r>
              <a:rPr lang="fr-CH" dirty="0" err="1" smtClean="0"/>
              <a:t>emo</a:t>
            </a:r>
            <a:r>
              <a:rPr lang="fr-CH" dirty="0" smtClean="0"/>
              <a:t> of CC in 2016-17 (</a:t>
            </a:r>
            <a:r>
              <a:rPr lang="fr-CH" dirty="0" err="1" smtClean="0"/>
              <a:t>with</a:t>
            </a:r>
            <a:r>
              <a:rPr lang="fr-CH" dirty="0" smtClean="0"/>
              <a:t> SPS </a:t>
            </a:r>
            <a:r>
              <a:rPr lang="fr-CH" dirty="0" err="1" smtClean="0"/>
              <a:t>beam</a:t>
            </a:r>
            <a:r>
              <a:rPr lang="fr-CH" dirty="0" smtClean="0"/>
              <a:t> test); 2022 </a:t>
            </a:r>
            <a:r>
              <a:rPr lang="fr-CH" dirty="0" err="1" smtClean="0"/>
              <a:t>is</a:t>
            </a:r>
            <a:r>
              <a:rPr lang="fr-CH" dirty="0"/>
              <a:t> </a:t>
            </a:r>
            <a:r>
              <a:rPr lang="fr-CH" dirty="0" err="1" smtClean="0"/>
              <a:t>challanging</a:t>
            </a:r>
            <a:r>
              <a:rPr lang="fr-CH" dirty="0" smtClean="0"/>
              <a:t>; one </a:t>
            </a:r>
            <a:r>
              <a:rPr lang="fr-CH" dirty="0" err="1" smtClean="0"/>
              <a:t>year</a:t>
            </a:r>
            <a:r>
              <a:rPr lang="fr-CH" dirty="0" smtClean="0"/>
              <a:t> more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certainly</a:t>
            </a:r>
            <a:r>
              <a:rPr lang="fr-CH" dirty="0" smtClean="0"/>
              <a:t> </a:t>
            </a:r>
            <a:r>
              <a:rPr lang="fr-CH" dirty="0" err="1" smtClean="0"/>
              <a:t>welcome</a:t>
            </a:r>
            <a:r>
              <a:rPr lang="fr-CH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Anticipating</a:t>
            </a:r>
            <a:r>
              <a:rPr lang="fr-CH" dirty="0" smtClean="0"/>
              <a:t> infrastructure for LS2</a:t>
            </a:r>
            <a:r>
              <a:rPr lang="fr-CH" dirty="0"/>
              <a:t>:</a:t>
            </a:r>
            <a:r>
              <a:rPr lang="fr-CH" dirty="0" smtClean="0"/>
              <a:t> an </a:t>
            </a:r>
            <a:r>
              <a:rPr lang="fr-CH" dirty="0" err="1" smtClean="0"/>
              <a:t>extended</a:t>
            </a:r>
            <a:r>
              <a:rPr lang="fr-CH" dirty="0" smtClean="0"/>
              <a:t> Winter Stop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welcome</a:t>
            </a:r>
            <a:r>
              <a:rPr lang="fr-CH" dirty="0" smtClean="0"/>
              <a:t> (but not </a:t>
            </a:r>
            <a:r>
              <a:rPr lang="fr-CH" dirty="0" err="1" smtClean="0"/>
              <a:t>mandatory</a:t>
            </a:r>
            <a:r>
              <a:rPr lang="fr-CH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Summary</a:t>
            </a:r>
            <a:r>
              <a:rPr lang="fr-CH" dirty="0" smtClean="0"/>
              <a:t>: </a:t>
            </a:r>
          </a:p>
          <a:p>
            <a:pPr marL="742950" lvl="1" indent="-285750">
              <a:buFontTx/>
              <a:buChar char="-"/>
            </a:pPr>
            <a:r>
              <a:rPr lang="fr-CH" dirty="0" smtClean="0"/>
              <a:t>an </a:t>
            </a:r>
            <a:r>
              <a:rPr lang="fr-CH" dirty="0" err="1" smtClean="0"/>
              <a:t>extended</a:t>
            </a:r>
            <a:r>
              <a:rPr lang="fr-CH" dirty="0" smtClean="0"/>
              <a:t> </a:t>
            </a:r>
            <a:r>
              <a:rPr lang="fr-CH" dirty="0" err="1" smtClean="0"/>
              <a:t>winter</a:t>
            </a:r>
            <a:r>
              <a:rPr lang="fr-CH" dirty="0" smtClean="0"/>
              <a:t> stop end of 2016; 6 </a:t>
            </a:r>
            <a:r>
              <a:rPr lang="fr-CH" dirty="0" err="1" smtClean="0"/>
              <a:t>months</a:t>
            </a:r>
            <a:r>
              <a:rPr lang="fr-CH" dirty="0" smtClean="0"/>
              <a:t> shift of LS2 </a:t>
            </a:r>
            <a:r>
              <a:rPr lang="fr-CH" dirty="0" err="1" smtClean="0"/>
              <a:t>with</a:t>
            </a:r>
            <a:r>
              <a:rPr lang="fr-CH" dirty="0" smtClean="0"/>
              <a:t> LS2 = 1.5 y; </a:t>
            </a:r>
          </a:p>
          <a:p>
            <a:pPr marL="742950" lvl="1" indent="-285750">
              <a:buFontTx/>
              <a:buChar char="-"/>
            </a:pPr>
            <a:r>
              <a:rPr lang="fr-CH" dirty="0" smtClean="0"/>
              <a:t>LS3 </a:t>
            </a:r>
            <a:r>
              <a:rPr lang="fr-CH" dirty="0" err="1" smtClean="0"/>
              <a:t>covering</a:t>
            </a:r>
            <a:r>
              <a:rPr lang="fr-CH" dirty="0" smtClean="0"/>
              <a:t> 2023-24 IS FINE for HL-LHC. </a:t>
            </a:r>
          </a:p>
          <a:p>
            <a:pPr marL="742950" lvl="1" indent="-285750">
              <a:buFontTx/>
              <a:buChar char="-"/>
            </a:pPr>
            <a:r>
              <a:rPr lang="fr-CH" b="1" dirty="0" smtClean="0">
                <a:solidFill>
                  <a:srgbClr val="C00000"/>
                </a:solidFill>
              </a:rPr>
              <a:t>Longer «</a:t>
            </a:r>
            <a:r>
              <a:rPr lang="fr-CH" b="1" dirty="0" err="1" smtClean="0">
                <a:solidFill>
                  <a:srgbClr val="C00000"/>
                </a:solidFill>
              </a:rPr>
              <a:t>delay</a:t>
            </a:r>
            <a:r>
              <a:rPr lang="fr-CH" b="1" dirty="0" smtClean="0">
                <a:solidFill>
                  <a:srgbClr val="C00000"/>
                </a:solidFill>
              </a:rPr>
              <a:t>» or shift </a:t>
            </a:r>
            <a:r>
              <a:rPr lang="fr-CH" b="1" dirty="0" err="1" smtClean="0">
                <a:solidFill>
                  <a:srgbClr val="C00000"/>
                </a:solidFill>
              </a:rPr>
              <a:t>would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make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reconsider</a:t>
            </a:r>
            <a:r>
              <a:rPr lang="fr-CH" b="1" dirty="0" smtClean="0">
                <a:solidFill>
                  <a:srgbClr val="C00000"/>
                </a:solidFill>
              </a:rPr>
              <a:t> the </a:t>
            </a:r>
            <a:r>
              <a:rPr lang="fr-CH" b="1" dirty="0" err="1" smtClean="0">
                <a:solidFill>
                  <a:srgbClr val="C00000"/>
                </a:solidFill>
              </a:rPr>
              <a:t>whole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schedule</a:t>
            </a:r>
            <a:r>
              <a:rPr lang="fr-CH" b="1" dirty="0" smtClean="0">
                <a:solidFill>
                  <a:srgbClr val="C00000"/>
                </a:solidFill>
              </a:rPr>
              <a:t> (</a:t>
            </a:r>
            <a:r>
              <a:rPr lang="fr-CH" b="1" dirty="0" err="1" smtClean="0">
                <a:solidFill>
                  <a:srgbClr val="C00000"/>
                </a:solidFill>
              </a:rPr>
              <a:t>anticipating</a:t>
            </a:r>
            <a:r>
              <a:rPr lang="fr-CH" b="1" dirty="0" smtClean="0">
                <a:solidFill>
                  <a:srgbClr val="C00000"/>
                </a:solidFill>
              </a:rPr>
              <a:t> IR installation in LS2?, </a:t>
            </a:r>
            <a:r>
              <a:rPr lang="fr-CH" b="1" dirty="0" err="1" smtClean="0">
                <a:solidFill>
                  <a:srgbClr val="C00000"/>
                </a:solidFill>
              </a:rPr>
              <a:t>Merging</a:t>
            </a:r>
            <a:r>
              <a:rPr lang="fr-CH" b="1" dirty="0" smtClean="0">
                <a:solidFill>
                  <a:srgbClr val="C00000"/>
                </a:solidFill>
              </a:rPr>
              <a:t> LS2-LS3?)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989" y="1365778"/>
            <a:ext cx="273677" cy="2187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938" y="1333499"/>
            <a:ext cx="1053044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7512576" y="1365778"/>
            <a:ext cx="1174224" cy="2172496"/>
            <a:chOff x="1076325" y="2333625"/>
            <a:chExt cx="1038225" cy="2105025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076325" y="2343150"/>
              <a:ext cx="1038225" cy="9526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114550" y="2333625"/>
              <a:ext cx="0" cy="210502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333500" y="4429125"/>
              <a:ext cx="781050" cy="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076325" y="2343150"/>
              <a:ext cx="0" cy="174307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076325" y="4086225"/>
              <a:ext cx="257175" cy="34290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818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</a:t>
            </a:r>
            <a:r>
              <a:rPr lang="en-GB" dirty="0" smtClean="0"/>
              <a:t>matrix: equipment</a:t>
            </a:r>
            <a:r>
              <a:rPr lang="en-GB" dirty="0"/>
              <a:t>, </a:t>
            </a:r>
            <a:r>
              <a:rPr lang="en-GB" dirty="0" smtClean="0"/>
              <a:t>time, cost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58" y="773113"/>
            <a:ext cx="6975602" cy="5647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0158" y="3124331"/>
            <a:ext cx="6975602" cy="32960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47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</a:t>
            </a:r>
            <a:r>
              <a:rPr lang="en-GB" dirty="0" smtClean="0"/>
              <a:t>matrix: equipment</a:t>
            </a:r>
            <a:r>
              <a:rPr lang="en-GB" dirty="0"/>
              <a:t>, </a:t>
            </a:r>
            <a:r>
              <a:rPr lang="en-GB" dirty="0" smtClean="0"/>
              <a:t>time, cost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58" y="773113"/>
            <a:ext cx="6975602" cy="5647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02" y="3886200"/>
            <a:ext cx="7072313" cy="2638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25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Point 4 : </a:t>
            </a:r>
            <a:r>
              <a:rPr lang="fr-CH" dirty="0" err="1" smtClean="0"/>
              <a:t>Cryoplant</a:t>
            </a:r>
            <a:r>
              <a:rPr lang="fr-CH" dirty="0" smtClean="0"/>
              <a:t> for RF (LS2 2018)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92" y="1189038"/>
            <a:ext cx="2599471" cy="175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92" y="3035511"/>
            <a:ext cx="3647532" cy="2103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74330" y="3238414"/>
            <a:ext cx="2394495" cy="1323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b="1" dirty="0" smtClean="0"/>
              <a:t>Main </a:t>
            </a:r>
            <a:r>
              <a:rPr lang="fr-CH" sz="1600" b="1" dirty="0" err="1" smtClean="0"/>
              <a:t>aim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is</a:t>
            </a:r>
            <a:r>
              <a:rPr lang="fr-CH" sz="1600" b="1" dirty="0" smtClean="0"/>
              <a:t> to </a:t>
            </a:r>
            <a:r>
              <a:rPr lang="fr-CH" sz="1600" b="1" dirty="0" err="1" smtClean="0"/>
              <a:t>separate</a:t>
            </a:r>
            <a:r>
              <a:rPr lang="fr-CH" sz="1600" b="1" dirty="0" smtClean="0"/>
              <a:t> SCRF </a:t>
            </a:r>
            <a:r>
              <a:rPr lang="fr-CH" sz="1600" b="1" dirty="0" err="1" smtClean="0"/>
              <a:t>form</a:t>
            </a:r>
            <a:r>
              <a:rPr lang="fr-CH" sz="1600" b="1" dirty="0" smtClean="0"/>
              <a:t> the arc </a:t>
            </a:r>
            <a:r>
              <a:rPr lang="fr-CH" sz="1600" b="1" dirty="0" err="1" smtClean="0"/>
              <a:t>cooling</a:t>
            </a:r>
            <a:endParaRPr lang="fr-CH" sz="1600" b="1" dirty="0" smtClean="0"/>
          </a:p>
          <a:p>
            <a:r>
              <a:rPr lang="fr-CH" sz="1600" b="1" dirty="0" smtClean="0"/>
              <a:t>But </a:t>
            </a:r>
            <a:r>
              <a:rPr lang="fr-CH" sz="1600" b="1" dirty="0" err="1" smtClean="0"/>
              <a:t>will</a:t>
            </a:r>
            <a:r>
              <a:rPr lang="fr-CH" sz="1600" b="1" dirty="0" smtClean="0"/>
              <a:t> have </a:t>
            </a:r>
            <a:r>
              <a:rPr lang="fr-CH" sz="1600" b="1" dirty="0" err="1" smtClean="0"/>
              <a:t>capability</a:t>
            </a:r>
            <a:r>
              <a:rPr lang="fr-CH" sz="1600" b="1" dirty="0" smtClean="0"/>
              <a:t> for a </a:t>
            </a:r>
            <a:r>
              <a:rPr lang="fr-CH" sz="1600" b="1" dirty="0" err="1" smtClean="0"/>
              <a:t>harmonic</a:t>
            </a:r>
            <a:r>
              <a:rPr lang="fr-CH" sz="1600" b="1" dirty="0" smtClean="0"/>
              <a:t> RF system and for e-</a:t>
            </a:r>
            <a:r>
              <a:rPr lang="fr-CH" sz="1600" b="1" dirty="0" err="1" smtClean="0"/>
              <a:t>lens</a:t>
            </a:r>
            <a:r>
              <a:rPr lang="fr-CH" sz="1600" b="1" dirty="0" smtClean="0"/>
              <a:t> SC </a:t>
            </a:r>
            <a:r>
              <a:rPr lang="fr-CH" sz="1600" b="1" dirty="0" err="1" smtClean="0"/>
              <a:t>solenoid</a:t>
            </a:r>
            <a:endParaRPr lang="en-GB" sz="16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672840" y="2364351"/>
            <a:ext cx="341716" cy="7410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87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</a:t>
            </a:r>
            <a:r>
              <a:rPr lang="en-GB" dirty="0" smtClean="0"/>
              <a:t>matrix: equipment</a:t>
            </a:r>
            <a:r>
              <a:rPr lang="en-GB" dirty="0"/>
              <a:t>, </a:t>
            </a:r>
            <a:r>
              <a:rPr lang="en-GB" dirty="0" smtClean="0"/>
              <a:t>time, cost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58" y="773113"/>
            <a:ext cx="6975602" cy="5647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47" y="5257800"/>
            <a:ext cx="7072313" cy="1162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9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</a:t>
            </a:r>
            <a:r>
              <a:rPr lang="en-GB" dirty="0" smtClean="0"/>
              <a:t>matrix: equipment</a:t>
            </a:r>
            <a:r>
              <a:rPr lang="en-GB" dirty="0"/>
              <a:t>, </a:t>
            </a:r>
            <a:r>
              <a:rPr lang="en-GB" dirty="0" smtClean="0"/>
              <a:t>time, cost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58" y="773113"/>
            <a:ext cx="6975602" cy="5647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08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H" b="1" dirty="0" smtClean="0"/>
              <a:t>The upgrade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robust</a:t>
            </a:r>
            <a:r>
              <a:rPr lang="fr-CH" b="1" dirty="0" smtClean="0"/>
              <a:t> for 250 (300 ) fb</a:t>
            </a:r>
            <a:r>
              <a:rPr lang="fr-CH" b="1" baseline="30000" dirty="0" smtClean="0"/>
              <a:t>-1</a:t>
            </a:r>
            <a:r>
              <a:rPr lang="fr-CH" b="1" dirty="0" smtClean="0"/>
              <a:t>/y</a:t>
            </a:r>
          </a:p>
          <a:p>
            <a:pPr lvl="2"/>
            <a:r>
              <a:rPr lang="fr-CH" dirty="0" err="1"/>
              <a:t>M</a:t>
            </a:r>
            <a:r>
              <a:rPr lang="fr-CH" dirty="0" err="1" smtClean="0"/>
              <a:t>eans</a:t>
            </a:r>
            <a:r>
              <a:rPr lang="fr-CH" dirty="0" smtClean="0"/>
              <a:t> to </a:t>
            </a:r>
            <a:r>
              <a:rPr lang="fr-CH" dirty="0" err="1" smtClean="0"/>
              <a:t>maintain</a:t>
            </a:r>
            <a:r>
              <a:rPr lang="fr-CH" dirty="0" smtClean="0"/>
              <a:t> or </a:t>
            </a:r>
            <a:r>
              <a:rPr lang="fr-CH" dirty="0" err="1" smtClean="0"/>
              <a:t>increase</a:t>
            </a:r>
            <a:r>
              <a:rPr lang="fr-CH" dirty="0" smtClean="0"/>
              <a:t> </a:t>
            </a:r>
            <a:r>
              <a:rPr lang="fr-CH" dirty="0" err="1" smtClean="0"/>
              <a:t>availability</a:t>
            </a:r>
            <a:r>
              <a:rPr lang="fr-CH" dirty="0" smtClean="0"/>
              <a:t> are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endParaRPr lang="fr-CH" dirty="0" smtClean="0"/>
          </a:p>
          <a:p>
            <a:r>
              <a:rPr lang="fr-CH" b="1" dirty="0" smtClean="0"/>
              <a:t>All hardware </a:t>
            </a:r>
            <a:r>
              <a:rPr lang="fr-CH" b="1" dirty="0" err="1" smtClean="0"/>
              <a:t>is</a:t>
            </a:r>
            <a:r>
              <a:rPr lang="fr-CH" b="1" dirty="0" smtClean="0"/>
              <a:t> more </a:t>
            </a:r>
            <a:r>
              <a:rPr lang="fr-CH" b="1" dirty="0" err="1" smtClean="0"/>
              <a:t>robust</a:t>
            </a:r>
            <a:r>
              <a:rPr lang="fr-CH" b="1" dirty="0" smtClean="0"/>
              <a:t> for 3000 fb</a:t>
            </a:r>
            <a:r>
              <a:rPr lang="fr-CH" b="1" baseline="30000" dirty="0" smtClean="0"/>
              <a:t>-1</a:t>
            </a:r>
            <a:r>
              <a:rPr lang="fr-CH" b="1" dirty="0" smtClean="0"/>
              <a:t> </a:t>
            </a:r>
            <a:r>
              <a:rPr lang="fr-CH" b="1" dirty="0" err="1" smtClean="0"/>
              <a:t>than</a:t>
            </a:r>
            <a:r>
              <a:rPr lang="fr-CH" b="1" dirty="0" smtClean="0"/>
              <a:t> </a:t>
            </a:r>
            <a:r>
              <a:rPr lang="fr-CH" b="1" dirty="0" err="1" smtClean="0"/>
              <a:t>it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today</a:t>
            </a:r>
            <a:r>
              <a:rPr lang="fr-CH" b="1" dirty="0" smtClean="0"/>
              <a:t> for 300 fb</a:t>
            </a:r>
            <a:r>
              <a:rPr lang="fr-CH" b="1" baseline="30000" dirty="0" smtClean="0"/>
              <a:t>-1</a:t>
            </a:r>
          </a:p>
          <a:p>
            <a:r>
              <a:rPr lang="fr-CH" b="1" dirty="0"/>
              <a:t>Design </a:t>
            </a:r>
            <a:r>
              <a:rPr lang="fr-CH" b="1" dirty="0" err="1"/>
              <a:t>Study</a:t>
            </a:r>
            <a:r>
              <a:rPr lang="fr-CH" b="1" dirty="0"/>
              <a:t> </a:t>
            </a:r>
            <a:r>
              <a:rPr lang="fr-CH" b="1" dirty="0" err="1"/>
              <a:t>finished</a:t>
            </a:r>
            <a:r>
              <a:rPr lang="fr-CH" b="1" dirty="0"/>
              <a:t> by 2015 </a:t>
            </a:r>
            <a:r>
              <a:rPr lang="fr-CH" b="1" dirty="0" err="1"/>
              <a:t>with</a:t>
            </a:r>
            <a:r>
              <a:rPr lang="fr-CH" b="1" dirty="0"/>
              <a:t> the TDR</a:t>
            </a:r>
          </a:p>
          <a:p>
            <a:r>
              <a:rPr lang="fr-CH" dirty="0" err="1" smtClean="0"/>
              <a:t>Margins</a:t>
            </a:r>
            <a:r>
              <a:rPr lang="fr-CH" dirty="0" smtClean="0"/>
              <a:t> are </a:t>
            </a:r>
            <a:r>
              <a:rPr lang="fr-CH" dirty="0" err="1" smtClean="0"/>
              <a:t>there</a:t>
            </a:r>
            <a:r>
              <a:rPr lang="fr-CH" dirty="0" smtClean="0"/>
              <a:t> and – once </a:t>
            </a:r>
            <a:r>
              <a:rPr lang="fr-CH" dirty="0" err="1" smtClean="0"/>
              <a:t>established</a:t>
            </a:r>
            <a:r>
              <a:rPr lang="fr-CH" dirty="0" smtClean="0"/>
              <a:t> and </a:t>
            </a:r>
            <a:r>
              <a:rPr lang="fr-CH" dirty="0" err="1" smtClean="0"/>
              <a:t>proved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Possible to </a:t>
            </a:r>
            <a:r>
              <a:rPr lang="fr-CH" dirty="0" err="1" smtClean="0"/>
              <a:t>decrease</a:t>
            </a:r>
            <a:r>
              <a:rPr lang="fr-CH" dirty="0" smtClean="0"/>
              <a:t> pile </a:t>
            </a:r>
            <a:r>
              <a:rPr lang="fr-CH" dirty="0" err="1" smtClean="0"/>
              <a:t>density</a:t>
            </a:r>
            <a:r>
              <a:rPr lang="fr-CH" dirty="0" smtClean="0"/>
              <a:t> and/or </a:t>
            </a:r>
            <a:r>
              <a:rPr lang="fr-CH" dirty="0" err="1" smtClean="0"/>
              <a:t>increase</a:t>
            </a:r>
            <a:r>
              <a:rPr lang="fr-CH" dirty="0" smtClean="0"/>
              <a:t> to 350 fb</a:t>
            </a:r>
            <a:r>
              <a:rPr lang="fr-CH" baseline="30000" dirty="0" smtClean="0"/>
              <a:t>-1</a:t>
            </a:r>
            <a:r>
              <a:rPr lang="fr-CH" dirty="0" smtClean="0"/>
              <a:t> (7</a:t>
            </a:r>
            <a:r>
              <a:rPr lang="fr-CH" dirty="0" smtClean="0">
                <a:sym typeface="Symbol"/>
              </a:rPr>
              <a:t></a:t>
            </a:r>
            <a:r>
              <a:rPr lang="fr-CH" dirty="0" smtClean="0"/>
              <a:t>10</a:t>
            </a:r>
            <a:r>
              <a:rPr lang="fr-CH" baseline="30000" dirty="0" smtClean="0"/>
              <a:t>34</a:t>
            </a:r>
            <a:r>
              <a:rPr lang="fr-CH" dirty="0" smtClean="0"/>
              <a:t> </a:t>
            </a:r>
            <a:r>
              <a:rPr lang="fr-CH" dirty="0" smtClean="0"/>
              <a:t>of </a:t>
            </a:r>
            <a:r>
              <a:rPr lang="fr-CH" smtClean="0"/>
              <a:t>L</a:t>
            </a:r>
            <a:r>
              <a:rPr lang="fr-CH" baseline="-25000" smtClean="0"/>
              <a:t>level</a:t>
            </a:r>
            <a:r>
              <a:rPr lang="fr-CH" smtClean="0"/>
              <a:t>) </a:t>
            </a:r>
            <a:r>
              <a:rPr lang="fr-CH" dirty="0" err="1" smtClean="0"/>
              <a:t>thanks</a:t>
            </a:r>
            <a:r>
              <a:rPr lang="fr-CH" dirty="0" smtClean="0"/>
              <a:t> </a:t>
            </a:r>
            <a:r>
              <a:rPr lang="fr-CH" b="1" dirty="0" smtClean="0"/>
              <a:t>to </a:t>
            </a:r>
            <a:r>
              <a:rPr lang="fr-CH" b="1" dirty="0" err="1" smtClean="0"/>
              <a:t>crab</a:t>
            </a:r>
            <a:r>
              <a:rPr lang="fr-CH" b="1" dirty="0" smtClean="0"/>
              <a:t> </a:t>
            </a:r>
            <a:r>
              <a:rPr lang="fr-CH" b="1" dirty="0" err="1" smtClean="0"/>
              <a:t>kiss</a:t>
            </a:r>
            <a:r>
              <a:rPr lang="fr-CH" b="1" dirty="0" smtClean="0"/>
              <a:t> (CC in II &amp; </a:t>
            </a:r>
            <a:r>
              <a:rPr lang="fr-CH" b="1" dirty="0" smtClean="0">
                <a:sym typeface="Symbol"/>
              </a:rPr>
              <a:t> planes</a:t>
            </a:r>
            <a:r>
              <a:rPr lang="fr-CH" b="1" dirty="0" smtClean="0"/>
              <a:t>) and </a:t>
            </a:r>
            <a:r>
              <a:rPr lang="fr-CH" b="1" dirty="0" smtClean="0">
                <a:sym typeface="Symbol"/>
              </a:rPr>
              <a:t></a:t>
            </a:r>
            <a:r>
              <a:rPr lang="fr-CH" b="1" dirty="0" smtClean="0"/>
              <a:t>* of 10 cm (large aperture IT &amp; ATS) </a:t>
            </a:r>
          </a:p>
          <a:p>
            <a:pPr lvl="1"/>
            <a:r>
              <a:rPr lang="fr-CH" b="1" dirty="0" err="1" smtClean="0">
                <a:solidFill>
                  <a:srgbClr val="FF0000"/>
                </a:solidFill>
              </a:rPr>
              <a:t>Increase</a:t>
            </a:r>
            <a:r>
              <a:rPr lang="fr-CH" b="1" dirty="0" smtClean="0">
                <a:solidFill>
                  <a:srgbClr val="FF0000"/>
                </a:solidFill>
              </a:rPr>
              <a:t> data collection to &gt; 4000 fb-1</a:t>
            </a:r>
          </a:p>
          <a:p>
            <a:pPr lvl="1"/>
            <a:endParaRPr lang="fr-CH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19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Point 7: horizontal SC links (LS2 2018)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78535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022" y="2155427"/>
            <a:ext cx="3742236" cy="230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272" y="2372929"/>
            <a:ext cx="2396669" cy="2041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90" y="4262385"/>
            <a:ext cx="4779540" cy="24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267" y="1189038"/>
            <a:ext cx="1998133" cy="1497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6383644" y="4459054"/>
            <a:ext cx="733436" cy="3720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58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686801" cy="914400"/>
          </a:xfrm>
        </p:spPr>
        <p:txBody>
          <a:bodyPr/>
          <a:lstStyle/>
          <a:p>
            <a:r>
              <a:rPr lang="fr-CH" dirty="0" smtClean="0"/>
              <a:t>P2 - DS </a:t>
            </a:r>
            <a:r>
              <a:rPr lang="fr-CH" dirty="0" err="1" smtClean="0"/>
              <a:t>collimators</a:t>
            </a:r>
            <a:r>
              <a:rPr lang="fr-CH" dirty="0" smtClean="0"/>
              <a:t> ions – 11 T (LS2 -2018)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60662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89" y="2054496"/>
            <a:ext cx="7766244" cy="168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Connector 14"/>
          <p:cNvCxnSpPr/>
          <p:nvPr/>
        </p:nvCxnSpPr>
        <p:spPr bwMode="auto">
          <a:xfrm flipV="1">
            <a:off x="5775625" y="2361496"/>
            <a:ext cx="1320709" cy="215819"/>
          </a:xfrm>
          <a:prstGeom prst="line">
            <a:avLst/>
          </a:prstGeom>
          <a:ln w="34925" cap="flat" cmpd="sng" algn="ctr">
            <a:solidFill>
              <a:srgbClr val="3861AA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287010" y="2485767"/>
            <a:ext cx="396875" cy="354013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3" name="Straight Connector 22"/>
          <p:cNvCxnSpPr/>
          <p:nvPr/>
        </p:nvCxnSpPr>
        <p:spPr bwMode="auto">
          <a:xfrm flipH="1">
            <a:off x="4452066" y="2814344"/>
            <a:ext cx="834943" cy="166182"/>
          </a:xfrm>
          <a:prstGeom prst="line">
            <a:avLst/>
          </a:prstGeom>
          <a:ln w="34925" cap="flat" cmpd="sng" algn="ctr">
            <a:solidFill>
              <a:srgbClr val="3861AA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creen Clippi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460" y="4860594"/>
            <a:ext cx="5784082" cy="1188823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882" y="2335885"/>
            <a:ext cx="1403900" cy="10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1975623" y="3105581"/>
            <a:ext cx="3084057" cy="15333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730461" y="4119692"/>
            <a:ext cx="5606715" cy="74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9"/>
          <p:cNvGrpSpPr>
            <a:grpSpLocks/>
          </p:cNvGrpSpPr>
          <p:nvPr/>
        </p:nvGrpSpPr>
        <p:grpSpPr bwMode="auto">
          <a:xfrm>
            <a:off x="3063711" y="2729504"/>
            <a:ext cx="1501775" cy="1427162"/>
            <a:chOff x="2937780" y="3163369"/>
            <a:chExt cx="1501691" cy="1428353"/>
          </a:xfrm>
        </p:grpSpPr>
        <p:pic>
          <p:nvPicPr>
            <p:cNvPr id="18" name="Picture 9" descr="6Bl_NC_BYoke2ACryo.p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8"/>
            <p:cNvSpPr txBox="1">
              <a:spLocks noChangeArrowheads="1"/>
            </p:cNvSpPr>
            <p:nvPr/>
          </p:nvSpPr>
          <p:spPr bwMode="auto">
            <a:xfrm>
              <a:off x="3137140" y="4098353"/>
              <a:ext cx="11889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11 T Nb</a:t>
              </a:r>
              <a:r>
                <a:rPr lang="en-US" baseline="-25000"/>
                <a:t>3</a:t>
              </a:r>
              <a:r>
                <a:rPr lang="en-US"/>
                <a:t>Sn</a:t>
              </a:r>
            </a:p>
          </p:txBody>
        </p:sp>
      </p:grpSp>
      <p:pic>
        <p:nvPicPr>
          <p:cNvPr id="13" name="Picture 29" descr="CryoCollAxon.tiff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740" y="960662"/>
            <a:ext cx="20574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7807" y="3035511"/>
            <a:ext cx="242563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/>
              <a:t>Recommended</a:t>
            </a:r>
            <a:r>
              <a:rPr lang="fr-CH" b="1" dirty="0" smtClean="0"/>
              <a:t> by the Collimation </a:t>
            </a:r>
            <a:r>
              <a:rPr lang="fr-CH" b="1" dirty="0" err="1" smtClean="0"/>
              <a:t>Review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8958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4964918" y="3074402"/>
            <a:ext cx="1549387" cy="1427162"/>
            <a:chOff x="2776758" y="3202292"/>
            <a:chExt cx="1549300" cy="1428353"/>
          </a:xfrm>
        </p:grpSpPr>
        <p:pic>
          <p:nvPicPr>
            <p:cNvPr id="14" name="Picture 9" descr="6Bl_NC_BYoke2ACryo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776758" y="3202292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8"/>
            <p:cNvSpPr txBox="1">
              <a:spLocks noChangeArrowheads="1"/>
            </p:cNvSpPr>
            <p:nvPr/>
          </p:nvSpPr>
          <p:spPr bwMode="auto">
            <a:xfrm>
              <a:off x="3137140" y="4098353"/>
              <a:ext cx="11889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dirty="0"/>
                <a:t>11 T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</a:p>
          </p:txBody>
        </p:sp>
      </p:grpSp>
      <p:cxnSp>
        <p:nvCxnSpPr>
          <p:cNvPr id="18" name="Straight Connector 17"/>
          <p:cNvCxnSpPr/>
          <p:nvPr/>
        </p:nvCxnSpPr>
        <p:spPr bwMode="auto">
          <a:xfrm flipH="1" flipV="1">
            <a:off x="6924765" y="3901767"/>
            <a:ext cx="908909" cy="651379"/>
          </a:xfrm>
          <a:prstGeom prst="line">
            <a:avLst/>
          </a:prstGeom>
          <a:ln w="34925" cap="flat" cmpd="sng" algn="ctr">
            <a:solidFill>
              <a:srgbClr val="3861AA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H="1" flipV="1">
            <a:off x="6969094" y="3943060"/>
            <a:ext cx="567873" cy="1117008"/>
          </a:xfrm>
          <a:prstGeom prst="line">
            <a:avLst/>
          </a:prstGeom>
          <a:ln w="34925" cap="flat" cmpd="sng" algn="ctr">
            <a:solidFill>
              <a:srgbClr val="3861AA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11" y="2464802"/>
            <a:ext cx="20542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P7 DS collimation – 11 T (LS2 2018)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1906514" y="2516463"/>
            <a:ext cx="3519383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CH" b="1" dirty="0" err="1" smtClean="0"/>
              <a:t>Colimation</a:t>
            </a:r>
            <a:r>
              <a:rPr lang="fr-CH" b="1" dirty="0" smtClean="0"/>
              <a:t> </a:t>
            </a:r>
            <a:r>
              <a:rPr lang="fr-CH" b="1" dirty="0" err="1" smtClean="0"/>
              <a:t>review</a:t>
            </a:r>
            <a:r>
              <a:rPr lang="fr-CH" b="1" dirty="0" smtClean="0"/>
              <a:t>: </a:t>
            </a:r>
            <a:r>
              <a:rPr lang="fr-CH" b="1" dirty="0" err="1" smtClean="0"/>
              <a:t>preparare</a:t>
            </a:r>
            <a:r>
              <a:rPr lang="fr-CH" b="1" dirty="0" smtClean="0"/>
              <a:t> and </a:t>
            </a:r>
            <a:r>
              <a:rPr lang="fr-CH" b="1" dirty="0" err="1" smtClean="0"/>
              <a:t>then</a:t>
            </a:r>
            <a:r>
              <a:rPr lang="fr-CH" b="1" dirty="0" smtClean="0"/>
              <a:t> check real </a:t>
            </a:r>
            <a:r>
              <a:rPr lang="fr-CH" b="1" dirty="0" err="1" smtClean="0"/>
              <a:t>need</a:t>
            </a:r>
            <a:r>
              <a:rPr lang="fr-CH" b="1" dirty="0" smtClean="0"/>
              <a:t>  </a:t>
            </a:r>
            <a:r>
              <a:rPr lang="fr-CH" b="1" dirty="0" err="1" smtClean="0"/>
              <a:t>during</a:t>
            </a:r>
            <a:r>
              <a:rPr lang="fr-CH" b="1" dirty="0" smtClean="0"/>
              <a:t> </a:t>
            </a:r>
            <a:r>
              <a:rPr lang="fr-CH" b="1" dirty="0" err="1" smtClean="0"/>
              <a:t>Run</a:t>
            </a:r>
            <a:r>
              <a:rPr lang="fr-CH" b="1" dirty="0" smtClean="0"/>
              <a:t> II</a:t>
            </a:r>
            <a:endParaRPr lang="en-GB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006" y="1791093"/>
            <a:ext cx="1110251" cy="821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58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</a:t>
            </a:r>
            <a:r>
              <a:rPr lang="fr-CH" dirty="0" err="1" smtClean="0"/>
              <a:t>ow</a:t>
            </a:r>
            <a:r>
              <a:rPr lang="fr-CH" dirty="0" smtClean="0"/>
              <a:t> </a:t>
            </a:r>
            <a:r>
              <a:rPr lang="fr-CH" dirty="0" err="1" smtClean="0"/>
              <a:t>impedence</a:t>
            </a:r>
            <a:r>
              <a:rPr lang="fr-CH" dirty="0" smtClean="0"/>
              <a:t> </a:t>
            </a:r>
            <a:r>
              <a:rPr lang="fr-CH" dirty="0" err="1" smtClean="0"/>
              <a:t>collimators</a:t>
            </a:r>
            <a:r>
              <a:rPr lang="fr-CH" dirty="0" smtClean="0"/>
              <a:t>(LS2 &amp; LS3)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2" t="5208" b="13672"/>
          <a:stretch>
            <a:fillRect/>
          </a:stretch>
        </p:blipFill>
        <p:spPr bwMode="auto">
          <a:xfrm>
            <a:off x="2390632" y="2388194"/>
            <a:ext cx="3512607" cy="2813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662" y="2503677"/>
            <a:ext cx="1536805" cy="1063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663" y="3624013"/>
            <a:ext cx="1536804" cy="119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28160" y="4638968"/>
            <a:ext cx="1842307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New </a:t>
            </a:r>
            <a:r>
              <a:rPr lang="fr-CH" sz="1400" dirty="0" err="1" smtClean="0"/>
              <a:t>material</a:t>
            </a:r>
            <a:r>
              <a:rPr lang="fr-CH" sz="1400" dirty="0" smtClean="0"/>
              <a:t>: </a:t>
            </a:r>
            <a:r>
              <a:rPr lang="fr-CH" sz="1400" dirty="0" err="1" smtClean="0"/>
              <a:t>MoGr</a:t>
            </a:r>
            <a:endParaRPr lang="en-GB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383644" y="3937000"/>
            <a:ext cx="1380289" cy="584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265333" y="4521200"/>
            <a:ext cx="1168400" cy="4894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1861787" y="2620097"/>
            <a:ext cx="502311" cy="2370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1505857" y="2838545"/>
            <a:ext cx="821266" cy="338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58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64071" cy="914400"/>
          </a:xfrm>
        </p:spPr>
        <p:txBody>
          <a:bodyPr/>
          <a:lstStyle/>
          <a:p>
            <a:r>
              <a:rPr lang="fr-CH" dirty="0" smtClean="0"/>
              <a:t>P1-P5 IR </a:t>
            </a:r>
            <a:r>
              <a:rPr lang="fr-CH" dirty="0" err="1" smtClean="0"/>
              <a:t>Magnets</a:t>
            </a:r>
            <a:r>
              <a:rPr lang="fr-CH" dirty="0"/>
              <a:t> </a:t>
            </a:r>
            <a:r>
              <a:rPr lang="fr-CH" dirty="0" smtClean="0"/>
              <a:t>(IT-D1) </a:t>
            </a:r>
            <a:r>
              <a:rPr lang="fr-CH" dirty="0" err="1" smtClean="0"/>
              <a:t>Powering</a:t>
            </a:r>
            <a:r>
              <a:rPr lang="fr-CH" dirty="0" smtClean="0"/>
              <a:t>, TAS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82" y="2369272"/>
            <a:ext cx="3904844" cy="2613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662" y="2293442"/>
            <a:ext cx="3582003" cy="2688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V="1">
            <a:off x="4762500" y="1956614"/>
            <a:ext cx="571500" cy="4982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444859" y="4982438"/>
            <a:ext cx="75783" cy="8563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173345" y="2120170"/>
            <a:ext cx="571500" cy="4982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162425" y="5031450"/>
            <a:ext cx="39732" cy="807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751320" y="5696817"/>
            <a:ext cx="239268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smtClean="0"/>
              <a:t>IT : LARP –CERN</a:t>
            </a:r>
          </a:p>
          <a:p>
            <a:r>
              <a:rPr lang="fr-CH" sz="2400" b="1" dirty="0" smtClean="0"/>
              <a:t>D1: KEK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68602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smtClean="0">
                <a:solidFill>
                  <a:srgbClr val="FF0000"/>
                </a:solidFill>
              </a:rPr>
              <a:t>The </a:t>
            </a:r>
            <a:r>
              <a:rPr lang="fr-CH" b="1" dirty="0" err="1" smtClean="0">
                <a:solidFill>
                  <a:srgbClr val="FF0000"/>
                </a:solidFill>
              </a:rPr>
              <a:t>critical</a:t>
            </a:r>
            <a:r>
              <a:rPr lang="fr-CH" b="1" dirty="0" smtClean="0">
                <a:solidFill>
                  <a:srgbClr val="FF0000"/>
                </a:solidFill>
              </a:rPr>
              <a:t> zone </a:t>
            </a:r>
            <a:r>
              <a:rPr lang="fr-CH" b="1" dirty="0" err="1" smtClean="0">
                <a:solidFill>
                  <a:srgbClr val="FF0000"/>
                </a:solidFill>
              </a:rPr>
              <a:t>around</a:t>
            </a:r>
            <a:r>
              <a:rPr lang="fr-CH" b="1" dirty="0" smtClean="0">
                <a:solidFill>
                  <a:srgbClr val="FF0000"/>
                </a:solidFill>
              </a:rPr>
              <a:t> IP1 and IP5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1628800"/>
            <a:ext cx="9266238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5718447"/>
            <a:ext cx="230425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smtClean="0"/>
              <a:t>1.2 km of LHC !!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85229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3299</TotalTime>
  <Words>966</Words>
  <Application>Microsoft Office PowerPoint</Application>
  <PresentationFormat>On-screen Show (4:3)</PresentationFormat>
  <Paragraphs>158</Paragraphs>
  <Slides>33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HiLumiLHC_PresentationTemplate</vt:lpstr>
      <vt:lpstr>How to implement all the HL-LHC upgrades</vt:lpstr>
      <vt:lpstr>HL-LHC : work around the ring &gt; 1.2 km</vt:lpstr>
      <vt:lpstr>Point 4 : Cryoplant for RF (LS2 2018)</vt:lpstr>
      <vt:lpstr>Point 7: horizontal SC links (LS2 2018)</vt:lpstr>
      <vt:lpstr>P2 - DS collimators ions – 11 T (LS2 -2018)</vt:lpstr>
      <vt:lpstr>P7 DS collimation – 11 T (LS2 2018)</vt:lpstr>
      <vt:lpstr>Low impedence collimators(LS2 &amp; LS3)</vt:lpstr>
      <vt:lpstr>P1-P5 IR Magnets (IT-D1) Powering, TAS</vt:lpstr>
      <vt:lpstr>The critical zone around IP1 and IP5</vt:lpstr>
      <vt:lpstr>P1-P5 MS Magnets, Powering, TAN</vt:lpstr>
      <vt:lpstr>IT robusteness: beam screen is critical </vt:lpstr>
      <vt:lpstr>IT dose on critical components in HL-LHC</vt:lpstr>
      <vt:lpstr>Crab Cavities</vt:lpstr>
      <vt:lpstr>Situation: from drawings to reality…</vt:lpstr>
      <vt:lpstr>And excelent results: RF dipole &gt; 5 MV ¼ w and 4-rods also tested (1.5 MV)  cleaning &amp; vacuum issues: new test under way)</vt:lpstr>
      <vt:lpstr>Crab Cavities for fast beam rotation</vt:lpstr>
      <vt:lpstr>Crab Cavities roadmap: beam test SPS</vt:lpstr>
      <vt:lpstr>Availability: SC links  EPCs, DFBs on surface) </vt:lpstr>
      <vt:lpstr>Availability 2: Magnet QPS upgrade </vt:lpstr>
      <vt:lpstr>IT cryoplants and new LSS QRL</vt:lpstr>
      <vt:lpstr>SCRF 800 MHz harmonic: under study </vt:lpstr>
      <vt:lpstr>Halo control (hollow e-lens)</vt:lpstr>
      <vt:lpstr>Controlling diffusion rate: hollow e-lens</vt:lpstr>
      <vt:lpstr>Option for improved collimation: crystal</vt:lpstr>
      <vt:lpstr>Extended Baseline operation scenario</vt:lpstr>
      <vt:lpstr>LHC tunnel will be a hostile environment: robustness, removal to surface (or aside alcove?), remote handling…</vt:lpstr>
      <vt:lpstr>HL-LHC installation fits the present plan</vt:lpstr>
      <vt:lpstr>HL-LHC matrix: equipment, time, cost  </vt:lpstr>
      <vt:lpstr>HL-LHC matrix: equipment, time, cost  </vt:lpstr>
      <vt:lpstr>HL-LHC matrix: equipment, time, cost  </vt:lpstr>
      <vt:lpstr>HL-LHC matrix: equipment, time, cost  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Lucio Rossi</cp:lastModifiedBy>
  <cp:revision>83</cp:revision>
  <dcterms:created xsi:type="dcterms:W3CDTF">2011-12-13T14:40:13Z</dcterms:created>
  <dcterms:modified xsi:type="dcterms:W3CDTF">2013-10-30T15:23:21Z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