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5015" r:id="rId2"/>
  </p:sldMasterIdLst>
  <p:notesMasterIdLst>
    <p:notesMasterId r:id="rId24"/>
  </p:notesMasterIdLst>
  <p:sldIdLst>
    <p:sldId id="399" r:id="rId3"/>
    <p:sldId id="393" r:id="rId4"/>
    <p:sldId id="404" r:id="rId5"/>
    <p:sldId id="405" r:id="rId6"/>
    <p:sldId id="406" r:id="rId7"/>
    <p:sldId id="400" r:id="rId8"/>
    <p:sldId id="412" r:id="rId9"/>
    <p:sldId id="409" r:id="rId10"/>
    <p:sldId id="414" r:id="rId11"/>
    <p:sldId id="407" r:id="rId12"/>
    <p:sldId id="410" r:id="rId13"/>
    <p:sldId id="408" r:id="rId14"/>
    <p:sldId id="395" r:id="rId15"/>
    <p:sldId id="411" r:id="rId16"/>
    <p:sldId id="413" r:id="rId17"/>
    <p:sldId id="401" r:id="rId18"/>
    <p:sldId id="402" r:id="rId19"/>
    <p:sldId id="403" r:id="rId20"/>
    <p:sldId id="391" r:id="rId21"/>
    <p:sldId id="388" r:id="rId22"/>
    <p:sldId id="415" r:id="rId23"/>
  </p:sldIdLst>
  <p:sldSz cx="9906000" cy="6858000" type="A4"/>
  <p:notesSz cx="6858000" cy="9144000"/>
  <p:defaultTextStyle>
    <a:defPPr>
      <a:defRPr lang="en-US"/>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B80000"/>
    <a:srgbClr val="CC0000"/>
    <a:srgbClr val="CC0099"/>
    <a:srgbClr val="FFCC00"/>
    <a:srgbClr val="FFD13F"/>
    <a:srgbClr val="990033"/>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644" autoAdjust="0"/>
    <p:restoredTop sz="93015" autoAdjust="0"/>
  </p:normalViewPr>
  <p:slideViewPr>
    <p:cSldViewPr>
      <p:cViewPr>
        <p:scale>
          <a:sx n="66" d="100"/>
          <a:sy n="66" d="100"/>
        </p:scale>
        <p:origin x="-948" y="-1002"/>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0C73D9D-3D63-41F9-BB60-EBAEECF4F26F}" type="datetimeFigureOut">
              <a:rPr lang="en-US"/>
              <a:pPr>
                <a:defRPr/>
              </a:pPr>
              <a:t>10/31/2013</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A03E1056-14F6-4250-8CDF-0F6C13F19127}" type="slidenum">
              <a:rPr lang="en-US"/>
              <a:pPr>
                <a:defRPr/>
              </a:pPr>
              <a:t>‹#›</a:t>
            </a:fld>
            <a:endParaRPr lang="en-US"/>
          </a:p>
        </p:txBody>
      </p:sp>
    </p:spTree>
    <p:extLst>
      <p:ext uri="{BB962C8B-B14F-4D97-AF65-F5344CB8AC3E}">
        <p14:creationId xmlns:p14="http://schemas.microsoft.com/office/powerpoint/2010/main" val="152716015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29-10-13</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Post LS1 schedule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513427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29-10-13</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Post LS1 schedule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986059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solidFill>
                  <a:prstClr val="black">
                    <a:tint val="75000"/>
                  </a:prstClr>
                </a:solidFill>
              </a:rPr>
              <a:t>29-10-13</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Post LS1 schedule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53575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solidFill>
                  <a:prstClr val="black">
                    <a:tint val="75000"/>
                  </a:prstClr>
                </a:solidFill>
              </a:rPr>
              <a:t>29-10-13</a:t>
            </a: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Post LS1 schedule</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899791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29-10-13</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Post LS1 schedule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328495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29-10-13</a:t>
            </a: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Post LS1 schedule</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898745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29-10-13</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Post LS1 schedule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028212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29-10-13</a:t>
            </a: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Post LS1 schedule</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90210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29-10-13</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Post LS1 schedule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829348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29-10-13</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Post LS1 schedule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36696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Title 1"/>
          <p:cNvSpPr>
            <a:spLocks noGrp="1"/>
          </p:cNvSpPr>
          <p:nvPr>
            <p:ph type="title"/>
          </p:nvPr>
        </p:nvSpPr>
        <p:spPr>
          <a:xfrm>
            <a:off x="1084480" y="274638"/>
            <a:ext cx="8628940" cy="747654"/>
          </a:xfrm>
        </p:spPr>
        <p:txBody>
          <a:bodyPr anchor="t">
            <a:normAutofit/>
          </a:bodyPr>
          <a:lstStyle>
            <a:lvl1pPr algn="l">
              <a:defRPr sz="2800" b="1">
                <a:solidFill>
                  <a:srgbClr val="0055A0"/>
                </a:solidFill>
                <a:latin typeface="Arial"/>
                <a:cs typeface="Arial"/>
              </a:defRPr>
            </a:lvl1pPr>
          </a:lstStyle>
          <a:p>
            <a:r>
              <a:rPr lang="en-US" smtClean="0"/>
              <a:t>Click to edit Master title style</a:t>
            </a:r>
            <a:endParaRPr lang="en-US" dirty="0"/>
          </a:p>
        </p:txBody>
      </p:sp>
      <p:sp>
        <p:nvSpPr>
          <p:cNvPr id="4" name="Text Placeholder 5"/>
          <p:cNvSpPr>
            <a:spLocks noGrp="1"/>
          </p:cNvSpPr>
          <p:nvPr>
            <p:ph type="body" sz="quarter" idx="10"/>
          </p:nvPr>
        </p:nvSpPr>
        <p:spPr>
          <a:xfrm>
            <a:off x="220133" y="1255060"/>
            <a:ext cx="9493287" cy="474569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444837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4280" y="115416"/>
            <a:ext cx="7409158" cy="649288"/>
          </a:xfrm>
          <a:solidFill>
            <a:schemeClr val="accent1">
              <a:alpha val="49000"/>
            </a:schemeClr>
          </a:solidFill>
        </p:spPr>
        <p:txBody>
          <a:bodyPr/>
          <a:lstStyle>
            <a:lvl1pPr>
              <a:defRPr sz="3200" i="1" baseline="0">
                <a:solidFill>
                  <a:schemeClr val="bg1"/>
                </a:solidFill>
                <a:effectLst>
                  <a:outerShdw blurRad="114300" dist="38100" dir="18900000" sx="102000" sy="102000" algn="bl" rotWithShape="0">
                    <a:prstClr val="black"/>
                  </a:outerShdw>
                </a:effectLst>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10695" y="6597352"/>
            <a:ext cx="2311400" cy="260102"/>
          </a:xfrm>
        </p:spPr>
        <p:txBody>
          <a:bodyPr/>
          <a:lstStyle>
            <a:lvl1pPr>
              <a:defRPr sz="1000"/>
            </a:lvl1pPr>
          </a:lstStyle>
          <a:p>
            <a:r>
              <a:rPr lang="en-US" smtClean="0">
                <a:solidFill>
                  <a:prstClr val="black"/>
                </a:solidFill>
              </a:rPr>
              <a:t>29-10-13</a:t>
            </a:r>
            <a:endParaRPr lang="en-US" dirty="0" smtClean="0">
              <a:solidFill>
                <a:prstClr val="black"/>
              </a:solidFill>
            </a:endParaRPr>
          </a:p>
        </p:txBody>
      </p:sp>
      <p:sp>
        <p:nvSpPr>
          <p:cNvPr id="5" name="Footer Placeholder 4"/>
          <p:cNvSpPr>
            <a:spLocks noGrp="1"/>
          </p:cNvSpPr>
          <p:nvPr>
            <p:ph type="ftr" sz="quarter" idx="11"/>
          </p:nvPr>
        </p:nvSpPr>
        <p:spPr>
          <a:xfrm>
            <a:off x="2786054" y="6597352"/>
            <a:ext cx="4333905" cy="260648"/>
          </a:xfrm>
        </p:spPr>
        <p:txBody>
          <a:bodyPr/>
          <a:lstStyle>
            <a:lvl1pPr>
              <a:defRPr sz="1000" baseline="0"/>
            </a:lvl1pPr>
          </a:lstStyle>
          <a:p>
            <a:r>
              <a:rPr lang="en-US" smtClean="0">
                <a:solidFill>
                  <a:prstClr val="black"/>
                </a:solidFill>
              </a:rPr>
              <a:t>Post LS1 schedule</a:t>
            </a:r>
            <a:endParaRPr lang="en-US" dirty="0">
              <a:solidFill>
                <a:prstClr val="black"/>
              </a:solidFill>
            </a:endParaRPr>
          </a:p>
        </p:txBody>
      </p:sp>
      <p:sp>
        <p:nvSpPr>
          <p:cNvPr id="6" name="Slide Number Placeholder 5"/>
          <p:cNvSpPr>
            <a:spLocks noGrp="1"/>
          </p:cNvSpPr>
          <p:nvPr>
            <p:ph type="sldNum" sz="quarter" idx="12"/>
          </p:nvPr>
        </p:nvSpPr>
        <p:spPr>
          <a:xfrm>
            <a:off x="7556146" y="6597352"/>
            <a:ext cx="2311400" cy="260648"/>
          </a:xfrm>
        </p:spPr>
        <p:txBody>
          <a:bodyPr/>
          <a:lstStyle>
            <a:lvl1pPr>
              <a:defRPr sz="1000"/>
            </a:lvl1pPr>
          </a:lstStyle>
          <a:p>
            <a:fld id="{8A37C28D-FCB0-477D-82D3-62143F2DA843}"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851807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4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6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7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20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solidFill>
                  <a:prstClr val="black">
                    <a:tint val="75000"/>
                  </a:prstClr>
                </a:solidFill>
              </a:rPr>
              <a:t>29-10-13</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Post LS1 schedule</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787A23F-BAF2-40F7-981E-A4E481A32A3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087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w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Line 3"/>
          <p:cNvSpPr>
            <a:spLocks noChangeShapeType="1"/>
          </p:cNvSpPr>
          <p:nvPr/>
        </p:nvSpPr>
        <p:spPr bwMode="auto">
          <a:xfrm flipH="1">
            <a:off x="225433" y="1495425"/>
            <a:ext cx="9459913" cy="0"/>
          </a:xfrm>
          <a:prstGeom prst="line">
            <a:avLst/>
          </a:prstGeom>
          <a:noFill/>
          <a:ln w="50800">
            <a:solidFill>
              <a:srgbClr val="B50069"/>
            </a:solidFill>
            <a:round/>
            <a:headEnd type="none" w="sm" len="sm"/>
            <a:tailEnd type="none" w="sm" len="sm"/>
          </a:ln>
        </p:spPr>
        <p:txBody>
          <a:bodyPr wrap="none" anchor="ctr"/>
          <a:lstStyle/>
          <a:p>
            <a:pPr>
              <a:defRPr/>
            </a:pPr>
            <a:endParaRPr lang="en-US"/>
          </a:p>
        </p:txBody>
      </p:sp>
      <p:sp>
        <p:nvSpPr>
          <p:cNvPr id="1028" name="Rectangle 4"/>
          <p:cNvSpPr>
            <a:spLocks noChangeArrowheads="1"/>
          </p:cNvSpPr>
          <p:nvPr/>
        </p:nvSpPr>
        <p:spPr bwMode="auto">
          <a:xfrm>
            <a:off x="6781800" y="155135"/>
            <a:ext cx="2057400" cy="305212"/>
          </a:xfrm>
          <a:prstGeom prst="rect">
            <a:avLst/>
          </a:prstGeom>
          <a:noFill/>
          <a:ln w="9525">
            <a:noFill/>
            <a:miter lim="800000"/>
            <a:headEnd/>
            <a:tailEnd/>
          </a:ln>
        </p:spPr>
        <p:txBody>
          <a:bodyPr wrap="square" lIns="90488" tIns="44450" rIns="90488" bIns="44450">
            <a:spAutoFit/>
          </a:bodyPr>
          <a:lstStyle/>
          <a:p>
            <a:pPr eaLnBrk="0" hangingPunct="0">
              <a:defRPr/>
            </a:pPr>
            <a:r>
              <a:rPr lang="en-US" sz="1400" baseline="0" dirty="0" smtClean="0">
                <a:cs typeface="Times New Roman" pitchFamily="18" charset="0"/>
              </a:rPr>
              <a:t>RLIUP </a:t>
            </a:r>
            <a:r>
              <a:rPr lang="en-US" sz="1400" baseline="0" dirty="0" smtClean="0">
                <a:cs typeface="Times New Roman" pitchFamily="18" charset="0"/>
              </a:rPr>
              <a:t>31Oct</a:t>
            </a:r>
            <a:r>
              <a:rPr lang="en-US" sz="1400" dirty="0" smtClean="0">
                <a:cs typeface="Times New Roman" pitchFamily="18" charset="0"/>
              </a:rPr>
              <a:t>2013</a:t>
            </a:r>
            <a:r>
              <a:rPr lang="en-US" sz="1400" baseline="0" dirty="0" smtClean="0">
                <a:cs typeface="Times New Roman" pitchFamily="18" charset="0"/>
              </a:rPr>
              <a:t> </a:t>
            </a:r>
            <a:r>
              <a:rPr lang="en-US" sz="1400" dirty="0" smtClean="0">
                <a:cs typeface="Times New Roman" pitchFamily="18" charset="0"/>
              </a:rPr>
              <a:t>AB</a:t>
            </a:r>
            <a:endParaRPr lang="en-US" sz="1400" dirty="0">
              <a:cs typeface="Times New Roman" pitchFamily="18" charset="0"/>
            </a:endParaRPr>
          </a:p>
        </p:txBody>
      </p:sp>
      <p:sp>
        <p:nvSpPr>
          <p:cNvPr id="1029" name="Rectangle 5"/>
          <p:cNvSpPr>
            <a:spLocks noGrp="1" noChangeArrowheads="1"/>
          </p:cNvSpPr>
          <p:nvPr>
            <p:ph type="title"/>
          </p:nvPr>
        </p:nvSpPr>
        <p:spPr bwMode="auto">
          <a:xfrm>
            <a:off x="1257300" y="617182"/>
            <a:ext cx="7581900" cy="609600"/>
          </a:xfrm>
          <a:prstGeom prst="rect">
            <a:avLst/>
          </a:prstGeom>
          <a:solidFill>
            <a:srgbClr val="FAFD00"/>
          </a:solidFill>
          <a:ln w="12700">
            <a:solidFill>
              <a:schemeClr val="tx2"/>
            </a:solidFill>
            <a:miter lim="800000"/>
            <a:headEnd/>
            <a:tailEnd/>
          </a:ln>
        </p:spPr>
        <p:txBody>
          <a:bodyPr vert="horz" wrap="square" lIns="90488" tIns="44450" rIns="90488" bIns="44450" numCol="1" anchor="ctr" anchorCtr="0" compatLnSpc="1">
            <a:prstTxWarp prst="textNoShape">
              <a:avLst/>
            </a:prstTxWarp>
          </a:bodyPr>
          <a:lstStyle/>
          <a:p>
            <a:pPr lvl="0"/>
            <a:r>
              <a:rPr lang="en-US" smtClean="0"/>
              <a:t>Slide title text here</a:t>
            </a:r>
          </a:p>
        </p:txBody>
      </p:sp>
      <p:pic>
        <p:nvPicPr>
          <p:cNvPr id="7" name="Picture 2"/>
          <p:cNvPicPr>
            <a:picLocks noChangeArrowheads="1"/>
          </p:cNvPicPr>
          <p:nvPr/>
        </p:nvPicPr>
        <p:blipFill>
          <a:blip r:embed="rId10" cstate="print">
            <a:extLst>
              <a:ext uri="{28A0092B-C50C-407E-A947-70E740481C1C}">
                <a14:useLocalDpi xmlns:a14="http://schemas.microsoft.com/office/drawing/2010/main"/>
              </a:ext>
            </a:extLst>
          </a:blip>
          <a:srcRect t="18376" r="16324" b="32619"/>
          <a:stretch>
            <a:fillRect/>
          </a:stretch>
        </p:blipFill>
        <p:spPr bwMode="auto">
          <a:xfrm>
            <a:off x="184166" y="578857"/>
            <a:ext cx="990600" cy="762000"/>
          </a:xfrm>
          <a:prstGeom prst="rect">
            <a:avLst/>
          </a:prstGeom>
          <a:noFill/>
          <a:ln w="9525">
            <a:noFill/>
            <a:miter lim="800000"/>
            <a:headEnd/>
            <a:tailEnd/>
          </a:ln>
        </p:spPr>
      </p:pic>
      <p:pic>
        <p:nvPicPr>
          <p:cNvPr id="8" name="Picture 9" descr="logo-300dpi.jpg"/>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bwMode="auto">
          <a:xfrm>
            <a:off x="8943976" y="781730"/>
            <a:ext cx="818434" cy="559128"/>
          </a:xfrm>
          <a:prstGeom prst="rect">
            <a:avLst/>
          </a:prstGeom>
          <a:noFill/>
          <a:ln w="9525">
            <a:noFill/>
            <a:miter lim="800000"/>
            <a:headEnd/>
            <a:tailEnd/>
          </a:ln>
        </p:spPr>
      </p:pic>
      <p:pic>
        <p:nvPicPr>
          <p:cNvPr id="9" name="Picture 7"/>
          <p:cNvPicPr>
            <a:picLocks noChangeAspect="1" noChangeArrowheads="1"/>
          </p:cNvPicPr>
          <p:nvPr/>
        </p:nvPicPr>
        <p:blipFill>
          <a:blip r:embed="rId12" cstate="print"/>
          <a:srcRect/>
          <a:stretch>
            <a:fillRect/>
          </a:stretch>
        </p:blipFill>
        <p:spPr bwMode="auto">
          <a:xfrm>
            <a:off x="8943975" y="37037"/>
            <a:ext cx="744537" cy="676275"/>
          </a:xfrm>
          <a:prstGeom prst="rect">
            <a:avLst/>
          </a:prstGeom>
          <a:noFill/>
          <a:ln w="9525">
            <a:noFill/>
            <a:miter lim="800000"/>
            <a:headEnd/>
            <a:tailEnd/>
          </a:ln>
        </p:spPr>
      </p:pic>
      <p:pic>
        <p:nvPicPr>
          <p:cNvPr id="10" name="Picture 9" descr="Atlas_logo"/>
          <p:cNvPicPr>
            <a:picLocks noChangeAspect="1" noChangeArrowheads="1"/>
          </p:cNvPicPr>
          <p:nvPr/>
        </p:nvPicPr>
        <p:blipFill>
          <a:blip r:embed="rId13" cstate="print"/>
          <a:srcRect t="13480" b="15121"/>
          <a:stretch>
            <a:fillRect/>
          </a:stretch>
        </p:blipFill>
        <p:spPr bwMode="auto">
          <a:xfrm>
            <a:off x="250833" y="12119"/>
            <a:ext cx="990600" cy="5667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004" r:id="rId1"/>
    <p:sldLayoutId id="2147485008" r:id="rId2"/>
    <p:sldLayoutId id="2147485009" r:id="rId3"/>
    <p:sldLayoutId id="2147485010" r:id="rId4"/>
    <p:sldLayoutId id="2147485011" r:id="rId5"/>
    <p:sldLayoutId id="2147485012" r:id="rId6"/>
    <p:sldLayoutId id="2147485013" r:id="rId7"/>
    <p:sldLayoutId id="2147485014" r:id="rId8"/>
  </p:sldLayoutIdLst>
  <p:transition spd="med"/>
  <p:timing>
    <p:tnLst>
      <p:par>
        <p:cTn id="1" dur="indefinite" restart="never" nodeType="tmRoot"/>
      </p:par>
    </p:tnLst>
  </p:timing>
  <p:txStyles>
    <p:titleStyle>
      <a:lvl1pPr algn="ctr" rtl="0" eaLnBrk="0" fontAlgn="base" hangingPunct="0">
        <a:spcBef>
          <a:spcPct val="0"/>
        </a:spcBef>
        <a:spcAft>
          <a:spcPct val="0"/>
        </a:spcAft>
        <a:defRPr sz="3200" b="1">
          <a:solidFill>
            <a:srgbClr val="B50069"/>
          </a:solidFill>
          <a:latin typeface="Times New Roman" pitchFamily="18" charset="0"/>
          <a:ea typeface="+mj-ea"/>
          <a:cs typeface="Times New Roman" pitchFamily="18" charset="0"/>
        </a:defRPr>
      </a:lvl1pPr>
      <a:lvl2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2pPr>
      <a:lvl3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3pPr>
      <a:lvl4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4pPr>
      <a:lvl5pPr algn="ctr" rtl="0" eaLnBrk="0" fontAlgn="base" hangingPunct="0">
        <a:spcBef>
          <a:spcPct val="0"/>
        </a:spcBef>
        <a:spcAft>
          <a:spcPct val="0"/>
        </a:spcAft>
        <a:defRPr sz="3200" b="1">
          <a:solidFill>
            <a:srgbClr val="B50069"/>
          </a:solidFill>
          <a:latin typeface="Times New Roman" pitchFamily="18" charset="0"/>
          <a:cs typeface="Times New Roman" pitchFamily="18" charset="0"/>
        </a:defRPr>
      </a:lvl5pPr>
      <a:lvl6pPr marL="457200" algn="ctr" rtl="0" fontAlgn="base">
        <a:spcBef>
          <a:spcPct val="0"/>
        </a:spcBef>
        <a:spcAft>
          <a:spcPct val="0"/>
        </a:spcAft>
        <a:defRPr sz="3200" b="1">
          <a:solidFill>
            <a:srgbClr val="B50069"/>
          </a:solidFill>
          <a:latin typeface="Times" pitchFamily="18" charset="0"/>
        </a:defRPr>
      </a:lvl6pPr>
      <a:lvl7pPr marL="914400" algn="ctr" rtl="0" fontAlgn="base">
        <a:spcBef>
          <a:spcPct val="0"/>
        </a:spcBef>
        <a:spcAft>
          <a:spcPct val="0"/>
        </a:spcAft>
        <a:defRPr sz="3200" b="1">
          <a:solidFill>
            <a:srgbClr val="B50069"/>
          </a:solidFill>
          <a:latin typeface="Times" pitchFamily="18" charset="0"/>
        </a:defRPr>
      </a:lvl7pPr>
      <a:lvl8pPr marL="1371600" algn="ctr" rtl="0" fontAlgn="base">
        <a:spcBef>
          <a:spcPct val="0"/>
        </a:spcBef>
        <a:spcAft>
          <a:spcPct val="0"/>
        </a:spcAft>
        <a:defRPr sz="3200" b="1">
          <a:solidFill>
            <a:srgbClr val="B50069"/>
          </a:solidFill>
          <a:latin typeface="Times" pitchFamily="18" charset="0"/>
        </a:defRPr>
      </a:lvl8pPr>
      <a:lvl9pPr marL="1828800" algn="ctr" rtl="0" fontAlgn="base">
        <a:spcBef>
          <a:spcPct val="0"/>
        </a:spcBef>
        <a:spcAft>
          <a:spcPct val="0"/>
        </a:spcAft>
        <a:defRPr sz="3200" b="1">
          <a:solidFill>
            <a:srgbClr val="B50069"/>
          </a:solidFill>
          <a:latin typeface="Times"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BCBCB">
                <a:lumMod val="92000"/>
              </a:srgbClr>
            </a:gs>
            <a:gs pos="13000">
              <a:schemeClr val="bg1">
                <a:lumMod val="75000"/>
              </a:schemeClr>
            </a:gs>
            <a:gs pos="21001">
              <a:schemeClr val="bg1">
                <a:lumMod val="85000"/>
              </a:schemeClr>
            </a:gs>
            <a:gs pos="63000">
              <a:srgbClr val="FFFFFF"/>
            </a:gs>
            <a:gs pos="68000">
              <a:schemeClr val="bg1">
                <a:lumMod val="74000"/>
              </a:schemeClr>
            </a:gs>
            <a:gs pos="82001">
              <a:schemeClr val="bg1">
                <a:lumMod val="87000"/>
              </a:schemeClr>
            </a:gs>
            <a:gs pos="100000">
              <a:srgbClr val="EAEAEA">
                <a:lumMod val="7000"/>
                <a:lumOff val="93000"/>
              </a:srgb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152400"/>
            <a:ext cx="8915400" cy="8683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95300" y="1295400"/>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0" y="6487796"/>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r>
              <a:rPr lang="en-US" smtClean="0">
                <a:solidFill>
                  <a:prstClr val="black">
                    <a:tint val="75000"/>
                  </a:prstClr>
                </a:solidFill>
                <a:latin typeface="Calibri"/>
              </a:rPr>
              <a:t>29-10-13</a:t>
            </a:r>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384550" y="6477636"/>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US" smtClean="0">
                <a:solidFill>
                  <a:prstClr val="black">
                    <a:tint val="75000"/>
                  </a:prstClr>
                </a:solidFill>
                <a:latin typeface="Calibri"/>
              </a:rPr>
              <a:t>Post LS1 schedule</a:t>
            </a: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7578090" y="6492876"/>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1787A23F-BAF2-40F7-981E-A4E481A32A38}"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148301651"/>
      </p:ext>
    </p:extLst>
  </p:cSld>
  <p:clrMap bg1="lt1" tx1="dk1" bg2="lt2" tx2="dk2" accent1="accent1" accent2="accent2" accent3="accent3" accent4="accent4" accent5="accent5" accent6="accent6" hlink="hlink" folHlink="folHlink"/>
  <p:sldLayoutIdLst>
    <p:sldLayoutId id="2147485016" r:id="rId1"/>
    <p:sldLayoutId id="2147485017" r:id="rId2"/>
    <p:sldLayoutId id="2147485018" r:id="rId3"/>
    <p:sldLayoutId id="2147485019" r:id="rId4"/>
    <p:sldLayoutId id="2147485020" r:id="rId5"/>
    <p:sldLayoutId id="2147485021" r:id="rId6"/>
    <p:sldLayoutId id="2147485022" r:id="rId7"/>
    <p:sldLayoutId id="2147485023" r:id="rId8"/>
    <p:sldLayoutId id="2147485024" r:id="rId9"/>
    <p:sldLayoutId id="2147485025" r:id="rId10"/>
    <p:sldLayoutId id="2147485026" r:id="rId11"/>
    <p:sldLayoutId id="2147485027" r:id="rId12"/>
    <p:sldLayoutId id="2147485028"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www.google.co.uk/url?sa=i&amp;rct=j&amp;q=&amp;esrc=s&amp;frm=1&amp;source=images&amp;cd=&amp;cad=rja&amp;docid=HRubaDkj5OpauM&amp;tbnid=a888ZJuvuiB3JM:&amp;ved=0CAUQjRw&amp;url=http%3A%2F%2Fwww.broadwayworld.com%2Foff-broadway%2Farticle%2FIrish-Rep-Previews-THE-YEATS-PROJECT-48-Opens-415-20090408&amp;ei=_A1yUvHPC8SgtAawnYDQAw&amp;bvm=bv.55819444,d.Yms&amp;psig=AFQjCNHpwHZWGoc-g2wqD_sYFHRraQ-maA&amp;ust=1383292689865815" TargetMode="Externa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1886" y="1523999"/>
            <a:ext cx="9561272" cy="5170646"/>
          </a:xfrm>
          <a:prstGeom prst="rect">
            <a:avLst/>
          </a:prstGeom>
          <a:noFill/>
        </p:spPr>
        <p:txBody>
          <a:bodyPr wrap="none" rtlCol="0">
            <a:spAutoFit/>
          </a:bodyPr>
          <a:lstStyle/>
          <a:p>
            <a:r>
              <a:rPr lang="en-GB" b="1" dirty="0" smtClean="0">
                <a:solidFill>
                  <a:schemeClr val="accent2">
                    <a:lumMod val="75000"/>
                  </a:schemeClr>
                </a:solidFill>
              </a:rPr>
              <a:t>Selection of highlights and topics of discussion from the ECFA  HL-LHC </a:t>
            </a:r>
            <a:r>
              <a:rPr lang="en-GB" b="1" dirty="0" smtClean="0">
                <a:solidFill>
                  <a:schemeClr val="accent2">
                    <a:lumMod val="75000"/>
                  </a:schemeClr>
                </a:solidFill>
              </a:rPr>
              <a:t>Experiments </a:t>
            </a:r>
            <a:endParaRPr lang="en-GB" b="1" dirty="0" smtClean="0">
              <a:solidFill>
                <a:schemeClr val="accent2">
                  <a:lumMod val="75000"/>
                </a:schemeClr>
              </a:solidFill>
            </a:endParaRPr>
          </a:p>
          <a:p>
            <a:r>
              <a:rPr lang="en-GB" b="1" dirty="0" smtClean="0">
                <a:solidFill>
                  <a:schemeClr val="accent2">
                    <a:lumMod val="75000"/>
                  </a:schemeClr>
                </a:solidFill>
              </a:rPr>
              <a:t>Workshop </a:t>
            </a:r>
            <a:r>
              <a:rPr lang="en-GB" b="1" dirty="0" smtClean="0">
                <a:solidFill>
                  <a:schemeClr val="accent2">
                    <a:lumMod val="75000"/>
                  </a:schemeClr>
                </a:solidFill>
              </a:rPr>
              <a:t>(1-3 Oct) which </a:t>
            </a:r>
            <a:r>
              <a:rPr lang="en-GB" b="1" dirty="0" smtClean="0">
                <a:solidFill>
                  <a:schemeClr val="accent2">
                    <a:lumMod val="75000"/>
                  </a:schemeClr>
                </a:solidFill>
              </a:rPr>
              <a:t>seemed </a:t>
            </a:r>
            <a:r>
              <a:rPr lang="en-GB" b="1" dirty="0" smtClean="0">
                <a:solidFill>
                  <a:schemeClr val="accent2">
                    <a:lumMod val="75000"/>
                  </a:schemeClr>
                </a:solidFill>
              </a:rPr>
              <a:t>(to </a:t>
            </a:r>
            <a:r>
              <a:rPr lang="en-GB" b="1" dirty="0" smtClean="0">
                <a:solidFill>
                  <a:schemeClr val="accent2">
                    <a:lumMod val="75000"/>
                  </a:schemeClr>
                </a:solidFill>
              </a:rPr>
              <a:t>the </a:t>
            </a:r>
            <a:r>
              <a:rPr lang="en-GB" b="1" dirty="0" smtClean="0">
                <a:solidFill>
                  <a:schemeClr val="accent2">
                    <a:lumMod val="75000"/>
                  </a:schemeClr>
                </a:solidFill>
              </a:rPr>
              <a:t>speaker) </a:t>
            </a:r>
            <a:r>
              <a:rPr lang="en-GB" b="1" dirty="0" smtClean="0">
                <a:solidFill>
                  <a:schemeClr val="accent2">
                    <a:lumMod val="75000"/>
                  </a:schemeClr>
                </a:solidFill>
              </a:rPr>
              <a:t>to be relevant to RLIUP    </a:t>
            </a:r>
            <a:r>
              <a:rPr lang="en-GB" dirty="0" smtClean="0">
                <a:solidFill>
                  <a:srgbClr val="B80000"/>
                </a:solidFill>
              </a:rPr>
              <a:t>Austin.</a:t>
            </a:r>
            <a:endParaRPr lang="en-GB" dirty="0" smtClean="0"/>
          </a:p>
          <a:p>
            <a:endParaRPr lang="en-GB" sz="1000" dirty="0"/>
          </a:p>
          <a:p>
            <a:r>
              <a:rPr lang="en-GB" dirty="0" smtClean="0">
                <a:solidFill>
                  <a:srgbClr val="0000FF"/>
                </a:solidFill>
              </a:rPr>
              <a:t>The “physics landscape”  30fb-1 </a:t>
            </a:r>
            <a:r>
              <a:rPr lang="en-GB" dirty="0" smtClean="0">
                <a:solidFill>
                  <a:srgbClr val="0000FF"/>
                </a:solidFill>
                <a:latin typeface="Symbol" panose="05050102010706020507" pitchFamily="18" charset="2"/>
              </a:rPr>
              <a:t>--&gt;</a:t>
            </a:r>
            <a:r>
              <a:rPr lang="en-GB" dirty="0" smtClean="0">
                <a:solidFill>
                  <a:srgbClr val="0000FF"/>
                </a:solidFill>
              </a:rPr>
              <a:t>300fb-1 </a:t>
            </a:r>
            <a:r>
              <a:rPr lang="en-GB" dirty="0">
                <a:solidFill>
                  <a:srgbClr val="0000FF"/>
                </a:solidFill>
              </a:rPr>
              <a:t> </a:t>
            </a:r>
            <a:r>
              <a:rPr lang="en-GB" dirty="0" smtClean="0">
                <a:solidFill>
                  <a:srgbClr val="0000FF"/>
                </a:solidFill>
                <a:latin typeface="Symbol" panose="05050102010706020507" pitchFamily="18" charset="2"/>
              </a:rPr>
              <a:t>--&gt; </a:t>
            </a:r>
            <a:r>
              <a:rPr lang="en-GB" dirty="0" smtClean="0">
                <a:solidFill>
                  <a:srgbClr val="0000FF"/>
                </a:solidFill>
              </a:rPr>
              <a:t>3000fb-1 and thus the</a:t>
            </a:r>
          </a:p>
          <a:p>
            <a:r>
              <a:rPr lang="en-GB" dirty="0">
                <a:solidFill>
                  <a:srgbClr val="0000FF"/>
                </a:solidFill>
              </a:rPr>
              <a:t>p</a:t>
            </a:r>
            <a:r>
              <a:rPr lang="en-GB" dirty="0" smtClean="0">
                <a:solidFill>
                  <a:srgbClr val="0000FF"/>
                </a:solidFill>
              </a:rPr>
              <a:t>hysics potential of the HL-LHC. </a:t>
            </a:r>
            <a:r>
              <a:rPr lang="en-GB" dirty="0" err="1" smtClean="0">
                <a:solidFill>
                  <a:srgbClr val="B80000"/>
                </a:solidFill>
              </a:rPr>
              <a:t>Fabiola</a:t>
            </a:r>
            <a:r>
              <a:rPr lang="en-GB" dirty="0" smtClean="0">
                <a:solidFill>
                  <a:srgbClr val="0000FF"/>
                </a:solidFill>
              </a:rPr>
              <a:t>.</a:t>
            </a:r>
          </a:p>
          <a:p>
            <a:endParaRPr lang="en-GB" sz="1000" b="1" dirty="0">
              <a:solidFill>
                <a:schemeClr val="accent6">
                  <a:lumMod val="75000"/>
                </a:schemeClr>
              </a:solidFill>
            </a:endParaRPr>
          </a:p>
          <a:p>
            <a:r>
              <a:rPr lang="en-GB" b="1" dirty="0" smtClean="0">
                <a:solidFill>
                  <a:schemeClr val="accent6">
                    <a:lumMod val="75000"/>
                  </a:schemeClr>
                </a:solidFill>
              </a:rPr>
              <a:t>The need to upgrade certain key detector elements of ATLAS and CMS for </a:t>
            </a:r>
          </a:p>
          <a:p>
            <a:r>
              <a:rPr lang="en-GB" b="1" dirty="0" smtClean="0">
                <a:solidFill>
                  <a:schemeClr val="accent6">
                    <a:lumMod val="75000"/>
                  </a:schemeClr>
                </a:solidFill>
              </a:rPr>
              <a:t>ANY programme beyond  300fb-1. </a:t>
            </a:r>
            <a:r>
              <a:rPr lang="en-GB" dirty="0" err="1" smtClean="0">
                <a:solidFill>
                  <a:srgbClr val="B80000"/>
                </a:solidFill>
              </a:rPr>
              <a:t>Beniamino</a:t>
            </a:r>
            <a:endParaRPr lang="en-GB" dirty="0" smtClean="0">
              <a:solidFill>
                <a:srgbClr val="B80000"/>
              </a:solidFill>
            </a:endParaRPr>
          </a:p>
          <a:p>
            <a:endParaRPr lang="en-GB" sz="1000" dirty="0"/>
          </a:p>
          <a:p>
            <a:r>
              <a:rPr lang="en-GB" dirty="0" smtClean="0">
                <a:solidFill>
                  <a:srgbClr val="0000FF"/>
                </a:solidFill>
              </a:rPr>
              <a:t>The role of the upgrade changes in mitigating the high rate, high pile-up conditions</a:t>
            </a:r>
          </a:p>
          <a:p>
            <a:r>
              <a:rPr lang="en-GB" dirty="0" smtClean="0">
                <a:solidFill>
                  <a:srgbClr val="0000FF"/>
                </a:solidFill>
              </a:rPr>
              <a:t>of HL-LHC needed to reach the 3000fb-1 target in a reasonable timescale. </a:t>
            </a:r>
          </a:p>
          <a:p>
            <a:r>
              <a:rPr lang="en-GB" dirty="0" smtClean="0">
                <a:solidFill>
                  <a:srgbClr val="0000FF"/>
                </a:solidFill>
              </a:rPr>
              <a:t>Prospects for pile-up mitigation by tuning the luminous region.</a:t>
            </a:r>
            <a:r>
              <a:rPr lang="en-GB" dirty="0" smtClean="0">
                <a:solidFill>
                  <a:srgbClr val="B80000"/>
                </a:solidFill>
              </a:rPr>
              <a:t> </a:t>
            </a:r>
            <a:r>
              <a:rPr lang="en-GB" dirty="0">
                <a:solidFill>
                  <a:srgbClr val="B80000"/>
                </a:solidFill>
              </a:rPr>
              <a:t>Didier</a:t>
            </a:r>
            <a:r>
              <a:rPr lang="en-GB" dirty="0">
                <a:solidFill>
                  <a:srgbClr val="0000FF"/>
                </a:solidFill>
              </a:rPr>
              <a:t>.</a:t>
            </a:r>
            <a:endParaRPr lang="en-GB" dirty="0" smtClean="0">
              <a:solidFill>
                <a:srgbClr val="0000FF"/>
              </a:solidFill>
            </a:endParaRPr>
          </a:p>
          <a:p>
            <a:endParaRPr lang="en-GB" sz="1000" dirty="0"/>
          </a:p>
          <a:p>
            <a:r>
              <a:rPr lang="en-GB" b="1" dirty="0" smtClean="0">
                <a:solidFill>
                  <a:schemeClr val="accent2">
                    <a:lumMod val="75000"/>
                  </a:schemeClr>
                </a:solidFill>
              </a:rPr>
              <a:t>Physics motivation &amp; realisation of the </a:t>
            </a:r>
            <a:r>
              <a:rPr lang="en-GB" b="1" dirty="0" err="1" smtClean="0">
                <a:solidFill>
                  <a:schemeClr val="accent2">
                    <a:lumMod val="75000"/>
                  </a:schemeClr>
                </a:solidFill>
              </a:rPr>
              <a:t>LHCb</a:t>
            </a:r>
            <a:r>
              <a:rPr lang="en-GB" b="1" dirty="0" smtClean="0">
                <a:solidFill>
                  <a:schemeClr val="accent2">
                    <a:lumMod val="75000"/>
                  </a:schemeClr>
                </a:solidFill>
              </a:rPr>
              <a:t> upgrade, plus </a:t>
            </a:r>
          </a:p>
          <a:p>
            <a:r>
              <a:rPr lang="en-GB" b="1" dirty="0">
                <a:solidFill>
                  <a:schemeClr val="accent2">
                    <a:lumMod val="75000"/>
                  </a:schemeClr>
                </a:solidFill>
              </a:rPr>
              <a:t>t</a:t>
            </a:r>
            <a:r>
              <a:rPr lang="en-GB" b="1" dirty="0" smtClean="0">
                <a:solidFill>
                  <a:schemeClr val="accent2">
                    <a:lumMod val="75000"/>
                  </a:schemeClr>
                </a:solidFill>
              </a:rPr>
              <a:t>he forward physics and ALICE p-p programmes.  </a:t>
            </a:r>
            <a:r>
              <a:rPr lang="en-GB" dirty="0" smtClean="0">
                <a:solidFill>
                  <a:srgbClr val="FF0000"/>
                </a:solidFill>
              </a:rPr>
              <a:t>Richard</a:t>
            </a:r>
          </a:p>
          <a:p>
            <a:endParaRPr lang="en-GB" sz="1000" dirty="0"/>
          </a:p>
          <a:p>
            <a:r>
              <a:rPr lang="en-GB" dirty="0" smtClean="0">
                <a:solidFill>
                  <a:srgbClr val="0000FF"/>
                </a:solidFill>
              </a:rPr>
              <a:t>Which left </a:t>
            </a:r>
            <a:r>
              <a:rPr lang="en-GB" dirty="0" smtClean="0">
                <a:solidFill>
                  <a:srgbClr val="B80000"/>
                </a:solidFill>
              </a:rPr>
              <a:t>Mike</a:t>
            </a:r>
            <a:r>
              <a:rPr lang="en-GB" dirty="0" smtClean="0">
                <a:solidFill>
                  <a:srgbClr val="0000FF"/>
                </a:solidFill>
              </a:rPr>
              <a:t> as the victim trying  to fit the disparate requirements for operation and </a:t>
            </a:r>
          </a:p>
          <a:p>
            <a:r>
              <a:rPr lang="en-GB" dirty="0" smtClean="0">
                <a:solidFill>
                  <a:srgbClr val="0000FF"/>
                </a:solidFill>
              </a:rPr>
              <a:t>upgrade into a workable schedule,  taking into account accelerator consolidation and </a:t>
            </a:r>
          </a:p>
          <a:p>
            <a:r>
              <a:rPr lang="en-GB" dirty="0" smtClean="0">
                <a:solidFill>
                  <a:srgbClr val="0000FF"/>
                </a:solidFill>
              </a:rPr>
              <a:t>upgrade options</a:t>
            </a:r>
          </a:p>
        </p:txBody>
      </p:sp>
      <p:sp>
        <p:nvSpPr>
          <p:cNvPr id="2" name="Title 1"/>
          <p:cNvSpPr>
            <a:spLocks noGrp="1"/>
          </p:cNvSpPr>
          <p:nvPr>
            <p:ph type="title"/>
          </p:nvPr>
        </p:nvSpPr>
        <p:spPr/>
        <p:txBody>
          <a:bodyPr/>
          <a:lstStyle/>
          <a:p>
            <a:r>
              <a:rPr lang="en-GB" dirty="0" smtClean="0"/>
              <a:t>Session 1: experiments: summary</a:t>
            </a:r>
            <a:endParaRPr lang="en-GB" dirty="0"/>
          </a:p>
        </p:txBody>
      </p:sp>
    </p:spTree>
    <p:extLst>
      <p:ext uri="{BB962C8B-B14F-4D97-AF65-F5344CB8AC3E}">
        <p14:creationId xmlns:p14="http://schemas.microsoft.com/office/powerpoint/2010/main" val="2670848408"/>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ATLAS &amp; CMS: Phase 2 upgrades mandatory</a:t>
            </a:r>
            <a:endParaRPr lang="en-GB" sz="28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13751" y="1828800"/>
            <a:ext cx="2352697" cy="1469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52400" y="1654607"/>
            <a:ext cx="5288627" cy="4708981"/>
          </a:xfrm>
          <a:prstGeom prst="rect">
            <a:avLst/>
          </a:prstGeom>
          <a:noFill/>
        </p:spPr>
        <p:txBody>
          <a:bodyPr wrap="none" rtlCol="0">
            <a:spAutoFit/>
          </a:bodyPr>
          <a:lstStyle/>
          <a:p>
            <a:r>
              <a:rPr lang="en-GB" b="1" dirty="0" smtClean="0">
                <a:solidFill>
                  <a:srgbClr val="0000FF"/>
                </a:solidFill>
              </a:rPr>
              <a:t>Silicon sensors: </a:t>
            </a:r>
            <a:r>
              <a:rPr lang="en-GB" dirty="0" smtClean="0"/>
              <a:t>leakage current increase with</a:t>
            </a:r>
          </a:p>
          <a:p>
            <a:r>
              <a:rPr lang="en-GB" dirty="0"/>
              <a:t>r</a:t>
            </a:r>
            <a:r>
              <a:rPr lang="en-GB" dirty="0" smtClean="0"/>
              <a:t>adiation dose = ∫L </a:t>
            </a:r>
            <a:r>
              <a:rPr lang="en-GB" dirty="0" err="1" smtClean="0"/>
              <a:t>dt.</a:t>
            </a:r>
            <a:endParaRPr lang="en-GB" dirty="0" smtClean="0"/>
          </a:p>
          <a:p>
            <a:r>
              <a:rPr lang="en-GB" dirty="0" smtClean="0"/>
              <a:t>	-very well modelled</a:t>
            </a:r>
          </a:p>
          <a:p>
            <a:r>
              <a:rPr lang="en-GB" dirty="0" smtClean="0"/>
              <a:t>	- can predict that existing detectors </a:t>
            </a:r>
          </a:p>
          <a:p>
            <a:r>
              <a:rPr lang="en-GB" dirty="0"/>
              <a:t>	</a:t>
            </a:r>
            <a:r>
              <a:rPr lang="en-GB" dirty="0" smtClean="0"/>
              <a:t>  </a:t>
            </a:r>
            <a:r>
              <a:rPr lang="en-GB" dirty="0" smtClean="0">
                <a:solidFill>
                  <a:srgbClr val="FF0000"/>
                </a:solidFill>
              </a:rPr>
              <a:t>will be seriously compromised</a:t>
            </a:r>
          </a:p>
          <a:p>
            <a:r>
              <a:rPr lang="en-GB" dirty="0" smtClean="0">
                <a:solidFill>
                  <a:srgbClr val="FF0000"/>
                </a:solidFill>
              </a:rPr>
              <a:t>	   at ~500fb-1</a:t>
            </a:r>
          </a:p>
          <a:p>
            <a:r>
              <a:rPr lang="en-GB" dirty="0"/>
              <a:t>	</a:t>
            </a:r>
            <a:r>
              <a:rPr lang="en-GB" dirty="0" smtClean="0"/>
              <a:t>-key physics quantities degrade much </a:t>
            </a:r>
          </a:p>
          <a:p>
            <a:r>
              <a:rPr lang="en-GB" dirty="0"/>
              <a:t> </a:t>
            </a:r>
            <a:r>
              <a:rPr lang="en-GB" dirty="0" smtClean="0"/>
              <a:t>               faster than layer inefficiency</a:t>
            </a:r>
          </a:p>
          <a:p>
            <a:endParaRPr lang="en-GB" dirty="0" smtClean="0"/>
          </a:p>
          <a:p>
            <a:r>
              <a:rPr lang="en-GB" b="1" dirty="0" smtClean="0">
                <a:solidFill>
                  <a:srgbClr val="0000FF"/>
                </a:solidFill>
              </a:rPr>
              <a:t>Calorimeters:</a:t>
            </a:r>
          </a:p>
          <a:p>
            <a:endParaRPr lang="en-GB" dirty="0" smtClean="0"/>
          </a:p>
          <a:p>
            <a:r>
              <a:rPr lang="en-GB" dirty="0" smtClean="0"/>
              <a:t>Signal (light) output reduced by radiation damage</a:t>
            </a:r>
          </a:p>
          <a:p>
            <a:r>
              <a:rPr lang="en-GB" dirty="0" smtClean="0"/>
              <a:t>Can prolong life with smarter readout but </a:t>
            </a:r>
          </a:p>
          <a:p>
            <a:r>
              <a:rPr lang="en-GB" dirty="0" smtClean="0">
                <a:solidFill>
                  <a:srgbClr val="FF0000"/>
                </a:solidFill>
              </a:rPr>
              <a:t>at ~500fb-1, there’s nothing left to work with.</a:t>
            </a:r>
          </a:p>
          <a:p>
            <a:endParaRPr lang="en-GB" dirty="0"/>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88919" y="1523999"/>
            <a:ext cx="2393136" cy="2287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51736" y="3811942"/>
            <a:ext cx="3956125" cy="29897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043365" y="1123889"/>
            <a:ext cx="1308371" cy="400110"/>
          </a:xfrm>
          <a:prstGeom prst="rect">
            <a:avLst/>
          </a:prstGeom>
          <a:noFill/>
        </p:spPr>
        <p:txBody>
          <a:bodyPr wrap="none" rtlCol="0">
            <a:spAutoFit/>
          </a:bodyPr>
          <a:lstStyle/>
          <a:p>
            <a:r>
              <a:rPr lang="en-GB" dirty="0" err="1" smtClean="0"/>
              <a:t>Beniamino</a:t>
            </a:r>
            <a:endParaRPr lang="en-GB" dirty="0"/>
          </a:p>
        </p:txBody>
      </p:sp>
    </p:spTree>
    <p:extLst>
      <p:ext uri="{BB962C8B-B14F-4D97-AF65-F5344CB8AC3E}">
        <p14:creationId xmlns:p14="http://schemas.microsoft.com/office/powerpoint/2010/main" val="293215378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ATLAS &amp; CMS Phase 2 trackers</a:t>
            </a:r>
            <a:endParaRPr lang="en-GB"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829" y="1770289"/>
            <a:ext cx="8639175" cy="507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509841" y="1186300"/>
            <a:ext cx="838691" cy="400110"/>
          </a:xfrm>
          <a:prstGeom prst="rect">
            <a:avLst/>
          </a:prstGeom>
          <a:noFill/>
        </p:spPr>
        <p:txBody>
          <a:bodyPr wrap="none" rtlCol="0">
            <a:spAutoFit/>
          </a:bodyPr>
          <a:lstStyle/>
          <a:p>
            <a:r>
              <a:rPr lang="en-GB" dirty="0" smtClean="0"/>
              <a:t>Didier</a:t>
            </a:r>
            <a:endParaRPr lang="en-GB" dirty="0"/>
          </a:p>
        </p:txBody>
      </p:sp>
      <p:sp>
        <p:nvSpPr>
          <p:cNvPr id="4" name="TextBox 3"/>
          <p:cNvSpPr txBox="1"/>
          <p:nvPr/>
        </p:nvSpPr>
        <p:spPr>
          <a:xfrm>
            <a:off x="228600" y="1461941"/>
            <a:ext cx="4820487" cy="338554"/>
          </a:xfrm>
          <a:prstGeom prst="rect">
            <a:avLst/>
          </a:prstGeom>
          <a:noFill/>
        </p:spPr>
        <p:txBody>
          <a:bodyPr wrap="none" rtlCol="0">
            <a:spAutoFit/>
          </a:bodyPr>
          <a:lstStyle/>
          <a:p>
            <a:r>
              <a:rPr lang="en-GB" sz="1600" dirty="0" smtClean="0">
                <a:solidFill>
                  <a:srgbClr val="0000FF"/>
                </a:solidFill>
                <a:latin typeface="Calibri" panose="020F0502020204030204" pitchFamily="34" charset="0"/>
              </a:rPr>
              <a:t>Light-weight designs using 2-phase CO2 cooling systems</a:t>
            </a:r>
            <a:endParaRPr lang="en-GB" sz="1600" dirty="0">
              <a:solidFill>
                <a:srgbClr val="0000FF"/>
              </a:solidFill>
              <a:latin typeface="Calibri" panose="020F0502020204030204" pitchFamily="34" charset="0"/>
            </a:endParaRPr>
          </a:p>
        </p:txBody>
      </p:sp>
      <p:sp>
        <p:nvSpPr>
          <p:cNvPr id="5" name="TextBox 4"/>
          <p:cNvSpPr txBox="1"/>
          <p:nvPr/>
        </p:nvSpPr>
        <p:spPr>
          <a:xfrm>
            <a:off x="5445866" y="1454486"/>
            <a:ext cx="3467937" cy="369332"/>
          </a:xfrm>
          <a:prstGeom prst="rect">
            <a:avLst/>
          </a:prstGeom>
          <a:noFill/>
        </p:spPr>
        <p:txBody>
          <a:bodyPr wrap="none" rtlCol="0">
            <a:spAutoFit/>
          </a:bodyPr>
          <a:lstStyle/>
          <a:p>
            <a:r>
              <a:rPr lang="en-GB" sz="1800" dirty="0" smtClean="0">
                <a:solidFill>
                  <a:srgbClr val="0000FF"/>
                </a:solidFill>
                <a:latin typeface="Calibri" panose="020F0502020204030204" pitchFamily="34" charset="0"/>
              </a:rPr>
              <a:t>Pixels will need replacement in LS’s</a:t>
            </a:r>
            <a:endParaRPr lang="en-GB" sz="1800" dirty="0">
              <a:solidFill>
                <a:srgbClr val="0000FF"/>
              </a:solidFill>
              <a:latin typeface="Calibri" panose="020F0502020204030204" pitchFamily="34" charset="0"/>
            </a:endParaRPr>
          </a:p>
        </p:txBody>
      </p:sp>
      <p:sp>
        <p:nvSpPr>
          <p:cNvPr id="6" name="Oval 5"/>
          <p:cNvSpPr/>
          <p:nvPr/>
        </p:nvSpPr>
        <p:spPr>
          <a:xfrm>
            <a:off x="1371600" y="2057400"/>
            <a:ext cx="1066800" cy="228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1540256" y="3505200"/>
            <a:ext cx="1736343" cy="2286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1219200" y="4112758"/>
            <a:ext cx="2209800" cy="2705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2068285" y="5832701"/>
            <a:ext cx="2209800" cy="2705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3987419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Phase2: Calorimeters </a:t>
            </a:r>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295400"/>
            <a:ext cx="7680395" cy="556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371600" y="1229602"/>
            <a:ext cx="1308371" cy="400110"/>
          </a:xfrm>
          <a:prstGeom prst="rect">
            <a:avLst/>
          </a:prstGeom>
          <a:noFill/>
        </p:spPr>
        <p:txBody>
          <a:bodyPr wrap="none" rtlCol="0">
            <a:spAutoFit/>
          </a:bodyPr>
          <a:lstStyle/>
          <a:p>
            <a:r>
              <a:rPr lang="en-GB" dirty="0" err="1" smtClean="0"/>
              <a:t>Beniamino</a:t>
            </a:r>
            <a:endParaRPr lang="en-GB" dirty="0"/>
          </a:p>
        </p:txBody>
      </p:sp>
    </p:spTree>
    <p:extLst>
      <p:ext uri="{BB962C8B-B14F-4D97-AF65-F5344CB8AC3E}">
        <p14:creationId xmlns:p14="http://schemas.microsoft.com/office/powerpoint/2010/main" val="274911929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Pileup and luminous region</a:t>
            </a:r>
            <a:endParaRPr lang="en-GB" dirty="0"/>
          </a:p>
        </p:txBody>
      </p:sp>
      <p:sp>
        <p:nvSpPr>
          <p:cNvPr id="3" name="TextBox 2"/>
          <p:cNvSpPr txBox="1"/>
          <p:nvPr/>
        </p:nvSpPr>
        <p:spPr>
          <a:xfrm>
            <a:off x="219946" y="3923368"/>
            <a:ext cx="9712915" cy="2862322"/>
          </a:xfrm>
          <a:prstGeom prst="rect">
            <a:avLst/>
          </a:prstGeom>
          <a:noFill/>
        </p:spPr>
        <p:txBody>
          <a:bodyPr wrap="none" rtlCol="0">
            <a:spAutoFit/>
          </a:bodyPr>
          <a:lstStyle/>
          <a:p>
            <a:r>
              <a:rPr lang="en-GB" dirty="0" smtClean="0">
                <a:solidFill>
                  <a:srgbClr val="B80000"/>
                </a:solidFill>
              </a:rPr>
              <a:t>Both ATLAS and CMS</a:t>
            </a:r>
            <a:r>
              <a:rPr lang="en-GB" dirty="0" smtClean="0">
                <a:solidFill>
                  <a:srgbClr val="B80000"/>
                </a:solidFill>
              </a:rPr>
              <a:t>:</a:t>
            </a:r>
            <a:endParaRPr lang="en-GB" sz="800" dirty="0"/>
          </a:p>
          <a:p>
            <a:r>
              <a:rPr lang="en-GB" dirty="0" smtClean="0">
                <a:solidFill>
                  <a:schemeClr val="accent5">
                    <a:lumMod val="50000"/>
                  </a:schemeClr>
                </a:solidFill>
              </a:rPr>
              <a:t>- are designing </a:t>
            </a:r>
            <a:r>
              <a:rPr lang="en-GB" dirty="0" smtClean="0">
                <a:solidFill>
                  <a:schemeClr val="accent5">
                    <a:lumMod val="50000"/>
                  </a:schemeClr>
                </a:solidFill>
              </a:rPr>
              <a:t>Run 4 detectors </a:t>
            </a:r>
            <a:r>
              <a:rPr lang="en-GB" dirty="0" smtClean="0">
                <a:solidFill>
                  <a:schemeClr val="accent5">
                    <a:lumMod val="50000"/>
                  </a:schemeClr>
                </a:solidFill>
              </a:rPr>
              <a:t>to cope with a mean pile-up of 140  (&lt;140&gt;)  (25ns, 5 x 10</a:t>
            </a:r>
            <a:r>
              <a:rPr lang="en-GB" baseline="30000" dirty="0" smtClean="0">
                <a:solidFill>
                  <a:schemeClr val="accent5">
                    <a:lumMod val="50000"/>
                  </a:schemeClr>
                </a:solidFill>
              </a:rPr>
              <a:t>34</a:t>
            </a:r>
            <a:r>
              <a:rPr lang="en-GB" dirty="0" smtClean="0">
                <a:solidFill>
                  <a:schemeClr val="accent5">
                    <a:lumMod val="50000"/>
                  </a:schemeClr>
                </a:solidFill>
              </a:rPr>
              <a:t>)</a:t>
            </a:r>
          </a:p>
          <a:p>
            <a:r>
              <a:rPr lang="en-GB" dirty="0" smtClean="0"/>
              <a:t>“tails</a:t>
            </a:r>
            <a:r>
              <a:rPr lang="en-GB" dirty="0" smtClean="0"/>
              <a:t>” up to 200 events per crossing</a:t>
            </a:r>
            <a:r>
              <a:rPr lang="en-GB" dirty="0" smtClean="0"/>
              <a:t>.[</a:t>
            </a:r>
            <a:r>
              <a:rPr lang="en-GB" dirty="0" smtClean="0"/>
              <a:t>Degradation </a:t>
            </a:r>
            <a:r>
              <a:rPr lang="en-GB" dirty="0" smtClean="0"/>
              <a:t>not sudden, but tails have large effect]</a:t>
            </a:r>
            <a:endParaRPr lang="en-GB" sz="1000" dirty="0"/>
          </a:p>
          <a:p>
            <a:r>
              <a:rPr lang="en-GB" dirty="0" smtClean="0">
                <a:solidFill>
                  <a:schemeClr val="accent5">
                    <a:lumMod val="50000"/>
                  </a:schemeClr>
                </a:solidFill>
              </a:rPr>
              <a:t>-are very interested in methods (</a:t>
            </a:r>
            <a:r>
              <a:rPr lang="en-GB" dirty="0" err="1" smtClean="0">
                <a:solidFill>
                  <a:schemeClr val="accent5">
                    <a:lumMod val="50000"/>
                  </a:schemeClr>
                </a:solidFill>
              </a:rPr>
              <a:t>eg</a:t>
            </a:r>
            <a:r>
              <a:rPr lang="en-GB" dirty="0" smtClean="0">
                <a:solidFill>
                  <a:schemeClr val="accent5">
                    <a:lumMod val="50000"/>
                  </a:schemeClr>
                </a:solidFill>
              </a:rPr>
              <a:t> crab kissing) allowing the extent of the luminous region </a:t>
            </a:r>
          </a:p>
          <a:p>
            <a:r>
              <a:rPr lang="en-GB" dirty="0" smtClean="0">
                <a:solidFill>
                  <a:schemeClr val="accent5">
                    <a:lumMod val="50000"/>
                  </a:schemeClr>
                </a:solidFill>
              </a:rPr>
              <a:t>in time and space to be tuned, </a:t>
            </a:r>
            <a:r>
              <a:rPr lang="en-GB" dirty="0" smtClean="0"/>
              <a:t>so as to reduce the pileup  density in either  z or t </a:t>
            </a:r>
            <a:r>
              <a:rPr lang="en-GB" dirty="0" smtClean="0"/>
              <a:t>dimensions</a:t>
            </a:r>
            <a:endParaRPr lang="en-GB" dirty="0"/>
          </a:p>
          <a:p>
            <a:r>
              <a:rPr lang="en-GB" dirty="0" smtClean="0">
                <a:solidFill>
                  <a:srgbClr val="B80000"/>
                </a:solidFill>
              </a:rPr>
              <a:t>does </a:t>
            </a:r>
            <a:r>
              <a:rPr lang="en-GB" dirty="0" smtClean="0">
                <a:solidFill>
                  <a:srgbClr val="B80000"/>
                </a:solidFill>
              </a:rPr>
              <a:t>not open up a door to accepting 2x the </a:t>
            </a:r>
            <a:r>
              <a:rPr lang="en-GB" dirty="0" err="1" smtClean="0">
                <a:solidFill>
                  <a:srgbClr val="B80000"/>
                </a:solidFill>
              </a:rPr>
              <a:t>inst</a:t>
            </a:r>
            <a:r>
              <a:rPr lang="en-GB" dirty="0" smtClean="0">
                <a:solidFill>
                  <a:srgbClr val="B80000"/>
                </a:solidFill>
              </a:rPr>
              <a:t> </a:t>
            </a:r>
            <a:r>
              <a:rPr lang="en-GB" dirty="0" err="1" smtClean="0">
                <a:solidFill>
                  <a:srgbClr val="B80000"/>
                </a:solidFill>
              </a:rPr>
              <a:t>lumi</a:t>
            </a:r>
            <a:r>
              <a:rPr lang="en-GB" dirty="0" smtClean="0">
                <a:solidFill>
                  <a:srgbClr val="B80000"/>
                </a:solidFill>
              </a:rPr>
              <a:t> </a:t>
            </a:r>
            <a:endParaRPr lang="en-GB" dirty="0" smtClean="0">
              <a:solidFill>
                <a:srgbClr val="B80000"/>
              </a:solidFill>
            </a:endParaRPr>
          </a:p>
          <a:p>
            <a:r>
              <a:rPr lang="en-GB" dirty="0" smtClean="0"/>
              <a:t>(</a:t>
            </a:r>
            <a:r>
              <a:rPr lang="en-GB" dirty="0" smtClean="0"/>
              <a:t>mean pile-up also has bad </a:t>
            </a:r>
            <a:r>
              <a:rPr lang="en-GB" dirty="0" smtClean="0"/>
              <a:t>effects </a:t>
            </a:r>
            <a:r>
              <a:rPr lang="en-GB" dirty="0" err="1" smtClean="0"/>
              <a:t>eg</a:t>
            </a:r>
            <a:r>
              <a:rPr lang="en-GB" dirty="0" smtClean="0"/>
              <a:t> neutrals in calorimeters)</a:t>
            </a:r>
            <a:endParaRPr lang="en-GB" sz="1000" dirty="0"/>
          </a:p>
          <a:p>
            <a:r>
              <a:rPr lang="en-GB" dirty="0" smtClean="0"/>
              <a:t>The potential to exploit </a:t>
            </a:r>
            <a:r>
              <a:rPr lang="en-GB" dirty="0" smtClean="0">
                <a:solidFill>
                  <a:srgbClr val="B80000"/>
                </a:solidFill>
              </a:rPr>
              <a:t>fast timing (</a:t>
            </a:r>
            <a:r>
              <a:rPr lang="en-GB" dirty="0" smtClean="0">
                <a:solidFill>
                  <a:srgbClr val="B80000"/>
                </a:solidFill>
                <a:latin typeface="Symbol" panose="05050102010706020507" pitchFamily="18" charset="2"/>
              </a:rPr>
              <a:t>s</a:t>
            </a:r>
            <a:r>
              <a:rPr lang="en-GB" dirty="0">
                <a:solidFill>
                  <a:srgbClr val="B80000"/>
                </a:solidFill>
              </a:rPr>
              <a:t> </a:t>
            </a:r>
            <a:r>
              <a:rPr lang="en-GB" dirty="0" smtClean="0">
                <a:solidFill>
                  <a:srgbClr val="B80000"/>
                </a:solidFill>
              </a:rPr>
              <a:t>~10ps) to mitigate pile-up still requires substantial</a:t>
            </a:r>
          </a:p>
          <a:p>
            <a:r>
              <a:rPr lang="en-GB" dirty="0" smtClean="0">
                <a:solidFill>
                  <a:srgbClr val="B80000"/>
                </a:solidFill>
              </a:rPr>
              <a:t>R &amp; D</a:t>
            </a:r>
            <a:r>
              <a:rPr lang="en-GB" dirty="0" smtClean="0"/>
              <a:t>, but there is a dedicated community pursuing this. </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8713" y="1497162"/>
            <a:ext cx="2947287" cy="2700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65089" y="1477550"/>
            <a:ext cx="6340511" cy="2554545"/>
          </a:xfrm>
          <a:prstGeom prst="rect">
            <a:avLst/>
          </a:prstGeom>
          <a:noFill/>
        </p:spPr>
        <p:txBody>
          <a:bodyPr wrap="square" rtlCol="0">
            <a:spAutoFit/>
          </a:bodyPr>
          <a:lstStyle/>
          <a:p>
            <a:r>
              <a:rPr lang="en-GB" dirty="0" smtClean="0">
                <a:solidFill>
                  <a:srgbClr val="0000FF"/>
                </a:solidFill>
              </a:rPr>
              <a:t>Pile-up </a:t>
            </a:r>
            <a:r>
              <a:rPr lang="en-GB" dirty="0">
                <a:solidFill>
                  <a:srgbClr val="0000FF"/>
                </a:solidFill>
              </a:rPr>
              <a:t>effects </a:t>
            </a:r>
            <a:r>
              <a:rPr lang="en-GB" dirty="0" smtClean="0">
                <a:solidFill>
                  <a:srgbClr val="0000FF"/>
                </a:solidFill>
              </a:rPr>
              <a:t>visible throughout detector  &amp; readout chain</a:t>
            </a:r>
          </a:p>
          <a:p>
            <a:r>
              <a:rPr lang="en-GB" dirty="0" smtClean="0"/>
              <a:t>- Occupancy – difficulty separating event information</a:t>
            </a:r>
            <a:endParaRPr lang="en-GB" dirty="0"/>
          </a:p>
          <a:p>
            <a:r>
              <a:rPr lang="en-GB" dirty="0" smtClean="0"/>
              <a:t>- Memory </a:t>
            </a:r>
            <a:r>
              <a:rPr lang="en-GB" dirty="0"/>
              <a:t>buffers on front-end </a:t>
            </a:r>
            <a:r>
              <a:rPr lang="en-GB" dirty="0" smtClean="0"/>
              <a:t>chips</a:t>
            </a:r>
          </a:p>
          <a:p>
            <a:r>
              <a:rPr lang="en-GB" dirty="0" smtClean="0"/>
              <a:t>- Selectivity of trigger system working with limited info</a:t>
            </a:r>
            <a:endParaRPr lang="en-GB" dirty="0"/>
          </a:p>
          <a:p>
            <a:r>
              <a:rPr lang="en-GB" dirty="0" smtClean="0"/>
              <a:t>- Links </a:t>
            </a:r>
            <a:r>
              <a:rPr lang="en-GB" dirty="0"/>
              <a:t>between the front-end and the </a:t>
            </a:r>
            <a:r>
              <a:rPr lang="en-GB" dirty="0" smtClean="0"/>
              <a:t>back-end electronics</a:t>
            </a:r>
            <a:endParaRPr lang="en-GB" dirty="0"/>
          </a:p>
          <a:p>
            <a:r>
              <a:rPr lang="en-GB" dirty="0" smtClean="0"/>
              <a:t>- Limitations </a:t>
            </a:r>
            <a:r>
              <a:rPr lang="en-GB" dirty="0"/>
              <a:t>in processing power in </a:t>
            </a:r>
            <a:r>
              <a:rPr lang="en-GB" dirty="0" smtClean="0"/>
              <a:t>back-end electronics</a:t>
            </a:r>
            <a:endParaRPr lang="en-GB" dirty="0"/>
          </a:p>
          <a:p>
            <a:r>
              <a:rPr lang="en-GB" dirty="0" smtClean="0"/>
              <a:t>- Links </a:t>
            </a:r>
            <a:r>
              <a:rPr lang="en-GB" dirty="0"/>
              <a:t>between the </a:t>
            </a:r>
            <a:r>
              <a:rPr lang="en-GB" dirty="0" smtClean="0"/>
              <a:t>back-end &amp; rest of DAQ</a:t>
            </a:r>
          </a:p>
          <a:p>
            <a:r>
              <a:rPr lang="en-GB" dirty="0" smtClean="0"/>
              <a:t>- Event reconstruction in high level trigger &amp; offline</a:t>
            </a:r>
            <a:endParaRPr lang="en-GB" dirty="0"/>
          </a:p>
        </p:txBody>
      </p:sp>
    </p:spTree>
    <p:extLst>
      <p:ext uri="{BB962C8B-B14F-4D97-AF65-F5344CB8AC3E}">
        <p14:creationId xmlns:p14="http://schemas.microsoft.com/office/powerpoint/2010/main" val="3301775177"/>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Pileup mitigation</a:t>
            </a:r>
            <a:endParaRPr lang="en-GB" dirty="0"/>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447" b="3439"/>
          <a:stretch/>
        </p:blipFill>
        <p:spPr bwMode="auto">
          <a:xfrm>
            <a:off x="838201" y="1524000"/>
            <a:ext cx="8218714" cy="50364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495800" y="1171545"/>
            <a:ext cx="838691" cy="400110"/>
          </a:xfrm>
          <a:prstGeom prst="rect">
            <a:avLst/>
          </a:prstGeom>
          <a:noFill/>
        </p:spPr>
        <p:txBody>
          <a:bodyPr wrap="none" rtlCol="0">
            <a:spAutoFit/>
          </a:bodyPr>
          <a:lstStyle/>
          <a:p>
            <a:r>
              <a:rPr lang="en-GB" dirty="0" smtClean="0"/>
              <a:t>Didier</a:t>
            </a:r>
            <a:endParaRPr lang="en-GB" dirty="0"/>
          </a:p>
        </p:txBody>
      </p:sp>
      <p:pic>
        <p:nvPicPr>
          <p:cNvPr id="717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36363"/>
          <a:stretch/>
        </p:blipFill>
        <p:spPr bwMode="auto">
          <a:xfrm>
            <a:off x="1743566" y="6293757"/>
            <a:ext cx="718185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421074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Trigger systems </a:t>
            </a:r>
            <a:endParaRPr lang="en-GB" dirty="0"/>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177" b="5776"/>
          <a:stretch/>
        </p:blipFill>
        <p:spPr bwMode="auto">
          <a:xfrm>
            <a:off x="2956095" y="2696029"/>
            <a:ext cx="6949905" cy="4161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228600" y="1465943"/>
            <a:ext cx="9841156" cy="4093428"/>
          </a:xfrm>
          <a:prstGeom prst="rect">
            <a:avLst/>
          </a:prstGeom>
          <a:noFill/>
        </p:spPr>
        <p:txBody>
          <a:bodyPr wrap="none" rtlCol="0">
            <a:spAutoFit/>
          </a:bodyPr>
          <a:lstStyle/>
          <a:p>
            <a:r>
              <a:rPr lang="en-GB" dirty="0" smtClean="0">
                <a:solidFill>
                  <a:srgbClr val="0000FF"/>
                </a:solidFill>
              </a:rPr>
              <a:t>Phase 1:  </a:t>
            </a:r>
            <a:r>
              <a:rPr lang="en-GB" dirty="0" smtClean="0"/>
              <a:t>L1 trigger upgrades to operate at 50 PU within the limitation of 100kHz output rate: </a:t>
            </a:r>
          </a:p>
          <a:p>
            <a:r>
              <a:rPr lang="en-GB" dirty="0"/>
              <a:t> </a:t>
            </a:r>
            <a:r>
              <a:rPr lang="en-GB" dirty="0" smtClean="0"/>
              <a:t>              </a:t>
            </a:r>
            <a:r>
              <a:rPr lang="en-GB" dirty="0" err="1" smtClean="0"/>
              <a:t>ongoing</a:t>
            </a:r>
            <a:r>
              <a:rPr lang="en-GB" dirty="0" smtClean="0"/>
              <a:t> from LS1 through LS2.   exploit: 	additional </a:t>
            </a:r>
            <a:r>
              <a:rPr lang="en-GB" dirty="0" err="1" smtClean="0"/>
              <a:t>muon</a:t>
            </a:r>
            <a:r>
              <a:rPr lang="en-GB" dirty="0" smtClean="0"/>
              <a:t> layers</a:t>
            </a:r>
          </a:p>
          <a:p>
            <a:r>
              <a:rPr lang="en-GB" dirty="0"/>
              <a:t>	 </a:t>
            </a:r>
            <a:r>
              <a:rPr lang="en-GB" dirty="0" smtClean="0"/>
              <a:t>            					better calorimeter </a:t>
            </a:r>
            <a:r>
              <a:rPr lang="en-GB" dirty="0" err="1" smtClean="0"/>
              <a:t>granualirty</a:t>
            </a:r>
            <a:endParaRPr lang="en-GB" dirty="0" smtClean="0"/>
          </a:p>
          <a:p>
            <a:r>
              <a:rPr lang="en-GB" dirty="0"/>
              <a:t>	 </a:t>
            </a:r>
            <a:r>
              <a:rPr lang="en-GB" dirty="0" smtClean="0"/>
              <a:t>            					more complex event info/analysis </a:t>
            </a:r>
          </a:p>
          <a:p>
            <a:r>
              <a:rPr lang="en-GB" dirty="0" smtClean="0">
                <a:solidFill>
                  <a:srgbClr val="0000FF"/>
                </a:solidFill>
              </a:rPr>
              <a:t>Phase 2:</a:t>
            </a:r>
          </a:p>
          <a:p>
            <a:r>
              <a:rPr lang="en-GB" dirty="0" smtClean="0"/>
              <a:t>Increase bandwidth</a:t>
            </a:r>
          </a:p>
          <a:p>
            <a:r>
              <a:rPr lang="en-GB" dirty="0"/>
              <a:t>	</a:t>
            </a:r>
            <a:r>
              <a:rPr lang="en-GB" dirty="0" smtClean="0"/>
              <a:t>latency</a:t>
            </a:r>
          </a:p>
          <a:p>
            <a:r>
              <a:rPr lang="en-GB" dirty="0"/>
              <a:t>	</a:t>
            </a:r>
            <a:r>
              <a:rPr lang="en-GB" dirty="0" smtClean="0"/>
              <a:t>HLT o/p rate</a:t>
            </a:r>
          </a:p>
          <a:p>
            <a:r>
              <a:rPr lang="en-GB" dirty="0"/>
              <a:t>	</a:t>
            </a:r>
            <a:r>
              <a:rPr lang="en-GB" dirty="0" smtClean="0"/>
              <a:t>use tracker in trigger</a:t>
            </a:r>
          </a:p>
          <a:p>
            <a:endParaRPr lang="en-GB" dirty="0"/>
          </a:p>
          <a:p>
            <a:r>
              <a:rPr lang="en-GB" dirty="0" smtClean="0">
                <a:solidFill>
                  <a:srgbClr val="FF0000"/>
                </a:solidFill>
              </a:rPr>
              <a:t>Major changes to detector</a:t>
            </a:r>
          </a:p>
          <a:p>
            <a:r>
              <a:rPr lang="en-GB" dirty="0">
                <a:solidFill>
                  <a:srgbClr val="FF0000"/>
                </a:solidFill>
              </a:rPr>
              <a:t>e</a:t>
            </a:r>
            <a:r>
              <a:rPr lang="en-GB" dirty="0" smtClean="0">
                <a:solidFill>
                  <a:srgbClr val="FF0000"/>
                </a:solidFill>
              </a:rPr>
              <a:t>lectronics required.</a:t>
            </a:r>
          </a:p>
          <a:p>
            <a:r>
              <a:rPr lang="en-GB" dirty="0" smtClean="0"/>
              <a:t> </a:t>
            </a:r>
            <a:endParaRPr lang="en-GB" dirty="0"/>
          </a:p>
        </p:txBody>
      </p:sp>
      <p:sp>
        <p:nvSpPr>
          <p:cNvPr id="4" name="TextBox 3"/>
          <p:cNvSpPr txBox="1"/>
          <p:nvPr/>
        </p:nvSpPr>
        <p:spPr>
          <a:xfrm>
            <a:off x="4321373" y="1142761"/>
            <a:ext cx="838691" cy="400110"/>
          </a:xfrm>
          <a:prstGeom prst="rect">
            <a:avLst/>
          </a:prstGeom>
          <a:noFill/>
        </p:spPr>
        <p:txBody>
          <a:bodyPr wrap="none" rtlCol="0">
            <a:spAutoFit/>
          </a:bodyPr>
          <a:lstStyle/>
          <a:p>
            <a:r>
              <a:rPr lang="en-GB" dirty="0" smtClean="0"/>
              <a:t>Didier</a:t>
            </a:r>
            <a:endParaRPr lang="en-GB" dirty="0"/>
          </a:p>
        </p:txBody>
      </p:sp>
    </p:spTree>
    <p:extLst>
      <p:ext uri="{BB962C8B-B14F-4D97-AF65-F5344CB8AC3E}">
        <p14:creationId xmlns:p14="http://schemas.microsoft.com/office/powerpoint/2010/main" val="22677839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056290224"/>
              </p:ext>
            </p:extLst>
          </p:nvPr>
        </p:nvGraphicFramePr>
        <p:xfrm>
          <a:off x="82550" y="550250"/>
          <a:ext cx="9740899" cy="5928360"/>
        </p:xfrm>
        <a:graphic>
          <a:graphicData uri="http://schemas.openxmlformats.org/drawingml/2006/table">
            <a:tbl>
              <a:tblPr firstRow="1" bandRow="1">
                <a:tableStyleId>{5C22544A-7EE6-4342-B048-85BDC9FD1C3A}</a:tableStyleId>
              </a:tblPr>
              <a:tblGrid>
                <a:gridCol w="1623483"/>
                <a:gridCol w="1623483"/>
                <a:gridCol w="1706033"/>
                <a:gridCol w="2311400"/>
                <a:gridCol w="853017"/>
                <a:gridCol w="1623483"/>
              </a:tblGrid>
              <a:tr h="638175">
                <a:tc>
                  <a:txBody>
                    <a:bodyPr/>
                    <a:lstStyle/>
                    <a:p>
                      <a:endParaRPr lang="en-US" sz="1600" dirty="0"/>
                    </a:p>
                  </a:txBody>
                  <a:tcPr marL="99060" marR="99060" anchor="ctr"/>
                </a:tc>
                <a:tc>
                  <a:txBody>
                    <a:bodyPr/>
                    <a:lstStyle/>
                    <a:p>
                      <a:pPr algn="ctr"/>
                      <a:r>
                        <a:rPr lang="en-US" sz="2000" dirty="0" smtClean="0"/>
                        <a:t>Run 2</a:t>
                      </a:r>
                      <a:endParaRPr lang="en-US" sz="2000" dirty="0"/>
                    </a:p>
                  </a:txBody>
                  <a:tcPr marL="99060" marR="99060" anchor="ctr"/>
                </a:tc>
                <a:tc>
                  <a:txBody>
                    <a:bodyPr/>
                    <a:lstStyle/>
                    <a:p>
                      <a:pPr algn="ctr"/>
                      <a:r>
                        <a:rPr lang="en-US" sz="2000" dirty="0" smtClean="0"/>
                        <a:t>EYETS</a:t>
                      </a:r>
                      <a:endParaRPr lang="en-US" sz="2000" dirty="0"/>
                    </a:p>
                  </a:txBody>
                  <a:tcPr marL="99060" marR="99060" anchor="ctr"/>
                </a:tc>
                <a:tc>
                  <a:txBody>
                    <a:bodyPr/>
                    <a:lstStyle/>
                    <a:p>
                      <a:pPr algn="ctr"/>
                      <a:r>
                        <a:rPr lang="en-US" sz="2000" dirty="0" smtClean="0"/>
                        <a:t>LS2</a:t>
                      </a:r>
                      <a:endParaRPr lang="en-US" sz="2000" dirty="0"/>
                    </a:p>
                  </a:txBody>
                  <a:tcPr marL="99060" marR="99060" anchor="ctr"/>
                </a:tc>
                <a:tc>
                  <a:txBody>
                    <a:bodyPr/>
                    <a:lstStyle/>
                    <a:p>
                      <a:pPr algn="ctr"/>
                      <a:r>
                        <a:rPr lang="en-US" sz="2000" dirty="0" smtClean="0"/>
                        <a:t>Run</a:t>
                      </a:r>
                      <a:r>
                        <a:rPr lang="en-US" sz="2000" baseline="0" dirty="0" smtClean="0"/>
                        <a:t> 3</a:t>
                      </a:r>
                      <a:endParaRPr lang="en-US" sz="2000" dirty="0"/>
                    </a:p>
                  </a:txBody>
                  <a:tcPr marL="99060" marR="99060" anchor="ctr"/>
                </a:tc>
                <a:tc>
                  <a:txBody>
                    <a:bodyPr/>
                    <a:lstStyle/>
                    <a:p>
                      <a:pPr algn="ctr"/>
                      <a:r>
                        <a:rPr lang="en-US" sz="2000" dirty="0" smtClean="0"/>
                        <a:t>LS3</a:t>
                      </a:r>
                      <a:endParaRPr lang="en-US" sz="2000" dirty="0"/>
                    </a:p>
                  </a:txBody>
                  <a:tcPr marL="99060" marR="99060" anchor="ctr"/>
                </a:tc>
              </a:tr>
              <a:tr h="638175">
                <a:tc>
                  <a:txBody>
                    <a:bodyPr/>
                    <a:lstStyle/>
                    <a:p>
                      <a:pPr algn="ctr"/>
                      <a:r>
                        <a:rPr lang="en-US" sz="2000" dirty="0" smtClean="0"/>
                        <a:t>ALICE</a:t>
                      </a:r>
                      <a:endParaRPr lang="en-US" sz="2000" dirty="0"/>
                    </a:p>
                  </a:txBody>
                  <a:tcPr marL="99060" marR="99060" anchor="ctr"/>
                </a:tc>
                <a:tc>
                  <a:txBody>
                    <a:bodyPr/>
                    <a:lstStyle/>
                    <a:p>
                      <a:pPr algn="ctr"/>
                      <a:endParaRPr lang="en-US" sz="1600" dirty="0"/>
                    </a:p>
                  </a:txBody>
                  <a:tcPr marL="99060" marR="99060" anchor="ctr"/>
                </a:tc>
                <a:tc>
                  <a:txBody>
                    <a:bodyPr/>
                    <a:lstStyle/>
                    <a:p>
                      <a:pPr algn="ctr"/>
                      <a:r>
                        <a:rPr lang="en-US" sz="1600" dirty="0" smtClean="0"/>
                        <a:t>Contingency</a:t>
                      </a:r>
                      <a:endParaRPr lang="en-US" sz="1600" dirty="0"/>
                    </a:p>
                  </a:txBody>
                  <a:tcPr marL="99060" marR="99060" anchor="ctr"/>
                </a:tc>
                <a:tc>
                  <a:txBody>
                    <a:bodyPr/>
                    <a:lstStyle/>
                    <a:p>
                      <a:pPr algn="ctr"/>
                      <a:r>
                        <a:rPr lang="en-US" sz="1600" dirty="0" smtClean="0"/>
                        <a:t>18 mo.</a:t>
                      </a:r>
                    </a:p>
                    <a:p>
                      <a:pPr algn="ctr"/>
                      <a:r>
                        <a:rPr lang="en-US" sz="1600" baseline="0" dirty="0" smtClean="0"/>
                        <a:t>Shift into 2018</a:t>
                      </a:r>
                      <a:endParaRPr lang="en-US" sz="1600" dirty="0"/>
                    </a:p>
                  </a:txBody>
                  <a:tcPr marL="99060" marR="99060" anchor="ctr"/>
                </a:tc>
                <a:tc>
                  <a:txBody>
                    <a:bodyPr/>
                    <a:lstStyle/>
                    <a:p>
                      <a:pPr algn="ctr"/>
                      <a:endParaRPr lang="en-US" sz="1600"/>
                    </a:p>
                  </a:txBody>
                  <a:tcPr marL="99060" marR="99060" anchor="ctr"/>
                </a:tc>
                <a:tc>
                  <a:txBody>
                    <a:bodyPr/>
                    <a:lstStyle/>
                    <a:p>
                      <a:pPr algn="ctr"/>
                      <a:endParaRPr lang="en-US" sz="1600" dirty="0"/>
                    </a:p>
                  </a:txBody>
                  <a:tcPr marL="99060" marR="99060" anchor="ctr"/>
                </a:tc>
              </a:tr>
              <a:tr h="638175">
                <a:tc>
                  <a:txBody>
                    <a:bodyPr/>
                    <a:lstStyle/>
                    <a:p>
                      <a:pPr algn="ctr"/>
                      <a:r>
                        <a:rPr lang="en-US" sz="2000" dirty="0" smtClean="0"/>
                        <a:t>ATLAS</a:t>
                      </a:r>
                      <a:endParaRPr lang="en-US" sz="2000" dirty="0"/>
                    </a:p>
                  </a:txBody>
                  <a:tcPr marL="99060" marR="99060" anchor="ctr"/>
                </a:tc>
                <a:tc>
                  <a:txBody>
                    <a:bodyPr/>
                    <a:lstStyle/>
                    <a:p>
                      <a:pPr algn="ctr"/>
                      <a:r>
                        <a:rPr lang="en-US" sz="1600" dirty="0" smtClean="0"/>
                        <a:t>3 years</a:t>
                      </a:r>
                      <a:endParaRPr lang="en-US" sz="1600" dirty="0"/>
                    </a:p>
                  </a:txBody>
                  <a:tcPr marL="99060" marR="99060" anchor="ctr"/>
                </a:tc>
                <a:tc>
                  <a:txBody>
                    <a:bodyPr/>
                    <a:lstStyle/>
                    <a:p>
                      <a:pPr algn="ctr"/>
                      <a:r>
                        <a:rPr lang="en-US" sz="1600" dirty="0" smtClean="0"/>
                        <a:t>No</a:t>
                      </a:r>
                      <a:endParaRPr lang="en-US" sz="1600" dirty="0"/>
                    </a:p>
                  </a:txBody>
                  <a:tcPr marL="99060" marR="99060" anchor="ctr"/>
                </a:tc>
                <a:tc>
                  <a:txBody>
                    <a:bodyPr/>
                    <a:lstStyle/>
                    <a:p>
                      <a:pPr algn="ctr"/>
                      <a:r>
                        <a:rPr lang="en-US" sz="1600" dirty="0" smtClean="0"/>
                        <a:t>14 mo.</a:t>
                      </a:r>
                    </a:p>
                    <a:p>
                      <a:pPr algn="ctr"/>
                      <a:r>
                        <a:rPr lang="en-US" sz="1600" dirty="0" smtClean="0"/>
                        <a:t>Start</a:t>
                      </a:r>
                      <a:r>
                        <a:rPr lang="en-US" sz="1600" baseline="0" dirty="0" smtClean="0"/>
                        <a:t> 2018</a:t>
                      </a:r>
                      <a:endParaRPr lang="en-US" sz="1600" dirty="0"/>
                    </a:p>
                  </a:txBody>
                  <a:tcPr marL="99060" marR="99060" anchor="ctr"/>
                </a:tc>
                <a:tc>
                  <a:txBody>
                    <a:bodyPr/>
                    <a:lstStyle/>
                    <a:p>
                      <a:pPr algn="ctr"/>
                      <a:endParaRPr lang="en-US" sz="1600"/>
                    </a:p>
                  </a:txBody>
                  <a:tcPr marL="99060" marR="99060" anchor="ctr"/>
                </a:tc>
                <a:tc>
                  <a:txBody>
                    <a:bodyPr/>
                    <a:lstStyle/>
                    <a:p>
                      <a:pPr algn="ctr"/>
                      <a:r>
                        <a:rPr lang="en-US" sz="1600" dirty="0" smtClean="0"/>
                        <a:t>27</a:t>
                      </a:r>
                      <a:r>
                        <a:rPr lang="en-US" sz="1600" baseline="0" dirty="0" smtClean="0"/>
                        <a:t> (35) mo.</a:t>
                      </a:r>
                    </a:p>
                    <a:p>
                      <a:pPr algn="ctr"/>
                      <a:r>
                        <a:rPr lang="en-US" sz="1600" baseline="0" dirty="0" smtClean="0"/>
                        <a:t>Start 2022</a:t>
                      </a:r>
                      <a:endParaRPr lang="en-US" sz="1600" dirty="0"/>
                    </a:p>
                  </a:txBody>
                  <a:tcPr marL="99060" marR="99060" anchor="ctr"/>
                </a:tc>
              </a:tr>
              <a:tr h="638175">
                <a:tc>
                  <a:txBody>
                    <a:bodyPr/>
                    <a:lstStyle/>
                    <a:p>
                      <a:pPr algn="ctr"/>
                      <a:r>
                        <a:rPr lang="en-US" sz="2000" dirty="0" smtClean="0"/>
                        <a:t>CMS</a:t>
                      </a:r>
                      <a:endParaRPr lang="en-US" sz="2000" dirty="0"/>
                    </a:p>
                  </a:txBody>
                  <a:tcPr marL="99060" marR="99060" anchor="ctr"/>
                </a:tc>
                <a:tc>
                  <a:txBody>
                    <a:bodyPr/>
                    <a:lstStyle/>
                    <a:p>
                      <a:pPr algn="ctr"/>
                      <a:r>
                        <a:rPr lang="en-US" sz="1600" dirty="0" smtClean="0"/>
                        <a:t>EYETS plus N months</a:t>
                      </a:r>
                      <a:endParaRPr lang="en-US" sz="1600" dirty="0"/>
                    </a:p>
                  </a:txBody>
                  <a:tcPr marL="99060" marR="99060" anchor="ctr"/>
                </a:tc>
                <a:tc>
                  <a:txBody>
                    <a:bodyPr/>
                    <a:lstStyle/>
                    <a:p>
                      <a:pPr algn="ctr"/>
                      <a:r>
                        <a:rPr lang="en-US" sz="1600" dirty="0" smtClean="0"/>
                        <a:t>19</a:t>
                      </a:r>
                      <a:r>
                        <a:rPr lang="en-US" sz="1600" baseline="0" dirty="0" smtClean="0"/>
                        <a:t> weeks</a:t>
                      </a:r>
                      <a:endParaRPr lang="en-US" sz="1600" dirty="0"/>
                    </a:p>
                  </a:txBody>
                  <a:tcPr marL="99060" marR="99060" anchor="ctr"/>
                </a:tc>
                <a:tc>
                  <a:txBody>
                    <a:bodyPr/>
                    <a:lstStyle/>
                    <a:p>
                      <a:pPr algn="ctr"/>
                      <a:r>
                        <a:rPr lang="en-US" sz="1600" dirty="0" smtClean="0"/>
                        <a:t>14 – 18 mo.</a:t>
                      </a:r>
                    </a:p>
                    <a:p>
                      <a:pPr algn="ctr"/>
                      <a:r>
                        <a:rPr lang="en-US" sz="1600" dirty="0" smtClean="0"/>
                        <a:t>Not</a:t>
                      </a:r>
                      <a:r>
                        <a:rPr lang="en-US" sz="1600" baseline="0" dirty="0" smtClean="0"/>
                        <a:t> before summer</a:t>
                      </a:r>
                      <a:endParaRPr lang="en-US" sz="1600" dirty="0"/>
                    </a:p>
                  </a:txBody>
                  <a:tcPr marL="99060" marR="99060" anchor="ctr"/>
                </a:tc>
                <a:tc>
                  <a:txBody>
                    <a:bodyPr/>
                    <a:lstStyle/>
                    <a:p>
                      <a:pPr algn="ctr"/>
                      <a:endParaRPr lang="en-US" sz="1600" dirty="0"/>
                    </a:p>
                  </a:txBody>
                  <a:tcPr marL="99060" marR="99060" anchor="ctr"/>
                </a:tc>
                <a:tc>
                  <a:txBody>
                    <a:bodyPr/>
                    <a:lstStyle/>
                    <a:p>
                      <a:pPr algn="ctr"/>
                      <a:r>
                        <a:rPr lang="en-US" sz="1600" dirty="0" smtClean="0"/>
                        <a:t>30 – 35  mo.</a:t>
                      </a:r>
                    </a:p>
                    <a:p>
                      <a:pPr algn="ctr"/>
                      <a:r>
                        <a:rPr lang="en-US" sz="1600" dirty="0" smtClean="0"/>
                        <a:t>Start 2023</a:t>
                      </a:r>
                      <a:endParaRPr lang="en-US" sz="1600" dirty="0"/>
                    </a:p>
                  </a:txBody>
                  <a:tcPr marL="99060" marR="99060" anchor="ctr"/>
                </a:tc>
              </a:tr>
              <a:tr h="638175">
                <a:tc>
                  <a:txBody>
                    <a:bodyPr/>
                    <a:lstStyle/>
                    <a:p>
                      <a:pPr algn="ctr"/>
                      <a:r>
                        <a:rPr lang="en-US" sz="2000" dirty="0" err="1" smtClean="0"/>
                        <a:t>LHCb</a:t>
                      </a:r>
                      <a:endParaRPr lang="en-US" sz="2000" dirty="0"/>
                    </a:p>
                  </a:txBody>
                  <a:tcPr marL="99060" marR="99060" anchor="ctr"/>
                </a:tc>
                <a:tc>
                  <a:txBody>
                    <a:bodyPr/>
                    <a:lstStyle/>
                    <a:p>
                      <a:pPr algn="ctr"/>
                      <a:endParaRPr lang="en-US" sz="1600" dirty="0"/>
                    </a:p>
                  </a:txBody>
                  <a:tcPr marL="99060" marR="99060" anchor="ctr"/>
                </a:tc>
                <a:tc>
                  <a:txBody>
                    <a:bodyPr/>
                    <a:lstStyle/>
                    <a:p>
                      <a:pPr algn="ctr"/>
                      <a:r>
                        <a:rPr lang="en-US" sz="1600" dirty="0" smtClean="0"/>
                        <a:t>Contingency</a:t>
                      </a:r>
                      <a:endParaRPr lang="en-US" sz="1600" dirty="0"/>
                    </a:p>
                  </a:txBody>
                  <a:tcPr marL="99060" marR="99060" anchor="ctr"/>
                </a:tc>
                <a:tc>
                  <a:txBody>
                    <a:bodyPr/>
                    <a:lstStyle/>
                    <a:p>
                      <a:pPr algn="ctr"/>
                      <a:r>
                        <a:rPr lang="en-US" sz="1600" dirty="0" smtClean="0"/>
                        <a:t>18 mo.</a:t>
                      </a:r>
                    </a:p>
                    <a:p>
                      <a:pPr algn="ctr"/>
                      <a:r>
                        <a:rPr lang="en-US" sz="1600" dirty="0" smtClean="0"/>
                        <a:t>End 2018</a:t>
                      </a:r>
                      <a:endParaRPr lang="en-US" sz="1600" dirty="0"/>
                    </a:p>
                  </a:txBody>
                  <a:tcPr marL="99060" marR="99060" anchor="ctr"/>
                </a:tc>
                <a:tc>
                  <a:txBody>
                    <a:bodyPr/>
                    <a:lstStyle/>
                    <a:p>
                      <a:pPr algn="ctr"/>
                      <a:endParaRPr lang="en-US" sz="1600"/>
                    </a:p>
                  </a:txBody>
                  <a:tcPr marL="99060" marR="99060" anchor="ctr"/>
                </a:tc>
                <a:tc>
                  <a:txBody>
                    <a:bodyPr/>
                    <a:lstStyle/>
                    <a:p>
                      <a:pPr algn="ctr"/>
                      <a:endParaRPr lang="en-US" sz="1600" dirty="0"/>
                    </a:p>
                  </a:txBody>
                  <a:tcPr marL="99060" marR="99060" anchor="ctr"/>
                </a:tc>
              </a:tr>
              <a:tr h="638175">
                <a:tc>
                  <a:txBody>
                    <a:bodyPr/>
                    <a:lstStyle/>
                    <a:p>
                      <a:pPr algn="ctr"/>
                      <a:r>
                        <a:rPr lang="en-US" sz="2000" dirty="0" err="1" smtClean="0"/>
                        <a:t>Cryo</a:t>
                      </a:r>
                      <a:endParaRPr lang="en-US" sz="2000" dirty="0"/>
                    </a:p>
                  </a:txBody>
                  <a:tcPr marL="99060" marR="99060" anchor="ctr"/>
                </a:tc>
                <a:tc>
                  <a:txBody>
                    <a:bodyPr/>
                    <a:lstStyle/>
                    <a:p>
                      <a:pPr algn="ctr"/>
                      <a:r>
                        <a:rPr lang="en-US" sz="1600" dirty="0" smtClean="0"/>
                        <a:t>4 years</a:t>
                      </a:r>
                      <a:r>
                        <a:rPr lang="en-US" sz="1600" baseline="0" dirty="0" smtClean="0"/>
                        <a:t> max.</a:t>
                      </a:r>
                      <a:endParaRPr lang="en-US" sz="1600" dirty="0"/>
                    </a:p>
                  </a:txBody>
                  <a:tcPr marL="99060" marR="99060" anchor="ctr"/>
                </a:tc>
                <a:tc>
                  <a:txBody>
                    <a:bodyPr/>
                    <a:lstStyle/>
                    <a:p>
                      <a:pPr algn="ctr"/>
                      <a:r>
                        <a:rPr lang="en-US" sz="1600" dirty="0" smtClean="0"/>
                        <a:t>Selective maintenance</a:t>
                      </a:r>
                      <a:endParaRPr lang="en-US" sz="1600" dirty="0"/>
                    </a:p>
                  </a:txBody>
                  <a:tcPr marL="99060" marR="99060" anchor="ctr"/>
                </a:tc>
                <a:tc>
                  <a:txBody>
                    <a:bodyPr/>
                    <a:lstStyle/>
                    <a:p>
                      <a:pPr algn="ctr"/>
                      <a:endParaRPr lang="en-US" sz="1600" dirty="0"/>
                    </a:p>
                  </a:txBody>
                  <a:tcPr marL="99060" marR="99060" anchor="ctr"/>
                </a:tc>
                <a:tc>
                  <a:txBody>
                    <a:bodyPr/>
                    <a:lstStyle/>
                    <a:p>
                      <a:pPr algn="ctr"/>
                      <a:endParaRPr lang="en-US" sz="1600"/>
                    </a:p>
                  </a:txBody>
                  <a:tcPr marL="99060" marR="99060" anchor="ctr"/>
                </a:tc>
                <a:tc>
                  <a:txBody>
                    <a:bodyPr/>
                    <a:lstStyle/>
                    <a:p>
                      <a:pPr algn="ctr"/>
                      <a:endParaRPr lang="en-US" sz="1600"/>
                    </a:p>
                  </a:txBody>
                  <a:tcPr marL="99060" marR="99060" anchor="ctr"/>
                </a:tc>
              </a:tr>
              <a:tr h="638175">
                <a:tc>
                  <a:txBody>
                    <a:bodyPr/>
                    <a:lstStyle/>
                    <a:p>
                      <a:pPr algn="ctr"/>
                      <a:r>
                        <a:rPr lang="en-US" sz="1800" dirty="0" smtClean="0"/>
                        <a:t>Maintenance</a:t>
                      </a:r>
                      <a:endParaRPr lang="en-US" sz="1800" dirty="0"/>
                    </a:p>
                  </a:txBody>
                  <a:tcPr marL="99060" marR="99060" anchor="ctr"/>
                </a:tc>
                <a:tc>
                  <a:txBody>
                    <a:bodyPr/>
                    <a:lstStyle/>
                    <a:p>
                      <a:pPr algn="ctr"/>
                      <a:endParaRPr lang="en-US" sz="1600" dirty="0"/>
                    </a:p>
                  </a:txBody>
                  <a:tcPr marL="99060" marR="99060" anchor="ctr"/>
                </a:tc>
                <a:tc>
                  <a:txBody>
                    <a:bodyPr/>
                    <a:lstStyle/>
                    <a:p>
                      <a:pPr algn="ctr"/>
                      <a:r>
                        <a:rPr lang="en-US" sz="1600" dirty="0" smtClean="0"/>
                        <a:t>Selective</a:t>
                      </a:r>
                    </a:p>
                    <a:p>
                      <a:pPr algn="ctr"/>
                      <a:r>
                        <a:rPr lang="en-US" sz="1600" dirty="0" smtClean="0"/>
                        <a:t>maintenance</a:t>
                      </a:r>
                      <a:endParaRPr lang="en-US" sz="1600" dirty="0"/>
                    </a:p>
                  </a:txBody>
                  <a:tcPr marL="99060" marR="99060" anchor="ctr"/>
                </a:tc>
                <a:tc>
                  <a:txBody>
                    <a:bodyPr/>
                    <a:lstStyle/>
                    <a:p>
                      <a:pPr algn="ctr"/>
                      <a:r>
                        <a:rPr lang="en-US" sz="1600" dirty="0" smtClean="0"/>
                        <a:t>16 mo.</a:t>
                      </a:r>
                      <a:endParaRPr lang="en-US" sz="1600" dirty="0"/>
                    </a:p>
                  </a:txBody>
                  <a:tcPr marL="99060" marR="99060" anchor="ctr"/>
                </a:tc>
                <a:tc>
                  <a:txBody>
                    <a:bodyPr/>
                    <a:lstStyle/>
                    <a:p>
                      <a:pPr algn="ctr"/>
                      <a:endParaRPr lang="en-US" sz="1600" dirty="0"/>
                    </a:p>
                  </a:txBody>
                  <a:tcPr marL="99060" marR="99060" anchor="ctr"/>
                </a:tc>
                <a:tc>
                  <a:txBody>
                    <a:bodyPr/>
                    <a:lstStyle/>
                    <a:p>
                      <a:pPr algn="ctr"/>
                      <a:r>
                        <a:rPr lang="en-US" sz="1600" dirty="0" smtClean="0"/>
                        <a:t>20 mo.</a:t>
                      </a:r>
                      <a:endParaRPr lang="en-US" sz="1600" dirty="0"/>
                    </a:p>
                  </a:txBody>
                  <a:tcPr marL="99060" marR="99060" anchor="ctr"/>
                </a:tc>
              </a:tr>
              <a:tr h="638175">
                <a:tc>
                  <a:txBody>
                    <a:bodyPr/>
                    <a:lstStyle/>
                    <a:p>
                      <a:pPr algn="ctr"/>
                      <a:r>
                        <a:rPr lang="en-US" sz="2000" dirty="0" smtClean="0"/>
                        <a:t>LIU</a:t>
                      </a:r>
                      <a:endParaRPr lang="en-US" sz="2000" dirty="0"/>
                    </a:p>
                  </a:txBody>
                  <a:tcPr marL="99060" marR="99060" anchor="ctr"/>
                </a:tc>
                <a:tc>
                  <a:txBody>
                    <a:bodyPr/>
                    <a:lstStyle/>
                    <a:p>
                      <a:pPr algn="ctr"/>
                      <a:endParaRPr lang="en-US" sz="1600"/>
                    </a:p>
                  </a:txBody>
                  <a:tcPr marL="99060" marR="99060" anchor="ctr"/>
                </a:tc>
                <a:tc>
                  <a:txBody>
                    <a:bodyPr/>
                    <a:lstStyle/>
                    <a:p>
                      <a:pPr algn="ctr"/>
                      <a:r>
                        <a:rPr lang="en-US" sz="1600" dirty="0" smtClean="0">
                          <a:solidFill>
                            <a:srgbClr val="FF0000"/>
                          </a:solidFill>
                        </a:rPr>
                        <a:t>9.5 months for L4 connect</a:t>
                      </a:r>
                      <a:r>
                        <a:rPr lang="en-US" sz="1600" dirty="0" smtClean="0"/>
                        <a:t>/or</a:t>
                      </a:r>
                      <a:r>
                        <a:rPr lang="en-US" sz="1600" baseline="0" dirty="0" smtClean="0"/>
                        <a:t> cable prep.</a:t>
                      </a:r>
                      <a:endParaRPr lang="en-US" sz="1600" dirty="0"/>
                    </a:p>
                  </a:txBody>
                  <a:tcPr marL="99060" marR="99060" anchor="ctr"/>
                </a:tc>
                <a:tc>
                  <a:txBody>
                    <a:bodyPr/>
                    <a:lstStyle/>
                    <a:p>
                      <a:pPr algn="ctr"/>
                      <a:r>
                        <a:rPr lang="en-US" sz="1600" dirty="0" smtClean="0">
                          <a:solidFill>
                            <a:srgbClr val="FF0000"/>
                          </a:solidFill>
                        </a:rPr>
                        <a:t>20.5 mo.</a:t>
                      </a:r>
                    </a:p>
                    <a:p>
                      <a:pPr algn="ctr"/>
                      <a:r>
                        <a:rPr lang="en-US" sz="1600" dirty="0" smtClean="0">
                          <a:solidFill>
                            <a:srgbClr val="FF0000"/>
                          </a:solidFill>
                        </a:rPr>
                        <a:t>beam to pilot</a:t>
                      </a:r>
                      <a:endParaRPr lang="en-US" sz="1600" dirty="0">
                        <a:solidFill>
                          <a:srgbClr val="FF0000"/>
                        </a:solidFill>
                      </a:endParaRPr>
                    </a:p>
                  </a:txBody>
                  <a:tcPr marL="99060" marR="99060" anchor="ctr"/>
                </a:tc>
                <a:tc>
                  <a:txBody>
                    <a:bodyPr/>
                    <a:lstStyle/>
                    <a:p>
                      <a:pPr algn="ctr"/>
                      <a:endParaRPr lang="en-US" sz="1600" dirty="0"/>
                    </a:p>
                  </a:txBody>
                  <a:tcPr marL="99060" marR="99060" anchor="ctr"/>
                </a:tc>
                <a:tc>
                  <a:txBody>
                    <a:bodyPr/>
                    <a:lstStyle/>
                    <a:p>
                      <a:pPr algn="ctr"/>
                      <a:endParaRPr lang="en-US" sz="1600" dirty="0"/>
                    </a:p>
                  </a:txBody>
                  <a:tcPr marL="99060" marR="99060" anchor="ctr"/>
                </a:tc>
              </a:tr>
              <a:tr h="638175">
                <a:tc>
                  <a:txBody>
                    <a:bodyPr/>
                    <a:lstStyle/>
                    <a:p>
                      <a:pPr algn="ctr"/>
                      <a:r>
                        <a:rPr lang="en-US" sz="2000" dirty="0" smtClean="0"/>
                        <a:t>LHC</a:t>
                      </a:r>
                      <a:endParaRPr lang="en-US" sz="2000" dirty="0"/>
                    </a:p>
                  </a:txBody>
                  <a:tcPr marL="99060" marR="99060" anchor="ctr"/>
                </a:tc>
                <a:tc>
                  <a:txBody>
                    <a:bodyPr/>
                    <a:lstStyle/>
                    <a:p>
                      <a:pPr algn="ctr"/>
                      <a:r>
                        <a:rPr lang="en-US" sz="1600" dirty="0" smtClean="0"/>
                        <a:t>3 years max</a:t>
                      </a:r>
                      <a:r>
                        <a:rPr lang="en-US" sz="1600" baseline="0" dirty="0" smtClean="0"/>
                        <a:t> contiguous</a:t>
                      </a:r>
                      <a:endParaRPr lang="en-US" sz="1600" dirty="0"/>
                    </a:p>
                  </a:txBody>
                  <a:tcPr marL="99060" marR="99060" anchor="ctr"/>
                </a:tc>
                <a:tc>
                  <a:txBody>
                    <a:bodyPr/>
                    <a:lstStyle/>
                    <a:p>
                      <a:pPr algn="ctr"/>
                      <a:r>
                        <a:rPr lang="en-US" sz="1600" dirty="0" smtClean="0"/>
                        <a:t>Opens</a:t>
                      </a:r>
                      <a:r>
                        <a:rPr lang="en-US" sz="1600" baseline="0" dirty="0" smtClean="0"/>
                        <a:t> way for year 4</a:t>
                      </a:r>
                      <a:endParaRPr lang="en-US" sz="1600" dirty="0"/>
                    </a:p>
                  </a:txBody>
                  <a:tcPr marL="99060" marR="99060" anchor="ctr"/>
                </a:tc>
                <a:tc>
                  <a:txBody>
                    <a:bodyPr/>
                    <a:lstStyle/>
                    <a:p>
                      <a:pPr algn="ctr"/>
                      <a:r>
                        <a:rPr lang="en-US" sz="1600" dirty="0" smtClean="0"/>
                        <a:t>18</a:t>
                      </a:r>
                      <a:r>
                        <a:rPr lang="en-US" sz="1600" baseline="0" dirty="0" smtClean="0"/>
                        <a:t> mo.</a:t>
                      </a:r>
                      <a:endParaRPr lang="en-US" sz="1600" dirty="0"/>
                    </a:p>
                  </a:txBody>
                  <a:tcPr marL="99060" marR="99060" anchor="ctr"/>
                </a:tc>
                <a:tc>
                  <a:txBody>
                    <a:bodyPr/>
                    <a:lstStyle/>
                    <a:p>
                      <a:pPr algn="ctr"/>
                      <a:r>
                        <a:rPr lang="en-US" sz="1600" dirty="0" smtClean="0"/>
                        <a:t>3 years</a:t>
                      </a:r>
                      <a:endParaRPr lang="en-US" sz="1600" dirty="0"/>
                    </a:p>
                  </a:txBody>
                  <a:tcPr marL="99060" marR="99060" anchor="ctr"/>
                </a:tc>
                <a:tc>
                  <a:txBody>
                    <a:bodyPr/>
                    <a:lstStyle/>
                    <a:p>
                      <a:pPr algn="ctr"/>
                      <a:r>
                        <a:rPr lang="en-US" sz="1600" dirty="0" smtClean="0"/>
                        <a:t>2</a:t>
                      </a:r>
                      <a:r>
                        <a:rPr lang="en-US" sz="1600" baseline="0" dirty="0" smtClean="0"/>
                        <a:t> years</a:t>
                      </a:r>
                      <a:endParaRPr lang="en-US" sz="1600" dirty="0"/>
                    </a:p>
                  </a:txBody>
                  <a:tcPr marL="99060" marR="99060" anchor="ctr"/>
                </a:tc>
              </a:tr>
            </a:tbl>
          </a:graphicData>
        </a:graphic>
      </p:graphicFrame>
      <p:sp>
        <p:nvSpPr>
          <p:cNvPr id="5" name="TextBox 4"/>
          <p:cNvSpPr txBox="1"/>
          <p:nvPr/>
        </p:nvSpPr>
        <p:spPr>
          <a:xfrm>
            <a:off x="0" y="2"/>
            <a:ext cx="1898650" cy="461665"/>
          </a:xfrm>
          <a:prstGeom prst="rect">
            <a:avLst/>
          </a:prstGeom>
          <a:noFill/>
        </p:spPr>
        <p:txBody>
          <a:bodyPr wrap="square" rtlCol="0">
            <a:spAutoFit/>
          </a:bodyPr>
          <a:lstStyle/>
          <a:p>
            <a:pPr fontAlgn="auto">
              <a:spcBef>
                <a:spcPts val="0"/>
              </a:spcBef>
              <a:spcAft>
                <a:spcPts val="0"/>
              </a:spcAft>
            </a:pPr>
            <a:r>
              <a:rPr lang="en-US" sz="2400" b="1" dirty="0" smtClean="0">
                <a:solidFill>
                  <a:prstClr val="black"/>
                </a:solidFill>
                <a:latin typeface="Calibri"/>
              </a:rPr>
              <a:t>The Matrix</a:t>
            </a:r>
            <a:endParaRPr lang="en-US" sz="2400" b="1" dirty="0">
              <a:solidFill>
                <a:prstClr val="black"/>
              </a:solidFill>
              <a:latin typeface="Calibri"/>
            </a:endParaRPr>
          </a:p>
        </p:txBody>
      </p:sp>
      <p:sp>
        <p:nvSpPr>
          <p:cNvPr id="2" name="TextBox 1"/>
          <p:cNvSpPr txBox="1"/>
          <p:nvPr/>
        </p:nvSpPr>
        <p:spPr>
          <a:xfrm>
            <a:off x="7543800" y="61557"/>
            <a:ext cx="724878" cy="400110"/>
          </a:xfrm>
          <a:prstGeom prst="rect">
            <a:avLst/>
          </a:prstGeom>
          <a:noFill/>
        </p:spPr>
        <p:txBody>
          <a:bodyPr wrap="none" rtlCol="0">
            <a:spAutoFit/>
          </a:bodyPr>
          <a:lstStyle/>
          <a:p>
            <a:r>
              <a:rPr lang="en-GB" dirty="0" smtClean="0"/>
              <a:t>Mike</a:t>
            </a:r>
            <a:endParaRPr lang="en-GB" dirty="0"/>
          </a:p>
        </p:txBody>
      </p:sp>
    </p:spTree>
    <p:extLst>
      <p:ext uri="{BB962C8B-B14F-4D97-AF65-F5344CB8AC3E}">
        <p14:creationId xmlns:p14="http://schemas.microsoft.com/office/powerpoint/2010/main" val="3984931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EYETS</a:t>
            </a:r>
            <a:endParaRPr lang="en-US" dirty="0"/>
          </a:p>
        </p:txBody>
      </p:sp>
      <p:sp>
        <p:nvSpPr>
          <p:cNvPr id="3" name="Content Placeholder 2"/>
          <p:cNvSpPr>
            <a:spLocks noGrp="1"/>
          </p:cNvSpPr>
          <p:nvPr>
            <p:ph idx="1"/>
          </p:nvPr>
        </p:nvSpPr>
        <p:spPr>
          <a:xfrm>
            <a:off x="495300" y="1295400"/>
            <a:ext cx="8915400" cy="5029200"/>
          </a:xfrm>
        </p:spPr>
        <p:txBody>
          <a:bodyPr>
            <a:normAutofit fontScale="77500" lnSpcReduction="20000"/>
          </a:bodyPr>
          <a:lstStyle/>
          <a:p>
            <a:r>
              <a:rPr lang="en-US" dirty="0" smtClean="0"/>
              <a:t>EYETS </a:t>
            </a:r>
            <a:r>
              <a:rPr lang="en-US" dirty="0" smtClean="0"/>
              <a:t>(YETS + 6 weeks= YEETS? ) </a:t>
            </a:r>
            <a:r>
              <a:rPr lang="en-US" dirty="0" smtClean="0"/>
              <a:t>required by CMS, buys contingency for ALICE and </a:t>
            </a:r>
            <a:r>
              <a:rPr lang="en-US" dirty="0" err="1" smtClean="0"/>
              <a:t>LHCb</a:t>
            </a:r>
            <a:r>
              <a:rPr lang="en-US" dirty="0" smtClean="0"/>
              <a:t>.</a:t>
            </a:r>
          </a:p>
          <a:p>
            <a:r>
              <a:rPr lang="en-US" dirty="0" smtClean="0"/>
              <a:t>Extending EYETS to 9.5 months for Linac4 subsequently presented as an option</a:t>
            </a:r>
          </a:p>
          <a:p>
            <a:pPr lvl="1"/>
            <a:r>
              <a:rPr lang="en-US" dirty="0"/>
              <a:t>m</a:t>
            </a:r>
            <a:r>
              <a:rPr lang="en-US" dirty="0" smtClean="0"/>
              <a:t>otivation recognized</a:t>
            </a:r>
          </a:p>
          <a:p>
            <a:pPr lvl="1"/>
            <a:r>
              <a:rPr lang="en-US" dirty="0" smtClean="0"/>
              <a:t>is problematic for the experiments. </a:t>
            </a:r>
          </a:p>
          <a:p>
            <a:pPr lvl="1"/>
            <a:r>
              <a:rPr lang="en-US" dirty="0"/>
              <a:t>n</a:t>
            </a:r>
            <a:r>
              <a:rPr lang="en-US" dirty="0" smtClean="0"/>
              <a:t>ote the possibility of cable cleanup and preparation for LS2 during this period</a:t>
            </a:r>
          </a:p>
          <a:p>
            <a:r>
              <a:rPr lang="en-US" dirty="0" smtClean="0"/>
              <a:t>Given EYETS:</a:t>
            </a:r>
          </a:p>
          <a:p>
            <a:pPr lvl="1"/>
            <a:r>
              <a:rPr lang="en-US" dirty="0" smtClean="0"/>
              <a:t> continue run 2 into 2018 for at least 6 months</a:t>
            </a:r>
          </a:p>
          <a:p>
            <a:pPr lvl="1"/>
            <a:r>
              <a:rPr lang="en-US" dirty="0" smtClean="0"/>
              <a:t> </a:t>
            </a:r>
            <a:r>
              <a:rPr lang="en-US" dirty="0"/>
              <a:t>continue run 2 </a:t>
            </a:r>
            <a:r>
              <a:rPr lang="en-US" dirty="0" smtClean="0"/>
              <a:t>until </a:t>
            </a:r>
            <a:r>
              <a:rPr lang="en-US" dirty="0" smtClean="0"/>
              <a:t>end 2018</a:t>
            </a:r>
          </a:p>
          <a:p>
            <a:pPr lvl="1"/>
            <a:r>
              <a:rPr lang="en-US" dirty="0" smtClean="0"/>
              <a:t> possible compromise 9 months into 2018</a:t>
            </a:r>
          </a:p>
          <a:p>
            <a:r>
              <a:rPr lang="en-US" dirty="0" smtClean="0"/>
              <a:t>Any of these options naturally leads to a delay of the start of LS3 from 2022 to 2023</a:t>
            </a:r>
          </a:p>
        </p:txBody>
      </p:sp>
      <p:pic>
        <p:nvPicPr>
          <p:cNvPr id="1026" name="Picture 2" descr="http://www.broadwayworld.com/columnpic/yeats.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5800" y="457200"/>
            <a:ext cx="1414650" cy="18748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440116" y="2466945"/>
            <a:ext cx="1251305" cy="400110"/>
          </a:xfrm>
          <a:prstGeom prst="rect">
            <a:avLst/>
          </a:prstGeom>
          <a:noFill/>
        </p:spPr>
        <p:txBody>
          <a:bodyPr wrap="none" rtlCol="0">
            <a:spAutoFit/>
          </a:bodyPr>
          <a:lstStyle/>
          <a:p>
            <a:r>
              <a:rPr lang="en-GB" dirty="0" smtClean="0"/>
              <a:t>W.B Yeats</a:t>
            </a:r>
            <a:endParaRPr lang="en-GB" dirty="0"/>
          </a:p>
        </p:txBody>
      </p:sp>
      <p:sp>
        <p:nvSpPr>
          <p:cNvPr id="6" name="TextBox 5"/>
          <p:cNvSpPr txBox="1"/>
          <p:nvPr/>
        </p:nvSpPr>
        <p:spPr>
          <a:xfrm>
            <a:off x="685800" y="65057"/>
            <a:ext cx="724878" cy="400110"/>
          </a:xfrm>
          <a:prstGeom prst="rect">
            <a:avLst/>
          </a:prstGeom>
          <a:noFill/>
        </p:spPr>
        <p:txBody>
          <a:bodyPr wrap="none" rtlCol="0">
            <a:spAutoFit/>
          </a:bodyPr>
          <a:lstStyle/>
          <a:p>
            <a:r>
              <a:rPr lang="en-GB" dirty="0" smtClean="0"/>
              <a:t>Mike</a:t>
            </a:r>
            <a:endParaRPr lang="en-GB" dirty="0"/>
          </a:p>
        </p:txBody>
      </p:sp>
    </p:spTree>
    <p:extLst>
      <p:ext uri="{BB962C8B-B14F-4D97-AF65-F5344CB8AC3E}">
        <p14:creationId xmlns:p14="http://schemas.microsoft.com/office/powerpoint/2010/main" val="3856875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Options presented</a:t>
            </a:r>
            <a:endParaRPr lang="en-US" dirty="0"/>
          </a:p>
        </p:txBody>
      </p:sp>
      <p:sp>
        <p:nvSpPr>
          <p:cNvPr id="6" name="Content Placeholder 5"/>
          <p:cNvSpPr>
            <a:spLocks noGrp="1"/>
          </p:cNvSpPr>
          <p:nvPr>
            <p:ph idx="1"/>
          </p:nvPr>
        </p:nvSpPr>
        <p:spPr>
          <a:xfrm>
            <a:off x="495300" y="1295400"/>
            <a:ext cx="8915400" cy="4800600"/>
          </a:xfrm>
        </p:spPr>
        <p:txBody>
          <a:bodyPr>
            <a:normAutofit fontScale="92500" lnSpcReduction="10000"/>
          </a:bodyPr>
          <a:lstStyle/>
          <a:p>
            <a:r>
              <a:rPr lang="en-US" dirty="0" smtClean="0"/>
              <a:t>Baseline</a:t>
            </a:r>
          </a:p>
          <a:p>
            <a:pPr lvl="1"/>
            <a:r>
              <a:rPr lang="en-US" dirty="0" smtClean="0"/>
              <a:t>No EYETS</a:t>
            </a:r>
          </a:p>
          <a:p>
            <a:pPr lvl="1"/>
            <a:r>
              <a:rPr lang="en-US" dirty="0" smtClean="0"/>
              <a:t>2018 LS2 has to go to 18 months</a:t>
            </a:r>
          </a:p>
          <a:p>
            <a:pPr lvl="1"/>
            <a:r>
              <a:rPr lang="en-US" dirty="0" smtClean="0"/>
              <a:t>LS3 starts in 2022</a:t>
            </a:r>
          </a:p>
          <a:p>
            <a:r>
              <a:rPr lang="en-US" dirty="0" smtClean="0"/>
              <a:t>Slipped baseline+6</a:t>
            </a:r>
          </a:p>
          <a:p>
            <a:pPr lvl="1"/>
            <a:r>
              <a:rPr lang="en-US" dirty="0" smtClean="0"/>
              <a:t>EYETS plus continue run 2 to mid-2018 </a:t>
            </a:r>
          </a:p>
          <a:p>
            <a:pPr lvl="1"/>
            <a:r>
              <a:rPr lang="en-US" dirty="0" smtClean="0"/>
              <a:t>3 year run 3 –  LS3 starts in 2023</a:t>
            </a:r>
          </a:p>
          <a:p>
            <a:r>
              <a:rPr lang="en-US" dirty="0" smtClean="0"/>
              <a:t>Slipped baseline+12</a:t>
            </a:r>
          </a:p>
          <a:p>
            <a:pPr lvl="1"/>
            <a:r>
              <a:rPr lang="en-US" dirty="0" smtClean="0"/>
              <a:t>EYETS plus continue run 2 to end 2018</a:t>
            </a:r>
          </a:p>
          <a:p>
            <a:pPr lvl="1"/>
            <a:r>
              <a:rPr lang="en-US" dirty="0" smtClean="0"/>
              <a:t>Slightly shortened run 3 –  </a:t>
            </a:r>
            <a:r>
              <a:rPr lang="en-US" dirty="0"/>
              <a:t>LS3 starts in 2023</a:t>
            </a:r>
            <a:endParaRPr lang="en-US" dirty="0" smtClean="0"/>
          </a:p>
          <a:p>
            <a:pPr lvl="1"/>
            <a:endParaRPr lang="en-US" dirty="0" smtClean="0"/>
          </a:p>
          <a:p>
            <a:pPr lvl="1"/>
            <a:endParaRPr lang="en-US" dirty="0"/>
          </a:p>
        </p:txBody>
      </p:sp>
      <p:sp>
        <p:nvSpPr>
          <p:cNvPr id="4" name="TextBox 3"/>
          <p:cNvSpPr txBox="1"/>
          <p:nvPr/>
        </p:nvSpPr>
        <p:spPr>
          <a:xfrm>
            <a:off x="0" y="232583"/>
            <a:ext cx="724878" cy="400110"/>
          </a:xfrm>
          <a:prstGeom prst="rect">
            <a:avLst/>
          </a:prstGeom>
          <a:noFill/>
        </p:spPr>
        <p:txBody>
          <a:bodyPr wrap="none" rtlCol="0">
            <a:spAutoFit/>
          </a:bodyPr>
          <a:lstStyle/>
          <a:p>
            <a:r>
              <a:rPr lang="en-GB" dirty="0" smtClean="0"/>
              <a:t>Mike</a:t>
            </a:r>
            <a:endParaRPr lang="en-GB" dirty="0"/>
          </a:p>
        </p:txBody>
      </p:sp>
    </p:spTree>
    <p:extLst>
      <p:ext uri="{BB962C8B-B14F-4D97-AF65-F5344CB8AC3E}">
        <p14:creationId xmlns:p14="http://schemas.microsoft.com/office/powerpoint/2010/main" val="34120083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a:t>
            </a:r>
            <a:r>
              <a:rPr lang="en-GB" dirty="0" smtClean="0"/>
              <a:t> </a:t>
            </a:r>
            <a:r>
              <a:rPr lang="en-GB" dirty="0" smtClean="0"/>
              <a:t>further comments</a:t>
            </a:r>
            <a:endParaRPr lang="en-GB" dirty="0"/>
          </a:p>
        </p:txBody>
      </p:sp>
      <p:sp>
        <p:nvSpPr>
          <p:cNvPr id="3" name="TextBox 2"/>
          <p:cNvSpPr txBox="1"/>
          <p:nvPr/>
        </p:nvSpPr>
        <p:spPr>
          <a:xfrm>
            <a:off x="123371" y="1524000"/>
            <a:ext cx="10049739" cy="5170646"/>
          </a:xfrm>
          <a:prstGeom prst="rect">
            <a:avLst/>
          </a:prstGeom>
          <a:noFill/>
        </p:spPr>
        <p:txBody>
          <a:bodyPr wrap="none" rtlCol="0">
            <a:spAutoFit/>
          </a:bodyPr>
          <a:lstStyle/>
          <a:p>
            <a:r>
              <a:rPr lang="en-GB" dirty="0" smtClean="0">
                <a:solidFill>
                  <a:srgbClr val="0000FF"/>
                </a:solidFill>
              </a:rPr>
              <a:t>-Phase 1: consolidations </a:t>
            </a:r>
            <a:r>
              <a:rPr lang="en-GB" dirty="0">
                <a:solidFill>
                  <a:srgbClr val="0000FF"/>
                </a:solidFill>
              </a:rPr>
              <a:t>&amp; upgrades underway will help equip </a:t>
            </a:r>
            <a:r>
              <a:rPr lang="en-GB" dirty="0" err="1" smtClean="0">
                <a:solidFill>
                  <a:srgbClr val="0000FF"/>
                </a:solidFill>
              </a:rPr>
              <a:t>expts</a:t>
            </a:r>
            <a:r>
              <a:rPr lang="en-GB" dirty="0" smtClean="0">
                <a:solidFill>
                  <a:srgbClr val="0000FF"/>
                </a:solidFill>
              </a:rPr>
              <a:t> for  cycle of  3-4 </a:t>
            </a:r>
          </a:p>
          <a:p>
            <a:r>
              <a:rPr lang="en-GB" dirty="0" smtClean="0">
                <a:solidFill>
                  <a:srgbClr val="0000FF"/>
                </a:solidFill>
              </a:rPr>
              <a:t>operations years  including </a:t>
            </a:r>
            <a:r>
              <a:rPr lang="en-GB" dirty="0">
                <a:solidFill>
                  <a:srgbClr val="0000FF"/>
                </a:solidFill>
              </a:rPr>
              <a:t>minimal ~ </a:t>
            </a:r>
            <a:r>
              <a:rPr lang="en-GB" dirty="0" smtClean="0">
                <a:solidFill>
                  <a:srgbClr val="0000FF"/>
                </a:solidFill>
              </a:rPr>
              <a:t>13 week  year </a:t>
            </a:r>
            <a:r>
              <a:rPr lang="en-GB" dirty="0">
                <a:solidFill>
                  <a:srgbClr val="0000FF"/>
                </a:solidFill>
              </a:rPr>
              <a:t>end stop,  followed by LS of 1-2 years</a:t>
            </a:r>
            <a:r>
              <a:rPr lang="en-GB" dirty="0" smtClean="0">
                <a:solidFill>
                  <a:schemeClr val="accent5">
                    <a:lumMod val="25000"/>
                  </a:schemeClr>
                </a:solidFill>
              </a:rPr>
              <a:t>.</a:t>
            </a:r>
          </a:p>
          <a:p>
            <a:endParaRPr lang="en-GB" sz="1000" dirty="0" smtClean="0"/>
          </a:p>
          <a:p>
            <a:r>
              <a:rPr lang="en-GB" b="1" dirty="0" smtClean="0">
                <a:solidFill>
                  <a:schemeClr val="accent2">
                    <a:lumMod val="75000"/>
                  </a:schemeClr>
                </a:solidFill>
              </a:rPr>
              <a:t>-Phase 2 : ATLAS&amp; CMS  will need ~30 month LS3: not effective to stage</a:t>
            </a:r>
          </a:p>
          <a:p>
            <a:endParaRPr lang="en-GB" sz="1000" b="1" dirty="0">
              <a:solidFill>
                <a:schemeClr val="accent2">
                  <a:lumMod val="75000"/>
                </a:schemeClr>
              </a:solidFill>
            </a:endParaRPr>
          </a:p>
          <a:p>
            <a:r>
              <a:rPr lang="en-GB" dirty="0" smtClean="0">
                <a:solidFill>
                  <a:schemeClr val="accent5">
                    <a:lumMod val="50000"/>
                  </a:schemeClr>
                </a:solidFill>
              </a:rPr>
              <a:t>Activation (+ contamination?) serious issue from LS3 onwards </a:t>
            </a:r>
            <a:r>
              <a:rPr lang="en-GB" dirty="0" smtClean="0"/>
              <a:t>.</a:t>
            </a:r>
          </a:p>
          <a:p>
            <a:r>
              <a:rPr lang="en-GB" dirty="0" smtClean="0">
                <a:solidFill>
                  <a:srgbClr val="0000FF"/>
                </a:solidFill>
              </a:rPr>
              <a:t>	ALARA to be built into designs &amp; operating procedures  from outset </a:t>
            </a:r>
          </a:p>
          <a:p>
            <a:r>
              <a:rPr lang="en-GB" dirty="0" smtClean="0">
                <a:solidFill>
                  <a:srgbClr val="0000FF"/>
                </a:solidFill>
              </a:rPr>
              <a:t>	</a:t>
            </a:r>
            <a:r>
              <a:rPr lang="en-GB" dirty="0" err="1" smtClean="0">
                <a:solidFill>
                  <a:srgbClr val="0000FF"/>
                </a:solidFill>
              </a:rPr>
              <a:t>eg</a:t>
            </a:r>
            <a:r>
              <a:rPr lang="en-GB" dirty="0" smtClean="0">
                <a:solidFill>
                  <a:srgbClr val="0000FF"/>
                </a:solidFill>
              </a:rPr>
              <a:t> Low intensity runs for cooling + Advance “hot” LS3 activities to end LS2</a:t>
            </a:r>
          </a:p>
          <a:p>
            <a:endParaRPr lang="en-GB" sz="1000" b="1" dirty="0">
              <a:solidFill>
                <a:schemeClr val="accent2">
                  <a:lumMod val="75000"/>
                </a:schemeClr>
              </a:solidFill>
            </a:endParaRPr>
          </a:p>
          <a:p>
            <a:r>
              <a:rPr lang="en-GB" b="1" dirty="0" smtClean="0">
                <a:solidFill>
                  <a:schemeClr val="accent2">
                    <a:lumMod val="75000"/>
                  </a:schemeClr>
                </a:solidFill>
              </a:rPr>
              <a:t>-Infrastructure end of lifetime replacements not yet accounted for </a:t>
            </a:r>
          </a:p>
          <a:p>
            <a:r>
              <a:rPr lang="en-GB" b="1" dirty="0" smtClean="0">
                <a:solidFill>
                  <a:schemeClr val="accent2">
                    <a:lumMod val="75000"/>
                  </a:schemeClr>
                </a:solidFill>
              </a:rPr>
              <a:t>- in LS3 could seriously disrupt underground  work </a:t>
            </a:r>
            <a:r>
              <a:rPr lang="en-GB" b="1" dirty="0" smtClean="0">
                <a:solidFill>
                  <a:schemeClr val="accent2">
                    <a:lumMod val="75000"/>
                  </a:schemeClr>
                </a:solidFill>
                <a:latin typeface="Symbol" panose="05050102010706020507" pitchFamily="18" charset="2"/>
              </a:rPr>
              <a:t> --&gt; </a:t>
            </a:r>
            <a:r>
              <a:rPr lang="en-GB" b="1" dirty="0" smtClean="0">
                <a:solidFill>
                  <a:schemeClr val="accent2">
                    <a:lumMod val="75000"/>
                  </a:schemeClr>
                </a:solidFill>
              </a:rPr>
              <a:t>advance to LS2 if at all possible</a:t>
            </a:r>
          </a:p>
          <a:p>
            <a:endParaRPr lang="en-GB" sz="1000" dirty="0" smtClean="0"/>
          </a:p>
          <a:p>
            <a:r>
              <a:rPr lang="en-GB" dirty="0" smtClean="0">
                <a:solidFill>
                  <a:srgbClr val="0000FF"/>
                </a:solidFill>
              </a:rPr>
              <a:t>LS2 timed to allow Phase </a:t>
            </a:r>
            <a:r>
              <a:rPr lang="en-GB" dirty="0">
                <a:solidFill>
                  <a:srgbClr val="0000FF"/>
                </a:solidFill>
              </a:rPr>
              <a:t>2 </a:t>
            </a:r>
            <a:r>
              <a:rPr lang="en-GB" dirty="0" smtClean="0">
                <a:solidFill>
                  <a:srgbClr val="0000FF"/>
                </a:solidFill>
              </a:rPr>
              <a:t>infra </a:t>
            </a:r>
            <a:r>
              <a:rPr lang="en-GB" dirty="0">
                <a:solidFill>
                  <a:srgbClr val="0000FF"/>
                </a:solidFill>
              </a:rPr>
              <a:t>work to be </a:t>
            </a:r>
            <a:r>
              <a:rPr lang="en-GB" dirty="0" smtClean="0">
                <a:solidFill>
                  <a:srgbClr val="0000FF"/>
                </a:solidFill>
              </a:rPr>
              <a:t>advanced </a:t>
            </a:r>
            <a:r>
              <a:rPr lang="en-GB" dirty="0" smtClean="0">
                <a:solidFill>
                  <a:srgbClr val="0000FF"/>
                </a:solidFill>
                <a:latin typeface="Symbol" panose="05050102010706020507" pitchFamily="18" charset="2"/>
              </a:rPr>
              <a:t>--&gt; </a:t>
            </a:r>
            <a:r>
              <a:rPr lang="en-GB" dirty="0" smtClean="0">
                <a:solidFill>
                  <a:srgbClr val="0000FF"/>
                </a:solidFill>
              </a:rPr>
              <a:t>help </a:t>
            </a:r>
            <a:r>
              <a:rPr lang="en-GB" dirty="0">
                <a:solidFill>
                  <a:srgbClr val="0000FF"/>
                </a:solidFill>
              </a:rPr>
              <a:t>restrict length of </a:t>
            </a:r>
            <a:r>
              <a:rPr lang="en-GB" dirty="0" smtClean="0">
                <a:solidFill>
                  <a:srgbClr val="0000FF"/>
                </a:solidFill>
              </a:rPr>
              <a:t>LS3</a:t>
            </a:r>
          </a:p>
          <a:p>
            <a:endParaRPr lang="en-GB" sz="1000" dirty="0"/>
          </a:p>
          <a:p>
            <a:r>
              <a:rPr lang="en-GB" b="1" dirty="0">
                <a:solidFill>
                  <a:schemeClr val="accent2">
                    <a:lumMod val="75000"/>
                  </a:schemeClr>
                </a:solidFill>
              </a:rPr>
              <a:t>-1 year shift in LS3 start (to 2023) eases funding profile for Phase 2 </a:t>
            </a:r>
            <a:r>
              <a:rPr lang="en-GB" b="1" dirty="0" smtClean="0">
                <a:solidFill>
                  <a:schemeClr val="accent2">
                    <a:lumMod val="75000"/>
                  </a:schemeClr>
                </a:solidFill>
              </a:rPr>
              <a:t>upgrades</a:t>
            </a:r>
          </a:p>
          <a:p>
            <a:endParaRPr lang="en-GB" sz="1000" dirty="0"/>
          </a:p>
          <a:p>
            <a:r>
              <a:rPr lang="en-GB" b="1" dirty="0" smtClean="0">
                <a:solidFill>
                  <a:srgbClr val="0000FF"/>
                </a:solidFill>
              </a:rPr>
              <a:t>-</a:t>
            </a:r>
            <a:r>
              <a:rPr lang="en-GB" dirty="0" smtClean="0">
                <a:solidFill>
                  <a:srgbClr val="0000FF"/>
                </a:solidFill>
              </a:rPr>
              <a:t>Best </a:t>
            </a:r>
            <a:r>
              <a:rPr lang="en-GB" dirty="0">
                <a:solidFill>
                  <a:srgbClr val="0000FF"/>
                </a:solidFill>
              </a:rPr>
              <a:t>to minimise # sequential calendar years without any physics (continuity, </a:t>
            </a:r>
            <a:r>
              <a:rPr lang="en-GB" dirty="0" smtClean="0">
                <a:solidFill>
                  <a:srgbClr val="0000FF"/>
                </a:solidFill>
              </a:rPr>
              <a:t>headlines)</a:t>
            </a:r>
          </a:p>
          <a:p>
            <a:endParaRPr lang="en-GB" sz="1000" dirty="0" smtClean="0">
              <a:solidFill>
                <a:srgbClr val="0000FF"/>
              </a:solidFill>
            </a:endParaRPr>
          </a:p>
          <a:p>
            <a:r>
              <a:rPr lang="en-GB" b="1" dirty="0">
                <a:solidFill>
                  <a:schemeClr val="accent2">
                    <a:lumMod val="75000"/>
                  </a:schemeClr>
                </a:solidFill>
              </a:rPr>
              <a:t>R</a:t>
            </a:r>
            <a:r>
              <a:rPr lang="en-GB" b="1" dirty="0" smtClean="0">
                <a:solidFill>
                  <a:schemeClr val="accent2">
                    <a:lumMod val="75000"/>
                  </a:schemeClr>
                </a:solidFill>
              </a:rPr>
              <a:t>esources: labs, test beams , RP facilities &amp; equipment , simulations, new TAS/shielding </a:t>
            </a:r>
          </a:p>
          <a:p>
            <a:r>
              <a:rPr lang="en-GB" b="1" dirty="0">
                <a:solidFill>
                  <a:schemeClr val="accent2">
                    <a:lumMod val="75000"/>
                  </a:schemeClr>
                </a:solidFill>
              </a:rPr>
              <a:t>n</a:t>
            </a:r>
            <a:r>
              <a:rPr lang="en-GB" b="1" dirty="0" smtClean="0">
                <a:solidFill>
                  <a:schemeClr val="accent2">
                    <a:lumMod val="75000"/>
                  </a:schemeClr>
                </a:solidFill>
              </a:rPr>
              <a:t>eeded well in advance  </a:t>
            </a:r>
            <a:r>
              <a:rPr lang="en-GB" b="1" dirty="0" smtClean="0">
                <a:solidFill>
                  <a:schemeClr val="accent2">
                    <a:lumMod val="75000"/>
                  </a:schemeClr>
                </a:solidFill>
                <a:latin typeface="Symbol" panose="05050102010706020507" pitchFamily="18" charset="2"/>
              </a:rPr>
              <a:t>--&gt;  </a:t>
            </a:r>
            <a:r>
              <a:rPr lang="en-GB" b="1" dirty="0" smtClean="0">
                <a:solidFill>
                  <a:schemeClr val="accent2">
                    <a:lumMod val="75000"/>
                  </a:schemeClr>
                </a:solidFill>
                <a:cs typeface="Times New Roman" panose="02020603050405020304" pitchFamily="18" charset="0"/>
              </a:rPr>
              <a:t>Joint </a:t>
            </a:r>
            <a:r>
              <a:rPr lang="en-GB" b="1" dirty="0" err="1" smtClean="0">
                <a:solidFill>
                  <a:schemeClr val="accent2">
                    <a:lumMod val="75000"/>
                  </a:schemeClr>
                </a:solidFill>
                <a:cs typeface="Times New Roman" panose="02020603050405020304" pitchFamily="18" charset="0"/>
              </a:rPr>
              <a:t>coord</a:t>
            </a:r>
            <a:r>
              <a:rPr lang="en-GB" b="1" dirty="0" smtClean="0">
                <a:solidFill>
                  <a:schemeClr val="accent2">
                    <a:lumMod val="75000"/>
                  </a:schemeClr>
                </a:solidFill>
                <a:cs typeface="Times New Roman" panose="02020603050405020304" pitchFamily="18" charset="0"/>
              </a:rPr>
              <a:t>. &amp; executive structures (</a:t>
            </a:r>
            <a:r>
              <a:rPr lang="en-GB" b="1" dirty="0" err="1" smtClean="0">
                <a:solidFill>
                  <a:schemeClr val="accent2">
                    <a:lumMod val="75000"/>
                  </a:schemeClr>
                </a:solidFill>
                <a:cs typeface="Times New Roman" panose="02020603050405020304" pitchFamily="18" charset="0"/>
              </a:rPr>
              <a:t>coord</a:t>
            </a:r>
            <a:r>
              <a:rPr lang="en-GB" b="1" dirty="0" smtClean="0">
                <a:solidFill>
                  <a:schemeClr val="accent2">
                    <a:lumMod val="75000"/>
                  </a:schemeClr>
                </a:solidFill>
                <a:cs typeface="Times New Roman" panose="02020603050405020304" pitchFamily="18" charset="0"/>
              </a:rPr>
              <a:t> </a:t>
            </a:r>
            <a:r>
              <a:rPr lang="en-GB" b="1" dirty="0" err="1" smtClean="0">
                <a:solidFill>
                  <a:schemeClr val="accent2">
                    <a:lumMod val="75000"/>
                  </a:schemeClr>
                </a:solidFill>
                <a:cs typeface="Times New Roman" panose="02020603050405020304" pitchFamily="18" charset="0"/>
              </a:rPr>
              <a:t>comm</a:t>
            </a:r>
            <a:r>
              <a:rPr lang="en-GB" b="1" dirty="0" smtClean="0">
                <a:solidFill>
                  <a:schemeClr val="accent2">
                    <a:lumMod val="75000"/>
                  </a:schemeClr>
                </a:solidFill>
                <a:cs typeface="Times New Roman" panose="02020603050405020304" pitchFamily="18" charset="0"/>
              </a:rPr>
              <a:t> + PO)</a:t>
            </a:r>
            <a:endParaRPr lang="en-GB" b="1" dirty="0">
              <a:solidFill>
                <a:schemeClr val="accent2">
                  <a:lumMod val="75000"/>
                </a:schemeClr>
              </a:solidFill>
              <a:cs typeface="Times New Roman" panose="02020603050405020304" pitchFamily="18" charset="0"/>
            </a:endParaRPr>
          </a:p>
        </p:txBody>
      </p:sp>
    </p:spTree>
    <p:extLst>
      <p:ext uri="{BB962C8B-B14F-4D97-AF65-F5344CB8AC3E}">
        <p14:creationId xmlns:p14="http://schemas.microsoft.com/office/powerpoint/2010/main" val="582554634"/>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EFCA HL-LHC </a:t>
            </a:r>
            <a:r>
              <a:rPr lang="en-GB" dirty="0" err="1" smtClean="0"/>
              <a:t>expts</a:t>
            </a:r>
            <a:r>
              <a:rPr lang="en-GB" dirty="0" smtClean="0"/>
              <a:t> workshop: 1-3 Oct</a:t>
            </a:r>
            <a:endParaRPr lang="en-GB" dirty="0"/>
          </a:p>
        </p:txBody>
      </p:sp>
      <p:sp>
        <p:nvSpPr>
          <p:cNvPr id="3" name="TextBox 6"/>
          <p:cNvSpPr txBox="1"/>
          <p:nvPr/>
        </p:nvSpPr>
        <p:spPr>
          <a:xfrm>
            <a:off x="50800" y="1552545"/>
            <a:ext cx="9601200" cy="2554545"/>
          </a:xfrm>
          <a:prstGeom prst="rect">
            <a:avLst/>
          </a:prstGeom>
          <a:scene3d>
            <a:camera prst="orthographicFront"/>
            <a:lightRig rig="threePt" dir="t"/>
          </a:scene3d>
          <a:sp3d>
            <a:bevelT/>
            <a:bevelB/>
          </a:sp3d>
        </p:spPr>
        <p:style>
          <a:lnRef idx="1">
            <a:schemeClr val="dk1"/>
          </a:lnRef>
          <a:fillRef idx="2">
            <a:schemeClr val="dk1"/>
          </a:fillRef>
          <a:effectRef idx="1">
            <a:schemeClr val="dk1"/>
          </a:effectRef>
          <a:fontRef idx="minor">
            <a:schemeClr val="dk1"/>
          </a:fontRef>
        </p:style>
        <p:txBody>
          <a:bodyPr wrap="square" rtlCol="0">
            <a:spAutoFit/>
          </a:bodyPr>
          <a:lstStyle>
            <a:defPPr>
              <a:defRPr lang="en-US"/>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just"/>
            <a:r>
              <a:rPr lang="en-US" sz="2000" dirty="0" smtClean="0"/>
              <a:t> </a:t>
            </a:r>
            <a:r>
              <a:rPr lang="en-US" sz="2000" dirty="0" smtClean="0">
                <a:latin typeface="Times"/>
                <a:cs typeface="Times"/>
              </a:rPr>
              <a:t>c</a:t>
            </a:r>
            <a:r>
              <a:rPr lang="en-US" sz="2000" dirty="0">
                <a:latin typeface="Times"/>
                <a:cs typeface="Times"/>
              </a:rPr>
              <a:t>) The discovery of the Higgs boson is the start of a major </a:t>
            </a:r>
            <a:r>
              <a:rPr lang="en-US" sz="2000" dirty="0" err="1">
                <a:latin typeface="Times"/>
                <a:cs typeface="Times"/>
              </a:rPr>
              <a:t>programme</a:t>
            </a:r>
            <a:r>
              <a:rPr lang="en-US" sz="2000" dirty="0">
                <a:latin typeface="Times"/>
                <a:cs typeface="Times"/>
              </a:rPr>
              <a:t> of work to measure this particle’s properties with the highest possible precision for testing the validity of the Standard Model and to search for further new physics at the energy frontier. The LHC is in a unique position to pursue this </a:t>
            </a:r>
            <a:r>
              <a:rPr lang="en-US" sz="2000" dirty="0" err="1">
                <a:latin typeface="Times"/>
                <a:cs typeface="Times"/>
              </a:rPr>
              <a:t>programme</a:t>
            </a:r>
            <a:r>
              <a:rPr lang="en-US" sz="2000" dirty="0">
                <a:latin typeface="Times"/>
                <a:cs typeface="Times"/>
              </a:rPr>
              <a:t>. </a:t>
            </a:r>
            <a:r>
              <a:rPr lang="en-US" sz="2000" i="1" dirty="0">
                <a:latin typeface="Times"/>
                <a:cs typeface="Times"/>
              </a:rPr>
              <a:t>Europe’s top priority should be the exploitation of the full potential of the LHC, including the high-luminosity upgrade of the machine and detectors with a view to collecting ten times more data than in the initial design, by around 2030. This upgrade </a:t>
            </a:r>
            <a:r>
              <a:rPr lang="en-US" sz="2000" i="1" dirty="0" err="1">
                <a:latin typeface="Times"/>
                <a:cs typeface="Times"/>
              </a:rPr>
              <a:t>programme</a:t>
            </a:r>
            <a:r>
              <a:rPr lang="en-US" sz="2000" i="1" dirty="0">
                <a:latin typeface="Times"/>
                <a:cs typeface="Times"/>
              </a:rPr>
              <a:t> will also provide further exciting opportunities for the study of </a:t>
            </a:r>
            <a:r>
              <a:rPr lang="en-US" sz="2000" i="1" dirty="0" err="1">
                <a:latin typeface="Times"/>
                <a:cs typeface="Times"/>
              </a:rPr>
              <a:t>flavour</a:t>
            </a:r>
            <a:r>
              <a:rPr lang="en-US" sz="2000" i="1" dirty="0">
                <a:latin typeface="Times"/>
                <a:cs typeface="Times"/>
              </a:rPr>
              <a:t> physics and the quark-gluon plasma. </a:t>
            </a:r>
            <a:endParaRPr lang="en-US" sz="2000" dirty="0">
              <a:latin typeface="Times"/>
              <a:cs typeface="Times"/>
            </a:endParaRPr>
          </a:p>
        </p:txBody>
      </p:sp>
      <p:sp>
        <p:nvSpPr>
          <p:cNvPr id="4" name="TextBox 3"/>
          <p:cNvSpPr txBox="1"/>
          <p:nvPr/>
        </p:nvSpPr>
        <p:spPr>
          <a:xfrm>
            <a:off x="2286000" y="1152435"/>
            <a:ext cx="5973238" cy="400110"/>
          </a:xfrm>
          <a:prstGeom prst="rect">
            <a:avLst/>
          </a:prstGeom>
          <a:noFill/>
        </p:spPr>
        <p:txBody>
          <a:bodyPr wrap="none" rtlCol="0">
            <a:spAutoFit/>
          </a:bodyPr>
          <a:lstStyle/>
          <a:p>
            <a:r>
              <a:rPr lang="en-GB" dirty="0" smtClean="0"/>
              <a:t>Motivation: ESPP document adopted by Council in May</a:t>
            </a:r>
            <a:endParaRPr lang="en-GB" dirty="0"/>
          </a:p>
        </p:txBody>
      </p:sp>
      <p:sp>
        <p:nvSpPr>
          <p:cNvPr id="5" name="TextBox 4"/>
          <p:cNvSpPr txBox="1"/>
          <p:nvPr/>
        </p:nvSpPr>
        <p:spPr>
          <a:xfrm>
            <a:off x="68943" y="4107090"/>
            <a:ext cx="9938298" cy="2554545"/>
          </a:xfrm>
          <a:prstGeom prst="rect">
            <a:avLst/>
          </a:prstGeom>
          <a:noFill/>
        </p:spPr>
        <p:txBody>
          <a:bodyPr wrap="none" rtlCol="0">
            <a:spAutoFit/>
          </a:bodyPr>
          <a:lstStyle/>
          <a:p>
            <a:r>
              <a:rPr lang="en-GB" dirty="0" smtClean="0">
                <a:solidFill>
                  <a:srgbClr val="0000FF"/>
                </a:solidFill>
              </a:rPr>
              <a:t>Strategy explicitly recommends 3 ab-1 target</a:t>
            </a:r>
          </a:p>
          <a:p>
            <a:r>
              <a:rPr lang="en-GB" b="1" dirty="0" smtClean="0">
                <a:solidFill>
                  <a:srgbClr val="B80000"/>
                </a:solidFill>
              </a:rPr>
              <a:t>DG </a:t>
            </a:r>
            <a:r>
              <a:rPr lang="en-GB" b="1" dirty="0" smtClean="0">
                <a:solidFill>
                  <a:srgbClr val="B80000"/>
                </a:solidFill>
                <a:latin typeface="Symbol" panose="05050102010706020507" pitchFamily="18" charset="2"/>
              </a:rPr>
              <a:t>--&gt;</a:t>
            </a:r>
            <a:r>
              <a:rPr lang="en-GB" b="1" dirty="0" smtClean="0">
                <a:solidFill>
                  <a:srgbClr val="B80000"/>
                </a:solidFill>
                <a:sym typeface="Wingdings" panose="05000000000000000000" pitchFamily="2" charset="2"/>
              </a:rPr>
              <a:t> we should </a:t>
            </a:r>
            <a:r>
              <a:rPr lang="en-GB" b="1" dirty="0" smtClean="0">
                <a:solidFill>
                  <a:srgbClr val="B80000"/>
                </a:solidFill>
              </a:rPr>
              <a:t>consider this tacit approval for the HL-LHC programme and proceed.</a:t>
            </a:r>
          </a:p>
          <a:p>
            <a:endParaRPr lang="en-GB" sz="1000" b="1" dirty="0">
              <a:solidFill>
                <a:srgbClr val="B80000"/>
              </a:solidFill>
            </a:endParaRPr>
          </a:p>
          <a:p>
            <a:r>
              <a:rPr lang="en-GB" dirty="0" smtClean="0">
                <a:solidFill>
                  <a:srgbClr val="0000FF"/>
                </a:solidFill>
              </a:rPr>
              <a:t>Further evaluation of: </a:t>
            </a:r>
            <a:r>
              <a:rPr lang="en-GB" dirty="0" smtClean="0"/>
              <a:t>	physics reach</a:t>
            </a:r>
          </a:p>
          <a:p>
            <a:r>
              <a:rPr lang="en-GB" dirty="0"/>
              <a:t>	</a:t>
            </a:r>
            <a:r>
              <a:rPr lang="en-GB" dirty="0" smtClean="0"/>
              <a:t>		technical feasibility for </a:t>
            </a:r>
            <a:r>
              <a:rPr lang="en-GB" dirty="0" err="1" smtClean="0"/>
              <a:t>expts</a:t>
            </a:r>
            <a:r>
              <a:rPr lang="en-GB" dirty="0" smtClean="0"/>
              <a:t> and machine</a:t>
            </a:r>
          </a:p>
          <a:p>
            <a:r>
              <a:rPr lang="en-GB" dirty="0"/>
              <a:t>	</a:t>
            </a:r>
            <a:r>
              <a:rPr lang="en-GB" dirty="0" smtClean="0"/>
              <a:t>		timeline &amp; cost </a:t>
            </a:r>
            <a:r>
              <a:rPr lang="en-GB" dirty="0" smtClean="0"/>
              <a:t>estimates</a:t>
            </a:r>
            <a:endParaRPr lang="en-GB" sz="1000" dirty="0"/>
          </a:p>
          <a:p>
            <a:r>
              <a:rPr lang="en-GB" dirty="0" smtClean="0">
                <a:solidFill>
                  <a:srgbClr val="0000FF"/>
                </a:solidFill>
              </a:rPr>
              <a:t>needed for formal approval by Research Board, Council, Funding Agencies </a:t>
            </a:r>
            <a:endParaRPr lang="en-GB" dirty="0" smtClean="0">
              <a:solidFill>
                <a:srgbClr val="0000FF"/>
              </a:solidFill>
            </a:endParaRPr>
          </a:p>
          <a:p>
            <a:endParaRPr lang="en-GB" sz="1000" dirty="0" smtClean="0"/>
          </a:p>
          <a:p>
            <a:r>
              <a:rPr lang="en-GB" i="1" dirty="0"/>
              <a:t> </a:t>
            </a:r>
            <a:r>
              <a:rPr lang="en-GB" i="1" dirty="0" smtClean="0"/>
              <a:t>      “</a:t>
            </a:r>
            <a:r>
              <a:rPr lang="en-GB" i="1" dirty="0" smtClean="0"/>
              <a:t>Do not wait to strike </a:t>
            </a:r>
            <a:r>
              <a:rPr lang="en-GB" i="1" dirty="0" smtClean="0"/>
              <a:t>until the iron is hot….make it hot by striking!!!”        W.B. Yeats</a:t>
            </a:r>
            <a:endParaRPr lang="en-GB" i="1" dirty="0"/>
          </a:p>
        </p:txBody>
      </p:sp>
    </p:spTree>
    <p:extLst>
      <p:ext uri="{BB962C8B-B14F-4D97-AF65-F5344CB8AC3E}">
        <p14:creationId xmlns:p14="http://schemas.microsoft.com/office/powerpoint/2010/main" val="2280286666"/>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Operation: special requests</a:t>
            </a:r>
            <a:endParaRPr lang="en-GB" dirty="0"/>
          </a:p>
        </p:txBody>
      </p:sp>
      <p:sp>
        <p:nvSpPr>
          <p:cNvPr id="4" name="TextBox 3"/>
          <p:cNvSpPr txBox="1"/>
          <p:nvPr/>
        </p:nvSpPr>
        <p:spPr>
          <a:xfrm>
            <a:off x="2057400" y="1167433"/>
            <a:ext cx="6500497" cy="400110"/>
          </a:xfrm>
          <a:prstGeom prst="rect">
            <a:avLst/>
          </a:prstGeom>
          <a:noFill/>
        </p:spPr>
        <p:txBody>
          <a:bodyPr wrap="none" rtlCol="0">
            <a:spAutoFit/>
          </a:bodyPr>
          <a:lstStyle/>
          <a:p>
            <a:r>
              <a:rPr lang="en-GB" dirty="0" smtClean="0"/>
              <a:t>Apart from usual programme of p-p and </a:t>
            </a:r>
            <a:r>
              <a:rPr lang="en-GB" dirty="0" err="1" smtClean="0"/>
              <a:t>Pb-Pb</a:t>
            </a:r>
            <a:r>
              <a:rPr lang="en-GB" dirty="0" smtClean="0"/>
              <a:t> at top energy</a:t>
            </a:r>
            <a:endParaRPr lang="en-GB" dirty="0"/>
          </a:p>
        </p:txBody>
      </p:sp>
      <p:sp>
        <p:nvSpPr>
          <p:cNvPr id="3" name="TextBox 2"/>
          <p:cNvSpPr txBox="1"/>
          <p:nvPr/>
        </p:nvSpPr>
        <p:spPr>
          <a:xfrm>
            <a:off x="533400" y="1600200"/>
            <a:ext cx="9069470" cy="5324535"/>
          </a:xfrm>
          <a:prstGeom prst="rect">
            <a:avLst/>
          </a:prstGeom>
          <a:noFill/>
        </p:spPr>
        <p:txBody>
          <a:bodyPr wrap="none" rtlCol="0">
            <a:spAutoFit/>
          </a:bodyPr>
          <a:lstStyle/>
          <a:p>
            <a:r>
              <a:rPr lang="en-GB" dirty="0" smtClean="0">
                <a:solidFill>
                  <a:schemeClr val="accent5">
                    <a:lumMod val="50000"/>
                  </a:schemeClr>
                </a:solidFill>
              </a:rPr>
              <a:t>-p-p </a:t>
            </a:r>
            <a:r>
              <a:rPr lang="en-GB" dirty="0" smtClean="0">
                <a:solidFill>
                  <a:schemeClr val="accent5">
                    <a:lumMod val="50000"/>
                  </a:schemeClr>
                </a:solidFill>
              </a:rPr>
              <a:t>reference data:   </a:t>
            </a:r>
            <a:r>
              <a:rPr lang="en-GB" dirty="0" err="1" smtClean="0"/>
              <a:t>equiv</a:t>
            </a:r>
            <a:r>
              <a:rPr lang="en-GB" dirty="0" smtClean="0"/>
              <a:t> energy</a:t>
            </a:r>
            <a:r>
              <a:rPr lang="en-GB" dirty="0" smtClean="0"/>
              <a:t>:   </a:t>
            </a:r>
            <a:r>
              <a:rPr lang="en-GB" dirty="0" smtClean="0"/>
              <a:t>ALICE </a:t>
            </a:r>
            <a:r>
              <a:rPr lang="en-GB" dirty="0" smtClean="0"/>
              <a:t>(6 pb-1:  takes </a:t>
            </a:r>
            <a:r>
              <a:rPr lang="en-GB" dirty="0" smtClean="0"/>
              <a:t>about </a:t>
            </a:r>
            <a:r>
              <a:rPr lang="en-GB" dirty="0" smtClean="0"/>
              <a:t>2 </a:t>
            </a:r>
            <a:r>
              <a:rPr lang="en-GB" dirty="0" smtClean="0"/>
              <a:t>month @ 200kHz</a:t>
            </a:r>
            <a:r>
              <a:rPr lang="en-GB" dirty="0" smtClean="0"/>
              <a:t>)</a:t>
            </a:r>
          </a:p>
          <a:p>
            <a:r>
              <a:rPr lang="en-GB" dirty="0"/>
              <a:t>	 </a:t>
            </a:r>
            <a:r>
              <a:rPr lang="en-GB" dirty="0" smtClean="0"/>
              <a:t>                                                   end of run 3 : dominant ref data requirement</a:t>
            </a:r>
            <a:endParaRPr lang="en-GB" dirty="0" smtClean="0"/>
          </a:p>
          <a:p>
            <a:r>
              <a:rPr lang="en-GB" dirty="0"/>
              <a:t>	</a:t>
            </a:r>
            <a:r>
              <a:rPr lang="en-GB" dirty="0" smtClean="0"/>
              <a:t>		     </a:t>
            </a:r>
            <a:r>
              <a:rPr lang="en-GB" dirty="0" smtClean="0"/>
              <a:t>         ATLAS/CMS  </a:t>
            </a:r>
            <a:r>
              <a:rPr lang="en-GB" dirty="0" smtClean="0"/>
              <a:t>300pb-1</a:t>
            </a:r>
          </a:p>
          <a:p>
            <a:r>
              <a:rPr lang="en-GB" dirty="0" smtClean="0">
                <a:solidFill>
                  <a:schemeClr val="accent5">
                    <a:lumMod val="50000"/>
                  </a:schemeClr>
                </a:solidFill>
              </a:rPr>
              <a:t>-p-</a:t>
            </a:r>
            <a:r>
              <a:rPr lang="en-GB" dirty="0" err="1" smtClean="0">
                <a:solidFill>
                  <a:schemeClr val="accent5">
                    <a:lumMod val="50000"/>
                  </a:schemeClr>
                </a:solidFill>
              </a:rPr>
              <a:t>Pb</a:t>
            </a:r>
            <a:r>
              <a:rPr lang="en-GB" dirty="0" smtClean="0">
                <a:solidFill>
                  <a:schemeClr val="accent5">
                    <a:lumMod val="50000"/>
                  </a:schemeClr>
                </a:solidFill>
              </a:rPr>
              <a:t> </a:t>
            </a:r>
            <a:r>
              <a:rPr lang="en-GB" dirty="0" smtClean="0">
                <a:solidFill>
                  <a:schemeClr val="accent5">
                    <a:lumMod val="50000"/>
                  </a:schemeClr>
                </a:solidFill>
              </a:rPr>
              <a:t>proven to be very interesting : </a:t>
            </a:r>
            <a:r>
              <a:rPr lang="en-GB" dirty="0" smtClean="0"/>
              <a:t>requested for Run 2 : 50nb-1 @ 5.1 or 8 </a:t>
            </a:r>
            <a:r>
              <a:rPr lang="en-GB" dirty="0" err="1" smtClean="0"/>
              <a:t>TeV</a:t>
            </a:r>
            <a:endParaRPr lang="en-GB" dirty="0" smtClean="0"/>
          </a:p>
          <a:p>
            <a:r>
              <a:rPr lang="en-GB" dirty="0"/>
              <a:t>	</a:t>
            </a:r>
            <a:r>
              <a:rPr lang="en-GB" dirty="0" smtClean="0"/>
              <a:t>				  </a:t>
            </a:r>
            <a:r>
              <a:rPr lang="en-GB" dirty="0"/>
              <a:t>a</a:t>
            </a:r>
            <a:r>
              <a:rPr lang="en-GB" dirty="0" smtClean="0"/>
              <a:t>fter  LS2 : ~1pb-1</a:t>
            </a:r>
          </a:p>
          <a:p>
            <a:r>
              <a:rPr lang="en-GB" dirty="0" smtClean="0"/>
              <a:t>   p-</a:t>
            </a:r>
            <a:r>
              <a:rPr lang="en-GB" dirty="0" err="1" smtClean="0"/>
              <a:t>Ar</a:t>
            </a:r>
            <a:r>
              <a:rPr lang="en-GB" dirty="0" smtClean="0"/>
              <a:t> </a:t>
            </a:r>
            <a:r>
              <a:rPr lang="en-GB" dirty="0" smtClean="0"/>
              <a:t>and </a:t>
            </a:r>
            <a:r>
              <a:rPr lang="en-GB" dirty="0" err="1" smtClean="0"/>
              <a:t>Ar-Ar</a:t>
            </a:r>
            <a:r>
              <a:rPr lang="en-GB" dirty="0" smtClean="0"/>
              <a:t> possible </a:t>
            </a:r>
            <a:r>
              <a:rPr lang="en-GB" dirty="0" smtClean="0"/>
              <a:t>requests</a:t>
            </a:r>
          </a:p>
          <a:p>
            <a:endParaRPr lang="en-GB" dirty="0"/>
          </a:p>
          <a:p>
            <a:r>
              <a:rPr lang="en-GB" dirty="0" smtClean="0">
                <a:solidFill>
                  <a:srgbClr val="0000FF"/>
                </a:solidFill>
              </a:rPr>
              <a:t>-Luminosity calibrations needed at every energy</a:t>
            </a:r>
            <a:endParaRPr lang="en-GB" dirty="0" smtClean="0">
              <a:solidFill>
                <a:srgbClr val="0000FF"/>
              </a:solidFill>
            </a:endParaRPr>
          </a:p>
          <a:p>
            <a:endParaRPr lang="en-GB" dirty="0"/>
          </a:p>
          <a:p>
            <a:r>
              <a:rPr lang="en-GB" dirty="0" smtClean="0">
                <a:solidFill>
                  <a:srgbClr val="0000FF"/>
                </a:solidFill>
              </a:rPr>
              <a:t>-Forward programmes :</a:t>
            </a:r>
          </a:p>
          <a:p>
            <a:r>
              <a:rPr lang="en-GB" dirty="0"/>
              <a:t> </a:t>
            </a:r>
            <a:r>
              <a:rPr lang="en-GB" dirty="0" smtClean="0"/>
              <a:t>    TOTEM </a:t>
            </a:r>
            <a:r>
              <a:rPr lang="en-GB" dirty="0"/>
              <a:t>High </a:t>
            </a:r>
            <a:r>
              <a:rPr lang="en-GB" dirty="0">
                <a:latin typeface="Symbol" panose="05050102010706020507" pitchFamily="18" charset="2"/>
              </a:rPr>
              <a:t>b</a:t>
            </a:r>
            <a:r>
              <a:rPr lang="en-GB" dirty="0"/>
              <a:t>* </a:t>
            </a:r>
            <a:r>
              <a:rPr lang="en-GB" dirty="0" smtClean="0"/>
              <a:t> &amp; </a:t>
            </a:r>
            <a:r>
              <a:rPr lang="en-GB" dirty="0" smtClean="0"/>
              <a:t>AFP </a:t>
            </a:r>
            <a:r>
              <a:rPr lang="en-GB" dirty="0" smtClean="0"/>
              <a:t>&amp; CMS-TOTEM </a:t>
            </a:r>
            <a:r>
              <a:rPr lang="en-GB" dirty="0" err="1" smtClean="0"/>
              <a:t>fwd</a:t>
            </a:r>
            <a:r>
              <a:rPr lang="en-GB" dirty="0" smtClean="0"/>
              <a:t> programme </a:t>
            </a:r>
            <a:r>
              <a:rPr lang="en-GB" dirty="0" smtClean="0"/>
              <a:t>at low </a:t>
            </a:r>
            <a:r>
              <a:rPr lang="en-GB" dirty="0" smtClean="0">
                <a:latin typeface="Symbol" panose="05050102010706020507" pitchFamily="18" charset="2"/>
              </a:rPr>
              <a:t>b</a:t>
            </a:r>
            <a:r>
              <a:rPr lang="en-GB" dirty="0" smtClean="0"/>
              <a:t> * in Runs 2,3 </a:t>
            </a:r>
          </a:p>
          <a:p>
            <a:r>
              <a:rPr lang="en-GB" dirty="0"/>
              <a:t> </a:t>
            </a:r>
            <a:r>
              <a:rPr lang="en-GB" dirty="0" smtClean="0"/>
              <a:t>     </a:t>
            </a:r>
            <a:r>
              <a:rPr lang="en-GB" dirty="0" smtClean="0"/>
              <a:t>  </a:t>
            </a:r>
            <a:r>
              <a:rPr lang="en-GB" dirty="0" smtClean="0">
                <a:solidFill>
                  <a:srgbClr val="FF0000"/>
                </a:solidFill>
              </a:rPr>
              <a:t> </a:t>
            </a:r>
            <a:r>
              <a:rPr lang="en-GB" dirty="0" smtClean="0">
                <a:solidFill>
                  <a:srgbClr val="FF0000"/>
                </a:solidFill>
              </a:rPr>
              <a:t>no high </a:t>
            </a:r>
            <a:r>
              <a:rPr lang="en-GB" dirty="0" smtClean="0">
                <a:solidFill>
                  <a:srgbClr val="FF0000"/>
                </a:solidFill>
                <a:latin typeface="Symbol" panose="05050102010706020507" pitchFamily="18" charset="2"/>
              </a:rPr>
              <a:t>b</a:t>
            </a:r>
            <a:r>
              <a:rPr lang="en-GB" dirty="0" smtClean="0">
                <a:solidFill>
                  <a:srgbClr val="FF0000"/>
                </a:solidFill>
              </a:rPr>
              <a:t>* running anticipated </a:t>
            </a:r>
            <a:r>
              <a:rPr lang="en-GB" dirty="0" smtClean="0">
                <a:solidFill>
                  <a:srgbClr val="FF0000"/>
                </a:solidFill>
              </a:rPr>
              <a:t>after LS3</a:t>
            </a:r>
            <a:endParaRPr lang="en-GB" dirty="0" smtClean="0">
              <a:solidFill>
                <a:srgbClr val="FF0000"/>
              </a:solidFill>
            </a:endParaRPr>
          </a:p>
          <a:p>
            <a:r>
              <a:rPr lang="en-GB" dirty="0" smtClean="0"/>
              <a:t>  (ATLAS and CMS </a:t>
            </a:r>
            <a:r>
              <a:rPr lang="en-GB" dirty="0" err="1" smtClean="0"/>
              <a:t>beampipes</a:t>
            </a:r>
            <a:r>
              <a:rPr lang="en-GB" dirty="0" smtClean="0"/>
              <a:t> bore to be kept at ~45mm despite TAS at ~60mm)</a:t>
            </a:r>
          </a:p>
          <a:p>
            <a:r>
              <a:rPr lang="en-GB" dirty="0" smtClean="0"/>
              <a:t>         forward physics at nominal </a:t>
            </a:r>
            <a:r>
              <a:rPr lang="en-GB" dirty="0" err="1" smtClean="0"/>
              <a:t>lumi</a:t>
            </a:r>
            <a:r>
              <a:rPr lang="en-GB" dirty="0" smtClean="0"/>
              <a:t> may continue thereafter (</a:t>
            </a:r>
            <a:r>
              <a:rPr lang="en-GB" dirty="0" err="1" smtClean="0"/>
              <a:t>eg</a:t>
            </a:r>
            <a:r>
              <a:rPr lang="en-GB" dirty="0" smtClean="0"/>
              <a:t> </a:t>
            </a:r>
            <a:r>
              <a:rPr lang="en-GB" dirty="0" err="1" smtClean="0"/>
              <a:t>LHCb</a:t>
            </a:r>
            <a:r>
              <a:rPr lang="en-GB" dirty="0" smtClean="0"/>
              <a:t>)</a:t>
            </a:r>
            <a:endParaRPr lang="en-GB" dirty="0"/>
          </a:p>
          <a:p>
            <a:r>
              <a:rPr lang="en-GB" dirty="0" smtClean="0">
                <a:solidFill>
                  <a:srgbClr val="0000FF"/>
                </a:solidFill>
              </a:rPr>
              <a:t>Experiment magnet field reversals as </a:t>
            </a:r>
            <a:r>
              <a:rPr lang="en-GB" dirty="0" smtClean="0">
                <a:solidFill>
                  <a:srgbClr val="0000FF"/>
                </a:solidFill>
              </a:rPr>
              <a:t>previously :</a:t>
            </a:r>
          </a:p>
          <a:p>
            <a:r>
              <a:rPr lang="en-GB" dirty="0" err="1" smtClean="0"/>
              <a:t>LHCb</a:t>
            </a:r>
            <a:r>
              <a:rPr lang="en-GB" dirty="0" smtClean="0"/>
              <a:t> </a:t>
            </a:r>
            <a:r>
              <a:rPr lang="en-GB" dirty="0"/>
              <a:t>will need to switch dipole polarity every ~2 weeks to control systematics</a:t>
            </a:r>
          </a:p>
          <a:p>
            <a:r>
              <a:rPr lang="en-GB" dirty="0"/>
              <a:t>ALICE will need to switch solenoid polarity </a:t>
            </a:r>
            <a:r>
              <a:rPr lang="en-GB" dirty="0" smtClean="0"/>
              <a:t>occasionally</a:t>
            </a:r>
            <a:endParaRPr lang="en-GB" dirty="0"/>
          </a:p>
        </p:txBody>
      </p:sp>
    </p:spTree>
    <p:extLst>
      <p:ext uri="{BB962C8B-B14F-4D97-AF65-F5344CB8AC3E}">
        <p14:creationId xmlns:p14="http://schemas.microsoft.com/office/powerpoint/2010/main" val="1755026999"/>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a:t>
            </a:r>
            <a:endParaRPr lang="en-GB" dirty="0"/>
          </a:p>
        </p:txBody>
      </p:sp>
      <p:sp>
        <p:nvSpPr>
          <p:cNvPr id="3" name="TextBox 2"/>
          <p:cNvSpPr txBox="1"/>
          <p:nvPr/>
        </p:nvSpPr>
        <p:spPr>
          <a:xfrm>
            <a:off x="457200" y="1447800"/>
            <a:ext cx="9685921" cy="5478423"/>
          </a:xfrm>
          <a:prstGeom prst="rect">
            <a:avLst/>
          </a:prstGeom>
          <a:noFill/>
        </p:spPr>
        <p:txBody>
          <a:bodyPr wrap="none" rtlCol="0">
            <a:spAutoFit/>
          </a:bodyPr>
          <a:lstStyle/>
          <a:p>
            <a:r>
              <a:rPr lang="en-GB" dirty="0" smtClean="0"/>
              <a:t>Following the Higgs discovery, the justification for high </a:t>
            </a:r>
            <a:r>
              <a:rPr lang="en-GB" dirty="0" err="1" smtClean="0"/>
              <a:t>lumi</a:t>
            </a:r>
            <a:r>
              <a:rPr lang="en-GB" dirty="0" smtClean="0"/>
              <a:t> LHC and a target</a:t>
            </a:r>
          </a:p>
          <a:p>
            <a:r>
              <a:rPr lang="en-GB" dirty="0"/>
              <a:t>p</a:t>
            </a:r>
            <a:r>
              <a:rPr lang="en-GB" dirty="0" smtClean="0"/>
              <a:t>-p luminosity of 3000fb-1 is compelling.</a:t>
            </a:r>
          </a:p>
          <a:p>
            <a:endParaRPr lang="en-GB" sz="1000" dirty="0"/>
          </a:p>
          <a:p>
            <a:r>
              <a:rPr lang="en-GB" dirty="0" smtClean="0"/>
              <a:t>Phase 1 consolidations to ATLAS &amp; CMS and major upgrades to ALICE &amp; </a:t>
            </a:r>
            <a:r>
              <a:rPr lang="en-GB" dirty="0" err="1" smtClean="0"/>
              <a:t>LHCb</a:t>
            </a:r>
            <a:endParaRPr lang="en-GB" dirty="0" smtClean="0"/>
          </a:p>
          <a:p>
            <a:r>
              <a:rPr lang="en-GB" dirty="0"/>
              <a:t>w</a:t>
            </a:r>
            <a:r>
              <a:rPr lang="en-GB" dirty="0" smtClean="0"/>
              <a:t>ill allow the present programme to continue effectively for Runs 2,3. </a:t>
            </a:r>
          </a:p>
          <a:p>
            <a:r>
              <a:rPr lang="en-GB" dirty="0" smtClean="0"/>
              <a:t>(</a:t>
            </a:r>
            <a:r>
              <a:rPr lang="en-GB" dirty="0" err="1" smtClean="0"/>
              <a:t>ie</a:t>
            </a:r>
            <a:r>
              <a:rPr lang="en-GB" dirty="0" smtClean="0"/>
              <a:t> to initial p-p target of 300fb-1).</a:t>
            </a:r>
          </a:p>
          <a:p>
            <a:endParaRPr lang="en-GB" sz="1000" dirty="0"/>
          </a:p>
          <a:p>
            <a:r>
              <a:rPr lang="en-GB" dirty="0" smtClean="0"/>
              <a:t>Thereafter, ATLAS and CMS must make major upgrades due to radiation effects which </a:t>
            </a:r>
          </a:p>
          <a:p>
            <a:r>
              <a:rPr lang="en-GB" dirty="0"/>
              <a:t>c</a:t>
            </a:r>
            <a:r>
              <a:rPr lang="en-GB" dirty="0" smtClean="0"/>
              <a:t>ritically damage performance once ∫</a:t>
            </a:r>
            <a:r>
              <a:rPr lang="en-GB" dirty="0" err="1" smtClean="0"/>
              <a:t>Ldt</a:t>
            </a:r>
            <a:r>
              <a:rPr lang="en-GB" dirty="0" smtClean="0"/>
              <a:t>  exceeds 300-500fb-1.</a:t>
            </a:r>
          </a:p>
          <a:p>
            <a:endParaRPr lang="en-GB" sz="1000" dirty="0"/>
          </a:p>
          <a:p>
            <a:r>
              <a:rPr lang="en-GB" dirty="0" smtClean="0"/>
              <a:t>These Phase 2 upgrades are being designed to allow studies of a  broad range of physics, </a:t>
            </a:r>
          </a:p>
          <a:p>
            <a:r>
              <a:rPr lang="en-GB" dirty="0" smtClean="0"/>
              <a:t>including precision studies of the (low mass) Higgs, at the high pile-up, high radiation </a:t>
            </a:r>
          </a:p>
          <a:p>
            <a:r>
              <a:rPr lang="en-GB" dirty="0" smtClean="0"/>
              <a:t>dose conditions expected at Hl-LHC.  (3-4 years R &amp; D + 5-6 years to build)</a:t>
            </a:r>
          </a:p>
          <a:p>
            <a:endParaRPr lang="en-GB" sz="1000" dirty="0"/>
          </a:p>
          <a:p>
            <a:r>
              <a:rPr lang="en-GB" dirty="0" smtClean="0"/>
              <a:t>A realistic schedule over the next decade  is essential for correct resource request/allocation. </a:t>
            </a:r>
          </a:p>
          <a:p>
            <a:r>
              <a:rPr lang="en-GB" dirty="0" smtClean="0"/>
              <a:t>Basic gaol is to cost-effectively maximise useful integrated </a:t>
            </a:r>
            <a:r>
              <a:rPr lang="en-GB" dirty="0" err="1" smtClean="0"/>
              <a:t>lumi</a:t>
            </a:r>
            <a:r>
              <a:rPr lang="en-GB" dirty="0" smtClean="0"/>
              <a:t> as a function of time. </a:t>
            </a:r>
          </a:p>
          <a:p>
            <a:endParaRPr lang="en-GB" sz="1000" dirty="0"/>
          </a:p>
          <a:p>
            <a:r>
              <a:rPr lang="en-GB" dirty="0" smtClean="0"/>
              <a:t>These are technically very difficult upgrades – getting the resources (including human) </a:t>
            </a:r>
          </a:p>
          <a:p>
            <a:r>
              <a:rPr lang="en-GB" dirty="0"/>
              <a:t>n</a:t>
            </a:r>
            <a:r>
              <a:rPr lang="en-GB" dirty="0" smtClean="0"/>
              <a:t>eeds new models of support from Collaborations &amp; much help from CERN.</a:t>
            </a:r>
          </a:p>
          <a:p>
            <a:r>
              <a:rPr lang="en-GB" dirty="0" smtClean="0"/>
              <a:t>Support facilities and planning for infrastructure replacement are urgent issues. </a:t>
            </a:r>
            <a:endParaRPr lang="en-GB" dirty="0"/>
          </a:p>
        </p:txBody>
      </p:sp>
    </p:spTree>
    <p:extLst>
      <p:ext uri="{BB962C8B-B14F-4D97-AF65-F5344CB8AC3E}">
        <p14:creationId xmlns:p14="http://schemas.microsoft.com/office/powerpoint/2010/main" val="395688704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Physics landscape &amp; further exploration</a:t>
            </a:r>
            <a:endParaRPr lang="en-GB" dirty="0"/>
          </a:p>
        </p:txBody>
      </p:sp>
      <p:sp>
        <p:nvSpPr>
          <p:cNvPr id="3" name="TextBox 2"/>
          <p:cNvSpPr txBox="1"/>
          <p:nvPr/>
        </p:nvSpPr>
        <p:spPr>
          <a:xfrm>
            <a:off x="2461795" y="1858254"/>
            <a:ext cx="4400814" cy="400110"/>
          </a:xfrm>
          <a:prstGeom prst="rect">
            <a:avLst/>
          </a:prstGeom>
          <a:solidFill>
            <a:srgbClr val="FFFFCC"/>
          </a:solidFill>
          <a:ln>
            <a:solidFill>
              <a:schemeClr val="tx1"/>
            </a:solidFill>
          </a:ln>
        </p:spPr>
        <p:txBody>
          <a:bodyPr wrap="none" rtlCol="0">
            <a:spAutoFit/>
          </a:bodyPr>
          <a:lstStyle/>
          <a:p>
            <a:r>
              <a:rPr lang="en-US" sz="2000" dirty="0" smtClean="0">
                <a:effectLst/>
              </a:rPr>
              <a:t>Three main results from LHC Run-1</a:t>
            </a:r>
          </a:p>
        </p:txBody>
      </p:sp>
      <p:sp>
        <p:nvSpPr>
          <p:cNvPr id="4" name="TextBox 3"/>
          <p:cNvSpPr txBox="1"/>
          <p:nvPr/>
        </p:nvSpPr>
        <p:spPr>
          <a:xfrm>
            <a:off x="825301" y="2408727"/>
            <a:ext cx="7879080" cy="1231106"/>
          </a:xfrm>
          <a:prstGeom prst="rect">
            <a:avLst/>
          </a:prstGeom>
          <a:solidFill>
            <a:srgbClr val="800000"/>
          </a:solidFill>
          <a:ln>
            <a:solidFill>
              <a:schemeClr val="tx1"/>
            </a:solidFill>
          </a:ln>
        </p:spPr>
        <p:txBody>
          <a:bodyPr wrap="none" rtlCol="0">
            <a:spAutoFit/>
          </a:bodyPr>
          <a:lstStyle/>
          <a:p>
            <a:r>
              <a:rPr lang="en-US" sz="2000" dirty="0" smtClean="0">
                <a:solidFill>
                  <a:srgbClr val="FFFFFF"/>
                </a:solidFill>
                <a:effectLst/>
                <a:sym typeface="Wingdings"/>
              </a:rPr>
              <a:t>We have consolidated the Standard Model  </a:t>
            </a:r>
          </a:p>
          <a:p>
            <a:r>
              <a:rPr lang="en-US" sz="1700" dirty="0" smtClean="0">
                <a:solidFill>
                  <a:srgbClr val="FFFFFF"/>
                </a:solidFill>
                <a:effectLst/>
                <a:sym typeface="Wingdings"/>
              </a:rPr>
              <a:t>(wealth of measurements at 7-8 </a:t>
            </a:r>
            <a:r>
              <a:rPr lang="en-US" sz="1700" dirty="0" err="1" smtClean="0">
                <a:solidFill>
                  <a:srgbClr val="FFFFFF"/>
                </a:solidFill>
                <a:effectLst/>
                <a:sym typeface="Wingdings"/>
              </a:rPr>
              <a:t>TeV</a:t>
            </a:r>
            <a:r>
              <a:rPr lang="en-US" sz="1700" dirty="0" smtClean="0">
                <a:solidFill>
                  <a:srgbClr val="FFFFFF"/>
                </a:solidFill>
                <a:effectLst/>
                <a:sym typeface="Wingdings"/>
              </a:rPr>
              <a:t>,  including the rare, and very sensitive</a:t>
            </a:r>
          </a:p>
          <a:p>
            <a:r>
              <a:rPr lang="en-US" sz="1700" dirty="0">
                <a:solidFill>
                  <a:srgbClr val="FFFFFF"/>
                </a:solidFill>
                <a:effectLst/>
                <a:sym typeface="Wingdings"/>
              </a:rPr>
              <a:t> </a:t>
            </a:r>
            <a:r>
              <a:rPr lang="en-US" sz="1700" dirty="0" smtClean="0">
                <a:solidFill>
                  <a:srgbClr val="FFFFFF"/>
                </a:solidFill>
                <a:effectLst/>
                <a:sym typeface="Wingdings"/>
              </a:rPr>
              <a:t>to </a:t>
            </a:r>
            <a:r>
              <a:rPr lang="en-US" sz="1700" dirty="0">
                <a:solidFill>
                  <a:srgbClr val="FFFFFF"/>
                </a:solidFill>
                <a:effectLst/>
                <a:sym typeface="Wingdings"/>
              </a:rPr>
              <a:t>N</a:t>
            </a:r>
            <a:r>
              <a:rPr lang="en-US" sz="1700" dirty="0" smtClean="0">
                <a:solidFill>
                  <a:srgbClr val="FFFFFF"/>
                </a:solidFill>
                <a:effectLst/>
                <a:sym typeface="Wingdings"/>
              </a:rPr>
              <a:t>ew Physics, </a:t>
            </a:r>
            <a:r>
              <a:rPr lang="en-US" sz="1700" dirty="0" err="1" smtClean="0">
                <a:solidFill>
                  <a:srgbClr val="FFFFFF"/>
                </a:solidFill>
                <a:effectLst/>
                <a:sym typeface="Wingdings"/>
              </a:rPr>
              <a:t>B</a:t>
            </a:r>
            <a:r>
              <a:rPr lang="en-US" sz="1700" baseline="-25000" dirty="0" err="1" smtClean="0">
                <a:solidFill>
                  <a:srgbClr val="FFFFFF"/>
                </a:solidFill>
                <a:effectLst/>
                <a:sym typeface="Wingdings"/>
              </a:rPr>
              <a:t>s</a:t>
            </a:r>
            <a:r>
              <a:rPr lang="en-US" sz="1700" dirty="0" smtClean="0">
                <a:solidFill>
                  <a:srgbClr val="FFFFFF"/>
                </a:solidFill>
                <a:effectLst/>
                <a:sym typeface="Wingdings"/>
              </a:rPr>
              <a:t>  </a:t>
            </a:r>
            <a:r>
              <a:rPr lang="en-US" sz="1700" dirty="0" err="1" smtClean="0">
                <a:solidFill>
                  <a:srgbClr val="FFFFFF"/>
                </a:solidFill>
                <a:effectLst/>
                <a:sym typeface="Wingdings"/>
              </a:rPr>
              <a:t>μμ</a:t>
            </a:r>
            <a:r>
              <a:rPr lang="en-US" sz="1700" dirty="0" smtClean="0">
                <a:solidFill>
                  <a:srgbClr val="FFFFFF"/>
                </a:solidFill>
                <a:effectLst/>
                <a:sym typeface="Wingdings"/>
              </a:rPr>
              <a:t> decay)</a:t>
            </a:r>
          </a:p>
          <a:p>
            <a:r>
              <a:rPr lang="en-US" sz="2000" dirty="0" smtClean="0">
                <a:solidFill>
                  <a:srgbClr val="FFFFFF"/>
                </a:solidFill>
                <a:effectLst/>
                <a:sym typeface="Wingdings"/>
              </a:rPr>
              <a:t> </a:t>
            </a:r>
            <a:r>
              <a:rPr lang="en-US" sz="2000" dirty="0">
                <a:solidFill>
                  <a:srgbClr val="FFFFFF"/>
                </a:solidFill>
                <a:effectLst/>
                <a:sym typeface="Wingdings"/>
              </a:rPr>
              <a:t>i</a:t>
            </a:r>
            <a:r>
              <a:rPr lang="en-US" sz="2000" dirty="0" smtClean="0">
                <a:solidFill>
                  <a:srgbClr val="FFFFFF"/>
                </a:solidFill>
                <a:effectLst/>
                <a:sym typeface="Wingdings"/>
              </a:rPr>
              <a:t>t works BEAUTIFULLY … </a:t>
            </a:r>
          </a:p>
        </p:txBody>
      </p:sp>
      <p:sp>
        <p:nvSpPr>
          <p:cNvPr id="5" name="TextBox 4"/>
          <p:cNvSpPr txBox="1"/>
          <p:nvPr/>
        </p:nvSpPr>
        <p:spPr>
          <a:xfrm>
            <a:off x="2450909" y="4802450"/>
            <a:ext cx="4627864" cy="400110"/>
          </a:xfrm>
          <a:prstGeom prst="rect">
            <a:avLst/>
          </a:prstGeom>
          <a:solidFill>
            <a:srgbClr val="336633"/>
          </a:solidFill>
          <a:ln>
            <a:solidFill>
              <a:schemeClr val="tx1"/>
            </a:solidFill>
          </a:ln>
        </p:spPr>
        <p:txBody>
          <a:bodyPr wrap="none" rtlCol="0">
            <a:spAutoFit/>
          </a:bodyPr>
          <a:lstStyle/>
          <a:p>
            <a:r>
              <a:rPr lang="en-US" sz="2000" dirty="0" smtClean="0">
                <a:solidFill>
                  <a:srgbClr val="FFFFFF"/>
                </a:solidFill>
                <a:effectLst/>
              </a:rPr>
              <a:t>We have NO evidence of new physics</a:t>
            </a:r>
            <a:endParaRPr lang="en-US" sz="2000" dirty="0">
              <a:solidFill>
                <a:srgbClr val="FFFFFF"/>
              </a:solidFill>
              <a:effectLst/>
            </a:endParaRPr>
          </a:p>
        </p:txBody>
      </p:sp>
      <p:sp>
        <p:nvSpPr>
          <p:cNvPr id="6" name="TextBox 5"/>
          <p:cNvSpPr txBox="1"/>
          <p:nvPr/>
        </p:nvSpPr>
        <p:spPr>
          <a:xfrm>
            <a:off x="768560" y="3834408"/>
            <a:ext cx="7787283" cy="646331"/>
          </a:xfrm>
          <a:prstGeom prst="rect">
            <a:avLst/>
          </a:prstGeom>
          <a:solidFill>
            <a:srgbClr val="000090"/>
          </a:solidFill>
          <a:ln>
            <a:solidFill>
              <a:schemeClr val="tx1"/>
            </a:solidFill>
          </a:ln>
        </p:spPr>
        <p:txBody>
          <a:bodyPr wrap="none" rtlCol="0">
            <a:spAutoFit/>
          </a:bodyPr>
          <a:lstStyle/>
          <a:p>
            <a:r>
              <a:rPr lang="en-US" sz="2000" dirty="0" smtClean="0">
                <a:solidFill>
                  <a:srgbClr val="FFFFFF"/>
                </a:solidFill>
                <a:effectLst/>
              </a:rPr>
              <a:t>We </a:t>
            </a:r>
            <a:r>
              <a:rPr lang="en-US" sz="2000" dirty="0">
                <a:solidFill>
                  <a:srgbClr val="FFFFFF"/>
                </a:solidFill>
                <a:effectLst/>
              </a:rPr>
              <a:t>have completed the Standard </a:t>
            </a:r>
            <a:r>
              <a:rPr lang="en-US" sz="2000" dirty="0" smtClean="0">
                <a:solidFill>
                  <a:srgbClr val="FFFFFF"/>
                </a:solidFill>
                <a:effectLst/>
              </a:rPr>
              <a:t>Model: </a:t>
            </a:r>
            <a:r>
              <a:rPr lang="en-US" sz="2000" dirty="0" smtClean="0">
                <a:solidFill>
                  <a:srgbClr val="FFFFFF"/>
                </a:solidFill>
                <a:effectLst/>
                <a:sym typeface="Wingdings"/>
              </a:rPr>
              <a:t>Higgs </a:t>
            </a:r>
            <a:r>
              <a:rPr lang="en-US" sz="2000" dirty="0">
                <a:solidFill>
                  <a:srgbClr val="FFFFFF"/>
                </a:solidFill>
                <a:effectLst/>
                <a:sym typeface="Wingdings"/>
              </a:rPr>
              <a:t>boson </a:t>
            </a:r>
            <a:r>
              <a:rPr lang="en-US" sz="2000" dirty="0" smtClean="0">
                <a:solidFill>
                  <a:srgbClr val="FFFFFF"/>
                </a:solidFill>
                <a:effectLst/>
                <a:sym typeface="Wingdings"/>
              </a:rPr>
              <a:t>discovery</a:t>
            </a:r>
          </a:p>
          <a:p>
            <a:r>
              <a:rPr lang="en-US" dirty="0" smtClean="0">
                <a:solidFill>
                  <a:srgbClr val="FFFFFF"/>
                </a:solidFill>
                <a:effectLst/>
                <a:sym typeface="Wingdings"/>
              </a:rPr>
              <a:t>(almost 100 years of theoretical and experimental efforts !)</a:t>
            </a:r>
            <a:endParaRPr lang="en-US" dirty="0">
              <a:solidFill>
                <a:srgbClr val="FFFFFF"/>
              </a:solidFill>
              <a:effectLst/>
              <a:sym typeface="Wingdings"/>
            </a:endParaRPr>
          </a:p>
        </p:txBody>
      </p:sp>
      <p:sp>
        <p:nvSpPr>
          <p:cNvPr id="7" name="TextBox 6"/>
          <p:cNvSpPr txBox="1"/>
          <p:nvPr/>
        </p:nvSpPr>
        <p:spPr>
          <a:xfrm>
            <a:off x="32657" y="5410200"/>
            <a:ext cx="9632529" cy="1323439"/>
          </a:xfrm>
          <a:prstGeom prst="rect">
            <a:avLst/>
          </a:prstGeom>
          <a:solidFill>
            <a:srgbClr val="CCCC66"/>
          </a:solidFill>
          <a:ln>
            <a:solidFill>
              <a:schemeClr val="tx1"/>
            </a:solidFill>
          </a:ln>
        </p:spPr>
        <p:txBody>
          <a:bodyPr wrap="square" rtlCol="0">
            <a:spAutoFit/>
          </a:bodyPr>
          <a:lstStyle/>
          <a:p>
            <a:r>
              <a:rPr lang="en-US" dirty="0" smtClean="0">
                <a:effectLst/>
              </a:rPr>
              <a:t>Note: the last point implies that, if New Physics exists at the </a:t>
            </a:r>
            <a:r>
              <a:rPr lang="en-US" dirty="0" err="1" smtClean="0">
                <a:effectLst/>
              </a:rPr>
              <a:t>TeV</a:t>
            </a:r>
            <a:r>
              <a:rPr lang="en-US" dirty="0" smtClean="0">
                <a:effectLst/>
              </a:rPr>
              <a:t> scale and is discovered </a:t>
            </a:r>
          </a:p>
          <a:p>
            <a:r>
              <a:rPr lang="en-US" dirty="0" smtClean="0">
                <a:effectLst/>
              </a:rPr>
              <a:t>at √s </a:t>
            </a:r>
            <a:r>
              <a:rPr lang="en-US" dirty="0">
                <a:effectLst/>
              </a:rPr>
              <a:t>~</a:t>
            </a:r>
            <a:r>
              <a:rPr lang="en-US" dirty="0" smtClean="0">
                <a:effectLst/>
              </a:rPr>
              <a:t> 14 </a:t>
            </a:r>
            <a:r>
              <a:rPr lang="en-US" dirty="0" err="1" smtClean="0">
                <a:effectLst/>
              </a:rPr>
              <a:t>TeV</a:t>
            </a:r>
            <a:r>
              <a:rPr lang="en-US" dirty="0" smtClean="0">
                <a:effectLst/>
              </a:rPr>
              <a:t> in 2015++, its spectrum is quite heavy </a:t>
            </a:r>
            <a:r>
              <a:rPr lang="en-US" dirty="0" smtClean="0">
                <a:effectLst/>
                <a:sym typeface="Wingdings"/>
              </a:rPr>
              <a:t> it will require a lot of luminosity</a:t>
            </a:r>
          </a:p>
          <a:p>
            <a:r>
              <a:rPr lang="en-US" dirty="0" smtClean="0">
                <a:effectLst/>
                <a:sym typeface="Wingdings"/>
              </a:rPr>
              <a:t>( HL-LHC 3000 fb</a:t>
            </a:r>
            <a:r>
              <a:rPr lang="en-US" baseline="30000" dirty="0" smtClean="0">
                <a:effectLst/>
                <a:sym typeface="Wingdings"/>
              </a:rPr>
              <a:t>-1</a:t>
            </a:r>
            <a:r>
              <a:rPr lang="en-US" dirty="0" smtClean="0">
                <a:effectLst/>
                <a:sym typeface="Wingdings"/>
              </a:rPr>
              <a:t>) and energy to study it in detail  implications for future machines</a:t>
            </a:r>
          </a:p>
          <a:p>
            <a:r>
              <a:rPr lang="en-US" dirty="0" smtClean="0">
                <a:effectLst/>
                <a:sym typeface="Wingdings"/>
              </a:rPr>
              <a:t>(e.g. most likely not accessible at a 0.5 </a:t>
            </a:r>
            <a:r>
              <a:rPr lang="en-US" dirty="0" err="1" smtClean="0">
                <a:effectLst/>
                <a:sym typeface="Wingdings"/>
              </a:rPr>
              <a:t>TeV</a:t>
            </a:r>
            <a:r>
              <a:rPr lang="en-US" dirty="0" smtClean="0">
                <a:effectLst/>
                <a:sym typeface="Wingdings"/>
              </a:rPr>
              <a:t> LC)</a:t>
            </a:r>
            <a:endParaRPr lang="en-US" dirty="0" smtClean="0">
              <a:effectLst/>
            </a:endParaRPr>
          </a:p>
        </p:txBody>
      </p:sp>
      <p:sp>
        <p:nvSpPr>
          <p:cNvPr id="8" name="TextBox 7"/>
          <p:cNvSpPr txBox="1"/>
          <p:nvPr/>
        </p:nvSpPr>
        <p:spPr>
          <a:xfrm>
            <a:off x="1108629" y="1178802"/>
            <a:ext cx="7808548" cy="400110"/>
          </a:xfrm>
          <a:prstGeom prst="rect">
            <a:avLst/>
          </a:prstGeom>
          <a:noFill/>
        </p:spPr>
        <p:txBody>
          <a:bodyPr wrap="none" rtlCol="0">
            <a:spAutoFit/>
          </a:bodyPr>
          <a:lstStyle/>
          <a:p>
            <a:r>
              <a:rPr lang="en-GB" i="1" dirty="0" smtClean="0"/>
              <a:t>Think like a wise (</a:t>
            </a:r>
            <a:r>
              <a:rPr lang="en-GB" i="1" dirty="0" err="1" smtClean="0"/>
              <a:t>wo</a:t>
            </a:r>
            <a:r>
              <a:rPr lang="en-GB" i="1" dirty="0" smtClean="0"/>
              <a:t>)man but communicate in the language of the people</a:t>
            </a:r>
            <a:endParaRPr lang="en-GB" i="1" dirty="0"/>
          </a:p>
        </p:txBody>
      </p:sp>
      <p:sp>
        <p:nvSpPr>
          <p:cNvPr id="9" name="TextBox 8"/>
          <p:cNvSpPr txBox="1"/>
          <p:nvPr/>
        </p:nvSpPr>
        <p:spPr>
          <a:xfrm>
            <a:off x="349048" y="1687653"/>
            <a:ext cx="1087157" cy="400110"/>
          </a:xfrm>
          <a:prstGeom prst="rect">
            <a:avLst/>
          </a:prstGeom>
          <a:noFill/>
        </p:spPr>
        <p:txBody>
          <a:bodyPr wrap="none" rtlCol="0">
            <a:spAutoFit/>
          </a:bodyPr>
          <a:lstStyle/>
          <a:p>
            <a:r>
              <a:rPr lang="en-GB" dirty="0" err="1" smtClean="0"/>
              <a:t>Fabiola</a:t>
            </a:r>
            <a:r>
              <a:rPr lang="en-GB" dirty="0" smtClean="0"/>
              <a:t>: </a:t>
            </a:r>
            <a:endParaRPr lang="en-GB" dirty="0"/>
          </a:p>
        </p:txBody>
      </p:sp>
      <p:sp>
        <p:nvSpPr>
          <p:cNvPr id="10" name="TextBox 9"/>
          <p:cNvSpPr txBox="1"/>
          <p:nvPr/>
        </p:nvSpPr>
        <p:spPr>
          <a:xfrm>
            <a:off x="8349761" y="1498967"/>
            <a:ext cx="1254895" cy="400110"/>
          </a:xfrm>
          <a:prstGeom prst="rect">
            <a:avLst/>
          </a:prstGeom>
          <a:noFill/>
        </p:spPr>
        <p:txBody>
          <a:bodyPr wrap="none" rtlCol="0">
            <a:spAutoFit/>
          </a:bodyPr>
          <a:lstStyle/>
          <a:p>
            <a:r>
              <a:rPr lang="en-GB" i="1" dirty="0" smtClean="0"/>
              <a:t>W.B. Yeats</a:t>
            </a:r>
            <a:endParaRPr lang="en-GB" i="1" dirty="0"/>
          </a:p>
        </p:txBody>
      </p:sp>
    </p:spTree>
    <p:extLst>
      <p:ext uri="{BB962C8B-B14F-4D97-AF65-F5344CB8AC3E}">
        <p14:creationId xmlns:p14="http://schemas.microsoft.com/office/powerpoint/2010/main" val="102557086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Physics landscape &amp; further exploration</a:t>
            </a:r>
          </a:p>
        </p:txBody>
      </p:sp>
      <p:sp>
        <p:nvSpPr>
          <p:cNvPr id="3" name="TextBox 2"/>
          <p:cNvSpPr txBox="1"/>
          <p:nvPr/>
        </p:nvSpPr>
        <p:spPr>
          <a:xfrm>
            <a:off x="747486" y="1600200"/>
            <a:ext cx="8178656" cy="2246769"/>
          </a:xfrm>
          <a:prstGeom prst="rect">
            <a:avLst/>
          </a:prstGeom>
          <a:solidFill>
            <a:srgbClr val="FFCC99"/>
          </a:solidFill>
          <a:ln>
            <a:solidFill>
              <a:schemeClr val="tx1"/>
            </a:solidFill>
          </a:ln>
        </p:spPr>
        <p:txBody>
          <a:bodyPr wrap="square" rtlCol="0">
            <a:spAutoFit/>
          </a:bodyPr>
          <a:lstStyle/>
          <a:p>
            <a:r>
              <a:rPr lang="en-US" dirty="0" smtClean="0">
                <a:effectLst/>
              </a:rPr>
              <a:t>However: we also know that the SM is not the </a:t>
            </a:r>
            <a:r>
              <a:rPr lang="en-US" u="sng" dirty="0" smtClean="0">
                <a:effectLst/>
              </a:rPr>
              <a:t>ultimate</a:t>
            </a:r>
            <a:r>
              <a:rPr lang="en-US" dirty="0" smtClean="0">
                <a:effectLst/>
              </a:rPr>
              <a:t> theory of particle physics, </a:t>
            </a:r>
            <a:r>
              <a:rPr lang="en-US" dirty="0" smtClean="0">
                <a:effectLst/>
              </a:rPr>
              <a:t> because </a:t>
            </a:r>
            <a:r>
              <a:rPr lang="en-US" dirty="0" smtClean="0">
                <a:effectLst/>
              </a:rPr>
              <a:t>of the many outstanding questions, including:</a:t>
            </a:r>
          </a:p>
          <a:p>
            <a:endParaRPr lang="en-US" dirty="0" smtClean="0">
              <a:effectLst/>
            </a:endParaRPr>
          </a:p>
          <a:p>
            <a:pPr marL="285750" indent="-285750">
              <a:buFont typeface="Wingdings" charset="2"/>
              <a:buChar char="q"/>
            </a:pPr>
            <a:r>
              <a:rPr lang="en-US" dirty="0" smtClean="0">
                <a:effectLst/>
              </a:rPr>
              <a:t>Why is the Higgs boson so light </a:t>
            </a:r>
            <a:r>
              <a:rPr lang="en-US" sz="1500" dirty="0" smtClean="0">
                <a:effectLst/>
              </a:rPr>
              <a:t>(“naturalness” problem)</a:t>
            </a:r>
            <a:r>
              <a:rPr lang="en-US" sz="1700" dirty="0" smtClean="0">
                <a:effectLst/>
              </a:rPr>
              <a:t> ?</a:t>
            </a:r>
          </a:p>
          <a:p>
            <a:pPr marL="285750" indent="-285750">
              <a:buFont typeface="Wingdings" charset="2"/>
              <a:buChar char="q"/>
            </a:pPr>
            <a:r>
              <a:rPr lang="en-US" dirty="0" smtClean="0">
                <a:effectLst/>
              </a:rPr>
              <a:t>What is the the nature of the dark part (96% !) of the universe ?</a:t>
            </a:r>
          </a:p>
          <a:p>
            <a:pPr marL="285750" indent="-285750">
              <a:buFont typeface="Wingdings" charset="2"/>
              <a:buChar char="q"/>
            </a:pPr>
            <a:r>
              <a:rPr lang="en-US" dirty="0" smtClean="0">
                <a:effectLst/>
              </a:rPr>
              <a:t>What is the origin of the matter-antimatter asymmetry ?</a:t>
            </a:r>
          </a:p>
          <a:p>
            <a:pPr marL="285750" indent="-285750">
              <a:buFont typeface="Wingdings" charset="2"/>
              <a:buChar char="q"/>
            </a:pPr>
            <a:r>
              <a:rPr lang="en-US" dirty="0">
                <a:effectLst/>
              </a:rPr>
              <a:t> </a:t>
            </a:r>
            <a:r>
              <a:rPr lang="en-US" dirty="0" smtClean="0">
                <a:effectLst/>
              </a:rPr>
              <a:t>Why is gravity so weak ?  </a:t>
            </a:r>
          </a:p>
        </p:txBody>
      </p:sp>
      <p:sp>
        <p:nvSpPr>
          <p:cNvPr id="4" name="TextBox 3"/>
          <p:cNvSpPr txBox="1"/>
          <p:nvPr/>
        </p:nvSpPr>
        <p:spPr>
          <a:xfrm>
            <a:off x="156349" y="4029751"/>
            <a:ext cx="9360930" cy="2246769"/>
          </a:xfrm>
          <a:prstGeom prst="rect">
            <a:avLst/>
          </a:prstGeom>
          <a:solidFill>
            <a:srgbClr val="000090"/>
          </a:solidFill>
          <a:ln>
            <a:solidFill>
              <a:srgbClr val="FFFFFF"/>
            </a:solidFill>
          </a:ln>
        </p:spPr>
        <p:txBody>
          <a:bodyPr wrap="square" rtlCol="0">
            <a:spAutoFit/>
          </a:bodyPr>
          <a:lstStyle/>
          <a:p>
            <a:r>
              <a:rPr lang="en-US" dirty="0" smtClean="0">
                <a:solidFill>
                  <a:schemeClr val="bg1"/>
                </a:solidFill>
                <a:effectLst/>
                <a:sym typeface="Wingdings"/>
              </a:rPr>
              <a:t>There are compelling reasons to believe that answers to some of the above questions lie </a:t>
            </a:r>
          </a:p>
          <a:p>
            <a:r>
              <a:rPr lang="en-US" dirty="0" smtClean="0">
                <a:solidFill>
                  <a:schemeClr val="bg1"/>
                </a:solidFill>
                <a:effectLst/>
                <a:sym typeface="Wingdings"/>
              </a:rPr>
              <a:t>at the </a:t>
            </a:r>
            <a:r>
              <a:rPr lang="en-US" dirty="0" err="1" smtClean="0">
                <a:solidFill>
                  <a:schemeClr val="bg1"/>
                </a:solidFill>
                <a:effectLst/>
                <a:sym typeface="Wingdings"/>
              </a:rPr>
              <a:t>TeV</a:t>
            </a:r>
            <a:r>
              <a:rPr lang="en-US" dirty="0" smtClean="0">
                <a:solidFill>
                  <a:schemeClr val="bg1"/>
                </a:solidFill>
                <a:effectLst/>
                <a:sym typeface="Wingdings"/>
              </a:rPr>
              <a:t> scale, whose exploration JUST started … </a:t>
            </a:r>
          </a:p>
          <a:p>
            <a:pPr marL="285750" indent="-285750">
              <a:buFont typeface="Wingdings" charset="0"/>
              <a:buChar char="à"/>
            </a:pPr>
            <a:r>
              <a:rPr lang="en-US" dirty="0" smtClean="0">
                <a:solidFill>
                  <a:schemeClr val="bg1"/>
                </a:solidFill>
                <a:effectLst/>
                <a:sym typeface="Wingdings"/>
              </a:rPr>
              <a:t>The STRONG physics case for the HL-LHC with 3000 fb</a:t>
            </a:r>
            <a:r>
              <a:rPr lang="en-US" baseline="30000" dirty="0" smtClean="0">
                <a:solidFill>
                  <a:schemeClr val="bg1"/>
                </a:solidFill>
                <a:effectLst/>
                <a:sym typeface="Wingdings"/>
              </a:rPr>
              <a:t>-1</a:t>
            </a:r>
            <a:r>
              <a:rPr lang="en-US" dirty="0" smtClean="0">
                <a:solidFill>
                  <a:schemeClr val="bg1"/>
                </a:solidFill>
                <a:effectLst/>
                <a:sym typeface="Wingdings"/>
              </a:rPr>
              <a:t> comes from </a:t>
            </a:r>
            <a:r>
              <a:rPr lang="en-US" u="sng" dirty="0" smtClean="0">
                <a:solidFill>
                  <a:schemeClr val="bg1"/>
                </a:solidFill>
                <a:effectLst/>
                <a:sym typeface="Wingdings"/>
              </a:rPr>
              <a:t>the imperative </a:t>
            </a:r>
          </a:p>
          <a:p>
            <a:r>
              <a:rPr lang="en-US" dirty="0">
                <a:solidFill>
                  <a:schemeClr val="bg1"/>
                </a:solidFill>
                <a:effectLst/>
                <a:sym typeface="Wingdings"/>
              </a:rPr>
              <a:t> </a:t>
            </a:r>
            <a:r>
              <a:rPr lang="en-US" dirty="0">
                <a:solidFill>
                  <a:schemeClr val="bg1"/>
                </a:solidFill>
                <a:sym typeface="Wingdings"/>
              </a:rPr>
              <a:t> </a:t>
            </a:r>
            <a:r>
              <a:rPr lang="en-US" dirty="0" smtClean="0">
                <a:solidFill>
                  <a:schemeClr val="bg1"/>
                </a:solidFill>
                <a:sym typeface="Wingdings"/>
              </a:rPr>
              <a:t>   </a:t>
            </a:r>
            <a:r>
              <a:rPr lang="en-US" u="sng" dirty="0" smtClean="0">
                <a:solidFill>
                  <a:schemeClr val="bg1"/>
                </a:solidFill>
                <a:effectLst/>
                <a:sym typeface="Wingdings"/>
              </a:rPr>
              <a:t>necessity </a:t>
            </a:r>
            <a:r>
              <a:rPr lang="en-US" u="sng" dirty="0" smtClean="0">
                <a:solidFill>
                  <a:schemeClr val="bg1"/>
                </a:solidFill>
                <a:effectLst/>
                <a:sym typeface="Wingdings"/>
              </a:rPr>
              <a:t>of exploring this scale as much as we can with the highest-E facility we </a:t>
            </a:r>
          </a:p>
          <a:p>
            <a:r>
              <a:rPr lang="en-US" dirty="0">
                <a:solidFill>
                  <a:schemeClr val="bg1"/>
                </a:solidFill>
                <a:effectLst/>
                <a:sym typeface="Wingdings"/>
              </a:rPr>
              <a:t> </a:t>
            </a:r>
            <a:r>
              <a:rPr lang="en-US" dirty="0" smtClean="0">
                <a:solidFill>
                  <a:schemeClr val="bg1"/>
                </a:solidFill>
                <a:effectLst/>
                <a:sym typeface="Wingdings"/>
              </a:rPr>
              <a:t>    </a:t>
            </a:r>
            <a:r>
              <a:rPr lang="en-US" u="sng" dirty="0" smtClean="0">
                <a:solidFill>
                  <a:schemeClr val="bg1"/>
                </a:solidFill>
                <a:effectLst/>
                <a:sym typeface="Wingdings"/>
              </a:rPr>
              <a:t>have today</a:t>
            </a:r>
            <a:r>
              <a:rPr lang="en-US" dirty="0" smtClean="0">
                <a:solidFill>
                  <a:schemeClr val="bg1"/>
                </a:solidFill>
                <a:effectLst/>
                <a:sym typeface="Wingdings"/>
              </a:rPr>
              <a:t> (note: </a:t>
            </a:r>
            <a:r>
              <a:rPr lang="en-US" u="sng" dirty="0" smtClean="0">
                <a:solidFill>
                  <a:schemeClr val="bg1"/>
                </a:solidFill>
                <a:effectLst/>
                <a:sym typeface="Wingdings"/>
              </a:rPr>
              <a:t>no other planned machine, except a 100 </a:t>
            </a:r>
            <a:r>
              <a:rPr lang="en-US" u="sng" dirty="0" err="1" smtClean="0">
                <a:solidFill>
                  <a:schemeClr val="bg1"/>
                </a:solidFill>
                <a:effectLst/>
                <a:sym typeface="Wingdings"/>
              </a:rPr>
              <a:t>TeV</a:t>
            </a:r>
            <a:r>
              <a:rPr lang="en-US" u="sng" dirty="0" smtClean="0">
                <a:solidFill>
                  <a:schemeClr val="bg1"/>
                </a:solidFill>
                <a:effectLst/>
                <a:sym typeface="Wingdings"/>
              </a:rPr>
              <a:t> </a:t>
            </a:r>
            <a:r>
              <a:rPr lang="en-US" u="sng" dirty="0" err="1" smtClean="0">
                <a:solidFill>
                  <a:schemeClr val="bg1"/>
                </a:solidFill>
                <a:effectLst/>
                <a:sym typeface="Wingdings"/>
              </a:rPr>
              <a:t>pp</a:t>
            </a:r>
            <a:r>
              <a:rPr lang="en-US" u="sng" dirty="0" smtClean="0">
                <a:solidFill>
                  <a:schemeClr val="bg1"/>
                </a:solidFill>
                <a:effectLst/>
                <a:sym typeface="Wingdings"/>
              </a:rPr>
              <a:t> collider, has </a:t>
            </a:r>
            <a:r>
              <a:rPr lang="en-US" u="sng" dirty="0" smtClean="0">
                <a:solidFill>
                  <a:schemeClr val="bg1"/>
                </a:solidFill>
                <a:effectLst/>
                <a:sym typeface="Wingdings"/>
              </a:rPr>
              <a:t>a    similar direct </a:t>
            </a:r>
            <a:r>
              <a:rPr lang="en-US" u="sng" dirty="0" smtClean="0">
                <a:solidFill>
                  <a:schemeClr val="bg1"/>
                </a:solidFill>
                <a:effectLst/>
                <a:sym typeface="Wingdings"/>
              </a:rPr>
              <a:t>discovery potential</a:t>
            </a:r>
            <a:r>
              <a:rPr lang="en-US" dirty="0" smtClean="0">
                <a:solidFill>
                  <a:schemeClr val="bg1"/>
                </a:solidFill>
                <a:effectLst/>
                <a:sym typeface="Wingdings"/>
              </a:rPr>
              <a:t>). Likely, and perhaps more importantly, the HL-LHC </a:t>
            </a:r>
            <a:r>
              <a:rPr lang="en-US" dirty="0" smtClean="0">
                <a:solidFill>
                  <a:schemeClr val="bg1"/>
                </a:solidFill>
                <a:effectLst/>
                <a:sym typeface="Wingdings"/>
              </a:rPr>
              <a:t>  will also </a:t>
            </a:r>
            <a:r>
              <a:rPr lang="en-US" dirty="0" smtClean="0">
                <a:solidFill>
                  <a:schemeClr val="bg1"/>
                </a:solidFill>
                <a:effectLst/>
                <a:sym typeface="Wingdings"/>
              </a:rPr>
              <a:t>tell </a:t>
            </a:r>
            <a:r>
              <a:rPr lang="en-US" dirty="0">
                <a:solidFill>
                  <a:schemeClr val="bg1"/>
                </a:solidFill>
                <a:effectLst/>
                <a:sym typeface="Wingdings"/>
              </a:rPr>
              <a:t>us </a:t>
            </a:r>
            <a:r>
              <a:rPr lang="en-US" dirty="0" smtClean="0">
                <a:solidFill>
                  <a:schemeClr val="bg1"/>
                </a:solidFill>
                <a:effectLst/>
                <a:sym typeface="Wingdings"/>
              </a:rPr>
              <a:t>what are </a:t>
            </a:r>
            <a:r>
              <a:rPr lang="en-US" dirty="0">
                <a:solidFill>
                  <a:schemeClr val="bg1"/>
                </a:solidFill>
                <a:effectLst/>
                <a:sym typeface="Wingdings"/>
              </a:rPr>
              <a:t>the </a:t>
            </a:r>
            <a:r>
              <a:rPr lang="en-US" dirty="0" smtClean="0">
                <a:solidFill>
                  <a:schemeClr val="bg1"/>
                </a:solidFill>
                <a:effectLst/>
                <a:sym typeface="Wingdings"/>
              </a:rPr>
              <a:t>right </a:t>
            </a:r>
            <a:r>
              <a:rPr lang="en-US" dirty="0">
                <a:solidFill>
                  <a:schemeClr val="bg1"/>
                </a:solidFill>
                <a:effectLst/>
                <a:sym typeface="Wingdings"/>
              </a:rPr>
              <a:t>questions to ask and how to </a:t>
            </a:r>
            <a:r>
              <a:rPr lang="en-US" dirty="0" smtClean="0">
                <a:solidFill>
                  <a:schemeClr val="bg1"/>
                </a:solidFill>
                <a:effectLst/>
                <a:sym typeface="Wingdings"/>
              </a:rPr>
              <a:t>continue. </a:t>
            </a:r>
            <a:endParaRPr lang="en-US" dirty="0">
              <a:solidFill>
                <a:schemeClr val="bg1"/>
              </a:solidFill>
              <a:effectLst/>
              <a:sym typeface="Wingdings"/>
            </a:endParaRPr>
          </a:p>
        </p:txBody>
      </p:sp>
    </p:spTree>
    <p:extLst>
      <p:ext uri="{BB962C8B-B14F-4D97-AF65-F5344CB8AC3E}">
        <p14:creationId xmlns:p14="http://schemas.microsoft.com/office/powerpoint/2010/main" val="10967287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LHC</a:t>
            </a:r>
            <a:r>
              <a:rPr lang="en-GB" dirty="0">
                <a:sym typeface="Wingdings" panose="05000000000000000000" pitchFamily="2" charset="2"/>
              </a:rPr>
              <a:t> </a:t>
            </a:r>
            <a:r>
              <a:rPr lang="en-GB" dirty="0" smtClean="0">
                <a:latin typeface="Symbol" panose="05050102010706020507" pitchFamily="18" charset="2"/>
                <a:sym typeface="Wingdings" panose="05000000000000000000" pitchFamily="2" charset="2"/>
              </a:rPr>
              <a:t>--&gt;</a:t>
            </a:r>
            <a:r>
              <a:rPr lang="en-GB" dirty="0" smtClean="0">
                <a:sym typeface="Wingdings" panose="05000000000000000000" pitchFamily="2" charset="2"/>
              </a:rPr>
              <a:t> HL-LHC: </a:t>
            </a:r>
            <a:r>
              <a:rPr lang="en-GB" i="1" dirty="0" smtClean="0">
                <a:sym typeface="Wingdings" panose="05000000000000000000" pitchFamily="2" charset="2"/>
              </a:rPr>
              <a:t>THE</a:t>
            </a:r>
            <a:r>
              <a:rPr lang="en-GB" dirty="0" smtClean="0">
                <a:sym typeface="Wingdings" panose="05000000000000000000" pitchFamily="2" charset="2"/>
              </a:rPr>
              <a:t> Higgs factory</a:t>
            </a:r>
            <a:endParaRPr lang="en-GB" dirty="0"/>
          </a:p>
        </p:txBody>
      </p:sp>
      <p:sp>
        <p:nvSpPr>
          <p:cNvPr id="3" name="TextBox 2"/>
          <p:cNvSpPr txBox="1"/>
          <p:nvPr/>
        </p:nvSpPr>
        <p:spPr>
          <a:xfrm>
            <a:off x="192196" y="2378964"/>
            <a:ext cx="9460159" cy="1015663"/>
          </a:xfrm>
          <a:prstGeom prst="rect">
            <a:avLst/>
          </a:prstGeom>
          <a:solidFill>
            <a:srgbClr val="FFCC00"/>
          </a:solidFill>
          <a:ln>
            <a:solidFill>
              <a:srgbClr val="000000"/>
            </a:solidFill>
          </a:ln>
        </p:spPr>
        <p:txBody>
          <a:bodyPr wrap="square" rtlCol="0">
            <a:spAutoFit/>
          </a:bodyPr>
          <a:lstStyle/>
          <a:p>
            <a:pPr marL="285750" indent="-285750">
              <a:buFont typeface="Wingdings" charset="2"/>
              <a:buChar char="q"/>
            </a:pPr>
            <a:r>
              <a:rPr lang="en-US" dirty="0" smtClean="0">
                <a:effectLst/>
              </a:rPr>
              <a:t>Measure as many Higgs couplings to </a:t>
            </a:r>
            <a:r>
              <a:rPr lang="en-US" dirty="0" smtClean="0">
                <a:effectLst/>
              </a:rPr>
              <a:t>fermions </a:t>
            </a:r>
            <a:r>
              <a:rPr lang="en-US" dirty="0" smtClean="0">
                <a:effectLst/>
              </a:rPr>
              <a:t>and bosons as precisely as possible </a:t>
            </a:r>
          </a:p>
          <a:p>
            <a:pPr marL="285750" indent="-285750">
              <a:buFont typeface="Wingdings" charset="2"/>
              <a:buChar char="q"/>
            </a:pPr>
            <a:r>
              <a:rPr lang="en-US" dirty="0" smtClean="0">
                <a:effectLst/>
              </a:rPr>
              <a:t>Measure Higgs self-couplings (give access to </a:t>
            </a:r>
            <a:r>
              <a:rPr lang="en-US" dirty="0" err="1" smtClean="0">
                <a:effectLst/>
              </a:rPr>
              <a:t>λ</a:t>
            </a:r>
            <a:r>
              <a:rPr lang="en-US" dirty="0" smtClean="0">
                <a:effectLst/>
              </a:rPr>
              <a:t>)</a:t>
            </a:r>
          </a:p>
          <a:p>
            <a:pPr marL="285750" indent="-285750">
              <a:buFont typeface="Wingdings" charset="2"/>
              <a:buChar char="q"/>
            </a:pPr>
            <a:r>
              <a:rPr lang="en-US" dirty="0" smtClean="0">
                <a:effectLst/>
              </a:rPr>
              <a:t>Verify that the Higgs boson fixes the </a:t>
            </a:r>
            <a:r>
              <a:rPr lang="en-US" dirty="0" smtClean="0">
                <a:effectLst/>
              </a:rPr>
              <a:t>SM problems with W and Z scattering at high E</a:t>
            </a:r>
            <a:endParaRPr lang="en-US" dirty="0" smtClean="0">
              <a:effectLst/>
            </a:endParaRPr>
          </a:p>
        </p:txBody>
      </p:sp>
      <p:sp>
        <p:nvSpPr>
          <p:cNvPr id="4" name="TextBox 3"/>
          <p:cNvSpPr txBox="1"/>
          <p:nvPr/>
        </p:nvSpPr>
        <p:spPr>
          <a:xfrm>
            <a:off x="1593470" y="1524000"/>
            <a:ext cx="6940930" cy="707886"/>
          </a:xfrm>
          <a:prstGeom prst="rect">
            <a:avLst/>
          </a:prstGeom>
          <a:solidFill>
            <a:schemeClr val="bg1"/>
          </a:solidFill>
          <a:ln>
            <a:solidFill>
              <a:srgbClr val="000000"/>
            </a:solidFill>
          </a:ln>
        </p:spPr>
        <p:txBody>
          <a:bodyPr wrap="square" rtlCol="0">
            <a:spAutoFit/>
          </a:bodyPr>
          <a:lstStyle/>
          <a:p>
            <a:r>
              <a:rPr lang="en-US" dirty="0" smtClean="0">
                <a:solidFill>
                  <a:srgbClr val="008000"/>
                </a:solidFill>
                <a:effectLst/>
                <a:sym typeface="Wingdings"/>
              </a:rPr>
              <a:t>today : ATLAS+CMS </a:t>
            </a:r>
            <a:r>
              <a:rPr lang="en-US" dirty="0" smtClean="0">
                <a:solidFill>
                  <a:srgbClr val="008000"/>
                </a:solidFill>
                <a:effectLst/>
                <a:sym typeface="Wingdings"/>
              </a:rPr>
              <a:t>have 1400 </a:t>
            </a:r>
            <a:r>
              <a:rPr lang="en-US" dirty="0" smtClean="0">
                <a:solidFill>
                  <a:srgbClr val="008000"/>
                </a:solidFill>
                <a:effectLst/>
                <a:sym typeface="Wingdings"/>
              </a:rPr>
              <a:t>Higgs events </a:t>
            </a:r>
            <a:r>
              <a:rPr lang="en-US" dirty="0" err="1" smtClean="0">
                <a:solidFill>
                  <a:srgbClr val="008000"/>
                </a:solidFill>
                <a:effectLst/>
                <a:sym typeface="Wingdings"/>
              </a:rPr>
              <a:t>events</a:t>
            </a:r>
            <a:r>
              <a:rPr lang="en-US" dirty="0" smtClean="0">
                <a:solidFill>
                  <a:srgbClr val="008000"/>
                </a:solidFill>
                <a:effectLst/>
                <a:sym typeface="Wingdings"/>
              </a:rPr>
              <a:t>  HL-LHC (</a:t>
            </a:r>
            <a:r>
              <a:rPr lang="en-US" dirty="0" smtClean="0">
                <a:solidFill>
                  <a:srgbClr val="0000FF"/>
                </a:solidFill>
                <a:sym typeface="Wingdings"/>
              </a:rPr>
              <a:t>3000fb-1) </a:t>
            </a:r>
            <a:r>
              <a:rPr lang="en-US" dirty="0" smtClean="0">
                <a:solidFill>
                  <a:srgbClr val="0000FF"/>
                </a:solidFill>
              </a:rPr>
              <a:t>&gt; </a:t>
            </a:r>
            <a:r>
              <a:rPr lang="en-US" dirty="0">
                <a:solidFill>
                  <a:srgbClr val="0000FF"/>
                </a:solidFill>
              </a:rPr>
              <a:t>3M/170M useful for precise measurement </a:t>
            </a:r>
            <a:endParaRPr lang="en-US" dirty="0" smtClean="0">
              <a:solidFill>
                <a:srgbClr val="008000"/>
              </a:solidFill>
              <a:effectLst/>
            </a:endParaRPr>
          </a:p>
        </p:txBody>
      </p:sp>
      <p:pic>
        <p:nvPicPr>
          <p:cNvPr id="5" name="Picture 4" descr="ttHgg.png"/>
          <p:cNvPicPr preferRelativeResize="0">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14371" y="5289759"/>
            <a:ext cx="1468947" cy="997671"/>
          </a:xfrm>
          <a:prstGeom prst="rect">
            <a:avLst/>
          </a:prstGeom>
          <a:ln>
            <a:solidFill>
              <a:srgbClr val="000000"/>
            </a:solidFill>
          </a:ln>
        </p:spPr>
      </p:pic>
      <p:pic>
        <p:nvPicPr>
          <p:cNvPr id="6" name="Picture 5" descr="Hmumu.png"/>
          <p:cNvPicPr preferRelativeResize="0">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5507" y="4010180"/>
            <a:ext cx="1519216" cy="1028887"/>
          </a:xfrm>
          <a:prstGeom prst="rect">
            <a:avLst/>
          </a:prstGeom>
          <a:ln>
            <a:solidFill>
              <a:srgbClr val="000000"/>
            </a:solidFill>
          </a:ln>
        </p:spPr>
      </p:pic>
      <p:sp>
        <p:nvSpPr>
          <p:cNvPr id="7" name="TextBox 6"/>
          <p:cNvSpPr txBox="1"/>
          <p:nvPr/>
        </p:nvSpPr>
        <p:spPr>
          <a:xfrm>
            <a:off x="3209216" y="4151430"/>
            <a:ext cx="479618" cy="369332"/>
          </a:xfrm>
          <a:prstGeom prst="rect">
            <a:avLst/>
          </a:prstGeom>
          <a:noFill/>
        </p:spPr>
        <p:txBody>
          <a:bodyPr wrap="none" rtlCol="0">
            <a:spAutoFit/>
          </a:bodyPr>
          <a:lstStyle/>
          <a:p>
            <a:r>
              <a:rPr lang="en-GB" sz="1800" dirty="0" err="1" smtClean="0"/>
              <a:t>ttH</a:t>
            </a:r>
            <a:endParaRPr lang="en-GB" sz="1800" dirty="0"/>
          </a:p>
        </p:txBody>
      </p:sp>
      <p:cxnSp>
        <p:nvCxnSpPr>
          <p:cNvPr id="9" name="Straight Connector 8"/>
          <p:cNvCxnSpPr/>
          <p:nvPr/>
        </p:nvCxnSpPr>
        <p:spPr>
          <a:xfrm flipH="1">
            <a:off x="3500074" y="4483454"/>
            <a:ext cx="1" cy="9556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500073" y="4580874"/>
            <a:ext cx="255839"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701290" y="4350806"/>
            <a:ext cx="373820" cy="369332"/>
          </a:xfrm>
          <a:prstGeom prst="rect">
            <a:avLst/>
          </a:prstGeom>
          <a:noFill/>
        </p:spPr>
        <p:txBody>
          <a:bodyPr wrap="none" rtlCol="0">
            <a:spAutoFit/>
          </a:bodyPr>
          <a:lstStyle/>
          <a:p>
            <a:r>
              <a:rPr lang="en-GB" sz="1800" dirty="0" err="1" smtClean="0">
                <a:latin typeface="Symbol" panose="05050102010706020507" pitchFamily="18" charset="2"/>
              </a:rPr>
              <a:t>gg</a:t>
            </a:r>
            <a:endParaRPr lang="en-GB" sz="1800" dirty="0">
              <a:latin typeface="Symbol" panose="05050102010706020507" pitchFamily="18" charset="2"/>
            </a:endParaRPr>
          </a:p>
        </p:txBody>
      </p:sp>
      <p:sp>
        <p:nvSpPr>
          <p:cNvPr id="13" name="TextBox 12"/>
          <p:cNvSpPr txBox="1"/>
          <p:nvPr/>
        </p:nvSpPr>
        <p:spPr>
          <a:xfrm>
            <a:off x="3092434" y="5289759"/>
            <a:ext cx="1008609" cy="338554"/>
          </a:xfrm>
          <a:prstGeom prst="rect">
            <a:avLst/>
          </a:prstGeom>
          <a:noFill/>
        </p:spPr>
        <p:txBody>
          <a:bodyPr wrap="none" rtlCol="0">
            <a:spAutoFit/>
          </a:bodyPr>
          <a:lstStyle/>
          <a:p>
            <a:r>
              <a:rPr lang="en-GB" sz="1600" dirty="0" smtClean="0"/>
              <a:t>H</a:t>
            </a:r>
            <a:r>
              <a:rPr lang="en-GB" sz="1600" dirty="0" smtClean="0">
                <a:latin typeface="Symbol" panose="05050102010706020507" pitchFamily="18" charset="2"/>
              </a:rPr>
              <a:t> --&gt; mm</a:t>
            </a:r>
            <a:endParaRPr lang="en-GB" sz="1600" dirty="0">
              <a:latin typeface="Symbol" panose="05050102010706020507" pitchFamily="18" charset="2"/>
            </a:endParaRPr>
          </a:p>
        </p:txBody>
      </p:sp>
      <p:pic>
        <p:nvPicPr>
          <p:cNvPr id="15" name="Picture 14" descr="atlas-cou.png"/>
          <p:cNvPicPr preferRelativeResize="0">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3898" y="4029437"/>
            <a:ext cx="1325489" cy="2218760"/>
          </a:xfrm>
          <a:prstGeom prst="rect">
            <a:avLst/>
          </a:prstGeom>
          <a:ln>
            <a:solidFill>
              <a:srgbClr val="000000"/>
            </a:solidFill>
          </a:ln>
        </p:spPr>
      </p:pic>
      <p:grpSp>
        <p:nvGrpSpPr>
          <p:cNvPr id="17" name="Group 16"/>
          <p:cNvGrpSpPr/>
          <p:nvPr/>
        </p:nvGrpSpPr>
        <p:grpSpPr>
          <a:xfrm>
            <a:off x="4204402" y="4498403"/>
            <a:ext cx="2682299" cy="938802"/>
            <a:chOff x="5364088" y="3861048"/>
            <a:chExt cx="2682299" cy="938802"/>
          </a:xfrm>
        </p:grpSpPr>
        <p:pic>
          <p:nvPicPr>
            <p:cNvPr id="18" name="Picture 17" descr="Untitled.png"/>
            <p:cNvPicPr preferRelativeResize="0">
              <a:picLocks noChangeAspect="1"/>
            </p:cNvPicPr>
            <p:nvPr/>
          </p:nvPicPr>
          <p:blipFill>
            <a:blip r:embed="rId5">
              <a:extLst>
                <a:ext uri="{28A0092B-C50C-407E-A947-70E740481C1C}">
                  <a14:useLocalDpi xmlns:a14="http://schemas.microsoft.com/office/drawing/2010/main" val="0"/>
                </a:ext>
              </a:extLst>
            </a:blip>
            <a:stretch>
              <a:fillRect/>
            </a:stretch>
          </p:blipFill>
          <p:spPr>
            <a:xfrm>
              <a:off x="5364088" y="3933056"/>
              <a:ext cx="1821363" cy="866794"/>
            </a:xfrm>
            <a:prstGeom prst="rect">
              <a:avLst/>
            </a:prstGeom>
            <a:ln>
              <a:solidFill>
                <a:srgbClr val="000000"/>
              </a:solidFill>
            </a:ln>
          </p:spPr>
        </p:pic>
        <p:sp>
          <p:nvSpPr>
            <p:cNvPr id="19" name="Rectangle 18"/>
            <p:cNvSpPr/>
            <p:nvPr/>
          </p:nvSpPr>
          <p:spPr bwMode="auto">
            <a:xfrm>
              <a:off x="6300192" y="3861048"/>
              <a:ext cx="360040" cy="360040"/>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cxnSp>
          <p:nvCxnSpPr>
            <p:cNvPr id="20" name="Straight Arrow Connector 19"/>
            <p:cNvCxnSpPr/>
            <p:nvPr/>
          </p:nvCxnSpPr>
          <p:spPr bwMode="auto">
            <a:xfrm flipH="1">
              <a:off x="6732240" y="4365104"/>
              <a:ext cx="504056" cy="0"/>
            </a:xfrm>
            <a:prstGeom prst="straightConnector1">
              <a:avLst/>
            </a:prstGeom>
            <a:solidFill>
              <a:schemeClr val="accent1"/>
            </a:solidFill>
            <a:ln w="38100" cap="flat" cmpd="sng" algn="ctr">
              <a:solidFill>
                <a:srgbClr val="660066"/>
              </a:solidFill>
              <a:prstDash val="solid"/>
              <a:round/>
              <a:headEnd type="none" w="med" len="med"/>
              <a:tailEnd type="arrow"/>
            </a:ln>
            <a:effectLst/>
          </p:spPr>
        </p:cxnSp>
        <p:sp>
          <p:nvSpPr>
            <p:cNvPr id="21" name="Text Box 21"/>
            <p:cNvSpPr txBox="1">
              <a:spLocks noChangeArrowheads="1"/>
            </p:cNvSpPr>
            <p:nvPr/>
          </p:nvSpPr>
          <p:spPr bwMode="auto">
            <a:xfrm>
              <a:off x="7092280" y="4221088"/>
              <a:ext cx="954107" cy="323165"/>
            </a:xfrm>
            <a:prstGeom prst="rect">
              <a:avLst/>
            </a:prstGeom>
            <a:solidFill>
              <a:srgbClr val="FFFFFF"/>
            </a:solidFill>
            <a:ln>
              <a:solidFill>
                <a:schemeClr val="tx1"/>
              </a:solidFill>
            </a:ln>
            <a:effectLst/>
            <a:extLst/>
          </p:spPr>
          <p:txBody>
            <a:bodyPr wrap="none">
              <a:spAutoFit/>
            </a:bodyPr>
            <a:lstStyle/>
            <a:p>
              <a:r>
                <a:rPr lang="en-US" sz="1500" dirty="0" err="1" smtClean="0">
                  <a:solidFill>
                    <a:srgbClr val="990066"/>
                  </a:solidFill>
                  <a:effectLst/>
                </a:rPr>
                <a:t>g</a:t>
              </a:r>
              <a:r>
                <a:rPr lang="en-US" sz="1500" baseline="-25000" dirty="0" err="1" smtClean="0">
                  <a:solidFill>
                    <a:srgbClr val="990066"/>
                  </a:solidFill>
                  <a:effectLst/>
                </a:rPr>
                <a:t>HHH</a:t>
              </a:r>
              <a:r>
                <a:rPr lang="en-US" sz="1500" dirty="0" smtClean="0">
                  <a:solidFill>
                    <a:srgbClr val="990066"/>
                  </a:solidFill>
                  <a:effectLst/>
                </a:rPr>
                <a:t>~ </a:t>
              </a:r>
              <a:r>
                <a:rPr lang="en-US" sz="1500" dirty="0">
                  <a:solidFill>
                    <a:srgbClr val="990066"/>
                  </a:solidFill>
                  <a:effectLst/>
                  <a:sym typeface="Symbol" charset="0"/>
                </a:rPr>
                <a:t>v</a:t>
              </a:r>
              <a:endParaRPr lang="en-US" sz="1500" dirty="0">
                <a:solidFill>
                  <a:srgbClr val="990066"/>
                </a:solidFill>
                <a:effectLst/>
              </a:endParaRPr>
            </a:p>
          </p:txBody>
        </p:sp>
        <p:cxnSp>
          <p:nvCxnSpPr>
            <p:cNvPr id="22" name="Straight Connector 21"/>
            <p:cNvCxnSpPr>
              <a:endCxn id="19" idx="3"/>
            </p:cNvCxnSpPr>
            <p:nvPr/>
          </p:nvCxnSpPr>
          <p:spPr bwMode="auto">
            <a:xfrm>
              <a:off x="6372200" y="3933056"/>
              <a:ext cx="28803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sp>
        <p:nvSpPr>
          <p:cNvPr id="24" name="TextBox 23"/>
          <p:cNvSpPr txBox="1"/>
          <p:nvPr/>
        </p:nvSpPr>
        <p:spPr>
          <a:xfrm>
            <a:off x="210339" y="6331512"/>
            <a:ext cx="1601721" cy="584775"/>
          </a:xfrm>
          <a:prstGeom prst="rect">
            <a:avLst/>
          </a:prstGeom>
          <a:noFill/>
        </p:spPr>
        <p:txBody>
          <a:bodyPr wrap="none" rtlCol="0">
            <a:spAutoFit/>
          </a:bodyPr>
          <a:lstStyle/>
          <a:p>
            <a:r>
              <a:rPr lang="en-GB" sz="1600" dirty="0" smtClean="0"/>
              <a:t> </a:t>
            </a:r>
            <a:r>
              <a:rPr lang="en-GB" sz="1600" dirty="0"/>
              <a:t> </a:t>
            </a:r>
            <a:r>
              <a:rPr lang="en-GB" sz="1600" dirty="0" smtClean="0"/>
              <a:t>x 1.5 to 2 for </a:t>
            </a:r>
          </a:p>
          <a:p>
            <a:r>
              <a:rPr lang="en-GB" sz="1600" dirty="0" smtClean="0"/>
              <a:t>300 --&gt; 3000fb-1</a:t>
            </a:r>
            <a:endParaRPr lang="en-GB" sz="1600" dirty="0"/>
          </a:p>
        </p:txBody>
      </p:sp>
      <p:sp>
        <p:nvSpPr>
          <p:cNvPr id="25" name="TextBox 24"/>
          <p:cNvSpPr txBox="1"/>
          <p:nvPr/>
        </p:nvSpPr>
        <p:spPr>
          <a:xfrm>
            <a:off x="3868846" y="5927093"/>
            <a:ext cx="2903359" cy="646331"/>
          </a:xfrm>
          <a:prstGeom prst="rect">
            <a:avLst/>
          </a:prstGeom>
          <a:noFill/>
        </p:spPr>
        <p:txBody>
          <a:bodyPr wrap="none" rtlCol="0">
            <a:spAutoFit/>
          </a:bodyPr>
          <a:lstStyle/>
          <a:p>
            <a:r>
              <a:rPr lang="en-GB" sz="1800" dirty="0" smtClean="0"/>
              <a:t>Difficult measurement</a:t>
            </a:r>
          </a:p>
          <a:p>
            <a:r>
              <a:rPr lang="en-GB" sz="1800" dirty="0" smtClean="0"/>
              <a:t>precision 30%  for 3000fb-1?</a:t>
            </a:r>
            <a:endParaRPr lang="en-GB" sz="1800" dirty="0"/>
          </a:p>
        </p:txBody>
      </p:sp>
      <p:grpSp>
        <p:nvGrpSpPr>
          <p:cNvPr id="26" name="Group 25"/>
          <p:cNvGrpSpPr/>
          <p:nvPr/>
        </p:nvGrpSpPr>
        <p:grpSpPr>
          <a:xfrm>
            <a:off x="7518373" y="4204291"/>
            <a:ext cx="2032053" cy="1389353"/>
            <a:chOff x="6463995" y="104410"/>
            <a:chExt cx="2464101" cy="1740414"/>
          </a:xfrm>
        </p:grpSpPr>
        <p:pic>
          <p:nvPicPr>
            <p:cNvPr id="27" name="Picture 26" descr="Untitled.png"/>
            <p:cNvPicPr preferRelativeResize="0">
              <a:picLocks noChangeAspect="1"/>
            </p:cNvPicPr>
            <p:nvPr/>
          </p:nvPicPr>
          <p:blipFill>
            <a:blip r:embed="rId6">
              <a:extLst>
                <a:ext uri="{28A0092B-C50C-407E-A947-70E740481C1C}">
                  <a14:useLocalDpi xmlns:a14="http://schemas.microsoft.com/office/drawing/2010/main" val="0"/>
                </a:ext>
              </a:extLst>
            </a:blip>
            <a:stretch>
              <a:fillRect/>
            </a:stretch>
          </p:blipFill>
          <p:spPr>
            <a:xfrm>
              <a:off x="6463995" y="104410"/>
              <a:ext cx="2428485" cy="1740414"/>
            </a:xfrm>
            <a:prstGeom prst="rect">
              <a:avLst/>
            </a:prstGeom>
            <a:ln>
              <a:solidFill>
                <a:schemeClr val="tx1"/>
              </a:solidFill>
            </a:ln>
          </p:spPr>
        </p:pic>
        <p:sp>
          <p:nvSpPr>
            <p:cNvPr id="28" name="Rectangle 27"/>
            <p:cNvSpPr/>
            <p:nvPr/>
          </p:nvSpPr>
          <p:spPr bwMode="auto">
            <a:xfrm>
              <a:off x="8064000" y="943200"/>
              <a:ext cx="864096" cy="72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sp>
          <p:nvSpPr>
            <p:cNvPr id="29" name="Oval 28"/>
            <p:cNvSpPr>
              <a:spLocks noChangeAspect="1"/>
            </p:cNvSpPr>
            <p:nvPr/>
          </p:nvSpPr>
          <p:spPr bwMode="auto">
            <a:xfrm>
              <a:off x="7812360" y="836712"/>
              <a:ext cx="240030" cy="240030"/>
            </a:xfrm>
            <a:prstGeom prst="ellipse">
              <a:avLst/>
            </a:prstGeom>
            <a:pattFill prst="dkDnDiag">
              <a:fgClr>
                <a:srgbClr val="800000"/>
              </a:fgClr>
              <a:bgClr>
                <a:prstClr val="white"/>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endParaRPr>
            </a:p>
          </p:txBody>
        </p:sp>
      </p:grpSp>
      <p:sp>
        <p:nvSpPr>
          <p:cNvPr id="30" name="TextBox 29"/>
          <p:cNvSpPr txBox="1"/>
          <p:nvPr/>
        </p:nvSpPr>
        <p:spPr>
          <a:xfrm>
            <a:off x="1211005" y="3533745"/>
            <a:ext cx="1237839" cy="400110"/>
          </a:xfrm>
          <a:prstGeom prst="rect">
            <a:avLst/>
          </a:prstGeom>
          <a:noFill/>
        </p:spPr>
        <p:txBody>
          <a:bodyPr wrap="none" rtlCol="0">
            <a:spAutoFit/>
          </a:bodyPr>
          <a:lstStyle/>
          <a:p>
            <a:r>
              <a:rPr lang="en-GB" dirty="0" smtClean="0"/>
              <a:t>Couplings</a:t>
            </a:r>
            <a:endParaRPr lang="en-GB" dirty="0"/>
          </a:p>
        </p:txBody>
      </p:sp>
      <p:sp>
        <p:nvSpPr>
          <p:cNvPr id="31" name="TextBox 30"/>
          <p:cNvSpPr txBox="1"/>
          <p:nvPr/>
        </p:nvSpPr>
        <p:spPr>
          <a:xfrm>
            <a:off x="4356803" y="3733800"/>
            <a:ext cx="1577676" cy="400110"/>
          </a:xfrm>
          <a:prstGeom prst="rect">
            <a:avLst/>
          </a:prstGeom>
          <a:noFill/>
        </p:spPr>
        <p:txBody>
          <a:bodyPr wrap="none" rtlCol="0">
            <a:spAutoFit/>
          </a:bodyPr>
          <a:lstStyle/>
          <a:p>
            <a:r>
              <a:rPr lang="en-GB" dirty="0" smtClean="0"/>
              <a:t>Self-coupling</a:t>
            </a:r>
            <a:endParaRPr lang="en-GB" dirty="0"/>
          </a:p>
        </p:txBody>
      </p:sp>
      <p:sp>
        <p:nvSpPr>
          <p:cNvPr id="32" name="TextBox 31"/>
          <p:cNvSpPr txBox="1"/>
          <p:nvPr/>
        </p:nvSpPr>
        <p:spPr>
          <a:xfrm>
            <a:off x="7316673" y="3629327"/>
            <a:ext cx="2233753" cy="400110"/>
          </a:xfrm>
          <a:prstGeom prst="rect">
            <a:avLst/>
          </a:prstGeom>
          <a:noFill/>
        </p:spPr>
        <p:txBody>
          <a:bodyPr wrap="none" rtlCol="0">
            <a:spAutoFit/>
          </a:bodyPr>
          <a:lstStyle/>
          <a:p>
            <a:r>
              <a:rPr lang="en-GB" dirty="0" smtClean="0"/>
              <a:t>Vector boson fusion</a:t>
            </a:r>
            <a:endParaRPr lang="en-GB" dirty="0"/>
          </a:p>
        </p:txBody>
      </p:sp>
      <p:sp>
        <p:nvSpPr>
          <p:cNvPr id="33" name="TextBox 32"/>
          <p:cNvSpPr txBox="1"/>
          <p:nvPr/>
        </p:nvSpPr>
        <p:spPr>
          <a:xfrm>
            <a:off x="7231938" y="5788594"/>
            <a:ext cx="2403222" cy="923330"/>
          </a:xfrm>
          <a:prstGeom prst="rect">
            <a:avLst/>
          </a:prstGeom>
          <a:noFill/>
        </p:spPr>
        <p:txBody>
          <a:bodyPr wrap="none" rtlCol="0">
            <a:spAutoFit/>
          </a:bodyPr>
          <a:lstStyle/>
          <a:p>
            <a:r>
              <a:rPr lang="en-GB" sz="1800" dirty="0" smtClean="0"/>
              <a:t>Check if Higgs does the</a:t>
            </a:r>
          </a:p>
          <a:p>
            <a:r>
              <a:rPr lang="en-GB" sz="1800" dirty="0" smtClean="0"/>
              <a:t>(whole) job of </a:t>
            </a:r>
          </a:p>
          <a:p>
            <a:r>
              <a:rPr lang="en-GB" sz="1800" dirty="0" smtClean="0"/>
              <a:t>cancelling divergences</a:t>
            </a:r>
            <a:endParaRPr lang="en-GB" sz="1800" dirty="0"/>
          </a:p>
        </p:txBody>
      </p:sp>
      <p:sp>
        <p:nvSpPr>
          <p:cNvPr id="34" name="TextBox 33"/>
          <p:cNvSpPr txBox="1"/>
          <p:nvPr/>
        </p:nvSpPr>
        <p:spPr>
          <a:xfrm>
            <a:off x="1848346" y="6307329"/>
            <a:ext cx="1492716" cy="646331"/>
          </a:xfrm>
          <a:prstGeom prst="rect">
            <a:avLst/>
          </a:prstGeom>
          <a:noFill/>
        </p:spPr>
        <p:txBody>
          <a:bodyPr wrap="none" rtlCol="0">
            <a:spAutoFit/>
          </a:bodyPr>
          <a:lstStyle/>
          <a:p>
            <a:r>
              <a:rPr lang="en-GB" sz="1800" dirty="0" smtClean="0"/>
              <a:t>Access to rare</a:t>
            </a:r>
          </a:p>
          <a:p>
            <a:r>
              <a:rPr lang="en-GB" sz="1800" dirty="0" smtClean="0"/>
              <a:t> processes</a:t>
            </a:r>
            <a:endParaRPr lang="en-GB" sz="1800" dirty="0"/>
          </a:p>
        </p:txBody>
      </p:sp>
    </p:spTree>
    <p:extLst>
      <p:ext uri="{BB962C8B-B14F-4D97-AF65-F5344CB8AC3E}">
        <p14:creationId xmlns:p14="http://schemas.microsoft.com/office/powerpoint/2010/main" val="39588344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Experiment upgrades</a:t>
            </a:r>
            <a:endParaRPr lang="en-GB" dirty="0"/>
          </a:p>
        </p:txBody>
      </p:sp>
      <p:pic>
        <p:nvPicPr>
          <p:cNvPr id="3" name="Picture 2" descr="myphotobook-12.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2627086" y="1600200"/>
            <a:ext cx="2150378" cy="1369385"/>
          </a:xfrm>
          <a:prstGeom prst="rect">
            <a:avLst/>
          </a:prstGeom>
        </p:spPr>
      </p:pic>
      <p:pic>
        <p:nvPicPr>
          <p:cNvPr id="4" name="Picture 4" descr="FullDetector"/>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1870" y="1371600"/>
            <a:ext cx="2554070" cy="1587765"/>
          </a:xfrm>
          <a:prstGeom prst="rect">
            <a:avLst/>
          </a:prstGeom>
          <a:noFill/>
          <a:ln w="9525">
            <a:noFill/>
            <a:miter lim="800000"/>
            <a:headEnd/>
            <a:tailEnd/>
          </a:ln>
        </p:spPr>
      </p:pic>
      <p:sp>
        <p:nvSpPr>
          <p:cNvPr id="5" name="Rectangle 4"/>
          <p:cNvSpPr/>
          <p:nvPr/>
        </p:nvSpPr>
        <p:spPr>
          <a:xfrm>
            <a:off x="-76200" y="2973214"/>
            <a:ext cx="5181600" cy="3939540"/>
          </a:xfrm>
          <a:prstGeom prst="rect">
            <a:avLst/>
          </a:prstGeom>
        </p:spPr>
        <p:txBody>
          <a:bodyPr wrap="square">
            <a:spAutoFit/>
          </a:bodyPr>
          <a:lstStyle/>
          <a:p>
            <a:r>
              <a:rPr lang="en-GB" dirty="0" smtClean="0">
                <a:solidFill>
                  <a:srgbClr val="0000FF"/>
                </a:solidFill>
              </a:rPr>
              <a:t>Study Standard Model in detail, including</a:t>
            </a:r>
          </a:p>
          <a:p>
            <a:r>
              <a:rPr lang="en-GB" dirty="0" smtClean="0">
                <a:solidFill>
                  <a:srgbClr val="0000FF"/>
                </a:solidFill>
              </a:rPr>
              <a:t>Higgs couplings and eventually self-coupling</a:t>
            </a:r>
          </a:p>
          <a:p>
            <a:r>
              <a:rPr lang="en-GB" dirty="0" smtClean="0">
                <a:solidFill>
                  <a:srgbClr val="0000FF"/>
                </a:solidFill>
              </a:rPr>
              <a:t>Continue search for Physics beyond the SM.</a:t>
            </a:r>
          </a:p>
          <a:p>
            <a:endParaRPr lang="en-GB" sz="1000" dirty="0" smtClean="0">
              <a:solidFill>
                <a:srgbClr val="0000FF"/>
              </a:solidFill>
            </a:endParaRPr>
          </a:p>
          <a:p>
            <a:r>
              <a:rPr lang="en-GB" dirty="0" smtClean="0">
                <a:solidFill>
                  <a:srgbClr val="0000FF"/>
                </a:solidFill>
              </a:rPr>
              <a:t>Requires x10 in statistics beyond design 300fb-1</a:t>
            </a:r>
          </a:p>
          <a:p>
            <a:endParaRPr lang="en-GB" sz="1000" dirty="0">
              <a:solidFill>
                <a:srgbClr val="0000FF"/>
              </a:solidFill>
            </a:endParaRPr>
          </a:p>
          <a:p>
            <a:r>
              <a:rPr lang="en-GB" dirty="0" smtClean="0">
                <a:solidFill>
                  <a:srgbClr val="0000FF"/>
                </a:solidFill>
              </a:rPr>
              <a:t>Phase 0,1 upgrades in LS1, YETS and LS2</a:t>
            </a:r>
          </a:p>
          <a:p>
            <a:r>
              <a:rPr lang="en-GB" dirty="0" smtClean="0">
                <a:solidFill>
                  <a:srgbClr val="0000FF"/>
                </a:solidFill>
              </a:rPr>
              <a:t>to match LHC performance over Run 2,3.</a:t>
            </a:r>
            <a:endParaRPr lang="en-GB" dirty="0">
              <a:solidFill>
                <a:srgbClr val="0000FF"/>
              </a:solidFill>
            </a:endParaRPr>
          </a:p>
          <a:p>
            <a:endParaRPr lang="en-GB" dirty="0">
              <a:solidFill>
                <a:srgbClr val="CC0000"/>
              </a:solidFill>
            </a:endParaRPr>
          </a:p>
          <a:p>
            <a:r>
              <a:rPr lang="en-GB" b="1" dirty="0" smtClean="0">
                <a:solidFill>
                  <a:srgbClr val="CC0000"/>
                </a:solidFill>
              </a:rPr>
              <a:t>Key components of present detectors will not</a:t>
            </a:r>
          </a:p>
          <a:p>
            <a:r>
              <a:rPr lang="en-GB" b="1" dirty="0" smtClean="0">
                <a:solidFill>
                  <a:srgbClr val="CC0000"/>
                </a:solidFill>
              </a:rPr>
              <a:t>survive radiation </a:t>
            </a:r>
            <a:r>
              <a:rPr lang="en-GB" b="1" dirty="0" smtClean="0">
                <a:solidFill>
                  <a:srgbClr val="CC0000"/>
                </a:solidFill>
              </a:rPr>
              <a:t>beyond 500fb-1 </a:t>
            </a:r>
            <a:r>
              <a:rPr lang="en-GB" b="1" dirty="0" smtClean="0">
                <a:solidFill>
                  <a:srgbClr val="CC0000"/>
                </a:solidFill>
                <a:latin typeface="Symbol" panose="05050102010706020507" pitchFamily="18" charset="2"/>
                <a:sym typeface="Wingdings" panose="05000000000000000000" pitchFamily="2" charset="2"/>
              </a:rPr>
              <a:t>--&gt;</a:t>
            </a:r>
            <a:r>
              <a:rPr lang="en-GB" b="1" dirty="0" smtClean="0">
                <a:solidFill>
                  <a:srgbClr val="CC0000"/>
                </a:solidFill>
              </a:rPr>
              <a:t> Phase2</a:t>
            </a:r>
            <a:endParaRPr lang="en-GB" b="1" dirty="0" smtClean="0">
              <a:solidFill>
                <a:srgbClr val="CC0000"/>
              </a:solidFill>
            </a:endParaRPr>
          </a:p>
          <a:p>
            <a:endParaRPr lang="en-GB" sz="1000" dirty="0" smtClean="0">
              <a:solidFill>
                <a:srgbClr val="CC0000"/>
              </a:solidFill>
            </a:endParaRPr>
          </a:p>
          <a:p>
            <a:r>
              <a:rPr lang="en-GB" dirty="0">
                <a:solidFill>
                  <a:srgbClr val="0000FF"/>
                </a:solidFill>
              </a:rPr>
              <a:t>i</a:t>
            </a:r>
            <a:r>
              <a:rPr lang="en-GB" dirty="0" smtClean="0">
                <a:solidFill>
                  <a:srgbClr val="0000FF"/>
                </a:solidFill>
              </a:rPr>
              <a:t>n </a:t>
            </a:r>
            <a:r>
              <a:rPr lang="en-GB" dirty="0" smtClean="0">
                <a:solidFill>
                  <a:srgbClr val="0000FF"/>
                </a:solidFill>
              </a:rPr>
              <a:t>LS3, </a:t>
            </a:r>
            <a:r>
              <a:rPr lang="en-GB" dirty="0" smtClean="0">
                <a:solidFill>
                  <a:srgbClr val="0000FF"/>
                </a:solidFill>
              </a:rPr>
              <a:t>equip </a:t>
            </a:r>
            <a:r>
              <a:rPr lang="en-GB" dirty="0" smtClean="0">
                <a:solidFill>
                  <a:srgbClr val="0000FF"/>
                </a:solidFill>
              </a:rPr>
              <a:t>for 3000fb-1 p-p over 10 years </a:t>
            </a:r>
          </a:p>
          <a:p>
            <a:r>
              <a:rPr lang="en-GB" dirty="0" smtClean="0">
                <a:solidFill>
                  <a:srgbClr val="0000FF"/>
                </a:solidFill>
              </a:rPr>
              <a:t>LHC </a:t>
            </a:r>
            <a:r>
              <a:rPr lang="en-GB" dirty="0" smtClean="0">
                <a:solidFill>
                  <a:srgbClr val="0000FF"/>
                </a:solidFill>
                <a:latin typeface="Symbol" pitchFamily="18" charset="2"/>
                <a:sym typeface="Wingdings" panose="05000000000000000000" pitchFamily="2" charset="2"/>
              </a:rPr>
              <a:t>--&gt; </a:t>
            </a:r>
            <a:r>
              <a:rPr lang="en-GB" dirty="0" smtClean="0">
                <a:solidFill>
                  <a:srgbClr val="0000FF"/>
                </a:solidFill>
              </a:rPr>
              <a:t>HL LHC</a:t>
            </a:r>
            <a:r>
              <a:rPr lang="en-GB" dirty="0" smtClean="0">
                <a:solidFill>
                  <a:srgbClr val="0000FF"/>
                </a:solidFill>
                <a:sym typeface="Wingdings" panose="05000000000000000000" pitchFamily="2" charset="2"/>
              </a:rPr>
              <a:t> : &lt;pileup&gt;  (23 </a:t>
            </a:r>
            <a:r>
              <a:rPr lang="en-GB" dirty="0" smtClean="0">
                <a:solidFill>
                  <a:srgbClr val="0000FF"/>
                </a:solidFill>
                <a:latin typeface="Symbol" pitchFamily="18" charset="2"/>
                <a:sym typeface="Wingdings" panose="05000000000000000000" pitchFamily="2" charset="2"/>
              </a:rPr>
              <a:t>--&gt; </a:t>
            </a:r>
            <a:r>
              <a:rPr lang="en-GB" dirty="0" smtClean="0">
                <a:solidFill>
                  <a:srgbClr val="0000FF"/>
                </a:solidFill>
                <a:sym typeface="Wingdings" panose="05000000000000000000" pitchFamily="2" charset="2"/>
              </a:rPr>
              <a:t>140)</a:t>
            </a:r>
            <a:endParaRPr lang="en-GB" dirty="0" smtClean="0">
              <a:solidFill>
                <a:srgbClr val="0000FF"/>
              </a:solidFill>
            </a:endParaRPr>
          </a:p>
        </p:txBody>
      </p:sp>
      <p:pic>
        <p:nvPicPr>
          <p:cNvPr id="6" name="Picture 4" descr="alice_technical_paper_ALICE-couleur-OK06_cut_named.pn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05400" y="1614715"/>
            <a:ext cx="1855598" cy="1344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502043" y="1681160"/>
            <a:ext cx="2196393" cy="1238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957372" y="3102446"/>
            <a:ext cx="2393797" cy="4093428"/>
          </a:xfrm>
          <a:prstGeom prst="rect">
            <a:avLst/>
          </a:prstGeom>
          <a:noFill/>
        </p:spPr>
        <p:txBody>
          <a:bodyPr wrap="none" rtlCol="0">
            <a:spAutoFit/>
          </a:bodyPr>
          <a:lstStyle/>
          <a:p>
            <a:r>
              <a:rPr lang="en-GB" dirty="0" smtClean="0">
                <a:solidFill>
                  <a:srgbClr val="0000FF"/>
                </a:solidFill>
              </a:rPr>
              <a:t>High statistics </a:t>
            </a:r>
            <a:r>
              <a:rPr lang="en-GB" dirty="0" smtClean="0">
                <a:solidFill>
                  <a:srgbClr val="0000FF"/>
                </a:solidFill>
              </a:rPr>
              <a:t> HI</a:t>
            </a:r>
            <a:endParaRPr lang="en-GB" dirty="0" smtClean="0">
              <a:solidFill>
                <a:srgbClr val="0000FF"/>
              </a:solidFill>
            </a:endParaRPr>
          </a:p>
          <a:p>
            <a:r>
              <a:rPr lang="en-GB" dirty="0" smtClean="0">
                <a:solidFill>
                  <a:srgbClr val="0000FF"/>
                </a:solidFill>
              </a:rPr>
              <a:t>measurements </a:t>
            </a:r>
          </a:p>
          <a:p>
            <a:r>
              <a:rPr lang="en-GB" dirty="0" smtClean="0">
                <a:solidFill>
                  <a:srgbClr val="0000FF"/>
                </a:solidFill>
              </a:rPr>
              <a:t>using rare </a:t>
            </a:r>
          </a:p>
          <a:p>
            <a:r>
              <a:rPr lang="en-GB" dirty="0">
                <a:solidFill>
                  <a:srgbClr val="0000FF"/>
                </a:solidFill>
              </a:rPr>
              <a:t>p</a:t>
            </a:r>
            <a:r>
              <a:rPr lang="en-GB" dirty="0" smtClean="0">
                <a:solidFill>
                  <a:srgbClr val="0000FF"/>
                </a:solidFill>
              </a:rPr>
              <a:t>robe particles </a:t>
            </a:r>
          </a:p>
          <a:p>
            <a:r>
              <a:rPr lang="en-GB" dirty="0" smtClean="0">
                <a:solidFill>
                  <a:srgbClr val="0000FF"/>
                </a:solidFill>
              </a:rPr>
              <a:t>at low </a:t>
            </a:r>
            <a:r>
              <a:rPr lang="en-GB" dirty="0" err="1" smtClean="0">
                <a:solidFill>
                  <a:srgbClr val="0000FF"/>
                </a:solidFill>
              </a:rPr>
              <a:t>pT.</a:t>
            </a:r>
            <a:endParaRPr lang="en-GB" dirty="0" smtClean="0">
              <a:solidFill>
                <a:srgbClr val="0000FF"/>
              </a:solidFill>
            </a:endParaRPr>
          </a:p>
          <a:p>
            <a:endParaRPr lang="en-GB" dirty="0">
              <a:solidFill>
                <a:srgbClr val="0000FF"/>
              </a:solidFill>
            </a:endParaRPr>
          </a:p>
          <a:p>
            <a:r>
              <a:rPr lang="en-GB" dirty="0" smtClean="0">
                <a:solidFill>
                  <a:srgbClr val="0000FF"/>
                </a:solidFill>
              </a:rPr>
              <a:t>10nb-1, min bias</a:t>
            </a:r>
          </a:p>
          <a:p>
            <a:endParaRPr lang="en-GB" dirty="0">
              <a:solidFill>
                <a:srgbClr val="B80000"/>
              </a:solidFill>
            </a:endParaRPr>
          </a:p>
          <a:p>
            <a:r>
              <a:rPr lang="en-GB" b="1" dirty="0" smtClean="0">
                <a:solidFill>
                  <a:srgbClr val="B80000"/>
                </a:solidFill>
              </a:rPr>
              <a:t>Single phase </a:t>
            </a:r>
            <a:r>
              <a:rPr lang="en-GB" b="1" dirty="0" smtClean="0">
                <a:solidFill>
                  <a:srgbClr val="B80000"/>
                </a:solidFill>
              </a:rPr>
              <a:t>major </a:t>
            </a:r>
          </a:p>
          <a:p>
            <a:r>
              <a:rPr lang="en-GB" b="1" dirty="0">
                <a:solidFill>
                  <a:srgbClr val="B80000"/>
                </a:solidFill>
              </a:rPr>
              <a:t>u</a:t>
            </a:r>
            <a:r>
              <a:rPr lang="en-GB" b="1" dirty="0" smtClean="0">
                <a:solidFill>
                  <a:srgbClr val="B80000"/>
                </a:solidFill>
              </a:rPr>
              <a:t>pgrade</a:t>
            </a:r>
            <a:r>
              <a:rPr lang="en-GB" b="1" dirty="0" smtClean="0">
                <a:solidFill>
                  <a:srgbClr val="B80000"/>
                </a:solidFill>
              </a:rPr>
              <a:t> </a:t>
            </a:r>
            <a:r>
              <a:rPr lang="en-GB" b="1" dirty="0" smtClean="0">
                <a:solidFill>
                  <a:srgbClr val="B80000"/>
                </a:solidFill>
              </a:rPr>
              <a:t>to </a:t>
            </a:r>
            <a:r>
              <a:rPr lang="en-GB" b="1" dirty="0" smtClean="0">
                <a:solidFill>
                  <a:srgbClr val="B80000"/>
                </a:solidFill>
              </a:rPr>
              <a:t>detector </a:t>
            </a:r>
            <a:endParaRPr lang="en-GB" b="1" dirty="0" smtClean="0">
              <a:solidFill>
                <a:srgbClr val="B80000"/>
              </a:solidFill>
            </a:endParaRPr>
          </a:p>
          <a:p>
            <a:r>
              <a:rPr lang="en-GB" b="1" dirty="0" smtClean="0">
                <a:solidFill>
                  <a:srgbClr val="B80000"/>
                </a:solidFill>
              </a:rPr>
              <a:t>&amp; </a:t>
            </a:r>
            <a:r>
              <a:rPr lang="en-GB" b="1" dirty="0" smtClean="0">
                <a:solidFill>
                  <a:srgbClr val="B80000"/>
                </a:solidFill>
              </a:rPr>
              <a:t>readout</a:t>
            </a:r>
          </a:p>
          <a:p>
            <a:r>
              <a:rPr lang="en-GB" b="1" dirty="0" smtClean="0">
                <a:solidFill>
                  <a:srgbClr val="B80000"/>
                </a:solidFill>
              </a:rPr>
              <a:t>in LS2</a:t>
            </a:r>
          </a:p>
          <a:p>
            <a:r>
              <a:rPr lang="en-GB" dirty="0" smtClean="0"/>
              <a:t> </a:t>
            </a:r>
          </a:p>
        </p:txBody>
      </p:sp>
      <p:sp>
        <p:nvSpPr>
          <p:cNvPr id="9" name="TextBox 8"/>
          <p:cNvSpPr txBox="1"/>
          <p:nvPr/>
        </p:nvSpPr>
        <p:spPr>
          <a:xfrm>
            <a:off x="7391400" y="3087931"/>
            <a:ext cx="2621680" cy="4708981"/>
          </a:xfrm>
          <a:prstGeom prst="rect">
            <a:avLst/>
          </a:prstGeom>
          <a:noFill/>
        </p:spPr>
        <p:txBody>
          <a:bodyPr wrap="none" rtlCol="0">
            <a:spAutoFit/>
          </a:bodyPr>
          <a:lstStyle/>
          <a:p>
            <a:r>
              <a:rPr lang="en-GB" dirty="0" smtClean="0">
                <a:solidFill>
                  <a:srgbClr val="0000FF"/>
                </a:solidFill>
              </a:rPr>
              <a:t>Record very high stats </a:t>
            </a:r>
          </a:p>
          <a:p>
            <a:r>
              <a:rPr lang="en-GB" dirty="0" smtClean="0">
                <a:solidFill>
                  <a:srgbClr val="0000FF"/>
                </a:solidFill>
              </a:rPr>
              <a:t>to search </a:t>
            </a:r>
            <a:r>
              <a:rPr lang="en-GB" dirty="0" smtClean="0">
                <a:solidFill>
                  <a:srgbClr val="0000FF"/>
                </a:solidFill>
              </a:rPr>
              <a:t>for effect </a:t>
            </a:r>
            <a:r>
              <a:rPr lang="en-GB" dirty="0" smtClean="0">
                <a:solidFill>
                  <a:srgbClr val="0000FF"/>
                </a:solidFill>
              </a:rPr>
              <a:t>of </a:t>
            </a:r>
            <a:endParaRPr lang="en-GB" dirty="0" smtClean="0">
              <a:solidFill>
                <a:srgbClr val="0000FF"/>
              </a:solidFill>
            </a:endParaRPr>
          </a:p>
          <a:p>
            <a:r>
              <a:rPr lang="en-GB" dirty="0" smtClean="0">
                <a:solidFill>
                  <a:srgbClr val="0000FF"/>
                </a:solidFill>
              </a:rPr>
              <a:t>possible new </a:t>
            </a:r>
            <a:r>
              <a:rPr lang="en-GB" dirty="0" smtClean="0">
                <a:solidFill>
                  <a:srgbClr val="0000FF"/>
                </a:solidFill>
              </a:rPr>
              <a:t>physics </a:t>
            </a:r>
            <a:endParaRPr lang="en-GB" dirty="0" smtClean="0">
              <a:solidFill>
                <a:srgbClr val="0000FF"/>
              </a:solidFill>
            </a:endParaRPr>
          </a:p>
          <a:p>
            <a:r>
              <a:rPr lang="en-GB" dirty="0" smtClean="0">
                <a:solidFill>
                  <a:srgbClr val="0000FF"/>
                </a:solidFill>
              </a:rPr>
              <a:t>on </a:t>
            </a:r>
            <a:r>
              <a:rPr lang="en-GB" dirty="0">
                <a:solidFill>
                  <a:srgbClr val="0000FF"/>
                </a:solidFill>
              </a:rPr>
              <a:t> </a:t>
            </a:r>
            <a:r>
              <a:rPr lang="en-GB" dirty="0" smtClean="0">
                <a:solidFill>
                  <a:srgbClr val="0000FF"/>
                </a:solidFill>
              </a:rPr>
              <a:t>flavour </a:t>
            </a:r>
            <a:r>
              <a:rPr lang="en-GB" dirty="0" smtClean="0">
                <a:solidFill>
                  <a:srgbClr val="0000FF"/>
                </a:solidFill>
              </a:rPr>
              <a:t>structure</a:t>
            </a:r>
            <a:r>
              <a:rPr lang="en-GB" dirty="0" smtClean="0">
                <a:solidFill>
                  <a:srgbClr val="0000FF"/>
                </a:solidFill>
              </a:rPr>
              <a:t>.</a:t>
            </a:r>
          </a:p>
          <a:p>
            <a:r>
              <a:rPr lang="en-GB" dirty="0" smtClean="0">
                <a:solidFill>
                  <a:srgbClr val="0000FF"/>
                </a:solidFill>
              </a:rPr>
              <a:t>(complementary to </a:t>
            </a:r>
          </a:p>
          <a:p>
            <a:r>
              <a:rPr lang="en-GB" dirty="0" smtClean="0">
                <a:solidFill>
                  <a:srgbClr val="0000FF"/>
                </a:solidFill>
              </a:rPr>
              <a:t>ATLAS &amp; CMS  </a:t>
            </a:r>
            <a:r>
              <a:rPr lang="en-GB" dirty="0" err="1" smtClean="0">
                <a:solidFill>
                  <a:srgbClr val="0000FF"/>
                </a:solidFill>
              </a:rPr>
              <a:t>progr</a:t>
            </a:r>
            <a:r>
              <a:rPr lang="en-GB" dirty="0" smtClean="0">
                <a:solidFill>
                  <a:srgbClr val="0000FF"/>
                </a:solidFill>
              </a:rPr>
              <a:t>)</a:t>
            </a:r>
            <a:endParaRPr lang="en-GB" dirty="0">
              <a:solidFill>
                <a:srgbClr val="0000FF"/>
              </a:solidFill>
            </a:endParaRPr>
          </a:p>
          <a:p>
            <a:r>
              <a:rPr lang="en-GB" dirty="0" smtClean="0">
                <a:solidFill>
                  <a:srgbClr val="0000FF"/>
                </a:solidFill>
              </a:rPr>
              <a:t>50fb-1 , </a:t>
            </a:r>
            <a:r>
              <a:rPr lang="en-GB" dirty="0">
                <a:solidFill>
                  <a:srgbClr val="0000FF"/>
                </a:solidFill>
              </a:rPr>
              <a:t>40Mz </a:t>
            </a:r>
            <a:r>
              <a:rPr lang="en-GB" dirty="0" smtClean="0">
                <a:solidFill>
                  <a:srgbClr val="0000FF"/>
                </a:solidFill>
              </a:rPr>
              <a:t>readout</a:t>
            </a:r>
          </a:p>
          <a:p>
            <a:endParaRPr lang="en-GB" dirty="0">
              <a:solidFill>
                <a:srgbClr val="B80000"/>
              </a:solidFill>
            </a:endParaRPr>
          </a:p>
          <a:p>
            <a:r>
              <a:rPr lang="en-GB" b="1" dirty="0" smtClean="0">
                <a:solidFill>
                  <a:srgbClr val="B80000"/>
                </a:solidFill>
              </a:rPr>
              <a:t>Single </a:t>
            </a:r>
            <a:r>
              <a:rPr lang="en-GB" b="1" dirty="0">
                <a:solidFill>
                  <a:srgbClr val="B80000"/>
                </a:solidFill>
              </a:rPr>
              <a:t>phase </a:t>
            </a:r>
            <a:r>
              <a:rPr lang="en-GB" b="1" dirty="0" smtClean="0">
                <a:solidFill>
                  <a:srgbClr val="B80000"/>
                </a:solidFill>
              </a:rPr>
              <a:t>major </a:t>
            </a:r>
          </a:p>
          <a:p>
            <a:r>
              <a:rPr lang="en-GB" b="1" dirty="0">
                <a:solidFill>
                  <a:srgbClr val="B80000"/>
                </a:solidFill>
              </a:rPr>
              <a:t>u</a:t>
            </a:r>
            <a:r>
              <a:rPr lang="en-GB" b="1" dirty="0" smtClean="0">
                <a:solidFill>
                  <a:srgbClr val="B80000"/>
                </a:solidFill>
              </a:rPr>
              <a:t>pgrade</a:t>
            </a:r>
            <a:r>
              <a:rPr lang="en-GB" b="1" dirty="0" smtClean="0">
                <a:solidFill>
                  <a:srgbClr val="B80000"/>
                </a:solidFill>
              </a:rPr>
              <a:t> </a:t>
            </a:r>
            <a:r>
              <a:rPr lang="en-GB" b="1" dirty="0" smtClean="0">
                <a:solidFill>
                  <a:srgbClr val="B80000"/>
                </a:solidFill>
              </a:rPr>
              <a:t>to </a:t>
            </a:r>
            <a:r>
              <a:rPr lang="en-GB" b="1" dirty="0">
                <a:solidFill>
                  <a:srgbClr val="B80000"/>
                </a:solidFill>
              </a:rPr>
              <a:t>detector </a:t>
            </a:r>
            <a:endParaRPr lang="en-GB" b="1" dirty="0" smtClean="0">
              <a:solidFill>
                <a:srgbClr val="B80000"/>
              </a:solidFill>
            </a:endParaRPr>
          </a:p>
          <a:p>
            <a:r>
              <a:rPr lang="en-GB" b="1" dirty="0" smtClean="0">
                <a:solidFill>
                  <a:srgbClr val="B80000"/>
                </a:solidFill>
              </a:rPr>
              <a:t>&amp; </a:t>
            </a:r>
            <a:r>
              <a:rPr lang="en-GB" b="1" dirty="0">
                <a:solidFill>
                  <a:srgbClr val="B80000"/>
                </a:solidFill>
              </a:rPr>
              <a:t>readout</a:t>
            </a:r>
          </a:p>
          <a:p>
            <a:r>
              <a:rPr lang="en-GB" b="1" dirty="0">
                <a:solidFill>
                  <a:srgbClr val="B80000"/>
                </a:solidFill>
              </a:rPr>
              <a:t>in LS2</a:t>
            </a:r>
          </a:p>
          <a:p>
            <a:endParaRPr lang="en-GB" dirty="0" smtClean="0">
              <a:solidFill>
                <a:srgbClr val="B80000"/>
              </a:solidFill>
            </a:endParaRPr>
          </a:p>
          <a:p>
            <a:endParaRPr lang="en-GB" dirty="0" smtClean="0"/>
          </a:p>
          <a:p>
            <a:endParaRPr lang="en-GB" dirty="0" smtClean="0"/>
          </a:p>
        </p:txBody>
      </p:sp>
      <p:cxnSp>
        <p:nvCxnSpPr>
          <p:cNvPr id="11" name="Straight Connector 10"/>
          <p:cNvCxnSpPr/>
          <p:nvPr/>
        </p:nvCxnSpPr>
        <p:spPr>
          <a:xfrm>
            <a:off x="4957372" y="1614715"/>
            <a:ext cx="0" cy="5090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424057" y="1614715"/>
            <a:ext cx="0" cy="512486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048893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Phase1 upgrades </a:t>
            </a:r>
            <a:endParaRPr lang="en-GB"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009518"/>
            <a:ext cx="9786259" cy="14335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294085" y="2950756"/>
            <a:ext cx="4105098" cy="369332"/>
          </a:xfrm>
          <a:prstGeom prst="rect">
            <a:avLst/>
          </a:prstGeom>
          <a:noFill/>
        </p:spPr>
        <p:txBody>
          <a:bodyPr wrap="none" rtlCol="0">
            <a:spAutoFit/>
          </a:bodyPr>
          <a:lstStyle/>
          <a:p>
            <a:r>
              <a:rPr lang="en-GB" sz="1800" dirty="0" smtClean="0">
                <a:solidFill>
                  <a:srgbClr val="0000FF"/>
                </a:solidFill>
                <a:latin typeface="Calibri" panose="020F0502020204030204" pitchFamily="34" charset="0"/>
              </a:rPr>
              <a:t>(max)  [ PU will be severe limit  if  @ 50ns]</a:t>
            </a:r>
            <a:endParaRPr lang="en-GB" sz="1800" dirty="0">
              <a:solidFill>
                <a:srgbClr val="0000FF"/>
              </a:solidFill>
              <a:latin typeface="Calibri" panose="020F0502020204030204" pitchFamily="34" charset="0"/>
            </a:endParaRPr>
          </a:p>
        </p:txBody>
      </p:sp>
      <p:sp>
        <p:nvSpPr>
          <p:cNvPr id="4" name="TextBox 3"/>
          <p:cNvSpPr txBox="1"/>
          <p:nvPr/>
        </p:nvSpPr>
        <p:spPr>
          <a:xfrm>
            <a:off x="-1" y="2385758"/>
            <a:ext cx="7460056" cy="400110"/>
          </a:xfrm>
          <a:prstGeom prst="rect">
            <a:avLst/>
          </a:prstGeom>
          <a:noFill/>
        </p:spPr>
        <p:txBody>
          <a:bodyPr wrap="none" rtlCol="0">
            <a:spAutoFit/>
          </a:bodyPr>
          <a:lstStyle/>
          <a:p>
            <a:r>
              <a:rPr lang="en-GB" dirty="0" smtClean="0"/>
              <a:t>By run 3: pixel, new </a:t>
            </a:r>
            <a:r>
              <a:rPr lang="en-GB" dirty="0" err="1" smtClean="0"/>
              <a:t>muon</a:t>
            </a:r>
            <a:r>
              <a:rPr lang="en-GB" dirty="0" smtClean="0"/>
              <a:t> stations, trigger, calorimeter improvements: </a:t>
            </a:r>
            <a:endParaRPr lang="en-GB" dirty="0"/>
          </a:p>
        </p:txBody>
      </p:sp>
      <p:sp>
        <p:nvSpPr>
          <p:cNvPr id="5" name="TextBox 4"/>
          <p:cNvSpPr txBox="1"/>
          <p:nvPr/>
        </p:nvSpPr>
        <p:spPr>
          <a:xfrm>
            <a:off x="304800" y="1591492"/>
            <a:ext cx="8056116" cy="400110"/>
          </a:xfrm>
          <a:prstGeom prst="rect">
            <a:avLst/>
          </a:prstGeom>
          <a:noFill/>
        </p:spPr>
        <p:txBody>
          <a:bodyPr wrap="none" rtlCol="0">
            <a:spAutoFit/>
          </a:bodyPr>
          <a:lstStyle/>
          <a:p>
            <a:r>
              <a:rPr lang="en-GB" dirty="0" smtClean="0">
                <a:solidFill>
                  <a:srgbClr val="0000FF"/>
                </a:solidFill>
              </a:rPr>
              <a:t>ATLAS &amp; CMS: </a:t>
            </a:r>
            <a:r>
              <a:rPr lang="en-GB" dirty="0" smtClean="0"/>
              <a:t>some analogy to PIC’s – few radical changes in technology</a:t>
            </a:r>
            <a:endParaRPr lang="en-GB" dirty="0"/>
          </a:p>
        </p:txBody>
      </p:sp>
      <p:sp>
        <p:nvSpPr>
          <p:cNvPr id="6" name="TextBox 5"/>
          <p:cNvSpPr txBox="1"/>
          <p:nvPr/>
        </p:nvSpPr>
        <p:spPr>
          <a:xfrm>
            <a:off x="110671" y="3428516"/>
            <a:ext cx="9998250" cy="1323439"/>
          </a:xfrm>
          <a:prstGeom prst="rect">
            <a:avLst/>
          </a:prstGeom>
          <a:noFill/>
        </p:spPr>
        <p:txBody>
          <a:bodyPr wrap="none" rtlCol="0">
            <a:spAutoFit/>
          </a:bodyPr>
          <a:lstStyle/>
          <a:p>
            <a:r>
              <a:rPr lang="en-GB" dirty="0" smtClean="0">
                <a:solidFill>
                  <a:srgbClr val="0000FF"/>
                </a:solidFill>
              </a:rPr>
              <a:t>   </a:t>
            </a:r>
            <a:r>
              <a:rPr lang="en-GB" dirty="0" err="1" smtClean="0">
                <a:solidFill>
                  <a:srgbClr val="0000FF"/>
                </a:solidFill>
              </a:rPr>
              <a:t>LHCb</a:t>
            </a:r>
            <a:r>
              <a:rPr lang="en-GB" dirty="0" smtClean="0">
                <a:solidFill>
                  <a:srgbClr val="0000FF"/>
                </a:solidFill>
              </a:rPr>
              <a:t> and ALICE:</a:t>
            </a:r>
          </a:p>
          <a:p>
            <a:r>
              <a:rPr lang="en-GB" dirty="0" smtClean="0"/>
              <a:t>     potential of existing detectors becoming exhausted by LS2 (doubling time v. long)</a:t>
            </a:r>
          </a:p>
          <a:p>
            <a:r>
              <a:rPr lang="en-GB" dirty="0"/>
              <a:t> </a:t>
            </a:r>
            <a:r>
              <a:rPr lang="en-GB" dirty="0" smtClean="0"/>
              <a:t>    major upgrades to detector &amp; readout in LS2</a:t>
            </a:r>
            <a:r>
              <a:rPr lang="en-GB" dirty="0" smtClean="0">
                <a:latin typeface="Symbol" panose="05050102010706020507" pitchFamily="18" charset="2"/>
              </a:rPr>
              <a:t> </a:t>
            </a:r>
            <a:r>
              <a:rPr lang="en-GB" dirty="0" smtClean="0">
                <a:latin typeface="Symbol" panose="05050102010706020507" pitchFamily="18" charset="2"/>
                <a:sym typeface="Wingdings" panose="05000000000000000000" pitchFamily="2" charset="2"/>
              </a:rPr>
              <a:t>--&gt; </a:t>
            </a:r>
            <a:r>
              <a:rPr lang="en-GB" dirty="0" smtClean="0">
                <a:sym typeface="Wingdings" panose="05000000000000000000" pitchFamily="2" charset="2"/>
              </a:rPr>
              <a:t>program extending well into HL-LHC era</a:t>
            </a:r>
            <a:endParaRPr lang="en-GB" dirty="0" smtClean="0"/>
          </a:p>
          <a:p>
            <a:r>
              <a:rPr lang="en-GB" dirty="0"/>
              <a:t> </a:t>
            </a:r>
            <a:r>
              <a:rPr lang="en-GB" dirty="0" smtClean="0"/>
              <a:t>    operation assumes levelled luminosities for rate tolerance, efficiency and physics stability   </a:t>
            </a:r>
          </a:p>
        </p:txBody>
      </p:sp>
      <p:sp>
        <p:nvSpPr>
          <p:cNvPr id="7" name="Rectangle 6"/>
          <p:cNvSpPr/>
          <p:nvPr/>
        </p:nvSpPr>
        <p:spPr>
          <a:xfrm>
            <a:off x="597784" y="4741506"/>
            <a:ext cx="4953000" cy="2246769"/>
          </a:xfrm>
          <a:prstGeom prst="rect">
            <a:avLst/>
          </a:prstGeom>
        </p:spPr>
        <p:txBody>
          <a:bodyPr>
            <a:spAutoFit/>
          </a:bodyPr>
          <a:lstStyle/>
          <a:p>
            <a:r>
              <a:rPr lang="en-GB" dirty="0" smtClean="0">
                <a:solidFill>
                  <a:schemeClr val="accent1">
                    <a:lumMod val="50000"/>
                  </a:schemeClr>
                </a:solidFill>
              </a:rPr>
              <a:t>		</a:t>
            </a:r>
            <a:r>
              <a:rPr lang="en-GB" b="1" dirty="0" err="1" smtClean="0">
                <a:solidFill>
                  <a:schemeClr val="accent2">
                    <a:lumMod val="75000"/>
                  </a:schemeClr>
                </a:solidFill>
              </a:rPr>
              <a:t>LHCb</a:t>
            </a:r>
            <a:endParaRPr lang="en-GB" b="1" dirty="0" smtClean="0">
              <a:solidFill>
                <a:schemeClr val="accent2">
                  <a:lumMod val="75000"/>
                </a:schemeClr>
              </a:solidFill>
            </a:endParaRPr>
          </a:p>
          <a:p>
            <a:r>
              <a:rPr lang="en-GB" dirty="0" smtClean="0">
                <a:solidFill>
                  <a:schemeClr val="accent1">
                    <a:lumMod val="50000"/>
                  </a:schemeClr>
                </a:solidFill>
              </a:rPr>
              <a:t>Replacement </a:t>
            </a:r>
            <a:r>
              <a:rPr lang="en-GB" dirty="0">
                <a:solidFill>
                  <a:schemeClr val="accent1">
                    <a:lumMod val="50000"/>
                  </a:schemeClr>
                </a:solidFill>
              </a:rPr>
              <a:t>of VELO</a:t>
            </a:r>
          </a:p>
          <a:p>
            <a:r>
              <a:rPr lang="en-GB" dirty="0">
                <a:solidFill>
                  <a:schemeClr val="accent1">
                    <a:lumMod val="50000"/>
                  </a:schemeClr>
                </a:solidFill>
              </a:rPr>
              <a:t>Major upgrade of RICH optics,</a:t>
            </a:r>
          </a:p>
          <a:p>
            <a:r>
              <a:rPr lang="en-GB" dirty="0">
                <a:solidFill>
                  <a:schemeClr val="accent1">
                    <a:lumMod val="50000"/>
                  </a:schemeClr>
                </a:solidFill>
              </a:rPr>
              <a:t>Major upgrade of tracking system (technology decisions by end of this year)</a:t>
            </a:r>
          </a:p>
          <a:p>
            <a:r>
              <a:rPr lang="en-GB" dirty="0">
                <a:solidFill>
                  <a:schemeClr val="accent1">
                    <a:lumMod val="50000"/>
                  </a:schemeClr>
                </a:solidFill>
              </a:rPr>
              <a:t>Upgrade all existing detector FE electronics  </a:t>
            </a:r>
            <a:endParaRPr lang="en-GB" dirty="0" smtClean="0">
              <a:solidFill>
                <a:schemeClr val="accent1">
                  <a:lumMod val="50000"/>
                </a:schemeClr>
              </a:solidFill>
            </a:endParaRPr>
          </a:p>
          <a:p>
            <a:r>
              <a:rPr lang="en-GB" dirty="0" smtClean="0">
                <a:solidFill>
                  <a:schemeClr val="accent1">
                    <a:lumMod val="50000"/>
                  </a:schemeClr>
                </a:solidFill>
              </a:rPr>
              <a:t>1 </a:t>
            </a:r>
            <a:r>
              <a:rPr lang="en-GB" dirty="0">
                <a:solidFill>
                  <a:schemeClr val="accent1">
                    <a:lumMod val="50000"/>
                  </a:schemeClr>
                </a:solidFill>
              </a:rPr>
              <a:t>MHz </a:t>
            </a:r>
            <a:r>
              <a:rPr lang="en-GB" dirty="0">
                <a:solidFill>
                  <a:schemeClr val="accent1">
                    <a:lumMod val="50000"/>
                  </a:schemeClr>
                </a:solidFill>
                <a:latin typeface="Symbol" panose="05050102010706020507" pitchFamily="18" charset="2"/>
              </a:rPr>
              <a:t>--&gt;</a:t>
            </a:r>
            <a:r>
              <a:rPr lang="en-GB" dirty="0">
                <a:solidFill>
                  <a:schemeClr val="accent1">
                    <a:lumMod val="50000"/>
                  </a:schemeClr>
                </a:solidFill>
              </a:rPr>
              <a:t> 40MHz</a:t>
            </a:r>
          </a:p>
        </p:txBody>
      </p:sp>
      <p:sp>
        <p:nvSpPr>
          <p:cNvPr id="8" name="Rectangle 7"/>
          <p:cNvSpPr/>
          <p:nvPr/>
        </p:nvSpPr>
        <p:spPr>
          <a:xfrm>
            <a:off x="5550784" y="4779295"/>
            <a:ext cx="4953000" cy="1938992"/>
          </a:xfrm>
          <a:prstGeom prst="rect">
            <a:avLst/>
          </a:prstGeom>
        </p:spPr>
        <p:txBody>
          <a:bodyPr>
            <a:spAutoFit/>
          </a:bodyPr>
          <a:lstStyle/>
          <a:p>
            <a:r>
              <a:rPr lang="en-GB" dirty="0" smtClean="0">
                <a:solidFill>
                  <a:schemeClr val="accent1">
                    <a:lumMod val="50000"/>
                  </a:schemeClr>
                </a:solidFill>
              </a:rPr>
              <a:t>		</a:t>
            </a:r>
            <a:r>
              <a:rPr lang="en-GB" b="1" dirty="0" smtClean="0">
                <a:solidFill>
                  <a:schemeClr val="accent2">
                    <a:lumMod val="75000"/>
                  </a:schemeClr>
                </a:solidFill>
              </a:rPr>
              <a:t>ALICE</a:t>
            </a:r>
          </a:p>
          <a:p>
            <a:r>
              <a:rPr lang="en-GB" dirty="0" smtClean="0">
                <a:solidFill>
                  <a:schemeClr val="accent1">
                    <a:lumMod val="50000"/>
                  </a:schemeClr>
                </a:solidFill>
              </a:rPr>
              <a:t>All </a:t>
            </a:r>
            <a:r>
              <a:rPr lang="en-GB" dirty="0">
                <a:solidFill>
                  <a:schemeClr val="accent1">
                    <a:lumMod val="50000"/>
                  </a:schemeClr>
                </a:solidFill>
              </a:rPr>
              <a:t>readout : </a:t>
            </a:r>
            <a:endParaRPr lang="en-GB" dirty="0" smtClean="0">
              <a:solidFill>
                <a:schemeClr val="accent1">
                  <a:lumMod val="50000"/>
                </a:schemeClr>
              </a:solidFill>
            </a:endParaRPr>
          </a:p>
          <a:p>
            <a:r>
              <a:rPr lang="en-GB" dirty="0" smtClean="0">
                <a:solidFill>
                  <a:schemeClr val="accent1">
                    <a:lumMod val="50000"/>
                  </a:schemeClr>
                </a:solidFill>
              </a:rPr>
              <a:t>500Hz  </a:t>
            </a:r>
            <a:r>
              <a:rPr lang="en-GB" dirty="0">
                <a:solidFill>
                  <a:schemeClr val="accent1">
                    <a:lumMod val="50000"/>
                  </a:schemeClr>
                </a:solidFill>
                <a:latin typeface="Symbol" panose="05050102010706020507" pitchFamily="18" charset="2"/>
              </a:rPr>
              <a:t>--&gt;</a:t>
            </a:r>
            <a:r>
              <a:rPr lang="en-GB" dirty="0">
                <a:solidFill>
                  <a:schemeClr val="accent1">
                    <a:lumMod val="50000"/>
                  </a:schemeClr>
                </a:solidFill>
              </a:rPr>
              <a:t> 50kHz with min bias trigger</a:t>
            </a:r>
          </a:p>
          <a:p>
            <a:r>
              <a:rPr lang="en-GB" dirty="0">
                <a:solidFill>
                  <a:schemeClr val="accent1">
                    <a:lumMod val="50000"/>
                  </a:schemeClr>
                </a:solidFill>
              </a:rPr>
              <a:t>new </a:t>
            </a:r>
            <a:r>
              <a:rPr lang="en-GB" dirty="0" err="1">
                <a:solidFill>
                  <a:schemeClr val="accent1">
                    <a:lumMod val="50000"/>
                  </a:schemeClr>
                </a:solidFill>
              </a:rPr>
              <a:t>beampipe</a:t>
            </a:r>
            <a:r>
              <a:rPr lang="en-GB" dirty="0" smtClean="0">
                <a:solidFill>
                  <a:schemeClr val="accent1">
                    <a:lumMod val="50000"/>
                  </a:schemeClr>
                </a:solidFill>
              </a:rPr>
              <a:t>,</a:t>
            </a:r>
          </a:p>
          <a:p>
            <a:r>
              <a:rPr lang="en-GB" dirty="0" smtClean="0">
                <a:solidFill>
                  <a:schemeClr val="accent1">
                    <a:lumMod val="50000"/>
                  </a:schemeClr>
                </a:solidFill>
              </a:rPr>
              <a:t> Inner tracking system </a:t>
            </a:r>
          </a:p>
          <a:p>
            <a:r>
              <a:rPr lang="en-GB" dirty="0" smtClean="0">
                <a:solidFill>
                  <a:schemeClr val="accent1">
                    <a:lumMod val="50000"/>
                  </a:schemeClr>
                </a:solidFill>
              </a:rPr>
              <a:t>4-GEM </a:t>
            </a:r>
            <a:r>
              <a:rPr lang="en-GB" dirty="0">
                <a:solidFill>
                  <a:schemeClr val="accent1">
                    <a:lumMod val="50000"/>
                  </a:schemeClr>
                </a:solidFill>
              </a:rPr>
              <a:t>endplates for TPC</a:t>
            </a:r>
          </a:p>
        </p:txBody>
      </p:sp>
    </p:spTree>
    <p:extLst>
      <p:ext uri="{BB962C8B-B14F-4D97-AF65-F5344CB8AC3E}">
        <p14:creationId xmlns:p14="http://schemas.microsoft.com/office/powerpoint/2010/main" val="83854009"/>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ATLAS &amp; CMS “PICs”</a:t>
            </a:r>
            <a:endParaRPr lang="en-GB"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676400"/>
            <a:ext cx="8729592"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810000" y="1159208"/>
            <a:ext cx="2337499" cy="400110"/>
          </a:xfrm>
          <a:prstGeom prst="rect">
            <a:avLst/>
          </a:prstGeom>
          <a:noFill/>
        </p:spPr>
        <p:txBody>
          <a:bodyPr wrap="none" rtlCol="0">
            <a:spAutoFit/>
          </a:bodyPr>
          <a:lstStyle/>
          <a:p>
            <a:r>
              <a:rPr lang="en-GB" dirty="0" smtClean="0"/>
              <a:t>4 layer pixel trackers</a:t>
            </a:r>
            <a:endParaRPr lang="en-GB" dirty="0"/>
          </a:p>
        </p:txBody>
      </p:sp>
    </p:spTree>
    <p:extLst>
      <p:ext uri="{BB962C8B-B14F-4D97-AF65-F5344CB8AC3E}">
        <p14:creationId xmlns:p14="http://schemas.microsoft.com/office/powerpoint/2010/main" val="186235519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ATLAS &amp; CMS “PIC’s”: </a:t>
            </a:r>
            <a:r>
              <a:rPr lang="en-GB" dirty="0" err="1" smtClean="0"/>
              <a:t>muon</a:t>
            </a:r>
            <a:r>
              <a:rPr lang="en-GB" dirty="0" smtClean="0"/>
              <a:t> systems</a:t>
            </a:r>
            <a:endParaRPr lang="en-GB"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679" y="1504950"/>
            <a:ext cx="8648700" cy="535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0224796"/>
      </p:ext>
    </p:extLst>
  </p:cSld>
  <p:clrMapOvr>
    <a:masterClrMapping/>
  </p:clrMapOvr>
  <p:transition spd="med"/>
</p:sld>
</file>

<file path=ppt/theme/theme1.xml><?xml version="1.0" encoding="utf-8"?>
<a:theme xmlns:a="http://schemas.openxmlformats.org/drawingml/2006/main" name="Upgrade_week_May2011_904">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Upgrade_week_May2011_904">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pgrade_week_May2011_90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pgrade_week_May2011_90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pgrade_week_May2011_90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pgrade_week_May2011_90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pgrade_week_May2011_90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pgrade_week_May2011_90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pgrade_week_May2011_90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flective ball">
      <a:majorFont>
        <a:latin typeface="Franklin Gothic Heavy"/>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tIns="0" bIns="46800" rtlCol="0" anchor="ctr"/>
      <a:lstStyle>
        <a:defPPr algn="ctr">
          <a:defRPr dirty="0" smtClean="0"/>
        </a:defPPr>
      </a:lstStyle>
      <a:style>
        <a:lnRef idx="1">
          <a:schemeClr val="accent1"/>
        </a:lnRef>
        <a:fillRef idx="3">
          <a:schemeClr val="accent1"/>
        </a:fillRef>
        <a:effectRef idx="2">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Upgrade_week_May2011_904</Template>
  <TotalTime>12758</TotalTime>
  <Words>1911</Words>
  <Application>Microsoft Office PowerPoint</Application>
  <PresentationFormat>A4 Paper (210x297 mm)</PresentationFormat>
  <Paragraphs>335</Paragraphs>
  <Slides>21</Slides>
  <Notes>0</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Upgrade_week_May2011_904</vt:lpstr>
      <vt:lpstr>Office Theme</vt:lpstr>
      <vt:lpstr>Session 1: experiments: summary</vt:lpstr>
      <vt:lpstr>EFCA HL-LHC expts workshop: 1-3 Oct</vt:lpstr>
      <vt:lpstr>Physics landscape &amp; further exploration</vt:lpstr>
      <vt:lpstr>Physics landscape &amp; further exploration</vt:lpstr>
      <vt:lpstr>LHC --&gt; HL-LHC: THE Higgs factory</vt:lpstr>
      <vt:lpstr>Experiment upgrades</vt:lpstr>
      <vt:lpstr>Phase1 upgrades </vt:lpstr>
      <vt:lpstr>ATLAS &amp; CMS “PICs”</vt:lpstr>
      <vt:lpstr>ATLAS &amp; CMS “PIC’s”: muon systems</vt:lpstr>
      <vt:lpstr>ATLAS &amp; CMS: Phase 2 upgrades mandatory</vt:lpstr>
      <vt:lpstr>ATLAS &amp; CMS Phase 2 trackers</vt:lpstr>
      <vt:lpstr>Phase2: Calorimeters </vt:lpstr>
      <vt:lpstr>Pileup and luminous region</vt:lpstr>
      <vt:lpstr>Pileup mitigation</vt:lpstr>
      <vt:lpstr>Trigger systems </vt:lpstr>
      <vt:lpstr>PowerPoint Presentation</vt:lpstr>
      <vt:lpstr>EYETS</vt:lpstr>
      <vt:lpstr>Options presented</vt:lpstr>
      <vt:lpstr>Planning : further comments</vt:lpstr>
      <vt:lpstr>Operation: special requests</vt:lpstr>
      <vt:lpstr>Conclusion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Upgrade Technical Coordination</dc:title>
  <dc:creator>ball</dc:creator>
  <cp:lastModifiedBy>austin</cp:lastModifiedBy>
  <cp:revision>832</cp:revision>
  <cp:lastPrinted>2012-03-19T22:53:41Z</cp:lastPrinted>
  <dcterms:created xsi:type="dcterms:W3CDTF">2011-05-10T10:35:32Z</dcterms:created>
  <dcterms:modified xsi:type="dcterms:W3CDTF">2013-10-31T12:14:07Z</dcterms:modified>
</cp:coreProperties>
</file>