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22"/>
  </p:notesMasterIdLst>
  <p:sldIdLst>
    <p:sldId id="392" r:id="rId2"/>
    <p:sldId id="393" r:id="rId3"/>
    <p:sldId id="396" r:id="rId4"/>
    <p:sldId id="399" r:id="rId5"/>
    <p:sldId id="394" r:id="rId6"/>
    <p:sldId id="389" r:id="rId7"/>
    <p:sldId id="383" r:id="rId8"/>
    <p:sldId id="382" r:id="rId9"/>
    <p:sldId id="380" r:id="rId10"/>
    <p:sldId id="379" r:id="rId11"/>
    <p:sldId id="391" r:id="rId12"/>
    <p:sldId id="395" r:id="rId13"/>
    <p:sldId id="381" r:id="rId14"/>
    <p:sldId id="388" r:id="rId15"/>
    <p:sldId id="384" r:id="rId16"/>
    <p:sldId id="385" r:id="rId17"/>
    <p:sldId id="387" r:id="rId18"/>
    <p:sldId id="390" r:id="rId19"/>
    <p:sldId id="397" r:id="rId20"/>
    <p:sldId id="398" r:id="rId21"/>
  </p:sldIdLst>
  <p:sldSz cx="9906000" cy="6858000" type="A4"/>
  <p:notesSz cx="6858000" cy="9144000"/>
  <p:defaultTextStyle>
    <a:defPPr>
      <a:defRPr lang="en-US"/>
    </a:defPPr>
    <a:lvl1pPr algn="l" rtl="0" fontAlgn="base">
      <a:spcBef>
        <a:spcPct val="0"/>
      </a:spcBef>
      <a:spcAft>
        <a:spcPct val="0"/>
      </a:spcAft>
      <a:defRPr sz="2000" kern="1200">
        <a:solidFill>
          <a:schemeClr val="tx1"/>
        </a:solidFill>
        <a:latin typeface="Times New Roman" pitchFamily="18" charset="0"/>
        <a:ea typeface="+mn-ea"/>
        <a:cs typeface="+mn-cs"/>
      </a:defRPr>
    </a:lvl1pPr>
    <a:lvl2pPr marL="457200" algn="l" rtl="0" fontAlgn="base">
      <a:spcBef>
        <a:spcPct val="0"/>
      </a:spcBef>
      <a:spcAft>
        <a:spcPct val="0"/>
      </a:spcAft>
      <a:defRPr sz="2000" kern="1200">
        <a:solidFill>
          <a:schemeClr val="tx1"/>
        </a:solidFill>
        <a:latin typeface="Times New Roman" pitchFamily="18" charset="0"/>
        <a:ea typeface="+mn-ea"/>
        <a:cs typeface="+mn-cs"/>
      </a:defRPr>
    </a:lvl2pPr>
    <a:lvl3pPr marL="914400" algn="l" rtl="0" fontAlgn="base">
      <a:spcBef>
        <a:spcPct val="0"/>
      </a:spcBef>
      <a:spcAft>
        <a:spcPct val="0"/>
      </a:spcAft>
      <a:defRPr sz="2000" kern="1200">
        <a:solidFill>
          <a:schemeClr val="tx1"/>
        </a:solidFill>
        <a:latin typeface="Times New Roman" pitchFamily="18" charset="0"/>
        <a:ea typeface="+mn-ea"/>
        <a:cs typeface="+mn-cs"/>
      </a:defRPr>
    </a:lvl3pPr>
    <a:lvl4pPr marL="1371600" algn="l" rtl="0" fontAlgn="base">
      <a:spcBef>
        <a:spcPct val="0"/>
      </a:spcBef>
      <a:spcAft>
        <a:spcPct val="0"/>
      </a:spcAft>
      <a:defRPr sz="2000" kern="1200">
        <a:solidFill>
          <a:schemeClr val="tx1"/>
        </a:solidFill>
        <a:latin typeface="Times New Roman" pitchFamily="18" charset="0"/>
        <a:ea typeface="+mn-ea"/>
        <a:cs typeface="+mn-cs"/>
      </a:defRPr>
    </a:lvl4pPr>
    <a:lvl5pPr marL="1828800" algn="l" rtl="0" fontAlgn="base">
      <a:spcBef>
        <a:spcPct val="0"/>
      </a:spcBef>
      <a:spcAft>
        <a:spcPct val="0"/>
      </a:spcAft>
      <a:defRPr sz="2000" kern="1200">
        <a:solidFill>
          <a:schemeClr val="tx1"/>
        </a:solidFill>
        <a:latin typeface="Times New Roman" pitchFamily="18" charset="0"/>
        <a:ea typeface="+mn-ea"/>
        <a:cs typeface="+mn-cs"/>
      </a:defRPr>
    </a:lvl5pPr>
    <a:lvl6pPr marL="2286000" algn="l" defTabSz="914400" rtl="0" eaLnBrk="1" latinLnBrk="0" hangingPunct="1">
      <a:defRPr sz="2000" kern="1200">
        <a:solidFill>
          <a:schemeClr val="tx1"/>
        </a:solidFill>
        <a:latin typeface="Times New Roman" pitchFamily="18" charset="0"/>
        <a:ea typeface="+mn-ea"/>
        <a:cs typeface="+mn-cs"/>
      </a:defRPr>
    </a:lvl6pPr>
    <a:lvl7pPr marL="2743200" algn="l" defTabSz="914400" rtl="0" eaLnBrk="1" latinLnBrk="0" hangingPunct="1">
      <a:defRPr sz="2000" kern="1200">
        <a:solidFill>
          <a:schemeClr val="tx1"/>
        </a:solidFill>
        <a:latin typeface="Times New Roman" pitchFamily="18" charset="0"/>
        <a:ea typeface="+mn-ea"/>
        <a:cs typeface="+mn-cs"/>
      </a:defRPr>
    </a:lvl7pPr>
    <a:lvl8pPr marL="3200400" algn="l" defTabSz="914400" rtl="0" eaLnBrk="1" latinLnBrk="0" hangingPunct="1">
      <a:defRPr sz="2000" kern="1200">
        <a:solidFill>
          <a:schemeClr val="tx1"/>
        </a:solidFill>
        <a:latin typeface="Times New Roman" pitchFamily="18" charset="0"/>
        <a:ea typeface="+mn-ea"/>
        <a:cs typeface="+mn-cs"/>
      </a:defRPr>
    </a:lvl8pPr>
    <a:lvl9pPr marL="3657600" algn="l" defTabSz="914400" rtl="0" eaLnBrk="1" latinLnBrk="0" hangingPunct="1">
      <a:defRPr sz="20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80000"/>
    <a:srgbClr val="0000FF"/>
    <a:srgbClr val="CC0000"/>
    <a:srgbClr val="CC0099"/>
    <a:srgbClr val="FFCC00"/>
    <a:srgbClr val="FFD13F"/>
    <a:srgbClr val="990033"/>
    <a:srgbClr val="99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644" autoAdjust="0"/>
    <p:restoredTop sz="93015" autoAdjust="0"/>
  </p:normalViewPr>
  <p:slideViewPr>
    <p:cSldViewPr>
      <p:cViewPr>
        <p:scale>
          <a:sx n="66" d="100"/>
          <a:sy n="66" d="100"/>
        </p:scale>
        <p:origin x="-948" y="-1002"/>
      </p:cViewPr>
      <p:guideLst>
        <p:guide orient="horz" pos="2160"/>
        <p:guide pos="312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pPr>
              <a:defRPr/>
            </a:pPr>
            <a:fld id="{B0C73D9D-3D63-41F9-BB60-EBAEECF4F26F}" type="datetimeFigureOut">
              <a:rPr lang="en-US"/>
              <a:pPr>
                <a:defRPr/>
              </a:pPr>
              <a:t>10/29/2013</a:t>
            </a:fld>
            <a:endParaRPr lang="en-US"/>
          </a:p>
        </p:txBody>
      </p:sp>
      <p:sp>
        <p:nvSpPr>
          <p:cNvPr id="4" name="Slide Image Placeholder 3"/>
          <p:cNvSpPr>
            <a:spLocks noGrp="1" noRot="1" noChangeAspect="1"/>
          </p:cNvSpPr>
          <p:nvPr>
            <p:ph type="sldImg" idx="2"/>
          </p:nvPr>
        </p:nvSpPr>
        <p:spPr>
          <a:xfrm>
            <a:off x="952500" y="685800"/>
            <a:ext cx="4953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pPr>
              <a:defRPr/>
            </a:pPr>
            <a:fld id="{A03E1056-14F6-4250-8CDF-0F6C13F19127}" type="slidenum">
              <a:rPr lang="en-US"/>
              <a:pPr>
                <a:defRPr/>
              </a:pPr>
              <a:t>‹#›</a:t>
            </a:fld>
            <a:endParaRPr lang="en-US"/>
          </a:p>
        </p:txBody>
      </p:sp>
    </p:spTree>
    <p:extLst>
      <p:ext uri="{BB962C8B-B14F-4D97-AF65-F5344CB8AC3E}">
        <p14:creationId xmlns:p14="http://schemas.microsoft.com/office/powerpoint/2010/main" val="152716015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spTree>
    <p:extLst>
      <p:ext uri="{BB962C8B-B14F-4D97-AF65-F5344CB8AC3E}">
        <p14:creationId xmlns:p14="http://schemas.microsoft.com/office/powerpoint/2010/main" val="3535203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2_Title Only">
    <p:spTree>
      <p:nvGrpSpPr>
        <p:cNvPr id="1" name=""/>
        <p:cNvGrpSpPr/>
        <p:nvPr/>
      </p:nvGrpSpPr>
      <p:grpSpPr>
        <a:xfrm>
          <a:off x="0" y="0"/>
          <a:ext cx="0" cy="0"/>
          <a:chOff x="0" y="0"/>
          <a:chExt cx="0" cy="0"/>
        </a:xfrm>
      </p:grpSpPr>
    </p:spTree>
    <p:extLst>
      <p:ext uri="{BB962C8B-B14F-4D97-AF65-F5344CB8AC3E}">
        <p14:creationId xmlns:p14="http://schemas.microsoft.com/office/powerpoint/2010/main" val="3535203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3_Title Only">
    <p:spTree>
      <p:nvGrpSpPr>
        <p:cNvPr id="1" name=""/>
        <p:cNvGrpSpPr/>
        <p:nvPr/>
      </p:nvGrpSpPr>
      <p:grpSpPr>
        <a:xfrm>
          <a:off x="0" y="0"/>
          <a:ext cx="0" cy="0"/>
          <a:chOff x="0" y="0"/>
          <a:chExt cx="0" cy="0"/>
        </a:xfrm>
      </p:grpSpPr>
    </p:spTree>
    <p:extLst>
      <p:ext uri="{BB962C8B-B14F-4D97-AF65-F5344CB8AC3E}">
        <p14:creationId xmlns:p14="http://schemas.microsoft.com/office/powerpoint/2010/main" val="3535203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4_Title Only">
    <p:spTree>
      <p:nvGrpSpPr>
        <p:cNvPr id="1" name=""/>
        <p:cNvGrpSpPr/>
        <p:nvPr/>
      </p:nvGrpSpPr>
      <p:grpSpPr>
        <a:xfrm>
          <a:off x="0" y="0"/>
          <a:ext cx="0" cy="0"/>
          <a:chOff x="0" y="0"/>
          <a:chExt cx="0" cy="0"/>
        </a:xfrm>
      </p:grpSpPr>
    </p:spTree>
    <p:extLst>
      <p:ext uri="{BB962C8B-B14F-4D97-AF65-F5344CB8AC3E}">
        <p14:creationId xmlns:p14="http://schemas.microsoft.com/office/powerpoint/2010/main" val="3535203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5_Title Only">
    <p:spTree>
      <p:nvGrpSpPr>
        <p:cNvPr id="1" name=""/>
        <p:cNvGrpSpPr/>
        <p:nvPr/>
      </p:nvGrpSpPr>
      <p:grpSpPr>
        <a:xfrm>
          <a:off x="0" y="0"/>
          <a:ext cx="0" cy="0"/>
          <a:chOff x="0" y="0"/>
          <a:chExt cx="0" cy="0"/>
        </a:xfrm>
      </p:grpSpPr>
    </p:spTree>
    <p:extLst>
      <p:ext uri="{BB962C8B-B14F-4D97-AF65-F5344CB8AC3E}">
        <p14:creationId xmlns:p14="http://schemas.microsoft.com/office/powerpoint/2010/main" val="3535203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6_Title Only">
    <p:spTree>
      <p:nvGrpSpPr>
        <p:cNvPr id="1" name=""/>
        <p:cNvGrpSpPr/>
        <p:nvPr/>
      </p:nvGrpSpPr>
      <p:grpSpPr>
        <a:xfrm>
          <a:off x="0" y="0"/>
          <a:ext cx="0" cy="0"/>
          <a:chOff x="0" y="0"/>
          <a:chExt cx="0" cy="0"/>
        </a:xfrm>
      </p:grpSpPr>
    </p:spTree>
    <p:extLst>
      <p:ext uri="{BB962C8B-B14F-4D97-AF65-F5344CB8AC3E}">
        <p14:creationId xmlns:p14="http://schemas.microsoft.com/office/powerpoint/2010/main" val="3535203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7_Title Only">
    <p:spTree>
      <p:nvGrpSpPr>
        <p:cNvPr id="1" name=""/>
        <p:cNvGrpSpPr/>
        <p:nvPr/>
      </p:nvGrpSpPr>
      <p:grpSpPr>
        <a:xfrm>
          <a:off x="0" y="0"/>
          <a:ext cx="0" cy="0"/>
          <a:chOff x="0" y="0"/>
          <a:chExt cx="0" cy="0"/>
        </a:xfrm>
      </p:grpSpPr>
    </p:spTree>
    <p:extLst>
      <p:ext uri="{BB962C8B-B14F-4D97-AF65-F5344CB8AC3E}">
        <p14:creationId xmlns:p14="http://schemas.microsoft.com/office/powerpoint/2010/main" val="3535203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8_Title Only">
    <p:spTree>
      <p:nvGrpSpPr>
        <p:cNvPr id="1" name=""/>
        <p:cNvGrpSpPr/>
        <p:nvPr/>
      </p:nvGrpSpPr>
      <p:grpSpPr>
        <a:xfrm>
          <a:off x="0" y="0"/>
          <a:ext cx="0" cy="0"/>
          <a:chOff x="0" y="0"/>
          <a:chExt cx="0" cy="0"/>
        </a:xfrm>
      </p:grpSpPr>
    </p:spTree>
    <p:extLst>
      <p:ext uri="{BB962C8B-B14F-4D97-AF65-F5344CB8AC3E}">
        <p14:creationId xmlns:p14="http://schemas.microsoft.com/office/powerpoint/2010/main" val="3535203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wmf"/><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4.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7" name="Line 3"/>
          <p:cNvSpPr>
            <a:spLocks noChangeShapeType="1"/>
          </p:cNvSpPr>
          <p:nvPr/>
        </p:nvSpPr>
        <p:spPr bwMode="auto">
          <a:xfrm flipH="1">
            <a:off x="225433" y="1495425"/>
            <a:ext cx="9459913" cy="0"/>
          </a:xfrm>
          <a:prstGeom prst="line">
            <a:avLst/>
          </a:prstGeom>
          <a:noFill/>
          <a:ln w="50800">
            <a:solidFill>
              <a:srgbClr val="B50069"/>
            </a:solidFill>
            <a:round/>
            <a:headEnd type="none" w="sm" len="sm"/>
            <a:tailEnd type="none" w="sm" len="sm"/>
          </a:ln>
        </p:spPr>
        <p:txBody>
          <a:bodyPr wrap="none" anchor="ctr"/>
          <a:lstStyle/>
          <a:p>
            <a:pPr>
              <a:defRPr/>
            </a:pPr>
            <a:endParaRPr lang="en-US"/>
          </a:p>
        </p:txBody>
      </p:sp>
      <p:sp>
        <p:nvSpPr>
          <p:cNvPr id="1028" name="Rectangle 4"/>
          <p:cNvSpPr>
            <a:spLocks noChangeArrowheads="1"/>
          </p:cNvSpPr>
          <p:nvPr/>
        </p:nvSpPr>
        <p:spPr bwMode="auto">
          <a:xfrm>
            <a:off x="7010400" y="155135"/>
            <a:ext cx="1828800" cy="305212"/>
          </a:xfrm>
          <a:prstGeom prst="rect">
            <a:avLst/>
          </a:prstGeom>
          <a:noFill/>
          <a:ln w="9525">
            <a:noFill/>
            <a:miter lim="800000"/>
            <a:headEnd/>
            <a:tailEnd/>
          </a:ln>
        </p:spPr>
        <p:txBody>
          <a:bodyPr wrap="square" lIns="90488" tIns="44450" rIns="90488" bIns="44450">
            <a:spAutoFit/>
          </a:bodyPr>
          <a:lstStyle/>
          <a:p>
            <a:pPr eaLnBrk="0" hangingPunct="0">
              <a:defRPr/>
            </a:pPr>
            <a:r>
              <a:rPr lang="en-US" sz="1400" baseline="0" dirty="0" smtClean="0">
                <a:cs typeface="Times New Roman" pitchFamily="18" charset="0"/>
              </a:rPr>
              <a:t>RLIUP 29Oct</a:t>
            </a:r>
            <a:r>
              <a:rPr lang="en-US" sz="1400" dirty="0" smtClean="0">
                <a:cs typeface="Times New Roman" pitchFamily="18" charset="0"/>
              </a:rPr>
              <a:t>2013</a:t>
            </a:r>
            <a:r>
              <a:rPr lang="en-US" sz="1400" baseline="0" dirty="0" smtClean="0">
                <a:cs typeface="Times New Roman" pitchFamily="18" charset="0"/>
              </a:rPr>
              <a:t> </a:t>
            </a:r>
            <a:r>
              <a:rPr lang="en-US" sz="1400" dirty="0" smtClean="0">
                <a:cs typeface="Times New Roman" pitchFamily="18" charset="0"/>
              </a:rPr>
              <a:t>AB</a:t>
            </a:r>
            <a:endParaRPr lang="en-US" sz="1400" dirty="0">
              <a:cs typeface="Times New Roman" pitchFamily="18" charset="0"/>
            </a:endParaRPr>
          </a:p>
        </p:txBody>
      </p:sp>
      <p:sp>
        <p:nvSpPr>
          <p:cNvPr id="1029" name="Rectangle 5"/>
          <p:cNvSpPr>
            <a:spLocks noGrp="1" noChangeArrowheads="1"/>
          </p:cNvSpPr>
          <p:nvPr>
            <p:ph type="title"/>
          </p:nvPr>
        </p:nvSpPr>
        <p:spPr bwMode="auto">
          <a:xfrm>
            <a:off x="1257300" y="617182"/>
            <a:ext cx="7581900" cy="609600"/>
          </a:xfrm>
          <a:prstGeom prst="rect">
            <a:avLst/>
          </a:prstGeom>
          <a:solidFill>
            <a:srgbClr val="FAFD00"/>
          </a:solidFill>
          <a:ln w="12700">
            <a:solidFill>
              <a:schemeClr val="tx2"/>
            </a:solidFill>
            <a:miter lim="800000"/>
            <a:headEnd/>
            <a:tailEnd/>
          </a:ln>
        </p:spPr>
        <p:txBody>
          <a:bodyPr vert="horz" wrap="square" lIns="90488" tIns="44450" rIns="90488" bIns="44450" numCol="1" anchor="ctr" anchorCtr="0" compatLnSpc="1">
            <a:prstTxWarp prst="textNoShape">
              <a:avLst/>
            </a:prstTxWarp>
          </a:bodyPr>
          <a:lstStyle/>
          <a:p>
            <a:pPr lvl="0"/>
            <a:r>
              <a:rPr lang="en-US" smtClean="0"/>
              <a:t>Slide title text here</a:t>
            </a:r>
          </a:p>
        </p:txBody>
      </p:sp>
      <p:pic>
        <p:nvPicPr>
          <p:cNvPr id="7" name="Picture 2"/>
          <p:cNvPicPr>
            <a:picLocks noChangeArrowheads="1"/>
          </p:cNvPicPr>
          <p:nvPr/>
        </p:nvPicPr>
        <p:blipFill>
          <a:blip r:embed="rId11" cstate="print">
            <a:extLst>
              <a:ext uri="{28A0092B-C50C-407E-A947-70E740481C1C}">
                <a14:useLocalDpi xmlns:a14="http://schemas.microsoft.com/office/drawing/2010/main"/>
              </a:ext>
            </a:extLst>
          </a:blip>
          <a:srcRect t="18376" r="16324" b="32619"/>
          <a:stretch>
            <a:fillRect/>
          </a:stretch>
        </p:blipFill>
        <p:spPr bwMode="auto">
          <a:xfrm>
            <a:off x="184166" y="578857"/>
            <a:ext cx="990600" cy="762000"/>
          </a:xfrm>
          <a:prstGeom prst="rect">
            <a:avLst/>
          </a:prstGeom>
          <a:noFill/>
          <a:ln w="9525">
            <a:noFill/>
            <a:miter lim="800000"/>
            <a:headEnd/>
            <a:tailEnd/>
          </a:ln>
        </p:spPr>
      </p:pic>
      <p:pic>
        <p:nvPicPr>
          <p:cNvPr id="8" name="Picture 9" descr="logo-300dpi.jpg"/>
          <p:cNvPicPr>
            <a:picLocks noChangeAspect="1"/>
          </p:cNvPicPr>
          <p:nvPr/>
        </p:nvPicPr>
        <p:blipFill>
          <a:blip r:embed="rId12" cstate="print">
            <a:extLst>
              <a:ext uri="{28A0092B-C50C-407E-A947-70E740481C1C}">
                <a14:useLocalDpi xmlns:a14="http://schemas.microsoft.com/office/drawing/2010/main"/>
              </a:ext>
            </a:extLst>
          </a:blip>
          <a:srcRect/>
          <a:stretch>
            <a:fillRect/>
          </a:stretch>
        </p:blipFill>
        <p:spPr bwMode="auto">
          <a:xfrm>
            <a:off x="8943976" y="781730"/>
            <a:ext cx="818434" cy="559128"/>
          </a:xfrm>
          <a:prstGeom prst="rect">
            <a:avLst/>
          </a:prstGeom>
          <a:noFill/>
          <a:ln w="9525">
            <a:noFill/>
            <a:miter lim="800000"/>
            <a:headEnd/>
            <a:tailEnd/>
          </a:ln>
        </p:spPr>
      </p:pic>
      <p:pic>
        <p:nvPicPr>
          <p:cNvPr id="9" name="Picture 7"/>
          <p:cNvPicPr>
            <a:picLocks noChangeAspect="1" noChangeArrowheads="1"/>
          </p:cNvPicPr>
          <p:nvPr/>
        </p:nvPicPr>
        <p:blipFill>
          <a:blip r:embed="rId13" cstate="print"/>
          <a:srcRect/>
          <a:stretch>
            <a:fillRect/>
          </a:stretch>
        </p:blipFill>
        <p:spPr bwMode="auto">
          <a:xfrm>
            <a:off x="8943975" y="37037"/>
            <a:ext cx="744537" cy="676275"/>
          </a:xfrm>
          <a:prstGeom prst="rect">
            <a:avLst/>
          </a:prstGeom>
          <a:noFill/>
          <a:ln w="9525">
            <a:noFill/>
            <a:miter lim="800000"/>
            <a:headEnd/>
            <a:tailEnd/>
          </a:ln>
        </p:spPr>
      </p:pic>
      <p:pic>
        <p:nvPicPr>
          <p:cNvPr id="10" name="Picture 9" descr="Atlas_logo"/>
          <p:cNvPicPr>
            <a:picLocks noChangeAspect="1" noChangeArrowheads="1"/>
          </p:cNvPicPr>
          <p:nvPr/>
        </p:nvPicPr>
        <p:blipFill>
          <a:blip r:embed="rId14" cstate="print"/>
          <a:srcRect t="13480" b="15121"/>
          <a:stretch>
            <a:fillRect/>
          </a:stretch>
        </p:blipFill>
        <p:spPr bwMode="auto">
          <a:xfrm>
            <a:off x="250833" y="12119"/>
            <a:ext cx="990600" cy="566738"/>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5004" r:id="rId1"/>
    <p:sldLayoutId id="2147485007" r:id="rId2"/>
    <p:sldLayoutId id="2147485008" r:id="rId3"/>
    <p:sldLayoutId id="2147485009" r:id="rId4"/>
    <p:sldLayoutId id="2147485010" r:id="rId5"/>
    <p:sldLayoutId id="2147485011" r:id="rId6"/>
    <p:sldLayoutId id="2147485012" r:id="rId7"/>
    <p:sldLayoutId id="2147485013" r:id="rId8"/>
    <p:sldLayoutId id="2147485014" r:id="rId9"/>
  </p:sldLayoutIdLst>
  <p:transition spd="med"/>
  <p:timing>
    <p:tnLst>
      <p:par>
        <p:cTn id="1" dur="indefinite" restart="never" nodeType="tmRoot"/>
      </p:par>
    </p:tnLst>
  </p:timing>
  <p:txStyles>
    <p:titleStyle>
      <a:lvl1pPr algn="ctr" rtl="0" eaLnBrk="0" fontAlgn="base" hangingPunct="0">
        <a:spcBef>
          <a:spcPct val="0"/>
        </a:spcBef>
        <a:spcAft>
          <a:spcPct val="0"/>
        </a:spcAft>
        <a:defRPr sz="3200" b="1">
          <a:solidFill>
            <a:srgbClr val="B50069"/>
          </a:solidFill>
          <a:latin typeface="Times New Roman" pitchFamily="18" charset="0"/>
          <a:ea typeface="+mj-ea"/>
          <a:cs typeface="Times New Roman" pitchFamily="18" charset="0"/>
        </a:defRPr>
      </a:lvl1pPr>
      <a:lvl2pPr algn="ctr" rtl="0" eaLnBrk="0" fontAlgn="base" hangingPunct="0">
        <a:spcBef>
          <a:spcPct val="0"/>
        </a:spcBef>
        <a:spcAft>
          <a:spcPct val="0"/>
        </a:spcAft>
        <a:defRPr sz="3200" b="1">
          <a:solidFill>
            <a:srgbClr val="B50069"/>
          </a:solidFill>
          <a:latin typeface="Times New Roman" pitchFamily="18" charset="0"/>
          <a:cs typeface="Times New Roman" pitchFamily="18" charset="0"/>
        </a:defRPr>
      </a:lvl2pPr>
      <a:lvl3pPr algn="ctr" rtl="0" eaLnBrk="0" fontAlgn="base" hangingPunct="0">
        <a:spcBef>
          <a:spcPct val="0"/>
        </a:spcBef>
        <a:spcAft>
          <a:spcPct val="0"/>
        </a:spcAft>
        <a:defRPr sz="3200" b="1">
          <a:solidFill>
            <a:srgbClr val="B50069"/>
          </a:solidFill>
          <a:latin typeface="Times New Roman" pitchFamily="18" charset="0"/>
          <a:cs typeface="Times New Roman" pitchFamily="18" charset="0"/>
        </a:defRPr>
      </a:lvl3pPr>
      <a:lvl4pPr algn="ctr" rtl="0" eaLnBrk="0" fontAlgn="base" hangingPunct="0">
        <a:spcBef>
          <a:spcPct val="0"/>
        </a:spcBef>
        <a:spcAft>
          <a:spcPct val="0"/>
        </a:spcAft>
        <a:defRPr sz="3200" b="1">
          <a:solidFill>
            <a:srgbClr val="B50069"/>
          </a:solidFill>
          <a:latin typeface="Times New Roman" pitchFamily="18" charset="0"/>
          <a:cs typeface="Times New Roman" pitchFamily="18" charset="0"/>
        </a:defRPr>
      </a:lvl4pPr>
      <a:lvl5pPr algn="ctr" rtl="0" eaLnBrk="0" fontAlgn="base" hangingPunct="0">
        <a:spcBef>
          <a:spcPct val="0"/>
        </a:spcBef>
        <a:spcAft>
          <a:spcPct val="0"/>
        </a:spcAft>
        <a:defRPr sz="3200" b="1">
          <a:solidFill>
            <a:srgbClr val="B50069"/>
          </a:solidFill>
          <a:latin typeface="Times New Roman" pitchFamily="18" charset="0"/>
          <a:cs typeface="Times New Roman" pitchFamily="18" charset="0"/>
        </a:defRPr>
      </a:lvl5pPr>
      <a:lvl6pPr marL="457200" algn="ctr" rtl="0" fontAlgn="base">
        <a:spcBef>
          <a:spcPct val="0"/>
        </a:spcBef>
        <a:spcAft>
          <a:spcPct val="0"/>
        </a:spcAft>
        <a:defRPr sz="3200" b="1">
          <a:solidFill>
            <a:srgbClr val="B50069"/>
          </a:solidFill>
          <a:latin typeface="Times" pitchFamily="18" charset="0"/>
        </a:defRPr>
      </a:lvl6pPr>
      <a:lvl7pPr marL="914400" algn="ctr" rtl="0" fontAlgn="base">
        <a:spcBef>
          <a:spcPct val="0"/>
        </a:spcBef>
        <a:spcAft>
          <a:spcPct val="0"/>
        </a:spcAft>
        <a:defRPr sz="3200" b="1">
          <a:solidFill>
            <a:srgbClr val="B50069"/>
          </a:solidFill>
          <a:latin typeface="Times" pitchFamily="18" charset="0"/>
        </a:defRPr>
      </a:lvl7pPr>
      <a:lvl8pPr marL="1371600" algn="ctr" rtl="0" fontAlgn="base">
        <a:spcBef>
          <a:spcPct val="0"/>
        </a:spcBef>
        <a:spcAft>
          <a:spcPct val="0"/>
        </a:spcAft>
        <a:defRPr sz="3200" b="1">
          <a:solidFill>
            <a:srgbClr val="B50069"/>
          </a:solidFill>
          <a:latin typeface="Times" pitchFamily="18" charset="0"/>
        </a:defRPr>
      </a:lvl8pPr>
      <a:lvl9pPr marL="1828800" algn="ctr" rtl="0" fontAlgn="base">
        <a:spcBef>
          <a:spcPct val="0"/>
        </a:spcBef>
        <a:spcAft>
          <a:spcPct val="0"/>
        </a:spcAft>
        <a:defRPr sz="3200" b="1">
          <a:solidFill>
            <a:srgbClr val="B50069"/>
          </a:solidFill>
          <a:latin typeface="Times"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EFCA HL-LHC </a:t>
            </a:r>
            <a:r>
              <a:rPr lang="en-GB" dirty="0" err="1"/>
              <a:t>expts</a:t>
            </a:r>
            <a:r>
              <a:rPr lang="en-GB" dirty="0"/>
              <a:t> workshop: 1-3 Oct</a:t>
            </a:r>
          </a:p>
        </p:txBody>
      </p:sp>
      <p:pic>
        <p:nvPicPr>
          <p:cNvPr id="3" name="Picture 2"/>
          <p:cNvPicPr>
            <a:picLocks noChangeAspect="1"/>
          </p:cNvPicPr>
          <p:nvPr/>
        </p:nvPicPr>
        <p:blipFill>
          <a:blip r:embed="rId2" cstate="print">
            <a:extLst>
              <a:ext uri="{28A0092B-C50C-407E-A947-70E740481C1C}">
                <a14:useLocalDpi xmlns:a14="http://schemas.microsoft.com/office/drawing/2010/main"/>
              </a:ext>
            </a:extLst>
          </a:blip>
          <a:srcRect l="4230" t="6477" r="317" b="5554"/>
          <a:stretch>
            <a:fillRect/>
          </a:stretch>
        </p:blipFill>
        <p:spPr bwMode="auto">
          <a:xfrm>
            <a:off x="304800" y="1618343"/>
            <a:ext cx="3608800" cy="4706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Content Placeholder 2"/>
          <p:cNvSpPr>
            <a:spLocks noGrp="1"/>
          </p:cNvSpPr>
          <p:nvPr/>
        </p:nvSpPr>
        <p:spPr>
          <a:xfrm>
            <a:off x="3902714" y="1752600"/>
            <a:ext cx="5774686" cy="4800600"/>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000" dirty="0" smtClean="0">
                <a:solidFill>
                  <a:srgbClr val="B80000"/>
                </a:solidFill>
              </a:rPr>
              <a:t>From Opening talk:</a:t>
            </a:r>
          </a:p>
          <a:p>
            <a:pPr marL="0" indent="0">
              <a:buNone/>
            </a:pPr>
            <a:r>
              <a:rPr lang="en-US" sz="2000" dirty="0" smtClean="0">
                <a:solidFill>
                  <a:srgbClr val="000000"/>
                </a:solidFill>
              </a:rPr>
              <a:t>Help </a:t>
            </a:r>
            <a:r>
              <a:rPr lang="en-US" sz="2000" dirty="0">
                <a:solidFill>
                  <a:srgbClr val="000000"/>
                </a:solidFill>
              </a:rPr>
              <a:t>define the upgraded HL-LHC detectors and </a:t>
            </a:r>
            <a:r>
              <a:rPr lang="en-US" sz="2000" dirty="0" smtClean="0">
                <a:solidFill>
                  <a:srgbClr val="000000"/>
                </a:solidFill>
              </a:rPr>
              <a:t>physics </a:t>
            </a:r>
            <a:r>
              <a:rPr lang="en-US" sz="2000" dirty="0">
                <a:solidFill>
                  <a:srgbClr val="000000"/>
                </a:solidFill>
              </a:rPr>
              <a:t>program for many years to come at the LHC</a:t>
            </a:r>
            <a:r>
              <a:rPr lang="en-US" sz="2000" dirty="0" smtClean="0">
                <a:solidFill>
                  <a:srgbClr val="000000"/>
                </a:solidFill>
              </a:rPr>
              <a:t>.</a:t>
            </a:r>
          </a:p>
          <a:p>
            <a:pPr marL="0" indent="0">
              <a:buNone/>
            </a:pPr>
            <a:endParaRPr lang="en-US" sz="1000" dirty="0">
              <a:solidFill>
                <a:srgbClr val="000000"/>
              </a:solidFill>
            </a:endParaRPr>
          </a:p>
          <a:p>
            <a:pPr marL="0" indent="0">
              <a:buNone/>
            </a:pPr>
            <a:r>
              <a:rPr lang="en-US" sz="2000" dirty="0" smtClean="0">
                <a:solidFill>
                  <a:srgbClr val="000000"/>
                </a:solidFill>
              </a:rPr>
              <a:t> In particular:</a:t>
            </a:r>
          </a:p>
          <a:p>
            <a:r>
              <a:rPr lang="en-GB" sz="2000" dirty="0" smtClean="0">
                <a:solidFill>
                  <a:srgbClr val="000000"/>
                </a:solidFill>
              </a:rPr>
              <a:t>Develop </a:t>
            </a:r>
            <a:r>
              <a:rPr lang="en-GB" sz="2000" dirty="0">
                <a:solidFill>
                  <a:srgbClr val="000000"/>
                </a:solidFill>
              </a:rPr>
              <a:t>a common approach to the HL-LHC </a:t>
            </a:r>
            <a:r>
              <a:rPr lang="en-GB" sz="2000" dirty="0" smtClean="0">
                <a:solidFill>
                  <a:srgbClr val="000000"/>
                </a:solidFill>
              </a:rPr>
              <a:t>program; identify </a:t>
            </a:r>
            <a:r>
              <a:rPr lang="en-GB" sz="2000" dirty="0">
                <a:solidFill>
                  <a:srgbClr val="000000"/>
                </a:solidFill>
              </a:rPr>
              <a:t>synergies and </a:t>
            </a:r>
            <a:r>
              <a:rPr lang="en-GB" sz="2000" dirty="0" smtClean="0">
                <a:solidFill>
                  <a:srgbClr val="000000"/>
                </a:solidFill>
              </a:rPr>
              <a:t>possible common efforts.</a:t>
            </a:r>
          </a:p>
          <a:p>
            <a:r>
              <a:rPr lang="en-US" sz="2000" dirty="0" smtClean="0">
                <a:solidFill>
                  <a:srgbClr val="000000"/>
                </a:solidFill>
              </a:rPr>
              <a:t>Provide </a:t>
            </a:r>
            <a:r>
              <a:rPr lang="en-US" sz="2000" dirty="0">
                <a:solidFill>
                  <a:srgbClr val="000000"/>
                </a:solidFill>
              </a:rPr>
              <a:t>a consistent presentation of physics goals, </a:t>
            </a:r>
            <a:endParaRPr lang="en-US" sz="2000" dirty="0" smtClean="0">
              <a:solidFill>
                <a:srgbClr val="000000"/>
              </a:solidFill>
            </a:endParaRPr>
          </a:p>
          <a:p>
            <a:pPr marL="0" indent="0">
              <a:buNone/>
            </a:pPr>
            <a:r>
              <a:rPr lang="en-US" sz="2000" dirty="0">
                <a:solidFill>
                  <a:srgbClr val="000000"/>
                </a:solidFill>
              </a:rPr>
              <a:t> </a:t>
            </a:r>
            <a:r>
              <a:rPr lang="en-US" sz="2000" dirty="0" smtClean="0">
                <a:solidFill>
                  <a:srgbClr val="000000"/>
                </a:solidFill>
              </a:rPr>
              <a:t>      detector requirements and </a:t>
            </a:r>
            <a:r>
              <a:rPr lang="en-US" sz="2000" dirty="0">
                <a:solidFill>
                  <a:srgbClr val="000000"/>
                </a:solidFill>
              </a:rPr>
              <a:t>technology </a:t>
            </a:r>
            <a:r>
              <a:rPr lang="en-US" sz="2000" dirty="0" smtClean="0">
                <a:solidFill>
                  <a:srgbClr val="000000"/>
                </a:solidFill>
              </a:rPr>
              <a:t>R&amp;D 	needed, also  accelerator interfaces, long 	shutdown constraints, and costing methods.</a:t>
            </a:r>
          </a:p>
          <a:p>
            <a:r>
              <a:rPr lang="en-GB" sz="2000" dirty="0">
                <a:solidFill>
                  <a:srgbClr val="000000"/>
                </a:solidFill>
              </a:rPr>
              <a:t>I</a:t>
            </a:r>
            <a:r>
              <a:rPr lang="en-GB" sz="2000" dirty="0" smtClean="0">
                <a:solidFill>
                  <a:srgbClr val="000000"/>
                </a:solidFill>
              </a:rPr>
              <a:t>dentify </a:t>
            </a:r>
            <a:r>
              <a:rPr lang="en-GB" sz="2000" dirty="0">
                <a:solidFill>
                  <a:srgbClr val="000000"/>
                </a:solidFill>
              </a:rPr>
              <a:t>areas for further joint HL-LHC </a:t>
            </a:r>
            <a:r>
              <a:rPr lang="en-GB" sz="2000" dirty="0" smtClean="0">
                <a:solidFill>
                  <a:srgbClr val="000000"/>
                </a:solidFill>
              </a:rPr>
              <a:t>workshops.</a:t>
            </a:r>
            <a:endParaRPr lang="en-US" sz="2000" dirty="0" smtClean="0">
              <a:solidFill>
                <a:srgbClr val="000000"/>
              </a:solidFill>
            </a:endParaRPr>
          </a:p>
          <a:p>
            <a:r>
              <a:rPr lang="en-GB" sz="2000" dirty="0" smtClean="0">
                <a:solidFill>
                  <a:srgbClr val="000000"/>
                </a:solidFill>
              </a:rPr>
              <a:t>Provide a summary report to ECFA.</a:t>
            </a:r>
            <a:endParaRPr lang="en-GB" sz="2000" dirty="0"/>
          </a:p>
        </p:txBody>
      </p:sp>
      <p:sp>
        <p:nvSpPr>
          <p:cNvPr id="6" name="TextBox 5"/>
          <p:cNvSpPr txBox="1"/>
          <p:nvPr/>
        </p:nvSpPr>
        <p:spPr>
          <a:xfrm>
            <a:off x="4419600" y="1164288"/>
            <a:ext cx="1221809" cy="400110"/>
          </a:xfrm>
          <a:prstGeom prst="rect">
            <a:avLst/>
          </a:prstGeom>
          <a:noFill/>
        </p:spPr>
        <p:txBody>
          <a:bodyPr wrap="none" rtlCol="0">
            <a:spAutoFit/>
          </a:bodyPr>
          <a:lstStyle/>
          <a:p>
            <a:r>
              <a:rPr lang="en-GB" dirty="0" smtClean="0"/>
              <a:t>objectives</a:t>
            </a:r>
            <a:endParaRPr lang="en-GB" dirty="0"/>
          </a:p>
        </p:txBody>
      </p:sp>
    </p:spTree>
    <p:extLst>
      <p:ext uri="{BB962C8B-B14F-4D97-AF65-F5344CB8AC3E}">
        <p14:creationId xmlns:p14="http://schemas.microsoft.com/office/powerpoint/2010/main" val="3711792043"/>
      </p:ext>
    </p:extLst>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Schedule: timing of shutdowns</a:t>
            </a:r>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833842780"/>
              </p:ext>
            </p:extLst>
          </p:nvPr>
        </p:nvGraphicFramePr>
        <p:xfrm>
          <a:off x="141515" y="1426028"/>
          <a:ext cx="9677400" cy="5461000"/>
        </p:xfrm>
        <a:graphic>
          <a:graphicData uri="http://schemas.openxmlformats.org/drawingml/2006/table">
            <a:tbl>
              <a:tblPr firstRow="1" bandRow="1">
                <a:tableStyleId>{5C22544A-7EE6-4342-B048-85BDC9FD1C3A}</a:tableStyleId>
              </a:tblPr>
              <a:tblGrid>
                <a:gridCol w="1075266"/>
                <a:gridCol w="1075266"/>
                <a:gridCol w="1054589"/>
                <a:gridCol w="1054589"/>
                <a:gridCol w="1095946"/>
                <a:gridCol w="1095946"/>
                <a:gridCol w="1075266"/>
                <a:gridCol w="1075266"/>
                <a:gridCol w="1075266"/>
              </a:tblGrid>
              <a:tr h="370840">
                <a:tc>
                  <a:txBody>
                    <a:bodyPr/>
                    <a:lstStyle/>
                    <a:p>
                      <a:endParaRPr lang="en-GB" sz="1600" dirty="0"/>
                    </a:p>
                  </a:txBody>
                  <a:tcPr/>
                </a:tc>
                <a:tc>
                  <a:txBody>
                    <a:bodyPr/>
                    <a:lstStyle/>
                    <a:p>
                      <a:r>
                        <a:rPr lang="en-GB" sz="1600" dirty="0" smtClean="0"/>
                        <a:t>ATLAS</a:t>
                      </a:r>
                      <a:endParaRPr lang="en-GB" sz="1600" dirty="0"/>
                    </a:p>
                  </a:txBody>
                  <a:tcPr/>
                </a:tc>
                <a:tc>
                  <a:txBody>
                    <a:bodyPr/>
                    <a:lstStyle/>
                    <a:p>
                      <a:endParaRPr lang="en-GB" sz="1600" dirty="0"/>
                    </a:p>
                  </a:txBody>
                  <a:tcPr/>
                </a:tc>
                <a:tc>
                  <a:txBody>
                    <a:bodyPr/>
                    <a:lstStyle/>
                    <a:p>
                      <a:r>
                        <a:rPr lang="en-GB" sz="1600" dirty="0" smtClean="0"/>
                        <a:t>ALICE</a:t>
                      </a:r>
                      <a:endParaRPr lang="en-GB" sz="1600" dirty="0"/>
                    </a:p>
                  </a:txBody>
                  <a:tcPr/>
                </a:tc>
                <a:tc>
                  <a:txBody>
                    <a:bodyPr/>
                    <a:lstStyle/>
                    <a:p>
                      <a:endParaRPr lang="en-GB" sz="1600" dirty="0"/>
                    </a:p>
                  </a:txBody>
                  <a:tcPr/>
                </a:tc>
                <a:tc>
                  <a:txBody>
                    <a:bodyPr/>
                    <a:lstStyle/>
                    <a:p>
                      <a:r>
                        <a:rPr lang="en-GB" sz="1600" dirty="0" smtClean="0"/>
                        <a:t>CMS</a:t>
                      </a:r>
                      <a:endParaRPr lang="en-GB" sz="1600" dirty="0"/>
                    </a:p>
                  </a:txBody>
                  <a:tcPr/>
                </a:tc>
                <a:tc>
                  <a:txBody>
                    <a:bodyPr/>
                    <a:lstStyle/>
                    <a:p>
                      <a:endParaRPr lang="en-GB" sz="1600" dirty="0"/>
                    </a:p>
                  </a:txBody>
                  <a:tcPr/>
                </a:tc>
                <a:tc>
                  <a:txBody>
                    <a:bodyPr/>
                    <a:lstStyle/>
                    <a:p>
                      <a:r>
                        <a:rPr lang="en-GB" sz="1600" dirty="0" err="1" smtClean="0"/>
                        <a:t>LHCb</a:t>
                      </a:r>
                      <a:endParaRPr lang="en-GB" sz="1600" dirty="0"/>
                    </a:p>
                  </a:txBody>
                  <a:tcPr/>
                </a:tc>
                <a:tc>
                  <a:txBody>
                    <a:bodyPr/>
                    <a:lstStyle/>
                    <a:p>
                      <a:endParaRPr lang="en-GB" sz="1600" dirty="0"/>
                    </a:p>
                  </a:txBody>
                  <a:tcPr/>
                </a:tc>
              </a:tr>
              <a:tr h="370840">
                <a:tc>
                  <a:txBody>
                    <a:bodyPr/>
                    <a:lstStyle/>
                    <a:p>
                      <a:r>
                        <a:rPr lang="en-GB" sz="1600" dirty="0" smtClean="0"/>
                        <a:t>YETS</a:t>
                      </a:r>
                      <a:r>
                        <a:rPr lang="en-GB" sz="1600" baseline="0" dirty="0" smtClean="0"/>
                        <a:t> 2016-17</a:t>
                      </a:r>
                    </a:p>
                    <a:p>
                      <a:r>
                        <a:rPr lang="en-GB" sz="1600" baseline="0" dirty="0" smtClean="0"/>
                        <a:t>duration</a:t>
                      </a:r>
                      <a:endParaRPr lang="en-GB" sz="1600" dirty="0"/>
                    </a:p>
                  </a:txBody>
                  <a:tcPr/>
                </a:tc>
                <a:tc>
                  <a:txBody>
                    <a:bodyPr/>
                    <a:lstStyle/>
                    <a:p>
                      <a:r>
                        <a:rPr lang="en-GB" sz="1600" baseline="0" dirty="0" smtClean="0"/>
                        <a:t>Min needed by LHC</a:t>
                      </a:r>
                      <a:endParaRPr lang="en-GB" sz="1600" dirty="0"/>
                    </a:p>
                  </a:txBody>
                  <a:tcPr/>
                </a:tc>
                <a:tc>
                  <a:txBody>
                    <a:bodyPr/>
                    <a:lstStyle/>
                    <a:p>
                      <a:endParaRPr lang="en-GB" sz="1600" dirty="0"/>
                    </a:p>
                  </a:txBody>
                  <a:tcPr/>
                </a:tc>
                <a:tc>
                  <a:txBody>
                    <a:bodyPr/>
                    <a:lstStyle/>
                    <a:p>
                      <a:r>
                        <a:rPr lang="en-GB" sz="1600" baseline="0" dirty="0" smtClean="0"/>
                        <a:t>Min needed by LHC</a:t>
                      </a:r>
                      <a:endParaRPr lang="en-GB" sz="1600" dirty="0"/>
                    </a:p>
                  </a:txBody>
                  <a:tcPr/>
                </a:tc>
                <a:tc>
                  <a:txBody>
                    <a:bodyPr/>
                    <a:lstStyle/>
                    <a:p>
                      <a:endParaRPr lang="en-GB" sz="1600" dirty="0"/>
                    </a:p>
                  </a:txBody>
                  <a:tcPr/>
                </a:tc>
                <a:tc>
                  <a:txBody>
                    <a:bodyPr/>
                    <a:lstStyle/>
                    <a:p>
                      <a:r>
                        <a:rPr lang="en-GB" sz="1600" dirty="0" smtClean="0"/>
                        <a:t>4.5 </a:t>
                      </a:r>
                      <a:r>
                        <a:rPr lang="en-GB" sz="1600" dirty="0" err="1" smtClean="0"/>
                        <a:t>mo</a:t>
                      </a:r>
                      <a:endParaRPr lang="en-GB" sz="1600" dirty="0"/>
                    </a:p>
                  </a:txBody>
                  <a:tcPr/>
                </a:tc>
                <a:tc>
                  <a:txBody>
                    <a:bodyPr/>
                    <a:lstStyle/>
                    <a:p>
                      <a:r>
                        <a:rPr lang="en-GB" sz="1600" dirty="0" smtClean="0"/>
                        <a:t>Pixel upgrade</a:t>
                      </a:r>
                    </a:p>
                    <a:p>
                      <a:endParaRPr lang="en-GB" sz="1600" dirty="0"/>
                    </a:p>
                  </a:txBody>
                  <a:tcPr/>
                </a:tc>
                <a:tc>
                  <a:txBody>
                    <a:bodyPr/>
                    <a:lstStyle/>
                    <a:p>
                      <a:r>
                        <a:rPr lang="en-GB" sz="1600" baseline="0" dirty="0" smtClean="0"/>
                        <a:t>Min needed</a:t>
                      </a:r>
                    </a:p>
                    <a:p>
                      <a:r>
                        <a:rPr lang="en-GB" sz="1600" baseline="0" dirty="0" smtClean="0"/>
                        <a:t>by LHC</a:t>
                      </a:r>
                      <a:endParaRPr lang="en-GB" sz="1600" dirty="0"/>
                    </a:p>
                  </a:txBody>
                  <a:tcPr/>
                </a:tc>
                <a:tc>
                  <a:txBody>
                    <a:bodyPr/>
                    <a:lstStyle/>
                    <a:p>
                      <a:endParaRPr lang="en-GB" sz="1600" dirty="0"/>
                    </a:p>
                  </a:txBody>
                  <a:tcPr/>
                </a:tc>
              </a:tr>
              <a:tr h="370840">
                <a:tc>
                  <a:txBody>
                    <a:bodyPr/>
                    <a:lstStyle/>
                    <a:p>
                      <a:r>
                        <a:rPr lang="en-GB" sz="1600" dirty="0" smtClean="0"/>
                        <a:t>Preferred LS2 start</a:t>
                      </a:r>
                      <a:endParaRPr lang="en-GB" sz="1600" dirty="0"/>
                    </a:p>
                  </a:txBody>
                  <a:tcPr/>
                </a:tc>
                <a:tc>
                  <a:txBody>
                    <a:bodyPr/>
                    <a:lstStyle/>
                    <a:p>
                      <a:r>
                        <a:rPr lang="en-GB" sz="1600" dirty="0" smtClean="0"/>
                        <a:t>end 2017</a:t>
                      </a:r>
                      <a:endParaRPr lang="en-GB" sz="1600" dirty="0"/>
                    </a:p>
                  </a:txBody>
                  <a:tcPr/>
                </a:tc>
                <a:tc>
                  <a:txBody>
                    <a:bodyPr/>
                    <a:lstStyle/>
                    <a:p>
                      <a:r>
                        <a:rPr lang="en-GB" sz="1600" dirty="0" smtClean="0"/>
                        <a:t>Trigger</a:t>
                      </a:r>
                      <a:r>
                        <a:rPr lang="en-GB" sz="1600" baseline="0" dirty="0" smtClean="0"/>
                        <a:t> upgrade</a:t>
                      </a:r>
                    </a:p>
                    <a:p>
                      <a:endParaRPr lang="en-GB" sz="1600" dirty="0"/>
                    </a:p>
                  </a:txBody>
                  <a:tcPr/>
                </a:tc>
                <a:tc>
                  <a:txBody>
                    <a:bodyPr/>
                    <a:lstStyle/>
                    <a:p>
                      <a:r>
                        <a:rPr lang="en-GB" sz="1600" dirty="0" smtClean="0"/>
                        <a:t>end 2017</a:t>
                      </a:r>
                      <a:endParaRPr lang="en-GB" sz="1600" dirty="0"/>
                    </a:p>
                  </a:txBody>
                  <a:tcPr/>
                </a:tc>
                <a:tc>
                  <a:txBody>
                    <a:bodyPr/>
                    <a:lstStyle/>
                    <a:p>
                      <a:r>
                        <a:rPr lang="en-GB" sz="1600" dirty="0" smtClean="0"/>
                        <a:t>ITS,TPC &amp;</a:t>
                      </a:r>
                      <a:r>
                        <a:rPr lang="en-GB" sz="1600" baseline="0" dirty="0" smtClean="0"/>
                        <a:t> readout upgrade</a:t>
                      </a:r>
                    </a:p>
                    <a:p>
                      <a:endParaRPr lang="en-GB" sz="1600" dirty="0"/>
                    </a:p>
                  </a:txBody>
                  <a:tcPr/>
                </a:tc>
                <a:tc>
                  <a:txBody>
                    <a:bodyPr/>
                    <a:lstStyle/>
                    <a:p>
                      <a:pPr marL="0" indent="0">
                        <a:buFont typeface="Wingdings"/>
                        <a:buNone/>
                      </a:pPr>
                      <a:r>
                        <a:rPr lang="en-GB" sz="1600" baseline="0" dirty="0" smtClean="0"/>
                        <a:t>end 2018.</a:t>
                      </a:r>
                      <a:endParaRPr lang="en-GB" sz="1600" dirty="0" smtClean="0"/>
                    </a:p>
                  </a:txBody>
                  <a:tcPr/>
                </a:tc>
                <a:tc>
                  <a:txBody>
                    <a:bodyPr/>
                    <a:lstStyle/>
                    <a:p>
                      <a:r>
                        <a:rPr lang="en-GB" sz="1600" dirty="0" smtClean="0"/>
                        <a:t>HCAL upgrade,</a:t>
                      </a:r>
                    </a:p>
                    <a:p>
                      <a:r>
                        <a:rPr lang="en-GB" sz="1600" dirty="0" smtClean="0"/>
                        <a:t>advanced</a:t>
                      </a:r>
                    </a:p>
                    <a:p>
                      <a:r>
                        <a:rPr lang="en-GB" sz="1600" dirty="0" smtClean="0"/>
                        <a:t>Phase 2</a:t>
                      </a:r>
                    </a:p>
                  </a:txBody>
                  <a:tcPr/>
                </a:tc>
                <a:tc>
                  <a:txBody>
                    <a:bodyPr/>
                    <a:lstStyle/>
                    <a:p>
                      <a:r>
                        <a:rPr lang="en-GB" sz="1600" dirty="0" smtClean="0"/>
                        <a:t>end 2018</a:t>
                      </a:r>
                      <a:endParaRPr lang="en-GB" sz="1600" dirty="0"/>
                    </a:p>
                  </a:txBody>
                  <a:tcPr/>
                </a:tc>
                <a:tc>
                  <a:txBody>
                    <a:bodyPr/>
                    <a:lstStyle/>
                    <a:p>
                      <a:r>
                        <a:rPr lang="en-GB" sz="1600" dirty="0" smtClean="0"/>
                        <a:t>Readout upgrade</a:t>
                      </a:r>
                    </a:p>
                    <a:p>
                      <a:endParaRPr lang="en-GB" sz="1600" dirty="0"/>
                    </a:p>
                  </a:txBody>
                  <a:tcPr/>
                </a:tc>
              </a:tr>
              <a:tr h="1295400">
                <a:tc>
                  <a:txBody>
                    <a:bodyPr/>
                    <a:lstStyle/>
                    <a:p>
                      <a:r>
                        <a:rPr lang="en-GB" sz="1600" baseline="0" dirty="0" smtClean="0"/>
                        <a:t>Required LS2 duration</a:t>
                      </a:r>
                      <a:endParaRPr lang="en-GB" sz="1600" dirty="0"/>
                    </a:p>
                  </a:txBody>
                  <a:tcPr/>
                </a:tc>
                <a:tc>
                  <a:txBody>
                    <a:bodyPr/>
                    <a:lstStyle/>
                    <a:p>
                      <a:r>
                        <a:rPr lang="en-GB" sz="1600" dirty="0" smtClean="0"/>
                        <a:t>14 </a:t>
                      </a:r>
                      <a:r>
                        <a:rPr lang="en-GB" sz="1600" dirty="0" err="1" smtClean="0"/>
                        <a:t>mo</a:t>
                      </a:r>
                      <a:endParaRPr lang="en-GB" sz="1600" dirty="0"/>
                    </a:p>
                  </a:txBody>
                  <a:tcPr/>
                </a:tc>
                <a:tc>
                  <a:txBody>
                    <a:bodyPr/>
                    <a:lstStyle/>
                    <a:p>
                      <a:r>
                        <a:rPr lang="en-GB" sz="1600" dirty="0" smtClean="0"/>
                        <a:t>Trigger upgrade</a:t>
                      </a:r>
                    </a:p>
                    <a:p>
                      <a:r>
                        <a:rPr lang="en-GB" sz="1600" dirty="0" smtClean="0">
                          <a:latin typeface="Symbol" panose="05050102010706020507" pitchFamily="18" charset="2"/>
                        </a:rPr>
                        <a:t>m</a:t>
                      </a:r>
                      <a:r>
                        <a:rPr lang="en-GB" sz="1600" baseline="0" dirty="0" smtClean="0"/>
                        <a:t> </a:t>
                      </a:r>
                      <a:r>
                        <a:rPr lang="en-GB" sz="1600" dirty="0" smtClean="0"/>
                        <a:t>Small</a:t>
                      </a:r>
                      <a:r>
                        <a:rPr lang="en-GB" sz="1600" baseline="0" dirty="0" smtClean="0"/>
                        <a:t> wheels</a:t>
                      </a:r>
                      <a:endParaRPr lang="en-GB" sz="1600" dirty="0"/>
                    </a:p>
                  </a:txBody>
                  <a:tcPr/>
                </a:tc>
                <a:tc>
                  <a:txBody>
                    <a:bodyPr/>
                    <a:lstStyle/>
                    <a:p>
                      <a:r>
                        <a:rPr lang="en-GB" sz="1600" dirty="0" smtClean="0"/>
                        <a:t>18 </a:t>
                      </a:r>
                      <a:r>
                        <a:rPr lang="en-GB" sz="1600" dirty="0" err="1" smtClean="0"/>
                        <a:t>mo</a:t>
                      </a:r>
                      <a:endParaRPr lang="en-GB" sz="1600" dirty="0"/>
                    </a:p>
                  </a:txBody>
                  <a:tcPr/>
                </a:tc>
                <a:tc>
                  <a:txBody>
                    <a:bodyPr/>
                    <a:lstStyle/>
                    <a:p>
                      <a:r>
                        <a:rPr lang="en-GB" sz="1600" dirty="0" smtClean="0"/>
                        <a:t>ITS, </a:t>
                      </a:r>
                    </a:p>
                    <a:p>
                      <a:r>
                        <a:rPr lang="en-GB" sz="1600" dirty="0" smtClean="0"/>
                        <a:t>TPC</a:t>
                      </a:r>
                      <a:r>
                        <a:rPr lang="en-GB" sz="1600" baseline="0" dirty="0" smtClean="0"/>
                        <a:t> 4GEM,</a:t>
                      </a:r>
                    </a:p>
                    <a:p>
                      <a:r>
                        <a:rPr lang="en-GB" sz="1600" baseline="0" dirty="0" smtClean="0"/>
                        <a:t>MFT</a:t>
                      </a:r>
                      <a:endParaRPr lang="en-GB" sz="1600" dirty="0"/>
                    </a:p>
                  </a:txBody>
                  <a:tcPr/>
                </a:tc>
                <a:tc>
                  <a:txBody>
                    <a:bodyPr/>
                    <a:lstStyle/>
                    <a:p>
                      <a:r>
                        <a:rPr lang="en-GB" sz="1600" baseline="0" dirty="0" smtClean="0"/>
                        <a:t>14 </a:t>
                      </a:r>
                      <a:r>
                        <a:rPr lang="en-GB" sz="1600" dirty="0" err="1" smtClean="0"/>
                        <a:t>mo</a:t>
                      </a:r>
                      <a:endParaRPr lang="en-GB" sz="1600" dirty="0"/>
                    </a:p>
                  </a:txBody>
                  <a:tcPr/>
                </a:tc>
                <a:tc>
                  <a:txBody>
                    <a:bodyPr/>
                    <a:lstStyle/>
                    <a:p>
                      <a:r>
                        <a:rPr lang="en-GB" sz="1600" baseline="0" dirty="0" smtClean="0"/>
                        <a:t>HCAL</a:t>
                      </a:r>
                    </a:p>
                    <a:p>
                      <a:r>
                        <a:rPr lang="en-GB" sz="1600" baseline="0" dirty="0" smtClean="0"/>
                        <a:t>upgrade</a:t>
                      </a:r>
                    </a:p>
                    <a:p>
                      <a:r>
                        <a:rPr lang="en-GB" sz="1600" baseline="0" dirty="0" smtClean="0"/>
                        <a:t>&amp; Phase 2 start .</a:t>
                      </a:r>
                    </a:p>
                  </a:txBody>
                  <a:tcPr/>
                </a:tc>
                <a:tc>
                  <a:txBody>
                    <a:bodyPr/>
                    <a:lstStyle/>
                    <a:p>
                      <a:r>
                        <a:rPr lang="en-GB" sz="1600" dirty="0" smtClean="0"/>
                        <a:t>18 </a:t>
                      </a:r>
                      <a:r>
                        <a:rPr lang="en-GB" sz="1600" dirty="0" err="1" smtClean="0"/>
                        <a:t>mo</a:t>
                      </a:r>
                      <a:endParaRPr lang="en-GB" sz="1600" dirty="0"/>
                    </a:p>
                  </a:txBody>
                  <a:tcPr/>
                </a:tc>
                <a:tc>
                  <a:txBody>
                    <a:bodyPr/>
                    <a:lstStyle/>
                    <a:p>
                      <a:r>
                        <a:rPr lang="en-GB" sz="1600" dirty="0" smtClean="0"/>
                        <a:t>VELO, RICH,</a:t>
                      </a:r>
                      <a:r>
                        <a:rPr lang="en-GB" sz="1600" baseline="0" dirty="0" smtClean="0"/>
                        <a:t> </a:t>
                      </a:r>
                    </a:p>
                    <a:p>
                      <a:r>
                        <a:rPr lang="en-GB" sz="1600" baseline="0" dirty="0" smtClean="0"/>
                        <a:t>Tracking, 4</a:t>
                      </a:r>
                      <a:r>
                        <a:rPr lang="en-GB" sz="1600" dirty="0" smtClean="0"/>
                        <a:t>0MHz</a:t>
                      </a:r>
                    </a:p>
                    <a:p>
                      <a:r>
                        <a:rPr lang="en-GB" sz="1600" dirty="0" smtClean="0"/>
                        <a:t>readout.</a:t>
                      </a:r>
                      <a:endParaRPr lang="en-GB" sz="1600" dirty="0"/>
                    </a:p>
                  </a:txBody>
                  <a:tcPr/>
                </a:tc>
              </a:tr>
              <a:tr h="370840">
                <a:tc>
                  <a:txBody>
                    <a:bodyPr/>
                    <a:lstStyle/>
                    <a:p>
                      <a:r>
                        <a:rPr lang="en-GB" sz="1600" dirty="0" smtClean="0"/>
                        <a:t>Preferred LS3 start</a:t>
                      </a:r>
                      <a:endParaRPr lang="en-GB" sz="1600" dirty="0"/>
                    </a:p>
                  </a:txBody>
                  <a:tcPr/>
                </a:tc>
                <a:tc>
                  <a:txBody>
                    <a:bodyPr/>
                    <a:lstStyle/>
                    <a:p>
                      <a:r>
                        <a:rPr lang="en-GB" sz="1600" dirty="0" smtClean="0"/>
                        <a:t>end</a:t>
                      </a:r>
                      <a:r>
                        <a:rPr lang="en-GB" sz="1600" baseline="0" dirty="0" smtClean="0"/>
                        <a:t> 2021</a:t>
                      </a:r>
                      <a:endParaRPr lang="en-GB" sz="1600" dirty="0"/>
                    </a:p>
                  </a:txBody>
                  <a:tcPr/>
                </a:tc>
                <a:tc>
                  <a:txBody>
                    <a:bodyPr/>
                    <a:lstStyle/>
                    <a:p>
                      <a:r>
                        <a:rPr lang="en-GB" sz="1600" dirty="0" smtClean="0"/>
                        <a:t>Tracker replace-</a:t>
                      </a:r>
                      <a:r>
                        <a:rPr lang="en-GB" sz="1600" dirty="0" err="1" smtClean="0"/>
                        <a:t>ment</a:t>
                      </a:r>
                      <a:r>
                        <a:rPr lang="en-GB" sz="1600" dirty="0" smtClean="0"/>
                        <a:t> ready</a:t>
                      </a:r>
                      <a:endParaRPr lang="en-GB" sz="1600" dirty="0"/>
                    </a:p>
                  </a:txBody>
                  <a:tcPr/>
                </a:tc>
                <a:tc>
                  <a:txBody>
                    <a:bodyPr/>
                    <a:lstStyle/>
                    <a:p>
                      <a:r>
                        <a:rPr lang="en-GB" sz="1600" dirty="0" smtClean="0"/>
                        <a:t>3</a:t>
                      </a:r>
                      <a:r>
                        <a:rPr lang="en-GB" sz="1600" baseline="0" dirty="0" smtClean="0"/>
                        <a:t> y after LS2 end</a:t>
                      </a:r>
                      <a:endParaRPr lang="en-GB" sz="1600" dirty="0"/>
                    </a:p>
                  </a:txBody>
                  <a:tcPr/>
                </a:tc>
                <a:tc>
                  <a:txBody>
                    <a:bodyPr/>
                    <a:lstStyle/>
                    <a:p>
                      <a:pPr marL="0" indent="0">
                        <a:buFont typeface="Wingdings"/>
                        <a:buNone/>
                      </a:pPr>
                      <a:endParaRPr lang="en-GB" sz="1600" dirty="0"/>
                    </a:p>
                  </a:txBody>
                  <a:tcPr/>
                </a:tc>
                <a:tc>
                  <a:txBody>
                    <a:bodyPr/>
                    <a:lstStyle/>
                    <a:p>
                      <a:pPr marL="0" indent="0">
                        <a:buFont typeface="Wingdings"/>
                        <a:buNone/>
                      </a:pPr>
                      <a:r>
                        <a:rPr lang="en-GB" sz="1600" dirty="0" smtClean="0"/>
                        <a:t> end 2022</a:t>
                      </a:r>
                    </a:p>
                    <a:p>
                      <a:pPr marL="0" indent="0">
                        <a:buFont typeface="Wingdings"/>
                        <a:buNone/>
                      </a:pPr>
                      <a:r>
                        <a:rPr lang="en-GB" sz="1600" dirty="0" smtClean="0"/>
                        <a:t>&lt;</a:t>
                      </a:r>
                      <a:r>
                        <a:rPr lang="en-GB" sz="1600" baseline="0" dirty="0" smtClean="0"/>
                        <a:t> 500fb-1</a:t>
                      </a:r>
                      <a:endParaRPr lang="en-GB" sz="1600" dirty="0"/>
                    </a:p>
                  </a:txBody>
                  <a:tcPr/>
                </a:tc>
                <a:tc>
                  <a:txBody>
                    <a:bodyPr/>
                    <a:lstStyle/>
                    <a:p>
                      <a:endParaRPr lang="en-GB" sz="1600" dirty="0"/>
                    </a:p>
                  </a:txBody>
                  <a:tcPr/>
                </a:tc>
                <a:tc>
                  <a:txBody>
                    <a:bodyPr/>
                    <a:lstStyle/>
                    <a:p>
                      <a:r>
                        <a:rPr lang="en-GB" sz="1600" dirty="0" smtClean="0"/>
                        <a:t>3</a:t>
                      </a:r>
                      <a:r>
                        <a:rPr lang="en-GB" sz="1600" baseline="0" dirty="0" smtClean="0"/>
                        <a:t> y after LS2 end</a:t>
                      </a:r>
                      <a:endParaRPr lang="en-GB" sz="1600" dirty="0"/>
                    </a:p>
                  </a:txBody>
                  <a:tcPr/>
                </a:tc>
                <a:tc>
                  <a:txBody>
                    <a:bodyPr/>
                    <a:lstStyle/>
                    <a:p>
                      <a:endParaRPr lang="en-GB" sz="1600" dirty="0"/>
                    </a:p>
                  </a:txBody>
                  <a:tcPr/>
                </a:tc>
              </a:tr>
              <a:tr h="370840">
                <a:tc>
                  <a:txBody>
                    <a:bodyPr/>
                    <a:lstStyle/>
                    <a:p>
                      <a:r>
                        <a:rPr lang="en-GB" sz="1600" dirty="0" smtClean="0"/>
                        <a:t>Preferred</a:t>
                      </a:r>
                      <a:r>
                        <a:rPr lang="en-GB" sz="1600" baseline="0" dirty="0" smtClean="0"/>
                        <a:t> LS3 duration</a:t>
                      </a:r>
                      <a:endParaRPr lang="en-GB" sz="1600" dirty="0"/>
                    </a:p>
                  </a:txBody>
                  <a:tcPr/>
                </a:tc>
                <a:tc>
                  <a:txBody>
                    <a:bodyPr/>
                    <a:lstStyle/>
                    <a:p>
                      <a:r>
                        <a:rPr lang="en-GB" sz="1600" baseline="0" dirty="0" smtClean="0"/>
                        <a:t>27-35 </a:t>
                      </a:r>
                      <a:r>
                        <a:rPr lang="en-GB" sz="1600" baseline="0" dirty="0" err="1" smtClean="0"/>
                        <a:t>mo</a:t>
                      </a:r>
                      <a:endParaRPr lang="en-GB" sz="1600" dirty="0"/>
                    </a:p>
                  </a:txBody>
                  <a:tcPr/>
                </a:tc>
                <a:tc>
                  <a:txBody>
                    <a:bodyPr/>
                    <a:lstStyle/>
                    <a:p>
                      <a:endParaRPr lang="en-GB" sz="1600" dirty="0"/>
                    </a:p>
                  </a:txBody>
                  <a:tcPr/>
                </a:tc>
                <a:tc>
                  <a:txBody>
                    <a:bodyPr/>
                    <a:lstStyle/>
                    <a:p>
                      <a:r>
                        <a:rPr lang="en-GB" sz="1600" dirty="0" smtClean="0"/>
                        <a:t>Min</a:t>
                      </a:r>
                      <a:r>
                        <a:rPr lang="en-GB" sz="1600" baseline="0" dirty="0" smtClean="0"/>
                        <a:t> needed by LHC</a:t>
                      </a:r>
                      <a:endParaRPr lang="en-GB" sz="1600" dirty="0"/>
                    </a:p>
                  </a:txBody>
                  <a:tcPr/>
                </a:tc>
                <a:tc>
                  <a:txBody>
                    <a:bodyPr/>
                    <a:lstStyle/>
                    <a:p>
                      <a:pPr marL="0" indent="0">
                        <a:buFont typeface="Wingdings"/>
                        <a:buNone/>
                      </a:pPr>
                      <a:endParaRPr lang="en-GB" sz="1600" dirty="0"/>
                    </a:p>
                  </a:txBody>
                  <a:tcPr/>
                </a:tc>
                <a:tc>
                  <a:txBody>
                    <a:bodyPr/>
                    <a:lstStyle/>
                    <a:p>
                      <a:pPr marL="0" indent="0">
                        <a:buFont typeface="Wingdings"/>
                        <a:buNone/>
                      </a:pPr>
                      <a:r>
                        <a:rPr lang="en-GB" sz="1600" baseline="0" dirty="0" smtClean="0"/>
                        <a:t>30-35 </a:t>
                      </a:r>
                      <a:r>
                        <a:rPr lang="en-GB" sz="1600" baseline="0" dirty="0" err="1" smtClean="0"/>
                        <a:t>mo</a:t>
                      </a:r>
                      <a:endParaRPr lang="en-GB" sz="1600" dirty="0"/>
                    </a:p>
                  </a:txBody>
                  <a:tcPr/>
                </a:tc>
                <a:tc>
                  <a:txBody>
                    <a:bodyPr/>
                    <a:lstStyle/>
                    <a:p>
                      <a:r>
                        <a:rPr lang="en-GB" sz="1600" dirty="0" smtClean="0"/>
                        <a:t>Tracker,</a:t>
                      </a:r>
                    </a:p>
                    <a:p>
                      <a:r>
                        <a:rPr lang="en-GB" sz="1600" dirty="0" smtClean="0"/>
                        <a:t>EE and HE repl.</a:t>
                      </a:r>
                      <a:endParaRPr lang="en-GB" sz="1600" dirty="0"/>
                    </a:p>
                  </a:txBody>
                  <a:tcPr/>
                </a:tc>
                <a:tc>
                  <a:txBody>
                    <a:bodyPr/>
                    <a:lstStyle/>
                    <a:p>
                      <a:r>
                        <a:rPr lang="en-GB" sz="1600" dirty="0" smtClean="0"/>
                        <a:t>Min</a:t>
                      </a:r>
                      <a:r>
                        <a:rPr lang="en-GB" sz="1600" baseline="0" dirty="0" smtClean="0"/>
                        <a:t> needed by LHC</a:t>
                      </a:r>
                      <a:endParaRPr lang="en-GB" sz="1600" dirty="0"/>
                    </a:p>
                  </a:txBody>
                  <a:tcPr/>
                </a:tc>
                <a:tc>
                  <a:txBody>
                    <a:bodyPr/>
                    <a:lstStyle/>
                    <a:p>
                      <a:endParaRPr lang="en-GB" sz="1600" dirty="0"/>
                    </a:p>
                  </a:txBody>
                  <a:tcPr/>
                </a:tc>
              </a:tr>
            </a:tbl>
          </a:graphicData>
        </a:graphic>
      </p:graphicFrame>
    </p:spTree>
    <p:extLst>
      <p:ext uri="{BB962C8B-B14F-4D97-AF65-F5344CB8AC3E}">
        <p14:creationId xmlns:p14="http://schemas.microsoft.com/office/powerpoint/2010/main" val="3658480486"/>
      </p:ext>
    </p:extLst>
  </p:cSld>
  <p:clrMapOvr>
    <a:masterClrMapping/>
  </p:clrMapOvr>
  <p:transition spd="med"/>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Schedule: timing of shutdowns</a:t>
            </a:r>
            <a:endParaRPr lang="en-GB" dirty="0"/>
          </a:p>
        </p:txBody>
      </p:sp>
      <p:sp>
        <p:nvSpPr>
          <p:cNvPr id="3" name="TextBox 2"/>
          <p:cNvSpPr txBox="1"/>
          <p:nvPr/>
        </p:nvSpPr>
        <p:spPr>
          <a:xfrm>
            <a:off x="148667" y="1523999"/>
            <a:ext cx="9757158" cy="5232202"/>
          </a:xfrm>
          <a:prstGeom prst="rect">
            <a:avLst/>
          </a:prstGeom>
          <a:noFill/>
        </p:spPr>
        <p:txBody>
          <a:bodyPr wrap="none" rtlCol="0">
            <a:spAutoFit/>
          </a:bodyPr>
          <a:lstStyle/>
          <a:p>
            <a:r>
              <a:rPr lang="en-GB" b="1" dirty="0" smtClean="0">
                <a:solidFill>
                  <a:srgbClr val="B80000"/>
                </a:solidFill>
              </a:rPr>
              <a:t>LS2 </a:t>
            </a:r>
            <a:r>
              <a:rPr lang="en-GB" dirty="0" smtClean="0">
                <a:solidFill>
                  <a:srgbClr val="B80000"/>
                </a:solidFill>
              </a:rPr>
              <a:t>: possible compromise:</a:t>
            </a:r>
          </a:p>
          <a:p>
            <a:r>
              <a:rPr lang="en-GB" dirty="0" smtClean="0"/>
              <a:t> </a:t>
            </a:r>
            <a:r>
              <a:rPr lang="en-GB" dirty="0"/>
              <a:t>	</a:t>
            </a:r>
            <a:r>
              <a:rPr lang="en-GB" dirty="0" smtClean="0"/>
              <a:t>	</a:t>
            </a:r>
            <a:r>
              <a:rPr lang="en-GB" dirty="0" smtClean="0">
                <a:solidFill>
                  <a:schemeClr val="accent1">
                    <a:lumMod val="50000"/>
                  </a:schemeClr>
                </a:solidFill>
              </a:rPr>
              <a:t>Run 2 continues for part (1/2?) of  2018;</a:t>
            </a:r>
          </a:p>
          <a:p>
            <a:r>
              <a:rPr lang="en-GB" dirty="0">
                <a:solidFill>
                  <a:schemeClr val="accent1">
                    <a:lumMod val="50000"/>
                  </a:schemeClr>
                </a:solidFill>
              </a:rPr>
              <a:t>	</a:t>
            </a:r>
            <a:r>
              <a:rPr lang="en-GB" dirty="0" smtClean="0">
                <a:solidFill>
                  <a:schemeClr val="accent1">
                    <a:lumMod val="50000"/>
                  </a:schemeClr>
                </a:solidFill>
              </a:rPr>
              <a:t>	Run 3 starts early in 2020</a:t>
            </a:r>
          </a:p>
          <a:p>
            <a:r>
              <a:rPr lang="en-GB" dirty="0" smtClean="0"/>
              <a:t>	-ATLAS gets trigger upgrade within 6 months of target</a:t>
            </a:r>
          </a:p>
          <a:p>
            <a:r>
              <a:rPr lang="en-GB" dirty="0" smtClean="0"/>
              <a:t>	-18 months shutdown, but substantial physics in both 2018 and 2020</a:t>
            </a:r>
          </a:p>
          <a:p>
            <a:r>
              <a:rPr lang="en-GB" dirty="0" smtClean="0"/>
              <a:t>	-LS2 goes on late enough to allow some Phase 2 infrastructure work to be advanced</a:t>
            </a:r>
          </a:p>
          <a:p>
            <a:r>
              <a:rPr lang="en-GB" dirty="0" smtClean="0"/>
              <a:t>	-1 year shift in LS3 start (to 2023) eases funding profile for Phase 2 upgrades</a:t>
            </a:r>
          </a:p>
          <a:p>
            <a:r>
              <a:rPr lang="en-GB" dirty="0"/>
              <a:t> </a:t>
            </a:r>
            <a:r>
              <a:rPr lang="en-GB" dirty="0" smtClean="0"/>
              <a:t> 	   value (or not) of this may become clear at Resources Review Boards this week</a:t>
            </a:r>
          </a:p>
          <a:p>
            <a:r>
              <a:rPr lang="en-GB" dirty="0">
                <a:solidFill>
                  <a:schemeClr val="accent1">
                    <a:lumMod val="50000"/>
                  </a:schemeClr>
                </a:solidFill>
              </a:rPr>
              <a:t>to be discussed once LHC constraints and options are understood.</a:t>
            </a:r>
          </a:p>
          <a:p>
            <a:endParaRPr lang="en-GB" sz="1400" dirty="0">
              <a:solidFill>
                <a:srgbClr val="B80000"/>
              </a:solidFill>
            </a:endParaRPr>
          </a:p>
          <a:p>
            <a:r>
              <a:rPr lang="en-GB" b="1" dirty="0" smtClean="0">
                <a:solidFill>
                  <a:srgbClr val="B80000"/>
                </a:solidFill>
              </a:rPr>
              <a:t>LS3: </a:t>
            </a:r>
            <a:r>
              <a:rPr lang="en-GB" dirty="0" smtClean="0">
                <a:solidFill>
                  <a:srgbClr val="B80000"/>
                </a:solidFill>
              </a:rPr>
              <a:t>best to minimise # sequential calendar years without any physics (continuity, headlines)</a:t>
            </a:r>
          </a:p>
          <a:p>
            <a:r>
              <a:rPr lang="en-GB" dirty="0" smtClean="0">
                <a:solidFill>
                  <a:srgbClr val="FF0000"/>
                </a:solidFill>
              </a:rPr>
              <a:t>     BUT highly ineffective to stage the detector upgrades for Phase 2 over &gt;1 shutdown </a:t>
            </a:r>
          </a:p>
          <a:p>
            <a:r>
              <a:rPr lang="en-GB" dirty="0"/>
              <a:t>	</a:t>
            </a:r>
            <a:r>
              <a:rPr lang="en-GB" dirty="0" smtClean="0">
                <a:solidFill>
                  <a:schemeClr val="accent1">
                    <a:lumMod val="75000"/>
                  </a:schemeClr>
                </a:solidFill>
              </a:rPr>
              <a:t>-hybrid systems: </a:t>
            </a:r>
            <a:r>
              <a:rPr lang="en-GB" dirty="0" smtClean="0"/>
              <a:t>	limited by the non-upgraded parts  </a:t>
            </a:r>
          </a:p>
          <a:p>
            <a:r>
              <a:rPr lang="en-GB" dirty="0"/>
              <a:t>	</a:t>
            </a:r>
            <a:r>
              <a:rPr lang="en-GB" dirty="0" smtClean="0"/>
              <a:t>		requiring special operating conditions/ trigger/software</a:t>
            </a:r>
          </a:p>
          <a:p>
            <a:r>
              <a:rPr lang="en-GB" dirty="0"/>
              <a:t>	</a:t>
            </a:r>
            <a:r>
              <a:rPr lang="en-GB" dirty="0" smtClean="0"/>
              <a:t>-</a:t>
            </a:r>
            <a:r>
              <a:rPr lang="en-GB" dirty="0" smtClean="0">
                <a:solidFill>
                  <a:schemeClr val="accent1">
                    <a:lumMod val="75000"/>
                  </a:schemeClr>
                </a:solidFill>
              </a:rPr>
              <a:t>have to train &amp; retain specialised upgrade teams  </a:t>
            </a:r>
            <a:r>
              <a:rPr lang="en-GB" dirty="0" smtClean="0"/>
              <a:t>&gt; 6 years instead of ~4 </a:t>
            </a:r>
            <a:r>
              <a:rPr lang="en-GB" dirty="0" smtClean="0">
                <a:solidFill>
                  <a:schemeClr val="accent1">
                    <a:lumMod val="75000"/>
                  </a:schemeClr>
                </a:solidFill>
                <a:latin typeface="Symbol" panose="05050102010706020507" pitchFamily="18" charset="2"/>
                <a:sym typeface="Wingdings" panose="05000000000000000000" pitchFamily="2" charset="2"/>
              </a:rPr>
              <a:t>--&gt;</a:t>
            </a:r>
            <a:r>
              <a:rPr lang="en-GB" dirty="0" smtClean="0">
                <a:solidFill>
                  <a:schemeClr val="accent1">
                    <a:lumMod val="75000"/>
                  </a:schemeClr>
                </a:solidFill>
                <a:sym typeface="Wingdings" panose="05000000000000000000" pitchFamily="2" charset="2"/>
              </a:rPr>
              <a:t> costs</a:t>
            </a:r>
            <a:endParaRPr lang="en-GB" dirty="0" smtClean="0">
              <a:solidFill>
                <a:schemeClr val="accent1">
                  <a:lumMod val="75000"/>
                </a:schemeClr>
              </a:solidFill>
            </a:endParaRPr>
          </a:p>
          <a:p>
            <a:r>
              <a:rPr lang="en-GB" dirty="0"/>
              <a:t>	</a:t>
            </a:r>
            <a:r>
              <a:rPr lang="en-GB" dirty="0" smtClean="0">
                <a:solidFill>
                  <a:schemeClr val="accent1">
                    <a:lumMod val="75000"/>
                  </a:schemeClr>
                </a:solidFill>
              </a:rPr>
              <a:t>-activation constraints </a:t>
            </a:r>
            <a:r>
              <a:rPr lang="en-GB" dirty="0" smtClean="0"/>
              <a:t>become x 2-3 more severe in LS4 </a:t>
            </a:r>
            <a:r>
              <a:rPr lang="en-GB" dirty="0" smtClean="0">
                <a:latin typeface="Symbol" panose="05050102010706020507" pitchFamily="18" charset="2"/>
                <a:sym typeface="Wingdings" panose="05000000000000000000" pitchFamily="2" charset="2"/>
              </a:rPr>
              <a:t>--&gt;</a:t>
            </a:r>
            <a:r>
              <a:rPr lang="en-GB" dirty="0" smtClean="0">
                <a:sym typeface="Wingdings" panose="05000000000000000000" pitchFamily="2" charset="2"/>
              </a:rPr>
              <a:t> ALARA, costs.</a:t>
            </a:r>
            <a:endParaRPr lang="en-GB" dirty="0">
              <a:sym typeface="Wingdings" panose="05000000000000000000" pitchFamily="2" charset="2"/>
            </a:endParaRPr>
          </a:p>
          <a:p>
            <a:r>
              <a:rPr lang="en-GB" dirty="0" smtClean="0">
                <a:solidFill>
                  <a:srgbClr val="FF0000"/>
                </a:solidFill>
              </a:rPr>
              <a:t>       save time by advancing some activities (machine interface, infrastructure) to LS2 ??</a:t>
            </a:r>
            <a:r>
              <a:rPr lang="en-GB" dirty="0"/>
              <a:t>	</a:t>
            </a:r>
            <a:endParaRPr lang="en-GB" dirty="0" smtClean="0"/>
          </a:p>
        </p:txBody>
      </p:sp>
    </p:spTree>
    <p:extLst>
      <p:ext uri="{BB962C8B-B14F-4D97-AF65-F5344CB8AC3E}">
        <p14:creationId xmlns:p14="http://schemas.microsoft.com/office/powerpoint/2010/main" val="582554634"/>
      </p:ext>
    </p:extLst>
  </p:cSld>
  <p:clrMapOvr>
    <a:masterClrMapping/>
  </p:clrMapOvr>
  <p:transition spd="med"/>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Pileup and luminous region</a:t>
            </a:r>
            <a:endParaRPr lang="en-GB" dirty="0"/>
          </a:p>
        </p:txBody>
      </p:sp>
      <p:sp>
        <p:nvSpPr>
          <p:cNvPr id="3" name="TextBox 2"/>
          <p:cNvSpPr txBox="1"/>
          <p:nvPr/>
        </p:nvSpPr>
        <p:spPr>
          <a:xfrm>
            <a:off x="333829" y="1533464"/>
            <a:ext cx="9636164" cy="5478423"/>
          </a:xfrm>
          <a:prstGeom prst="rect">
            <a:avLst/>
          </a:prstGeom>
          <a:noFill/>
        </p:spPr>
        <p:txBody>
          <a:bodyPr wrap="none" rtlCol="0">
            <a:spAutoFit/>
          </a:bodyPr>
          <a:lstStyle/>
          <a:p>
            <a:r>
              <a:rPr lang="en-GB" dirty="0" smtClean="0">
                <a:solidFill>
                  <a:srgbClr val="B80000"/>
                </a:solidFill>
              </a:rPr>
              <a:t>Both ATLAS and CMS:</a:t>
            </a:r>
          </a:p>
          <a:p>
            <a:endParaRPr lang="en-GB" sz="800" dirty="0"/>
          </a:p>
          <a:p>
            <a:r>
              <a:rPr lang="en-GB" dirty="0" smtClean="0">
                <a:solidFill>
                  <a:schemeClr val="accent5">
                    <a:lumMod val="50000"/>
                  </a:schemeClr>
                </a:solidFill>
              </a:rPr>
              <a:t>- are designing detectors to cope with a mean pile-up of 140  (&lt;140&gt;)  (25ns, 5 x 10</a:t>
            </a:r>
            <a:r>
              <a:rPr lang="en-GB" baseline="30000" dirty="0" smtClean="0">
                <a:solidFill>
                  <a:schemeClr val="accent5">
                    <a:lumMod val="50000"/>
                  </a:schemeClr>
                </a:solidFill>
              </a:rPr>
              <a:t>34</a:t>
            </a:r>
            <a:r>
              <a:rPr lang="en-GB" dirty="0" smtClean="0">
                <a:solidFill>
                  <a:schemeClr val="accent5">
                    <a:lumMod val="50000"/>
                  </a:schemeClr>
                </a:solidFill>
              </a:rPr>
              <a:t>)</a:t>
            </a:r>
          </a:p>
          <a:p>
            <a:r>
              <a:rPr lang="en-GB" dirty="0" smtClean="0"/>
              <a:t>which means the capability to cope with “tails” up to 200 events per crossing.</a:t>
            </a:r>
          </a:p>
          <a:p>
            <a:r>
              <a:rPr lang="en-GB" dirty="0" smtClean="0"/>
              <a:t>[Degradation above this is not sudden, but tends to be dominated by the effect of tails</a:t>
            </a:r>
          </a:p>
          <a:p>
            <a:r>
              <a:rPr lang="en-GB" dirty="0" smtClean="0"/>
              <a:t>(</a:t>
            </a:r>
            <a:r>
              <a:rPr lang="en-GB" dirty="0" err="1" smtClean="0"/>
              <a:t>eg</a:t>
            </a:r>
            <a:r>
              <a:rPr lang="en-GB" dirty="0" smtClean="0"/>
              <a:t>  on event processing times). The effect is detector and physics channel dependent.]</a:t>
            </a:r>
          </a:p>
          <a:p>
            <a:endParaRPr lang="en-GB" sz="1000" dirty="0"/>
          </a:p>
          <a:p>
            <a:r>
              <a:rPr lang="en-GB" dirty="0" smtClean="0">
                <a:solidFill>
                  <a:schemeClr val="accent5">
                    <a:lumMod val="50000"/>
                  </a:schemeClr>
                </a:solidFill>
              </a:rPr>
              <a:t>-are very interested in methods (</a:t>
            </a:r>
            <a:r>
              <a:rPr lang="en-GB" dirty="0" err="1" smtClean="0">
                <a:solidFill>
                  <a:schemeClr val="accent5">
                    <a:lumMod val="50000"/>
                  </a:schemeClr>
                </a:solidFill>
              </a:rPr>
              <a:t>eg</a:t>
            </a:r>
            <a:r>
              <a:rPr lang="en-GB" dirty="0" smtClean="0">
                <a:solidFill>
                  <a:schemeClr val="accent5">
                    <a:lumMod val="50000"/>
                  </a:schemeClr>
                </a:solidFill>
              </a:rPr>
              <a:t> crab kissing) allowing the extent of the luminous region </a:t>
            </a:r>
          </a:p>
          <a:p>
            <a:r>
              <a:rPr lang="en-GB" dirty="0" smtClean="0">
                <a:solidFill>
                  <a:schemeClr val="accent5">
                    <a:lumMod val="50000"/>
                  </a:schemeClr>
                </a:solidFill>
              </a:rPr>
              <a:t>in time and space to be tuned, </a:t>
            </a:r>
            <a:r>
              <a:rPr lang="en-GB" dirty="0" smtClean="0"/>
              <a:t>so as to reduce the pileup  density in either  z or t dimensions.</a:t>
            </a:r>
          </a:p>
          <a:p>
            <a:endParaRPr lang="en-GB" sz="1000" dirty="0"/>
          </a:p>
          <a:p>
            <a:r>
              <a:rPr lang="en-GB" dirty="0" smtClean="0">
                <a:solidFill>
                  <a:srgbClr val="B80000"/>
                </a:solidFill>
              </a:rPr>
              <a:t>Crab kissing</a:t>
            </a:r>
            <a:r>
              <a:rPr lang="en-GB" dirty="0" smtClean="0"/>
              <a:t>: halving of the mean pileup density from 1.2 to 0.6 events/mm ,</a:t>
            </a:r>
          </a:p>
          <a:p>
            <a:r>
              <a:rPr lang="en-GB" dirty="0"/>
              <a:t>	 </a:t>
            </a:r>
            <a:r>
              <a:rPr lang="en-GB" dirty="0" smtClean="0"/>
              <a:t>       = halving high end tail from near 2.0 to near 1.0 events/mm </a:t>
            </a:r>
            <a:endParaRPr lang="en-GB" dirty="0"/>
          </a:p>
          <a:p>
            <a:endParaRPr lang="en-GB" sz="1000" dirty="0" smtClean="0"/>
          </a:p>
          <a:p>
            <a:r>
              <a:rPr lang="en-GB" dirty="0" smtClean="0">
                <a:solidFill>
                  <a:srgbClr val="B80000"/>
                </a:solidFill>
              </a:rPr>
              <a:t>obviously of great interest </a:t>
            </a:r>
            <a:r>
              <a:rPr lang="en-GB" dirty="0" smtClean="0"/>
              <a:t>considering 2 vertex resolution of tracking systems  ≥0.5mm</a:t>
            </a:r>
          </a:p>
          <a:p>
            <a:endParaRPr lang="en-GB" sz="1000" dirty="0" smtClean="0"/>
          </a:p>
          <a:p>
            <a:r>
              <a:rPr lang="en-GB" dirty="0" smtClean="0"/>
              <a:t> </a:t>
            </a:r>
            <a:r>
              <a:rPr lang="en-GB" i="1" dirty="0" smtClean="0">
                <a:solidFill>
                  <a:srgbClr val="B80000"/>
                </a:solidFill>
              </a:rPr>
              <a:t>but</a:t>
            </a:r>
            <a:r>
              <a:rPr lang="en-GB" dirty="0" smtClean="0">
                <a:solidFill>
                  <a:srgbClr val="B80000"/>
                </a:solidFill>
              </a:rPr>
              <a:t> :not easy to evaluate gains </a:t>
            </a:r>
            <a:r>
              <a:rPr lang="en-GB" dirty="0" smtClean="0"/>
              <a:t>since depends on accurate simulation of optimised detector. </a:t>
            </a:r>
            <a:endParaRPr lang="en-GB" dirty="0"/>
          </a:p>
          <a:p>
            <a:endParaRPr lang="en-GB" sz="1000" dirty="0" smtClean="0"/>
          </a:p>
          <a:p>
            <a:r>
              <a:rPr lang="en-GB" dirty="0" smtClean="0"/>
              <a:t>      :</a:t>
            </a:r>
            <a:r>
              <a:rPr lang="en-GB" dirty="0" smtClean="0">
                <a:solidFill>
                  <a:srgbClr val="B80000"/>
                </a:solidFill>
              </a:rPr>
              <a:t>does not open up a door to accepting 2x the </a:t>
            </a:r>
            <a:r>
              <a:rPr lang="en-GB" dirty="0" err="1" smtClean="0">
                <a:solidFill>
                  <a:srgbClr val="B80000"/>
                </a:solidFill>
              </a:rPr>
              <a:t>inst</a:t>
            </a:r>
            <a:r>
              <a:rPr lang="en-GB" dirty="0" smtClean="0">
                <a:solidFill>
                  <a:srgbClr val="B80000"/>
                </a:solidFill>
              </a:rPr>
              <a:t> </a:t>
            </a:r>
            <a:r>
              <a:rPr lang="en-GB" dirty="0" err="1" smtClean="0">
                <a:solidFill>
                  <a:srgbClr val="B80000"/>
                </a:solidFill>
              </a:rPr>
              <a:t>lumi</a:t>
            </a:r>
            <a:r>
              <a:rPr lang="en-GB" dirty="0" smtClean="0">
                <a:solidFill>
                  <a:srgbClr val="B80000"/>
                </a:solidFill>
              </a:rPr>
              <a:t> </a:t>
            </a:r>
            <a:r>
              <a:rPr lang="en-GB" dirty="0" smtClean="0"/>
              <a:t>(mean pile-up also has bad effects)</a:t>
            </a:r>
          </a:p>
          <a:p>
            <a:endParaRPr lang="en-GB" sz="1000" dirty="0"/>
          </a:p>
          <a:p>
            <a:r>
              <a:rPr lang="en-GB" dirty="0" smtClean="0"/>
              <a:t>The potential to exploit </a:t>
            </a:r>
            <a:r>
              <a:rPr lang="en-GB" dirty="0" smtClean="0">
                <a:solidFill>
                  <a:srgbClr val="B80000"/>
                </a:solidFill>
              </a:rPr>
              <a:t>fast timing (</a:t>
            </a:r>
            <a:r>
              <a:rPr lang="en-GB" dirty="0" smtClean="0">
                <a:solidFill>
                  <a:srgbClr val="B80000"/>
                </a:solidFill>
                <a:latin typeface="Symbol" panose="05050102010706020507" pitchFamily="18" charset="2"/>
              </a:rPr>
              <a:t>s</a:t>
            </a:r>
            <a:r>
              <a:rPr lang="en-GB" dirty="0">
                <a:solidFill>
                  <a:srgbClr val="B80000"/>
                </a:solidFill>
              </a:rPr>
              <a:t> </a:t>
            </a:r>
            <a:r>
              <a:rPr lang="en-GB" dirty="0" smtClean="0">
                <a:solidFill>
                  <a:srgbClr val="B80000"/>
                </a:solidFill>
              </a:rPr>
              <a:t>~10ps) to mitigate pile-up still requires substantial</a:t>
            </a:r>
          </a:p>
          <a:p>
            <a:r>
              <a:rPr lang="en-GB" dirty="0" smtClean="0">
                <a:solidFill>
                  <a:srgbClr val="B80000"/>
                </a:solidFill>
              </a:rPr>
              <a:t>R &amp; D</a:t>
            </a:r>
            <a:r>
              <a:rPr lang="en-GB" dirty="0" smtClean="0"/>
              <a:t>, but there is a dedicated community pursuing this. </a:t>
            </a:r>
          </a:p>
        </p:txBody>
      </p:sp>
    </p:spTree>
    <p:extLst>
      <p:ext uri="{BB962C8B-B14F-4D97-AF65-F5344CB8AC3E}">
        <p14:creationId xmlns:p14="http://schemas.microsoft.com/office/powerpoint/2010/main" val="3301775177"/>
      </p:ext>
    </p:extLst>
  </p:cSld>
  <p:clrMapOvr>
    <a:masterClrMapping/>
  </p:clrMapOvr>
  <p:transition spd="med"/>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Patterns of LHC operation</a:t>
            </a:r>
            <a:endParaRPr lang="en-GB" dirty="0"/>
          </a:p>
        </p:txBody>
      </p:sp>
      <p:sp>
        <p:nvSpPr>
          <p:cNvPr id="3" name="TextBox 2"/>
          <p:cNvSpPr txBox="1"/>
          <p:nvPr/>
        </p:nvSpPr>
        <p:spPr>
          <a:xfrm>
            <a:off x="162627" y="1600200"/>
            <a:ext cx="9743373" cy="5632311"/>
          </a:xfrm>
          <a:prstGeom prst="rect">
            <a:avLst/>
          </a:prstGeom>
          <a:noFill/>
        </p:spPr>
        <p:txBody>
          <a:bodyPr wrap="none" rtlCol="0">
            <a:spAutoFit/>
          </a:bodyPr>
          <a:lstStyle/>
          <a:p>
            <a:r>
              <a:rPr lang="en-GB" dirty="0" smtClean="0">
                <a:solidFill>
                  <a:srgbClr val="B80000"/>
                </a:solidFill>
              </a:rPr>
              <a:t>Run length:</a:t>
            </a:r>
          </a:p>
          <a:p>
            <a:endParaRPr lang="en-GB" sz="1000" dirty="0" smtClean="0">
              <a:solidFill>
                <a:srgbClr val="B80000"/>
              </a:solidFill>
            </a:endParaRPr>
          </a:p>
          <a:p>
            <a:r>
              <a:rPr lang="en-GB" dirty="0" smtClean="0">
                <a:solidFill>
                  <a:schemeClr val="accent5">
                    <a:lumMod val="50000"/>
                  </a:schemeClr>
                </a:solidFill>
              </a:rPr>
              <a:t>Recall : experiments originally designed around 7- mo run, 4-5 mo shutdown</a:t>
            </a:r>
          </a:p>
          <a:p>
            <a:r>
              <a:rPr lang="en-GB" dirty="0" smtClean="0"/>
              <a:t>Consolidations &amp; upgrades underway will help equip them for 3-4 year operations runs </a:t>
            </a:r>
          </a:p>
          <a:p>
            <a:r>
              <a:rPr lang="en-GB" dirty="0" smtClean="0"/>
              <a:t>with minimal ~ 3 mo year end stop,  followed by LS of 1-2 years.</a:t>
            </a:r>
          </a:p>
          <a:p>
            <a:endParaRPr lang="en-GB" sz="1000" dirty="0"/>
          </a:p>
          <a:p>
            <a:r>
              <a:rPr lang="en-GB" dirty="0" smtClean="0"/>
              <a:t>Single point failures (</a:t>
            </a:r>
            <a:r>
              <a:rPr lang="en-GB" dirty="0" err="1" smtClean="0"/>
              <a:t>eg</a:t>
            </a:r>
            <a:r>
              <a:rPr lang="en-GB" dirty="0" smtClean="0"/>
              <a:t> to magnet system, major detector or auxiliary system), requiring </a:t>
            </a:r>
          </a:p>
          <a:p>
            <a:r>
              <a:rPr lang="en-GB" dirty="0" smtClean="0"/>
              <a:t>immediate action to restore effectiveness for physics, will always remain a risk.: </a:t>
            </a:r>
          </a:p>
          <a:p>
            <a:endParaRPr lang="en-GB" sz="1000" dirty="0"/>
          </a:p>
          <a:p>
            <a:r>
              <a:rPr lang="en-GB" dirty="0" smtClean="0">
                <a:solidFill>
                  <a:schemeClr val="accent5">
                    <a:lumMod val="50000"/>
                  </a:schemeClr>
                </a:solidFill>
              </a:rPr>
              <a:t>Particularly until Phase 2 upgrades in LS3, the underlying designs will still </a:t>
            </a:r>
            <a:r>
              <a:rPr lang="en-GB" dirty="0">
                <a:solidFill>
                  <a:schemeClr val="accent5">
                    <a:lumMod val="50000"/>
                  </a:schemeClr>
                </a:solidFill>
              </a:rPr>
              <a:t>b</a:t>
            </a:r>
            <a:r>
              <a:rPr lang="en-GB" dirty="0" smtClean="0">
                <a:solidFill>
                  <a:schemeClr val="accent5">
                    <a:lumMod val="50000"/>
                  </a:schemeClr>
                </a:solidFill>
              </a:rPr>
              <a:t>e vulnerable to: </a:t>
            </a:r>
          </a:p>
          <a:p>
            <a:endParaRPr lang="en-GB" sz="1000" dirty="0"/>
          </a:p>
          <a:p>
            <a:pPr>
              <a:buFontTx/>
              <a:buChar char="-"/>
            </a:pPr>
            <a:r>
              <a:rPr lang="en-GB" dirty="0" smtClean="0"/>
              <a:t>accumulating or debilitating faults requiring several months to fix (extended year end stops)</a:t>
            </a:r>
          </a:p>
          <a:p>
            <a:pPr>
              <a:buFontTx/>
              <a:buChar char="-"/>
            </a:pPr>
            <a:r>
              <a:rPr lang="en-GB" dirty="0" smtClean="0"/>
              <a:t> premature radiation damage or other ageing phenomena, requiring 1+ years shutdown to fix</a:t>
            </a:r>
          </a:p>
          <a:p>
            <a:endParaRPr lang="en-GB" sz="1000" dirty="0"/>
          </a:p>
          <a:p>
            <a:r>
              <a:rPr lang="en-GB" dirty="0" smtClean="0">
                <a:solidFill>
                  <a:srgbClr val="B80000"/>
                </a:solidFill>
              </a:rPr>
              <a:t>Annual pattern:</a:t>
            </a:r>
          </a:p>
          <a:p>
            <a:endParaRPr lang="en-GB" sz="1000" dirty="0" smtClean="0">
              <a:solidFill>
                <a:srgbClr val="B80000"/>
              </a:solidFill>
            </a:endParaRPr>
          </a:p>
          <a:p>
            <a:r>
              <a:rPr lang="en-GB" dirty="0" smtClean="0"/>
              <a:t>Experiments will still need around 4 short technical stops (each ~ 4 days) every year to </a:t>
            </a:r>
          </a:p>
          <a:p>
            <a:r>
              <a:rPr lang="en-GB" dirty="0" smtClean="0"/>
              <a:t>fix minor faults, perform regenerations, minor servicing, calibration </a:t>
            </a:r>
            <a:r>
              <a:rPr lang="en-GB" dirty="0" err="1" smtClean="0"/>
              <a:t>etc</a:t>
            </a:r>
            <a:endParaRPr lang="en-GB" dirty="0"/>
          </a:p>
          <a:p>
            <a:r>
              <a:rPr lang="en-GB" dirty="0" smtClean="0"/>
              <a:t>HI community is assuming the same pattern of </a:t>
            </a:r>
            <a:r>
              <a:rPr lang="en-GB" dirty="0"/>
              <a:t>h</a:t>
            </a:r>
            <a:r>
              <a:rPr lang="en-GB" dirty="0" smtClean="0"/>
              <a:t>eavy ion running ( 1 mo per year) </a:t>
            </a:r>
          </a:p>
          <a:p>
            <a:r>
              <a:rPr lang="en-GB" dirty="0" smtClean="0"/>
              <a:t>+ special p-p runs as seen up to now (see also later)</a:t>
            </a:r>
          </a:p>
          <a:p>
            <a:r>
              <a:rPr lang="en-GB" dirty="0" smtClean="0"/>
              <a:t>    </a:t>
            </a:r>
            <a:endParaRPr lang="en-GB" dirty="0"/>
          </a:p>
        </p:txBody>
      </p:sp>
    </p:spTree>
    <p:extLst>
      <p:ext uri="{BB962C8B-B14F-4D97-AF65-F5344CB8AC3E}">
        <p14:creationId xmlns:p14="http://schemas.microsoft.com/office/powerpoint/2010/main" val="2987394208"/>
      </p:ext>
    </p:extLst>
  </p:cSld>
  <p:clrMapOvr>
    <a:masterClrMapping/>
  </p:clrMapOvr>
  <p:transition spd="med"/>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Operation: special requests</a:t>
            </a:r>
            <a:endParaRPr lang="en-GB" dirty="0"/>
          </a:p>
        </p:txBody>
      </p:sp>
      <p:sp>
        <p:nvSpPr>
          <p:cNvPr id="3" name="TextBox 2"/>
          <p:cNvSpPr txBox="1"/>
          <p:nvPr/>
        </p:nvSpPr>
        <p:spPr>
          <a:xfrm>
            <a:off x="533400" y="1600200"/>
            <a:ext cx="9498113" cy="5324535"/>
          </a:xfrm>
          <a:prstGeom prst="rect">
            <a:avLst/>
          </a:prstGeom>
          <a:noFill/>
        </p:spPr>
        <p:txBody>
          <a:bodyPr wrap="none" rtlCol="0">
            <a:spAutoFit/>
          </a:bodyPr>
          <a:lstStyle/>
          <a:p>
            <a:r>
              <a:rPr lang="en-GB" dirty="0" smtClean="0">
                <a:solidFill>
                  <a:schemeClr val="accent5">
                    <a:lumMod val="50000"/>
                  </a:schemeClr>
                </a:solidFill>
              </a:rPr>
              <a:t>p-p reference data:   </a:t>
            </a:r>
            <a:r>
              <a:rPr lang="en-GB" dirty="0" smtClean="0"/>
              <a:t>5.5TeV:   ALICE 10pb-1  (takes about 1 month @ 200kHz)</a:t>
            </a:r>
          </a:p>
          <a:p>
            <a:r>
              <a:rPr lang="en-GB" dirty="0"/>
              <a:t>	</a:t>
            </a:r>
            <a:r>
              <a:rPr lang="en-GB" dirty="0" smtClean="0"/>
              <a:t>		     ATLAS/CMS  300pb-1</a:t>
            </a:r>
          </a:p>
          <a:p>
            <a:r>
              <a:rPr lang="en-GB" dirty="0" smtClean="0">
                <a:solidFill>
                  <a:schemeClr val="accent5">
                    <a:lumMod val="50000"/>
                  </a:schemeClr>
                </a:solidFill>
              </a:rPr>
              <a:t>p-</a:t>
            </a:r>
            <a:r>
              <a:rPr lang="en-GB" dirty="0" err="1" smtClean="0">
                <a:solidFill>
                  <a:schemeClr val="accent5">
                    <a:lumMod val="50000"/>
                  </a:schemeClr>
                </a:solidFill>
              </a:rPr>
              <a:t>Pb</a:t>
            </a:r>
            <a:r>
              <a:rPr lang="en-GB" dirty="0" smtClean="0">
                <a:solidFill>
                  <a:schemeClr val="accent5">
                    <a:lumMod val="50000"/>
                  </a:schemeClr>
                </a:solidFill>
              </a:rPr>
              <a:t> proven to be very interesting : </a:t>
            </a:r>
            <a:r>
              <a:rPr lang="en-GB" dirty="0" smtClean="0"/>
              <a:t>requested for Run 2 : 50nb-1 @ 5.1 or 8 </a:t>
            </a:r>
            <a:r>
              <a:rPr lang="en-GB" dirty="0" err="1" smtClean="0"/>
              <a:t>TeV</a:t>
            </a:r>
            <a:endParaRPr lang="en-GB" dirty="0" smtClean="0"/>
          </a:p>
          <a:p>
            <a:r>
              <a:rPr lang="en-GB" dirty="0"/>
              <a:t>	</a:t>
            </a:r>
            <a:r>
              <a:rPr lang="en-GB" dirty="0" smtClean="0"/>
              <a:t>				  </a:t>
            </a:r>
            <a:r>
              <a:rPr lang="en-GB" dirty="0"/>
              <a:t>a</a:t>
            </a:r>
            <a:r>
              <a:rPr lang="en-GB" dirty="0" smtClean="0"/>
              <a:t>fter  LS2 : ~1pb-1</a:t>
            </a:r>
          </a:p>
          <a:p>
            <a:endParaRPr lang="en-GB" dirty="0"/>
          </a:p>
          <a:p>
            <a:r>
              <a:rPr lang="en-GB" dirty="0" smtClean="0"/>
              <a:t>p</a:t>
            </a:r>
            <a:r>
              <a:rPr lang="en-GB" dirty="0"/>
              <a:t>-</a:t>
            </a:r>
            <a:r>
              <a:rPr lang="en-GB" dirty="0" err="1" smtClean="0"/>
              <a:t>Ar</a:t>
            </a:r>
            <a:r>
              <a:rPr lang="en-GB" dirty="0" smtClean="0"/>
              <a:t> and </a:t>
            </a:r>
            <a:r>
              <a:rPr lang="en-GB" dirty="0" err="1" smtClean="0"/>
              <a:t>Ar-Ar</a:t>
            </a:r>
            <a:r>
              <a:rPr lang="en-GB" dirty="0" smtClean="0"/>
              <a:t> possible requests</a:t>
            </a:r>
          </a:p>
          <a:p>
            <a:endParaRPr lang="en-GB" dirty="0"/>
          </a:p>
          <a:p>
            <a:pPr marL="342900" indent="-342900">
              <a:buFont typeface="Arial" panose="020B0604020202020204" pitchFamily="34" charset="0"/>
              <a:buChar char="•"/>
            </a:pPr>
            <a:r>
              <a:rPr lang="en-GB" dirty="0" smtClean="0">
                <a:solidFill>
                  <a:schemeClr val="accent5">
                    <a:lumMod val="50000"/>
                  </a:schemeClr>
                </a:solidFill>
              </a:rPr>
              <a:t>TOTEM standalone programme (high </a:t>
            </a:r>
            <a:r>
              <a:rPr lang="en-GB" dirty="0" smtClean="0">
                <a:solidFill>
                  <a:schemeClr val="accent5">
                    <a:lumMod val="50000"/>
                  </a:schemeClr>
                </a:solidFill>
                <a:latin typeface="Symbol" panose="05050102010706020507" pitchFamily="18" charset="2"/>
              </a:rPr>
              <a:t>b</a:t>
            </a:r>
            <a:r>
              <a:rPr lang="en-GB" dirty="0" smtClean="0">
                <a:solidFill>
                  <a:schemeClr val="accent5">
                    <a:lumMod val="50000"/>
                  </a:schemeClr>
                </a:solidFill>
              </a:rPr>
              <a:t>*) to be finished in Run 2</a:t>
            </a:r>
          </a:p>
          <a:p>
            <a:pPr marL="342900" indent="-342900">
              <a:buFont typeface="Arial" panose="020B0604020202020204" pitchFamily="34" charset="0"/>
              <a:buChar char="•"/>
            </a:pPr>
            <a:r>
              <a:rPr lang="en-GB" dirty="0" smtClean="0"/>
              <a:t>Joint AFP &amp; CMS-TOTEM forward physics programme at low </a:t>
            </a:r>
            <a:r>
              <a:rPr lang="en-GB" dirty="0" smtClean="0">
                <a:latin typeface="Symbol" panose="05050102010706020507" pitchFamily="18" charset="2"/>
              </a:rPr>
              <a:t>b</a:t>
            </a:r>
            <a:r>
              <a:rPr lang="en-GB" dirty="0" smtClean="0"/>
              <a:t> * in Runs 2,3 </a:t>
            </a:r>
          </a:p>
          <a:p>
            <a:r>
              <a:rPr lang="en-GB" dirty="0"/>
              <a:t> </a:t>
            </a:r>
            <a:r>
              <a:rPr lang="en-GB" dirty="0" smtClean="0"/>
              <a:t>     - under definition &amp; resource evaluation…new or moved forward detectors at ~ 200m  </a:t>
            </a:r>
          </a:p>
          <a:p>
            <a:r>
              <a:rPr lang="en-GB" dirty="0">
                <a:solidFill>
                  <a:srgbClr val="FF0000"/>
                </a:solidFill>
              </a:rPr>
              <a:t> </a:t>
            </a:r>
            <a:r>
              <a:rPr lang="en-GB" dirty="0" smtClean="0">
                <a:solidFill>
                  <a:srgbClr val="FF0000"/>
                </a:solidFill>
              </a:rPr>
              <a:t>programme will be complete by LS3: no high </a:t>
            </a:r>
            <a:r>
              <a:rPr lang="en-GB" dirty="0" smtClean="0">
                <a:solidFill>
                  <a:srgbClr val="FF0000"/>
                </a:solidFill>
                <a:latin typeface="Symbol" panose="05050102010706020507" pitchFamily="18" charset="2"/>
              </a:rPr>
              <a:t>b</a:t>
            </a:r>
            <a:r>
              <a:rPr lang="en-GB" dirty="0" smtClean="0">
                <a:solidFill>
                  <a:srgbClr val="FF0000"/>
                </a:solidFill>
              </a:rPr>
              <a:t>* running anticipated thereafter</a:t>
            </a:r>
          </a:p>
          <a:p>
            <a:r>
              <a:rPr lang="en-GB" dirty="0" smtClean="0"/>
              <a:t>  (ATLAS and CMS </a:t>
            </a:r>
            <a:r>
              <a:rPr lang="en-GB" dirty="0" err="1" smtClean="0"/>
              <a:t>beampipes</a:t>
            </a:r>
            <a:r>
              <a:rPr lang="en-GB" dirty="0" smtClean="0"/>
              <a:t> bore to be kept at ~45mm despite TAS at ~60mm)</a:t>
            </a:r>
          </a:p>
          <a:p>
            <a:endParaRPr lang="en-GB" dirty="0"/>
          </a:p>
          <a:p>
            <a:r>
              <a:rPr lang="en-GB" dirty="0" smtClean="0"/>
              <a:t>As previously :</a:t>
            </a:r>
          </a:p>
          <a:p>
            <a:r>
              <a:rPr lang="en-GB" dirty="0" err="1" smtClean="0"/>
              <a:t>LHCb</a:t>
            </a:r>
            <a:r>
              <a:rPr lang="en-GB" dirty="0" smtClean="0"/>
              <a:t> </a:t>
            </a:r>
            <a:r>
              <a:rPr lang="en-GB" dirty="0"/>
              <a:t>will need to switch dipole polarity every ~2 weeks to control systematics</a:t>
            </a:r>
          </a:p>
          <a:p>
            <a:r>
              <a:rPr lang="en-GB" dirty="0"/>
              <a:t>ALICE will need to switch solenoid polarity occasionally</a:t>
            </a:r>
          </a:p>
          <a:p>
            <a:r>
              <a:rPr lang="en-GB" dirty="0" smtClean="0"/>
              <a:t> </a:t>
            </a:r>
            <a:endParaRPr lang="en-GB" dirty="0"/>
          </a:p>
        </p:txBody>
      </p:sp>
      <p:sp>
        <p:nvSpPr>
          <p:cNvPr id="4" name="TextBox 3"/>
          <p:cNvSpPr txBox="1"/>
          <p:nvPr/>
        </p:nvSpPr>
        <p:spPr>
          <a:xfrm>
            <a:off x="2057400" y="1167433"/>
            <a:ext cx="6500497" cy="400110"/>
          </a:xfrm>
          <a:prstGeom prst="rect">
            <a:avLst/>
          </a:prstGeom>
          <a:noFill/>
        </p:spPr>
        <p:txBody>
          <a:bodyPr wrap="none" rtlCol="0">
            <a:spAutoFit/>
          </a:bodyPr>
          <a:lstStyle/>
          <a:p>
            <a:r>
              <a:rPr lang="en-GB" dirty="0" smtClean="0"/>
              <a:t>Apart from usual programme of p-p and </a:t>
            </a:r>
            <a:r>
              <a:rPr lang="en-GB" dirty="0" err="1" smtClean="0"/>
              <a:t>Pb-Pb</a:t>
            </a:r>
            <a:r>
              <a:rPr lang="en-GB" dirty="0" smtClean="0"/>
              <a:t> at top energy</a:t>
            </a:r>
            <a:endParaRPr lang="en-GB" dirty="0"/>
          </a:p>
        </p:txBody>
      </p:sp>
    </p:spTree>
    <p:extLst>
      <p:ext uri="{BB962C8B-B14F-4D97-AF65-F5344CB8AC3E}">
        <p14:creationId xmlns:p14="http://schemas.microsoft.com/office/powerpoint/2010/main" val="1755026999"/>
      </p:ext>
    </p:extLst>
  </p:cSld>
  <p:clrMapOvr>
    <a:masterClrMapping/>
  </p:clrMapOvr>
  <p:transition spd="med"/>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Other factors affecting LS2/LS3</a:t>
            </a:r>
            <a:endParaRPr lang="en-GB" dirty="0"/>
          </a:p>
        </p:txBody>
      </p:sp>
      <p:sp>
        <p:nvSpPr>
          <p:cNvPr id="3" name="TextBox 2"/>
          <p:cNvSpPr txBox="1"/>
          <p:nvPr/>
        </p:nvSpPr>
        <p:spPr>
          <a:xfrm>
            <a:off x="664029" y="1524000"/>
            <a:ext cx="9338390" cy="5324535"/>
          </a:xfrm>
          <a:prstGeom prst="rect">
            <a:avLst/>
          </a:prstGeom>
          <a:noFill/>
        </p:spPr>
        <p:txBody>
          <a:bodyPr wrap="none" rtlCol="0">
            <a:spAutoFit/>
          </a:bodyPr>
          <a:lstStyle/>
          <a:p>
            <a:r>
              <a:rPr lang="en-GB" dirty="0" smtClean="0">
                <a:solidFill>
                  <a:srgbClr val="CC0000"/>
                </a:solidFill>
              </a:rPr>
              <a:t>Activation and application of ALARA </a:t>
            </a:r>
          </a:p>
          <a:p>
            <a:endParaRPr lang="en-GB" sz="1000" dirty="0"/>
          </a:p>
          <a:p>
            <a:r>
              <a:rPr lang="en-GB" b="1" dirty="0" smtClean="0">
                <a:solidFill>
                  <a:schemeClr val="accent1">
                    <a:lumMod val="75000"/>
                  </a:schemeClr>
                </a:solidFill>
              </a:rPr>
              <a:t>LS3 et </a:t>
            </a:r>
            <a:r>
              <a:rPr lang="en-GB" b="1" dirty="0" err="1" smtClean="0">
                <a:solidFill>
                  <a:schemeClr val="accent1">
                    <a:lumMod val="75000"/>
                  </a:schemeClr>
                </a:solidFill>
              </a:rPr>
              <a:t>seq</a:t>
            </a:r>
            <a:endParaRPr lang="en-GB" b="1" dirty="0" smtClean="0">
              <a:solidFill>
                <a:schemeClr val="accent1">
                  <a:lumMod val="75000"/>
                </a:schemeClr>
              </a:solidFill>
            </a:endParaRPr>
          </a:p>
          <a:p>
            <a:pPr marL="342900" indent="-342900">
              <a:buFontTx/>
              <a:buChar char="-"/>
            </a:pPr>
            <a:r>
              <a:rPr lang="en-GB" dirty="0" smtClean="0"/>
              <a:t>LS3 activation x 10 </a:t>
            </a:r>
            <a:r>
              <a:rPr lang="en-GB" dirty="0" err="1" smtClean="0"/>
              <a:t>wrt</a:t>
            </a:r>
            <a:r>
              <a:rPr lang="en-GB" dirty="0" smtClean="0"/>
              <a:t> LS1, thereafter x 30 (long-lived isotopes increasing) </a:t>
            </a:r>
          </a:p>
          <a:p>
            <a:pPr marL="342900" indent="-342900">
              <a:buFontTx/>
              <a:buChar char="-"/>
            </a:pPr>
            <a:r>
              <a:rPr lang="en-GB" dirty="0" smtClean="0">
                <a:solidFill>
                  <a:srgbClr val="FF0000"/>
                </a:solidFill>
              </a:rPr>
              <a:t>requires shielding or remote handling or both.</a:t>
            </a:r>
          </a:p>
          <a:p>
            <a:pPr marL="342900" indent="-342900">
              <a:buFontTx/>
              <a:buChar char="-"/>
            </a:pPr>
            <a:r>
              <a:rPr lang="en-GB" dirty="0" smtClean="0"/>
              <a:t>contamination precautions would substantially extend some task lengths</a:t>
            </a:r>
          </a:p>
          <a:p>
            <a:pPr marL="342900" indent="-342900">
              <a:buFontTx/>
              <a:buChar char="-"/>
            </a:pPr>
            <a:r>
              <a:rPr lang="en-GB" dirty="0" smtClean="0"/>
              <a:t>several proposed upgrades (trackers, calorimeters) include replaceable inner sections,</a:t>
            </a:r>
          </a:p>
          <a:p>
            <a:r>
              <a:rPr lang="en-GB" dirty="0"/>
              <a:t> </a:t>
            </a:r>
            <a:r>
              <a:rPr lang="en-GB" dirty="0" smtClean="0"/>
              <a:t>     implying replacement in LS4 or 5.</a:t>
            </a:r>
          </a:p>
          <a:p>
            <a:endParaRPr lang="en-GB" sz="1000" dirty="0" smtClean="0"/>
          </a:p>
          <a:p>
            <a:r>
              <a:rPr lang="en-GB" dirty="0" smtClean="0">
                <a:solidFill>
                  <a:srgbClr val="0000FF"/>
                </a:solidFill>
              </a:rPr>
              <a:t>Training (including 1:1 models), monitoring, access control &amp; traceability </a:t>
            </a:r>
          </a:p>
          <a:p>
            <a:r>
              <a:rPr lang="en-GB" dirty="0" smtClean="0">
                <a:solidFill>
                  <a:srgbClr val="0000FF"/>
                </a:solidFill>
              </a:rPr>
              <a:t>have to meet evolving needs.</a:t>
            </a:r>
          </a:p>
          <a:p>
            <a:endParaRPr lang="en-GB" sz="1000" dirty="0" smtClean="0"/>
          </a:p>
          <a:p>
            <a:r>
              <a:rPr lang="en-GB" b="1" dirty="0" smtClean="0">
                <a:solidFill>
                  <a:srgbClr val="CC0000"/>
                </a:solidFill>
              </a:rPr>
              <a:t>1-2 </a:t>
            </a:r>
            <a:r>
              <a:rPr lang="en-GB" b="1" dirty="0">
                <a:solidFill>
                  <a:srgbClr val="CC0000"/>
                </a:solidFill>
              </a:rPr>
              <a:t>months </a:t>
            </a:r>
            <a:r>
              <a:rPr lang="en-GB" b="1" dirty="0" smtClean="0">
                <a:solidFill>
                  <a:srgbClr val="CC0000"/>
                </a:solidFill>
              </a:rPr>
              <a:t>running, other than high </a:t>
            </a:r>
            <a:r>
              <a:rPr lang="en-GB" b="1" dirty="0" err="1" smtClean="0">
                <a:solidFill>
                  <a:srgbClr val="CC0000"/>
                </a:solidFill>
              </a:rPr>
              <a:t>lumi</a:t>
            </a:r>
            <a:r>
              <a:rPr lang="en-GB" b="1" dirty="0" smtClean="0">
                <a:solidFill>
                  <a:srgbClr val="CC0000"/>
                </a:solidFill>
              </a:rPr>
              <a:t> p-p, contiguous </a:t>
            </a:r>
            <a:r>
              <a:rPr lang="en-GB" b="1" dirty="0">
                <a:solidFill>
                  <a:srgbClr val="CC0000"/>
                </a:solidFill>
              </a:rPr>
              <a:t>with </a:t>
            </a:r>
            <a:r>
              <a:rPr lang="en-GB" b="1" dirty="0" smtClean="0">
                <a:solidFill>
                  <a:srgbClr val="CC0000"/>
                </a:solidFill>
              </a:rPr>
              <a:t>year end lab closure </a:t>
            </a:r>
          </a:p>
          <a:p>
            <a:r>
              <a:rPr lang="en-GB" b="1" dirty="0" smtClean="0">
                <a:solidFill>
                  <a:srgbClr val="CC0000"/>
                </a:solidFill>
              </a:rPr>
              <a:t> at the start of LS2 and LS3, </a:t>
            </a:r>
            <a:r>
              <a:rPr lang="en-GB" b="1" dirty="0">
                <a:solidFill>
                  <a:srgbClr val="CC0000"/>
                </a:solidFill>
              </a:rPr>
              <a:t>would give a useful cooling </a:t>
            </a:r>
            <a:r>
              <a:rPr lang="en-GB" b="1" dirty="0" smtClean="0">
                <a:solidFill>
                  <a:srgbClr val="CC0000"/>
                </a:solidFill>
              </a:rPr>
              <a:t>period . </a:t>
            </a:r>
            <a:endParaRPr lang="en-GB" b="1" dirty="0">
              <a:solidFill>
                <a:srgbClr val="CC0000"/>
              </a:solidFill>
            </a:endParaRPr>
          </a:p>
          <a:p>
            <a:endParaRPr lang="en-GB" sz="1000" dirty="0" smtClean="0"/>
          </a:p>
          <a:p>
            <a:r>
              <a:rPr lang="en-GB" dirty="0" smtClean="0">
                <a:solidFill>
                  <a:srgbClr val="0000FF"/>
                </a:solidFill>
              </a:rPr>
              <a:t>Strong ALARA case for advancing TAS replacement to end of LS2</a:t>
            </a:r>
          </a:p>
          <a:p>
            <a:r>
              <a:rPr lang="en-GB" dirty="0"/>
              <a:t> </a:t>
            </a:r>
            <a:r>
              <a:rPr lang="en-GB" dirty="0" smtClean="0"/>
              <a:t>(proposal to design with replaceable </a:t>
            </a:r>
            <a:r>
              <a:rPr lang="en-GB" dirty="0"/>
              <a:t>inner </a:t>
            </a:r>
            <a:r>
              <a:rPr lang="en-GB" dirty="0" smtClean="0"/>
              <a:t>bore with special </a:t>
            </a:r>
            <a:r>
              <a:rPr lang="en-GB" dirty="0"/>
              <a:t>replacement tooling</a:t>
            </a:r>
            <a:r>
              <a:rPr lang="en-GB" dirty="0" smtClean="0"/>
              <a:t>)</a:t>
            </a:r>
          </a:p>
          <a:p>
            <a:r>
              <a:rPr lang="en-GB" dirty="0" smtClean="0">
                <a:solidFill>
                  <a:srgbClr val="0000FF"/>
                </a:solidFill>
              </a:rPr>
              <a:t>Forward </a:t>
            </a:r>
            <a:r>
              <a:rPr lang="en-GB" dirty="0" err="1" smtClean="0">
                <a:solidFill>
                  <a:srgbClr val="0000FF"/>
                </a:solidFill>
              </a:rPr>
              <a:t>beampipes</a:t>
            </a:r>
            <a:r>
              <a:rPr lang="en-GB" dirty="0" smtClean="0">
                <a:solidFill>
                  <a:srgbClr val="0000FF"/>
                </a:solidFill>
              </a:rPr>
              <a:t> &amp; shielding re-build (if needed) to be considered concurrently</a:t>
            </a:r>
          </a:p>
          <a:p>
            <a:r>
              <a:rPr lang="en-GB" dirty="0"/>
              <a:t> </a:t>
            </a:r>
            <a:r>
              <a:rPr lang="en-GB" dirty="0" smtClean="0"/>
              <a:t>(required outer diameter of TAS is critical parameter) </a:t>
            </a:r>
            <a:endParaRPr lang="en-GB" dirty="0"/>
          </a:p>
        </p:txBody>
      </p:sp>
    </p:spTree>
    <p:extLst>
      <p:ext uri="{BB962C8B-B14F-4D97-AF65-F5344CB8AC3E}">
        <p14:creationId xmlns:p14="http://schemas.microsoft.com/office/powerpoint/2010/main" val="59519528"/>
      </p:ext>
    </p:extLst>
  </p:cSld>
  <p:clrMapOvr>
    <a:masterClrMapping/>
  </p:clrMapOvr>
  <p:transition spd="med"/>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Other factors affecting LS2 and LS3</a:t>
            </a:r>
            <a:endParaRPr lang="en-GB" dirty="0"/>
          </a:p>
        </p:txBody>
      </p:sp>
      <p:sp>
        <p:nvSpPr>
          <p:cNvPr id="3" name="TextBox 2"/>
          <p:cNvSpPr txBox="1"/>
          <p:nvPr/>
        </p:nvSpPr>
        <p:spPr>
          <a:xfrm>
            <a:off x="602343" y="1600200"/>
            <a:ext cx="9416809" cy="5170646"/>
          </a:xfrm>
          <a:prstGeom prst="rect">
            <a:avLst/>
          </a:prstGeom>
          <a:noFill/>
        </p:spPr>
        <p:txBody>
          <a:bodyPr wrap="none" rtlCol="0">
            <a:spAutoFit/>
          </a:bodyPr>
          <a:lstStyle/>
          <a:p>
            <a:r>
              <a:rPr lang="en-GB" b="1" dirty="0" smtClean="0">
                <a:solidFill>
                  <a:srgbClr val="CC0000"/>
                </a:solidFill>
              </a:rPr>
              <a:t>LS2 </a:t>
            </a:r>
          </a:p>
          <a:p>
            <a:r>
              <a:rPr lang="en-GB" dirty="0" smtClean="0"/>
              <a:t>[ALICE </a:t>
            </a:r>
            <a:r>
              <a:rPr lang="en-GB" dirty="0"/>
              <a:t>&amp; </a:t>
            </a:r>
            <a:r>
              <a:rPr lang="en-GB" dirty="0" err="1" smtClean="0"/>
              <a:t>LHCb</a:t>
            </a:r>
            <a:r>
              <a:rPr lang="en-GB" dirty="0" smtClean="0"/>
              <a:t>] single-phase upgrade + end  [ATLAS &amp; CMS] Phase 1 + early Phase2 </a:t>
            </a:r>
            <a:endParaRPr lang="en-GB" dirty="0"/>
          </a:p>
          <a:p>
            <a:r>
              <a:rPr lang="en-GB" dirty="0"/>
              <a:t>	</a:t>
            </a:r>
            <a:r>
              <a:rPr lang="en-GB" dirty="0" smtClean="0">
                <a:solidFill>
                  <a:srgbClr val="0000FF"/>
                </a:solidFill>
              </a:rPr>
              <a:t>-very substantial lab-wide programme</a:t>
            </a:r>
          </a:p>
          <a:p>
            <a:r>
              <a:rPr lang="en-GB" dirty="0">
                <a:solidFill>
                  <a:srgbClr val="0000FF"/>
                </a:solidFill>
              </a:rPr>
              <a:t>	</a:t>
            </a:r>
            <a:r>
              <a:rPr lang="en-GB" dirty="0" smtClean="0">
                <a:solidFill>
                  <a:srgbClr val="0000FF"/>
                </a:solidFill>
              </a:rPr>
              <a:t>-resource availability to be included in planning as for LS1. </a:t>
            </a:r>
          </a:p>
          <a:p>
            <a:r>
              <a:rPr lang="en-GB" b="1" dirty="0" smtClean="0">
                <a:solidFill>
                  <a:srgbClr val="CC0000"/>
                </a:solidFill>
              </a:rPr>
              <a:t>LS3 </a:t>
            </a:r>
          </a:p>
          <a:p>
            <a:r>
              <a:rPr lang="en-GB" dirty="0" smtClean="0"/>
              <a:t>[ATLAS + CMS] Phase 2  + infrastructure</a:t>
            </a:r>
          </a:p>
          <a:p>
            <a:r>
              <a:rPr lang="en-GB" dirty="0" smtClean="0"/>
              <a:t>I	</a:t>
            </a:r>
            <a:r>
              <a:rPr lang="en-GB" dirty="0" smtClean="0">
                <a:solidFill>
                  <a:srgbClr val="0000FF"/>
                </a:solidFill>
              </a:rPr>
              <a:t>-</a:t>
            </a:r>
            <a:r>
              <a:rPr lang="en-GB" b="1" dirty="0" smtClean="0">
                <a:solidFill>
                  <a:srgbClr val="0000FF"/>
                </a:solidFill>
              </a:rPr>
              <a:t>massive programme </a:t>
            </a:r>
            <a:r>
              <a:rPr lang="en-GB" dirty="0" smtClean="0">
                <a:solidFill>
                  <a:srgbClr val="0000FF"/>
                </a:solidFill>
              </a:rPr>
              <a:t>(comparable with original construction but trickier)</a:t>
            </a:r>
            <a:endParaRPr lang="en-GB" dirty="0">
              <a:solidFill>
                <a:srgbClr val="0000FF"/>
              </a:solidFill>
            </a:endParaRPr>
          </a:p>
          <a:p>
            <a:r>
              <a:rPr lang="en-GB" dirty="0" smtClean="0"/>
              <a:t>	   ~30 </a:t>
            </a:r>
            <a:r>
              <a:rPr lang="en-GB" dirty="0"/>
              <a:t>mo </a:t>
            </a:r>
            <a:r>
              <a:rPr lang="en-GB" dirty="0" smtClean="0"/>
              <a:t>estimated </a:t>
            </a:r>
            <a:r>
              <a:rPr lang="en-GB" dirty="0"/>
              <a:t>now does not take account of major maintenance </a:t>
            </a:r>
            <a:endParaRPr lang="en-GB" dirty="0" smtClean="0"/>
          </a:p>
          <a:p>
            <a:r>
              <a:rPr lang="en-GB" dirty="0" smtClean="0"/>
              <a:t>                  or </a:t>
            </a:r>
            <a:r>
              <a:rPr lang="en-GB" dirty="0"/>
              <a:t>end-of life </a:t>
            </a:r>
            <a:r>
              <a:rPr lang="en-GB" dirty="0" smtClean="0"/>
              <a:t>replacement </a:t>
            </a:r>
            <a:r>
              <a:rPr lang="en-GB" dirty="0"/>
              <a:t>of infra equip in </a:t>
            </a:r>
            <a:r>
              <a:rPr lang="en-GB" dirty="0" smtClean="0"/>
              <a:t>LS3</a:t>
            </a:r>
          </a:p>
          <a:p>
            <a:r>
              <a:rPr lang="en-GB" dirty="0"/>
              <a:t>	</a:t>
            </a:r>
            <a:r>
              <a:rPr lang="en-GB" b="1" dirty="0" smtClean="0">
                <a:solidFill>
                  <a:srgbClr val="0000FF"/>
                </a:solidFill>
              </a:rPr>
              <a:t>-resource loading of the planning necessary from the outset</a:t>
            </a:r>
          </a:p>
          <a:p>
            <a:r>
              <a:rPr lang="en-GB" dirty="0"/>
              <a:t>	</a:t>
            </a:r>
            <a:r>
              <a:rPr lang="en-GB" dirty="0" smtClean="0"/>
              <a:t> substantial surge in resources will be needed from Collaborations &amp; CERN</a:t>
            </a:r>
            <a:endParaRPr lang="en-GB" dirty="0"/>
          </a:p>
          <a:p>
            <a:endParaRPr lang="en-GB" dirty="0"/>
          </a:p>
          <a:p>
            <a:r>
              <a:rPr lang="en-GB" dirty="0" smtClean="0">
                <a:solidFill>
                  <a:srgbClr val="CC0000"/>
                </a:solidFill>
              </a:rPr>
              <a:t>New models to be developed for:</a:t>
            </a:r>
          </a:p>
          <a:p>
            <a:r>
              <a:rPr lang="en-GB" dirty="0" smtClean="0">
                <a:solidFill>
                  <a:srgbClr val="0000FF"/>
                </a:solidFill>
              </a:rPr>
              <a:t>Best use of collaboration </a:t>
            </a:r>
            <a:r>
              <a:rPr lang="en-GB" dirty="0">
                <a:solidFill>
                  <a:srgbClr val="0000FF"/>
                </a:solidFill>
              </a:rPr>
              <a:t>resources </a:t>
            </a:r>
            <a:r>
              <a:rPr lang="en-GB" dirty="0" smtClean="0"/>
              <a:t>for </a:t>
            </a:r>
            <a:r>
              <a:rPr lang="en-GB" dirty="0"/>
              <a:t>technical </a:t>
            </a:r>
            <a:r>
              <a:rPr lang="en-GB" dirty="0" smtClean="0"/>
              <a:t>support on-site in </a:t>
            </a:r>
            <a:r>
              <a:rPr lang="en-GB" dirty="0"/>
              <a:t>an epoch </a:t>
            </a:r>
            <a:r>
              <a:rPr lang="en-GB" dirty="0" smtClean="0"/>
              <a:t>where </a:t>
            </a:r>
          </a:p>
          <a:p>
            <a:r>
              <a:rPr lang="en-GB" dirty="0" smtClean="0"/>
              <a:t>technical </a:t>
            </a:r>
            <a:r>
              <a:rPr lang="en-GB" dirty="0"/>
              <a:t>capabilities </a:t>
            </a:r>
            <a:r>
              <a:rPr lang="en-GB" dirty="0" smtClean="0"/>
              <a:t>within institutes are </a:t>
            </a:r>
            <a:r>
              <a:rPr lang="en-GB" dirty="0"/>
              <a:t>generally reducing </a:t>
            </a:r>
            <a:r>
              <a:rPr lang="en-GB" dirty="0" smtClean="0"/>
              <a:t>inexorably.</a:t>
            </a:r>
            <a:endParaRPr lang="en-GB" dirty="0"/>
          </a:p>
          <a:p>
            <a:endParaRPr lang="en-GB" sz="1000" dirty="0"/>
          </a:p>
          <a:p>
            <a:r>
              <a:rPr lang="en-GB" dirty="0" smtClean="0">
                <a:solidFill>
                  <a:srgbClr val="0000FF"/>
                </a:solidFill>
              </a:rPr>
              <a:t>CERN specialist technical </a:t>
            </a:r>
            <a:r>
              <a:rPr lang="en-GB" dirty="0">
                <a:solidFill>
                  <a:srgbClr val="0000FF"/>
                </a:solidFill>
              </a:rPr>
              <a:t>support for </a:t>
            </a:r>
            <a:r>
              <a:rPr lang="en-GB" dirty="0" smtClean="0">
                <a:solidFill>
                  <a:srgbClr val="0000FF"/>
                </a:solidFill>
              </a:rPr>
              <a:t>experiments </a:t>
            </a:r>
            <a:r>
              <a:rPr lang="en-GB" dirty="0" smtClean="0"/>
              <a:t>(presently also in steady decline).</a:t>
            </a:r>
            <a:endParaRPr lang="en-GB" dirty="0"/>
          </a:p>
        </p:txBody>
      </p:sp>
      <p:sp>
        <p:nvSpPr>
          <p:cNvPr id="4" name="TextBox 3"/>
          <p:cNvSpPr txBox="1"/>
          <p:nvPr/>
        </p:nvSpPr>
        <p:spPr>
          <a:xfrm>
            <a:off x="4735108" y="1122923"/>
            <a:ext cx="1151277" cy="400110"/>
          </a:xfrm>
          <a:prstGeom prst="rect">
            <a:avLst/>
          </a:prstGeom>
          <a:noFill/>
        </p:spPr>
        <p:txBody>
          <a:bodyPr wrap="none" rtlCol="0">
            <a:spAutoFit/>
          </a:bodyPr>
          <a:lstStyle/>
          <a:p>
            <a:r>
              <a:rPr lang="en-GB" dirty="0" smtClean="0"/>
              <a:t>resources</a:t>
            </a:r>
            <a:endParaRPr lang="en-GB" dirty="0"/>
          </a:p>
        </p:txBody>
      </p:sp>
    </p:spTree>
    <p:extLst>
      <p:ext uri="{BB962C8B-B14F-4D97-AF65-F5344CB8AC3E}">
        <p14:creationId xmlns:p14="http://schemas.microsoft.com/office/powerpoint/2010/main" val="2647906809"/>
      </p:ext>
    </p:extLst>
  </p:cSld>
  <p:clrMapOvr>
    <a:masterClrMapping/>
  </p:clrMapOvr>
  <p:transition spd="med"/>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Other factors affecting LS2 and LS3</a:t>
            </a:r>
          </a:p>
        </p:txBody>
      </p:sp>
      <p:sp>
        <p:nvSpPr>
          <p:cNvPr id="4" name="TextBox 3"/>
          <p:cNvSpPr txBox="1"/>
          <p:nvPr/>
        </p:nvSpPr>
        <p:spPr>
          <a:xfrm>
            <a:off x="213225" y="1806060"/>
            <a:ext cx="11264622" cy="4708981"/>
          </a:xfrm>
          <a:prstGeom prst="rect">
            <a:avLst/>
          </a:prstGeom>
          <a:noFill/>
        </p:spPr>
        <p:txBody>
          <a:bodyPr wrap="none" rtlCol="0">
            <a:spAutoFit/>
          </a:bodyPr>
          <a:lstStyle/>
          <a:p>
            <a:r>
              <a:rPr lang="en-GB" dirty="0" smtClean="0">
                <a:solidFill>
                  <a:srgbClr val="0000FF"/>
                </a:solidFill>
              </a:rPr>
              <a:t>Strong case for advancing </a:t>
            </a:r>
            <a:r>
              <a:rPr lang="en-GB" i="1" dirty="0" smtClean="0">
                <a:solidFill>
                  <a:srgbClr val="0000FF"/>
                </a:solidFill>
              </a:rPr>
              <a:t>some</a:t>
            </a:r>
            <a:r>
              <a:rPr lang="en-GB" dirty="0" smtClean="0">
                <a:solidFill>
                  <a:srgbClr val="0000FF"/>
                </a:solidFill>
              </a:rPr>
              <a:t> infrastructure end-of-lifetime replacement to LS2</a:t>
            </a:r>
            <a:endParaRPr lang="en-GB" dirty="0">
              <a:solidFill>
                <a:srgbClr val="0000FF"/>
              </a:solidFill>
            </a:endParaRPr>
          </a:p>
          <a:p>
            <a:r>
              <a:rPr lang="en-GB" dirty="0"/>
              <a:t>	</a:t>
            </a:r>
            <a:r>
              <a:rPr lang="en-GB" dirty="0" smtClean="0"/>
              <a:t>- avoid interference with </a:t>
            </a:r>
            <a:r>
              <a:rPr lang="en-GB" dirty="0" err="1" smtClean="0"/>
              <a:t>expt</a:t>
            </a:r>
            <a:r>
              <a:rPr lang="en-GB" dirty="0" smtClean="0"/>
              <a:t> upgrades, (already 2.5 calendar years with no physics)</a:t>
            </a:r>
          </a:p>
          <a:p>
            <a:r>
              <a:rPr lang="en-GB" dirty="0"/>
              <a:t>	</a:t>
            </a:r>
            <a:r>
              <a:rPr lang="en-GB" dirty="0" smtClean="0"/>
              <a:t>- mitigate peak resource load at start of LS3</a:t>
            </a:r>
          </a:p>
          <a:p>
            <a:r>
              <a:rPr lang="en-GB" dirty="0"/>
              <a:t>	</a:t>
            </a:r>
            <a:r>
              <a:rPr lang="en-GB" dirty="0" smtClean="0"/>
              <a:t>- 20 year service life should suffice to conclude Phase 2 programme.</a:t>
            </a:r>
          </a:p>
          <a:p>
            <a:endParaRPr lang="en-GB" dirty="0"/>
          </a:p>
          <a:p>
            <a:r>
              <a:rPr lang="en-GB" dirty="0" smtClean="0">
                <a:solidFill>
                  <a:srgbClr val="0000FF"/>
                </a:solidFill>
              </a:rPr>
              <a:t>Possible examples:  </a:t>
            </a:r>
            <a:r>
              <a:rPr lang="en-GB" dirty="0" smtClean="0"/>
              <a:t>main elevators</a:t>
            </a:r>
          </a:p>
          <a:p>
            <a:r>
              <a:rPr lang="en-GB" dirty="0"/>
              <a:t>	</a:t>
            </a:r>
            <a:r>
              <a:rPr lang="en-GB" dirty="0" smtClean="0"/>
              <a:t>	    cranes</a:t>
            </a:r>
          </a:p>
          <a:p>
            <a:r>
              <a:rPr lang="en-GB" dirty="0"/>
              <a:t>	</a:t>
            </a:r>
            <a:r>
              <a:rPr lang="en-GB" dirty="0" smtClean="0"/>
              <a:t>	    access system </a:t>
            </a:r>
          </a:p>
          <a:p>
            <a:r>
              <a:rPr lang="en-GB" dirty="0"/>
              <a:t>	</a:t>
            </a:r>
            <a:r>
              <a:rPr lang="en-GB" dirty="0" smtClean="0"/>
              <a:t>	    ventilation system</a:t>
            </a:r>
          </a:p>
          <a:p>
            <a:r>
              <a:rPr lang="en-GB" dirty="0"/>
              <a:t>	</a:t>
            </a:r>
            <a:r>
              <a:rPr lang="en-GB" dirty="0" smtClean="0"/>
              <a:t>	    alarm 3 systems</a:t>
            </a:r>
          </a:p>
          <a:p>
            <a:endParaRPr lang="en-GB" dirty="0" smtClean="0"/>
          </a:p>
          <a:p>
            <a:pPr lvl="1"/>
            <a:r>
              <a:rPr lang="en-GB" dirty="0"/>
              <a:t> </a:t>
            </a:r>
            <a:r>
              <a:rPr lang="en-GB" dirty="0" smtClean="0"/>
              <a:t> </a:t>
            </a:r>
            <a:r>
              <a:rPr lang="en-GB" dirty="0" smtClean="0">
                <a:solidFill>
                  <a:srgbClr val="0000FF"/>
                </a:solidFill>
              </a:rPr>
              <a:t>all these replacements could stop or severely hinder underground upgrade work on the </a:t>
            </a:r>
          </a:p>
          <a:p>
            <a:pPr lvl="1"/>
            <a:r>
              <a:rPr lang="en-GB" dirty="0">
                <a:solidFill>
                  <a:srgbClr val="0000FF"/>
                </a:solidFill>
              </a:rPr>
              <a:t> </a:t>
            </a:r>
            <a:r>
              <a:rPr lang="en-GB" dirty="0" smtClean="0">
                <a:solidFill>
                  <a:srgbClr val="0000FF"/>
                </a:solidFill>
              </a:rPr>
              <a:t> experiments for substantial amounts of time.</a:t>
            </a:r>
          </a:p>
          <a:p>
            <a:endParaRPr lang="en-GB" dirty="0"/>
          </a:p>
          <a:p>
            <a:r>
              <a:rPr lang="en-GB" dirty="0" smtClean="0"/>
              <a:t> </a:t>
            </a:r>
            <a:r>
              <a:rPr lang="en-GB" dirty="0"/>
              <a:t> </a:t>
            </a:r>
            <a:r>
              <a:rPr lang="en-GB" dirty="0" smtClean="0"/>
              <a:t>	</a:t>
            </a:r>
            <a:r>
              <a:rPr lang="en-GB" dirty="0" smtClean="0">
                <a:solidFill>
                  <a:srgbClr val="CC0000"/>
                </a:solidFill>
              </a:rPr>
              <a:t>even in LS2, mitigation measures will be needed so that work can continue</a:t>
            </a:r>
            <a:r>
              <a:rPr lang="en-GB" dirty="0"/>
              <a:t>	</a:t>
            </a:r>
            <a:r>
              <a:rPr lang="en-GB" dirty="0" smtClean="0"/>
              <a:t>	    	</a:t>
            </a:r>
            <a:endParaRPr lang="en-GB" dirty="0"/>
          </a:p>
        </p:txBody>
      </p:sp>
    </p:spTree>
    <p:extLst>
      <p:ext uri="{BB962C8B-B14F-4D97-AF65-F5344CB8AC3E}">
        <p14:creationId xmlns:p14="http://schemas.microsoft.com/office/powerpoint/2010/main" val="4070196371"/>
      </p:ext>
    </p:extLst>
  </p:cSld>
  <p:clrMapOvr>
    <a:masterClrMapping/>
  </p:clrMapOvr>
  <p:transition spd="med"/>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Support &amp; co-operation</a:t>
            </a:r>
            <a:endParaRPr lang="en-GB" dirty="0"/>
          </a:p>
        </p:txBody>
      </p:sp>
      <p:sp>
        <p:nvSpPr>
          <p:cNvPr id="3" name="TextBox 2"/>
          <p:cNvSpPr txBox="1"/>
          <p:nvPr/>
        </p:nvSpPr>
        <p:spPr>
          <a:xfrm>
            <a:off x="127730" y="1538513"/>
            <a:ext cx="9970678" cy="5324535"/>
          </a:xfrm>
          <a:prstGeom prst="rect">
            <a:avLst/>
          </a:prstGeom>
          <a:noFill/>
        </p:spPr>
        <p:txBody>
          <a:bodyPr wrap="none" rtlCol="0">
            <a:spAutoFit/>
          </a:bodyPr>
          <a:lstStyle/>
          <a:p>
            <a:r>
              <a:rPr lang="en-GB" dirty="0">
                <a:solidFill>
                  <a:srgbClr val="0000FF"/>
                </a:solidFill>
              </a:rPr>
              <a:t>E</a:t>
            </a:r>
            <a:r>
              <a:rPr lang="en-GB" dirty="0" smtClean="0">
                <a:solidFill>
                  <a:srgbClr val="0000FF"/>
                </a:solidFill>
              </a:rPr>
              <a:t>xperiments need office, laboratory, workshop &amp; temp RP infrastructure on their  sites</a:t>
            </a:r>
          </a:p>
          <a:p>
            <a:r>
              <a:rPr lang="en-GB" dirty="0"/>
              <a:t>	</a:t>
            </a:r>
            <a:r>
              <a:rPr lang="en-GB" dirty="0" smtClean="0"/>
              <a:t>major refitting likely to take place on site (as already seen in LS1)</a:t>
            </a:r>
          </a:p>
          <a:p>
            <a:r>
              <a:rPr lang="en-GB" dirty="0"/>
              <a:t>	</a:t>
            </a:r>
            <a:r>
              <a:rPr lang="en-GB" dirty="0" smtClean="0"/>
              <a:t>core M &amp; O teams spend their lives on the remote sites (if they are to be efficient)</a:t>
            </a:r>
          </a:p>
          <a:p>
            <a:endParaRPr lang="en-GB" sz="1000" dirty="0">
              <a:solidFill>
                <a:srgbClr val="0000FF"/>
              </a:solidFill>
            </a:endParaRPr>
          </a:p>
          <a:p>
            <a:r>
              <a:rPr lang="en-GB" dirty="0" smtClean="0">
                <a:solidFill>
                  <a:srgbClr val="0000FF"/>
                </a:solidFill>
              </a:rPr>
              <a:t>Estimates &amp; discussions  needed of :</a:t>
            </a:r>
          </a:p>
          <a:p>
            <a:r>
              <a:rPr lang="en-GB" dirty="0" smtClean="0"/>
              <a:t>	</a:t>
            </a:r>
            <a:r>
              <a:rPr lang="en-GB" dirty="0" smtClean="0">
                <a:solidFill>
                  <a:srgbClr val="CC0000"/>
                </a:solidFill>
              </a:rPr>
              <a:t>activated  material </a:t>
            </a:r>
            <a:r>
              <a:rPr lang="en-GB" dirty="0" smtClean="0"/>
              <a:t>for temporary (during LS’s) and permanent storage on main sites</a:t>
            </a:r>
          </a:p>
          <a:p>
            <a:r>
              <a:rPr lang="en-GB" dirty="0" smtClean="0"/>
              <a:t>	</a:t>
            </a:r>
            <a:r>
              <a:rPr lang="en-GB" dirty="0" smtClean="0">
                <a:solidFill>
                  <a:srgbClr val="CC0000"/>
                </a:solidFill>
              </a:rPr>
              <a:t>activities requiring radioactive workshop facilities </a:t>
            </a:r>
            <a:r>
              <a:rPr lang="en-GB" dirty="0" smtClean="0"/>
              <a:t>on- and off- </a:t>
            </a:r>
            <a:r>
              <a:rPr lang="en-GB" dirty="0" err="1" smtClean="0"/>
              <a:t>expt</a:t>
            </a:r>
            <a:r>
              <a:rPr lang="en-GB" dirty="0" smtClean="0"/>
              <a:t> sites.</a:t>
            </a:r>
          </a:p>
          <a:p>
            <a:endParaRPr lang="en-GB" sz="1000" dirty="0">
              <a:solidFill>
                <a:srgbClr val="0000FF"/>
              </a:solidFill>
            </a:endParaRPr>
          </a:p>
          <a:p>
            <a:r>
              <a:rPr lang="en-GB" dirty="0" smtClean="0">
                <a:solidFill>
                  <a:srgbClr val="0000FF"/>
                </a:solidFill>
              </a:rPr>
              <a:t>R &amp; D over the next 5-6 years will provide the foundation of the experiment upgrades</a:t>
            </a:r>
          </a:p>
          <a:p>
            <a:r>
              <a:rPr lang="en-GB" dirty="0"/>
              <a:t>	</a:t>
            </a:r>
            <a:r>
              <a:rPr lang="en-GB" dirty="0" smtClean="0"/>
              <a:t>assumes: 	-test beams</a:t>
            </a:r>
          </a:p>
          <a:p>
            <a:r>
              <a:rPr lang="en-GB" dirty="0"/>
              <a:t>	</a:t>
            </a:r>
            <a:r>
              <a:rPr lang="en-GB" dirty="0" smtClean="0"/>
              <a:t>		-irradiation facilities</a:t>
            </a:r>
          </a:p>
          <a:p>
            <a:r>
              <a:rPr lang="en-GB" dirty="0"/>
              <a:t>	</a:t>
            </a:r>
            <a:r>
              <a:rPr lang="en-GB" dirty="0" smtClean="0"/>
              <a:t>		-laboratory &amp; office space, including for visitors </a:t>
            </a:r>
          </a:p>
          <a:p>
            <a:r>
              <a:rPr lang="en-GB" dirty="0" err="1" smtClean="0">
                <a:solidFill>
                  <a:srgbClr val="0000FF"/>
                </a:solidFill>
              </a:rPr>
              <a:t>Coord</a:t>
            </a:r>
            <a:r>
              <a:rPr lang="en-GB" dirty="0" smtClean="0">
                <a:solidFill>
                  <a:srgbClr val="0000FF"/>
                </a:solidFill>
              </a:rPr>
              <a:t>/Cooperation between machine and experiments essential to an unprecedented level </a:t>
            </a:r>
          </a:p>
          <a:p>
            <a:r>
              <a:rPr lang="en-GB" dirty="0" smtClean="0"/>
              <a:t>	-technical group support vital to experiments as well as machine</a:t>
            </a:r>
          </a:p>
          <a:p>
            <a:r>
              <a:rPr lang="en-GB" dirty="0"/>
              <a:t>	</a:t>
            </a:r>
            <a:r>
              <a:rPr lang="en-GB" dirty="0" smtClean="0"/>
              <a:t>-many interfaces (planning, access, </a:t>
            </a:r>
            <a:r>
              <a:rPr lang="en-GB" dirty="0"/>
              <a:t>R2E, activation, </a:t>
            </a:r>
            <a:r>
              <a:rPr lang="en-GB" dirty="0" smtClean="0"/>
              <a:t>ALARA, beam induced effects,</a:t>
            </a:r>
          </a:p>
          <a:p>
            <a:r>
              <a:rPr lang="en-GB" dirty="0"/>
              <a:t>	</a:t>
            </a:r>
            <a:r>
              <a:rPr lang="en-GB" dirty="0" smtClean="0"/>
              <a:t> and radiation simulations, infra systems </a:t>
            </a:r>
            <a:r>
              <a:rPr lang="en-GB" dirty="0" err="1" smtClean="0"/>
              <a:t>longevity,TAS</a:t>
            </a:r>
            <a:r>
              <a:rPr lang="en-GB" dirty="0"/>
              <a:t>, </a:t>
            </a:r>
            <a:r>
              <a:rPr lang="en-GB" dirty="0" err="1" smtClean="0"/>
              <a:t>beampipes</a:t>
            </a:r>
            <a:r>
              <a:rPr lang="en-GB" dirty="0" smtClean="0"/>
              <a:t> &amp; vac, shielding) </a:t>
            </a:r>
          </a:p>
          <a:p>
            <a:r>
              <a:rPr lang="en-GB" dirty="0" smtClean="0"/>
              <a:t>HL-LHC coordination group + existing joint groups (LBS </a:t>
            </a:r>
            <a:r>
              <a:rPr lang="en-GB" dirty="0" err="1" smtClean="0"/>
              <a:t>etc</a:t>
            </a:r>
            <a:r>
              <a:rPr lang="en-GB" dirty="0" smtClean="0"/>
              <a:t>) exist. </a:t>
            </a:r>
            <a:endParaRPr lang="en-GB" dirty="0"/>
          </a:p>
          <a:p>
            <a:r>
              <a:rPr lang="en-GB" dirty="0" smtClean="0">
                <a:solidFill>
                  <a:srgbClr val="0000FF"/>
                </a:solidFill>
              </a:rPr>
              <a:t>A project office, reporting to </a:t>
            </a:r>
            <a:r>
              <a:rPr lang="en-GB" dirty="0" err="1" smtClean="0">
                <a:solidFill>
                  <a:srgbClr val="0000FF"/>
                </a:solidFill>
              </a:rPr>
              <a:t>coord</a:t>
            </a:r>
            <a:r>
              <a:rPr lang="en-GB" dirty="0" smtClean="0">
                <a:solidFill>
                  <a:srgbClr val="0000FF"/>
                </a:solidFill>
              </a:rPr>
              <a:t> group could be helpful to acquire/direct common resources. </a:t>
            </a:r>
          </a:p>
        </p:txBody>
      </p:sp>
    </p:spTree>
    <p:extLst>
      <p:ext uri="{BB962C8B-B14F-4D97-AF65-F5344CB8AC3E}">
        <p14:creationId xmlns:p14="http://schemas.microsoft.com/office/powerpoint/2010/main" val="220993401"/>
      </p:ext>
    </p:extLst>
  </p:cSld>
  <p:clrMapOvr>
    <a:masterClrMapping/>
  </p:clrMapOvr>
  <p:transition spd="med"/>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Conclusion</a:t>
            </a:r>
            <a:endParaRPr lang="en-GB" dirty="0"/>
          </a:p>
        </p:txBody>
      </p:sp>
      <p:pic>
        <p:nvPicPr>
          <p:cNvPr id="1027" name="Picture 3"/>
          <p:cNvPicPr>
            <a:picLocks noChangeAspect="1" noChangeArrowheads="1"/>
          </p:cNvPicPr>
          <p:nvPr/>
        </p:nvPicPr>
        <p:blipFill rotWithShape="1">
          <a:blip r:embed="rId2" cstate="print">
            <a:extLst>
              <a:ext uri="{BEBA8EAE-BF5A-486C-A8C5-ECC9F3942E4B}">
                <a14:imgProps xmlns:a14="http://schemas.microsoft.com/office/drawing/2010/main">
                  <a14:imgLayer r:embed="rId3">
                    <a14:imgEffect>
                      <a14:brightnessContrast bright="21000"/>
                    </a14:imgEffect>
                  </a14:imgLayer>
                </a14:imgProps>
              </a:ext>
              <a:ext uri="{28A0092B-C50C-407E-A947-70E740481C1C}">
                <a14:useLocalDpi xmlns:a14="http://schemas.microsoft.com/office/drawing/2010/main"/>
              </a:ext>
            </a:extLst>
          </a:blip>
          <a:srcRect/>
          <a:stretch/>
        </p:blipFill>
        <p:spPr bwMode="auto">
          <a:xfrm>
            <a:off x="152400" y="1524000"/>
            <a:ext cx="9576454" cy="24529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148771" y="4077547"/>
            <a:ext cx="9850774" cy="707886"/>
          </a:xfrm>
          <a:prstGeom prst="rect">
            <a:avLst/>
          </a:prstGeom>
          <a:noFill/>
        </p:spPr>
        <p:txBody>
          <a:bodyPr wrap="none" rtlCol="0">
            <a:spAutoFit/>
          </a:bodyPr>
          <a:lstStyle/>
          <a:p>
            <a:r>
              <a:rPr lang="en-GB" dirty="0" smtClean="0">
                <a:solidFill>
                  <a:srgbClr val="B80000"/>
                </a:solidFill>
              </a:rPr>
              <a:t>320 people registered ..probably 250 participated: a great success in communication and</a:t>
            </a:r>
          </a:p>
          <a:p>
            <a:r>
              <a:rPr lang="en-GB" dirty="0" smtClean="0">
                <a:solidFill>
                  <a:srgbClr val="B80000"/>
                </a:solidFill>
              </a:rPr>
              <a:t>cooperation in the common interest : the preparatory groups  will likely continue to play a role</a:t>
            </a:r>
            <a:endParaRPr lang="en-GB" dirty="0">
              <a:solidFill>
                <a:srgbClr val="B80000"/>
              </a:solidFill>
            </a:endParaRPr>
          </a:p>
        </p:txBody>
      </p:sp>
      <p:sp>
        <p:nvSpPr>
          <p:cNvPr id="4" name="TextBox 3"/>
          <p:cNvSpPr txBox="1"/>
          <p:nvPr/>
        </p:nvSpPr>
        <p:spPr>
          <a:xfrm>
            <a:off x="348343" y="4789062"/>
            <a:ext cx="9579867" cy="1938992"/>
          </a:xfrm>
          <a:prstGeom prst="rect">
            <a:avLst/>
          </a:prstGeom>
          <a:noFill/>
        </p:spPr>
        <p:txBody>
          <a:bodyPr wrap="none" rtlCol="0">
            <a:spAutoFit/>
          </a:bodyPr>
          <a:lstStyle/>
          <a:p>
            <a:r>
              <a:rPr lang="en-GB" b="1" dirty="0">
                <a:solidFill>
                  <a:schemeClr val="accent5">
                    <a:lumMod val="50000"/>
                  </a:schemeClr>
                </a:solidFill>
              </a:rPr>
              <a:t>Selection </a:t>
            </a:r>
            <a:r>
              <a:rPr lang="en-GB" b="1" dirty="0" smtClean="0">
                <a:solidFill>
                  <a:schemeClr val="accent5">
                    <a:lumMod val="50000"/>
                  </a:schemeClr>
                </a:solidFill>
              </a:rPr>
              <a:t>of (possibly) RLIUP relevant  </a:t>
            </a:r>
            <a:r>
              <a:rPr lang="en-GB" b="1" dirty="0">
                <a:solidFill>
                  <a:schemeClr val="accent5">
                    <a:lumMod val="50000"/>
                  </a:schemeClr>
                </a:solidFill>
              </a:rPr>
              <a:t>bullets from the concluding </a:t>
            </a:r>
            <a:r>
              <a:rPr lang="en-GB" b="1" dirty="0" smtClean="0">
                <a:solidFill>
                  <a:schemeClr val="accent5">
                    <a:lumMod val="50000"/>
                  </a:schemeClr>
                </a:solidFill>
              </a:rPr>
              <a:t>talk: </a:t>
            </a:r>
            <a:r>
              <a:rPr lang="en-GB" dirty="0" smtClean="0"/>
              <a:t>(Phil  </a:t>
            </a:r>
            <a:r>
              <a:rPr lang="en-GB" dirty="0" err="1" smtClean="0"/>
              <a:t>Allport</a:t>
            </a:r>
            <a:r>
              <a:rPr lang="en-GB" dirty="0" smtClean="0"/>
              <a:t>)</a:t>
            </a:r>
          </a:p>
          <a:p>
            <a:endParaRPr lang="en-GB" sz="1000" dirty="0"/>
          </a:p>
          <a:p>
            <a:r>
              <a:rPr lang="en-GB" dirty="0" smtClean="0"/>
              <a:t>3‐4 </a:t>
            </a:r>
            <a:r>
              <a:rPr lang="en-GB" dirty="0"/>
              <a:t>years of R&amp;D and prototyping, followed by 5‐6 years </a:t>
            </a:r>
            <a:r>
              <a:rPr lang="en-GB" dirty="0" smtClean="0"/>
              <a:t>of construction</a:t>
            </a:r>
            <a:r>
              <a:rPr lang="en-GB" dirty="0"/>
              <a:t>, are needed to </a:t>
            </a:r>
            <a:endParaRPr lang="en-GB" dirty="0" smtClean="0"/>
          </a:p>
          <a:p>
            <a:r>
              <a:rPr lang="en-GB" dirty="0"/>
              <a:t> </a:t>
            </a:r>
            <a:r>
              <a:rPr lang="en-GB" dirty="0" smtClean="0"/>
              <a:t>    complete </a:t>
            </a:r>
            <a:r>
              <a:rPr lang="en-GB" dirty="0"/>
              <a:t>the largest </a:t>
            </a:r>
            <a:r>
              <a:rPr lang="en-GB" dirty="0" smtClean="0"/>
              <a:t>upgrades. R &amp; D needs proper resources as of now.</a:t>
            </a:r>
          </a:p>
          <a:p>
            <a:endParaRPr lang="en-GB" sz="1000" dirty="0"/>
          </a:p>
          <a:p>
            <a:r>
              <a:rPr lang="en-GB" dirty="0"/>
              <a:t>Long shutdown durations and schedule need further </a:t>
            </a:r>
            <a:r>
              <a:rPr lang="en-GB" dirty="0" smtClean="0"/>
              <a:t>definition and consensus, </a:t>
            </a:r>
            <a:r>
              <a:rPr lang="en-GB" i="1" dirty="0" smtClean="0"/>
              <a:t>especially to </a:t>
            </a:r>
          </a:p>
          <a:p>
            <a:r>
              <a:rPr lang="en-GB" i="1" dirty="0" smtClean="0"/>
              <a:t>define clear profiles of resource needs </a:t>
            </a:r>
            <a:r>
              <a:rPr lang="en-GB" i="1" dirty="0" err="1" smtClean="0"/>
              <a:t>vs</a:t>
            </a:r>
            <a:r>
              <a:rPr lang="en-GB" i="1" dirty="0" smtClean="0"/>
              <a:t> time.</a:t>
            </a:r>
            <a:endParaRPr lang="en-GB" i="1" dirty="0"/>
          </a:p>
        </p:txBody>
      </p:sp>
      <p:sp>
        <p:nvSpPr>
          <p:cNvPr id="5" name="TextBox 4"/>
          <p:cNvSpPr txBox="1"/>
          <p:nvPr/>
        </p:nvSpPr>
        <p:spPr>
          <a:xfrm>
            <a:off x="2944632" y="1123890"/>
            <a:ext cx="3991990" cy="400110"/>
          </a:xfrm>
          <a:prstGeom prst="rect">
            <a:avLst/>
          </a:prstGeom>
          <a:noFill/>
        </p:spPr>
        <p:txBody>
          <a:bodyPr wrap="none" rtlCol="0">
            <a:spAutoFit/>
          </a:bodyPr>
          <a:lstStyle/>
          <a:p>
            <a:r>
              <a:rPr lang="en-GB" dirty="0" smtClean="0"/>
              <a:t>..it won’t be the last such workshop!!</a:t>
            </a:r>
            <a:endParaRPr lang="en-GB" dirty="0"/>
          </a:p>
        </p:txBody>
      </p:sp>
    </p:spTree>
    <p:extLst>
      <p:ext uri="{BB962C8B-B14F-4D97-AF65-F5344CB8AC3E}">
        <p14:creationId xmlns:p14="http://schemas.microsoft.com/office/powerpoint/2010/main" val="2265506915"/>
      </p:ext>
    </p:extLst>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EFCA HL-LHC </a:t>
            </a:r>
            <a:r>
              <a:rPr lang="en-GB" dirty="0" err="1" smtClean="0"/>
              <a:t>expts</a:t>
            </a:r>
            <a:r>
              <a:rPr lang="en-GB" dirty="0" smtClean="0"/>
              <a:t> workshop: 1-3 Oct</a:t>
            </a:r>
            <a:endParaRPr lang="en-GB" dirty="0"/>
          </a:p>
        </p:txBody>
      </p:sp>
      <p:sp>
        <p:nvSpPr>
          <p:cNvPr id="3" name="TextBox 6"/>
          <p:cNvSpPr txBox="1"/>
          <p:nvPr/>
        </p:nvSpPr>
        <p:spPr>
          <a:xfrm>
            <a:off x="50800" y="1552545"/>
            <a:ext cx="9601200" cy="2554545"/>
          </a:xfrm>
          <a:prstGeom prst="rect">
            <a:avLst/>
          </a:prstGeom>
          <a:scene3d>
            <a:camera prst="orthographicFront"/>
            <a:lightRig rig="threePt" dir="t"/>
          </a:scene3d>
          <a:sp3d>
            <a:bevelT/>
            <a:bevelB/>
          </a:sp3d>
        </p:spPr>
        <p:style>
          <a:lnRef idx="1">
            <a:schemeClr val="dk1"/>
          </a:lnRef>
          <a:fillRef idx="2">
            <a:schemeClr val="dk1"/>
          </a:fillRef>
          <a:effectRef idx="1">
            <a:schemeClr val="dk1"/>
          </a:effectRef>
          <a:fontRef idx="minor">
            <a:schemeClr val="dk1"/>
          </a:fontRef>
        </p:style>
        <p:txBody>
          <a:bodyPr wrap="square" rtlCol="0">
            <a:spAutoFit/>
          </a:bodyPr>
          <a:lstStyle>
            <a:defPPr>
              <a:defRPr lang="en-US"/>
            </a:defPPr>
            <a:lvl1pPr marL="0" algn="l" defTabSz="457200" rtl="0" eaLnBrk="1" latinLnBrk="0" hangingPunct="1">
              <a:defRPr sz="1800" kern="1200">
                <a:solidFill>
                  <a:schemeClr val="dk1"/>
                </a:solidFill>
                <a:latin typeface="+mn-lt"/>
                <a:ea typeface="+mn-ea"/>
                <a:cs typeface="+mn-cs"/>
              </a:defRPr>
            </a:lvl1pPr>
            <a:lvl2pPr marL="457200" algn="l" defTabSz="457200" rtl="0" eaLnBrk="1" latinLnBrk="0" hangingPunct="1">
              <a:defRPr sz="1800" kern="1200">
                <a:solidFill>
                  <a:schemeClr val="dk1"/>
                </a:solidFill>
                <a:latin typeface="+mn-lt"/>
                <a:ea typeface="+mn-ea"/>
                <a:cs typeface="+mn-cs"/>
              </a:defRPr>
            </a:lvl2pPr>
            <a:lvl3pPr marL="914400" algn="l" defTabSz="457200" rtl="0" eaLnBrk="1" latinLnBrk="0" hangingPunct="1">
              <a:defRPr sz="1800" kern="1200">
                <a:solidFill>
                  <a:schemeClr val="dk1"/>
                </a:solidFill>
                <a:latin typeface="+mn-lt"/>
                <a:ea typeface="+mn-ea"/>
                <a:cs typeface="+mn-cs"/>
              </a:defRPr>
            </a:lvl3pPr>
            <a:lvl4pPr marL="1371600" algn="l" defTabSz="457200" rtl="0" eaLnBrk="1" latinLnBrk="0" hangingPunct="1">
              <a:defRPr sz="1800" kern="1200">
                <a:solidFill>
                  <a:schemeClr val="dk1"/>
                </a:solidFill>
                <a:latin typeface="+mn-lt"/>
                <a:ea typeface="+mn-ea"/>
                <a:cs typeface="+mn-cs"/>
              </a:defRPr>
            </a:lvl4pPr>
            <a:lvl5pPr marL="1828800" algn="l" defTabSz="457200" rtl="0" eaLnBrk="1" latinLnBrk="0" hangingPunct="1">
              <a:defRPr sz="1800" kern="1200">
                <a:solidFill>
                  <a:schemeClr val="dk1"/>
                </a:solidFill>
                <a:latin typeface="+mn-lt"/>
                <a:ea typeface="+mn-ea"/>
                <a:cs typeface="+mn-cs"/>
              </a:defRPr>
            </a:lvl5pPr>
            <a:lvl6pPr marL="2286000" algn="l" defTabSz="457200" rtl="0" eaLnBrk="1" latinLnBrk="0" hangingPunct="1">
              <a:defRPr sz="1800" kern="1200">
                <a:solidFill>
                  <a:schemeClr val="dk1"/>
                </a:solidFill>
                <a:latin typeface="+mn-lt"/>
                <a:ea typeface="+mn-ea"/>
                <a:cs typeface="+mn-cs"/>
              </a:defRPr>
            </a:lvl6pPr>
            <a:lvl7pPr marL="2743200" algn="l" defTabSz="457200" rtl="0" eaLnBrk="1" latinLnBrk="0" hangingPunct="1">
              <a:defRPr sz="1800" kern="1200">
                <a:solidFill>
                  <a:schemeClr val="dk1"/>
                </a:solidFill>
                <a:latin typeface="+mn-lt"/>
                <a:ea typeface="+mn-ea"/>
                <a:cs typeface="+mn-cs"/>
              </a:defRPr>
            </a:lvl7pPr>
            <a:lvl8pPr marL="3200400" algn="l" defTabSz="457200" rtl="0" eaLnBrk="1" latinLnBrk="0" hangingPunct="1">
              <a:defRPr sz="1800" kern="1200">
                <a:solidFill>
                  <a:schemeClr val="dk1"/>
                </a:solidFill>
                <a:latin typeface="+mn-lt"/>
                <a:ea typeface="+mn-ea"/>
                <a:cs typeface="+mn-cs"/>
              </a:defRPr>
            </a:lvl8pPr>
            <a:lvl9pPr marL="3657600" algn="l" defTabSz="457200" rtl="0" eaLnBrk="1" latinLnBrk="0" hangingPunct="1">
              <a:defRPr sz="1800" kern="1200">
                <a:solidFill>
                  <a:schemeClr val="dk1"/>
                </a:solidFill>
                <a:latin typeface="+mn-lt"/>
                <a:ea typeface="+mn-ea"/>
                <a:cs typeface="+mn-cs"/>
              </a:defRPr>
            </a:lvl9pPr>
          </a:lstStyle>
          <a:p>
            <a:pPr algn="just"/>
            <a:r>
              <a:rPr lang="en-US" sz="2000" dirty="0" smtClean="0"/>
              <a:t> </a:t>
            </a:r>
            <a:r>
              <a:rPr lang="en-US" sz="2000" dirty="0" smtClean="0">
                <a:latin typeface="Times"/>
                <a:cs typeface="Times"/>
              </a:rPr>
              <a:t>c</a:t>
            </a:r>
            <a:r>
              <a:rPr lang="en-US" sz="2000" dirty="0">
                <a:latin typeface="Times"/>
                <a:cs typeface="Times"/>
              </a:rPr>
              <a:t>) The discovery of the Higgs boson is the start of a major </a:t>
            </a:r>
            <a:r>
              <a:rPr lang="en-US" sz="2000" dirty="0" err="1">
                <a:latin typeface="Times"/>
                <a:cs typeface="Times"/>
              </a:rPr>
              <a:t>programme</a:t>
            </a:r>
            <a:r>
              <a:rPr lang="en-US" sz="2000" dirty="0">
                <a:latin typeface="Times"/>
                <a:cs typeface="Times"/>
              </a:rPr>
              <a:t> of work to measure this particle’s properties with the highest possible precision for testing the validity of the Standard Model and to search for further new physics at the energy frontier. The LHC is in a unique position to pursue this </a:t>
            </a:r>
            <a:r>
              <a:rPr lang="en-US" sz="2000" dirty="0" err="1">
                <a:latin typeface="Times"/>
                <a:cs typeface="Times"/>
              </a:rPr>
              <a:t>programme</a:t>
            </a:r>
            <a:r>
              <a:rPr lang="en-US" sz="2000" dirty="0">
                <a:latin typeface="Times"/>
                <a:cs typeface="Times"/>
              </a:rPr>
              <a:t>. </a:t>
            </a:r>
            <a:r>
              <a:rPr lang="en-US" sz="2000" i="1" dirty="0">
                <a:latin typeface="Times"/>
                <a:cs typeface="Times"/>
              </a:rPr>
              <a:t>Europe’s top priority should be the exploitation of the full potential of the LHC, including the high-luminosity upgrade of the machine and detectors with a view to collecting ten times more data than in the initial design, by around 2030. This upgrade </a:t>
            </a:r>
            <a:r>
              <a:rPr lang="en-US" sz="2000" i="1" dirty="0" err="1">
                <a:latin typeface="Times"/>
                <a:cs typeface="Times"/>
              </a:rPr>
              <a:t>programme</a:t>
            </a:r>
            <a:r>
              <a:rPr lang="en-US" sz="2000" i="1" dirty="0">
                <a:latin typeface="Times"/>
                <a:cs typeface="Times"/>
              </a:rPr>
              <a:t> will also provide further exciting opportunities for the study of </a:t>
            </a:r>
            <a:r>
              <a:rPr lang="en-US" sz="2000" i="1" dirty="0" err="1">
                <a:latin typeface="Times"/>
                <a:cs typeface="Times"/>
              </a:rPr>
              <a:t>flavour</a:t>
            </a:r>
            <a:r>
              <a:rPr lang="en-US" sz="2000" i="1" dirty="0">
                <a:latin typeface="Times"/>
                <a:cs typeface="Times"/>
              </a:rPr>
              <a:t> physics and the quark-gluon plasma. </a:t>
            </a:r>
            <a:endParaRPr lang="en-US" sz="2000" dirty="0">
              <a:latin typeface="Times"/>
              <a:cs typeface="Times"/>
            </a:endParaRPr>
          </a:p>
        </p:txBody>
      </p:sp>
      <p:sp>
        <p:nvSpPr>
          <p:cNvPr id="4" name="TextBox 3"/>
          <p:cNvSpPr txBox="1"/>
          <p:nvPr/>
        </p:nvSpPr>
        <p:spPr>
          <a:xfrm>
            <a:off x="2286000" y="1152435"/>
            <a:ext cx="5973238" cy="400110"/>
          </a:xfrm>
          <a:prstGeom prst="rect">
            <a:avLst/>
          </a:prstGeom>
          <a:noFill/>
        </p:spPr>
        <p:txBody>
          <a:bodyPr wrap="none" rtlCol="0">
            <a:spAutoFit/>
          </a:bodyPr>
          <a:lstStyle/>
          <a:p>
            <a:r>
              <a:rPr lang="en-GB" dirty="0" smtClean="0"/>
              <a:t>Motivation: ESPP document adopted by Council in May</a:t>
            </a:r>
            <a:endParaRPr lang="en-GB" dirty="0"/>
          </a:p>
        </p:txBody>
      </p:sp>
      <p:sp>
        <p:nvSpPr>
          <p:cNvPr id="5" name="TextBox 4"/>
          <p:cNvSpPr txBox="1"/>
          <p:nvPr/>
        </p:nvSpPr>
        <p:spPr>
          <a:xfrm>
            <a:off x="83457" y="4267199"/>
            <a:ext cx="9938298" cy="2554545"/>
          </a:xfrm>
          <a:prstGeom prst="rect">
            <a:avLst/>
          </a:prstGeom>
          <a:noFill/>
        </p:spPr>
        <p:txBody>
          <a:bodyPr wrap="none" rtlCol="0">
            <a:spAutoFit/>
          </a:bodyPr>
          <a:lstStyle/>
          <a:p>
            <a:r>
              <a:rPr lang="en-GB" dirty="0" smtClean="0">
                <a:solidFill>
                  <a:srgbClr val="0000FF"/>
                </a:solidFill>
              </a:rPr>
              <a:t>Strategy explicitly recommends 3 ab-1 target</a:t>
            </a:r>
          </a:p>
          <a:p>
            <a:r>
              <a:rPr lang="en-GB" b="1" dirty="0" smtClean="0">
                <a:solidFill>
                  <a:srgbClr val="B80000"/>
                </a:solidFill>
              </a:rPr>
              <a:t>DG </a:t>
            </a:r>
            <a:r>
              <a:rPr lang="en-GB" b="1" dirty="0" smtClean="0">
                <a:solidFill>
                  <a:srgbClr val="B80000"/>
                </a:solidFill>
                <a:latin typeface="Symbol" panose="05050102010706020507" pitchFamily="18" charset="2"/>
              </a:rPr>
              <a:t>--&gt;</a:t>
            </a:r>
            <a:r>
              <a:rPr lang="en-GB" b="1" dirty="0" smtClean="0">
                <a:solidFill>
                  <a:srgbClr val="B80000"/>
                </a:solidFill>
                <a:sym typeface="Wingdings" panose="05000000000000000000" pitchFamily="2" charset="2"/>
              </a:rPr>
              <a:t> we should </a:t>
            </a:r>
            <a:r>
              <a:rPr lang="en-GB" b="1" dirty="0" smtClean="0">
                <a:solidFill>
                  <a:srgbClr val="B80000"/>
                </a:solidFill>
              </a:rPr>
              <a:t>consider this tacit approval for the HL-LHC programme and proceed.</a:t>
            </a:r>
          </a:p>
          <a:p>
            <a:endParaRPr lang="en-GB" sz="1000" b="1" dirty="0">
              <a:solidFill>
                <a:srgbClr val="B80000"/>
              </a:solidFill>
            </a:endParaRPr>
          </a:p>
          <a:p>
            <a:r>
              <a:rPr lang="en-GB" dirty="0" smtClean="0">
                <a:solidFill>
                  <a:srgbClr val="0000FF"/>
                </a:solidFill>
              </a:rPr>
              <a:t>Further evaluation of: </a:t>
            </a:r>
            <a:r>
              <a:rPr lang="en-GB" dirty="0" smtClean="0"/>
              <a:t>	physics reach</a:t>
            </a:r>
          </a:p>
          <a:p>
            <a:r>
              <a:rPr lang="en-GB" dirty="0"/>
              <a:t>	</a:t>
            </a:r>
            <a:r>
              <a:rPr lang="en-GB" dirty="0" smtClean="0"/>
              <a:t>		technical feasibility for </a:t>
            </a:r>
            <a:r>
              <a:rPr lang="en-GB" dirty="0" err="1" smtClean="0"/>
              <a:t>expts</a:t>
            </a:r>
            <a:r>
              <a:rPr lang="en-GB" dirty="0" smtClean="0"/>
              <a:t> and machine</a:t>
            </a:r>
          </a:p>
          <a:p>
            <a:r>
              <a:rPr lang="en-GB" dirty="0"/>
              <a:t>	</a:t>
            </a:r>
            <a:r>
              <a:rPr lang="en-GB" dirty="0" smtClean="0"/>
              <a:t>		timeline &amp; cost estimates</a:t>
            </a:r>
          </a:p>
          <a:p>
            <a:endParaRPr lang="en-GB" sz="1000" dirty="0"/>
          </a:p>
          <a:p>
            <a:r>
              <a:rPr lang="en-GB" dirty="0" smtClean="0">
                <a:solidFill>
                  <a:srgbClr val="0000FF"/>
                </a:solidFill>
              </a:rPr>
              <a:t>needed for formal approval by Research Board, Council, Funding Agencies </a:t>
            </a:r>
          </a:p>
          <a:p>
            <a:r>
              <a:rPr lang="en-GB" dirty="0"/>
              <a:t> </a:t>
            </a:r>
            <a:r>
              <a:rPr lang="en-GB" dirty="0" smtClean="0"/>
              <a:t>    		.....the workshop in Aix was a step along this road</a:t>
            </a:r>
            <a:endParaRPr lang="en-GB" dirty="0"/>
          </a:p>
        </p:txBody>
      </p:sp>
    </p:spTree>
    <p:extLst>
      <p:ext uri="{BB962C8B-B14F-4D97-AF65-F5344CB8AC3E}">
        <p14:creationId xmlns:p14="http://schemas.microsoft.com/office/powerpoint/2010/main" val="2280286666"/>
      </p:ext>
    </p:extLst>
  </p:cSld>
  <p:clrMapOvr>
    <a:masterClrMapping/>
  </p:clrMapOvr>
  <p:transition spd="med"/>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Conclusion</a:t>
            </a:r>
          </a:p>
        </p:txBody>
      </p:sp>
      <p:sp>
        <p:nvSpPr>
          <p:cNvPr id="3" name="Rectangle 2"/>
          <p:cNvSpPr/>
          <p:nvPr/>
        </p:nvSpPr>
        <p:spPr>
          <a:xfrm>
            <a:off x="228600" y="1447800"/>
            <a:ext cx="9525000" cy="5970865"/>
          </a:xfrm>
          <a:prstGeom prst="rect">
            <a:avLst/>
          </a:prstGeom>
        </p:spPr>
        <p:txBody>
          <a:bodyPr wrap="square">
            <a:spAutoFit/>
          </a:bodyPr>
          <a:lstStyle/>
          <a:p>
            <a:r>
              <a:rPr lang="en-GB" dirty="0"/>
              <a:t>Experience </a:t>
            </a:r>
            <a:r>
              <a:rPr lang="en-GB" dirty="0" smtClean="0"/>
              <a:t>&amp; expertise </a:t>
            </a:r>
            <a:r>
              <a:rPr lang="en-GB" dirty="0"/>
              <a:t>from building and operating </a:t>
            </a:r>
            <a:r>
              <a:rPr lang="en-GB" dirty="0" smtClean="0"/>
              <a:t>current experiment systems  (</a:t>
            </a:r>
            <a:r>
              <a:rPr lang="en-GB" i="1" dirty="0" smtClean="0"/>
              <a:t>including  power, cooling, gas, </a:t>
            </a:r>
            <a:r>
              <a:rPr lang="en-GB" i="1" dirty="0" err="1" smtClean="0"/>
              <a:t>beampipes</a:t>
            </a:r>
            <a:r>
              <a:rPr lang="en-GB" i="1" dirty="0" smtClean="0"/>
              <a:t>, survey, magnets &amp; </a:t>
            </a:r>
            <a:r>
              <a:rPr lang="en-GB" i="1" dirty="0" err="1" smtClean="0"/>
              <a:t>cryo</a:t>
            </a:r>
            <a:r>
              <a:rPr lang="en-GB" i="1" dirty="0" smtClean="0"/>
              <a:t>, planning, coordination </a:t>
            </a:r>
            <a:r>
              <a:rPr lang="en-GB" i="1" dirty="0" err="1" smtClean="0"/>
              <a:t>etc</a:t>
            </a:r>
            <a:r>
              <a:rPr lang="en-GB" dirty="0" smtClean="0"/>
              <a:t>) </a:t>
            </a:r>
            <a:r>
              <a:rPr lang="en-GB" b="1" i="1" dirty="0" smtClean="0"/>
              <a:t>must</a:t>
            </a:r>
            <a:r>
              <a:rPr lang="en-GB" dirty="0" smtClean="0"/>
              <a:t>  </a:t>
            </a:r>
            <a:r>
              <a:rPr lang="en-GB" dirty="0"/>
              <a:t>be retained and transmitted to those developing </a:t>
            </a:r>
            <a:r>
              <a:rPr lang="en-GB" dirty="0" smtClean="0"/>
              <a:t>new </a:t>
            </a:r>
            <a:r>
              <a:rPr lang="en-GB" dirty="0"/>
              <a:t>systems. </a:t>
            </a:r>
            <a:endParaRPr lang="en-GB" dirty="0" smtClean="0"/>
          </a:p>
          <a:p>
            <a:endParaRPr lang="en-GB" sz="1000" dirty="0"/>
          </a:p>
          <a:p>
            <a:r>
              <a:rPr lang="en-GB" dirty="0" smtClean="0"/>
              <a:t>Modelling </a:t>
            </a:r>
            <a:r>
              <a:rPr lang="en-GB" dirty="0"/>
              <a:t>of radiation levels and radiation damage </a:t>
            </a:r>
            <a:r>
              <a:rPr lang="en-GB" dirty="0" smtClean="0"/>
              <a:t>is </a:t>
            </a:r>
            <a:r>
              <a:rPr lang="en-GB" dirty="0"/>
              <a:t>clearly important, and in</a:t>
            </a:r>
          </a:p>
          <a:p>
            <a:r>
              <a:rPr lang="en-GB" dirty="0"/>
              <a:t>some cases more results are needed to identify where upgrades are required</a:t>
            </a:r>
            <a:r>
              <a:rPr lang="en-GB" dirty="0" smtClean="0"/>
              <a:t>.</a:t>
            </a:r>
          </a:p>
          <a:p>
            <a:endParaRPr lang="en-GB" sz="800" dirty="0"/>
          </a:p>
          <a:p>
            <a:r>
              <a:rPr lang="en-GB" dirty="0" smtClean="0"/>
              <a:t>Many </a:t>
            </a:r>
            <a:r>
              <a:rPr lang="en-GB" dirty="0"/>
              <a:t>systems would benefit from more common facilities for irradiations and</a:t>
            </a:r>
          </a:p>
          <a:p>
            <a:r>
              <a:rPr lang="en-GB" dirty="0" smtClean="0"/>
              <a:t>beam tests as </a:t>
            </a:r>
            <a:r>
              <a:rPr lang="en-GB" dirty="0"/>
              <a:t>well as greater coordination for use of those already available. </a:t>
            </a:r>
            <a:endParaRPr lang="en-GB" dirty="0" smtClean="0"/>
          </a:p>
          <a:p>
            <a:endParaRPr lang="en-GB" sz="800" dirty="0"/>
          </a:p>
          <a:p>
            <a:endParaRPr lang="en-GB" sz="800" dirty="0" smtClean="0"/>
          </a:p>
          <a:p>
            <a:r>
              <a:rPr lang="en-GB" dirty="0" smtClean="0"/>
              <a:t>Tools </a:t>
            </a:r>
            <a:r>
              <a:rPr lang="en-GB" dirty="0"/>
              <a:t>for dealing with the very challenging environments at and after LS3 should</a:t>
            </a:r>
          </a:p>
          <a:p>
            <a:r>
              <a:rPr lang="en-GB" dirty="0"/>
              <a:t>be developed in common with the machine and realistic timescales presented for</a:t>
            </a:r>
          </a:p>
          <a:p>
            <a:r>
              <a:rPr lang="en-GB" dirty="0"/>
              <a:t>interventions that take full account of the overriding ALARA principle. </a:t>
            </a:r>
            <a:endParaRPr lang="en-GB" dirty="0" smtClean="0"/>
          </a:p>
          <a:p>
            <a:endParaRPr lang="en-GB" sz="800" dirty="0"/>
          </a:p>
          <a:p>
            <a:r>
              <a:rPr lang="en-GB" dirty="0" smtClean="0"/>
              <a:t>In </a:t>
            </a:r>
            <a:r>
              <a:rPr lang="en-GB" dirty="0"/>
              <a:t>some areas </a:t>
            </a:r>
            <a:r>
              <a:rPr lang="en-GB" dirty="0" smtClean="0"/>
              <a:t>common standards &amp; a common CERN interface with industries </a:t>
            </a:r>
            <a:r>
              <a:rPr lang="en-GB" dirty="0"/>
              <a:t>developing key technologies of </a:t>
            </a:r>
            <a:r>
              <a:rPr lang="en-GB" dirty="0" smtClean="0"/>
              <a:t>importance to </a:t>
            </a:r>
            <a:r>
              <a:rPr lang="en-GB" dirty="0"/>
              <a:t>several </a:t>
            </a:r>
            <a:r>
              <a:rPr lang="en-GB" dirty="0" smtClean="0"/>
              <a:t>experiments ( </a:t>
            </a:r>
            <a:r>
              <a:rPr lang="en-GB" i="1" dirty="0" smtClean="0"/>
              <a:t>&amp; LHC ??)  </a:t>
            </a:r>
            <a:r>
              <a:rPr lang="en-GB" dirty="0"/>
              <a:t>is beneficial to minimize development </a:t>
            </a:r>
            <a:r>
              <a:rPr lang="en-GB" dirty="0" smtClean="0"/>
              <a:t>&amp; procurement costs.</a:t>
            </a:r>
            <a:r>
              <a:rPr lang="en-GB" dirty="0"/>
              <a:t> </a:t>
            </a:r>
            <a:endParaRPr lang="en-GB" dirty="0" smtClean="0"/>
          </a:p>
          <a:p>
            <a:endParaRPr lang="en-GB" sz="1000" dirty="0"/>
          </a:p>
          <a:p>
            <a:r>
              <a:rPr lang="en-GB" dirty="0" smtClean="0"/>
              <a:t>Forums </a:t>
            </a:r>
            <a:r>
              <a:rPr lang="en-GB" dirty="0"/>
              <a:t>exist for interaction between the machine and the experiments, but always helpful to update a larger forum, to be sure key parameters are widely understood across </a:t>
            </a:r>
            <a:r>
              <a:rPr lang="en-GB" dirty="0" err="1"/>
              <a:t>expts</a:t>
            </a:r>
            <a:r>
              <a:rPr lang="en-GB" dirty="0"/>
              <a:t>.</a:t>
            </a:r>
          </a:p>
          <a:p>
            <a:endParaRPr lang="en-GB" dirty="0"/>
          </a:p>
        </p:txBody>
      </p:sp>
    </p:spTree>
    <p:extLst>
      <p:ext uri="{BB962C8B-B14F-4D97-AF65-F5344CB8AC3E}">
        <p14:creationId xmlns:p14="http://schemas.microsoft.com/office/powerpoint/2010/main" val="2452453827"/>
      </p:ext>
    </p:extLst>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3 Days, 10 sessions (prep group for each)</a:t>
            </a:r>
            <a:endParaRPr lang="en-GB" dirty="0"/>
          </a:p>
        </p:txBody>
      </p:sp>
      <p:sp>
        <p:nvSpPr>
          <p:cNvPr id="3" name="TextBox 2"/>
          <p:cNvSpPr txBox="1"/>
          <p:nvPr/>
        </p:nvSpPr>
        <p:spPr>
          <a:xfrm>
            <a:off x="1319472" y="1167433"/>
            <a:ext cx="7669664" cy="369332"/>
          </a:xfrm>
          <a:prstGeom prst="rect">
            <a:avLst/>
          </a:prstGeom>
          <a:noFill/>
        </p:spPr>
        <p:txBody>
          <a:bodyPr wrap="none" rtlCol="0">
            <a:spAutoFit/>
          </a:bodyPr>
          <a:lstStyle/>
          <a:p>
            <a:r>
              <a:rPr lang="en-GB" sz="1800" dirty="0"/>
              <a:t>https://indico.cern.ch/conferenceOtherViews.py?view=standard&amp;confId=252045</a:t>
            </a:r>
          </a:p>
        </p:txBody>
      </p:sp>
      <p:sp>
        <p:nvSpPr>
          <p:cNvPr id="4" name="TextBox 3"/>
          <p:cNvSpPr txBox="1"/>
          <p:nvPr/>
        </p:nvSpPr>
        <p:spPr>
          <a:xfrm>
            <a:off x="468085" y="1540877"/>
            <a:ext cx="9372438" cy="5139869"/>
          </a:xfrm>
          <a:prstGeom prst="rect">
            <a:avLst/>
          </a:prstGeom>
          <a:noFill/>
          <a:ln>
            <a:solidFill>
              <a:schemeClr val="accent1"/>
            </a:solidFill>
          </a:ln>
        </p:spPr>
        <p:txBody>
          <a:bodyPr wrap="none" rtlCol="0">
            <a:spAutoFit/>
          </a:bodyPr>
          <a:lstStyle/>
          <a:p>
            <a:r>
              <a:rPr lang="en-GB" b="1" dirty="0" smtClean="0">
                <a:solidFill>
                  <a:schemeClr val="accent5">
                    <a:lumMod val="50000"/>
                  </a:schemeClr>
                </a:solidFill>
              </a:rPr>
              <a:t>Opening*</a:t>
            </a:r>
            <a:r>
              <a:rPr lang="en-GB" dirty="0" smtClean="0">
                <a:solidFill>
                  <a:schemeClr val="accent5">
                    <a:lumMod val="50000"/>
                  </a:schemeClr>
                </a:solidFill>
              </a:rPr>
              <a:t>: </a:t>
            </a:r>
            <a:r>
              <a:rPr lang="en-GB" dirty="0" smtClean="0"/>
              <a:t>European strategy, HL-LHC, </a:t>
            </a:r>
            <a:r>
              <a:rPr lang="en-GB" dirty="0" err="1" smtClean="0"/>
              <a:t>Expt</a:t>
            </a:r>
            <a:r>
              <a:rPr lang="en-GB" dirty="0" smtClean="0"/>
              <a:t> upgrade programmes, CERN perspective</a:t>
            </a:r>
          </a:p>
          <a:p>
            <a:endParaRPr lang="en-GB" sz="800" dirty="0"/>
          </a:p>
          <a:p>
            <a:r>
              <a:rPr lang="en-GB" b="1" dirty="0" smtClean="0">
                <a:solidFill>
                  <a:schemeClr val="accent5">
                    <a:lumMod val="50000"/>
                  </a:schemeClr>
                </a:solidFill>
              </a:rPr>
              <a:t>Physics Goals, Theoretical Developments &amp; Performance Reach:</a:t>
            </a:r>
            <a:r>
              <a:rPr lang="en-GB" dirty="0" smtClean="0"/>
              <a:t>		</a:t>
            </a:r>
          </a:p>
          <a:p>
            <a:r>
              <a:rPr lang="en-GB" dirty="0" smtClean="0"/>
              <a:t>	Theory Overview, Higgs physics, Physics beyond SM, </a:t>
            </a:r>
          </a:p>
          <a:p>
            <a:r>
              <a:rPr lang="en-GB" dirty="0" smtClean="0"/>
              <a:t>	Input to upgrade spec, Heavy Flavours, Heavy Ions</a:t>
            </a:r>
          </a:p>
          <a:p>
            <a:endParaRPr lang="en-GB" sz="800" dirty="0" smtClean="0"/>
          </a:p>
          <a:p>
            <a:r>
              <a:rPr lang="en-GB" b="1" dirty="0" smtClean="0">
                <a:solidFill>
                  <a:schemeClr val="accent5">
                    <a:lumMod val="50000"/>
                  </a:schemeClr>
                </a:solidFill>
              </a:rPr>
              <a:t>Accelerator &amp; Experiments Interface *:</a:t>
            </a:r>
          </a:p>
          <a:p>
            <a:r>
              <a:rPr lang="en-GB" dirty="0"/>
              <a:t>	</a:t>
            </a:r>
            <a:r>
              <a:rPr lang="en-GB" dirty="0" smtClean="0"/>
              <a:t>Special requests, pile-up, instrumentation, protection systems</a:t>
            </a:r>
          </a:p>
          <a:p>
            <a:endParaRPr lang="en-GB" sz="800" dirty="0" smtClean="0"/>
          </a:p>
          <a:p>
            <a:r>
              <a:rPr lang="en-GB" b="1" dirty="0" smtClean="0">
                <a:solidFill>
                  <a:schemeClr val="accent5">
                    <a:lumMod val="50000"/>
                  </a:schemeClr>
                </a:solidFill>
              </a:rPr>
              <a:t>LS constraints, radiation &amp; activation including infrastructure changes *:</a:t>
            </a:r>
          </a:p>
          <a:p>
            <a:endParaRPr lang="en-GB" sz="800" dirty="0" smtClean="0"/>
          </a:p>
          <a:p>
            <a:r>
              <a:rPr lang="en-GB" b="1" dirty="0" smtClean="0">
                <a:solidFill>
                  <a:schemeClr val="accent5">
                    <a:lumMod val="50000"/>
                  </a:schemeClr>
                </a:solidFill>
              </a:rPr>
              <a:t>Electronics &amp; Readout: </a:t>
            </a:r>
            <a:r>
              <a:rPr lang="en-GB" dirty="0" smtClean="0"/>
              <a:t>IC’s, power, modular electronics, high speed links:</a:t>
            </a:r>
          </a:p>
          <a:p>
            <a:endParaRPr lang="en-GB" sz="800" dirty="0" smtClean="0"/>
          </a:p>
          <a:p>
            <a:r>
              <a:rPr lang="en-GB" b="1" dirty="0" smtClean="0">
                <a:solidFill>
                  <a:schemeClr val="accent5">
                    <a:lumMod val="50000"/>
                  </a:schemeClr>
                </a:solidFill>
              </a:rPr>
              <a:t>Tracking systems: </a:t>
            </a:r>
            <a:r>
              <a:rPr lang="en-GB" dirty="0" smtClean="0"/>
              <a:t>Overview, sensors, electronics, thermal management *</a:t>
            </a:r>
            <a:r>
              <a:rPr lang="en-GB" i="1" dirty="0" smtClean="0"/>
              <a:t>, </a:t>
            </a:r>
            <a:r>
              <a:rPr lang="en-GB" dirty="0" smtClean="0"/>
              <a:t>summary</a:t>
            </a:r>
          </a:p>
          <a:p>
            <a:r>
              <a:rPr lang="en-GB" b="1" dirty="0" err="1" smtClean="0">
                <a:solidFill>
                  <a:schemeClr val="accent5">
                    <a:lumMod val="50000"/>
                  </a:schemeClr>
                </a:solidFill>
              </a:rPr>
              <a:t>Calorimetry</a:t>
            </a:r>
            <a:r>
              <a:rPr lang="en-GB" b="1" dirty="0" smtClean="0">
                <a:solidFill>
                  <a:schemeClr val="accent5">
                    <a:lumMod val="50000"/>
                  </a:schemeClr>
                </a:solidFill>
              </a:rPr>
              <a:t> systems: </a:t>
            </a:r>
            <a:r>
              <a:rPr lang="en-GB" dirty="0" smtClean="0"/>
              <a:t>Overview, electronics, detector, summary</a:t>
            </a:r>
          </a:p>
          <a:p>
            <a:r>
              <a:rPr lang="en-GB" b="1" dirty="0" err="1" smtClean="0">
                <a:solidFill>
                  <a:schemeClr val="accent5">
                    <a:lumMod val="50000"/>
                  </a:schemeClr>
                </a:solidFill>
              </a:rPr>
              <a:t>Muon</a:t>
            </a:r>
            <a:r>
              <a:rPr lang="en-GB" b="1" dirty="0" smtClean="0">
                <a:solidFill>
                  <a:schemeClr val="accent5">
                    <a:lumMod val="50000"/>
                  </a:schemeClr>
                </a:solidFill>
              </a:rPr>
              <a:t> systems</a:t>
            </a:r>
            <a:r>
              <a:rPr lang="en-GB" dirty="0" smtClean="0"/>
              <a:t>: Challenges, longevity, detector/trigger upgrades, new gaseous detectors</a:t>
            </a:r>
          </a:p>
          <a:p>
            <a:r>
              <a:rPr lang="en-GB" b="1" dirty="0" smtClean="0">
                <a:solidFill>
                  <a:schemeClr val="accent5">
                    <a:lumMod val="50000"/>
                  </a:schemeClr>
                </a:solidFill>
              </a:rPr>
              <a:t>Trigger/DAQ/offline/Computing</a:t>
            </a:r>
            <a:r>
              <a:rPr lang="en-GB" dirty="0" smtClean="0"/>
              <a:t>: technologies, trigger/DAQ, computing, software</a:t>
            </a:r>
          </a:p>
          <a:p>
            <a:endParaRPr lang="en-GB" sz="800" dirty="0" smtClean="0"/>
          </a:p>
          <a:p>
            <a:r>
              <a:rPr lang="en-GB" b="1" dirty="0" smtClean="0">
                <a:solidFill>
                  <a:schemeClr val="accent5">
                    <a:lumMod val="50000"/>
                  </a:schemeClr>
                </a:solidFill>
              </a:rPr>
              <a:t>Closing*</a:t>
            </a:r>
            <a:r>
              <a:rPr lang="en-GB" i="1" dirty="0" smtClean="0"/>
              <a:t>: </a:t>
            </a:r>
            <a:r>
              <a:rPr lang="en-GB" dirty="0" smtClean="0"/>
              <a:t>Machine interface &amp; LS constraints, Physics goals &amp; detector requirements</a:t>
            </a:r>
          </a:p>
          <a:p>
            <a:r>
              <a:rPr lang="en-GB" dirty="0"/>
              <a:t>	</a:t>
            </a:r>
            <a:r>
              <a:rPr lang="en-GB" dirty="0" smtClean="0"/>
              <a:t>Technology and R &amp; D, Conclusion</a:t>
            </a:r>
            <a:r>
              <a:rPr lang="en-GB" dirty="0"/>
              <a:t>	</a:t>
            </a:r>
            <a:r>
              <a:rPr lang="en-GB" dirty="0" smtClean="0"/>
              <a:t>.</a:t>
            </a:r>
            <a:endParaRPr lang="en-GB" dirty="0"/>
          </a:p>
        </p:txBody>
      </p:sp>
      <p:sp>
        <p:nvSpPr>
          <p:cNvPr id="5" name="Down Arrow 4"/>
          <p:cNvSpPr/>
          <p:nvPr/>
        </p:nvSpPr>
        <p:spPr>
          <a:xfrm>
            <a:off x="152400" y="1676400"/>
            <a:ext cx="152400" cy="1524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1</a:t>
            </a:r>
            <a:endParaRPr lang="en-GB" dirty="0"/>
          </a:p>
        </p:txBody>
      </p:sp>
      <p:sp>
        <p:nvSpPr>
          <p:cNvPr id="6" name="Down Arrow 5"/>
          <p:cNvSpPr/>
          <p:nvPr/>
        </p:nvSpPr>
        <p:spPr>
          <a:xfrm>
            <a:off x="152400" y="3338286"/>
            <a:ext cx="152400" cy="176711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2</a:t>
            </a:r>
            <a:endParaRPr lang="en-GB" dirty="0"/>
          </a:p>
        </p:txBody>
      </p:sp>
      <p:sp>
        <p:nvSpPr>
          <p:cNvPr id="7" name="Down Arrow 6"/>
          <p:cNvSpPr/>
          <p:nvPr/>
        </p:nvSpPr>
        <p:spPr>
          <a:xfrm>
            <a:off x="152400" y="5228771"/>
            <a:ext cx="152400" cy="145197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3</a:t>
            </a:r>
            <a:endParaRPr lang="en-GB" dirty="0"/>
          </a:p>
        </p:txBody>
      </p:sp>
    </p:spTree>
    <p:extLst>
      <p:ext uri="{BB962C8B-B14F-4D97-AF65-F5344CB8AC3E}">
        <p14:creationId xmlns:p14="http://schemas.microsoft.com/office/powerpoint/2010/main" val="501162094"/>
      </p:ext>
    </p:extLst>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91886" y="1523999"/>
            <a:ext cx="9664825" cy="5478423"/>
          </a:xfrm>
          <a:prstGeom prst="rect">
            <a:avLst/>
          </a:prstGeom>
          <a:noFill/>
        </p:spPr>
        <p:txBody>
          <a:bodyPr wrap="none" rtlCol="0">
            <a:spAutoFit/>
          </a:bodyPr>
          <a:lstStyle/>
          <a:p>
            <a:r>
              <a:rPr lang="en-GB" dirty="0" smtClean="0">
                <a:solidFill>
                  <a:srgbClr val="B80000"/>
                </a:solidFill>
              </a:rPr>
              <a:t>Not at all a summary talk. These highlights are my selection of topics possibly relevant </a:t>
            </a:r>
          </a:p>
          <a:p>
            <a:r>
              <a:rPr lang="en-GB" dirty="0" smtClean="0">
                <a:solidFill>
                  <a:srgbClr val="B80000"/>
                </a:solidFill>
              </a:rPr>
              <a:t>to RLIUP &amp;  include recollections (possibly flawed) of some of the discussions provoked</a:t>
            </a:r>
            <a:r>
              <a:rPr lang="en-GB" dirty="0" smtClean="0"/>
              <a:t>.</a:t>
            </a:r>
          </a:p>
          <a:p>
            <a:endParaRPr lang="en-GB" sz="1000" dirty="0"/>
          </a:p>
          <a:p>
            <a:r>
              <a:rPr lang="en-GB" dirty="0" smtClean="0">
                <a:solidFill>
                  <a:srgbClr val="0000FF"/>
                </a:solidFill>
              </a:rPr>
              <a:t>The “physics landscape”  30fb-1 </a:t>
            </a:r>
            <a:r>
              <a:rPr lang="en-GB" dirty="0" smtClean="0">
                <a:solidFill>
                  <a:srgbClr val="0000FF"/>
                </a:solidFill>
                <a:latin typeface="Symbol" panose="05050102010706020507" pitchFamily="18" charset="2"/>
              </a:rPr>
              <a:t>--&gt;</a:t>
            </a:r>
            <a:r>
              <a:rPr lang="en-GB" dirty="0" smtClean="0">
                <a:solidFill>
                  <a:srgbClr val="0000FF"/>
                </a:solidFill>
              </a:rPr>
              <a:t>300fb-1 </a:t>
            </a:r>
            <a:r>
              <a:rPr lang="en-GB" dirty="0">
                <a:solidFill>
                  <a:srgbClr val="0000FF"/>
                </a:solidFill>
              </a:rPr>
              <a:t> </a:t>
            </a:r>
            <a:r>
              <a:rPr lang="en-GB" dirty="0" smtClean="0">
                <a:solidFill>
                  <a:srgbClr val="0000FF"/>
                </a:solidFill>
                <a:latin typeface="Symbol" panose="05050102010706020507" pitchFamily="18" charset="2"/>
              </a:rPr>
              <a:t>--&gt; </a:t>
            </a:r>
            <a:r>
              <a:rPr lang="en-GB" dirty="0" smtClean="0">
                <a:solidFill>
                  <a:srgbClr val="0000FF"/>
                </a:solidFill>
              </a:rPr>
              <a:t>3000fb-1 and thus the</a:t>
            </a:r>
          </a:p>
          <a:p>
            <a:r>
              <a:rPr lang="en-GB" dirty="0">
                <a:solidFill>
                  <a:srgbClr val="0000FF"/>
                </a:solidFill>
              </a:rPr>
              <a:t>p</a:t>
            </a:r>
            <a:r>
              <a:rPr lang="en-GB" dirty="0" smtClean="0">
                <a:solidFill>
                  <a:srgbClr val="0000FF"/>
                </a:solidFill>
              </a:rPr>
              <a:t>hysics potential of the HL-LHC will be covered by </a:t>
            </a:r>
            <a:r>
              <a:rPr lang="en-GB" dirty="0" err="1" smtClean="0">
                <a:solidFill>
                  <a:srgbClr val="B80000"/>
                </a:solidFill>
              </a:rPr>
              <a:t>Fabiola</a:t>
            </a:r>
            <a:r>
              <a:rPr lang="en-GB" dirty="0" smtClean="0">
                <a:solidFill>
                  <a:srgbClr val="0000FF"/>
                </a:solidFill>
              </a:rPr>
              <a:t>.</a:t>
            </a:r>
          </a:p>
          <a:p>
            <a:endParaRPr lang="en-GB" sz="1000" b="1" dirty="0">
              <a:solidFill>
                <a:schemeClr val="accent6">
                  <a:lumMod val="75000"/>
                </a:schemeClr>
              </a:solidFill>
            </a:endParaRPr>
          </a:p>
          <a:p>
            <a:r>
              <a:rPr lang="en-GB" b="1" dirty="0" smtClean="0">
                <a:solidFill>
                  <a:schemeClr val="accent6">
                    <a:lumMod val="75000"/>
                  </a:schemeClr>
                </a:solidFill>
              </a:rPr>
              <a:t>The need to upgrade certain key detector elements of ATLAS and CMS for </a:t>
            </a:r>
          </a:p>
          <a:p>
            <a:r>
              <a:rPr lang="en-GB" b="1" dirty="0" smtClean="0">
                <a:solidFill>
                  <a:schemeClr val="accent6">
                    <a:lumMod val="75000"/>
                  </a:schemeClr>
                </a:solidFill>
              </a:rPr>
              <a:t>ANY programme beyond  300fb-1 will be addressed by </a:t>
            </a:r>
            <a:r>
              <a:rPr lang="en-GB" dirty="0" err="1" smtClean="0">
                <a:solidFill>
                  <a:srgbClr val="B80000"/>
                </a:solidFill>
              </a:rPr>
              <a:t>Beniamino</a:t>
            </a:r>
            <a:endParaRPr lang="en-GB" dirty="0" smtClean="0">
              <a:solidFill>
                <a:srgbClr val="B80000"/>
              </a:solidFill>
            </a:endParaRPr>
          </a:p>
          <a:p>
            <a:endParaRPr lang="en-GB" sz="1000" dirty="0"/>
          </a:p>
          <a:p>
            <a:r>
              <a:rPr lang="en-GB" dirty="0" smtClean="0">
                <a:solidFill>
                  <a:srgbClr val="0000FF"/>
                </a:solidFill>
              </a:rPr>
              <a:t>The role of the upgrade changes in mitigating the high rate, high pile-up conditions</a:t>
            </a:r>
          </a:p>
          <a:p>
            <a:r>
              <a:rPr lang="en-GB" dirty="0" smtClean="0">
                <a:solidFill>
                  <a:srgbClr val="0000FF"/>
                </a:solidFill>
              </a:rPr>
              <a:t>of HL-LHC needed to reach the 3000fb-1 target in a reasonable timescale will be</a:t>
            </a:r>
          </a:p>
          <a:p>
            <a:r>
              <a:rPr lang="en-GB" dirty="0">
                <a:solidFill>
                  <a:srgbClr val="0000FF"/>
                </a:solidFill>
              </a:rPr>
              <a:t>d</a:t>
            </a:r>
            <a:r>
              <a:rPr lang="en-GB" dirty="0" smtClean="0">
                <a:solidFill>
                  <a:srgbClr val="0000FF"/>
                </a:solidFill>
              </a:rPr>
              <a:t>iscussed by </a:t>
            </a:r>
            <a:r>
              <a:rPr lang="en-GB" dirty="0" smtClean="0">
                <a:solidFill>
                  <a:srgbClr val="B80000"/>
                </a:solidFill>
              </a:rPr>
              <a:t>Didier</a:t>
            </a:r>
            <a:r>
              <a:rPr lang="en-GB" dirty="0" smtClean="0">
                <a:solidFill>
                  <a:srgbClr val="0000FF"/>
                </a:solidFill>
              </a:rPr>
              <a:t>. Prospects for pile-up mitigation by tuning the luminous region will </a:t>
            </a:r>
          </a:p>
          <a:p>
            <a:r>
              <a:rPr lang="en-GB" dirty="0" smtClean="0">
                <a:solidFill>
                  <a:srgbClr val="0000FF"/>
                </a:solidFill>
              </a:rPr>
              <a:t>also be discussed.</a:t>
            </a:r>
          </a:p>
          <a:p>
            <a:endParaRPr lang="en-GB" sz="1000" dirty="0"/>
          </a:p>
          <a:p>
            <a:r>
              <a:rPr lang="en-GB" dirty="0" smtClean="0">
                <a:solidFill>
                  <a:srgbClr val="B80000"/>
                </a:solidFill>
              </a:rPr>
              <a:t>Richard</a:t>
            </a:r>
            <a:r>
              <a:rPr lang="en-GB" b="1" dirty="0" smtClean="0">
                <a:solidFill>
                  <a:schemeClr val="accent2">
                    <a:lumMod val="75000"/>
                  </a:schemeClr>
                </a:solidFill>
              </a:rPr>
              <a:t> will cover physics motivation &amp; realisation of the </a:t>
            </a:r>
            <a:r>
              <a:rPr lang="en-GB" b="1" dirty="0" err="1" smtClean="0">
                <a:solidFill>
                  <a:schemeClr val="accent2">
                    <a:lumMod val="75000"/>
                  </a:schemeClr>
                </a:solidFill>
              </a:rPr>
              <a:t>LHCb</a:t>
            </a:r>
            <a:r>
              <a:rPr lang="en-GB" b="1" dirty="0" smtClean="0">
                <a:solidFill>
                  <a:schemeClr val="accent2">
                    <a:lumMod val="75000"/>
                  </a:schemeClr>
                </a:solidFill>
              </a:rPr>
              <a:t> upgrade, plus </a:t>
            </a:r>
          </a:p>
          <a:p>
            <a:r>
              <a:rPr lang="en-GB" b="1" dirty="0">
                <a:solidFill>
                  <a:schemeClr val="accent2">
                    <a:lumMod val="75000"/>
                  </a:schemeClr>
                </a:solidFill>
              </a:rPr>
              <a:t>t</a:t>
            </a:r>
            <a:r>
              <a:rPr lang="en-GB" b="1" dirty="0" smtClean="0">
                <a:solidFill>
                  <a:schemeClr val="accent2">
                    <a:lumMod val="75000"/>
                  </a:schemeClr>
                </a:solidFill>
              </a:rPr>
              <a:t>he forward physics and ALICE p-p programmes.</a:t>
            </a:r>
          </a:p>
          <a:p>
            <a:endParaRPr lang="en-GB" sz="1000" dirty="0"/>
          </a:p>
          <a:p>
            <a:r>
              <a:rPr lang="en-GB" dirty="0" smtClean="0">
                <a:solidFill>
                  <a:srgbClr val="0000FF"/>
                </a:solidFill>
              </a:rPr>
              <a:t>Which leaves </a:t>
            </a:r>
            <a:r>
              <a:rPr lang="en-GB" dirty="0" smtClean="0">
                <a:solidFill>
                  <a:srgbClr val="B80000"/>
                </a:solidFill>
              </a:rPr>
              <a:t>Mike</a:t>
            </a:r>
            <a:r>
              <a:rPr lang="en-GB" dirty="0" smtClean="0">
                <a:solidFill>
                  <a:srgbClr val="0000FF"/>
                </a:solidFill>
              </a:rPr>
              <a:t> as the victim trying  to fit the disparate requirements for operation and </a:t>
            </a:r>
          </a:p>
          <a:p>
            <a:r>
              <a:rPr lang="en-GB" dirty="0" smtClean="0">
                <a:solidFill>
                  <a:srgbClr val="0000FF"/>
                </a:solidFill>
              </a:rPr>
              <a:t>upgrade into a workable schedule for the LHC and injectors, taking into account accelerator </a:t>
            </a:r>
          </a:p>
          <a:p>
            <a:r>
              <a:rPr lang="en-GB" dirty="0">
                <a:solidFill>
                  <a:srgbClr val="0000FF"/>
                </a:solidFill>
              </a:rPr>
              <a:t>c</a:t>
            </a:r>
            <a:r>
              <a:rPr lang="en-GB" dirty="0" smtClean="0">
                <a:solidFill>
                  <a:srgbClr val="0000FF"/>
                </a:solidFill>
              </a:rPr>
              <a:t>onsolidation and upgrade options</a:t>
            </a:r>
          </a:p>
        </p:txBody>
      </p:sp>
      <p:sp>
        <p:nvSpPr>
          <p:cNvPr id="2" name="Title 1"/>
          <p:cNvSpPr>
            <a:spLocks noGrp="1"/>
          </p:cNvSpPr>
          <p:nvPr>
            <p:ph type="title"/>
          </p:nvPr>
        </p:nvSpPr>
        <p:spPr/>
        <p:txBody>
          <a:bodyPr/>
          <a:lstStyle/>
          <a:p>
            <a:r>
              <a:rPr lang="en-GB" dirty="0" smtClean="0"/>
              <a:t>This talk</a:t>
            </a:r>
            <a:endParaRPr lang="en-GB" dirty="0"/>
          </a:p>
        </p:txBody>
      </p:sp>
    </p:spTree>
    <p:extLst>
      <p:ext uri="{BB962C8B-B14F-4D97-AF65-F5344CB8AC3E}">
        <p14:creationId xmlns:p14="http://schemas.microsoft.com/office/powerpoint/2010/main" val="2670848408"/>
      </p:ext>
    </p:extLst>
  </p:cSld>
  <p:clrMapOvr>
    <a:masterClrMapping/>
  </p:clrMapOvr>
  <p:transition spd="me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ATLAS &amp; CMS </a:t>
            </a:r>
            <a:r>
              <a:rPr lang="en-GB" dirty="0" err="1" smtClean="0"/>
              <a:t>ongoing</a:t>
            </a:r>
            <a:r>
              <a:rPr lang="en-GB" dirty="0" smtClean="0"/>
              <a:t> upgrades</a:t>
            </a:r>
            <a:endParaRPr lang="en-GB" dirty="0"/>
          </a:p>
        </p:txBody>
      </p:sp>
      <p:sp>
        <p:nvSpPr>
          <p:cNvPr id="3" name="TextBox 2"/>
          <p:cNvSpPr txBox="1"/>
          <p:nvPr/>
        </p:nvSpPr>
        <p:spPr>
          <a:xfrm>
            <a:off x="101523" y="1538514"/>
            <a:ext cx="10011074" cy="3323987"/>
          </a:xfrm>
          <a:prstGeom prst="rect">
            <a:avLst/>
          </a:prstGeom>
          <a:noFill/>
        </p:spPr>
        <p:txBody>
          <a:bodyPr wrap="none" rtlCol="0">
            <a:spAutoFit/>
          </a:bodyPr>
          <a:lstStyle/>
          <a:p>
            <a:r>
              <a:rPr lang="en-GB" dirty="0" smtClean="0">
                <a:solidFill>
                  <a:srgbClr val="0000FF"/>
                </a:solidFill>
              </a:rPr>
              <a:t>Both ATLAS and CMS have approved and funded pre HL-LHC upgrades (Phase 0 &amp;/or 1)</a:t>
            </a:r>
          </a:p>
          <a:p>
            <a:r>
              <a:rPr lang="en-GB" dirty="0" smtClean="0">
                <a:solidFill>
                  <a:srgbClr val="0000FF"/>
                </a:solidFill>
              </a:rPr>
              <a:t>underway in LS1, continuing in tech stops and in parallel with Run2, concluding in LS2.</a:t>
            </a:r>
          </a:p>
          <a:p>
            <a:r>
              <a:rPr lang="en-GB" dirty="0" smtClean="0"/>
              <a:t>    Objectives : - reach target 300fb-1 with some margin; coping with pile-up&gt; design </a:t>
            </a:r>
          </a:p>
          <a:p>
            <a:r>
              <a:rPr lang="en-GB" dirty="0"/>
              <a:t>	</a:t>
            </a:r>
            <a:r>
              <a:rPr lang="en-GB" dirty="0" smtClean="0"/>
              <a:t>          - start making  provision for another 20 years operation after that</a:t>
            </a:r>
            <a:endParaRPr lang="en-GB" dirty="0"/>
          </a:p>
          <a:p>
            <a:r>
              <a:rPr lang="en-GB" dirty="0" smtClean="0">
                <a:solidFill>
                  <a:schemeClr val="accent6">
                    <a:lumMod val="75000"/>
                  </a:schemeClr>
                </a:solidFill>
              </a:rPr>
              <a:t>Complete the detectors as originally conceived for 10</a:t>
            </a:r>
            <a:r>
              <a:rPr lang="en-GB" baseline="30000" dirty="0" smtClean="0">
                <a:solidFill>
                  <a:schemeClr val="accent6">
                    <a:lumMod val="75000"/>
                  </a:schemeClr>
                </a:solidFill>
              </a:rPr>
              <a:t>34</a:t>
            </a:r>
            <a:r>
              <a:rPr lang="en-GB" dirty="0" smtClean="0">
                <a:solidFill>
                  <a:schemeClr val="accent6">
                    <a:lumMod val="75000"/>
                  </a:schemeClr>
                </a:solidFill>
              </a:rPr>
              <a:t>(mostly </a:t>
            </a:r>
            <a:r>
              <a:rPr lang="en-GB" dirty="0" err="1" smtClean="0">
                <a:solidFill>
                  <a:schemeClr val="accent6">
                    <a:lumMod val="75000"/>
                  </a:schemeClr>
                </a:solidFill>
              </a:rPr>
              <a:t>muon</a:t>
            </a:r>
            <a:r>
              <a:rPr lang="en-GB" dirty="0" smtClean="0">
                <a:solidFill>
                  <a:schemeClr val="accent6">
                    <a:lumMod val="75000"/>
                  </a:schemeClr>
                </a:solidFill>
              </a:rPr>
              <a:t> systems)</a:t>
            </a:r>
          </a:p>
          <a:p>
            <a:r>
              <a:rPr lang="en-GB" dirty="0" smtClean="0">
                <a:solidFill>
                  <a:schemeClr val="accent6">
                    <a:lumMod val="75000"/>
                  </a:schemeClr>
                </a:solidFill>
              </a:rPr>
              <a:t>Correct faults, oversights or vulnerabilities exposed during Run 1 (</a:t>
            </a:r>
            <a:r>
              <a:rPr lang="en-GB" dirty="0" err="1" smtClean="0">
                <a:solidFill>
                  <a:schemeClr val="accent6">
                    <a:lumMod val="75000"/>
                  </a:schemeClr>
                </a:solidFill>
              </a:rPr>
              <a:t>incl</a:t>
            </a:r>
            <a:r>
              <a:rPr lang="en-GB" dirty="0" smtClean="0">
                <a:solidFill>
                  <a:schemeClr val="accent6">
                    <a:lumMod val="75000"/>
                  </a:schemeClr>
                </a:solidFill>
              </a:rPr>
              <a:t> cooling, power, </a:t>
            </a:r>
            <a:r>
              <a:rPr lang="en-GB" dirty="0" err="1" smtClean="0">
                <a:solidFill>
                  <a:schemeClr val="accent6">
                    <a:lumMod val="75000"/>
                  </a:schemeClr>
                </a:solidFill>
              </a:rPr>
              <a:t>etc</a:t>
            </a:r>
            <a:r>
              <a:rPr lang="en-GB" dirty="0" smtClean="0">
                <a:solidFill>
                  <a:schemeClr val="accent6">
                    <a:lumMod val="75000"/>
                  </a:schemeClr>
                </a:solidFill>
              </a:rPr>
              <a:t>)</a:t>
            </a:r>
          </a:p>
          <a:p>
            <a:r>
              <a:rPr lang="en-GB" dirty="0" smtClean="0">
                <a:solidFill>
                  <a:schemeClr val="accent6">
                    <a:lumMod val="75000"/>
                  </a:schemeClr>
                </a:solidFill>
              </a:rPr>
              <a:t>Improve capability to match LHC conditions in Runs 2 &amp; 3 (</a:t>
            </a:r>
            <a:r>
              <a:rPr lang="en-GB" dirty="0" err="1" smtClean="0">
                <a:solidFill>
                  <a:schemeClr val="accent6">
                    <a:lumMod val="75000"/>
                  </a:schemeClr>
                </a:solidFill>
              </a:rPr>
              <a:t>bp</a:t>
            </a:r>
            <a:r>
              <a:rPr lang="en-GB" dirty="0" smtClean="0">
                <a:solidFill>
                  <a:schemeClr val="accent6">
                    <a:lumMod val="75000"/>
                  </a:schemeClr>
                </a:solidFill>
              </a:rPr>
              <a:t> + 4-lyr </a:t>
            </a:r>
            <a:r>
              <a:rPr lang="en-GB" dirty="0" err="1" smtClean="0">
                <a:solidFill>
                  <a:schemeClr val="accent6">
                    <a:lumMod val="75000"/>
                  </a:schemeClr>
                </a:solidFill>
              </a:rPr>
              <a:t>pix,calorimeters,trigger</a:t>
            </a:r>
            <a:r>
              <a:rPr lang="en-GB" dirty="0" smtClean="0">
                <a:solidFill>
                  <a:schemeClr val="accent6">
                    <a:lumMod val="75000"/>
                  </a:schemeClr>
                </a:solidFill>
              </a:rPr>
              <a:t>)</a:t>
            </a:r>
          </a:p>
          <a:p>
            <a:r>
              <a:rPr lang="en-GB" dirty="0" smtClean="0">
                <a:solidFill>
                  <a:schemeClr val="accent6">
                    <a:lumMod val="75000"/>
                  </a:schemeClr>
                </a:solidFill>
              </a:rPr>
              <a:t>Start consolidation for an active  lifetime 10years </a:t>
            </a:r>
            <a:r>
              <a:rPr lang="en-GB" dirty="0" smtClean="0">
                <a:solidFill>
                  <a:schemeClr val="accent6">
                    <a:lumMod val="75000"/>
                  </a:schemeClr>
                </a:solidFill>
                <a:latin typeface="Symbol" panose="05050102010706020507" pitchFamily="18" charset="2"/>
              </a:rPr>
              <a:t>--&gt;</a:t>
            </a:r>
            <a:r>
              <a:rPr lang="en-GB" dirty="0" smtClean="0">
                <a:solidFill>
                  <a:schemeClr val="accent6">
                    <a:lumMod val="75000"/>
                  </a:schemeClr>
                </a:solidFill>
              </a:rPr>
              <a:t> 30 years ( </a:t>
            </a:r>
            <a:r>
              <a:rPr lang="en-GB" dirty="0" err="1" smtClean="0">
                <a:solidFill>
                  <a:schemeClr val="accent6">
                    <a:lumMod val="75000"/>
                  </a:schemeClr>
                </a:solidFill>
              </a:rPr>
              <a:t>eg</a:t>
            </a:r>
            <a:r>
              <a:rPr lang="en-GB" dirty="0" smtClean="0">
                <a:solidFill>
                  <a:schemeClr val="accent6">
                    <a:lumMod val="75000"/>
                  </a:schemeClr>
                </a:solidFill>
              </a:rPr>
              <a:t> magnet </a:t>
            </a:r>
            <a:r>
              <a:rPr lang="en-GB" dirty="0" err="1" smtClean="0">
                <a:solidFill>
                  <a:schemeClr val="accent6">
                    <a:lumMod val="75000"/>
                  </a:schemeClr>
                </a:solidFill>
              </a:rPr>
              <a:t>cryo</a:t>
            </a:r>
            <a:r>
              <a:rPr lang="en-GB" dirty="0" smtClean="0">
                <a:solidFill>
                  <a:schemeClr val="accent6">
                    <a:lumMod val="75000"/>
                  </a:schemeClr>
                </a:solidFill>
              </a:rPr>
              <a:t>)</a:t>
            </a:r>
          </a:p>
          <a:p>
            <a:endParaRPr lang="en-GB" sz="1000" dirty="0" smtClean="0"/>
          </a:p>
          <a:p>
            <a:r>
              <a:rPr lang="en-GB" b="1" dirty="0" smtClean="0">
                <a:solidFill>
                  <a:srgbClr val="B80000"/>
                </a:solidFill>
              </a:rPr>
              <a:t>The LS1 programmes of both experiments are proceeding approximately on schedule</a:t>
            </a:r>
          </a:p>
          <a:p>
            <a:r>
              <a:rPr lang="en-GB" dirty="0" smtClean="0"/>
              <a:t>				</a:t>
            </a:r>
            <a:r>
              <a:rPr lang="en-GB" b="1" dirty="0" smtClean="0">
                <a:solidFill>
                  <a:schemeClr val="accent5">
                    <a:lumMod val="25000"/>
                  </a:schemeClr>
                </a:solidFill>
              </a:rPr>
              <a:t>After LS1: </a:t>
            </a:r>
            <a:endParaRPr lang="en-GB" b="1" dirty="0">
              <a:solidFill>
                <a:schemeClr val="accent5">
                  <a:lumMod val="25000"/>
                </a:schemeClr>
              </a:solidFill>
            </a:endParaRPr>
          </a:p>
        </p:txBody>
      </p:sp>
      <p:sp>
        <p:nvSpPr>
          <p:cNvPr id="4" name="Rectangle 3"/>
          <p:cNvSpPr/>
          <p:nvPr/>
        </p:nvSpPr>
        <p:spPr>
          <a:xfrm>
            <a:off x="4305338" y="5217642"/>
            <a:ext cx="5600662" cy="1938992"/>
          </a:xfrm>
          <a:prstGeom prst="rect">
            <a:avLst/>
          </a:prstGeom>
        </p:spPr>
        <p:txBody>
          <a:bodyPr wrap="square">
            <a:spAutoFit/>
          </a:bodyPr>
          <a:lstStyle/>
          <a:p>
            <a:r>
              <a:rPr lang="en-US" b="1" dirty="0"/>
              <a:t>Final Phase I </a:t>
            </a:r>
            <a:r>
              <a:rPr lang="en-US" b="1" dirty="0" smtClean="0"/>
              <a:t>upgrades: 2015-LS2.</a:t>
            </a:r>
            <a:endParaRPr lang="en-US" b="1" dirty="0"/>
          </a:p>
          <a:p>
            <a:pPr marL="285750" indent="-285750">
              <a:buFont typeface="Arial"/>
              <a:buChar char="•"/>
            </a:pPr>
            <a:r>
              <a:rPr lang="en-US" dirty="0" smtClean="0"/>
              <a:t>4-layer </a:t>
            </a:r>
            <a:r>
              <a:rPr lang="en-US" dirty="0"/>
              <a:t>pixel </a:t>
            </a:r>
            <a:r>
              <a:rPr lang="en-US" dirty="0" smtClean="0"/>
              <a:t>tracker : YETS 2016-17</a:t>
            </a:r>
            <a:endParaRPr lang="en-US" dirty="0"/>
          </a:p>
          <a:p>
            <a:pPr marL="285750" indent="-285750">
              <a:buFont typeface="Arial"/>
              <a:buChar char="•"/>
            </a:pPr>
            <a:r>
              <a:rPr lang="en-US" dirty="0"/>
              <a:t>Forward HCAL PMT readout : YETS 16/17</a:t>
            </a:r>
          </a:p>
          <a:p>
            <a:pPr marL="285750" indent="-285750">
              <a:buFont typeface="Arial"/>
              <a:buChar char="•"/>
            </a:pPr>
            <a:r>
              <a:rPr lang="en-US" dirty="0" smtClean="0"/>
              <a:t>Improved L1-Trigger </a:t>
            </a:r>
            <a:r>
              <a:rPr lang="en-US" dirty="0"/>
              <a:t>– </a:t>
            </a:r>
            <a:r>
              <a:rPr lang="en-US" dirty="0" smtClean="0"/>
              <a:t>started, complete in Run2 </a:t>
            </a:r>
            <a:endParaRPr lang="en-US" dirty="0"/>
          </a:p>
          <a:p>
            <a:pPr marL="285750" indent="-285750">
              <a:buFont typeface="Arial"/>
              <a:buChar char="•"/>
            </a:pPr>
            <a:r>
              <a:rPr lang="en-US" dirty="0" smtClean="0"/>
              <a:t>New readout  in HCAL barrel &amp; </a:t>
            </a:r>
            <a:r>
              <a:rPr lang="en-US" dirty="0" err="1" smtClean="0"/>
              <a:t>endcap</a:t>
            </a:r>
            <a:r>
              <a:rPr lang="en-US" dirty="0" smtClean="0"/>
              <a:t>: LS2</a:t>
            </a:r>
            <a:endParaRPr lang="en-US" dirty="0"/>
          </a:p>
          <a:p>
            <a:endParaRPr lang="en-US" dirty="0">
              <a:sym typeface="Wingdings"/>
            </a:endParaRPr>
          </a:p>
        </p:txBody>
      </p:sp>
      <p:sp>
        <p:nvSpPr>
          <p:cNvPr id="5" name="Rectangle 4"/>
          <p:cNvSpPr/>
          <p:nvPr/>
        </p:nvSpPr>
        <p:spPr>
          <a:xfrm>
            <a:off x="188609" y="5410200"/>
            <a:ext cx="4953000" cy="1323439"/>
          </a:xfrm>
          <a:prstGeom prst="rect">
            <a:avLst/>
          </a:prstGeom>
        </p:spPr>
        <p:txBody>
          <a:bodyPr>
            <a:spAutoFit/>
          </a:bodyPr>
          <a:lstStyle/>
          <a:p>
            <a:r>
              <a:rPr lang="en-US" b="1" dirty="0" smtClean="0"/>
              <a:t>Final </a:t>
            </a:r>
            <a:r>
              <a:rPr lang="en-US" b="1" dirty="0"/>
              <a:t>Phase I </a:t>
            </a:r>
            <a:r>
              <a:rPr lang="en-US" b="1" dirty="0" smtClean="0"/>
              <a:t>upgrades: LS2</a:t>
            </a:r>
            <a:endParaRPr lang="en-US" b="1" dirty="0"/>
          </a:p>
          <a:p>
            <a:r>
              <a:rPr lang="en-US" dirty="0" smtClean="0"/>
              <a:t>New </a:t>
            </a:r>
            <a:r>
              <a:rPr lang="en-US" dirty="0" err="1" smtClean="0"/>
              <a:t>muon</a:t>
            </a:r>
            <a:r>
              <a:rPr lang="en-US" dirty="0" smtClean="0"/>
              <a:t> small wheels</a:t>
            </a:r>
            <a:endParaRPr lang="en-US" dirty="0"/>
          </a:p>
          <a:p>
            <a:r>
              <a:rPr lang="en-US" dirty="0" smtClean="0"/>
              <a:t>Revise calorimeter </a:t>
            </a:r>
            <a:r>
              <a:rPr lang="en-US" dirty="0"/>
              <a:t>R/O </a:t>
            </a:r>
            <a:r>
              <a:rPr lang="en-US" dirty="0" smtClean="0"/>
              <a:t>electronics</a:t>
            </a:r>
          </a:p>
          <a:p>
            <a:r>
              <a:rPr lang="en-US" dirty="0" smtClean="0"/>
              <a:t>Improved Trigger </a:t>
            </a:r>
            <a:endParaRPr lang="en-US" dirty="0"/>
          </a:p>
        </p:txBody>
      </p:sp>
      <p:sp>
        <p:nvSpPr>
          <p:cNvPr id="6" name="TextBox 5"/>
          <p:cNvSpPr txBox="1"/>
          <p:nvPr/>
        </p:nvSpPr>
        <p:spPr>
          <a:xfrm>
            <a:off x="1219200" y="4848954"/>
            <a:ext cx="1023229" cy="400110"/>
          </a:xfrm>
          <a:prstGeom prst="rect">
            <a:avLst/>
          </a:prstGeom>
          <a:noFill/>
        </p:spPr>
        <p:txBody>
          <a:bodyPr wrap="none" rtlCol="0">
            <a:spAutoFit/>
          </a:bodyPr>
          <a:lstStyle/>
          <a:p>
            <a:r>
              <a:rPr lang="en-GB" b="1" dirty="0" smtClean="0">
                <a:solidFill>
                  <a:srgbClr val="CC0000"/>
                </a:solidFill>
              </a:rPr>
              <a:t>ATLAS</a:t>
            </a:r>
            <a:endParaRPr lang="en-GB" b="1" dirty="0">
              <a:solidFill>
                <a:srgbClr val="CC0000"/>
              </a:solidFill>
            </a:endParaRPr>
          </a:p>
        </p:txBody>
      </p:sp>
      <p:sp>
        <p:nvSpPr>
          <p:cNvPr id="7" name="TextBox 6"/>
          <p:cNvSpPr txBox="1"/>
          <p:nvPr/>
        </p:nvSpPr>
        <p:spPr>
          <a:xfrm>
            <a:off x="6275153" y="4817532"/>
            <a:ext cx="819455" cy="400110"/>
          </a:xfrm>
          <a:prstGeom prst="rect">
            <a:avLst/>
          </a:prstGeom>
          <a:noFill/>
        </p:spPr>
        <p:txBody>
          <a:bodyPr wrap="none" rtlCol="0">
            <a:spAutoFit/>
          </a:bodyPr>
          <a:lstStyle/>
          <a:p>
            <a:r>
              <a:rPr lang="en-GB" b="1" dirty="0" smtClean="0">
                <a:solidFill>
                  <a:srgbClr val="CC0000"/>
                </a:solidFill>
              </a:rPr>
              <a:t>CMS</a:t>
            </a:r>
            <a:r>
              <a:rPr lang="en-GB" dirty="0" smtClean="0"/>
              <a:t> </a:t>
            </a:r>
            <a:endParaRPr lang="en-GB" dirty="0"/>
          </a:p>
        </p:txBody>
      </p:sp>
    </p:spTree>
    <p:extLst>
      <p:ext uri="{BB962C8B-B14F-4D97-AF65-F5344CB8AC3E}">
        <p14:creationId xmlns:p14="http://schemas.microsoft.com/office/powerpoint/2010/main" val="21298431"/>
      </p:ext>
    </p:extLst>
  </p:cSld>
  <p:clrMapOvr>
    <a:masterClrMapping/>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ATLAS Phase 2 upgrade in 1 slide</a:t>
            </a:r>
            <a:endParaRPr lang="en-GB" dirty="0"/>
          </a:p>
        </p:txBody>
      </p:sp>
      <p:pic>
        <p:nvPicPr>
          <p:cNvPr id="3" name="Picture 4" descr="FullDetector"/>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152400" y="1676400"/>
            <a:ext cx="4535270" cy="2819400"/>
          </a:xfrm>
          <a:prstGeom prst="rect">
            <a:avLst/>
          </a:prstGeom>
          <a:noFill/>
          <a:ln w="9525">
            <a:noFill/>
            <a:miter lim="800000"/>
            <a:headEnd/>
            <a:tailEnd/>
          </a:ln>
        </p:spPr>
      </p:pic>
      <p:sp>
        <p:nvSpPr>
          <p:cNvPr id="5" name="TextBox 4"/>
          <p:cNvSpPr txBox="1"/>
          <p:nvPr/>
        </p:nvSpPr>
        <p:spPr>
          <a:xfrm>
            <a:off x="419738" y="4724400"/>
            <a:ext cx="7984878" cy="2246769"/>
          </a:xfrm>
          <a:prstGeom prst="rect">
            <a:avLst/>
          </a:prstGeom>
          <a:noFill/>
        </p:spPr>
        <p:txBody>
          <a:bodyPr wrap="none" rtlCol="0">
            <a:spAutoFit/>
          </a:bodyPr>
          <a:lstStyle/>
          <a:p>
            <a:pPr marL="285750" indent="-285750">
              <a:buFont typeface="Arial"/>
              <a:buChar char="•"/>
            </a:pPr>
            <a:r>
              <a:rPr lang="en-US" dirty="0" smtClean="0">
                <a:solidFill>
                  <a:schemeClr val="accent1">
                    <a:lumMod val="50000"/>
                  </a:schemeClr>
                </a:solidFill>
              </a:rPr>
              <a:t>Replace Pixel Tracker</a:t>
            </a:r>
          </a:p>
          <a:p>
            <a:pPr marL="285750" indent="-285750">
              <a:buFont typeface="Arial"/>
              <a:buChar char="•"/>
            </a:pPr>
            <a:r>
              <a:rPr lang="en-US" dirty="0" smtClean="0">
                <a:solidFill>
                  <a:schemeClr val="accent1">
                    <a:lumMod val="50000"/>
                  </a:schemeClr>
                </a:solidFill>
              </a:rPr>
              <a:t>New </a:t>
            </a:r>
            <a:r>
              <a:rPr lang="en-US" dirty="0">
                <a:solidFill>
                  <a:schemeClr val="accent1">
                    <a:lumMod val="50000"/>
                  </a:schemeClr>
                </a:solidFill>
              </a:rPr>
              <a:t>all Silicon </a:t>
            </a:r>
            <a:r>
              <a:rPr lang="en-US" dirty="0" smtClean="0">
                <a:solidFill>
                  <a:schemeClr val="accent1">
                    <a:lumMod val="50000"/>
                  </a:schemeClr>
                </a:solidFill>
              </a:rPr>
              <a:t>Tracker, probably with high </a:t>
            </a:r>
            <a:r>
              <a:rPr lang="en-US" dirty="0" smtClean="0">
                <a:solidFill>
                  <a:schemeClr val="accent1">
                    <a:lumMod val="50000"/>
                  </a:schemeClr>
                </a:solidFill>
                <a:latin typeface="Symbol" panose="05050102010706020507" pitchFamily="18" charset="2"/>
              </a:rPr>
              <a:t>h</a:t>
            </a:r>
            <a:r>
              <a:rPr lang="en-US" dirty="0" smtClean="0">
                <a:solidFill>
                  <a:schemeClr val="accent1">
                    <a:lumMod val="50000"/>
                  </a:schemeClr>
                </a:solidFill>
              </a:rPr>
              <a:t> extension</a:t>
            </a:r>
            <a:endParaRPr lang="en-US" dirty="0">
              <a:solidFill>
                <a:schemeClr val="accent1">
                  <a:lumMod val="50000"/>
                </a:schemeClr>
              </a:solidFill>
            </a:endParaRPr>
          </a:p>
          <a:p>
            <a:pPr marL="285750" indent="-285750">
              <a:buFont typeface="Arial"/>
              <a:buChar char="•"/>
            </a:pPr>
            <a:r>
              <a:rPr lang="en-US" dirty="0">
                <a:solidFill>
                  <a:schemeClr val="accent1">
                    <a:lumMod val="50000"/>
                  </a:schemeClr>
                </a:solidFill>
              </a:rPr>
              <a:t>New </a:t>
            </a:r>
            <a:r>
              <a:rPr lang="en-US" dirty="0" smtClean="0">
                <a:solidFill>
                  <a:schemeClr val="accent1">
                    <a:lumMod val="50000"/>
                  </a:schemeClr>
                </a:solidFill>
              </a:rPr>
              <a:t>Trigger </a:t>
            </a:r>
            <a:r>
              <a:rPr lang="en-US" dirty="0">
                <a:solidFill>
                  <a:schemeClr val="accent1">
                    <a:lumMod val="50000"/>
                  </a:schemeClr>
                </a:solidFill>
              </a:rPr>
              <a:t>architecture</a:t>
            </a:r>
          </a:p>
          <a:p>
            <a:pPr marL="285750" indent="-285750">
              <a:buFont typeface="Arial"/>
              <a:buChar char="•"/>
            </a:pPr>
            <a:r>
              <a:rPr lang="en-US" dirty="0">
                <a:solidFill>
                  <a:schemeClr val="accent1">
                    <a:lumMod val="50000"/>
                  </a:schemeClr>
                </a:solidFill>
              </a:rPr>
              <a:t>New </a:t>
            </a:r>
            <a:r>
              <a:rPr lang="en-US" dirty="0" smtClean="0">
                <a:solidFill>
                  <a:schemeClr val="accent1">
                    <a:lumMod val="50000"/>
                  </a:schemeClr>
                </a:solidFill>
              </a:rPr>
              <a:t>readout for most components</a:t>
            </a:r>
          </a:p>
          <a:p>
            <a:pPr marL="285750" indent="-285750">
              <a:buFont typeface="Arial"/>
              <a:buChar char="•"/>
            </a:pPr>
            <a:r>
              <a:rPr lang="en-US" dirty="0" smtClean="0">
                <a:solidFill>
                  <a:schemeClr val="accent1">
                    <a:lumMod val="50000"/>
                  </a:schemeClr>
                </a:solidFill>
              </a:rPr>
              <a:t>TAS, Shielding &amp; infrastructure for HL-LHC</a:t>
            </a:r>
            <a:endParaRPr lang="en-US" dirty="0">
              <a:solidFill>
                <a:schemeClr val="accent1">
                  <a:lumMod val="50000"/>
                </a:schemeClr>
              </a:solidFill>
            </a:endParaRPr>
          </a:p>
          <a:p>
            <a:pPr marL="285750" indent="-285750">
              <a:buFont typeface="Arial"/>
              <a:buChar char="•"/>
            </a:pPr>
            <a:r>
              <a:rPr lang="en-US" dirty="0">
                <a:solidFill>
                  <a:schemeClr val="accent1">
                    <a:lumMod val="50000"/>
                  </a:schemeClr>
                </a:solidFill>
              </a:rPr>
              <a:t>Under investigation – </a:t>
            </a:r>
            <a:r>
              <a:rPr lang="en-US" dirty="0" smtClean="0">
                <a:solidFill>
                  <a:schemeClr val="accent1">
                    <a:lumMod val="50000"/>
                  </a:schemeClr>
                </a:solidFill>
              </a:rPr>
              <a:t>Hadron </a:t>
            </a:r>
            <a:r>
              <a:rPr lang="en-US" dirty="0" err="1" smtClean="0">
                <a:solidFill>
                  <a:schemeClr val="accent1">
                    <a:lumMod val="50000"/>
                  </a:schemeClr>
                </a:solidFill>
              </a:rPr>
              <a:t>Endcap</a:t>
            </a:r>
            <a:r>
              <a:rPr lang="en-US" dirty="0" smtClean="0">
                <a:solidFill>
                  <a:schemeClr val="accent1">
                    <a:lumMod val="50000"/>
                  </a:schemeClr>
                </a:solidFill>
              </a:rPr>
              <a:t> &amp; Forward </a:t>
            </a:r>
            <a:r>
              <a:rPr lang="en-US" dirty="0">
                <a:solidFill>
                  <a:schemeClr val="accent1">
                    <a:lumMod val="50000"/>
                  </a:schemeClr>
                </a:solidFill>
              </a:rPr>
              <a:t>Calorimeter </a:t>
            </a:r>
            <a:r>
              <a:rPr lang="en-US" dirty="0" smtClean="0">
                <a:solidFill>
                  <a:schemeClr val="accent1">
                    <a:lumMod val="50000"/>
                  </a:schemeClr>
                </a:solidFill>
              </a:rPr>
              <a:t>longevity?</a:t>
            </a:r>
            <a:endParaRPr lang="en-US" dirty="0">
              <a:solidFill>
                <a:schemeClr val="accent1">
                  <a:lumMod val="50000"/>
                </a:schemeClr>
              </a:solidFill>
            </a:endParaRPr>
          </a:p>
          <a:p>
            <a:endParaRPr lang="en-GB" dirty="0"/>
          </a:p>
        </p:txBody>
      </p:sp>
      <p:sp>
        <p:nvSpPr>
          <p:cNvPr id="6" name="Rectangle 5"/>
          <p:cNvSpPr/>
          <p:nvPr/>
        </p:nvSpPr>
        <p:spPr>
          <a:xfrm>
            <a:off x="4648200" y="1676400"/>
            <a:ext cx="5181600" cy="2862322"/>
          </a:xfrm>
          <a:prstGeom prst="rect">
            <a:avLst/>
          </a:prstGeom>
        </p:spPr>
        <p:txBody>
          <a:bodyPr wrap="square">
            <a:spAutoFit/>
          </a:bodyPr>
          <a:lstStyle/>
          <a:p>
            <a:r>
              <a:rPr lang="en-GB" dirty="0" smtClean="0">
                <a:solidFill>
                  <a:srgbClr val="CC0000"/>
                </a:solidFill>
              </a:rPr>
              <a:t>Study Standard Model in detail, including</a:t>
            </a:r>
          </a:p>
          <a:p>
            <a:r>
              <a:rPr lang="en-GB" dirty="0" smtClean="0">
                <a:solidFill>
                  <a:srgbClr val="CC0000"/>
                </a:solidFill>
              </a:rPr>
              <a:t>Higgs couplings and self-coupling</a:t>
            </a:r>
          </a:p>
          <a:p>
            <a:r>
              <a:rPr lang="en-GB" dirty="0" smtClean="0">
                <a:solidFill>
                  <a:srgbClr val="CC0000"/>
                </a:solidFill>
              </a:rPr>
              <a:t>Continue search for Physics beyond the SM</a:t>
            </a:r>
          </a:p>
          <a:p>
            <a:endParaRPr lang="en-GB" sz="1000" dirty="0" smtClean="0">
              <a:solidFill>
                <a:srgbClr val="CC0000"/>
              </a:solidFill>
            </a:endParaRPr>
          </a:p>
          <a:p>
            <a:r>
              <a:rPr lang="en-GB" dirty="0" smtClean="0">
                <a:solidFill>
                  <a:srgbClr val="CC0000"/>
                </a:solidFill>
              </a:rPr>
              <a:t>Requires x10 in statistics beyond design 300fb-1</a:t>
            </a:r>
          </a:p>
          <a:p>
            <a:r>
              <a:rPr lang="en-GB" dirty="0" smtClean="0">
                <a:solidFill>
                  <a:srgbClr val="CC0000"/>
                </a:solidFill>
              </a:rPr>
              <a:t>Key components of present detectors will not</a:t>
            </a:r>
          </a:p>
          <a:p>
            <a:r>
              <a:rPr lang="en-GB" dirty="0" smtClean="0">
                <a:solidFill>
                  <a:srgbClr val="CC0000"/>
                </a:solidFill>
              </a:rPr>
              <a:t>survive radiation load beyond 500fb-1. </a:t>
            </a:r>
          </a:p>
          <a:p>
            <a:endParaRPr lang="en-GB" sz="1000" dirty="0" smtClean="0">
              <a:solidFill>
                <a:srgbClr val="CC0000"/>
              </a:solidFill>
            </a:endParaRPr>
          </a:p>
          <a:p>
            <a:r>
              <a:rPr lang="en-GB" dirty="0" smtClean="0">
                <a:solidFill>
                  <a:srgbClr val="CC0000"/>
                </a:solidFill>
              </a:rPr>
              <a:t>Equip for 3000fb-1 p-p in 10 years </a:t>
            </a:r>
          </a:p>
          <a:p>
            <a:r>
              <a:rPr lang="en-GB" dirty="0" smtClean="0">
                <a:solidFill>
                  <a:srgbClr val="CC0000"/>
                </a:solidFill>
              </a:rPr>
              <a:t>LHC </a:t>
            </a:r>
            <a:r>
              <a:rPr lang="en-GB" dirty="0" smtClean="0">
                <a:solidFill>
                  <a:srgbClr val="CC0000"/>
                </a:solidFill>
                <a:latin typeface="Symbol" pitchFamily="18" charset="2"/>
                <a:sym typeface="Wingdings" panose="05000000000000000000" pitchFamily="2" charset="2"/>
              </a:rPr>
              <a:t>--&gt; </a:t>
            </a:r>
            <a:r>
              <a:rPr lang="en-GB" dirty="0" smtClean="0">
                <a:solidFill>
                  <a:srgbClr val="CC0000"/>
                </a:solidFill>
              </a:rPr>
              <a:t>HL LHC</a:t>
            </a:r>
            <a:r>
              <a:rPr lang="en-GB" dirty="0" smtClean="0">
                <a:solidFill>
                  <a:srgbClr val="CC0000"/>
                </a:solidFill>
                <a:sym typeface="Wingdings" panose="05000000000000000000" pitchFamily="2" charset="2"/>
              </a:rPr>
              <a:t> : &lt;pileup&gt;  (23 </a:t>
            </a:r>
            <a:r>
              <a:rPr lang="en-GB" dirty="0" smtClean="0">
                <a:solidFill>
                  <a:srgbClr val="CC0000"/>
                </a:solidFill>
                <a:latin typeface="Symbol" pitchFamily="18" charset="2"/>
                <a:sym typeface="Wingdings" panose="05000000000000000000" pitchFamily="2" charset="2"/>
              </a:rPr>
              <a:t>--&gt; </a:t>
            </a:r>
            <a:r>
              <a:rPr lang="en-GB" dirty="0" smtClean="0">
                <a:solidFill>
                  <a:srgbClr val="CC0000"/>
                </a:solidFill>
                <a:sym typeface="Wingdings" panose="05000000000000000000" pitchFamily="2" charset="2"/>
              </a:rPr>
              <a:t>140)</a:t>
            </a:r>
            <a:endParaRPr lang="en-GB" dirty="0" smtClean="0">
              <a:solidFill>
                <a:srgbClr val="CC0000"/>
              </a:solidFill>
            </a:endParaRPr>
          </a:p>
        </p:txBody>
      </p:sp>
    </p:spTree>
    <p:extLst>
      <p:ext uri="{BB962C8B-B14F-4D97-AF65-F5344CB8AC3E}">
        <p14:creationId xmlns:p14="http://schemas.microsoft.com/office/powerpoint/2010/main" val="1355842947"/>
      </p:ext>
    </p:extLst>
  </p:cSld>
  <p:clrMapOvr>
    <a:masterClrMapping/>
  </p:clrMapOvr>
  <p:transition spd="med"/>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CMS Phase 2 upgrade in 1 slide</a:t>
            </a:r>
            <a:endParaRPr lang="en-GB" dirty="0"/>
          </a:p>
        </p:txBody>
      </p:sp>
      <p:sp>
        <p:nvSpPr>
          <p:cNvPr id="3" name="Rectangle 2"/>
          <p:cNvSpPr/>
          <p:nvPr/>
        </p:nvSpPr>
        <p:spPr>
          <a:xfrm>
            <a:off x="228600" y="4343400"/>
            <a:ext cx="8839200" cy="2246769"/>
          </a:xfrm>
          <a:prstGeom prst="rect">
            <a:avLst/>
          </a:prstGeom>
        </p:spPr>
        <p:txBody>
          <a:bodyPr wrap="square">
            <a:spAutoFit/>
          </a:bodyPr>
          <a:lstStyle/>
          <a:p>
            <a:pPr marL="285750" indent="-285750">
              <a:buFont typeface="Arial"/>
              <a:buChar char="•"/>
            </a:pPr>
            <a:r>
              <a:rPr lang="en-US" dirty="0" smtClean="0">
                <a:solidFill>
                  <a:schemeClr val="accent1">
                    <a:lumMod val="50000"/>
                  </a:schemeClr>
                </a:solidFill>
              </a:rPr>
              <a:t>Replace Pixel tracker</a:t>
            </a:r>
          </a:p>
          <a:p>
            <a:pPr marL="285750" indent="-285750">
              <a:buFont typeface="Arial"/>
              <a:buChar char="•"/>
            </a:pPr>
            <a:r>
              <a:rPr lang="en-US" dirty="0" smtClean="0">
                <a:solidFill>
                  <a:schemeClr val="accent1">
                    <a:lumMod val="50000"/>
                  </a:schemeClr>
                </a:solidFill>
              </a:rPr>
              <a:t>Replace all-Si Tracker, probably with high </a:t>
            </a:r>
            <a:r>
              <a:rPr lang="en-US" dirty="0" smtClean="0">
                <a:solidFill>
                  <a:schemeClr val="accent1">
                    <a:lumMod val="50000"/>
                  </a:schemeClr>
                </a:solidFill>
                <a:latin typeface="Symbol" panose="05050102010706020507" pitchFamily="18" charset="2"/>
              </a:rPr>
              <a:t>h</a:t>
            </a:r>
            <a:r>
              <a:rPr lang="en-US" dirty="0" smtClean="0">
                <a:solidFill>
                  <a:schemeClr val="accent1">
                    <a:lumMod val="50000"/>
                  </a:schemeClr>
                </a:solidFill>
              </a:rPr>
              <a:t> extension</a:t>
            </a:r>
            <a:endParaRPr lang="en-US" dirty="0">
              <a:solidFill>
                <a:schemeClr val="accent1">
                  <a:lumMod val="50000"/>
                </a:schemeClr>
              </a:solidFill>
            </a:endParaRPr>
          </a:p>
          <a:p>
            <a:pPr marL="285750" indent="-285750">
              <a:buFont typeface="Arial"/>
              <a:buChar char="•"/>
            </a:pPr>
            <a:r>
              <a:rPr lang="en-US" dirty="0" smtClean="0">
                <a:solidFill>
                  <a:schemeClr val="accent1">
                    <a:lumMod val="50000"/>
                  </a:schemeClr>
                </a:solidFill>
              </a:rPr>
              <a:t>New/ revised </a:t>
            </a:r>
            <a:r>
              <a:rPr lang="en-US" dirty="0" err="1">
                <a:solidFill>
                  <a:schemeClr val="accent1">
                    <a:lumMod val="50000"/>
                  </a:schemeClr>
                </a:solidFill>
              </a:rPr>
              <a:t>Endcap</a:t>
            </a:r>
            <a:r>
              <a:rPr lang="en-US" dirty="0">
                <a:solidFill>
                  <a:schemeClr val="accent1">
                    <a:lumMod val="50000"/>
                  </a:schemeClr>
                </a:solidFill>
              </a:rPr>
              <a:t> </a:t>
            </a:r>
            <a:r>
              <a:rPr lang="en-US" dirty="0" smtClean="0">
                <a:solidFill>
                  <a:schemeClr val="accent1">
                    <a:lumMod val="50000"/>
                  </a:schemeClr>
                </a:solidFill>
              </a:rPr>
              <a:t>Calorimeter system (</a:t>
            </a:r>
            <a:r>
              <a:rPr lang="en-US" dirty="0" err="1" smtClean="0">
                <a:solidFill>
                  <a:schemeClr val="accent1">
                    <a:lumMod val="50000"/>
                  </a:schemeClr>
                </a:solidFill>
              </a:rPr>
              <a:t>em</a:t>
            </a:r>
            <a:r>
              <a:rPr lang="en-US" dirty="0" smtClean="0">
                <a:solidFill>
                  <a:schemeClr val="accent1">
                    <a:lumMod val="50000"/>
                  </a:schemeClr>
                </a:solidFill>
              </a:rPr>
              <a:t> &amp; had)</a:t>
            </a:r>
            <a:endParaRPr lang="en-US" dirty="0">
              <a:solidFill>
                <a:schemeClr val="accent1">
                  <a:lumMod val="50000"/>
                </a:schemeClr>
              </a:solidFill>
            </a:endParaRPr>
          </a:p>
          <a:p>
            <a:pPr marL="285750" indent="-285750">
              <a:buFont typeface="Arial"/>
              <a:buChar char="•"/>
            </a:pPr>
            <a:r>
              <a:rPr lang="en-US" dirty="0" smtClean="0">
                <a:solidFill>
                  <a:schemeClr val="accent1">
                    <a:lumMod val="50000"/>
                  </a:schemeClr>
                </a:solidFill>
              </a:rPr>
              <a:t>New </a:t>
            </a:r>
            <a:r>
              <a:rPr lang="en-US" dirty="0">
                <a:solidFill>
                  <a:schemeClr val="accent1">
                    <a:lumMod val="50000"/>
                  </a:schemeClr>
                </a:solidFill>
              </a:rPr>
              <a:t>L1 trigger (</a:t>
            </a:r>
            <a:r>
              <a:rPr lang="en-US" dirty="0" smtClean="0">
                <a:solidFill>
                  <a:schemeClr val="accent1">
                    <a:lumMod val="50000"/>
                  </a:schemeClr>
                </a:solidFill>
              </a:rPr>
              <a:t>longer latency, higher rate)</a:t>
            </a:r>
            <a:endParaRPr lang="en-US" dirty="0">
              <a:solidFill>
                <a:schemeClr val="accent1">
                  <a:lumMod val="50000"/>
                </a:schemeClr>
              </a:solidFill>
            </a:endParaRPr>
          </a:p>
          <a:p>
            <a:r>
              <a:rPr lang="en-US" dirty="0">
                <a:solidFill>
                  <a:schemeClr val="accent1">
                    <a:lumMod val="50000"/>
                  </a:schemeClr>
                </a:solidFill>
              </a:rPr>
              <a:t>      </a:t>
            </a:r>
            <a:r>
              <a:rPr lang="en-US" dirty="0" smtClean="0">
                <a:solidFill>
                  <a:schemeClr val="accent1">
                    <a:lumMod val="50000"/>
                  </a:schemeClr>
                </a:solidFill>
              </a:rPr>
              <a:t>implies refit of entire Barrel </a:t>
            </a:r>
            <a:r>
              <a:rPr lang="en-US" dirty="0" err="1" smtClean="0">
                <a:solidFill>
                  <a:schemeClr val="accent1">
                    <a:lumMod val="50000"/>
                  </a:schemeClr>
                </a:solidFill>
              </a:rPr>
              <a:t>em</a:t>
            </a:r>
            <a:r>
              <a:rPr lang="en-US" dirty="0" smtClean="0">
                <a:solidFill>
                  <a:schemeClr val="accent1">
                    <a:lumMod val="50000"/>
                  </a:schemeClr>
                </a:solidFill>
              </a:rPr>
              <a:t> calorimeter</a:t>
            </a:r>
            <a:r>
              <a:rPr lang="en-US" dirty="0" smtClean="0">
                <a:solidFill>
                  <a:schemeClr val="accent1">
                    <a:lumMod val="50000"/>
                  </a:schemeClr>
                </a:solidFill>
                <a:latin typeface="Symbol" panose="05050102010706020507" pitchFamily="18" charset="2"/>
              </a:rPr>
              <a:t> --&gt; </a:t>
            </a:r>
            <a:r>
              <a:rPr lang="en-US" dirty="0" smtClean="0">
                <a:solidFill>
                  <a:schemeClr val="accent1">
                    <a:lumMod val="50000"/>
                  </a:schemeClr>
                </a:solidFill>
              </a:rPr>
              <a:t>time driver</a:t>
            </a:r>
            <a:endParaRPr lang="en-US" dirty="0">
              <a:solidFill>
                <a:schemeClr val="accent1">
                  <a:lumMod val="50000"/>
                </a:schemeClr>
              </a:solidFill>
            </a:endParaRPr>
          </a:p>
          <a:p>
            <a:pPr marL="285750" indent="-285750">
              <a:buFont typeface="Arial"/>
              <a:buChar char="•"/>
            </a:pPr>
            <a:r>
              <a:rPr lang="en-US" dirty="0" smtClean="0">
                <a:solidFill>
                  <a:schemeClr val="accent1">
                    <a:lumMod val="50000"/>
                  </a:schemeClr>
                </a:solidFill>
              </a:rPr>
              <a:t>Install new </a:t>
            </a:r>
            <a:r>
              <a:rPr lang="en-US" dirty="0" err="1" smtClean="0">
                <a:solidFill>
                  <a:schemeClr val="accent1">
                    <a:lumMod val="50000"/>
                  </a:schemeClr>
                </a:solidFill>
              </a:rPr>
              <a:t>muon</a:t>
            </a:r>
            <a:r>
              <a:rPr lang="en-US" dirty="0" smtClean="0">
                <a:solidFill>
                  <a:schemeClr val="accent1">
                    <a:lumMod val="50000"/>
                  </a:schemeClr>
                </a:solidFill>
              </a:rPr>
              <a:t> stations at high eta (RPC &amp;GEM) and refit barrel </a:t>
            </a:r>
            <a:r>
              <a:rPr lang="en-US" dirty="0" err="1" smtClean="0">
                <a:solidFill>
                  <a:schemeClr val="accent1">
                    <a:lumMod val="50000"/>
                  </a:schemeClr>
                </a:solidFill>
              </a:rPr>
              <a:t>muon</a:t>
            </a:r>
            <a:r>
              <a:rPr lang="en-US" dirty="0" smtClean="0">
                <a:solidFill>
                  <a:schemeClr val="accent1">
                    <a:lumMod val="50000"/>
                  </a:schemeClr>
                </a:solidFill>
              </a:rPr>
              <a:t> readout</a:t>
            </a:r>
          </a:p>
          <a:p>
            <a:pPr marL="342900" indent="-342900">
              <a:buFont typeface="Arial" pitchFamily="34" charset="0"/>
              <a:buChar char="•"/>
            </a:pPr>
            <a:r>
              <a:rPr lang="en-US" dirty="0" smtClean="0">
                <a:solidFill>
                  <a:schemeClr val="accent1">
                    <a:lumMod val="50000"/>
                  </a:schemeClr>
                </a:solidFill>
              </a:rPr>
              <a:t>TAS</a:t>
            </a:r>
            <a:r>
              <a:rPr lang="en-US" dirty="0">
                <a:solidFill>
                  <a:schemeClr val="accent1">
                    <a:lumMod val="50000"/>
                  </a:schemeClr>
                </a:solidFill>
              </a:rPr>
              <a:t>, Shielding &amp; infrastructure for </a:t>
            </a:r>
            <a:r>
              <a:rPr lang="en-US" dirty="0" smtClean="0">
                <a:solidFill>
                  <a:schemeClr val="accent1">
                    <a:lumMod val="50000"/>
                  </a:schemeClr>
                </a:solidFill>
              </a:rPr>
              <a:t>HL-LHC, including magnet consolidation</a:t>
            </a:r>
            <a:endParaRPr lang="en-US" dirty="0">
              <a:solidFill>
                <a:schemeClr val="accent1">
                  <a:lumMod val="50000"/>
                </a:schemeClr>
              </a:solidFill>
            </a:endParaRPr>
          </a:p>
        </p:txBody>
      </p:sp>
      <p:sp>
        <p:nvSpPr>
          <p:cNvPr id="4" name="TextBox 3"/>
          <p:cNvSpPr txBox="1"/>
          <p:nvPr/>
        </p:nvSpPr>
        <p:spPr>
          <a:xfrm>
            <a:off x="4800600" y="1524000"/>
            <a:ext cx="5240537" cy="3477875"/>
          </a:xfrm>
          <a:prstGeom prst="rect">
            <a:avLst/>
          </a:prstGeom>
          <a:noFill/>
        </p:spPr>
        <p:txBody>
          <a:bodyPr wrap="none" rtlCol="0">
            <a:spAutoFit/>
          </a:bodyPr>
          <a:lstStyle/>
          <a:p>
            <a:r>
              <a:rPr lang="en-GB" dirty="0" smtClean="0">
                <a:solidFill>
                  <a:srgbClr val="B80000"/>
                </a:solidFill>
              </a:rPr>
              <a:t>Study Standard Model in detail, including</a:t>
            </a:r>
          </a:p>
          <a:p>
            <a:r>
              <a:rPr lang="en-GB" dirty="0" smtClean="0">
                <a:solidFill>
                  <a:srgbClr val="B80000"/>
                </a:solidFill>
              </a:rPr>
              <a:t>Higgs couplings and self-coupling</a:t>
            </a:r>
          </a:p>
          <a:p>
            <a:r>
              <a:rPr lang="en-GB" dirty="0">
                <a:solidFill>
                  <a:srgbClr val="B80000"/>
                </a:solidFill>
              </a:rPr>
              <a:t>C</a:t>
            </a:r>
            <a:r>
              <a:rPr lang="en-GB" dirty="0" smtClean="0">
                <a:solidFill>
                  <a:srgbClr val="B80000"/>
                </a:solidFill>
              </a:rPr>
              <a:t>ontinue search for Physics beyond the SM</a:t>
            </a:r>
          </a:p>
          <a:p>
            <a:endParaRPr lang="en-GB" sz="1000" dirty="0">
              <a:solidFill>
                <a:srgbClr val="B80000"/>
              </a:solidFill>
            </a:endParaRPr>
          </a:p>
          <a:p>
            <a:r>
              <a:rPr lang="en-GB" dirty="0" smtClean="0">
                <a:solidFill>
                  <a:srgbClr val="B80000"/>
                </a:solidFill>
              </a:rPr>
              <a:t>Requires x10 in statistics beyond design 300fb-1</a:t>
            </a:r>
          </a:p>
          <a:p>
            <a:r>
              <a:rPr lang="en-GB" dirty="0" smtClean="0">
                <a:solidFill>
                  <a:srgbClr val="B80000"/>
                </a:solidFill>
              </a:rPr>
              <a:t>Key components of present detectors will not</a:t>
            </a:r>
          </a:p>
          <a:p>
            <a:r>
              <a:rPr lang="en-GB" dirty="0" smtClean="0">
                <a:solidFill>
                  <a:srgbClr val="B80000"/>
                </a:solidFill>
              </a:rPr>
              <a:t>survive radiation load beyond 500fb-1. </a:t>
            </a:r>
          </a:p>
          <a:p>
            <a:endParaRPr lang="en-GB" sz="1000" dirty="0">
              <a:solidFill>
                <a:srgbClr val="B80000"/>
              </a:solidFill>
            </a:endParaRPr>
          </a:p>
          <a:p>
            <a:r>
              <a:rPr lang="en-GB" dirty="0" smtClean="0">
                <a:solidFill>
                  <a:srgbClr val="B80000"/>
                </a:solidFill>
              </a:rPr>
              <a:t>Equip for 3000fb-1 p-p in 10 years </a:t>
            </a:r>
          </a:p>
          <a:p>
            <a:r>
              <a:rPr lang="en-GB" dirty="0" smtClean="0">
                <a:solidFill>
                  <a:srgbClr val="B80000"/>
                </a:solidFill>
              </a:rPr>
              <a:t>LHC </a:t>
            </a:r>
            <a:r>
              <a:rPr lang="en-GB" dirty="0" smtClean="0">
                <a:solidFill>
                  <a:srgbClr val="B80000"/>
                </a:solidFill>
                <a:latin typeface="Symbol" pitchFamily="18" charset="2"/>
                <a:sym typeface="Wingdings" panose="05000000000000000000" pitchFamily="2" charset="2"/>
              </a:rPr>
              <a:t>--&gt; </a:t>
            </a:r>
            <a:r>
              <a:rPr lang="en-GB" dirty="0" smtClean="0">
                <a:solidFill>
                  <a:srgbClr val="B80000"/>
                </a:solidFill>
              </a:rPr>
              <a:t>HL LHC</a:t>
            </a:r>
            <a:r>
              <a:rPr lang="en-GB" dirty="0" smtClean="0">
                <a:solidFill>
                  <a:srgbClr val="B80000"/>
                </a:solidFill>
                <a:sym typeface="Wingdings" panose="05000000000000000000" pitchFamily="2" charset="2"/>
              </a:rPr>
              <a:t> : pileup  (23 </a:t>
            </a:r>
            <a:r>
              <a:rPr lang="en-GB" dirty="0" smtClean="0">
                <a:solidFill>
                  <a:srgbClr val="B80000"/>
                </a:solidFill>
                <a:latin typeface="Symbol" pitchFamily="18" charset="2"/>
                <a:sym typeface="Wingdings" panose="05000000000000000000" pitchFamily="2" charset="2"/>
              </a:rPr>
              <a:t>--&gt; </a:t>
            </a:r>
            <a:r>
              <a:rPr lang="en-GB" dirty="0" smtClean="0">
                <a:solidFill>
                  <a:srgbClr val="B80000"/>
                </a:solidFill>
                <a:sym typeface="Wingdings" panose="05000000000000000000" pitchFamily="2" charset="2"/>
              </a:rPr>
              <a:t>140)</a:t>
            </a:r>
            <a:endParaRPr lang="en-GB" dirty="0" smtClean="0">
              <a:solidFill>
                <a:srgbClr val="B80000"/>
              </a:solidFill>
            </a:endParaRPr>
          </a:p>
          <a:p>
            <a:endParaRPr lang="en-GB" dirty="0"/>
          </a:p>
          <a:p>
            <a:endParaRPr lang="en-GB" dirty="0" smtClean="0"/>
          </a:p>
        </p:txBody>
      </p:sp>
      <p:pic>
        <p:nvPicPr>
          <p:cNvPr id="5" name="Picture 4" descr="myphotobook-12.jpg"/>
          <p:cNvPicPr>
            <a:picLocks noChangeAspect="1"/>
          </p:cNvPicPr>
          <p:nvPr/>
        </p:nvPicPr>
        <p:blipFill>
          <a:blip r:embed="rId2" cstate="print">
            <a:extLst>
              <a:ext uri="{28A0092B-C50C-407E-A947-70E740481C1C}">
                <a14:useLocalDpi xmlns:a14="http://schemas.microsoft.com/office/drawing/2010/main"/>
              </a:ext>
            </a:extLst>
          </a:blip>
          <a:srcRect/>
          <a:stretch>
            <a:fillRect/>
          </a:stretch>
        </p:blipFill>
        <p:spPr>
          <a:xfrm>
            <a:off x="228600" y="1524000"/>
            <a:ext cx="4390836" cy="2796135"/>
          </a:xfrm>
          <a:prstGeom prst="rect">
            <a:avLst/>
          </a:prstGeom>
        </p:spPr>
      </p:pic>
    </p:spTree>
    <p:extLst>
      <p:ext uri="{BB962C8B-B14F-4D97-AF65-F5344CB8AC3E}">
        <p14:creationId xmlns:p14="http://schemas.microsoft.com/office/powerpoint/2010/main" val="150463736"/>
      </p:ext>
    </p:extLst>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ALICE upgrade in one slide</a:t>
            </a:r>
            <a:endParaRPr lang="en-GB" dirty="0"/>
          </a:p>
        </p:txBody>
      </p:sp>
      <p:pic>
        <p:nvPicPr>
          <p:cNvPr id="3" name="Picture 4" descr="alice_technical_paper_ALICE-couleur-OK06_cut_named.pn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457200" y="1582057"/>
            <a:ext cx="4267200" cy="3092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p:cNvSpPr txBox="1"/>
          <p:nvPr/>
        </p:nvSpPr>
        <p:spPr>
          <a:xfrm>
            <a:off x="5029200" y="2057400"/>
            <a:ext cx="4312399" cy="2554545"/>
          </a:xfrm>
          <a:prstGeom prst="rect">
            <a:avLst/>
          </a:prstGeom>
          <a:noFill/>
        </p:spPr>
        <p:txBody>
          <a:bodyPr wrap="none" rtlCol="0">
            <a:spAutoFit/>
          </a:bodyPr>
          <a:lstStyle/>
          <a:p>
            <a:r>
              <a:rPr lang="en-GB" dirty="0" smtClean="0">
                <a:solidFill>
                  <a:srgbClr val="B80000"/>
                </a:solidFill>
              </a:rPr>
              <a:t>High statistics measurements using rare </a:t>
            </a:r>
          </a:p>
          <a:p>
            <a:r>
              <a:rPr lang="en-GB" dirty="0">
                <a:solidFill>
                  <a:srgbClr val="B80000"/>
                </a:solidFill>
              </a:rPr>
              <a:t>p</a:t>
            </a:r>
            <a:r>
              <a:rPr lang="en-GB" dirty="0" smtClean="0">
                <a:solidFill>
                  <a:srgbClr val="B80000"/>
                </a:solidFill>
              </a:rPr>
              <a:t>robe particles at low </a:t>
            </a:r>
            <a:r>
              <a:rPr lang="en-GB" dirty="0" err="1" smtClean="0">
                <a:solidFill>
                  <a:srgbClr val="B80000"/>
                </a:solidFill>
              </a:rPr>
              <a:t>pT.</a:t>
            </a:r>
            <a:endParaRPr lang="en-GB" dirty="0" smtClean="0">
              <a:solidFill>
                <a:srgbClr val="B80000"/>
              </a:solidFill>
            </a:endParaRPr>
          </a:p>
          <a:p>
            <a:endParaRPr lang="en-GB" dirty="0">
              <a:solidFill>
                <a:srgbClr val="B80000"/>
              </a:solidFill>
            </a:endParaRPr>
          </a:p>
          <a:p>
            <a:r>
              <a:rPr lang="en-GB" dirty="0" smtClean="0">
                <a:solidFill>
                  <a:srgbClr val="B80000"/>
                </a:solidFill>
              </a:rPr>
              <a:t>cannot be selected by trigger</a:t>
            </a:r>
          </a:p>
          <a:p>
            <a:endParaRPr lang="en-GB" dirty="0">
              <a:solidFill>
                <a:srgbClr val="B80000"/>
              </a:solidFill>
            </a:endParaRPr>
          </a:p>
          <a:p>
            <a:r>
              <a:rPr lang="en-GB" dirty="0" smtClean="0">
                <a:solidFill>
                  <a:srgbClr val="B80000"/>
                </a:solidFill>
              </a:rPr>
              <a:t>Aim for 10nb-1</a:t>
            </a:r>
          </a:p>
          <a:p>
            <a:r>
              <a:rPr lang="en-GB" dirty="0" smtClean="0">
                <a:solidFill>
                  <a:srgbClr val="B80000"/>
                </a:solidFill>
              </a:rPr>
              <a:t>(factor of 100 x </a:t>
            </a:r>
            <a:r>
              <a:rPr lang="en-GB" dirty="0" err="1" smtClean="0">
                <a:solidFill>
                  <a:srgbClr val="B80000"/>
                </a:solidFill>
              </a:rPr>
              <a:t>ongoing</a:t>
            </a:r>
            <a:r>
              <a:rPr lang="en-GB" dirty="0" smtClean="0">
                <a:solidFill>
                  <a:srgbClr val="B80000"/>
                </a:solidFill>
              </a:rPr>
              <a:t> programme)</a:t>
            </a:r>
          </a:p>
          <a:p>
            <a:r>
              <a:rPr lang="en-GB" dirty="0" smtClean="0"/>
              <a:t> </a:t>
            </a:r>
          </a:p>
        </p:txBody>
      </p:sp>
      <p:sp>
        <p:nvSpPr>
          <p:cNvPr id="5" name="TextBox 4"/>
          <p:cNvSpPr txBox="1"/>
          <p:nvPr/>
        </p:nvSpPr>
        <p:spPr>
          <a:xfrm>
            <a:off x="280945" y="4876800"/>
            <a:ext cx="8650125" cy="1938992"/>
          </a:xfrm>
          <a:prstGeom prst="rect">
            <a:avLst/>
          </a:prstGeom>
          <a:noFill/>
        </p:spPr>
        <p:txBody>
          <a:bodyPr wrap="none" rtlCol="0">
            <a:spAutoFit/>
          </a:bodyPr>
          <a:lstStyle/>
          <a:p>
            <a:r>
              <a:rPr lang="en-GB" dirty="0" smtClean="0">
                <a:solidFill>
                  <a:schemeClr val="accent1">
                    <a:lumMod val="50000"/>
                  </a:schemeClr>
                </a:solidFill>
              </a:rPr>
              <a:t>All readout : 500Hz  </a:t>
            </a:r>
            <a:r>
              <a:rPr lang="en-GB" dirty="0" smtClean="0">
                <a:solidFill>
                  <a:schemeClr val="accent1">
                    <a:lumMod val="50000"/>
                  </a:schemeClr>
                </a:solidFill>
                <a:latin typeface="Symbol" panose="05050102010706020507" pitchFamily="18" charset="2"/>
              </a:rPr>
              <a:t>--&gt;</a:t>
            </a:r>
            <a:r>
              <a:rPr lang="en-GB" dirty="0" smtClean="0">
                <a:solidFill>
                  <a:schemeClr val="accent1">
                    <a:lumMod val="50000"/>
                  </a:schemeClr>
                </a:solidFill>
              </a:rPr>
              <a:t> 50kHz with min bias trigger</a:t>
            </a:r>
          </a:p>
          <a:p>
            <a:r>
              <a:rPr lang="en-GB" dirty="0" smtClean="0">
                <a:solidFill>
                  <a:schemeClr val="accent1">
                    <a:lumMod val="50000"/>
                  </a:schemeClr>
                </a:solidFill>
              </a:rPr>
              <a:t>new </a:t>
            </a:r>
            <a:r>
              <a:rPr lang="en-GB" dirty="0" err="1" smtClean="0">
                <a:solidFill>
                  <a:schemeClr val="accent1">
                    <a:lumMod val="50000"/>
                  </a:schemeClr>
                </a:solidFill>
              </a:rPr>
              <a:t>beampipe</a:t>
            </a:r>
            <a:r>
              <a:rPr lang="en-GB" dirty="0" smtClean="0">
                <a:solidFill>
                  <a:schemeClr val="accent1">
                    <a:lumMod val="50000"/>
                  </a:schemeClr>
                </a:solidFill>
              </a:rPr>
              <a:t>, ITS &amp; 4-GEM endplates for TPC</a:t>
            </a:r>
          </a:p>
          <a:p>
            <a:endParaRPr lang="en-GB" dirty="0" smtClean="0">
              <a:solidFill>
                <a:schemeClr val="accent1">
                  <a:lumMod val="50000"/>
                </a:schemeClr>
              </a:solidFill>
            </a:endParaRPr>
          </a:p>
          <a:p>
            <a:r>
              <a:rPr lang="en-GB" b="1" dirty="0" smtClean="0">
                <a:solidFill>
                  <a:srgbClr val="B80000"/>
                </a:solidFill>
              </a:rPr>
              <a:t>This is a single phase upgrade targeted for LS2 </a:t>
            </a:r>
          </a:p>
          <a:p>
            <a:r>
              <a:rPr lang="en-GB" dirty="0" smtClean="0">
                <a:solidFill>
                  <a:schemeClr val="accent1">
                    <a:lumMod val="50000"/>
                  </a:schemeClr>
                </a:solidFill>
              </a:rPr>
              <a:t>Physics potential at the existing event rate will by then be ~ exhausted</a:t>
            </a:r>
          </a:p>
          <a:p>
            <a:r>
              <a:rPr lang="en-GB" dirty="0" smtClean="0">
                <a:solidFill>
                  <a:schemeClr val="accent1">
                    <a:lumMod val="50000"/>
                  </a:schemeClr>
                </a:solidFill>
              </a:rPr>
              <a:t>Requires LHC upgrade to ion source, RFQ, LINAC3, SPS kickers, DS collimators</a:t>
            </a:r>
          </a:p>
        </p:txBody>
      </p:sp>
    </p:spTree>
    <p:extLst>
      <p:ext uri="{BB962C8B-B14F-4D97-AF65-F5344CB8AC3E}">
        <p14:creationId xmlns:p14="http://schemas.microsoft.com/office/powerpoint/2010/main" val="1517167273"/>
      </p:ext>
    </p:extLst>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smtClean="0"/>
              <a:t>LHCb</a:t>
            </a:r>
            <a:r>
              <a:rPr lang="en-GB" dirty="0" smtClean="0"/>
              <a:t> upgrade in one slide</a:t>
            </a:r>
            <a:endParaRPr lang="en-GB" dirty="0"/>
          </a:p>
        </p:txBody>
      </p:sp>
      <p:pic>
        <p:nvPicPr>
          <p:cNvPr id="3" name="Picture 2"/>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304800" y="1524000"/>
            <a:ext cx="4889159" cy="2757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5410200" y="1524652"/>
            <a:ext cx="4249881" cy="2862322"/>
          </a:xfrm>
          <a:prstGeom prst="rect">
            <a:avLst/>
          </a:prstGeom>
          <a:noFill/>
        </p:spPr>
        <p:txBody>
          <a:bodyPr wrap="none" rtlCol="0">
            <a:spAutoFit/>
          </a:bodyPr>
          <a:lstStyle/>
          <a:p>
            <a:r>
              <a:rPr lang="en-GB" dirty="0" smtClean="0">
                <a:solidFill>
                  <a:srgbClr val="B80000"/>
                </a:solidFill>
              </a:rPr>
              <a:t>Record very high statistics to search for</a:t>
            </a:r>
          </a:p>
          <a:p>
            <a:r>
              <a:rPr lang="en-GB" dirty="0">
                <a:solidFill>
                  <a:srgbClr val="B80000"/>
                </a:solidFill>
              </a:rPr>
              <a:t>e</a:t>
            </a:r>
            <a:r>
              <a:rPr lang="en-GB" dirty="0" smtClean="0">
                <a:solidFill>
                  <a:srgbClr val="B80000"/>
                </a:solidFill>
              </a:rPr>
              <a:t>ffect of possible new physics on </a:t>
            </a:r>
          </a:p>
          <a:p>
            <a:r>
              <a:rPr lang="en-GB" dirty="0">
                <a:solidFill>
                  <a:srgbClr val="B80000"/>
                </a:solidFill>
              </a:rPr>
              <a:t>f</a:t>
            </a:r>
            <a:r>
              <a:rPr lang="en-GB" dirty="0" smtClean="0">
                <a:solidFill>
                  <a:srgbClr val="B80000"/>
                </a:solidFill>
              </a:rPr>
              <a:t>lavour structure.</a:t>
            </a:r>
          </a:p>
          <a:p>
            <a:endParaRPr lang="en-GB" dirty="0">
              <a:solidFill>
                <a:srgbClr val="B80000"/>
              </a:solidFill>
            </a:endParaRPr>
          </a:p>
          <a:p>
            <a:r>
              <a:rPr lang="en-GB" dirty="0" smtClean="0">
                <a:solidFill>
                  <a:srgbClr val="B80000"/>
                </a:solidFill>
              </a:rPr>
              <a:t>Aim for 50fb-1 to match theoretical </a:t>
            </a:r>
          </a:p>
          <a:p>
            <a:r>
              <a:rPr lang="en-GB" dirty="0">
                <a:solidFill>
                  <a:srgbClr val="B80000"/>
                </a:solidFill>
              </a:rPr>
              <a:t>u</a:t>
            </a:r>
            <a:r>
              <a:rPr lang="en-GB" dirty="0" smtClean="0">
                <a:solidFill>
                  <a:srgbClr val="B80000"/>
                </a:solidFill>
              </a:rPr>
              <a:t>ncertainties</a:t>
            </a:r>
          </a:p>
          <a:p>
            <a:r>
              <a:rPr lang="en-GB" dirty="0" smtClean="0">
                <a:solidFill>
                  <a:srgbClr val="B80000"/>
                </a:solidFill>
              </a:rPr>
              <a:t>(factor of 5 x </a:t>
            </a:r>
            <a:r>
              <a:rPr lang="en-GB" dirty="0" err="1" smtClean="0">
                <a:solidFill>
                  <a:srgbClr val="B80000"/>
                </a:solidFill>
              </a:rPr>
              <a:t>ongoing</a:t>
            </a:r>
            <a:r>
              <a:rPr lang="en-GB" dirty="0" smtClean="0">
                <a:solidFill>
                  <a:srgbClr val="B80000"/>
                </a:solidFill>
              </a:rPr>
              <a:t> programme)</a:t>
            </a:r>
          </a:p>
          <a:p>
            <a:endParaRPr lang="en-GB" dirty="0" smtClean="0"/>
          </a:p>
          <a:p>
            <a:endParaRPr lang="en-GB" dirty="0" smtClean="0"/>
          </a:p>
        </p:txBody>
      </p:sp>
      <p:sp>
        <p:nvSpPr>
          <p:cNvPr id="5" name="TextBox 4"/>
          <p:cNvSpPr txBox="1"/>
          <p:nvPr/>
        </p:nvSpPr>
        <p:spPr>
          <a:xfrm>
            <a:off x="304800" y="4336112"/>
            <a:ext cx="8012130" cy="2554545"/>
          </a:xfrm>
          <a:prstGeom prst="rect">
            <a:avLst/>
          </a:prstGeom>
          <a:noFill/>
        </p:spPr>
        <p:txBody>
          <a:bodyPr wrap="none" rtlCol="0">
            <a:spAutoFit/>
          </a:bodyPr>
          <a:lstStyle/>
          <a:p>
            <a:r>
              <a:rPr lang="en-GB" dirty="0" smtClean="0">
                <a:solidFill>
                  <a:schemeClr val="accent1">
                    <a:lumMod val="50000"/>
                  </a:schemeClr>
                </a:solidFill>
              </a:rPr>
              <a:t>Replacement of VELO</a:t>
            </a:r>
          </a:p>
          <a:p>
            <a:r>
              <a:rPr lang="en-GB" dirty="0" smtClean="0">
                <a:solidFill>
                  <a:schemeClr val="accent1">
                    <a:lumMod val="50000"/>
                  </a:schemeClr>
                </a:solidFill>
              </a:rPr>
              <a:t>Major upgrade of RICH optics,</a:t>
            </a:r>
          </a:p>
          <a:p>
            <a:r>
              <a:rPr lang="en-GB" dirty="0" smtClean="0">
                <a:solidFill>
                  <a:schemeClr val="accent1">
                    <a:lumMod val="50000"/>
                  </a:schemeClr>
                </a:solidFill>
              </a:rPr>
              <a:t>Major upgrade of tracking system (technology decisions by end of this year)</a:t>
            </a:r>
          </a:p>
          <a:p>
            <a:r>
              <a:rPr lang="en-GB" dirty="0" smtClean="0">
                <a:solidFill>
                  <a:schemeClr val="accent1">
                    <a:lumMod val="50000"/>
                  </a:schemeClr>
                </a:solidFill>
              </a:rPr>
              <a:t>Upgrade all existing detector FE electronics  1 MHz </a:t>
            </a:r>
            <a:r>
              <a:rPr lang="en-GB" dirty="0" smtClean="0">
                <a:solidFill>
                  <a:schemeClr val="accent1">
                    <a:lumMod val="50000"/>
                  </a:schemeClr>
                </a:solidFill>
                <a:latin typeface="Symbol" panose="05050102010706020507" pitchFamily="18" charset="2"/>
              </a:rPr>
              <a:t>--&gt;</a:t>
            </a:r>
            <a:r>
              <a:rPr lang="en-GB" dirty="0" smtClean="0">
                <a:solidFill>
                  <a:schemeClr val="accent1">
                    <a:lumMod val="50000"/>
                  </a:schemeClr>
                </a:solidFill>
              </a:rPr>
              <a:t> 40MHz</a:t>
            </a:r>
          </a:p>
          <a:p>
            <a:endParaRPr lang="en-GB" dirty="0">
              <a:solidFill>
                <a:schemeClr val="accent1">
                  <a:lumMod val="50000"/>
                </a:schemeClr>
              </a:solidFill>
            </a:endParaRPr>
          </a:p>
          <a:p>
            <a:r>
              <a:rPr lang="en-GB" b="1" dirty="0" smtClean="0">
                <a:solidFill>
                  <a:srgbClr val="B80000"/>
                </a:solidFill>
              </a:rPr>
              <a:t>This is a single Phase upgrade targeted for LS2 </a:t>
            </a:r>
          </a:p>
          <a:p>
            <a:r>
              <a:rPr lang="en-GB" dirty="0">
                <a:solidFill>
                  <a:schemeClr val="accent1">
                    <a:lumMod val="50000"/>
                  </a:schemeClr>
                </a:solidFill>
              </a:rPr>
              <a:t>Doubling time with present detector </a:t>
            </a:r>
            <a:r>
              <a:rPr lang="en-GB" dirty="0" smtClean="0">
                <a:solidFill>
                  <a:schemeClr val="accent1">
                    <a:lumMod val="50000"/>
                  </a:schemeClr>
                </a:solidFill>
              </a:rPr>
              <a:t>will </a:t>
            </a:r>
            <a:r>
              <a:rPr lang="en-GB" dirty="0">
                <a:solidFill>
                  <a:schemeClr val="accent1">
                    <a:lumMod val="50000"/>
                  </a:schemeClr>
                </a:solidFill>
              </a:rPr>
              <a:t>by </a:t>
            </a:r>
            <a:r>
              <a:rPr lang="en-GB" dirty="0" smtClean="0">
                <a:solidFill>
                  <a:schemeClr val="accent1">
                    <a:lumMod val="50000"/>
                  </a:schemeClr>
                </a:solidFill>
              </a:rPr>
              <a:t>then, </a:t>
            </a:r>
            <a:r>
              <a:rPr lang="en-GB" dirty="0">
                <a:solidFill>
                  <a:schemeClr val="accent1">
                    <a:lumMod val="50000"/>
                  </a:schemeClr>
                </a:solidFill>
              </a:rPr>
              <a:t>be ~ 10 years</a:t>
            </a:r>
          </a:p>
          <a:p>
            <a:r>
              <a:rPr lang="en-GB" dirty="0" smtClean="0">
                <a:solidFill>
                  <a:schemeClr val="accent1">
                    <a:lumMod val="50000"/>
                  </a:schemeClr>
                </a:solidFill>
              </a:rPr>
              <a:t>LHC can deliver 2 x 10</a:t>
            </a:r>
            <a:r>
              <a:rPr lang="en-GB" baseline="30000" dirty="0" smtClean="0">
                <a:solidFill>
                  <a:schemeClr val="accent1">
                    <a:lumMod val="50000"/>
                  </a:schemeClr>
                </a:solidFill>
              </a:rPr>
              <a:t>33</a:t>
            </a:r>
            <a:r>
              <a:rPr lang="en-GB" dirty="0" smtClean="0">
                <a:solidFill>
                  <a:schemeClr val="accent1">
                    <a:lumMod val="50000"/>
                  </a:schemeClr>
                </a:solidFill>
              </a:rPr>
              <a:t>  to LHC b as soon as the upgrade is ready</a:t>
            </a:r>
          </a:p>
        </p:txBody>
      </p:sp>
    </p:spTree>
    <p:extLst>
      <p:ext uri="{BB962C8B-B14F-4D97-AF65-F5344CB8AC3E}">
        <p14:creationId xmlns:p14="http://schemas.microsoft.com/office/powerpoint/2010/main" val="739849822"/>
      </p:ext>
    </p:extLst>
  </p:cSld>
  <p:clrMapOvr>
    <a:masterClrMapping/>
  </p:clrMapOvr>
  <p:transition spd="med"/>
  <p:timing>
    <p:tnLst>
      <p:par>
        <p:cTn id="1" dur="indefinite" restart="never" nodeType="tmRoot"/>
      </p:par>
    </p:tnLst>
  </p:timing>
</p:sld>
</file>

<file path=ppt/theme/theme1.xml><?xml version="1.0" encoding="utf-8"?>
<a:theme xmlns:a="http://schemas.openxmlformats.org/drawingml/2006/main" name="Upgrade_week_May2011_904">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Upgrade_week_May2011_904">
      <a:majorFont>
        <a:latin typeface="Times"/>
        <a:ea typeface=""/>
        <a:cs typeface=""/>
      </a:majorFont>
      <a:minorFont>
        <a:latin typeface="Time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Upgrade_week_May2011_904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Upgrade_week_May2011_904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Upgrade_week_May2011_904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Upgrade_week_May2011_904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Upgrade_week_May2011_904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Upgrade_week_May2011_904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Upgrade_week_May2011_904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Upgrade_week_May2011_904</Template>
  <TotalTime>12377</TotalTime>
  <Words>2033</Words>
  <Application>Microsoft Office PowerPoint</Application>
  <PresentationFormat>A4 Paper (210x297 mm)</PresentationFormat>
  <Paragraphs>395</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Upgrade_week_May2011_904</vt:lpstr>
      <vt:lpstr>EFCA HL-LHC expts workshop: 1-3 Oct</vt:lpstr>
      <vt:lpstr>EFCA HL-LHC expts workshop: 1-3 Oct</vt:lpstr>
      <vt:lpstr>3 Days, 10 sessions (prep group for each)</vt:lpstr>
      <vt:lpstr>This talk</vt:lpstr>
      <vt:lpstr>ATLAS &amp; CMS ongoing upgrades</vt:lpstr>
      <vt:lpstr>ATLAS Phase 2 upgrade in 1 slide</vt:lpstr>
      <vt:lpstr>CMS Phase 2 upgrade in 1 slide</vt:lpstr>
      <vt:lpstr>ALICE upgrade in one slide</vt:lpstr>
      <vt:lpstr>LHCb upgrade in one slide</vt:lpstr>
      <vt:lpstr>Schedule: timing of shutdowns</vt:lpstr>
      <vt:lpstr>Schedule: timing of shutdowns</vt:lpstr>
      <vt:lpstr>Pileup and luminous region</vt:lpstr>
      <vt:lpstr>Patterns of LHC operation</vt:lpstr>
      <vt:lpstr>Operation: special requests</vt:lpstr>
      <vt:lpstr>Other factors affecting LS2/LS3</vt:lpstr>
      <vt:lpstr>Other factors affecting LS2 and LS3</vt:lpstr>
      <vt:lpstr>Other factors affecting LS2 and LS3</vt:lpstr>
      <vt:lpstr>Support &amp; co-operation</vt:lpstr>
      <vt:lpstr>Conclusion</vt:lpstr>
      <vt:lpstr>Conclusion</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Upgrade Technical Coordination</dc:title>
  <dc:creator>ball</dc:creator>
  <cp:lastModifiedBy>austin</cp:lastModifiedBy>
  <cp:revision>798</cp:revision>
  <cp:lastPrinted>2012-03-19T22:53:41Z</cp:lastPrinted>
  <dcterms:created xsi:type="dcterms:W3CDTF">2011-05-10T10:35:32Z</dcterms:created>
  <dcterms:modified xsi:type="dcterms:W3CDTF">2013-10-29T02:29:45Z</dcterms:modified>
</cp:coreProperties>
</file>