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6" r:id="rId10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8F267-E31D-4525-8238-4E061178C75C}" type="datetimeFigureOut">
              <a:rPr lang="en-US" smtClean="0"/>
              <a:pPr/>
              <a:t>6/29/2013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92B36-47D7-4157-8C83-EBE22707018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hr-HR" sz="6600" dirty="0" smtClean="0"/>
              <a:t>Fizika neutrina</a:t>
            </a:r>
            <a:br>
              <a:rPr lang="hr-HR" sz="6600" dirty="0" smtClean="0"/>
            </a:br>
            <a:r>
              <a:rPr lang="hr-HR" dirty="0" smtClean="0"/>
              <a:t>Sadašnjost i budućnost</a:t>
            </a:r>
            <a:endParaRPr lang="en-US" sz="6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697632"/>
          </a:xfrm>
        </p:spPr>
        <p:txBody>
          <a:bodyPr>
            <a:normAutofit fontScale="70000" lnSpcReduction="20000"/>
          </a:bodyPr>
          <a:lstStyle/>
          <a:p>
            <a:r>
              <a:rPr lang="hr-HR" dirty="0" smtClean="0">
                <a:solidFill>
                  <a:schemeClr val="tx1"/>
                </a:solidFill>
              </a:rPr>
              <a:t>Budimir Kliček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hr-HR" dirty="0" smtClean="0">
                <a:solidFill>
                  <a:schemeClr val="tx1"/>
                </a:solidFill>
              </a:rPr>
              <a:t>Mario </a:t>
            </a:r>
            <a:r>
              <a:rPr lang="hr-HR" dirty="0" smtClean="0">
                <a:solidFill>
                  <a:schemeClr val="tx1"/>
                </a:solidFill>
              </a:rPr>
              <a:t>Stipčević 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Sastanak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CroHEP</a:t>
            </a:r>
            <a:r>
              <a:rPr lang="en-US" dirty="0" smtClean="0">
                <a:solidFill>
                  <a:schemeClr val="tx1"/>
                </a:solidFill>
              </a:rPr>
              <a:t> 2013, 01.07.2013. </a:t>
            </a:r>
            <a:r>
              <a:rPr lang="en-US" dirty="0" err="1" smtClean="0">
                <a:solidFill>
                  <a:schemeClr val="tx1"/>
                </a:solidFill>
              </a:rPr>
              <a:t>IRB</a:t>
            </a:r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r-HR" dirty="0" smtClean="0"/>
              <a:t>Eksperimenti kojima smo sudjelovali</a:t>
            </a:r>
            <a:endParaRPr lang="en-US" dirty="0"/>
          </a:p>
        </p:txBody>
      </p:sp>
      <p:pic>
        <p:nvPicPr>
          <p:cNvPr id="4" name="Picture 3" descr="nomad_rb_camel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844824"/>
            <a:ext cx="2016224" cy="14920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771800" y="1916832"/>
            <a:ext cx="595778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6000" b="1" dirty="0" smtClean="0"/>
              <a:t>NOMAD</a:t>
            </a:r>
          </a:p>
          <a:p>
            <a:pPr algn="ctr"/>
            <a:r>
              <a:rPr lang="en-US" sz="2400" b="1" dirty="0" smtClean="0"/>
              <a:t>N</a:t>
            </a:r>
            <a:r>
              <a:rPr lang="en-US" sz="2400" dirty="0" smtClean="0"/>
              <a:t>eutrino </a:t>
            </a:r>
            <a:r>
              <a:rPr lang="en-US" sz="2400" b="1" dirty="0" smtClean="0"/>
              <a:t>O</a:t>
            </a:r>
            <a:r>
              <a:rPr lang="en-US" sz="2400" dirty="0" smtClean="0"/>
              <a:t>scillation </a:t>
            </a:r>
            <a:r>
              <a:rPr lang="en-US" sz="2400" b="1" dirty="0" err="1" smtClean="0"/>
              <a:t>MA</a:t>
            </a:r>
            <a:r>
              <a:rPr lang="en-US" sz="2400" dirty="0" err="1" smtClean="0"/>
              <a:t>gnetic</a:t>
            </a:r>
            <a:r>
              <a:rPr lang="en-US" sz="2400" dirty="0" smtClean="0"/>
              <a:t> </a:t>
            </a:r>
            <a:r>
              <a:rPr lang="en-US" sz="2400" b="1" dirty="0" smtClean="0"/>
              <a:t>D</a:t>
            </a:r>
            <a:r>
              <a:rPr lang="en-US" sz="2400" dirty="0" smtClean="0"/>
              <a:t>etector WA96</a:t>
            </a:r>
            <a:endParaRPr lang="en-US" sz="2400" dirty="0"/>
          </a:p>
        </p:txBody>
      </p:sp>
      <p:pic>
        <p:nvPicPr>
          <p:cNvPr id="6" name="Picture 5" descr="oper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4336582"/>
            <a:ext cx="1960170" cy="14686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92376" y="4122946"/>
            <a:ext cx="384797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r-HR" sz="6000" b="1" dirty="0" smtClean="0"/>
              <a:t>OPERA</a:t>
            </a:r>
          </a:p>
          <a:p>
            <a:pPr algn="ctr"/>
            <a:r>
              <a:rPr lang="en-US" sz="2400" b="1" dirty="0" smtClean="0"/>
              <a:t>O</a:t>
            </a:r>
            <a:r>
              <a:rPr lang="en-US" sz="2400" dirty="0" smtClean="0"/>
              <a:t>scillation </a:t>
            </a:r>
            <a:r>
              <a:rPr lang="en-US" sz="2400" b="1" dirty="0" smtClean="0"/>
              <a:t>P</a:t>
            </a:r>
            <a:r>
              <a:rPr lang="en-US" sz="2400" dirty="0" smtClean="0"/>
              <a:t>roject with</a:t>
            </a:r>
            <a:endParaRPr lang="hr-HR" sz="2400" dirty="0" smtClean="0"/>
          </a:p>
          <a:p>
            <a:pPr algn="ctr"/>
            <a:r>
              <a:rPr lang="en-US" sz="2400" b="1" dirty="0" smtClean="0"/>
              <a:t>E</a:t>
            </a:r>
            <a:r>
              <a:rPr lang="en-US" sz="2400" dirty="0" smtClean="0"/>
              <a:t>mulsion-</a:t>
            </a:r>
            <a:r>
              <a:rPr lang="en-US" sz="2400" dirty="0" err="1" smtClean="0"/>
              <a:t>t</a:t>
            </a:r>
            <a:r>
              <a:rPr lang="en-US" sz="2400" b="1" dirty="0" err="1" smtClean="0"/>
              <a:t>R</a:t>
            </a:r>
            <a:r>
              <a:rPr lang="en-US" sz="2400" dirty="0" err="1" smtClean="0"/>
              <a:t>acking</a:t>
            </a:r>
            <a:r>
              <a:rPr lang="en-US" sz="2400" dirty="0" smtClean="0"/>
              <a:t> </a:t>
            </a:r>
            <a:r>
              <a:rPr lang="en-US" sz="2400" b="1" dirty="0" smtClean="0"/>
              <a:t>A</a:t>
            </a:r>
            <a:r>
              <a:rPr lang="en-US" sz="2400" dirty="0" smtClean="0"/>
              <a:t>pparatus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888" y="485800"/>
            <a:ext cx="8229600" cy="1143000"/>
          </a:xfrm>
        </p:spPr>
        <p:txBody>
          <a:bodyPr>
            <a:normAutofit/>
          </a:bodyPr>
          <a:lstStyle/>
          <a:p>
            <a:r>
              <a:rPr lang="hr-HR" sz="6600" b="1" dirty="0" smtClean="0"/>
              <a:t>NOMAD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r>
              <a:rPr lang="hr-HR" sz="2400" dirty="0" smtClean="0"/>
              <a:t>CERN, WA, </a:t>
            </a:r>
            <a:r>
              <a:rPr lang="en-US" sz="2400" dirty="0" smtClean="0"/>
              <a:t>1991-1999</a:t>
            </a:r>
            <a:endParaRPr lang="hr-HR" sz="2400" dirty="0" smtClean="0"/>
          </a:p>
          <a:p>
            <a:r>
              <a:rPr lang="en-US" sz="2400" dirty="0" smtClean="0"/>
              <a:t>Short baseline (~1km) </a:t>
            </a:r>
            <a:r>
              <a:rPr lang="hr-HR" sz="2400" dirty="0" smtClean="0"/>
              <a:t>(</a:t>
            </a:r>
            <a:r>
              <a:rPr lang="hr-HR" sz="2400" dirty="0" smtClean="0">
                <a:solidFill>
                  <a:srgbClr val="FF0000"/>
                </a:solidFill>
              </a:rPr>
              <a:t>kinematic</a:t>
            </a:r>
            <a:r>
              <a:rPr lang="hr-HR" sz="2400" dirty="0" smtClean="0"/>
              <a:t>) </a:t>
            </a:r>
            <a:r>
              <a:rPr lang="en-US" sz="2400" dirty="0" smtClean="0"/>
              <a:t>search</a:t>
            </a:r>
            <a:r>
              <a:rPr lang="hr-HR" sz="2400" dirty="0" smtClean="0"/>
              <a:t>: </a:t>
            </a:r>
            <a:r>
              <a:rPr lang="el-GR" sz="2400" dirty="0" smtClean="0"/>
              <a:t>ν</a:t>
            </a:r>
            <a:r>
              <a:rPr lang="el-GR" sz="2400" baseline="-25000" dirty="0" smtClean="0"/>
              <a:t>μ</a:t>
            </a:r>
            <a:r>
              <a:rPr lang="hr-HR" sz="2400" dirty="0" smtClean="0"/>
              <a:t> → </a:t>
            </a:r>
            <a:r>
              <a:rPr lang="el-GR" sz="2400" dirty="0" smtClean="0"/>
              <a:t>ν</a:t>
            </a:r>
            <a:r>
              <a:rPr lang="el-GR" sz="2400" baseline="-25000" dirty="0" smtClean="0"/>
              <a:t>τ</a:t>
            </a:r>
            <a:r>
              <a:rPr lang="hr-HR" sz="2400" dirty="0" smtClean="0"/>
              <a:t> </a:t>
            </a:r>
            <a:r>
              <a:rPr lang="hr-HR" sz="2400" dirty="0" smtClean="0"/>
              <a:t> ,</a:t>
            </a:r>
            <a:r>
              <a:rPr lang="hr-HR" sz="2400" dirty="0" smtClean="0"/>
              <a:t>  </a:t>
            </a:r>
            <a:r>
              <a:rPr lang="el-GR" sz="2400" dirty="0" smtClean="0"/>
              <a:t>ν</a:t>
            </a:r>
            <a:r>
              <a:rPr lang="hr-HR" sz="2400" baseline="-25000" dirty="0" smtClean="0"/>
              <a:t>e</a:t>
            </a:r>
            <a:r>
              <a:rPr lang="hr-HR" sz="2400" dirty="0" smtClean="0"/>
              <a:t> </a:t>
            </a:r>
            <a:r>
              <a:rPr lang="hr-HR" sz="2400" dirty="0" smtClean="0"/>
              <a:t>→ </a:t>
            </a:r>
            <a:r>
              <a:rPr lang="el-GR" sz="2400" dirty="0" smtClean="0"/>
              <a:t>ν</a:t>
            </a:r>
            <a:r>
              <a:rPr lang="el-GR" sz="2400" baseline="-25000" dirty="0" smtClean="0"/>
              <a:t>τ</a:t>
            </a:r>
            <a:endParaRPr lang="en-US" sz="2400" baseline="-25000" dirty="0" smtClean="0"/>
          </a:p>
          <a:p>
            <a:r>
              <a:rPr lang="en-US" sz="2400" dirty="0" err="1" smtClean="0"/>
              <a:t>Sudjelovanje</a:t>
            </a:r>
            <a:r>
              <a:rPr lang="en-US" sz="2400" dirty="0" smtClean="0"/>
              <a:t> u </a:t>
            </a:r>
            <a:r>
              <a:rPr lang="en-US" sz="2400" dirty="0" err="1" smtClean="0"/>
              <a:t>gradnji</a:t>
            </a:r>
            <a:r>
              <a:rPr lang="en-US" sz="2400" dirty="0" smtClean="0"/>
              <a:t> </a:t>
            </a:r>
            <a:r>
              <a:rPr lang="en-US" sz="2400" dirty="0" err="1" smtClean="0"/>
              <a:t>prototipova</a:t>
            </a:r>
            <a:r>
              <a:rPr lang="en-US" sz="2400" dirty="0" smtClean="0"/>
              <a:t> </a:t>
            </a:r>
            <a:r>
              <a:rPr lang="en-US" sz="2400" dirty="0" err="1" smtClean="0"/>
              <a:t>detektora</a:t>
            </a:r>
            <a:r>
              <a:rPr lang="en-US" sz="2400" dirty="0" smtClean="0"/>
              <a:t>: </a:t>
            </a:r>
            <a:r>
              <a:rPr lang="en-US" sz="2400" dirty="0" err="1" smtClean="0"/>
              <a:t>ecal</a:t>
            </a:r>
            <a:r>
              <a:rPr lang="en-US" sz="2400" dirty="0" smtClean="0"/>
              <a:t> (Mario S.), </a:t>
            </a:r>
            <a:r>
              <a:rPr lang="en-US" sz="2400" dirty="0" err="1" smtClean="0"/>
              <a:t>XPC</a:t>
            </a:r>
            <a:r>
              <a:rPr lang="en-US" sz="2400" dirty="0" smtClean="0"/>
              <a:t> (Elena M.)</a:t>
            </a:r>
          </a:p>
          <a:p>
            <a:r>
              <a:rPr lang="en-US" sz="2400" dirty="0" err="1" smtClean="0"/>
              <a:t>Sudjelovanje</a:t>
            </a:r>
            <a:r>
              <a:rPr lang="en-US" sz="2400" dirty="0" smtClean="0"/>
              <a:t> u </a:t>
            </a:r>
            <a:r>
              <a:rPr lang="en-US" sz="2400" dirty="0" err="1" smtClean="0"/>
              <a:t>analizi</a:t>
            </a:r>
            <a:r>
              <a:rPr lang="en-US" sz="2400" dirty="0" smtClean="0"/>
              <a:t> </a:t>
            </a:r>
            <a:r>
              <a:rPr lang="en-US" sz="2400" dirty="0" err="1" smtClean="0"/>
              <a:t>podataka</a:t>
            </a:r>
            <a:r>
              <a:rPr lang="en-US" sz="2400" dirty="0" smtClean="0"/>
              <a:t> (M.S., </a:t>
            </a:r>
            <a:r>
              <a:rPr lang="en-US" sz="2400" dirty="0" err="1" smtClean="0"/>
              <a:t>E.M.</a:t>
            </a:r>
            <a:r>
              <a:rPr lang="en-US" sz="2400" dirty="0" smtClean="0"/>
              <a:t>, </a:t>
            </a:r>
            <a:r>
              <a:rPr lang="en-US" sz="2400" dirty="0" err="1" smtClean="0"/>
              <a:t>Biljana</a:t>
            </a:r>
            <a:r>
              <a:rPr lang="en-US" sz="2400" dirty="0" smtClean="0"/>
              <a:t> L.)</a:t>
            </a:r>
          </a:p>
          <a:p>
            <a:r>
              <a:rPr lang="en-US" sz="2400" dirty="0" err="1" smtClean="0"/>
              <a:t>Sudjelovanje</a:t>
            </a:r>
            <a:r>
              <a:rPr lang="en-US" sz="2400" dirty="0" smtClean="0"/>
              <a:t> u STAR </a:t>
            </a:r>
            <a:r>
              <a:rPr lang="en-US" sz="2400" dirty="0" err="1" smtClean="0"/>
              <a:t>nadogradnji</a:t>
            </a:r>
            <a:r>
              <a:rPr lang="en-US" sz="2400" dirty="0" smtClean="0"/>
              <a:t> </a:t>
            </a:r>
            <a:r>
              <a:rPr lang="en-US" sz="2400" dirty="0" err="1" smtClean="0"/>
              <a:t>detektora</a:t>
            </a:r>
            <a:r>
              <a:rPr lang="en-US" sz="2400" dirty="0" smtClean="0"/>
              <a:t> </a:t>
            </a:r>
            <a:r>
              <a:rPr lang="hr-HR" sz="2400" dirty="0" smtClean="0"/>
              <a:t>i softveru za pattern recognition u STAR-u (M.S.)</a:t>
            </a:r>
          </a:p>
          <a:p>
            <a:r>
              <a:rPr lang="en-US" sz="2400" dirty="0" err="1" smtClean="0"/>
              <a:t>Rez</a:t>
            </a:r>
            <a:r>
              <a:rPr lang="hr-HR" sz="2400" dirty="0" smtClean="0"/>
              <a:t>ultati NOMAD-a</a:t>
            </a:r>
            <a:r>
              <a:rPr lang="en-US" sz="2400" dirty="0" smtClean="0"/>
              <a:t>: </a:t>
            </a:r>
            <a:r>
              <a:rPr lang="en-US" sz="2400" dirty="0" err="1" smtClean="0"/>
              <a:t>granice</a:t>
            </a:r>
            <a:r>
              <a:rPr lang="en-US" sz="2400" dirty="0" smtClean="0"/>
              <a:t> </a:t>
            </a:r>
            <a:r>
              <a:rPr lang="en-US" sz="2400" dirty="0" err="1" smtClean="0"/>
              <a:t>na</a:t>
            </a:r>
            <a:r>
              <a:rPr lang="en-US" sz="2400" dirty="0" smtClean="0"/>
              <a:t> </a:t>
            </a:r>
            <a:r>
              <a:rPr lang="hr-HR" sz="2400" dirty="0" smtClean="0"/>
              <a:t>mase i </a:t>
            </a:r>
            <a:r>
              <a:rPr lang="en-US" sz="2400" dirty="0" err="1" smtClean="0"/>
              <a:t>mije</a:t>
            </a:r>
            <a:r>
              <a:rPr lang="hr-HR" sz="2400" dirty="0" smtClean="0"/>
              <a:t>š</a:t>
            </a:r>
            <a:r>
              <a:rPr lang="en-US" sz="2400" dirty="0" err="1" smtClean="0"/>
              <a:t>anja</a:t>
            </a:r>
            <a:r>
              <a:rPr lang="hr-HR" sz="2400" dirty="0" smtClean="0"/>
              <a:t> neutrina</a:t>
            </a:r>
            <a:r>
              <a:rPr lang="en-US" sz="2400" dirty="0" smtClean="0"/>
              <a:t>, </a:t>
            </a:r>
            <a:r>
              <a:rPr lang="en-US" sz="2400" dirty="0" err="1" smtClean="0"/>
              <a:t>mno</a:t>
            </a:r>
            <a:r>
              <a:rPr lang="hr-HR" sz="2400" dirty="0" smtClean="0"/>
              <a:t>š</a:t>
            </a:r>
            <a:r>
              <a:rPr lang="en-US" sz="2400" dirty="0" err="1" smtClean="0"/>
              <a:t>tvo</a:t>
            </a:r>
            <a:r>
              <a:rPr lang="en-US" sz="2400" dirty="0" smtClean="0"/>
              <a:t> </a:t>
            </a:r>
            <a:r>
              <a:rPr lang="en-US" sz="2400" dirty="0" err="1" smtClean="0"/>
              <a:t>dodatne</a:t>
            </a:r>
            <a:r>
              <a:rPr lang="en-US" sz="2400" dirty="0" smtClean="0"/>
              <a:t> </a:t>
            </a:r>
            <a:r>
              <a:rPr lang="en-US" sz="2400" dirty="0" err="1" smtClean="0"/>
              <a:t>fizike</a:t>
            </a:r>
            <a:r>
              <a:rPr lang="hr-HR" sz="2400" dirty="0" smtClean="0"/>
              <a:t> i granica. </a:t>
            </a:r>
            <a:endParaRPr lang="en-US" sz="2400" dirty="0"/>
          </a:p>
        </p:txBody>
      </p:sp>
      <p:pic>
        <p:nvPicPr>
          <p:cNvPr id="4" name="Picture 3" descr="nomad_rb_camel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2016224" cy="1492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229600" cy="1143000"/>
          </a:xfrm>
        </p:spPr>
        <p:txBody>
          <a:bodyPr/>
          <a:lstStyle/>
          <a:p>
            <a:r>
              <a:rPr lang="hr-HR" sz="6600" b="1" dirty="0" smtClean="0"/>
              <a:t>OPERA</a:t>
            </a:r>
            <a:endParaRPr lang="en-US" sz="6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</p:spPr>
        <p:txBody>
          <a:bodyPr>
            <a:normAutofit lnSpcReduction="10000"/>
          </a:bodyPr>
          <a:lstStyle/>
          <a:p>
            <a:r>
              <a:rPr lang="hr-HR" sz="2400" dirty="0" smtClean="0"/>
              <a:t>Potraga </a:t>
            </a:r>
            <a:r>
              <a:rPr lang="hr-HR" sz="2400" dirty="0" smtClean="0"/>
              <a:t>(</a:t>
            </a:r>
            <a:r>
              <a:rPr lang="hr-HR" sz="2400" dirty="0" smtClean="0">
                <a:solidFill>
                  <a:srgbClr val="FF0000"/>
                </a:solidFill>
              </a:rPr>
              <a:t>topološka</a:t>
            </a:r>
            <a:r>
              <a:rPr lang="hr-HR" sz="2400" dirty="0" smtClean="0"/>
              <a:t>) za </a:t>
            </a:r>
            <a:r>
              <a:rPr lang="hr-HR" sz="2400" dirty="0" smtClean="0"/>
              <a:t>neutrinskim oscilacijama u “appearance” modu, iz mionskih u tau</a:t>
            </a:r>
          </a:p>
          <a:p>
            <a:r>
              <a:rPr lang="hr-HR" sz="2400" dirty="0" smtClean="0"/>
              <a:t>traje od 2001 g. (proposal) do danas</a:t>
            </a:r>
          </a:p>
          <a:p>
            <a:r>
              <a:rPr lang="hr-HR" sz="2400" dirty="0" smtClean="0"/>
              <a:t>IRB grupa uključena od </a:t>
            </a:r>
            <a:r>
              <a:rPr lang="hr-HR" sz="2400" dirty="0" smtClean="0"/>
              <a:t>početka</a:t>
            </a:r>
          </a:p>
          <a:p>
            <a:r>
              <a:rPr lang="hr-HR" sz="2400" dirty="0" smtClean="0"/>
              <a:t>Radili na: prototipu bakelitnih RPC (Krešo J.), testiranju RPC prije ugradnje (Branimir Z.), razvoju novih GRPC i ugradnji (Ivana Z., Saša M.) </a:t>
            </a:r>
            <a:endParaRPr lang="hr-HR" sz="2400" dirty="0" smtClean="0"/>
          </a:p>
          <a:p>
            <a:r>
              <a:rPr lang="hr-HR" sz="2400" dirty="0" smtClean="0"/>
              <a:t>trenutno brojimo četiri člana kolaboracije (A. Ljubičić, M. Stipčević, K. Jakovčić, B. Kliček) i jednog studenta (</a:t>
            </a:r>
            <a:r>
              <a:rPr lang="hr-HR" sz="2400" dirty="0" smtClean="0"/>
              <a:t>Marko </a:t>
            </a:r>
            <a:r>
              <a:rPr lang="hr-HR" sz="2400" dirty="0" smtClean="0"/>
              <a:t>Malenica)</a:t>
            </a:r>
          </a:p>
          <a:p>
            <a:pPr lvl="1"/>
            <a:r>
              <a:rPr lang="hr-HR" sz="2400" dirty="0" smtClean="0"/>
              <a:t>plan je da </a:t>
            </a:r>
            <a:r>
              <a:rPr lang="hr-HR" sz="2400" dirty="0" smtClean="0"/>
              <a:t>Marko </a:t>
            </a:r>
            <a:r>
              <a:rPr lang="hr-HR" sz="2400" dirty="0" smtClean="0"/>
              <a:t>postane član kolaboracije</a:t>
            </a:r>
            <a:endParaRPr lang="en-US" sz="2400" dirty="0"/>
          </a:p>
        </p:txBody>
      </p:sp>
      <p:pic>
        <p:nvPicPr>
          <p:cNvPr id="4" name="Picture 3" descr="op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6632"/>
            <a:ext cx="1960170" cy="1468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5365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hr-HR" dirty="0" smtClean="0"/>
              <a:t>Trenutno stanje eksperimenta</a:t>
            </a:r>
          </a:p>
          <a:p>
            <a:pPr lvl="1"/>
            <a:r>
              <a:rPr lang="hr-HR" dirty="0" smtClean="0"/>
              <a:t>zraka neutrina je ugašena 2012 g.</a:t>
            </a:r>
          </a:p>
          <a:p>
            <a:pPr lvl="2"/>
            <a:r>
              <a:rPr lang="hr-HR" dirty="0" smtClean="0"/>
              <a:t>analiza je offline, nisu svi događaji obrađeni</a:t>
            </a:r>
          </a:p>
          <a:p>
            <a:pPr lvl="1"/>
            <a:r>
              <a:rPr lang="hr-HR" dirty="0" smtClean="0"/>
              <a:t>detektirana 3 tau događaja</a:t>
            </a:r>
          </a:p>
          <a:p>
            <a:pPr lvl="2"/>
            <a:r>
              <a:rPr lang="hr-HR" dirty="0" smtClean="0"/>
              <a:t>signifikantnost opažanja 3.2</a:t>
            </a:r>
            <a:r>
              <a:rPr lang="el-GR" dirty="0" smtClean="0"/>
              <a:t>σ</a:t>
            </a:r>
            <a:endParaRPr lang="hr-HR" dirty="0" smtClean="0"/>
          </a:p>
          <a:p>
            <a:r>
              <a:rPr lang="hr-HR" dirty="0" smtClean="0"/>
              <a:t>Budućnost eksperimenta</a:t>
            </a:r>
          </a:p>
          <a:p>
            <a:pPr lvl="1"/>
            <a:r>
              <a:rPr lang="hr-HR" dirty="0" smtClean="0"/>
              <a:t>primarna analiza događaja trajati će do kraja 2014 g.</a:t>
            </a:r>
          </a:p>
          <a:p>
            <a:pPr lvl="2"/>
            <a:r>
              <a:rPr lang="hr-HR" dirty="0" smtClean="0"/>
              <a:t>očekujemo da ćemo postići predviđenu 4</a:t>
            </a:r>
            <a:r>
              <a:rPr lang="el-GR" dirty="0" smtClean="0"/>
              <a:t>σ</a:t>
            </a:r>
            <a:r>
              <a:rPr lang="hr-HR" dirty="0" smtClean="0"/>
              <a:t> signifikantnost eksperimenta</a:t>
            </a:r>
          </a:p>
          <a:p>
            <a:pPr lvl="1"/>
            <a:r>
              <a:rPr lang="hr-HR" dirty="0" smtClean="0"/>
              <a:t>rastavljanje detektora trajati će do kraja 2016 g.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229600" cy="1143000"/>
          </a:xfrm>
        </p:spPr>
        <p:txBody>
          <a:bodyPr>
            <a:normAutofit/>
          </a:bodyPr>
          <a:lstStyle/>
          <a:p>
            <a:r>
              <a:rPr lang="hr-HR" sz="6600" b="1" dirty="0" smtClean="0"/>
              <a:t>OPERA</a:t>
            </a:r>
            <a:endParaRPr lang="en-US" sz="6600" b="1" dirty="0"/>
          </a:p>
        </p:txBody>
      </p:sp>
      <p:pic>
        <p:nvPicPr>
          <p:cNvPr id="5" name="Picture 4" descr="oper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6632"/>
            <a:ext cx="1960170" cy="14686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Budući eksperimenti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r-HR" sz="2600" dirty="0" smtClean="0"/>
              <a:t>OPERA se bliži kraju i treba razmišljati o slijedećem eksperimentu</a:t>
            </a:r>
          </a:p>
          <a:p>
            <a:r>
              <a:rPr lang="hr-HR" sz="2600" dirty="0" smtClean="0"/>
              <a:t>razmatramo razne opcije</a:t>
            </a:r>
          </a:p>
          <a:p>
            <a:pPr lvl="1"/>
            <a:r>
              <a:rPr lang="hr-HR" sz="2600" dirty="0" smtClean="0"/>
              <a:t>jedna realna opcija je budući NESSiE eksperiment</a:t>
            </a:r>
          </a:p>
          <a:p>
            <a:r>
              <a:rPr lang="hr-HR" sz="2600" dirty="0" smtClean="0"/>
              <a:t>u svakom slučaju, potrebni su novci i ljudi</a:t>
            </a:r>
          </a:p>
          <a:p>
            <a:pPr lvl="1"/>
            <a:r>
              <a:rPr lang="hr-HR" sz="2600" dirty="0" smtClean="0"/>
              <a:t>imamo zainteresiranih studenata koji bi se pridružili našoj grupi na OPERA-i i budućim eksperimentima</a:t>
            </a:r>
          </a:p>
          <a:p>
            <a:endParaRPr lang="hr-HR" sz="2600" dirty="0" smtClean="0"/>
          </a:p>
          <a:p>
            <a:endParaRPr lang="hr-HR" sz="2600" dirty="0" smtClean="0"/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1720" y="629816"/>
            <a:ext cx="6635080" cy="1143000"/>
          </a:xfrm>
        </p:spPr>
        <p:txBody>
          <a:bodyPr>
            <a:normAutofit fontScale="90000"/>
          </a:bodyPr>
          <a:lstStyle/>
          <a:p>
            <a:pPr lvl="0"/>
            <a:r>
              <a:rPr lang="hr-HR" sz="6600" b="1" dirty="0" smtClean="0"/>
              <a:t>NESSiE</a:t>
            </a:r>
            <a:br>
              <a:rPr lang="hr-HR" sz="6600" b="1" dirty="0" smtClean="0"/>
            </a:br>
            <a:r>
              <a:rPr lang="en-US" sz="2700" b="1" dirty="0" smtClean="0"/>
              <a:t>N</a:t>
            </a:r>
            <a:r>
              <a:rPr lang="en-US" sz="2700" dirty="0" smtClean="0"/>
              <a:t>eutrino </a:t>
            </a:r>
            <a:r>
              <a:rPr lang="en-US" sz="2700" b="1" dirty="0" smtClean="0"/>
              <a:t>E</a:t>
            </a:r>
            <a:r>
              <a:rPr lang="en-US" sz="2700" dirty="0" smtClean="0"/>
              <a:t>xperiment with</a:t>
            </a:r>
            <a:r>
              <a:rPr lang="hr-HR" sz="2700" dirty="0" smtClean="0"/>
              <a:t/>
            </a:r>
            <a:br>
              <a:rPr lang="hr-HR" sz="2700" dirty="0" smtClean="0"/>
            </a:br>
            <a:r>
              <a:rPr lang="en-US" sz="2700" b="1" dirty="0" err="1" smtClean="0"/>
              <a:t>S</a:t>
            </a:r>
            <a:r>
              <a:rPr lang="en-US" sz="2700" dirty="0" err="1" smtClean="0"/>
              <a:t>pectrometer</a:t>
            </a:r>
            <a:r>
              <a:rPr lang="en-US" sz="2700" b="1" dirty="0" err="1" smtClean="0"/>
              <a:t>S</a:t>
            </a:r>
            <a:r>
              <a:rPr lang="en-US" sz="2700" dirty="0" smtClean="0"/>
              <a:t> </a:t>
            </a:r>
            <a:r>
              <a:rPr lang="en-US" sz="2700" b="1" dirty="0" smtClean="0"/>
              <a:t>i</a:t>
            </a:r>
            <a:r>
              <a:rPr lang="en-US" sz="2700" dirty="0" smtClean="0"/>
              <a:t>n </a:t>
            </a:r>
            <a:r>
              <a:rPr lang="en-US" sz="2700" b="1" dirty="0" smtClean="0"/>
              <a:t>E</a:t>
            </a:r>
            <a:r>
              <a:rPr lang="en-US" sz="2700" dirty="0" smtClean="0"/>
              <a:t>urope</a:t>
            </a:r>
            <a:r>
              <a:rPr lang="hr-HR" sz="2700" dirty="0"/>
              <a:t/>
            </a:r>
            <a:br>
              <a:rPr lang="hr-HR" sz="2700" dirty="0"/>
            </a:br>
            <a:endParaRPr lang="en-US" sz="2700" b="1" dirty="0"/>
          </a:p>
        </p:txBody>
      </p:sp>
      <p:pic>
        <p:nvPicPr>
          <p:cNvPr id="4" name="Content Placeholder 3" descr="nessi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2722361" cy="1844824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hr-HR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Potraga za sterilnim neutrinima, short baseline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r-HR" sz="2600" dirty="0" smtClean="0"/>
              <a:t>Izvor neutrina – CERN-ov SPS, novi snop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hr-HR" sz="2600" noProof="0" dirty="0" smtClean="0"/>
              <a:t>Dva detektora neutrina smještena na CERN-u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r-HR" sz="2600" dirty="0" smtClean="0"/>
              <a:t>jedan odmah do mete (izvora neutrina)</a:t>
            </a:r>
          </a:p>
          <a:p>
            <a:pPr marL="800100" lvl="1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hr-HR" sz="2600" noProof="0" dirty="0" smtClean="0"/>
              <a:t>drugi na većoj udaljenosti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hr-HR" sz="2600" dirty="0" smtClean="0"/>
              <a:t>SPSC odobrio NESSiE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hr-HR" sz="2600" dirty="0" smtClean="0"/>
              <a:t>CENF (Cern Neutrino Facility) odgođen</a:t>
            </a:r>
          </a:p>
          <a:p>
            <a:pPr marL="514350" indent="-514350">
              <a:spcBef>
                <a:spcPct val="20000"/>
              </a:spcBef>
              <a:buFont typeface="+mj-lt"/>
              <a:buAutoNum type="arabicPeriod"/>
            </a:pPr>
            <a:r>
              <a:rPr lang="hr-HR" sz="2600" dirty="0" smtClean="0"/>
              <a:t>CERN Council odlučio ulagati u Nubeam &amp; detektore</a:t>
            </a:r>
            <a:endParaRPr lang="hr-HR" sz="2600" noProof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OZIP i nove tehnologije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hr-HR" sz="2600" dirty="0" smtClean="0"/>
              <a:t>HEP sve mane razvija i sve više koristi nove tehnologije</a:t>
            </a:r>
          </a:p>
          <a:p>
            <a:r>
              <a:rPr lang="hr-HR" sz="2600" dirty="0" smtClean="0"/>
              <a:t>CroHEP: mnogo softvera - malo hardvera – nismo prepoznati kao tehnološki relevantni</a:t>
            </a:r>
            <a:endParaRPr lang="hr-HR" sz="2600" dirty="0" smtClean="0"/>
          </a:p>
          <a:p>
            <a:r>
              <a:rPr lang="hr-HR" sz="2600" dirty="0" smtClean="0"/>
              <a:t>CroHEP trebao bi dati podršku lokalnom razvoju novih tehnologija koje se mogu koristiti u HEP eksperimentima</a:t>
            </a:r>
          </a:p>
          <a:p>
            <a:pPr>
              <a:buNone/>
            </a:pPr>
            <a:r>
              <a:rPr lang="hr-HR" sz="2600" dirty="0" smtClean="0"/>
              <a:t>OZIP predviđa: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600" dirty="0" smtClean="0">
                <a:solidFill>
                  <a:srgbClr val="00B050"/>
                </a:solidFill>
              </a:rPr>
              <a:t>O</a:t>
            </a:r>
            <a:r>
              <a:rPr lang="hr-HR" sz="2600" dirty="0" smtClean="0">
                <a:solidFill>
                  <a:srgbClr val="00B050"/>
                </a:solidFill>
              </a:rPr>
              <a:t>ptički lab </a:t>
            </a:r>
            <a:r>
              <a:rPr lang="hr-HR" sz="2600" dirty="0" smtClean="0"/>
              <a:t>(fotonički detektori, lasersko testiranje...)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600" dirty="0" smtClean="0">
                <a:solidFill>
                  <a:srgbClr val="FF0000"/>
                </a:solidFill>
              </a:rPr>
              <a:t>Particle detectors lab </a:t>
            </a:r>
            <a:r>
              <a:rPr lang="hr-HR" sz="2600" dirty="0" smtClean="0"/>
              <a:t>(detektori nabijenih čestica)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600" dirty="0" smtClean="0">
                <a:solidFill>
                  <a:srgbClr val="7030A0"/>
                </a:solidFill>
              </a:rPr>
              <a:t>Elektronički lab </a:t>
            </a:r>
            <a:r>
              <a:rPr lang="hr-HR" sz="2600" dirty="0" smtClean="0"/>
              <a:t>(mikroelektronika, FPGA)</a:t>
            </a:r>
          </a:p>
          <a:p>
            <a:pPr marL="514350" indent="-514350">
              <a:buFont typeface="+mj-lt"/>
              <a:buAutoNum type="arabicPeriod"/>
            </a:pPr>
            <a:r>
              <a:rPr lang="hr-HR" sz="2600" dirty="0" smtClean="0"/>
              <a:t>Mehanička radiona  (unikatne komponente, prototipi)</a:t>
            </a:r>
            <a:endParaRPr lang="hr-HR" sz="2600" dirty="0" smtClean="0"/>
          </a:p>
          <a:p>
            <a:endParaRPr lang="hr-HR" sz="2600" dirty="0" smtClean="0"/>
          </a:p>
          <a:p>
            <a:endParaRPr lang="hr-HR" sz="2600" dirty="0" smtClean="0"/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hr-HR" sz="2600" dirty="0" smtClean="0"/>
              <a:t>No, OZIP nema definiran</a:t>
            </a:r>
          </a:p>
          <a:p>
            <a:pPr>
              <a:buNone/>
            </a:pPr>
            <a:r>
              <a:rPr lang="hr-HR" sz="2600" dirty="0" smtClean="0"/>
              <a:t>b</a:t>
            </a:r>
            <a:r>
              <a:rPr lang="hr-HR" sz="2600" dirty="0" smtClean="0"/>
              <a:t>roj prostorija, površine</a:t>
            </a:r>
            <a:r>
              <a:rPr lang="en-US" sz="2600" dirty="0" smtClean="0"/>
              <a:t>,</a:t>
            </a:r>
            <a:r>
              <a:rPr lang="hr-HR" sz="2600" dirty="0" smtClean="0"/>
              <a:t> </a:t>
            </a:r>
          </a:p>
          <a:p>
            <a:pPr>
              <a:buNone/>
            </a:pPr>
            <a:r>
              <a:rPr lang="hr-HR" sz="2600" dirty="0" smtClean="0"/>
              <a:t>a ni budžet</a:t>
            </a:r>
            <a:r>
              <a:rPr lang="en-US" sz="2600" dirty="0" smtClean="0"/>
              <a:t> </a:t>
            </a:r>
            <a:r>
              <a:rPr lang="en-US" sz="2600" dirty="0" err="1" smtClean="0"/>
              <a:t>za</a:t>
            </a:r>
            <a:r>
              <a:rPr lang="en-US" sz="2600" dirty="0" smtClean="0"/>
              <a:t> 1…4</a:t>
            </a:r>
            <a:endParaRPr lang="hr-HR" sz="2600" dirty="0" smtClean="0"/>
          </a:p>
          <a:p>
            <a:pPr>
              <a:buNone/>
            </a:pPr>
            <a:endParaRPr lang="hr-HR" sz="2600" dirty="0" smtClean="0"/>
          </a:p>
          <a:p>
            <a:pPr>
              <a:buNone/>
            </a:pPr>
            <a:r>
              <a:rPr lang="hr-HR" sz="2600" dirty="0" smtClean="0"/>
              <a:t>To će ovisiti o iskazu </a:t>
            </a:r>
          </a:p>
          <a:p>
            <a:pPr>
              <a:buNone/>
            </a:pPr>
            <a:r>
              <a:rPr lang="hr-HR" sz="2600" dirty="0" smtClean="0"/>
              <a:t>p</a:t>
            </a:r>
            <a:r>
              <a:rPr lang="hr-HR" sz="2600" dirty="0" smtClean="0"/>
              <a:t>otreba – sad je pravi</a:t>
            </a:r>
          </a:p>
          <a:p>
            <a:pPr>
              <a:buNone/>
            </a:pPr>
            <a:r>
              <a:rPr lang="hr-HR" sz="2600" dirty="0" smtClean="0"/>
              <a:t>t</a:t>
            </a:r>
            <a:r>
              <a:rPr lang="hr-HR" sz="2600" dirty="0" smtClean="0"/>
              <a:t>renutak !</a:t>
            </a:r>
          </a:p>
          <a:p>
            <a:pPr>
              <a:buNone/>
            </a:pPr>
            <a:r>
              <a:rPr lang="hr-HR" sz="2000" dirty="0" smtClean="0"/>
              <a:t> </a:t>
            </a:r>
            <a:r>
              <a:rPr lang="hr-HR" sz="2000" dirty="0" smtClean="0"/>
              <a:t>                                                                     Sastavljanje GRPC </a:t>
            </a:r>
            <a:r>
              <a:rPr lang="hr-HR" sz="2000" smtClean="0"/>
              <a:t>1.2x2.5m u OPERI</a:t>
            </a:r>
            <a:endParaRPr lang="hr-HR" sz="2000" dirty="0" smtClean="0"/>
          </a:p>
          <a:p>
            <a:pPr>
              <a:buNone/>
            </a:pPr>
            <a:r>
              <a:rPr lang="hr-HR" sz="2000" dirty="0" smtClean="0"/>
              <a:t>					</a:t>
            </a:r>
            <a:r>
              <a:rPr lang="en-US" sz="2000" dirty="0" smtClean="0"/>
              <a:t>                    </a:t>
            </a:r>
            <a:r>
              <a:rPr lang="hr-HR" sz="2000" dirty="0" smtClean="0"/>
              <a:t>(prostorija </a:t>
            </a:r>
            <a:r>
              <a:rPr lang="en-US" sz="2000" dirty="0" smtClean="0"/>
              <a:t>~60 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  <a:endParaRPr lang="en-US" sz="2000" baseline="30000" dirty="0"/>
          </a:p>
        </p:txBody>
      </p:sp>
      <p:pic>
        <p:nvPicPr>
          <p:cNvPr id="5" name="Picture 13" descr="EPSN21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191373" y="1196752"/>
            <a:ext cx="4413075" cy="3312368"/>
          </a:xfrm>
          <a:prstGeom prst="rect">
            <a:avLst/>
          </a:prstGeo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</TotalTime>
  <Words>482</Words>
  <Application>Microsoft Office PowerPoint</Application>
  <PresentationFormat>On-screen Show (4:3)</PresentationFormat>
  <Paragraphs>68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Fizika neutrina Sadašnjost i budućnost</vt:lpstr>
      <vt:lpstr>Eksperimenti kojima smo sudjelovali</vt:lpstr>
      <vt:lpstr>NOMAD</vt:lpstr>
      <vt:lpstr>OPERA</vt:lpstr>
      <vt:lpstr>OPERA</vt:lpstr>
      <vt:lpstr>Budući eksperimenti</vt:lpstr>
      <vt:lpstr>NESSiE Neutrino Experiment with SpectrometerS in Europe </vt:lpstr>
      <vt:lpstr>OZIP i nove tehnologije</vt:lpstr>
      <vt:lpstr>Slide 9</vt:lpstr>
    </vt:vector>
  </TitlesOfParts>
  <Company>IRB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Budimir</dc:creator>
  <cp:lastModifiedBy>mario</cp:lastModifiedBy>
  <cp:revision>36</cp:revision>
  <dcterms:created xsi:type="dcterms:W3CDTF">2013-06-28T08:13:45Z</dcterms:created>
  <dcterms:modified xsi:type="dcterms:W3CDTF">2013-06-29T21:12:13Z</dcterms:modified>
</cp:coreProperties>
</file>