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4" r:id="rId16"/>
    <p:sldId id="273" r:id="rId17"/>
    <p:sldId id="270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4" r:id="rId27"/>
    <p:sldId id="283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CC00"/>
    <a:srgbClr val="DC14A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278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TD24R05 BDR results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W. Farabolini – 24</a:t>
            </a:r>
            <a:r>
              <a:rPr lang="en-US" baseline="30000" dirty="0" smtClean="0"/>
              <a:t>th</a:t>
            </a:r>
            <a:r>
              <a:rPr lang="en-US" dirty="0" smtClean="0"/>
              <a:t> June 2013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98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Power, pulse length and BD time evolution 24 Apr (a)</a:t>
            </a:r>
            <a:endParaRPr lang="en-US" sz="2800" dirty="0"/>
          </a:p>
        </p:txBody>
      </p:sp>
      <p:pic>
        <p:nvPicPr>
          <p:cNvPr id="3" name="Picture 2" descr="TD24R05_24Apr_16h.jpg"/>
          <p:cNvPicPr>
            <a:picLocks noChangeAspect="1"/>
          </p:cNvPicPr>
          <p:nvPr/>
        </p:nvPicPr>
        <p:blipFill>
          <a:blip r:embed="rId2" cstate="print"/>
          <a:srcRect r="2659"/>
          <a:stretch>
            <a:fillRect/>
          </a:stretch>
        </p:blipFill>
        <p:spPr>
          <a:xfrm>
            <a:off x="134224" y="809569"/>
            <a:ext cx="8900805" cy="2453717"/>
          </a:xfrm>
          <a:prstGeom prst="rect">
            <a:avLst/>
          </a:prstGeom>
        </p:spPr>
      </p:pic>
      <p:pic>
        <p:nvPicPr>
          <p:cNvPr id="4" name="Picture 3" descr="TD24R05_BD_24Apr_16h.jpg"/>
          <p:cNvPicPr>
            <a:picLocks noChangeAspect="1"/>
          </p:cNvPicPr>
          <p:nvPr/>
        </p:nvPicPr>
        <p:blipFill>
          <a:blip r:embed="rId3" cstate="print"/>
          <a:srcRect r="2659"/>
          <a:stretch>
            <a:fillRect/>
          </a:stretch>
        </p:blipFill>
        <p:spPr>
          <a:xfrm>
            <a:off x="134224" y="3214765"/>
            <a:ext cx="8900805" cy="289483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2922" y="6146925"/>
            <a:ext cx="165462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BDR = 1.1 x 10</a:t>
            </a:r>
            <a:r>
              <a:rPr lang="en-US" baseline="30000" dirty="0" smtClean="0">
                <a:solidFill>
                  <a:srgbClr val="002060"/>
                </a:solidFill>
              </a:rPr>
              <a:t>-4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40896" y="6146925"/>
            <a:ext cx="47316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A strong degradation has appeared !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459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Power, pulse length and BD time evolution 25 Apr (a)</a:t>
            </a:r>
            <a:endParaRPr lang="en-US" sz="2800" dirty="0"/>
          </a:p>
        </p:txBody>
      </p:sp>
      <p:pic>
        <p:nvPicPr>
          <p:cNvPr id="3" name="Picture 2" descr="TD24R05_25Apr_00h.jpg"/>
          <p:cNvPicPr>
            <a:picLocks noChangeAspect="1"/>
          </p:cNvPicPr>
          <p:nvPr/>
        </p:nvPicPr>
        <p:blipFill>
          <a:blip r:embed="rId2" cstate="print"/>
          <a:srcRect r="2659"/>
          <a:stretch>
            <a:fillRect/>
          </a:stretch>
        </p:blipFill>
        <p:spPr>
          <a:xfrm>
            <a:off x="184558" y="910236"/>
            <a:ext cx="8900805" cy="2453717"/>
          </a:xfrm>
          <a:prstGeom prst="rect">
            <a:avLst/>
          </a:prstGeom>
        </p:spPr>
      </p:pic>
      <p:pic>
        <p:nvPicPr>
          <p:cNvPr id="4" name="Picture 3" descr="TD24R05_BD_25Apr_00h.jpg"/>
          <p:cNvPicPr>
            <a:picLocks noChangeAspect="1"/>
          </p:cNvPicPr>
          <p:nvPr/>
        </p:nvPicPr>
        <p:blipFill>
          <a:blip r:embed="rId3" cstate="print"/>
          <a:srcRect r="2659"/>
          <a:stretch>
            <a:fillRect/>
          </a:stretch>
        </p:blipFill>
        <p:spPr>
          <a:xfrm>
            <a:off x="176169" y="3382544"/>
            <a:ext cx="8900805" cy="289483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82922" y="6222426"/>
            <a:ext cx="165462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BDR = 9.0 x 10</a:t>
            </a:r>
            <a:r>
              <a:rPr lang="en-US" baseline="30000" dirty="0" smtClean="0">
                <a:solidFill>
                  <a:srgbClr val="002060"/>
                </a:solidFill>
              </a:rPr>
              <a:t>-5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039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Power, pulse length and BD time evolution 25 Apr (b)</a:t>
            </a:r>
            <a:endParaRPr lang="en-US" sz="2800" dirty="0"/>
          </a:p>
        </p:txBody>
      </p:sp>
      <p:pic>
        <p:nvPicPr>
          <p:cNvPr id="3" name="Picture 2" descr="TD24R05_25Apr_08h.jpg"/>
          <p:cNvPicPr>
            <a:picLocks noChangeAspect="1"/>
          </p:cNvPicPr>
          <p:nvPr/>
        </p:nvPicPr>
        <p:blipFill>
          <a:blip r:embed="rId2" cstate="print"/>
          <a:srcRect r="2659"/>
          <a:stretch>
            <a:fillRect/>
          </a:stretch>
        </p:blipFill>
        <p:spPr>
          <a:xfrm>
            <a:off x="243195" y="843124"/>
            <a:ext cx="8900805" cy="2453717"/>
          </a:xfrm>
          <a:prstGeom prst="rect">
            <a:avLst/>
          </a:prstGeom>
        </p:spPr>
      </p:pic>
      <p:pic>
        <p:nvPicPr>
          <p:cNvPr id="4" name="Picture 3" descr="TD24R05_BD_25Apr_08h.jpg"/>
          <p:cNvPicPr>
            <a:picLocks noChangeAspect="1"/>
          </p:cNvPicPr>
          <p:nvPr/>
        </p:nvPicPr>
        <p:blipFill>
          <a:blip r:embed="rId3" cstate="print"/>
          <a:srcRect r="2659"/>
          <a:stretch>
            <a:fillRect/>
          </a:stretch>
        </p:blipFill>
        <p:spPr>
          <a:xfrm>
            <a:off x="243195" y="3153845"/>
            <a:ext cx="8900805" cy="289483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182" y="6052764"/>
            <a:ext cx="165462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BDR = 9.6 x 10</a:t>
            </a:r>
            <a:r>
              <a:rPr lang="en-US" baseline="30000" dirty="0" smtClean="0">
                <a:solidFill>
                  <a:srgbClr val="002060"/>
                </a:solidFill>
              </a:rPr>
              <a:t>-5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83488" y="5992820"/>
            <a:ext cx="72067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From 26 April, power has been reduced to 35 – 39 MW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(91 -96 MV/m) to keep BDR around 10</a:t>
            </a:r>
            <a:r>
              <a:rPr lang="en-US" sz="2000" baseline="30000" dirty="0" smtClean="0">
                <a:solidFill>
                  <a:srgbClr val="FF0000"/>
                </a:solidFill>
              </a:rPr>
              <a:t>-5 </a:t>
            </a:r>
            <a:r>
              <a:rPr lang="en-US" sz="2000" dirty="0" smtClean="0">
                <a:solidFill>
                  <a:srgbClr val="FF0000"/>
                </a:solidFill>
              </a:rPr>
              <a:t>but the ACS did not recover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5872"/>
          </a:xfrm>
        </p:spPr>
        <p:txBody>
          <a:bodyPr>
            <a:normAutofit fontScale="90000"/>
          </a:bodyPr>
          <a:lstStyle/>
          <a:p>
            <a:r>
              <a:rPr lang="en-US" sz="3200" dirty="0" smtClean="0">
                <a:solidFill>
                  <a:srgbClr val="C00000"/>
                </a:solidFill>
              </a:rPr>
              <a:t>19</a:t>
            </a:r>
            <a:r>
              <a:rPr lang="en-US" sz="3200" baseline="30000" dirty="0" smtClean="0">
                <a:solidFill>
                  <a:srgbClr val="C00000"/>
                </a:solidFill>
              </a:rPr>
              <a:t>th</a:t>
            </a:r>
            <a:r>
              <a:rPr lang="en-US" sz="3200" dirty="0" smtClean="0">
                <a:solidFill>
                  <a:srgbClr val="C00000"/>
                </a:solidFill>
              </a:rPr>
              <a:t> April – before degradation</a:t>
            </a:r>
            <a:endParaRPr lang="en-US" sz="3200" dirty="0">
              <a:solidFill>
                <a:srgbClr val="C00000"/>
              </a:solidFill>
            </a:endParaRPr>
          </a:p>
        </p:txBody>
      </p:sp>
      <p:pic>
        <p:nvPicPr>
          <p:cNvPr id="3" name="Picture 2" descr="TD24R05_19Apr_08h.jpg"/>
          <p:cNvPicPr>
            <a:picLocks noChangeAspect="1"/>
          </p:cNvPicPr>
          <p:nvPr/>
        </p:nvPicPr>
        <p:blipFill>
          <a:blip r:embed="rId2" cstate="print"/>
          <a:srcRect r="3039" b="2831"/>
          <a:stretch>
            <a:fillRect/>
          </a:stretch>
        </p:blipFill>
        <p:spPr>
          <a:xfrm>
            <a:off x="151002" y="843125"/>
            <a:ext cx="8866075" cy="2384261"/>
          </a:xfrm>
          <a:prstGeom prst="rect">
            <a:avLst/>
          </a:prstGeom>
        </p:spPr>
      </p:pic>
      <p:pic>
        <p:nvPicPr>
          <p:cNvPr id="4" name="Picture 3" descr="TD24R05_BD_19Apr_08h.jpg"/>
          <p:cNvPicPr>
            <a:picLocks noChangeAspect="1"/>
          </p:cNvPicPr>
          <p:nvPr/>
        </p:nvPicPr>
        <p:blipFill>
          <a:blip r:embed="rId3" cstate="print"/>
          <a:srcRect r="3039" b="2400"/>
          <a:stretch>
            <a:fillRect/>
          </a:stretch>
        </p:blipFill>
        <p:spPr>
          <a:xfrm>
            <a:off x="125835" y="3265098"/>
            <a:ext cx="8866075" cy="282537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58182" y="6052764"/>
            <a:ext cx="165462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BDR = 2.7 x 10</a:t>
            </a:r>
            <a:r>
              <a:rPr lang="en-US" baseline="30000" dirty="0" smtClean="0">
                <a:solidFill>
                  <a:srgbClr val="002060"/>
                </a:solidFill>
              </a:rPr>
              <a:t>-5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2367" y="182359"/>
            <a:ext cx="8229600" cy="690096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19</a:t>
            </a:r>
            <a:r>
              <a:rPr lang="en-US" sz="3600" baseline="30000" dirty="0" smtClean="0">
                <a:solidFill>
                  <a:srgbClr val="C00000"/>
                </a:solidFill>
              </a:rPr>
              <a:t>th</a:t>
            </a:r>
            <a:r>
              <a:rPr lang="en-US" sz="3600" dirty="0" smtClean="0">
                <a:solidFill>
                  <a:srgbClr val="C00000"/>
                </a:solidFill>
              </a:rPr>
              <a:t> April – degradation starts at 10:30 </a:t>
            </a:r>
            <a:endParaRPr lang="en-US" sz="3600" dirty="0"/>
          </a:p>
        </p:txBody>
      </p:sp>
      <p:pic>
        <p:nvPicPr>
          <p:cNvPr id="3" name="Picture 2" descr="TD24R05_19Apr_16h.jpg"/>
          <p:cNvPicPr>
            <a:picLocks noChangeAspect="1"/>
          </p:cNvPicPr>
          <p:nvPr/>
        </p:nvPicPr>
        <p:blipFill>
          <a:blip r:embed="rId2" cstate="print"/>
          <a:srcRect r="3419" b="4247"/>
          <a:stretch>
            <a:fillRect/>
          </a:stretch>
        </p:blipFill>
        <p:spPr>
          <a:xfrm>
            <a:off x="220363" y="843124"/>
            <a:ext cx="8831358" cy="2349621"/>
          </a:xfrm>
          <a:prstGeom prst="rect">
            <a:avLst/>
          </a:prstGeom>
        </p:spPr>
      </p:pic>
      <p:pic>
        <p:nvPicPr>
          <p:cNvPr id="4" name="Picture 3" descr="TD24R05_BD_19Apr_16h.jpg"/>
          <p:cNvPicPr>
            <a:picLocks noChangeAspect="1"/>
          </p:cNvPicPr>
          <p:nvPr/>
        </p:nvPicPr>
        <p:blipFill>
          <a:blip r:embed="rId3" cstate="print"/>
          <a:srcRect r="3419" b="3600"/>
          <a:stretch>
            <a:fillRect/>
          </a:stretch>
        </p:blipFill>
        <p:spPr>
          <a:xfrm>
            <a:off x="203585" y="3273487"/>
            <a:ext cx="8831358" cy="279080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16905" y="6220544"/>
            <a:ext cx="165462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BDR = 1.5 x 10</a:t>
            </a:r>
            <a:r>
              <a:rPr lang="en-US" baseline="30000" dirty="0" smtClean="0">
                <a:solidFill>
                  <a:srgbClr val="002060"/>
                </a:solidFill>
              </a:rPr>
              <a:t>-4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32041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FCU and RF signals</a:t>
            </a:r>
            <a:endParaRPr lang="en-US" sz="3600" dirty="0"/>
          </a:p>
        </p:txBody>
      </p:sp>
      <p:pic>
        <p:nvPicPr>
          <p:cNvPr id="4" name="Picture 3" descr="TD24R05_RFandFCU_all_dates_bis.jpg"/>
          <p:cNvPicPr>
            <a:picLocks noChangeAspect="1"/>
          </p:cNvPicPr>
          <p:nvPr/>
        </p:nvPicPr>
        <p:blipFill>
          <a:blip r:embed="rId2" cstate="print"/>
          <a:srcRect l="9218" t="4315" r="8809" b="7335"/>
          <a:stretch>
            <a:fillRect/>
          </a:stretch>
        </p:blipFill>
        <p:spPr>
          <a:xfrm>
            <a:off x="264003" y="1643336"/>
            <a:ext cx="8643377" cy="442310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64273" y="1528277"/>
            <a:ext cx="8169814" cy="106614"/>
            <a:chOff x="664273" y="1347302"/>
            <a:chExt cx="8169814" cy="106614"/>
          </a:xfrm>
        </p:grpSpPr>
        <p:sp>
          <p:nvSpPr>
            <p:cNvPr id="5" name="Left Brace 4"/>
            <p:cNvSpPr/>
            <p:nvPr/>
          </p:nvSpPr>
          <p:spPr>
            <a:xfrm rot="5400000">
              <a:off x="3135064" y="-672836"/>
              <a:ext cx="106611" cy="4146889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Left Brace 5"/>
            <p:cNvSpPr/>
            <p:nvPr/>
          </p:nvSpPr>
          <p:spPr>
            <a:xfrm rot="5400000">
              <a:off x="820090" y="1191485"/>
              <a:ext cx="106611" cy="418245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Left Brace 6"/>
            <p:cNvSpPr/>
            <p:nvPr/>
          </p:nvSpPr>
          <p:spPr>
            <a:xfrm rot="5400000">
              <a:off x="5862220" y="803040"/>
              <a:ext cx="106611" cy="1195138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Left Brace 7"/>
            <p:cNvSpPr/>
            <p:nvPr/>
          </p:nvSpPr>
          <p:spPr>
            <a:xfrm rot="5400000">
              <a:off x="7498515" y="414020"/>
              <a:ext cx="106611" cy="1973180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Left Brace 8"/>
            <p:cNvSpPr/>
            <p:nvPr/>
          </p:nvSpPr>
          <p:spPr>
            <a:xfrm rot="5400000">
              <a:off x="8665027" y="1284857"/>
              <a:ext cx="106611" cy="231508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28625" y="981075"/>
            <a:ext cx="904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Power ramping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5550" y="981075"/>
            <a:ext cx="1304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Pulse length ramping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62576" y="981075"/>
            <a:ext cx="1076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Nominal RF pulse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77050" y="981075"/>
            <a:ext cx="1247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After degradation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58175" y="685800"/>
            <a:ext cx="904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Triangle Pulse shape</a:t>
            </a:r>
            <a:endParaRPr lang="en-US" sz="16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620712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Upstream / downstream Faraday cups ratio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4580" y="6156649"/>
            <a:ext cx="83554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DC2/DC1 ratio is more frequently larger than 1 since the degradation occurred</a:t>
            </a:r>
          </a:p>
        </p:txBody>
      </p:sp>
      <p:pic>
        <p:nvPicPr>
          <p:cNvPr id="9" name="Picture 8" descr="TD24R05_DC1_2_ratios_all_dates_bis.jpg"/>
          <p:cNvPicPr>
            <a:picLocks noChangeAspect="1"/>
          </p:cNvPicPr>
          <p:nvPr/>
        </p:nvPicPr>
        <p:blipFill>
          <a:blip r:embed="rId2" cstate="print"/>
          <a:srcRect l="10881" r="8828" b="2700"/>
          <a:stretch>
            <a:fillRect/>
          </a:stretch>
        </p:blipFill>
        <p:spPr>
          <a:xfrm>
            <a:off x="218765" y="1281054"/>
            <a:ext cx="8447669" cy="2335509"/>
          </a:xfrm>
          <a:prstGeom prst="rect">
            <a:avLst/>
          </a:prstGeom>
        </p:spPr>
      </p:pic>
      <p:pic>
        <p:nvPicPr>
          <p:cNvPr id="10" name="Picture 9" descr="TD24R05_DC1_2_ratios_zoom_dates_bis.jpg"/>
          <p:cNvPicPr>
            <a:picLocks noChangeAspect="1"/>
          </p:cNvPicPr>
          <p:nvPr/>
        </p:nvPicPr>
        <p:blipFill>
          <a:blip r:embed="rId3" cstate="print"/>
          <a:srcRect l="10881" r="8828" b="1800"/>
          <a:stretch>
            <a:fillRect/>
          </a:stretch>
        </p:blipFill>
        <p:spPr>
          <a:xfrm>
            <a:off x="218765" y="3671829"/>
            <a:ext cx="8447669" cy="2357103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35673" y="1309202"/>
            <a:ext cx="8169814" cy="106614"/>
            <a:chOff x="664273" y="1347302"/>
            <a:chExt cx="8169814" cy="106614"/>
          </a:xfrm>
        </p:grpSpPr>
        <p:sp>
          <p:nvSpPr>
            <p:cNvPr id="12" name="Left Brace 11"/>
            <p:cNvSpPr/>
            <p:nvPr/>
          </p:nvSpPr>
          <p:spPr>
            <a:xfrm rot="5400000">
              <a:off x="3135064" y="-672836"/>
              <a:ext cx="106611" cy="4146889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Left Brace 12"/>
            <p:cNvSpPr/>
            <p:nvPr/>
          </p:nvSpPr>
          <p:spPr>
            <a:xfrm rot="5400000">
              <a:off x="820090" y="1191485"/>
              <a:ext cx="106611" cy="418245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Left Brace 13"/>
            <p:cNvSpPr/>
            <p:nvPr/>
          </p:nvSpPr>
          <p:spPr>
            <a:xfrm rot="5400000">
              <a:off x="5862220" y="803040"/>
              <a:ext cx="106611" cy="1195138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Left Brace 14"/>
            <p:cNvSpPr/>
            <p:nvPr/>
          </p:nvSpPr>
          <p:spPr>
            <a:xfrm rot="5400000">
              <a:off x="7498515" y="414020"/>
              <a:ext cx="106611" cy="1973180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eft Brace 15"/>
            <p:cNvSpPr/>
            <p:nvPr/>
          </p:nvSpPr>
          <p:spPr>
            <a:xfrm rot="5400000">
              <a:off x="8665027" y="1284857"/>
              <a:ext cx="106611" cy="231508"/>
            </a:xfrm>
            <a:prstGeom prst="leftBrace">
              <a:avLst>
                <a:gd name="adj1" fmla="val 31620"/>
                <a:gd name="adj2" fmla="val 51064"/>
              </a:avLst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200025" y="762000"/>
            <a:ext cx="9048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Power ramping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6950" y="762000"/>
            <a:ext cx="13049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Pulse length ramping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33976" y="762000"/>
            <a:ext cx="10763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Nominal RF pulse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48450" y="762000"/>
            <a:ext cx="1247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After degradation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029575" y="466725"/>
            <a:ext cx="9048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Triangle Pulse shape</a:t>
            </a:r>
            <a:endParaRPr lang="en-US" sz="1600" b="1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733675" y="3924300"/>
            <a:ext cx="1247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70C0"/>
                </a:solidFill>
              </a:rPr>
              <a:t>Degradation date</a:t>
            </a:r>
            <a:endParaRPr lang="en-US" sz="1600" b="1" dirty="0">
              <a:solidFill>
                <a:srgbClr val="0070C0"/>
              </a:solidFill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flipH="1">
            <a:off x="561975" y="3438525"/>
            <a:ext cx="4514850" cy="400050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7972425" y="3438525"/>
            <a:ext cx="371475" cy="390525"/>
          </a:xfrm>
          <a:prstGeom prst="line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4929"/>
          </a:xfrm>
        </p:spPr>
        <p:txBody>
          <a:bodyPr>
            <a:normAutofit/>
          </a:bodyPr>
          <a:lstStyle/>
          <a:p>
            <a:r>
              <a:rPr lang="en-US" sz="3200" dirty="0" err="1" smtClean="0">
                <a:solidFill>
                  <a:srgbClr val="C00000"/>
                </a:solidFill>
              </a:rPr>
              <a:t>Tra</a:t>
            </a:r>
            <a:r>
              <a:rPr lang="en-US" sz="3200" dirty="0" smtClean="0">
                <a:solidFill>
                  <a:srgbClr val="C00000"/>
                </a:solidFill>
              </a:rPr>
              <a:t>/In and Ref/In ratios</a:t>
            </a:r>
            <a:endParaRPr lang="en-US" sz="3200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03341" y="5693594"/>
            <a:ext cx="8355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Ref/In ratio increases with the RF input power (but it could be an artifact due to the non linearity of the log detectors) </a:t>
            </a:r>
          </a:p>
        </p:txBody>
      </p:sp>
      <p:pic>
        <p:nvPicPr>
          <p:cNvPr id="5" name="Picture 4" descr="TD24R05_RF_ratios_bis.jpg"/>
          <p:cNvPicPr>
            <a:picLocks noChangeAspect="1"/>
          </p:cNvPicPr>
          <p:nvPr/>
        </p:nvPicPr>
        <p:blipFill>
          <a:blip r:embed="rId2" cstate="print"/>
          <a:srcRect l="9601" t="1528" r="7728" b="3056"/>
          <a:stretch>
            <a:fillRect/>
          </a:stretch>
        </p:blipFill>
        <p:spPr>
          <a:xfrm>
            <a:off x="458819" y="1124681"/>
            <a:ext cx="8006860" cy="42484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881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Fowler-</a:t>
            </a:r>
            <a:r>
              <a:rPr lang="en-US" dirty="0" err="1" smtClean="0">
                <a:solidFill>
                  <a:srgbClr val="C00000"/>
                </a:solidFill>
              </a:rPr>
              <a:t>Norheim</a:t>
            </a:r>
            <a:r>
              <a:rPr lang="en-US" dirty="0" smtClean="0">
                <a:solidFill>
                  <a:srgbClr val="C00000"/>
                </a:solidFill>
              </a:rPr>
              <a:t> plots on peaks</a:t>
            </a:r>
            <a:endParaRPr lang="en-US" dirty="0"/>
          </a:p>
        </p:txBody>
      </p:sp>
      <p:pic>
        <p:nvPicPr>
          <p:cNvPr id="3" name="Picture 2" descr="TD24R05_Fowler_Norheim.jpg"/>
          <p:cNvPicPr>
            <a:picLocks noChangeAspect="1"/>
          </p:cNvPicPr>
          <p:nvPr/>
        </p:nvPicPr>
        <p:blipFill>
          <a:blip r:embed="rId2" cstate="print"/>
          <a:srcRect l="7520" r="8077" b="3014"/>
          <a:stretch>
            <a:fillRect/>
          </a:stretch>
        </p:blipFill>
        <p:spPr>
          <a:xfrm>
            <a:off x="173226" y="1078387"/>
            <a:ext cx="8727557" cy="46337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40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FCU as function of RF power along pulses</a:t>
            </a:r>
            <a:endParaRPr lang="en-US" sz="3600" dirty="0"/>
          </a:p>
        </p:txBody>
      </p:sp>
      <p:pic>
        <p:nvPicPr>
          <p:cNvPr id="3" name="Picture 2" descr="TD24R05_RFandFCU_vs_time_15May.jpg"/>
          <p:cNvPicPr>
            <a:picLocks noChangeAspect="1"/>
          </p:cNvPicPr>
          <p:nvPr/>
        </p:nvPicPr>
        <p:blipFill>
          <a:blip r:embed="rId2" cstate="print"/>
          <a:srcRect l="4901" t="3295" r="6126" b="5648"/>
          <a:stretch>
            <a:fillRect/>
          </a:stretch>
        </p:blipFill>
        <p:spPr>
          <a:xfrm>
            <a:off x="404822" y="1045142"/>
            <a:ext cx="3921657" cy="5223422"/>
          </a:xfrm>
          <a:prstGeom prst="rect">
            <a:avLst/>
          </a:prstGeom>
        </p:spPr>
      </p:pic>
      <p:pic>
        <p:nvPicPr>
          <p:cNvPr id="5" name="Picture 4" descr="TD24R05_FCU_vs_power_15May.jpg"/>
          <p:cNvPicPr>
            <a:picLocks noChangeAspect="1"/>
          </p:cNvPicPr>
          <p:nvPr/>
        </p:nvPicPr>
        <p:blipFill>
          <a:blip r:embed="rId3" cstate="print"/>
          <a:srcRect l="3375" r="6074"/>
          <a:stretch>
            <a:fillRect/>
          </a:stretch>
        </p:blipFill>
        <p:spPr>
          <a:xfrm>
            <a:off x="4561455" y="1295408"/>
            <a:ext cx="4105492" cy="340042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Testing condition evolution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" name="Picture 2" descr="TD24R05_evolution.jpg"/>
          <p:cNvPicPr>
            <a:picLocks noChangeAspect="1"/>
          </p:cNvPicPr>
          <p:nvPr/>
        </p:nvPicPr>
        <p:blipFill>
          <a:blip r:embed="rId2" cstate="print"/>
          <a:srcRect l="5809" t="3504" r="6583" b="50365"/>
          <a:stretch>
            <a:fillRect/>
          </a:stretch>
        </p:blipFill>
        <p:spPr>
          <a:xfrm>
            <a:off x="129331" y="1159778"/>
            <a:ext cx="5591961" cy="27243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5950" y="5373848"/>
            <a:ext cx="70719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6213" indent="-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Constant Pulse length period analyzed:  from 5 April to 12 May 2013 	Total </a:t>
            </a:r>
            <a:r>
              <a:rPr lang="en-US" dirty="0" err="1" smtClean="0">
                <a:solidFill>
                  <a:srgbClr val="002060"/>
                </a:solidFill>
              </a:rPr>
              <a:t>nb</a:t>
            </a:r>
            <a:r>
              <a:rPr lang="en-US" dirty="0" smtClean="0">
                <a:solidFill>
                  <a:srgbClr val="002060"/>
                </a:solidFill>
              </a:rPr>
              <a:t>. of 8 hours files:	61</a:t>
            </a:r>
          </a:p>
          <a:p>
            <a:pPr marL="176213" indent="-176213"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The hot spot around cell #5 has already appeared before this period.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196207" y="2819400"/>
            <a:ext cx="1551962" cy="541789"/>
            <a:chOff x="3338119" y="2819400"/>
            <a:chExt cx="1628164" cy="541789"/>
          </a:xfrm>
        </p:grpSpPr>
        <p:cxnSp>
          <p:nvCxnSpPr>
            <p:cNvPr id="6" name="Straight Arrow Connector 5"/>
            <p:cNvCxnSpPr/>
            <p:nvPr/>
          </p:nvCxnSpPr>
          <p:spPr>
            <a:xfrm>
              <a:off x="3347207" y="3200400"/>
              <a:ext cx="1619076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 flipV="1">
              <a:off x="3338119" y="2819400"/>
              <a:ext cx="0" cy="5334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V="1">
              <a:off x="4963487" y="2827789"/>
              <a:ext cx="0" cy="5334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TD24R05_BDwaterfall.jpg"/>
          <p:cNvPicPr>
            <a:picLocks noChangeAspect="1"/>
          </p:cNvPicPr>
          <p:nvPr/>
        </p:nvPicPr>
        <p:blipFill>
          <a:blip r:embed="rId3" cstate="print"/>
          <a:srcRect l="4776" r="50826" b="2744"/>
          <a:stretch>
            <a:fillRect/>
          </a:stretch>
        </p:blipFill>
        <p:spPr>
          <a:xfrm>
            <a:off x="5645790" y="1164899"/>
            <a:ext cx="3380763" cy="3683159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 rot="5400000">
            <a:off x="5557704" y="2202113"/>
            <a:ext cx="819327" cy="699082"/>
            <a:chOff x="3338119" y="2819400"/>
            <a:chExt cx="1628164" cy="541789"/>
          </a:xfrm>
        </p:grpSpPr>
        <p:cxnSp>
          <p:nvCxnSpPr>
            <p:cNvPr id="15" name="Straight Arrow Connector 14"/>
            <p:cNvCxnSpPr/>
            <p:nvPr/>
          </p:nvCxnSpPr>
          <p:spPr>
            <a:xfrm>
              <a:off x="3347207" y="3200400"/>
              <a:ext cx="1619076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flipV="1">
              <a:off x="3338119" y="2819400"/>
              <a:ext cx="0" cy="5334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4963487" y="2827789"/>
              <a:ext cx="0" cy="53340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358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Fowler-</a:t>
            </a:r>
            <a:r>
              <a:rPr lang="en-US" sz="3600" dirty="0" err="1" smtClean="0">
                <a:solidFill>
                  <a:srgbClr val="C00000"/>
                </a:solidFill>
              </a:rPr>
              <a:t>Nordheim</a:t>
            </a:r>
            <a:r>
              <a:rPr lang="en-US" sz="3600" dirty="0" smtClean="0">
                <a:solidFill>
                  <a:srgbClr val="C00000"/>
                </a:solidFill>
              </a:rPr>
              <a:t> plot along RF pulses</a:t>
            </a:r>
            <a:endParaRPr lang="en-US" sz="3600" dirty="0"/>
          </a:p>
        </p:txBody>
      </p:sp>
      <p:pic>
        <p:nvPicPr>
          <p:cNvPr id="4" name="Picture 3" descr="TD24R05_FCU_vs_Esurf_15May.jpg"/>
          <p:cNvPicPr>
            <a:picLocks noChangeAspect="1"/>
          </p:cNvPicPr>
          <p:nvPr/>
        </p:nvPicPr>
        <p:blipFill>
          <a:blip r:embed="rId2" cstate="print"/>
          <a:srcRect l="4716" r="5390" b="1800"/>
          <a:stretch>
            <a:fillRect/>
          </a:stretch>
        </p:blipFill>
        <p:spPr>
          <a:xfrm>
            <a:off x="288000" y="1692000"/>
            <a:ext cx="3842806" cy="3142793"/>
          </a:xfrm>
          <a:prstGeom prst="rect">
            <a:avLst/>
          </a:prstGeom>
        </p:spPr>
      </p:pic>
      <p:pic>
        <p:nvPicPr>
          <p:cNvPr id="5" name="Picture 4" descr="TD24R05_Fowler_Norheim_alongpulse_15May.jpg"/>
          <p:cNvPicPr>
            <a:picLocks noChangeAspect="1"/>
          </p:cNvPicPr>
          <p:nvPr/>
        </p:nvPicPr>
        <p:blipFill>
          <a:blip r:embed="rId3" cstate="print"/>
          <a:srcRect l="5464" t="1808" r="6375" b="3617"/>
          <a:stretch>
            <a:fillRect/>
          </a:stretch>
        </p:blipFill>
        <p:spPr>
          <a:xfrm>
            <a:off x="4140000" y="1692000"/>
            <a:ext cx="4878852" cy="3953729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Fowler-</a:t>
            </a:r>
            <a:r>
              <a:rPr lang="en-US" dirty="0" err="1" smtClean="0">
                <a:solidFill>
                  <a:srgbClr val="C00000"/>
                </a:solidFill>
              </a:rPr>
              <a:t>Nordheim</a:t>
            </a:r>
            <a:r>
              <a:rPr lang="en-US" dirty="0" smtClean="0">
                <a:solidFill>
                  <a:srgbClr val="C00000"/>
                </a:solidFill>
              </a:rPr>
              <a:t> plot along RF pulses</a:t>
            </a:r>
            <a:endParaRPr lang="en-US" dirty="0"/>
          </a:p>
        </p:txBody>
      </p:sp>
      <p:pic>
        <p:nvPicPr>
          <p:cNvPr id="3" name="Picture 2" descr="TD24R05_FCU_vs_Esurf_14May.jpg"/>
          <p:cNvPicPr>
            <a:picLocks noChangeAspect="1"/>
          </p:cNvPicPr>
          <p:nvPr/>
        </p:nvPicPr>
        <p:blipFill>
          <a:blip r:embed="rId2" cstate="print"/>
          <a:srcRect l="4724" t="1800" r="5399"/>
          <a:stretch>
            <a:fillRect/>
          </a:stretch>
        </p:blipFill>
        <p:spPr>
          <a:xfrm>
            <a:off x="287999" y="1763999"/>
            <a:ext cx="3835240" cy="3142800"/>
          </a:xfrm>
          <a:prstGeom prst="rect">
            <a:avLst/>
          </a:prstGeom>
        </p:spPr>
      </p:pic>
      <p:pic>
        <p:nvPicPr>
          <p:cNvPr id="4" name="Picture 3" descr="TD24R05_Fowler_Norheim_alongpulse_14May.jpg"/>
          <p:cNvPicPr>
            <a:picLocks noChangeAspect="1"/>
          </p:cNvPicPr>
          <p:nvPr/>
        </p:nvPicPr>
        <p:blipFill>
          <a:blip r:embed="rId3" cstate="print"/>
          <a:srcRect l="5464" t="1808" r="6375" b="1808"/>
          <a:stretch>
            <a:fillRect/>
          </a:stretch>
        </p:blipFill>
        <p:spPr>
          <a:xfrm>
            <a:off x="4140000" y="1692000"/>
            <a:ext cx="4878852" cy="4029355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Fowler-</a:t>
            </a:r>
            <a:r>
              <a:rPr lang="en-US" dirty="0" err="1" smtClean="0">
                <a:solidFill>
                  <a:srgbClr val="C00000"/>
                </a:solidFill>
              </a:rPr>
              <a:t>Nordheim</a:t>
            </a:r>
            <a:r>
              <a:rPr lang="en-US" dirty="0" smtClean="0">
                <a:solidFill>
                  <a:srgbClr val="C00000"/>
                </a:solidFill>
              </a:rPr>
              <a:t> plot along RF pulses</a:t>
            </a:r>
            <a:endParaRPr lang="en-US" dirty="0"/>
          </a:p>
        </p:txBody>
      </p:sp>
      <p:pic>
        <p:nvPicPr>
          <p:cNvPr id="3" name="Picture 2" descr="TD24R05_FCU_vs_Esurf_16May.jpg"/>
          <p:cNvPicPr>
            <a:picLocks noChangeAspect="1"/>
          </p:cNvPicPr>
          <p:nvPr/>
        </p:nvPicPr>
        <p:blipFill>
          <a:blip r:embed="rId2" cstate="print"/>
          <a:srcRect l="4724" t="1800" r="5399"/>
          <a:stretch>
            <a:fillRect/>
          </a:stretch>
        </p:blipFill>
        <p:spPr>
          <a:xfrm>
            <a:off x="288000" y="1764000"/>
            <a:ext cx="3835231" cy="3142793"/>
          </a:xfrm>
          <a:prstGeom prst="rect">
            <a:avLst/>
          </a:prstGeom>
        </p:spPr>
      </p:pic>
      <p:pic>
        <p:nvPicPr>
          <p:cNvPr id="4" name="Picture 3" descr="TD24R05_Fowler_Norheim_alongpulse_16May.jpg"/>
          <p:cNvPicPr>
            <a:picLocks noChangeAspect="1"/>
          </p:cNvPicPr>
          <p:nvPr/>
        </p:nvPicPr>
        <p:blipFill>
          <a:blip r:embed="rId3" cstate="print"/>
          <a:srcRect l="5464" t="1808" r="6375" b="1808"/>
          <a:stretch>
            <a:fillRect/>
          </a:stretch>
        </p:blipFill>
        <p:spPr>
          <a:xfrm>
            <a:off x="4140000" y="1692000"/>
            <a:ext cx="4878852" cy="4029355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87412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Does pulse length matter in dark current ?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3" name="Picture 2" descr="TD24R05_various_pulse_shapes_13May.jpg"/>
          <p:cNvPicPr>
            <a:picLocks noChangeAspect="1"/>
          </p:cNvPicPr>
          <p:nvPr/>
        </p:nvPicPr>
        <p:blipFill>
          <a:blip r:embed="rId2" cstate="print"/>
          <a:srcRect l="7738" t="1338" r="6516" b="2676"/>
          <a:stretch>
            <a:fillRect/>
          </a:stretch>
        </p:blipFill>
        <p:spPr>
          <a:xfrm>
            <a:off x="1224000" y="1080000"/>
            <a:ext cx="6821334" cy="464904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03341" y="5693594"/>
            <a:ext cx="8355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Three different RF pulses (same peak power but different shapes) give different peak dark current. Electronic bandwidth effect or real field emission behavior ?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978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Another example</a:t>
            </a:r>
            <a:endParaRPr lang="en-US" sz="3600" dirty="0">
              <a:solidFill>
                <a:srgbClr val="C00000"/>
              </a:solidFill>
            </a:endParaRPr>
          </a:p>
        </p:txBody>
      </p:sp>
      <p:pic>
        <p:nvPicPr>
          <p:cNvPr id="3" name="Picture 2" descr="TD24R05_various_pulse_shapes_13May_bis.jpg"/>
          <p:cNvPicPr>
            <a:picLocks noChangeAspect="1"/>
          </p:cNvPicPr>
          <p:nvPr/>
        </p:nvPicPr>
        <p:blipFill>
          <a:blip r:embed="rId2" cstate="print"/>
          <a:srcRect l="7738" t="1338" r="6516" b="2676"/>
          <a:stretch>
            <a:fillRect/>
          </a:stretch>
        </p:blipFill>
        <p:spPr>
          <a:xfrm>
            <a:off x="1224000" y="1080000"/>
            <a:ext cx="6821334" cy="4649070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Where are the RF couplers ?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" name="Picture 3" descr="X_Box1_synoptic.png"/>
          <p:cNvPicPr>
            <a:picLocks noChangeAspect="1"/>
          </p:cNvPicPr>
          <p:nvPr/>
        </p:nvPicPr>
        <p:blipFill>
          <a:blip r:embed="rId2" cstate="print"/>
          <a:srcRect l="37928" b="46308"/>
          <a:stretch>
            <a:fillRect/>
          </a:stretch>
        </p:blipFill>
        <p:spPr>
          <a:xfrm>
            <a:off x="942452" y="1432765"/>
            <a:ext cx="7720353" cy="4492892"/>
          </a:xfrm>
          <a:prstGeom prst="rect">
            <a:avLst/>
          </a:prstGeom>
        </p:spPr>
      </p:pic>
      <p:pic>
        <p:nvPicPr>
          <p:cNvPr id="5" name="Picture 4" descr="X_Box1_synoptic.png"/>
          <p:cNvPicPr>
            <a:picLocks noChangeAspect="1"/>
          </p:cNvPicPr>
          <p:nvPr/>
        </p:nvPicPr>
        <p:blipFill>
          <a:blip r:embed="rId2" cstate="print"/>
          <a:srcRect l="70439" t="75838" r="1355" b="2013"/>
          <a:stretch>
            <a:fillRect/>
          </a:stretch>
        </p:blipFill>
        <p:spPr>
          <a:xfrm>
            <a:off x="4841300" y="4568704"/>
            <a:ext cx="2338793" cy="123560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7972425" y="2105025"/>
            <a:ext cx="314325" cy="571500"/>
          </a:xfrm>
          <a:prstGeom prst="ellipse">
            <a:avLst/>
          </a:prstGeom>
          <a:solidFill>
            <a:srgbClr val="FFFF00">
              <a:alpha val="30196"/>
            </a:srgbClr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743575" y="2305050"/>
            <a:ext cx="619125" cy="295275"/>
          </a:xfrm>
          <a:prstGeom prst="ellipse">
            <a:avLst/>
          </a:prstGeom>
          <a:solidFill>
            <a:srgbClr val="FFFF00">
              <a:alpha val="30196"/>
            </a:srgbClr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800725" y="1390650"/>
            <a:ext cx="295275" cy="542926"/>
          </a:xfrm>
          <a:prstGeom prst="ellipse">
            <a:avLst/>
          </a:prstGeom>
          <a:solidFill>
            <a:srgbClr val="FFFF00">
              <a:alpha val="30196"/>
            </a:srgbClr>
          </a:solidFill>
          <a:ln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476876" y="2543175"/>
            <a:ext cx="409574" cy="276225"/>
          </a:xfrm>
          <a:prstGeom prst="ellipse">
            <a:avLst/>
          </a:prstGeom>
          <a:solidFill>
            <a:srgbClr val="FFFF00">
              <a:alpha val="3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600575" y="2514600"/>
            <a:ext cx="485775" cy="314325"/>
          </a:xfrm>
          <a:prstGeom prst="ellipse">
            <a:avLst/>
          </a:prstGeom>
          <a:solidFill>
            <a:srgbClr val="FFFF00">
              <a:alpha val="3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2943226" y="2533650"/>
            <a:ext cx="409574" cy="276225"/>
          </a:xfrm>
          <a:prstGeom prst="ellipse">
            <a:avLst/>
          </a:prstGeom>
          <a:solidFill>
            <a:srgbClr val="FFFF00">
              <a:alpha val="30196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42687" y="4221088"/>
            <a:ext cx="2956086" cy="239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C:\Users\jkoverma\AppData\Local\Microsoft\Windows\Temporary Internet Files\Content.Outlook\N86D1O7I\photo (16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7339" y="1408584"/>
            <a:ext cx="240276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jkoverma\AppData\Local\Microsoft\Windows\Temporary Internet Files\Content.Outlook\N86D1O7I\photo (18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6208" y="1484784"/>
            <a:ext cx="2402769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C:\Users\jkoverma\AppData\Local\Microsoft\Windows\Temporary Internet Files\Content.Outlook\N86D1O7I\photo (19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7697" y="3662560"/>
            <a:ext cx="3646346" cy="2950464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5721975" y="5417056"/>
            <a:ext cx="1063503" cy="604232"/>
          </a:xfrm>
          <a:prstGeom prst="rect">
            <a:avLst/>
          </a:prstGeom>
          <a:noFill/>
          <a:ln w="317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Connector 8"/>
          <p:cNvCxnSpPr/>
          <p:nvPr/>
        </p:nvCxnSpPr>
        <p:spPr>
          <a:xfrm>
            <a:off x="4550045" y="3645024"/>
            <a:ext cx="1167929" cy="177203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550045" y="6029956"/>
            <a:ext cx="1167929" cy="591736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Elbow Connector 10"/>
          <p:cNvCxnSpPr/>
          <p:nvPr/>
        </p:nvCxnSpPr>
        <p:spPr>
          <a:xfrm rot="16200000" flipH="1">
            <a:off x="6666447" y="2977662"/>
            <a:ext cx="2438400" cy="140677"/>
          </a:xfrm>
          <a:prstGeom prst="bentConnector3">
            <a:avLst>
              <a:gd name="adj1" fmla="val 0"/>
            </a:avLst>
          </a:prstGeom>
          <a:ln w="349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142447" y="1752600"/>
            <a:ext cx="262578" cy="72008"/>
          </a:xfrm>
          <a:prstGeom prst="line">
            <a:avLst/>
          </a:prstGeom>
          <a:ln w="254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563102" y="3429000"/>
            <a:ext cx="731158" cy="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959501" y="3213556"/>
            <a:ext cx="465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Gallery</a:t>
            </a:r>
            <a:endParaRPr lang="en-GB" sz="800" dirty="0"/>
          </a:p>
        </p:txBody>
      </p:sp>
      <p:sp>
        <p:nvSpPr>
          <p:cNvPr id="15" name="TextBox 14"/>
          <p:cNvSpPr txBox="1"/>
          <p:nvPr/>
        </p:nvSpPr>
        <p:spPr>
          <a:xfrm>
            <a:off x="7961915" y="3429580"/>
            <a:ext cx="4652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/>
              <a:t>Bunker</a:t>
            </a:r>
            <a:endParaRPr lang="en-GB" sz="800" dirty="0"/>
          </a:p>
        </p:txBody>
      </p:sp>
      <p:sp>
        <p:nvSpPr>
          <p:cNvPr id="16" name="Title 15"/>
          <p:cNvSpPr txBox="1">
            <a:spLocks/>
          </p:cNvSpPr>
          <p:nvPr/>
        </p:nvSpPr>
        <p:spPr>
          <a:xfrm>
            <a:off x="897113" y="197768"/>
            <a:ext cx="7596554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smtClean="0">
                <a:solidFill>
                  <a:srgbClr val="C00000"/>
                </a:solidFill>
              </a:rPr>
              <a:t>Layout of the CERN x-band test stand </a:t>
            </a:r>
          </a:p>
          <a:p>
            <a:r>
              <a:rPr lang="en-US" sz="2800" dirty="0" smtClean="0">
                <a:solidFill>
                  <a:srgbClr val="C00000"/>
                </a:solidFill>
              </a:rPr>
              <a:t>(X-box 1</a:t>
            </a:r>
            <a:r>
              <a:rPr lang="en-US" sz="2800" dirty="0" smtClean="0">
                <a:solidFill>
                  <a:srgbClr val="C00000"/>
                </a:solidFill>
              </a:rPr>
              <a:t>) [I. Kovermann]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9432" y="1676400"/>
            <a:ext cx="23211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Clockwise from top-left: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Modulator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Pulse compressor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DUT + connections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Accelerating structure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7058025" y="1676399"/>
            <a:ext cx="533399" cy="352425"/>
          </a:xfrm>
          <a:prstGeom prst="ellipse">
            <a:avLst/>
          </a:prstGeom>
          <a:solidFill>
            <a:srgbClr val="FFFF00">
              <a:alpha val="20000"/>
            </a:srgb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181725" y="5076825"/>
            <a:ext cx="371475" cy="247649"/>
          </a:xfrm>
          <a:prstGeom prst="ellipse">
            <a:avLst/>
          </a:prstGeom>
          <a:solidFill>
            <a:srgbClr val="FFFF00">
              <a:alpha val="20000"/>
            </a:srgbClr>
          </a:solidFill>
          <a:ln w="571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105150" y="4229100"/>
            <a:ext cx="533400" cy="600075"/>
          </a:xfrm>
          <a:prstGeom prst="ellipse">
            <a:avLst/>
          </a:prstGeom>
          <a:solidFill>
            <a:srgbClr val="FFFF00">
              <a:alpha val="20000"/>
            </a:srgbClr>
          </a:solidFill>
          <a:ln w="57150">
            <a:solidFill>
              <a:srgbClr val="00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832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Action for the next X-Box1 run</a:t>
            </a:r>
            <a:endParaRPr lang="en-US" sz="3600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0550" y="1685925"/>
            <a:ext cx="788670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Decoupled signals used for test stand monitoring (safety interlock) and for test of the accelerating structure.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Accurately calibrate delays between structure </a:t>
            </a:r>
            <a:r>
              <a:rPr lang="en-US" dirty="0" err="1" smtClean="0"/>
              <a:t>diags</a:t>
            </a:r>
            <a:r>
              <a:rPr lang="en-US" dirty="0" smtClean="0"/>
              <a:t> (RF and FCU)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Use faster sampling rate (1 ns) and adjust the dynamic of the I/Q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Use 2 different dynamics for the FCU (dark current and BD current)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Implement a method for periodic Fowler-</a:t>
            </a:r>
            <a:r>
              <a:rPr lang="en-US" dirty="0" err="1" smtClean="0"/>
              <a:t>Nordheim</a:t>
            </a:r>
            <a:r>
              <a:rPr lang="en-US" dirty="0" smtClean="0"/>
              <a:t> plots (ramping power up and down RF power during 10 s every 15 min. for example)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Define less stringent rules for stopping the RF on structure BDs signal (use energy loss threshold)</a:t>
            </a:r>
          </a:p>
          <a:p>
            <a:pPr marL="180975" indent="-180975">
              <a:buFont typeface="Arial" pitchFamily="34" charset="0"/>
              <a:buChar char="•"/>
            </a:pPr>
            <a:r>
              <a:rPr lang="en-US" dirty="0" smtClean="0"/>
              <a:t>New diagnostics development (optical fibers, higher frequency RF signal probe)</a:t>
            </a:r>
          </a:p>
          <a:p>
            <a:pPr marL="180975" indent="-180975">
              <a:buFont typeface="Arial" pitchFamily="34" charset="0"/>
              <a:buChar char="•"/>
            </a:pPr>
            <a:endParaRPr lang="en-US" dirty="0" smtClean="0"/>
          </a:p>
          <a:p>
            <a:pPr marL="180975" indent="-180975"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70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Main parameters of this period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18783" y="5047641"/>
            <a:ext cx="8472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Total </a:t>
            </a:r>
            <a:r>
              <a:rPr lang="en-US" dirty="0" err="1" smtClean="0">
                <a:solidFill>
                  <a:srgbClr val="002060"/>
                </a:solidFill>
              </a:rPr>
              <a:t>nb</a:t>
            </a:r>
            <a:r>
              <a:rPr lang="en-US" dirty="0" smtClean="0">
                <a:solidFill>
                  <a:srgbClr val="002060"/>
                </a:solidFill>
              </a:rPr>
              <a:t>. of RF pulses : 	68.6  x 10</a:t>
            </a:r>
            <a:r>
              <a:rPr lang="en-US" baseline="30000" dirty="0" smtClean="0">
                <a:solidFill>
                  <a:srgbClr val="002060"/>
                </a:solidFill>
              </a:rPr>
              <a:t>6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Total </a:t>
            </a:r>
            <a:r>
              <a:rPr lang="en-US" dirty="0" err="1" smtClean="0">
                <a:solidFill>
                  <a:srgbClr val="002060"/>
                </a:solidFill>
              </a:rPr>
              <a:t>nb</a:t>
            </a:r>
            <a:r>
              <a:rPr lang="en-US" dirty="0" smtClean="0">
                <a:solidFill>
                  <a:srgbClr val="002060"/>
                </a:solidFill>
              </a:rPr>
              <a:t>. of BD : 		3281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Mean pulse length: 	211 ns  [207-218]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Mean  power: 		39.1 MW   [from 28.0  to 46.3] (adapted for BD rate &lt; 10</a:t>
            </a:r>
            <a:r>
              <a:rPr lang="en-US" baseline="30000" dirty="0" smtClean="0">
                <a:solidFill>
                  <a:srgbClr val="002060"/>
                </a:solidFill>
              </a:rPr>
              <a:t>-4</a:t>
            </a:r>
            <a:r>
              <a:rPr lang="en-US" dirty="0" smtClean="0">
                <a:solidFill>
                  <a:srgbClr val="002060"/>
                </a:solidFill>
              </a:rPr>
              <a:t>)</a:t>
            </a:r>
          </a:p>
          <a:p>
            <a:pPr marL="176213" lvl="1" indent="92075"/>
            <a:r>
              <a:rPr lang="en-US" dirty="0" smtClean="0">
                <a:solidFill>
                  <a:srgbClr val="002060"/>
                </a:solidFill>
              </a:rPr>
              <a:t>-&gt; Mean accelerating gradient:	96.1 MV/m  [81.5-104.7]</a:t>
            </a:r>
          </a:p>
        </p:txBody>
      </p:sp>
      <p:pic>
        <p:nvPicPr>
          <p:cNvPr id="4" name="Picture 3" descr="TD24R05_evolution_from113to217.jpg"/>
          <p:cNvPicPr>
            <a:picLocks noChangeAspect="1"/>
          </p:cNvPicPr>
          <p:nvPr/>
        </p:nvPicPr>
        <p:blipFill>
          <a:blip r:embed="rId2" cstate="print"/>
          <a:srcRect l="6970" t="3504" r="6583" b="8759"/>
          <a:stretch>
            <a:fillRect/>
          </a:stretch>
        </p:blipFill>
        <p:spPr>
          <a:xfrm>
            <a:off x="563744" y="869365"/>
            <a:ext cx="4500417" cy="40387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98485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BDR power law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3341" y="5693594"/>
            <a:ext cx="83554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Quite a great dispersion of BDR for a constant accelerating gradient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-&gt; detailed analyze of each 8 hours period record (61) still to be completed (see below) </a:t>
            </a:r>
          </a:p>
        </p:txBody>
      </p:sp>
      <p:pic>
        <p:nvPicPr>
          <p:cNvPr id="6" name="Picture 5" descr="TD24R05_BDRvsGradient.jpg"/>
          <p:cNvPicPr>
            <a:picLocks noChangeAspect="1"/>
          </p:cNvPicPr>
          <p:nvPr/>
        </p:nvPicPr>
        <p:blipFill>
          <a:blip r:embed="rId2" cstate="print"/>
          <a:srcRect l="6264" r="7100"/>
          <a:stretch>
            <a:fillRect/>
          </a:stretch>
        </p:blipFill>
        <p:spPr>
          <a:xfrm>
            <a:off x="811391" y="1204912"/>
            <a:ext cx="7468229" cy="43148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22310" y="2407989"/>
            <a:ext cx="69621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E</a:t>
            </a:r>
            <a:r>
              <a:rPr lang="en-US" b="1" baseline="-25000" dirty="0" smtClean="0">
                <a:solidFill>
                  <a:srgbClr val="00B0F0"/>
                </a:solidFill>
              </a:rPr>
              <a:t>acc</a:t>
            </a:r>
            <a:r>
              <a:rPr lang="en-US" b="1" baseline="30000" dirty="0" smtClean="0">
                <a:solidFill>
                  <a:srgbClr val="00B0F0"/>
                </a:solidFill>
              </a:rPr>
              <a:t>9.8</a:t>
            </a:r>
            <a:endParaRPr lang="en-US" b="1" baseline="300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8170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TBTS 2</a:t>
            </a:r>
            <a:r>
              <a:rPr lang="en-US" baseline="30000" dirty="0" smtClean="0">
                <a:solidFill>
                  <a:srgbClr val="C00000"/>
                </a:solidFill>
              </a:rPr>
              <a:t>nd</a:t>
            </a:r>
            <a:r>
              <a:rPr lang="en-US" dirty="0" smtClean="0">
                <a:solidFill>
                  <a:srgbClr val="C00000"/>
                </a:solidFill>
              </a:rPr>
              <a:t> period comparison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" name="Picture 2" descr="TBTS2_BDRvsGradie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6287" y="1428750"/>
            <a:ext cx="7591425" cy="4000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86694" y="2407640"/>
            <a:ext cx="7747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DC14A8"/>
                </a:solidFill>
              </a:rPr>
              <a:t>E</a:t>
            </a:r>
            <a:r>
              <a:rPr lang="en-US" b="1" baseline="-25000" dirty="0" smtClean="0">
                <a:solidFill>
                  <a:srgbClr val="DC14A8"/>
                </a:solidFill>
              </a:rPr>
              <a:t>acc</a:t>
            </a:r>
            <a:r>
              <a:rPr lang="en-US" b="1" baseline="30000" dirty="0" smtClean="0">
                <a:solidFill>
                  <a:srgbClr val="DC14A8"/>
                </a:solidFill>
              </a:rPr>
              <a:t>11.5</a:t>
            </a:r>
            <a:endParaRPr lang="en-US" b="1" baseline="30000" dirty="0">
              <a:solidFill>
                <a:srgbClr val="DC14A8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428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Power, pulse length and BD time evolution 11 Apr (a)</a:t>
            </a:r>
            <a:endParaRPr lang="en-US" sz="2800" dirty="0">
              <a:solidFill>
                <a:srgbClr val="C00000"/>
              </a:solidFill>
            </a:endParaRPr>
          </a:p>
        </p:txBody>
      </p:sp>
      <p:pic>
        <p:nvPicPr>
          <p:cNvPr id="3" name="Picture 2" descr="TD24R05_11Apr_08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1337" y="1128350"/>
            <a:ext cx="8732939" cy="2453717"/>
          </a:xfrm>
          <a:prstGeom prst="rect">
            <a:avLst/>
          </a:prstGeom>
        </p:spPr>
      </p:pic>
      <p:pic>
        <p:nvPicPr>
          <p:cNvPr id="4" name="Picture 3" descr="TD24R05_BD_11Apr_08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8781" y="3525157"/>
            <a:ext cx="6031685" cy="2894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53674" y="6384023"/>
            <a:ext cx="171713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BDR = 2.2 x 10</a:t>
            </a:r>
            <a:r>
              <a:rPr lang="en-US" baseline="30000" dirty="0" smtClean="0">
                <a:solidFill>
                  <a:srgbClr val="002060"/>
                </a:solidFill>
              </a:rPr>
              <a:t>-5</a:t>
            </a:r>
            <a:endParaRPr lang="en-US" baseline="30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0705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Power, pulse length and BD time evolution 11 Apr (b)</a:t>
            </a:r>
            <a:endParaRPr lang="en-US" sz="2800" dirty="0"/>
          </a:p>
        </p:txBody>
      </p:sp>
      <p:pic>
        <p:nvPicPr>
          <p:cNvPr id="3" name="Picture 2" descr="TD24R05_11Apr_16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059" y="1010905"/>
            <a:ext cx="8732939" cy="2453717"/>
          </a:xfrm>
          <a:prstGeom prst="rect">
            <a:avLst/>
          </a:prstGeom>
        </p:spPr>
      </p:pic>
      <p:pic>
        <p:nvPicPr>
          <p:cNvPr id="4" name="Picture 3" descr="TD24R05_BD_11Apr_16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4617" y="3525157"/>
            <a:ext cx="4999838" cy="28948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10232" y="4018327"/>
            <a:ext cx="25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Short period of high BDR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98151" y="6339872"/>
            <a:ext cx="1654620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BDR = 4.5 x 10</a:t>
            </a:r>
            <a:r>
              <a:rPr lang="en-US" baseline="30000" dirty="0" smtClean="0">
                <a:solidFill>
                  <a:srgbClr val="002060"/>
                </a:solidFill>
              </a:rPr>
              <a:t>-5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7208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Power, pulse length and BD time evolution 12 Apr (a)</a:t>
            </a:r>
            <a:endParaRPr lang="en-US" sz="2800" dirty="0"/>
          </a:p>
        </p:txBody>
      </p:sp>
      <p:pic>
        <p:nvPicPr>
          <p:cNvPr id="3" name="Picture 2" descr="TD24R05_12Apr_00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8113" y="1094793"/>
            <a:ext cx="8632272" cy="2453717"/>
          </a:xfrm>
          <a:prstGeom prst="rect">
            <a:avLst/>
          </a:prstGeom>
        </p:spPr>
      </p:pic>
      <p:pic>
        <p:nvPicPr>
          <p:cNvPr id="4" name="Picture 3" descr="TD24R05_BD_12Apr_00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24793" y="3516768"/>
            <a:ext cx="7566869" cy="289483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0300" y="6314705"/>
            <a:ext cx="1771639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BDR = 1.12 x 10</a:t>
            </a:r>
            <a:r>
              <a:rPr lang="en-US" baseline="30000" dirty="0" smtClean="0">
                <a:solidFill>
                  <a:srgbClr val="002060"/>
                </a:solidFill>
              </a:rPr>
              <a:t>-5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9094"/>
          </a:xfrm>
        </p:spPr>
        <p:txBody>
          <a:bodyPr>
            <a:no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Power, pulse length and BD time evolution 12 Apr (b)</a:t>
            </a:r>
            <a:endParaRPr lang="en-US" sz="2800" dirty="0"/>
          </a:p>
        </p:txBody>
      </p:sp>
      <p:pic>
        <p:nvPicPr>
          <p:cNvPr id="3" name="Picture 2" descr="TD24R05_12Apr_16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02515"/>
            <a:ext cx="9144000" cy="2453717"/>
          </a:xfrm>
          <a:prstGeom prst="rect">
            <a:avLst/>
          </a:prstGeom>
        </p:spPr>
      </p:pic>
      <p:pic>
        <p:nvPicPr>
          <p:cNvPr id="4" name="Picture 3" descr="TD24R05_BD_12Apr_16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82848" y="3432878"/>
            <a:ext cx="5176007" cy="289483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4466" y="6323094"/>
            <a:ext cx="1771639" cy="369332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BDR = 1.14 x 10</a:t>
            </a:r>
            <a:r>
              <a:rPr lang="en-US" baseline="30000" dirty="0" smtClean="0">
                <a:solidFill>
                  <a:srgbClr val="002060"/>
                </a:solidFill>
              </a:rPr>
              <a:t>-5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4993</TotalTime>
  <Words>567</Words>
  <Application>Microsoft Office PowerPoint</Application>
  <PresentationFormat>On-screen Show (4:3)</PresentationFormat>
  <Paragraphs>81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TD24R05 BDR results</vt:lpstr>
      <vt:lpstr>Testing condition evolution</vt:lpstr>
      <vt:lpstr>Main parameters of this period</vt:lpstr>
      <vt:lpstr>BDR power law</vt:lpstr>
      <vt:lpstr>TBTS 2nd period comparison</vt:lpstr>
      <vt:lpstr>Power, pulse length and BD time evolution 11 Apr (a)</vt:lpstr>
      <vt:lpstr>Power, pulse length and BD time evolution 11 Apr (b)</vt:lpstr>
      <vt:lpstr>Power, pulse length and BD time evolution 12 Apr (a)</vt:lpstr>
      <vt:lpstr>Power, pulse length and BD time evolution 12 Apr (b)</vt:lpstr>
      <vt:lpstr>Power, pulse length and BD time evolution 24 Apr (a)</vt:lpstr>
      <vt:lpstr>Power, pulse length and BD time evolution 25 Apr (a)</vt:lpstr>
      <vt:lpstr>Power, pulse length and BD time evolution 25 Apr (b)</vt:lpstr>
      <vt:lpstr>19th April – before degradation</vt:lpstr>
      <vt:lpstr>19th April – degradation starts at 10:30 </vt:lpstr>
      <vt:lpstr>FCU and RF signals</vt:lpstr>
      <vt:lpstr>Upstream / downstream Faraday cups ratio</vt:lpstr>
      <vt:lpstr>Tra/In and Ref/In ratios</vt:lpstr>
      <vt:lpstr>Fowler-Norheim plots on peaks</vt:lpstr>
      <vt:lpstr>FCU as function of RF power along pulses</vt:lpstr>
      <vt:lpstr>Fowler-Nordheim plot along RF pulses</vt:lpstr>
      <vt:lpstr>Fowler-Nordheim plot along RF pulses</vt:lpstr>
      <vt:lpstr>Fowler-Nordheim plot along RF pulses</vt:lpstr>
      <vt:lpstr>Does pulse length matter in dark current ?</vt:lpstr>
      <vt:lpstr>Another example</vt:lpstr>
      <vt:lpstr>Where are the RF couplers ?</vt:lpstr>
      <vt:lpstr>Slide 26</vt:lpstr>
      <vt:lpstr>Action for the next X-Box1 run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TD24R05 BDR results</dc:title>
  <dc:creator/>
  <cp:lastModifiedBy>wfarabol</cp:lastModifiedBy>
  <cp:revision>151</cp:revision>
  <dcterms:created xsi:type="dcterms:W3CDTF">2006-08-16T00:00:00Z</dcterms:created>
  <dcterms:modified xsi:type="dcterms:W3CDTF">2013-07-02T08:55:40Z</dcterms:modified>
</cp:coreProperties>
</file>