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40"/>
  </p:notesMasterIdLst>
  <p:sldIdLst>
    <p:sldId id="394" r:id="rId2"/>
    <p:sldId id="426" r:id="rId3"/>
    <p:sldId id="409" r:id="rId4"/>
    <p:sldId id="410" r:id="rId5"/>
    <p:sldId id="407" r:id="rId6"/>
    <p:sldId id="408" r:id="rId7"/>
    <p:sldId id="424" r:id="rId8"/>
    <p:sldId id="384" r:id="rId9"/>
    <p:sldId id="419" r:id="rId10"/>
    <p:sldId id="420" r:id="rId11"/>
    <p:sldId id="421" r:id="rId12"/>
    <p:sldId id="385" r:id="rId13"/>
    <p:sldId id="262" r:id="rId14"/>
    <p:sldId id="396" r:id="rId15"/>
    <p:sldId id="294" r:id="rId16"/>
    <p:sldId id="423" r:id="rId17"/>
    <p:sldId id="386" r:id="rId18"/>
    <p:sldId id="323" r:id="rId19"/>
    <p:sldId id="350" r:id="rId20"/>
    <p:sldId id="425" r:id="rId21"/>
    <p:sldId id="325" r:id="rId22"/>
    <p:sldId id="401" r:id="rId23"/>
    <p:sldId id="402" r:id="rId24"/>
    <p:sldId id="422" r:id="rId25"/>
    <p:sldId id="412" r:id="rId26"/>
    <p:sldId id="309" r:id="rId27"/>
    <p:sldId id="418" r:id="rId28"/>
    <p:sldId id="364" r:id="rId29"/>
    <p:sldId id="317" r:id="rId30"/>
    <p:sldId id="433" r:id="rId31"/>
    <p:sldId id="413" r:id="rId32"/>
    <p:sldId id="417" r:id="rId33"/>
    <p:sldId id="427" r:id="rId34"/>
    <p:sldId id="429" r:id="rId35"/>
    <p:sldId id="428" r:id="rId36"/>
    <p:sldId id="430" r:id="rId37"/>
    <p:sldId id="431" r:id="rId38"/>
    <p:sldId id="432" r:id="rId3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07902"/>
    <a:srgbClr val="CC3300"/>
    <a:srgbClr val="FF6600"/>
    <a:srgbClr val="0066FF"/>
    <a:srgbClr val="FF0066"/>
    <a:srgbClr val="A50021"/>
    <a:srgbClr val="0066CC"/>
    <a:srgbClr val="FF00FF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94" autoAdjust="0"/>
    <p:restoredTop sz="94637" autoAdjust="0"/>
  </p:normalViewPr>
  <p:slideViewPr>
    <p:cSldViewPr>
      <p:cViewPr varScale="1">
        <p:scale>
          <a:sx n="83" d="100"/>
          <a:sy n="83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C10CCCB-5B5A-45A7-9072-5C7BE9144439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C561E09-4C8D-4CFD-85BC-72AD45C509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802693-B28C-42F4-879E-8266D73FCC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066800" y="533400"/>
            <a:ext cx="8077200" cy="6858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105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15 July 2013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802693-B28C-42F4-879E-8266D73FCC4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1" latinLnBrk="0" hangingPunct="1">
        <a:spcBef>
          <a:spcPct val="0"/>
        </a:spcBef>
        <a:buNone/>
        <a:tabLst>
          <a:tab pos="685800" algn="l"/>
        </a:tabLst>
        <a:defRPr kumimoji="0" sz="4400" b="0" kern="1200">
          <a:ln>
            <a:noFill/>
          </a:ln>
          <a:solidFill>
            <a:schemeClr val="tx2"/>
          </a:solidFill>
          <a:effectLst/>
          <a:latin typeface="Arial" pitchFamily="34" charset="0"/>
          <a:ea typeface="+mj-ea"/>
          <a:cs typeface="Arial" pitchFamily="34" charset="0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37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76401"/>
            <a:ext cx="9144000" cy="25907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Jets at RHIC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have we learned from jet reconstruction </a:t>
            </a:r>
            <a:b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correlation measurements?</a:t>
            </a:r>
            <a:endParaRPr lang="en-US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953000"/>
            <a:ext cx="71628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Alice </a:t>
            </a:r>
            <a:r>
              <a:rPr lang="en-US" dirty="0" err="1" smtClean="0"/>
              <a:t>Ohlson</a:t>
            </a:r>
            <a:endParaRPr lang="en-US" dirty="0" smtClean="0"/>
          </a:p>
          <a:p>
            <a:r>
              <a:rPr lang="en-US" dirty="0" smtClean="0"/>
              <a:t>Yale University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800600"/>
            <a:ext cx="1018529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 l="2500" t="2137"/>
          <a:stretch>
            <a:fillRect/>
          </a:stretch>
        </p:blipFill>
        <p:spPr bwMode="auto">
          <a:xfrm>
            <a:off x="0" y="1519237"/>
            <a:ext cx="5311140" cy="2390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43716" y="1447800"/>
            <a:ext cx="5304573" cy="2433637"/>
            <a:chOff x="152400" y="2767692"/>
            <a:chExt cx="4953616" cy="2265670"/>
          </a:xfrm>
        </p:grpSpPr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" y="4501551"/>
              <a:ext cx="4953616" cy="531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2400" y="2767692"/>
              <a:ext cx="4953616" cy="1804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28800" y="3171822"/>
              <a:ext cx="11430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Awayside</a:t>
            </a:r>
            <a:r>
              <a:rPr lang="en-US" dirty="0" smtClean="0"/>
              <a:t> hadron yields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2971800"/>
            <a:ext cx="4114800" cy="3352800"/>
          </a:xfrm>
        </p:spPr>
        <p:txBody>
          <a:bodyPr/>
          <a:lstStyle/>
          <a:p>
            <a:r>
              <a:rPr lang="en-US" dirty="0" smtClean="0"/>
              <a:t>Modified fragmentation function in </a:t>
            </a:r>
            <a:r>
              <a:rPr lang="en-US" dirty="0" err="1" smtClean="0"/>
              <a:t>Au+Au</a:t>
            </a:r>
            <a:r>
              <a:rPr lang="en-US" dirty="0" smtClean="0"/>
              <a:t> compared to </a:t>
            </a:r>
            <a:r>
              <a:rPr lang="en-US" dirty="0" err="1" smtClean="0"/>
              <a:t>p+p</a:t>
            </a:r>
            <a:endParaRPr lang="en-US" dirty="0" smtClean="0"/>
          </a:p>
          <a:p>
            <a:r>
              <a:rPr lang="en-US" dirty="0" smtClean="0"/>
              <a:t>In narrow cone (|</a:t>
            </a:r>
            <a:r>
              <a:rPr lang="el-GR" dirty="0" smtClean="0"/>
              <a:t>Δφ</a:t>
            </a:r>
            <a:r>
              <a:rPr lang="en-US" dirty="0" smtClean="0"/>
              <a:t>-</a:t>
            </a:r>
            <a:r>
              <a:rPr lang="el-GR" dirty="0" smtClean="0"/>
              <a:t>π</a:t>
            </a:r>
            <a:r>
              <a:rPr lang="en-US" dirty="0" smtClean="0"/>
              <a:t>| &lt; </a:t>
            </a:r>
            <a:r>
              <a:rPr lang="el-GR" dirty="0" smtClean="0"/>
              <a:t>π</a:t>
            </a:r>
            <a:r>
              <a:rPr lang="en-US" dirty="0" smtClean="0"/>
              <a:t>/6): suppression (I</a:t>
            </a:r>
            <a:r>
              <a:rPr lang="en-US" baseline="-25000" dirty="0" smtClean="0"/>
              <a:t>AA</a:t>
            </a:r>
            <a:r>
              <a:rPr lang="en-US" dirty="0" smtClean="0"/>
              <a:t> &lt; 1) of high-</a:t>
            </a:r>
            <a:r>
              <a:rPr lang="en-US" dirty="0" err="1" smtClean="0"/>
              <a:t>z</a:t>
            </a:r>
            <a:r>
              <a:rPr lang="en-US" baseline="-25000" dirty="0" err="1" smtClean="0"/>
              <a:t>T</a:t>
            </a:r>
            <a:r>
              <a:rPr lang="en-US" dirty="0" smtClean="0"/>
              <a:t> hadrons, no corresponding enhancement at low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T</a:t>
            </a:r>
            <a:endParaRPr lang="en-US" dirty="0" smtClean="0"/>
          </a:p>
          <a:p>
            <a:r>
              <a:rPr lang="en-US" dirty="0" smtClean="0"/>
              <a:t>When integration region is expanded (|</a:t>
            </a:r>
            <a:r>
              <a:rPr lang="el-GR" dirty="0" smtClean="0"/>
              <a:t>Δφ</a:t>
            </a:r>
            <a:r>
              <a:rPr lang="en-US" dirty="0" smtClean="0"/>
              <a:t>-</a:t>
            </a:r>
            <a:r>
              <a:rPr lang="el-GR" dirty="0" smtClean="0"/>
              <a:t>π</a:t>
            </a:r>
            <a:r>
              <a:rPr lang="en-US" dirty="0" smtClean="0"/>
              <a:t>| &lt; </a:t>
            </a:r>
            <a:r>
              <a:rPr lang="el-GR" dirty="0" smtClean="0"/>
              <a:t>π</a:t>
            </a:r>
            <a:r>
              <a:rPr lang="en-US" dirty="0" smtClean="0"/>
              <a:t>/2), low-</a:t>
            </a:r>
            <a:r>
              <a:rPr lang="en-US" dirty="0" err="1" smtClean="0"/>
              <a:t>z</a:t>
            </a:r>
            <a:r>
              <a:rPr lang="en-US" baseline="-25000" dirty="0" err="1" smtClean="0"/>
              <a:t>T</a:t>
            </a:r>
            <a:r>
              <a:rPr lang="en-US" dirty="0" smtClean="0"/>
              <a:t> enhancement is observed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PHENIX, arXiv:1212.3323 [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nucl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-ex]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Accepted to PRL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4161319"/>
            <a:ext cx="4495800" cy="1553681"/>
            <a:chOff x="2819400" y="1668318"/>
            <a:chExt cx="5394036" cy="1864098"/>
          </a:xfrm>
        </p:grpSpPr>
        <p:pic>
          <p:nvPicPr>
            <p:cNvPr id="2765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95600" y="2116165"/>
              <a:ext cx="5257800" cy="1416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2819400" y="1752600"/>
              <a:ext cx="2743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00400" y="1668318"/>
              <a:ext cx="5013036" cy="4431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|</a:t>
              </a:r>
              <a:r>
                <a:rPr lang="el-GR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Δφ</a:t>
              </a:r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l-GR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| &lt; </a:t>
              </a:r>
              <a:r>
                <a:rPr lang="el-GR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/6      </a:t>
              </a:r>
              <a:r>
                <a:rPr lang="en-US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|</a:t>
              </a:r>
              <a:r>
                <a:rPr lang="el-GR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Δφ</a:t>
              </a:r>
              <a:r>
                <a:rPr lang="en-US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l-GR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| &lt; </a:t>
              </a:r>
              <a:r>
                <a:rPr lang="el-GR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/3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      |</a:t>
              </a:r>
              <a:r>
                <a:rPr lang="el-GR" dirty="0" smtClean="0">
                  <a:latin typeface="Times New Roman" pitchFamily="18" charset="0"/>
                  <a:cs typeface="Times New Roman" pitchFamily="18" charset="0"/>
                </a:rPr>
                <a:t>Δφ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l-GR" dirty="0" smtClean="0"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| &lt; </a:t>
              </a:r>
              <a:r>
                <a:rPr lang="el-GR" dirty="0" smtClean="0"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/2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943600" y="1295400"/>
            <a:ext cx="2438400" cy="646331"/>
            <a:chOff x="6172200" y="3200400"/>
            <a:chExt cx="2438400" cy="646331"/>
          </a:xfrm>
        </p:grpSpPr>
        <p:sp>
          <p:nvSpPr>
            <p:cNvPr id="15" name="TextBox 14"/>
            <p:cNvSpPr txBox="1"/>
            <p:nvPr/>
          </p:nvSpPr>
          <p:spPr>
            <a:xfrm>
              <a:off x="6553200" y="3200400"/>
              <a:ext cx="2057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yield in 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Au+Au</a:t>
              </a:r>
              <a:endParaRPr lang="en-US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yield in 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p+p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72200" y="3360964"/>
              <a:ext cx="762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baseline="-25000" dirty="0" smtClean="0">
                  <a:latin typeface="Times New Roman" pitchFamily="18" charset="0"/>
                  <a:cs typeface="Times New Roman" pitchFamily="18" charset="0"/>
                </a:rPr>
                <a:t>AA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 = 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6781800" y="3548744"/>
              <a:ext cx="1600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6019800" y="20574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/>
                <a:cs typeface="Times New Roman"/>
              </a:rPr>
              <a:t>ξ</a:t>
            </a:r>
            <a:r>
              <a:rPr lang="en-US" dirty="0" smtClean="0">
                <a:latin typeface="Times New Roman"/>
                <a:cs typeface="Times New Roman"/>
              </a:rPr>
              <a:t> = </a:t>
            </a:r>
            <a:r>
              <a:rPr lang="en-US" dirty="0" err="1" smtClean="0">
                <a:latin typeface="Times New Roman"/>
                <a:cs typeface="Times New Roman"/>
              </a:rPr>
              <a:t>ln</a:t>
            </a:r>
            <a:r>
              <a:rPr lang="en-US" dirty="0" smtClean="0">
                <a:latin typeface="Times New Roman"/>
                <a:cs typeface="Times New Roman"/>
              </a:rPr>
              <a:t>(1/</a:t>
            </a:r>
            <a:r>
              <a:rPr lang="en-US" dirty="0" err="1" smtClean="0">
                <a:latin typeface="Times New Roman"/>
                <a:cs typeface="Times New Roman"/>
              </a:rPr>
              <a:t>z</a:t>
            </a:r>
            <a:r>
              <a:rPr lang="en-US" baseline="-25000" dirty="0" err="1" smtClean="0">
                <a:latin typeface="Times New Roman"/>
                <a:cs typeface="Times New Roman"/>
              </a:rPr>
              <a:t>T</a:t>
            </a:r>
            <a:r>
              <a:rPr lang="en-US" dirty="0" smtClean="0">
                <a:latin typeface="Times New Roman"/>
                <a:cs typeface="Times New Roman"/>
              </a:rPr>
              <a:t>)</a:t>
            </a:r>
          </a:p>
          <a:p>
            <a:r>
              <a:rPr lang="en-US" dirty="0" err="1" smtClean="0">
                <a:latin typeface="Times New Roman"/>
                <a:cs typeface="Times New Roman"/>
              </a:rPr>
              <a:t>z</a:t>
            </a:r>
            <a:r>
              <a:rPr lang="en-US" baseline="-25000" dirty="0" err="1" smtClean="0">
                <a:latin typeface="Times New Roman"/>
                <a:cs typeface="Times New Roman"/>
              </a:rPr>
              <a:t>T</a:t>
            </a:r>
            <a:r>
              <a:rPr lang="en-US" dirty="0" smtClean="0">
                <a:latin typeface="Times New Roman"/>
                <a:cs typeface="Times New Roman"/>
              </a:rPr>
              <a:t> = </a:t>
            </a:r>
            <a:r>
              <a:rPr lang="en-US" dirty="0" err="1" smtClean="0">
                <a:latin typeface="Times New Roman"/>
                <a:cs typeface="Times New Roman"/>
              </a:rPr>
              <a:t>p</a:t>
            </a:r>
            <a:r>
              <a:rPr lang="en-US" baseline="-25000" dirty="0" err="1" smtClean="0">
                <a:latin typeface="Times New Roman"/>
                <a:cs typeface="Times New Roman"/>
              </a:rPr>
              <a:t>T</a:t>
            </a:r>
            <a:r>
              <a:rPr lang="en-US" baseline="30000" dirty="0" err="1" smtClean="0">
                <a:latin typeface="Times New Roman"/>
                <a:cs typeface="Times New Roman"/>
              </a:rPr>
              <a:t>hadron</a:t>
            </a:r>
            <a:r>
              <a:rPr lang="en-US" dirty="0" smtClean="0">
                <a:latin typeface="Times New Roman"/>
                <a:cs typeface="Times New Roman"/>
              </a:rPr>
              <a:t>/</a:t>
            </a:r>
            <a:r>
              <a:rPr lang="en-US" dirty="0" err="1" smtClean="0">
                <a:latin typeface="Times New Roman"/>
                <a:cs typeface="Times New Roman"/>
              </a:rPr>
              <a:t>p</a:t>
            </a:r>
            <a:r>
              <a:rPr lang="en-US" baseline="-25000" dirty="0" err="1" smtClean="0">
                <a:latin typeface="Times New Roman"/>
                <a:cs typeface="Times New Roman"/>
              </a:rPr>
              <a:t>T</a:t>
            </a:r>
            <a:r>
              <a:rPr lang="en-US" baseline="30000" dirty="0" err="1" smtClean="0">
                <a:latin typeface="Times New Roman"/>
                <a:cs typeface="Times New Roman"/>
              </a:rPr>
              <a:t>photon</a:t>
            </a:r>
            <a:endParaRPr lang="en-US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685800" y="6096000"/>
            <a:ext cx="762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high </a:t>
            </a:r>
            <a:r>
              <a:rPr lang="en-US" sz="1400" dirty="0" err="1" smtClean="0">
                <a:solidFill>
                  <a:srgbClr val="0000FF"/>
                </a:solidFill>
              </a:rPr>
              <a:t>z</a:t>
            </a:r>
            <a:r>
              <a:rPr lang="en-US" sz="1400" baseline="-25000" dirty="0" err="1" smtClean="0">
                <a:solidFill>
                  <a:srgbClr val="0000FF"/>
                </a:solidFill>
              </a:rPr>
              <a:t>T</a:t>
            </a:r>
            <a:endParaRPr lang="en-US" sz="1400" baseline="-25000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91000" y="6096000"/>
            <a:ext cx="762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low </a:t>
            </a:r>
            <a:r>
              <a:rPr lang="en-US" sz="1400" dirty="0" err="1" smtClean="0">
                <a:solidFill>
                  <a:srgbClr val="0000FF"/>
                </a:solidFill>
              </a:rPr>
              <a:t>z</a:t>
            </a:r>
            <a:r>
              <a:rPr lang="en-US" sz="1400" baseline="-25000" dirty="0" err="1" smtClean="0">
                <a:solidFill>
                  <a:srgbClr val="0000FF"/>
                </a:solidFill>
              </a:rPr>
              <a:t>T</a:t>
            </a:r>
            <a:endParaRPr lang="en-US" sz="1400" baseline="-25000" dirty="0">
              <a:solidFill>
                <a:srgbClr val="0000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2438400"/>
            <a:ext cx="45719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Jets at the LHC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CMS result  Energy is distributed to very wide angles </a:t>
            </a:r>
            <a:r>
              <a:rPr lang="en-US" dirty="0" smtClean="0">
                <a:sym typeface="Wingdings" pitchFamily="2" charset="2"/>
              </a:rPr>
              <a:t>                 		  (</a:t>
            </a:r>
            <a:r>
              <a:rPr lang="el-GR" dirty="0" smtClean="0">
                <a:sym typeface="Wingdings" pitchFamily="2" charset="2"/>
              </a:rPr>
              <a:t>Δ</a:t>
            </a:r>
            <a:r>
              <a:rPr lang="en-US" dirty="0" smtClean="0">
                <a:sym typeface="Wingdings" pitchFamily="2" charset="2"/>
              </a:rPr>
              <a:t>R &gt; </a:t>
            </a:r>
            <a:r>
              <a:rPr lang="en-US" dirty="0" smtClean="0">
                <a:sym typeface="Wingdings" pitchFamily="2" charset="2"/>
              </a:rPr>
              <a:t>0.8 ~ </a:t>
            </a:r>
            <a:r>
              <a:rPr lang="el-GR" dirty="0" smtClean="0">
                <a:sym typeface="Wingdings" pitchFamily="2" charset="2"/>
              </a:rPr>
              <a:t>π</a:t>
            </a:r>
            <a:r>
              <a:rPr lang="en-US" dirty="0" smtClean="0">
                <a:sym typeface="Wingdings" pitchFamily="2" charset="2"/>
              </a:rPr>
              <a:t>/4)</a:t>
            </a:r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Similar conclusions for CMS A</a:t>
            </a:r>
            <a:r>
              <a:rPr lang="en-US" baseline="-25000" dirty="0" smtClean="0">
                <a:sym typeface="Wingdings" pitchFamily="2" charset="2"/>
              </a:rPr>
              <a:t>J</a:t>
            </a:r>
            <a:r>
              <a:rPr lang="en-US" dirty="0" smtClean="0">
                <a:sym typeface="Wingdings" pitchFamily="2" charset="2"/>
              </a:rPr>
              <a:t> and PHENIX </a:t>
            </a:r>
            <a:r>
              <a:rPr lang="el-GR" dirty="0" smtClean="0">
                <a:sym typeface="Wingdings" pitchFamily="2" charset="2"/>
              </a:rPr>
              <a:t>γ</a:t>
            </a:r>
            <a:r>
              <a:rPr lang="en-US" dirty="0" smtClean="0">
                <a:sym typeface="Wingdings" pitchFamily="2" charset="2"/>
              </a:rPr>
              <a:t>-jet measurements</a:t>
            </a:r>
          </a:p>
          <a:p>
            <a:r>
              <a:rPr lang="en-US" dirty="0" smtClean="0">
                <a:sym typeface="Wingdings" pitchFamily="2" charset="2"/>
              </a:rPr>
              <a:t>Where does the “missing” energy go?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33400" y="2057400"/>
            <a:ext cx="7955480" cy="2971800"/>
            <a:chOff x="838200" y="2362200"/>
            <a:chExt cx="6323587" cy="2362200"/>
          </a:xfrm>
        </p:grpSpPr>
        <p:pic>
          <p:nvPicPr>
            <p:cNvPr id="2457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200" y="2362200"/>
              <a:ext cx="6323587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7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76400" y="4038600"/>
              <a:ext cx="1371600" cy="170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52800" y="3581400"/>
              <a:ext cx="743638" cy="673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1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86400" y="3505200"/>
              <a:ext cx="1086537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6305550" y="2590800"/>
              <a:ext cx="609600" cy="1529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l-GR" sz="1250" b="1" dirty="0" smtClean="0"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sz="1250" b="1" dirty="0" smtClean="0">
                  <a:latin typeface="Times New Roman" pitchFamily="18" charset="0"/>
                  <a:cs typeface="Times New Roman" pitchFamily="18" charset="0"/>
                </a:rPr>
                <a:t>R&gt;0.8</a:t>
              </a:r>
              <a:endParaRPr lang="en-US" sz="125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Jet-hadron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838200"/>
          </a:xfrm>
        </p:spPr>
        <p:txBody>
          <a:bodyPr/>
          <a:lstStyle/>
          <a:p>
            <a:r>
              <a:rPr lang="en-US" dirty="0" smtClean="0"/>
              <a:t>Jet-hadron correlations have increased kinematic reach compared to dihadron correlations, allow for more precise determination of parent parton energy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7" name="Group 45"/>
          <p:cNvGrpSpPr>
            <a:grpSpLocks/>
          </p:cNvGrpSpPr>
          <p:nvPr/>
        </p:nvGrpSpPr>
        <p:grpSpPr bwMode="auto">
          <a:xfrm flipH="1">
            <a:off x="3662672" y="1447800"/>
            <a:ext cx="1704018" cy="3429000"/>
            <a:chOff x="3771" y="1712"/>
            <a:chExt cx="987" cy="1536"/>
          </a:xfrm>
        </p:grpSpPr>
        <p:sp>
          <p:nvSpPr>
            <p:cNvPr id="22" name="Oval 46"/>
            <p:cNvSpPr>
              <a:spLocks noChangeArrowheads="1"/>
            </p:cNvSpPr>
            <p:nvPr/>
          </p:nvSpPr>
          <p:spPr bwMode="auto">
            <a:xfrm>
              <a:off x="3771" y="1712"/>
              <a:ext cx="960" cy="153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3" name="Oval 47"/>
            <p:cNvSpPr>
              <a:spLocks noChangeArrowheads="1"/>
            </p:cNvSpPr>
            <p:nvPr/>
          </p:nvSpPr>
          <p:spPr bwMode="auto">
            <a:xfrm>
              <a:off x="4443" y="2336"/>
              <a:ext cx="96" cy="96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4" name="Oval 48"/>
            <p:cNvSpPr>
              <a:spLocks noChangeArrowheads="1"/>
            </p:cNvSpPr>
            <p:nvPr/>
          </p:nvSpPr>
          <p:spPr bwMode="auto">
            <a:xfrm>
              <a:off x="4491" y="2432"/>
              <a:ext cx="96" cy="96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5" name="Freeform 49"/>
            <p:cNvSpPr>
              <a:spLocks/>
            </p:cNvSpPr>
            <p:nvPr/>
          </p:nvSpPr>
          <p:spPr bwMode="auto">
            <a:xfrm rot="1612189">
              <a:off x="4539" y="2432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 rot="1612189">
              <a:off x="4251" y="2384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 rot="1612189">
              <a:off x="4018" y="2375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8" name="Freeform 52"/>
            <p:cNvSpPr>
              <a:spLocks/>
            </p:cNvSpPr>
            <p:nvPr/>
          </p:nvSpPr>
          <p:spPr bwMode="auto">
            <a:xfrm rot="1612189">
              <a:off x="3792" y="2359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9" name="Freeform 53"/>
            <p:cNvSpPr>
              <a:spLocks/>
            </p:cNvSpPr>
            <p:nvPr/>
          </p:nvSpPr>
          <p:spPr bwMode="auto">
            <a:xfrm rot="4917376">
              <a:off x="4233" y="234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0" name="Freeform 54"/>
            <p:cNvSpPr>
              <a:spLocks/>
            </p:cNvSpPr>
            <p:nvPr/>
          </p:nvSpPr>
          <p:spPr bwMode="auto">
            <a:xfrm rot="16682624" flipH="1">
              <a:off x="4153" y="244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rot="10800000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1" name="Freeform 55"/>
            <p:cNvSpPr>
              <a:spLocks/>
            </p:cNvSpPr>
            <p:nvPr/>
          </p:nvSpPr>
          <p:spPr bwMode="auto">
            <a:xfrm rot="4917376">
              <a:off x="4001" y="233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2" name="Freeform 56"/>
            <p:cNvSpPr>
              <a:spLocks/>
            </p:cNvSpPr>
            <p:nvPr/>
          </p:nvSpPr>
          <p:spPr bwMode="auto">
            <a:xfrm rot="16682624" flipH="1">
              <a:off x="3921" y="243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rot="10800000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</p:grpSp>
      <p:sp>
        <p:nvSpPr>
          <p:cNvPr id="15" name="Line 58"/>
          <p:cNvSpPr>
            <a:spLocks noChangeShapeType="1"/>
          </p:cNvSpPr>
          <p:nvPr/>
        </p:nvSpPr>
        <p:spPr bwMode="auto">
          <a:xfrm flipV="1">
            <a:off x="5029200" y="1981198"/>
            <a:ext cx="838200" cy="533401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59"/>
          <p:cNvSpPr>
            <a:spLocks noChangeShapeType="1"/>
          </p:cNvSpPr>
          <p:nvPr/>
        </p:nvSpPr>
        <p:spPr bwMode="auto">
          <a:xfrm flipH="1">
            <a:off x="3446865" y="3651200"/>
            <a:ext cx="479956" cy="40853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" name="Line 60"/>
          <p:cNvSpPr>
            <a:spLocks noChangeShapeType="1"/>
          </p:cNvSpPr>
          <p:nvPr/>
        </p:nvSpPr>
        <p:spPr bwMode="auto">
          <a:xfrm flipV="1">
            <a:off x="5105995" y="2666702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61"/>
          <p:cNvSpPr>
            <a:spLocks noChangeShapeType="1"/>
          </p:cNvSpPr>
          <p:nvPr/>
        </p:nvSpPr>
        <p:spPr bwMode="auto">
          <a:xfrm>
            <a:off x="5078371" y="3405634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62"/>
          <p:cNvSpPr>
            <a:spLocks noChangeShapeType="1"/>
          </p:cNvSpPr>
          <p:nvPr/>
        </p:nvSpPr>
        <p:spPr bwMode="auto">
          <a:xfrm flipH="1" flipV="1">
            <a:off x="3270765" y="2572941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63"/>
          <p:cNvSpPr>
            <a:spLocks noChangeShapeType="1"/>
          </p:cNvSpPr>
          <p:nvPr/>
        </p:nvSpPr>
        <p:spPr bwMode="auto">
          <a:xfrm flipH="1">
            <a:off x="3243142" y="3311872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5867400" y="17526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associates</a:t>
            </a:r>
          </a:p>
        </p:txBody>
      </p:sp>
      <p:sp>
        <p:nvSpPr>
          <p:cNvPr id="33" name="Line 60"/>
          <p:cNvSpPr>
            <a:spLocks noChangeShapeType="1"/>
          </p:cNvSpPr>
          <p:nvPr/>
        </p:nvSpPr>
        <p:spPr bwMode="auto">
          <a:xfrm flipV="1">
            <a:off x="5334000" y="2743200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60"/>
          <p:cNvSpPr>
            <a:spLocks noChangeShapeType="1"/>
          </p:cNvSpPr>
          <p:nvPr/>
        </p:nvSpPr>
        <p:spPr bwMode="auto">
          <a:xfrm>
            <a:off x="5334000" y="2965549"/>
            <a:ext cx="609600" cy="1555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60"/>
          <p:cNvSpPr>
            <a:spLocks noChangeShapeType="1"/>
          </p:cNvSpPr>
          <p:nvPr/>
        </p:nvSpPr>
        <p:spPr bwMode="auto">
          <a:xfrm flipV="1">
            <a:off x="5299630" y="2773942"/>
            <a:ext cx="8725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60"/>
          <p:cNvSpPr>
            <a:spLocks noChangeShapeType="1"/>
          </p:cNvSpPr>
          <p:nvPr/>
        </p:nvSpPr>
        <p:spPr bwMode="auto">
          <a:xfrm>
            <a:off x="5334595" y="2971800"/>
            <a:ext cx="532805" cy="31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40"/>
          <p:cNvGrpSpPr/>
          <p:nvPr/>
        </p:nvGrpSpPr>
        <p:grpSpPr>
          <a:xfrm rot="10800000">
            <a:off x="2861230" y="2996292"/>
            <a:ext cx="838200" cy="377874"/>
            <a:chOff x="1371005" y="2743200"/>
            <a:chExt cx="838200" cy="377874"/>
          </a:xfrm>
        </p:grpSpPr>
        <p:sp>
          <p:nvSpPr>
            <p:cNvPr id="37" name="Line 60"/>
            <p:cNvSpPr>
              <a:spLocks noChangeShapeType="1"/>
            </p:cNvSpPr>
            <p:nvPr/>
          </p:nvSpPr>
          <p:spPr bwMode="auto">
            <a:xfrm flipV="1">
              <a:off x="1371005" y="2743200"/>
              <a:ext cx="643970" cy="22547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60"/>
            <p:cNvSpPr>
              <a:spLocks noChangeShapeType="1"/>
            </p:cNvSpPr>
            <p:nvPr/>
          </p:nvSpPr>
          <p:spPr bwMode="auto">
            <a:xfrm>
              <a:off x="1371005" y="2965549"/>
              <a:ext cx="609600" cy="15552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60"/>
            <p:cNvSpPr>
              <a:spLocks noChangeShapeType="1"/>
            </p:cNvSpPr>
            <p:nvPr/>
          </p:nvSpPr>
          <p:spPr bwMode="auto">
            <a:xfrm flipV="1">
              <a:off x="1412835" y="2773942"/>
              <a:ext cx="796370" cy="19473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60"/>
            <p:cNvSpPr>
              <a:spLocks noChangeShapeType="1"/>
            </p:cNvSpPr>
            <p:nvPr/>
          </p:nvSpPr>
          <p:spPr bwMode="auto">
            <a:xfrm flipV="1">
              <a:off x="1371600" y="2968674"/>
              <a:ext cx="456605" cy="312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" name="Line 59"/>
          <p:cNvSpPr>
            <a:spLocks noChangeShapeType="1"/>
          </p:cNvSpPr>
          <p:nvPr/>
        </p:nvSpPr>
        <p:spPr bwMode="auto">
          <a:xfrm>
            <a:off x="4876800" y="4419600"/>
            <a:ext cx="457199" cy="381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8" name="Line 59"/>
          <p:cNvSpPr>
            <a:spLocks noChangeShapeType="1"/>
          </p:cNvSpPr>
          <p:nvPr/>
        </p:nvSpPr>
        <p:spPr bwMode="auto">
          <a:xfrm flipH="1" flipV="1">
            <a:off x="3505200" y="1752601"/>
            <a:ext cx="457200" cy="533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2895600" y="2743200"/>
            <a:ext cx="2286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>
            <a:stCxn id="41" idx="0"/>
            <a:endCxn id="40" idx="0"/>
          </p:cNvCxnSpPr>
          <p:nvPr/>
        </p:nvCxnSpPr>
        <p:spPr>
          <a:xfrm>
            <a:off x="3009900" y="2743200"/>
            <a:ext cx="688935" cy="40236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1" idx="4"/>
            <a:endCxn id="40" idx="0"/>
          </p:cNvCxnSpPr>
          <p:nvPr/>
        </p:nvCxnSpPr>
        <p:spPr>
          <a:xfrm flipV="1">
            <a:off x="3009900" y="3145566"/>
            <a:ext cx="688935" cy="43583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Box 36"/>
          <p:cNvSpPr txBox="1">
            <a:spLocks noChangeArrowheads="1"/>
          </p:cNvSpPr>
          <p:nvPr/>
        </p:nvSpPr>
        <p:spPr bwMode="auto">
          <a:xfrm>
            <a:off x="1828800" y="2438400"/>
            <a:ext cx="14863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reconstructed </a:t>
            </a:r>
          </a:p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trigger jet</a:t>
            </a:r>
            <a:endParaRPr lang="en-US" altLang="zh-CN" dirty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  <p:sp>
        <p:nvSpPr>
          <p:cNvPr id="45" name="Line 59"/>
          <p:cNvSpPr>
            <a:spLocks noChangeShapeType="1"/>
          </p:cNvSpPr>
          <p:nvPr/>
        </p:nvSpPr>
        <p:spPr bwMode="auto">
          <a:xfrm>
            <a:off x="5105400" y="4038600"/>
            <a:ext cx="418215" cy="34851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Jet-hadron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715000" cy="5105400"/>
          </a:xfrm>
        </p:spPr>
        <p:txBody>
          <a:bodyPr/>
          <a:lstStyle/>
          <a:p>
            <a:pPr lvl="0"/>
            <a:r>
              <a:rPr lang="en-US" dirty="0" smtClean="0"/>
              <a:t>Intentionally impose a bias towards unmodified trigger jets! </a:t>
            </a:r>
            <a:r>
              <a:rPr lang="en-US" dirty="0" smtClean="0"/>
              <a:t>(surface bias?)</a:t>
            </a:r>
            <a:endParaRPr lang="en-US" dirty="0" smtClean="0"/>
          </a:p>
          <a:p>
            <a:pPr lvl="1"/>
            <a:r>
              <a:rPr lang="en-US" dirty="0" smtClean="0"/>
              <a:t>E</a:t>
            </a:r>
            <a:r>
              <a:rPr lang="en-US" baseline="-25000" dirty="0" smtClean="0"/>
              <a:t>T</a:t>
            </a:r>
            <a:r>
              <a:rPr lang="en-US" dirty="0" smtClean="0"/>
              <a:t> &gt; 6 </a:t>
            </a:r>
            <a:r>
              <a:rPr lang="en-US" dirty="0" err="1" smtClean="0"/>
              <a:t>GeV</a:t>
            </a:r>
            <a:r>
              <a:rPr lang="en-US" dirty="0" smtClean="0"/>
              <a:t> in a single BEMC tower 				      </a:t>
            </a:r>
            <a:r>
              <a:rPr lang="en-US" sz="1600" dirty="0" smtClean="0"/>
              <a:t>(</a:t>
            </a:r>
            <a:r>
              <a:rPr lang="en-US" sz="1600" dirty="0" err="1" smtClean="0">
                <a:solidFill>
                  <a:srgbClr val="000000"/>
                </a:solidFill>
                <a:ea typeface="Arial" pitchFamily="2"/>
              </a:rPr>
              <a:t>Δφ</a:t>
            </a:r>
            <a:r>
              <a:rPr lang="en-US" sz="1600" i="1" dirty="0" smtClean="0">
                <a:solidFill>
                  <a:srgbClr val="000000"/>
                </a:solidFill>
                <a:ea typeface="Arial" pitchFamily="2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ea typeface="Arial" pitchFamily="2"/>
              </a:rPr>
              <a:t>x </a:t>
            </a:r>
            <a:r>
              <a:rPr lang="en-US" sz="1600" dirty="0" err="1" smtClean="0">
                <a:solidFill>
                  <a:srgbClr val="000000"/>
                </a:solidFill>
                <a:ea typeface="Arial" pitchFamily="2"/>
              </a:rPr>
              <a:t>Δη</a:t>
            </a:r>
            <a:r>
              <a:rPr lang="en-US" sz="1600" dirty="0" smtClean="0">
                <a:solidFill>
                  <a:srgbClr val="000000"/>
                </a:solidFill>
                <a:ea typeface="Arial" pitchFamily="2"/>
              </a:rPr>
              <a:t> = 0.05 x 0.05)</a:t>
            </a:r>
            <a:endParaRPr lang="en-US" sz="1600" dirty="0" smtClean="0"/>
          </a:p>
          <a:p>
            <a:pPr lvl="1"/>
            <a:r>
              <a:rPr lang="en-US" dirty="0" smtClean="0"/>
              <a:t>Anti-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(R = 0.4) using tracks/towers with 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2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</a:p>
          <a:p>
            <a:r>
              <a:rPr lang="en-US" dirty="0" smtClean="0"/>
              <a:t>HT trigger requirement and constituent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cut</a:t>
            </a:r>
          </a:p>
          <a:p>
            <a:pPr lvl="1"/>
            <a:r>
              <a:rPr lang="en-US" dirty="0" smtClean="0"/>
              <a:t>Reduce effects of background fluctuations</a:t>
            </a:r>
          </a:p>
          <a:p>
            <a:pPr lvl="1"/>
            <a:r>
              <a:rPr lang="en-US" dirty="0" smtClean="0"/>
              <a:t>Comparison to </a:t>
            </a:r>
            <a:r>
              <a:rPr lang="en-US" dirty="0" err="1" smtClean="0"/>
              <a:t>p+p</a:t>
            </a:r>
            <a:r>
              <a:rPr lang="en-US" dirty="0" smtClean="0"/>
              <a:t> is more straightforward</a:t>
            </a:r>
          </a:p>
          <a:p>
            <a:r>
              <a:rPr lang="en-US" dirty="0" smtClean="0"/>
              <a:t>Trigger (nearside) jet population is highly-biased</a:t>
            </a:r>
          </a:p>
          <a:p>
            <a:pPr lvl="1"/>
            <a:r>
              <a:rPr lang="en-US" dirty="0" smtClean="0"/>
              <a:t>Used to assign uncertainties to shape of background (v</a:t>
            </a:r>
            <a:r>
              <a:rPr lang="en-US" baseline="-25000" dirty="0" smtClean="0"/>
              <a:t>2</a:t>
            </a:r>
            <a:r>
              <a:rPr lang="en-US" dirty="0" smtClean="0"/>
              <a:t> and v</a:t>
            </a:r>
            <a:r>
              <a:rPr lang="en-US" baseline="-25000" dirty="0" smtClean="0"/>
              <a:t>3</a:t>
            </a:r>
            <a:r>
              <a:rPr lang="en-US" dirty="0" smtClean="0"/>
              <a:t>) and trigger jet energy scale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5284" y="1417246"/>
            <a:ext cx="2966316" cy="46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5943600"/>
            <a:ext cx="6858000" cy="457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Recoil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awayside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 jet fragmentation is unbiased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Awayside</a:t>
            </a:r>
            <a:r>
              <a:rPr lang="en-US" dirty="0" smtClean="0"/>
              <a:t> Gaussian Widths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295400"/>
          </a:xfrm>
        </p:spPr>
        <p:txBody>
          <a:bodyPr/>
          <a:lstStyle/>
          <a:p>
            <a:r>
              <a:rPr lang="en-US" dirty="0" err="1" smtClean="0"/>
              <a:t>Awayside</a:t>
            </a:r>
            <a:r>
              <a:rPr lang="en-US" dirty="0" smtClean="0"/>
              <a:t> widths suggest jet broadening to large angles at low-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(but highly-dependent on assumed v</a:t>
            </a:r>
            <a:r>
              <a:rPr lang="en-US" baseline="-25000" dirty="0" smtClean="0"/>
              <a:t>3</a:t>
            </a:r>
            <a:r>
              <a:rPr lang="en-US" dirty="0" smtClean="0"/>
              <a:t> modulation)</a:t>
            </a:r>
          </a:p>
          <a:p>
            <a:r>
              <a:rPr lang="en-US" dirty="0" smtClean="0"/>
              <a:t>Further information is needed about v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jet</a:t>
            </a:r>
            <a:r>
              <a:rPr lang="en-US" dirty="0" smtClean="0"/>
              <a:t>, v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jet</a:t>
            </a:r>
            <a:r>
              <a:rPr lang="en-US" dirty="0" smtClean="0"/>
              <a:t> (possible correlation of jets with reaction plane / participant planes)…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95400"/>
            <a:ext cx="6146729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0" y="0"/>
            <a:ext cx="2971800" cy="584775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STAR, arXiv:1302.6184 [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nucl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-ex] Submitted to PRL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42" y="2057400"/>
            <a:ext cx="555935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Awayside</a:t>
            </a:r>
            <a:r>
              <a:rPr lang="en-US" dirty="0" smtClean="0"/>
              <a:t> Energy Balance</a:t>
            </a:r>
            <a:endParaRPr lang="en-US" baseline="-25000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762000"/>
          </a:xfrm>
        </p:spPr>
        <p:txBody>
          <a:bodyPr/>
          <a:lstStyle/>
          <a:p>
            <a:r>
              <a:rPr lang="en-US" dirty="0" smtClean="0"/>
              <a:t>Suppression of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associated hadron yield is in large part balanced by low-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enhancement.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84035"/>
            <a:ext cx="4191000" cy="69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562600" y="2435962"/>
          <a:ext cx="3505200" cy="2126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2362200"/>
              </a:tblGrid>
              <a:tr h="776568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800" b="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="0" baseline="30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jet,rec</a:t>
                      </a: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8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GeV</a:t>
                      </a: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8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Times New Roman"/>
                          <a:cs typeface="Times New Roman"/>
                        </a:rPr>
                        <a:t>Δ</a:t>
                      </a:r>
                      <a:r>
                        <a:rPr lang="en-US" sz="1800" b="0" dirty="0" smtClean="0">
                          <a:latin typeface="Times New Roman"/>
                          <a:cs typeface="Times New Roman"/>
                        </a:rPr>
                        <a:t>B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8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GeV</a:t>
                      </a: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8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916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10-15</a:t>
                      </a: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9916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15-20</a:t>
                      </a: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9916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20-40</a:t>
                      </a: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1524000"/>
            <a:ext cx="3200400" cy="75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6781800" y="3252788"/>
          <a:ext cx="2243138" cy="393700"/>
        </p:xfrm>
        <a:graphic>
          <a:graphicData uri="http://schemas.openxmlformats.org/presentationml/2006/ole">
            <p:oleObj spid="_x0000_s3077" name="Equation" r:id="rId6" imgW="1447560" imgH="25380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6775450" y="4178300"/>
          <a:ext cx="2184400" cy="393700"/>
        </p:xfrm>
        <a:graphic>
          <a:graphicData uri="http://schemas.openxmlformats.org/presentationml/2006/ole">
            <p:oleObj spid="_x0000_s3078" name="Equation" r:id="rId7" imgW="1409400" imgH="253800" progId="Equation.3">
              <p:embed/>
            </p:oleObj>
          </a:graphicData>
        </a:graphic>
      </p:graphicFrame>
      <p:sp>
        <p:nvSpPr>
          <p:cNvPr id="20" name="Rectangle 19"/>
          <p:cNvSpPr/>
          <p:nvPr/>
        </p:nvSpPr>
        <p:spPr>
          <a:xfrm>
            <a:off x="7885385" y="3234746"/>
            <a:ext cx="344215" cy="133725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266385" y="3237376"/>
            <a:ext cx="344215" cy="1337253"/>
          </a:xfrm>
          <a:prstGeom prst="rect">
            <a:avLst/>
          </a:prstGeom>
          <a:noFill/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647385" y="3237376"/>
            <a:ext cx="344215" cy="1337253"/>
          </a:xfrm>
          <a:prstGeom prst="rect">
            <a:avLst/>
          </a:prstGeom>
          <a:noFill/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467600" y="4572000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Uncertainties due to:</a:t>
            </a:r>
          </a:p>
          <a:p>
            <a:r>
              <a:rPr lang="en-US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detector effects</a:t>
            </a:r>
          </a:p>
          <a:p>
            <a:r>
              <a:rPr lang="en-US" sz="1400" i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400" baseline="-25000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400" i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400" baseline="-25000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r>
              <a:rPr lang="en-US" sz="14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jet energy scale</a:t>
            </a:r>
            <a:endParaRPr lang="en-US" sz="1400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0"/>
            <a:ext cx="3048000" cy="584775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STAR, arXiv:1302.6184 [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nucl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-ex] Submitted to PRL</a:t>
            </a:r>
          </a:p>
        </p:txBody>
      </p:sp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6781800" y="3721100"/>
          <a:ext cx="2184400" cy="393700"/>
        </p:xfrm>
        <a:graphic>
          <a:graphicData uri="http://schemas.openxmlformats.org/presentationml/2006/ole">
            <p:oleObj spid="_x0000_s3080" name="Equation" r:id="rId8" imgW="140940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524000"/>
            <a:ext cx="9144000" cy="685800"/>
          </a:xfrm>
        </p:spPr>
        <p:txBody>
          <a:bodyPr/>
          <a:lstStyle/>
          <a:p>
            <a:pPr algn="ctr"/>
            <a:r>
              <a:rPr lang="en-US" sz="3200" dirty="0" smtClean="0"/>
              <a:t>From Qualitative Consistency </a:t>
            </a:r>
            <a:br>
              <a:rPr lang="en-US" sz="3200" dirty="0" smtClean="0"/>
            </a:br>
            <a:r>
              <a:rPr lang="en-US" sz="3200" dirty="0" smtClean="0"/>
              <a:t>to Quantitative Conclusions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2514600"/>
            <a:ext cx="7924800" cy="3581400"/>
          </a:xfrm>
        </p:spPr>
        <p:txBody>
          <a:bodyPr/>
          <a:lstStyle/>
          <a:p>
            <a:r>
              <a:rPr lang="en-US" dirty="0" smtClean="0"/>
              <a:t>Need to assess biases in measurements at RHIC and the LHC…</a:t>
            </a:r>
          </a:p>
          <a:p>
            <a:pPr lvl="1"/>
            <a:r>
              <a:rPr lang="en-US" dirty="0" smtClean="0"/>
              <a:t>Dihadron correlations:</a:t>
            </a:r>
            <a:r>
              <a:rPr lang="en-US" dirty="0" smtClean="0">
                <a:sym typeface="Wingdings" pitchFamily="2" charset="2"/>
              </a:rPr>
              <a:t> high-</a:t>
            </a:r>
            <a:r>
              <a:rPr lang="en-US" dirty="0" err="1" smtClean="0">
                <a:sym typeface="Wingdings" pitchFamily="2" charset="2"/>
              </a:rPr>
              <a:t>p</a:t>
            </a:r>
            <a:r>
              <a:rPr lang="en-US" baseline="-25000" dirty="0" err="1" smtClean="0">
                <a:sym typeface="Wingdings" pitchFamily="2" charset="2"/>
              </a:rPr>
              <a:t>T</a:t>
            </a:r>
            <a:r>
              <a:rPr lang="en-US" dirty="0" smtClean="0">
                <a:sym typeface="Wingdings" pitchFamily="2" charset="2"/>
              </a:rPr>
              <a:t> hadron → hard fragmentation</a:t>
            </a:r>
          </a:p>
          <a:p>
            <a:pPr lvl="1"/>
            <a:r>
              <a:rPr lang="el-GR" dirty="0" smtClean="0">
                <a:sym typeface="Wingdings" pitchFamily="2" charset="2"/>
              </a:rPr>
              <a:t>γ</a:t>
            </a:r>
            <a:r>
              <a:rPr lang="en-US" dirty="0" smtClean="0">
                <a:sym typeface="Wingdings" pitchFamily="2" charset="2"/>
              </a:rPr>
              <a:t>-hadron correlations: no geometrical bias?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Jet-hadron correlations: HT trigger and high-</a:t>
            </a:r>
            <a:r>
              <a:rPr lang="en-US" dirty="0" err="1" smtClean="0">
                <a:sym typeface="Wingdings" pitchFamily="2" charset="2"/>
              </a:rPr>
              <a:t>p</a:t>
            </a:r>
            <a:r>
              <a:rPr lang="en-US" baseline="-25000" dirty="0" err="1" smtClean="0">
                <a:sym typeface="Wingdings" pitchFamily="2" charset="2"/>
              </a:rPr>
              <a:t>T</a:t>
            </a:r>
            <a:r>
              <a:rPr lang="en-US" dirty="0" smtClean="0">
                <a:sym typeface="Wingdings" pitchFamily="2" charset="2"/>
              </a:rPr>
              <a:t> constituent cut </a:t>
            </a:r>
            <a:r>
              <a:rPr lang="en-US" dirty="0" smtClean="0">
                <a:sym typeface="Wingdings" pitchFamily="2" charset="2"/>
              </a:rPr>
              <a:t>			         → </a:t>
            </a:r>
            <a:r>
              <a:rPr lang="en-US" dirty="0" smtClean="0">
                <a:sym typeface="Wingdings" pitchFamily="2" charset="2"/>
              </a:rPr>
              <a:t>hard fragmentation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CMS A</a:t>
            </a:r>
            <a:r>
              <a:rPr lang="en-US" baseline="-25000" dirty="0" smtClean="0">
                <a:sym typeface="Wingdings" pitchFamily="2" charset="2"/>
              </a:rPr>
              <a:t>J</a:t>
            </a:r>
            <a:r>
              <a:rPr lang="en-US" dirty="0" smtClean="0">
                <a:sym typeface="Wingdings" pitchFamily="2" charset="2"/>
              </a:rPr>
              <a:t>: Two reconstructed jets with high energy</a:t>
            </a:r>
          </a:p>
          <a:p>
            <a:r>
              <a:rPr lang="en-US" dirty="0" smtClean="0">
                <a:sym typeface="Wingdings" pitchFamily="2" charset="2"/>
              </a:rPr>
              <a:t>Need to do the same measurements at each experiment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</a:t>
            </a:r>
            <a:r>
              <a:rPr lang="en-US" baseline="-25000" dirty="0" smtClean="0">
                <a:sym typeface="Wingdings" pitchFamily="2" charset="2"/>
              </a:rPr>
              <a:t>J</a:t>
            </a:r>
            <a:r>
              <a:rPr lang="en-US" dirty="0" smtClean="0">
                <a:sym typeface="Wingdings" pitchFamily="2" charset="2"/>
              </a:rPr>
              <a:t> at RHIC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Jet-hadron correlations at LHC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4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en-US" dirty="0" smtClean="0"/>
              <a:t>Select events containing pairs of back-to-back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hadrons  (likely due to </a:t>
            </a:r>
            <a:r>
              <a:rPr lang="en-US" dirty="0" err="1" smtClean="0"/>
              <a:t>dijet</a:t>
            </a:r>
            <a:r>
              <a:rPr lang="en-US" dirty="0" smtClean="0"/>
              <a:t> production)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Investigate distributions of associated hadrons with respect to both trigger hadrons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2+1 Correlations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7" name="Group 45"/>
          <p:cNvGrpSpPr>
            <a:grpSpLocks/>
          </p:cNvGrpSpPr>
          <p:nvPr/>
        </p:nvGrpSpPr>
        <p:grpSpPr bwMode="auto">
          <a:xfrm flipH="1">
            <a:off x="3662672" y="1905000"/>
            <a:ext cx="1704018" cy="3429000"/>
            <a:chOff x="3771" y="1712"/>
            <a:chExt cx="987" cy="1536"/>
          </a:xfrm>
        </p:grpSpPr>
        <p:sp>
          <p:nvSpPr>
            <p:cNvPr id="22" name="Oval 46"/>
            <p:cNvSpPr>
              <a:spLocks noChangeArrowheads="1"/>
            </p:cNvSpPr>
            <p:nvPr/>
          </p:nvSpPr>
          <p:spPr bwMode="auto">
            <a:xfrm>
              <a:off x="3771" y="1712"/>
              <a:ext cx="960" cy="153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3" name="Oval 47"/>
            <p:cNvSpPr>
              <a:spLocks noChangeArrowheads="1"/>
            </p:cNvSpPr>
            <p:nvPr/>
          </p:nvSpPr>
          <p:spPr bwMode="auto">
            <a:xfrm>
              <a:off x="4443" y="2336"/>
              <a:ext cx="96" cy="96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4" name="Oval 48"/>
            <p:cNvSpPr>
              <a:spLocks noChangeArrowheads="1"/>
            </p:cNvSpPr>
            <p:nvPr/>
          </p:nvSpPr>
          <p:spPr bwMode="auto">
            <a:xfrm>
              <a:off x="4491" y="2432"/>
              <a:ext cx="96" cy="96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5" name="Freeform 49"/>
            <p:cNvSpPr>
              <a:spLocks/>
            </p:cNvSpPr>
            <p:nvPr/>
          </p:nvSpPr>
          <p:spPr bwMode="auto">
            <a:xfrm rot="1612189">
              <a:off x="4539" y="2432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 rot="1612189">
              <a:off x="4251" y="2384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 rot="1612189">
              <a:off x="4018" y="2375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8" name="Freeform 52"/>
            <p:cNvSpPr>
              <a:spLocks/>
            </p:cNvSpPr>
            <p:nvPr/>
          </p:nvSpPr>
          <p:spPr bwMode="auto">
            <a:xfrm rot="1612189">
              <a:off x="3792" y="2359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9" name="Freeform 53"/>
            <p:cNvSpPr>
              <a:spLocks/>
            </p:cNvSpPr>
            <p:nvPr/>
          </p:nvSpPr>
          <p:spPr bwMode="auto">
            <a:xfrm rot="4917376">
              <a:off x="4233" y="234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0" name="Freeform 54"/>
            <p:cNvSpPr>
              <a:spLocks/>
            </p:cNvSpPr>
            <p:nvPr/>
          </p:nvSpPr>
          <p:spPr bwMode="auto">
            <a:xfrm rot="16682624" flipH="1">
              <a:off x="4153" y="244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rot="10800000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1" name="Freeform 55"/>
            <p:cNvSpPr>
              <a:spLocks/>
            </p:cNvSpPr>
            <p:nvPr/>
          </p:nvSpPr>
          <p:spPr bwMode="auto">
            <a:xfrm rot="4917376">
              <a:off x="4001" y="233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2" name="Freeform 56"/>
            <p:cNvSpPr>
              <a:spLocks/>
            </p:cNvSpPr>
            <p:nvPr/>
          </p:nvSpPr>
          <p:spPr bwMode="auto">
            <a:xfrm rot="16682624" flipH="1">
              <a:off x="3921" y="243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rot="10800000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</p:grpSp>
      <p:sp>
        <p:nvSpPr>
          <p:cNvPr id="15" name="Line 58"/>
          <p:cNvSpPr>
            <a:spLocks noChangeShapeType="1"/>
          </p:cNvSpPr>
          <p:nvPr/>
        </p:nvSpPr>
        <p:spPr bwMode="auto">
          <a:xfrm flipV="1">
            <a:off x="5029200" y="2438398"/>
            <a:ext cx="838200" cy="533401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59"/>
          <p:cNvSpPr>
            <a:spLocks noChangeShapeType="1"/>
          </p:cNvSpPr>
          <p:nvPr/>
        </p:nvSpPr>
        <p:spPr bwMode="auto">
          <a:xfrm flipH="1">
            <a:off x="3446865" y="4108400"/>
            <a:ext cx="479956" cy="40853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" name="Line 60"/>
          <p:cNvSpPr>
            <a:spLocks noChangeShapeType="1"/>
          </p:cNvSpPr>
          <p:nvPr/>
        </p:nvSpPr>
        <p:spPr bwMode="auto">
          <a:xfrm flipV="1">
            <a:off x="5105995" y="3123902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61"/>
          <p:cNvSpPr>
            <a:spLocks noChangeShapeType="1"/>
          </p:cNvSpPr>
          <p:nvPr/>
        </p:nvSpPr>
        <p:spPr bwMode="auto">
          <a:xfrm>
            <a:off x="5078371" y="3862834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62"/>
          <p:cNvSpPr>
            <a:spLocks noChangeShapeType="1"/>
          </p:cNvSpPr>
          <p:nvPr/>
        </p:nvSpPr>
        <p:spPr bwMode="auto">
          <a:xfrm flipH="1" flipV="1">
            <a:off x="3270765" y="3030141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63"/>
          <p:cNvSpPr>
            <a:spLocks noChangeShapeType="1"/>
          </p:cNvSpPr>
          <p:nvPr/>
        </p:nvSpPr>
        <p:spPr bwMode="auto">
          <a:xfrm flipH="1">
            <a:off x="3243142" y="3769072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5867400" y="22098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associates</a:t>
            </a:r>
          </a:p>
        </p:txBody>
      </p:sp>
      <p:sp>
        <p:nvSpPr>
          <p:cNvPr id="33" name="Line 60"/>
          <p:cNvSpPr>
            <a:spLocks noChangeShapeType="1"/>
          </p:cNvSpPr>
          <p:nvPr/>
        </p:nvSpPr>
        <p:spPr bwMode="auto">
          <a:xfrm flipV="1">
            <a:off x="5334000" y="3200400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60"/>
          <p:cNvSpPr>
            <a:spLocks noChangeShapeType="1"/>
          </p:cNvSpPr>
          <p:nvPr/>
        </p:nvSpPr>
        <p:spPr bwMode="auto">
          <a:xfrm>
            <a:off x="5334000" y="3422749"/>
            <a:ext cx="609600" cy="1555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60"/>
          <p:cNvSpPr>
            <a:spLocks noChangeShapeType="1"/>
          </p:cNvSpPr>
          <p:nvPr/>
        </p:nvSpPr>
        <p:spPr bwMode="auto">
          <a:xfrm flipV="1">
            <a:off x="5299630" y="3231142"/>
            <a:ext cx="8725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60"/>
          <p:cNvSpPr>
            <a:spLocks noChangeShapeType="1"/>
          </p:cNvSpPr>
          <p:nvPr/>
        </p:nvSpPr>
        <p:spPr bwMode="auto">
          <a:xfrm>
            <a:off x="5334595" y="3422749"/>
            <a:ext cx="532805" cy="31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40"/>
          <p:cNvGrpSpPr/>
          <p:nvPr/>
        </p:nvGrpSpPr>
        <p:grpSpPr>
          <a:xfrm rot="10800000">
            <a:off x="2861230" y="3432125"/>
            <a:ext cx="838200" cy="377874"/>
            <a:chOff x="1371005" y="2743200"/>
            <a:chExt cx="838200" cy="377874"/>
          </a:xfrm>
        </p:grpSpPr>
        <p:sp>
          <p:nvSpPr>
            <p:cNvPr id="37" name="Line 60"/>
            <p:cNvSpPr>
              <a:spLocks noChangeShapeType="1"/>
            </p:cNvSpPr>
            <p:nvPr/>
          </p:nvSpPr>
          <p:spPr bwMode="auto">
            <a:xfrm flipV="1">
              <a:off x="1371005" y="2743200"/>
              <a:ext cx="643970" cy="22547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60"/>
            <p:cNvSpPr>
              <a:spLocks noChangeShapeType="1"/>
            </p:cNvSpPr>
            <p:nvPr/>
          </p:nvSpPr>
          <p:spPr bwMode="auto">
            <a:xfrm>
              <a:off x="1371005" y="2965549"/>
              <a:ext cx="609600" cy="15552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60"/>
            <p:cNvSpPr>
              <a:spLocks noChangeShapeType="1"/>
            </p:cNvSpPr>
            <p:nvPr/>
          </p:nvSpPr>
          <p:spPr bwMode="auto">
            <a:xfrm flipV="1">
              <a:off x="1412835" y="2773942"/>
              <a:ext cx="796370" cy="19473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60"/>
            <p:cNvSpPr>
              <a:spLocks noChangeShapeType="1"/>
            </p:cNvSpPr>
            <p:nvPr/>
          </p:nvSpPr>
          <p:spPr bwMode="auto">
            <a:xfrm flipV="1">
              <a:off x="1371600" y="2968674"/>
              <a:ext cx="456605" cy="312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" name="Line 59"/>
          <p:cNvSpPr>
            <a:spLocks noChangeShapeType="1"/>
          </p:cNvSpPr>
          <p:nvPr/>
        </p:nvSpPr>
        <p:spPr bwMode="auto">
          <a:xfrm>
            <a:off x="4876800" y="4876800"/>
            <a:ext cx="457199" cy="381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8" name="Line 59"/>
          <p:cNvSpPr>
            <a:spLocks noChangeShapeType="1"/>
          </p:cNvSpPr>
          <p:nvPr/>
        </p:nvSpPr>
        <p:spPr bwMode="auto">
          <a:xfrm flipH="1" flipV="1">
            <a:off x="3505200" y="2209801"/>
            <a:ext cx="457200" cy="533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9" name="Text Box 36"/>
          <p:cNvSpPr txBox="1">
            <a:spLocks noChangeArrowheads="1"/>
          </p:cNvSpPr>
          <p:nvPr/>
        </p:nvSpPr>
        <p:spPr bwMode="auto">
          <a:xfrm>
            <a:off x="1600200" y="2971800"/>
            <a:ext cx="15888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primary trigger</a:t>
            </a:r>
          </a:p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(trig1)</a:t>
            </a:r>
            <a:endParaRPr lang="en-US" altLang="zh-CN" dirty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  <p:sp>
        <p:nvSpPr>
          <p:cNvPr id="45" name="Line 57"/>
          <p:cNvSpPr>
            <a:spLocks noChangeShapeType="1"/>
          </p:cNvSpPr>
          <p:nvPr/>
        </p:nvSpPr>
        <p:spPr bwMode="auto">
          <a:xfrm>
            <a:off x="5271174" y="3441651"/>
            <a:ext cx="1053426" cy="13617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" name="Line 64"/>
          <p:cNvSpPr>
            <a:spLocks noChangeShapeType="1"/>
          </p:cNvSpPr>
          <p:nvPr/>
        </p:nvSpPr>
        <p:spPr bwMode="auto">
          <a:xfrm rot="10800000">
            <a:off x="2590982" y="3445221"/>
            <a:ext cx="1053426" cy="13617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0" name="Text Box 36"/>
          <p:cNvSpPr txBox="1">
            <a:spLocks noChangeArrowheads="1"/>
          </p:cNvSpPr>
          <p:nvPr/>
        </p:nvSpPr>
        <p:spPr bwMode="auto">
          <a:xfrm>
            <a:off x="6248400" y="3581400"/>
            <a:ext cx="12682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dijet</a:t>
            </a: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trigger</a:t>
            </a:r>
          </a:p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(trig2)</a:t>
            </a:r>
            <a:endParaRPr lang="en-US" altLang="zh-CN" dirty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  <p:sp>
        <p:nvSpPr>
          <p:cNvPr id="43" name="Line 59"/>
          <p:cNvSpPr>
            <a:spLocks noChangeShapeType="1"/>
          </p:cNvSpPr>
          <p:nvPr/>
        </p:nvSpPr>
        <p:spPr bwMode="auto">
          <a:xfrm>
            <a:off x="5105400" y="4038600"/>
            <a:ext cx="418215" cy="34851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Symmetric Triggers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752600"/>
          </a:xfrm>
        </p:spPr>
        <p:txBody>
          <a:bodyPr/>
          <a:lstStyle/>
          <a:p>
            <a:r>
              <a:rPr lang="en-US" dirty="0" smtClean="0"/>
              <a:t>No significant difference between </a:t>
            </a:r>
            <a:r>
              <a:rPr lang="en-US" dirty="0" err="1" smtClean="0"/>
              <a:t>Au+Au</a:t>
            </a:r>
            <a:r>
              <a:rPr lang="en-US" dirty="0" smtClean="0"/>
              <a:t> and </a:t>
            </a:r>
            <a:r>
              <a:rPr lang="en-US" dirty="0" err="1" smtClean="0"/>
              <a:t>d+Au</a:t>
            </a:r>
            <a:endParaRPr lang="en-US" dirty="0" smtClean="0"/>
          </a:p>
          <a:p>
            <a:r>
              <a:rPr lang="en-US" dirty="0" smtClean="0"/>
              <a:t>No significant difference between near-side and away-side.  </a:t>
            </a:r>
          </a:p>
          <a:p>
            <a:r>
              <a:rPr lang="en-US" dirty="0" smtClean="0"/>
              <a:t>Are we sampling surface-biased/unmodified </a:t>
            </a:r>
            <a:r>
              <a:rPr lang="en-US" dirty="0" err="1" smtClean="0"/>
              <a:t>dijets</a:t>
            </a:r>
            <a:r>
              <a:rPr lang="en-US" dirty="0" smtClean="0"/>
              <a:t>?  Or </a:t>
            </a:r>
            <a:r>
              <a:rPr lang="en-US" dirty="0" err="1" smtClean="0"/>
              <a:t>dijets</a:t>
            </a:r>
            <a:r>
              <a:rPr lang="en-US" dirty="0" smtClean="0"/>
              <a:t> in which both jets lose similar amounts of energy?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3733" y="1371600"/>
            <a:ext cx="409786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5410200" y="25146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 &lt; 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trig1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&lt; 10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 &lt; 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trig2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&lt; 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trig1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30000" dirty="0" err="1" smtClean="0">
                <a:latin typeface="Times New Roman" pitchFamily="18" charset="0"/>
                <a:cs typeface="Times New Roman" pitchFamily="18" charset="0"/>
              </a:rPr>
              <a:t>assoc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&lt; 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trig1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05200" y="1524000"/>
            <a:ext cx="1447800" cy="584775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PRC 83 (2011)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061901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12192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Near-side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1400" y="12192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Away-side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57800" y="16002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/>
                <a:cs typeface="Times New Roman"/>
              </a:rPr>
              <a:t>■ 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Au+Au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b="1" dirty="0" smtClean="0">
                <a:latin typeface="Times New Roman"/>
                <a:cs typeface="Times New Roman"/>
              </a:rPr>
              <a:t>● 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d+Au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Asymmetric Triggers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905000"/>
          </a:xfrm>
        </p:spPr>
        <p:txBody>
          <a:bodyPr/>
          <a:lstStyle/>
          <a:p>
            <a:r>
              <a:rPr lang="en-US" dirty="0" smtClean="0"/>
              <a:t>Still no large shape difference between near- and away-sides, or between </a:t>
            </a:r>
            <a:r>
              <a:rPr lang="en-US" dirty="0" err="1" smtClean="0"/>
              <a:t>Au+Au</a:t>
            </a:r>
            <a:r>
              <a:rPr lang="en-US" dirty="0" smtClean="0"/>
              <a:t> and </a:t>
            </a:r>
            <a:r>
              <a:rPr lang="en-US" dirty="0" err="1" smtClean="0"/>
              <a:t>d+Au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Energy imbalance indicates slight softening of </a:t>
            </a:r>
            <a:r>
              <a:rPr lang="en-US" dirty="0" err="1" smtClean="0"/>
              <a:t>awayside</a:t>
            </a:r>
            <a:r>
              <a:rPr lang="en-US" dirty="0" smtClean="0"/>
              <a:t> peak</a:t>
            </a:r>
          </a:p>
          <a:p>
            <a:r>
              <a:rPr lang="en-US" dirty="0" smtClean="0"/>
              <a:t>Compare/contrast to dihadron and jet-hadron results.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494" y="1371600"/>
            <a:ext cx="461530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334000" y="25146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10 &lt; E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trig1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&lt; 15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(in BEMC)</a:t>
            </a:r>
            <a:endParaRPr lang="en-US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4 &lt; p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trig2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&lt; 10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(in TPC)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 &lt;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30000" dirty="0" err="1" smtClean="0">
                <a:latin typeface="Times New Roman" pitchFamily="18" charset="0"/>
                <a:cs typeface="Times New Roman" pitchFamily="18" charset="0"/>
              </a:rPr>
              <a:t>assoc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&lt; 10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828800" y="1600200"/>
            <a:ext cx="1524000" cy="584775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PRC 87 (2013) 44903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76400" y="12192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Near-side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81400" y="12192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Away-side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57800" y="16002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/>
                <a:cs typeface="Times New Roman"/>
              </a:rPr>
              <a:t>■ 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Au+Au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b="1" dirty="0" smtClean="0">
                <a:latin typeface="Times New Roman"/>
                <a:cs typeface="Times New Roman"/>
              </a:rPr>
              <a:t>● 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d+Au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Jets at RHIC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Hard-scattered partons fragment into collimated “jets” of hadrons</a:t>
            </a:r>
          </a:p>
          <a:p>
            <a:r>
              <a:rPr lang="en-US" dirty="0" smtClean="0"/>
              <a:t>By studying jets we can investigate interactions of the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partons with the Quark Gluon Plasma</a:t>
            </a:r>
          </a:p>
          <a:p>
            <a:r>
              <a:rPr lang="en-US" dirty="0" smtClean="0"/>
              <a:t>We look for…</a:t>
            </a:r>
          </a:p>
          <a:p>
            <a:pPr lvl="1"/>
            <a:r>
              <a:rPr lang="en-US" dirty="0" smtClean="0"/>
              <a:t>Suppression of the number </a:t>
            </a:r>
            <a:r>
              <a:rPr lang="en-US" dirty="0" smtClean="0"/>
              <a:t>of </a:t>
            </a:r>
            <a:r>
              <a:rPr lang="en-US" dirty="0" smtClean="0"/>
              <a:t>jets (compared to </a:t>
            </a:r>
            <a:r>
              <a:rPr lang="en-US" dirty="0" err="1" smtClean="0"/>
              <a:t>p+p</a:t>
            </a:r>
            <a:r>
              <a:rPr lang="en-US" dirty="0" smtClean="0"/>
              <a:t> or </a:t>
            </a:r>
            <a:r>
              <a:rPr lang="en-US" dirty="0" err="1" smtClean="0"/>
              <a:t>p+A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</a:t>
            </a:r>
            <a:r>
              <a:rPr lang="en-US" dirty="0" smtClean="0"/>
              <a:t>odification of the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or angular distributions of jet fragments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416287" y="3429000"/>
            <a:ext cx="8422913" cy="3048000"/>
            <a:chOff x="568687" y="3429000"/>
            <a:chExt cx="8422913" cy="3048000"/>
          </a:xfrm>
        </p:grpSpPr>
        <p:sp>
          <p:nvSpPr>
            <p:cNvPr id="11" name="Rectangle 10"/>
            <p:cNvSpPr/>
            <p:nvPr/>
          </p:nvSpPr>
          <p:spPr>
            <a:xfrm>
              <a:off x="6705600" y="3429000"/>
              <a:ext cx="2209800" cy="304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29400" y="4495800"/>
              <a:ext cx="2362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Au+Au</a:t>
              </a:r>
              <a:r>
                <a:rPr lang="en-US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collisions </a:t>
              </a:r>
              <a:r>
                <a:rPr lang="en-US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at </a:t>
              </a:r>
              <a:r>
                <a:rPr lang="en-US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√</a:t>
              </a:r>
              <a:r>
                <a:rPr lang="en-US" sz="20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2000" baseline="-250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NN</a:t>
              </a:r>
              <a:r>
                <a:rPr lang="en-US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= 200 </a:t>
              </a:r>
              <a:r>
                <a:rPr lang="en-US" sz="20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GeV</a:t>
              </a:r>
              <a:endPara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Content Placeholder 7" descr="RHIC_Graphics_Fig2-600px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8687" y="3429000"/>
              <a:ext cx="6136913" cy="30480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6324600" y="3429000"/>
              <a:ext cx="381000" cy="381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200400" y="3429000"/>
              <a:ext cx="381000" cy="381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604260" y="3429000"/>
              <a:ext cx="76200" cy="304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382000" cy="685800"/>
          </a:xfrm>
        </p:spPr>
        <p:txBody>
          <a:bodyPr/>
          <a:lstStyle/>
          <a:p>
            <a:r>
              <a:rPr lang="en-US" dirty="0" smtClean="0"/>
              <a:t>Jet-Hadron and 2+1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838200"/>
          </a:xfrm>
        </p:spPr>
        <p:txBody>
          <a:bodyPr/>
          <a:lstStyle/>
          <a:p>
            <a:r>
              <a:rPr lang="en-US" dirty="0" smtClean="0"/>
              <a:t>Require a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hadron ~180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 away from reconstructed trigger jet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7" name="Group 45"/>
          <p:cNvGrpSpPr>
            <a:grpSpLocks/>
          </p:cNvGrpSpPr>
          <p:nvPr/>
        </p:nvGrpSpPr>
        <p:grpSpPr bwMode="auto">
          <a:xfrm flipH="1">
            <a:off x="3662672" y="1447800"/>
            <a:ext cx="1704018" cy="3429000"/>
            <a:chOff x="3771" y="1712"/>
            <a:chExt cx="987" cy="1536"/>
          </a:xfrm>
        </p:grpSpPr>
        <p:sp>
          <p:nvSpPr>
            <p:cNvPr id="22" name="Oval 46"/>
            <p:cNvSpPr>
              <a:spLocks noChangeArrowheads="1"/>
            </p:cNvSpPr>
            <p:nvPr/>
          </p:nvSpPr>
          <p:spPr bwMode="auto">
            <a:xfrm>
              <a:off x="3771" y="1712"/>
              <a:ext cx="960" cy="153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3" name="Oval 47"/>
            <p:cNvSpPr>
              <a:spLocks noChangeArrowheads="1"/>
            </p:cNvSpPr>
            <p:nvPr/>
          </p:nvSpPr>
          <p:spPr bwMode="auto">
            <a:xfrm>
              <a:off x="4443" y="2336"/>
              <a:ext cx="96" cy="96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4" name="Oval 48"/>
            <p:cNvSpPr>
              <a:spLocks noChangeArrowheads="1"/>
            </p:cNvSpPr>
            <p:nvPr/>
          </p:nvSpPr>
          <p:spPr bwMode="auto">
            <a:xfrm>
              <a:off x="4491" y="2432"/>
              <a:ext cx="96" cy="96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5" name="Freeform 49"/>
            <p:cNvSpPr>
              <a:spLocks/>
            </p:cNvSpPr>
            <p:nvPr/>
          </p:nvSpPr>
          <p:spPr bwMode="auto">
            <a:xfrm rot="1612189">
              <a:off x="4539" y="2432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 rot="1612189">
              <a:off x="4251" y="2384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 rot="1612189">
              <a:off x="4018" y="2375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8" name="Freeform 52"/>
            <p:cNvSpPr>
              <a:spLocks/>
            </p:cNvSpPr>
            <p:nvPr/>
          </p:nvSpPr>
          <p:spPr bwMode="auto">
            <a:xfrm rot="1612189">
              <a:off x="3792" y="2359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9" name="Freeform 53"/>
            <p:cNvSpPr>
              <a:spLocks/>
            </p:cNvSpPr>
            <p:nvPr/>
          </p:nvSpPr>
          <p:spPr bwMode="auto">
            <a:xfrm rot="4917376">
              <a:off x="4233" y="234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0" name="Freeform 54"/>
            <p:cNvSpPr>
              <a:spLocks/>
            </p:cNvSpPr>
            <p:nvPr/>
          </p:nvSpPr>
          <p:spPr bwMode="auto">
            <a:xfrm rot="16682624" flipH="1">
              <a:off x="4153" y="244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rot="10800000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1" name="Freeform 55"/>
            <p:cNvSpPr>
              <a:spLocks/>
            </p:cNvSpPr>
            <p:nvPr/>
          </p:nvSpPr>
          <p:spPr bwMode="auto">
            <a:xfrm rot="4917376">
              <a:off x="4001" y="233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2" name="Freeform 56"/>
            <p:cNvSpPr>
              <a:spLocks/>
            </p:cNvSpPr>
            <p:nvPr/>
          </p:nvSpPr>
          <p:spPr bwMode="auto">
            <a:xfrm rot="16682624" flipH="1">
              <a:off x="3921" y="243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rot="10800000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</p:grpSp>
      <p:sp>
        <p:nvSpPr>
          <p:cNvPr id="15" name="Line 58"/>
          <p:cNvSpPr>
            <a:spLocks noChangeShapeType="1"/>
          </p:cNvSpPr>
          <p:nvPr/>
        </p:nvSpPr>
        <p:spPr bwMode="auto">
          <a:xfrm flipV="1">
            <a:off x="5029200" y="1981198"/>
            <a:ext cx="838200" cy="533401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59"/>
          <p:cNvSpPr>
            <a:spLocks noChangeShapeType="1"/>
          </p:cNvSpPr>
          <p:nvPr/>
        </p:nvSpPr>
        <p:spPr bwMode="auto">
          <a:xfrm flipH="1">
            <a:off x="3446865" y="3651200"/>
            <a:ext cx="479956" cy="40853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" name="Line 60"/>
          <p:cNvSpPr>
            <a:spLocks noChangeShapeType="1"/>
          </p:cNvSpPr>
          <p:nvPr/>
        </p:nvSpPr>
        <p:spPr bwMode="auto">
          <a:xfrm flipV="1">
            <a:off x="5105995" y="2666702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61"/>
          <p:cNvSpPr>
            <a:spLocks noChangeShapeType="1"/>
          </p:cNvSpPr>
          <p:nvPr/>
        </p:nvSpPr>
        <p:spPr bwMode="auto">
          <a:xfrm>
            <a:off x="5078371" y="3405634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62"/>
          <p:cNvSpPr>
            <a:spLocks noChangeShapeType="1"/>
          </p:cNvSpPr>
          <p:nvPr/>
        </p:nvSpPr>
        <p:spPr bwMode="auto">
          <a:xfrm flipH="1" flipV="1">
            <a:off x="3270765" y="2572941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63"/>
          <p:cNvSpPr>
            <a:spLocks noChangeShapeType="1"/>
          </p:cNvSpPr>
          <p:nvPr/>
        </p:nvSpPr>
        <p:spPr bwMode="auto">
          <a:xfrm flipH="1">
            <a:off x="3243142" y="3311872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5867400" y="17526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associates</a:t>
            </a:r>
          </a:p>
        </p:txBody>
      </p:sp>
      <p:sp>
        <p:nvSpPr>
          <p:cNvPr id="33" name="Line 60"/>
          <p:cNvSpPr>
            <a:spLocks noChangeShapeType="1"/>
          </p:cNvSpPr>
          <p:nvPr/>
        </p:nvSpPr>
        <p:spPr bwMode="auto">
          <a:xfrm flipV="1">
            <a:off x="5334000" y="2743200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60"/>
          <p:cNvSpPr>
            <a:spLocks noChangeShapeType="1"/>
          </p:cNvSpPr>
          <p:nvPr/>
        </p:nvSpPr>
        <p:spPr bwMode="auto">
          <a:xfrm>
            <a:off x="5334000" y="2965549"/>
            <a:ext cx="609600" cy="1555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60"/>
          <p:cNvSpPr>
            <a:spLocks noChangeShapeType="1"/>
          </p:cNvSpPr>
          <p:nvPr/>
        </p:nvSpPr>
        <p:spPr bwMode="auto">
          <a:xfrm flipV="1">
            <a:off x="5299630" y="2773942"/>
            <a:ext cx="8725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60"/>
          <p:cNvSpPr>
            <a:spLocks noChangeShapeType="1"/>
          </p:cNvSpPr>
          <p:nvPr/>
        </p:nvSpPr>
        <p:spPr bwMode="auto">
          <a:xfrm>
            <a:off x="5334595" y="2971800"/>
            <a:ext cx="532805" cy="31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40"/>
          <p:cNvGrpSpPr/>
          <p:nvPr/>
        </p:nvGrpSpPr>
        <p:grpSpPr>
          <a:xfrm rot="10800000">
            <a:off x="2861230" y="2996292"/>
            <a:ext cx="838200" cy="377874"/>
            <a:chOff x="1371005" y="2743200"/>
            <a:chExt cx="838200" cy="377874"/>
          </a:xfrm>
        </p:grpSpPr>
        <p:sp>
          <p:nvSpPr>
            <p:cNvPr id="37" name="Line 60"/>
            <p:cNvSpPr>
              <a:spLocks noChangeShapeType="1"/>
            </p:cNvSpPr>
            <p:nvPr/>
          </p:nvSpPr>
          <p:spPr bwMode="auto">
            <a:xfrm flipV="1">
              <a:off x="1371005" y="2743200"/>
              <a:ext cx="643970" cy="22547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60"/>
            <p:cNvSpPr>
              <a:spLocks noChangeShapeType="1"/>
            </p:cNvSpPr>
            <p:nvPr/>
          </p:nvSpPr>
          <p:spPr bwMode="auto">
            <a:xfrm>
              <a:off x="1371005" y="2965549"/>
              <a:ext cx="609600" cy="15552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60"/>
            <p:cNvSpPr>
              <a:spLocks noChangeShapeType="1"/>
            </p:cNvSpPr>
            <p:nvPr/>
          </p:nvSpPr>
          <p:spPr bwMode="auto">
            <a:xfrm flipV="1">
              <a:off x="1412835" y="2773942"/>
              <a:ext cx="796370" cy="19473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60"/>
            <p:cNvSpPr>
              <a:spLocks noChangeShapeType="1"/>
            </p:cNvSpPr>
            <p:nvPr/>
          </p:nvSpPr>
          <p:spPr bwMode="auto">
            <a:xfrm flipV="1">
              <a:off x="1371600" y="2968674"/>
              <a:ext cx="456605" cy="312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" name="Line 59"/>
          <p:cNvSpPr>
            <a:spLocks noChangeShapeType="1"/>
          </p:cNvSpPr>
          <p:nvPr/>
        </p:nvSpPr>
        <p:spPr bwMode="auto">
          <a:xfrm>
            <a:off x="4876800" y="4419600"/>
            <a:ext cx="457199" cy="381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8" name="Line 59"/>
          <p:cNvSpPr>
            <a:spLocks noChangeShapeType="1"/>
          </p:cNvSpPr>
          <p:nvPr/>
        </p:nvSpPr>
        <p:spPr bwMode="auto">
          <a:xfrm flipH="1" flipV="1">
            <a:off x="3505200" y="1752601"/>
            <a:ext cx="457200" cy="533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2895600" y="2743200"/>
            <a:ext cx="2286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>
            <a:stCxn id="41" idx="0"/>
            <a:endCxn id="40" idx="0"/>
          </p:cNvCxnSpPr>
          <p:nvPr/>
        </p:nvCxnSpPr>
        <p:spPr>
          <a:xfrm>
            <a:off x="3009900" y="2743200"/>
            <a:ext cx="688935" cy="40236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1" idx="4"/>
            <a:endCxn id="40" idx="0"/>
          </p:cNvCxnSpPr>
          <p:nvPr/>
        </p:nvCxnSpPr>
        <p:spPr>
          <a:xfrm flipV="1">
            <a:off x="3009900" y="3145566"/>
            <a:ext cx="688935" cy="43583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Box 36"/>
          <p:cNvSpPr txBox="1">
            <a:spLocks noChangeArrowheads="1"/>
          </p:cNvSpPr>
          <p:nvPr/>
        </p:nvSpPr>
        <p:spPr bwMode="auto">
          <a:xfrm>
            <a:off x="1828800" y="2438400"/>
            <a:ext cx="14863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reconstructed </a:t>
            </a:r>
          </a:p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trigger jet</a:t>
            </a:r>
            <a:endParaRPr lang="en-US" altLang="zh-CN" dirty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  <p:sp>
        <p:nvSpPr>
          <p:cNvPr id="45" name="Line 59"/>
          <p:cNvSpPr>
            <a:spLocks noChangeShapeType="1"/>
          </p:cNvSpPr>
          <p:nvPr/>
        </p:nvSpPr>
        <p:spPr bwMode="auto">
          <a:xfrm>
            <a:off x="5105400" y="4038600"/>
            <a:ext cx="418215" cy="34851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3" name="Line 57"/>
          <p:cNvSpPr>
            <a:spLocks noChangeShapeType="1"/>
          </p:cNvSpPr>
          <p:nvPr/>
        </p:nvSpPr>
        <p:spPr bwMode="auto">
          <a:xfrm>
            <a:off x="5374478" y="2971800"/>
            <a:ext cx="1053426" cy="13617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" name="Text Box 36"/>
          <p:cNvSpPr txBox="1">
            <a:spLocks noChangeArrowheads="1"/>
          </p:cNvSpPr>
          <p:nvPr/>
        </p:nvSpPr>
        <p:spPr bwMode="auto">
          <a:xfrm>
            <a:off x="6351704" y="3111549"/>
            <a:ext cx="12682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err="1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dijet</a:t>
            </a: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trigger</a:t>
            </a:r>
          </a:p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(trig2)</a:t>
            </a:r>
            <a:endParaRPr lang="en-US" altLang="zh-CN" dirty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04999"/>
            <a:ext cx="2676634" cy="40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464" y="1887608"/>
            <a:ext cx="2361736" cy="401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3036" y="1894358"/>
            <a:ext cx="2125563" cy="401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382000" cy="685800"/>
          </a:xfrm>
        </p:spPr>
        <p:txBody>
          <a:bodyPr/>
          <a:lstStyle/>
          <a:p>
            <a:r>
              <a:rPr lang="en-US" dirty="0" smtClean="0"/>
              <a:t>Jet-Hadron and 2+1 Correlations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57200" y="5943600"/>
            <a:ext cx="8229600" cy="381000"/>
          </a:xfrm>
        </p:spPr>
        <p:txBody>
          <a:bodyPr/>
          <a:lstStyle/>
          <a:p>
            <a:r>
              <a:rPr lang="en-US" dirty="0" smtClean="0"/>
              <a:t>Select unmodified jets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hadron</a:t>
            </a:r>
            <a:r>
              <a:rPr lang="en-US" dirty="0" smtClean="0"/>
              <a:t> </a:t>
            </a:r>
            <a:r>
              <a:rPr lang="en-US" dirty="0" smtClean="0"/>
              <a:t>&gt; 4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requirement.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1600200"/>
            <a:ext cx="190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no trig2 requirement</a:t>
            </a:r>
            <a:endParaRPr lang="en-US" sz="15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1219200"/>
            <a:ext cx="2286000" cy="3693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 &lt;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30000" dirty="0" err="1" smtClean="0">
                <a:latin typeface="Times New Roman" pitchFamily="18" charset="0"/>
                <a:cs typeface="Times New Roman" pitchFamily="18" charset="0"/>
              </a:rPr>
              <a:t>jet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&lt; 20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9400" y="1219200"/>
            <a:ext cx="2438400" cy="3693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|</a:t>
            </a:r>
            <a:r>
              <a:rPr lang="el-GR" dirty="0" smtClean="0">
                <a:latin typeface="Times New Roman"/>
                <a:cs typeface="Times New Roman"/>
              </a:rPr>
              <a:t>φ</a:t>
            </a:r>
            <a:r>
              <a:rPr lang="en-US" baseline="-25000" dirty="0" smtClean="0">
                <a:latin typeface="Times New Roman"/>
                <a:cs typeface="Times New Roman"/>
              </a:rPr>
              <a:t>jet</a:t>
            </a:r>
            <a:r>
              <a:rPr lang="en-US" dirty="0" smtClean="0">
                <a:latin typeface="Times New Roman"/>
                <a:cs typeface="Times New Roman"/>
              </a:rPr>
              <a:t> – </a:t>
            </a:r>
            <a:r>
              <a:rPr lang="el-GR" dirty="0" smtClean="0">
                <a:latin typeface="Times New Roman"/>
                <a:cs typeface="Times New Roman"/>
              </a:rPr>
              <a:t>φ</a:t>
            </a:r>
            <a:r>
              <a:rPr lang="en-US" baseline="-25000" dirty="0" smtClean="0">
                <a:latin typeface="Times New Roman"/>
                <a:cs typeface="Times New Roman"/>
              </a:rPr>
              <a:t>trig2</a:t>
            </a:r>
            <a:r>
              <a:rPr lang="en-US" dirty="0" smtClean="0">
                <a:latin typeface="Times New Roman"/>
                <a:cs typeface="Times New Roman"/>
              </a:rPr>
              <a:t>| &gt; </a:t>
            </a:r>
            <a:r>
              <a:rPr lang="el-GR" dirty="0" smtClean="0">
                <a:latin typeface="Times New Roman"/>
                <a:cs typeface="Times New Roman"/>
              </a:rPr>
              <a:t>π</a:t>
            </a:r>
            <a:r>
              <a:rPr lang="en-US" dirty="0" smtClean="0">
                <a:latin typeface="Times New Roman"/>
                <a:cs typeface="Times New Roman"/>
              </a:rPr>
              <a:t> – 0.2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209800"/>
            <a:ext cx="1600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Low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30000" dirty="0" err="1" smtClean="0">
                <a:latin typeface="Times New Roman" pitchFamily="18" charset="0"/>
                <a:cs typeface="Times New Roman" pitchFamily="18" charset="0"/>
              </a:rPr>
              <a:t>assoc</a:t>
            </a:r>
            <a:endParaRPr lang="en-US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1.5 &lt;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2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200" baseline="30000" dirty="0" err="1" smtClean="0">
                <a:latin typeface="Times New Roman" pitchFamily="18" charset="0"/>
                <a:cs typeface="Times New Roman" pitchFamily="18" charset="0"/>
              </a:rPr>
              <a:t>assoc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&lt; 2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>
              <a:lnSpc>
                <a:spcPct val="150000"/>
              </a:lnSpc>
            </a:pPr>
            <a:endParaRPr lang="en-US" sz="15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15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15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High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30000" dirty="0" err="1" smtClean="0">
                <a:latin typeface="Times New Roman" pitchFamily="18" charset="0"/>
                <a:cs typeface="Times New Roman" pitchFamily="18" charset="0"/>
              </a:rPr>
              <a:t>assoc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6 &lt;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2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200" baseline="30000" dirty="0" err="1" smtClean="0">
                <a:latin typeface="Times New Roman" pitchFamily="18" charset="0"/>
                <a:cs typeface="Times New Roman" pitchFamily="18" charset="0"/>
              </a:rPr>
              <a:t>assoc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&lt; 8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77000" y="1219200"/>
            <a:ext cx="1981200" cy="338554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STAR, WWND 2011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19200" y="3733800"/>
            <a:ext cx="6008370" cy="182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886200" y="1600200"/>
            <a:ext cx="1447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5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500" baseline="30000" dirty="0" smtClean="0">
                <a:latin typeface="Times New Roman" pitchFamily="18" charset="0"/>
                <a:cs typeface="Times New Roman" pitchFamily="18" charset="0"/>
              </a:rPr>
              <a:t>trig2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&gt; 2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5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5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0" y="1600200"/>
            <a:ext cx="1447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5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500" baseline="30000" dirty="0" smtClean="0">
                <a:latin typeface="Times New Roman" pitchFamily="18" charset="0"/>
                <a:cs typeface="Times New Roman" pitchFamily="18" charset="0"/>
              </a:rPr>
              <a:t>trig2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&gt; 4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5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5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v</a:t>
            </a:r>
            <a:r>
              <a:rPr lang="en-US" baseline="-25000" dirty="0" smtClean="0"/>
              <a:t>2</a:t>
            </a:r>
            <a:r>
              <a:rPr lang="en-US" dirty="0" smtClean="0"/>
              <a:t> at STAR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r>
              <a:rPr lang="en-US" dirty="0" smtClean="0"/>
              <a:t>Correlation between jet axis and event plane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100" dirty="0" smtClean="0"/>
              <a:t> </a:t>
            </a:r>
            <a:r>
              <a:rPr lang="en-US" sz="1100" dirty="0" smtClean="0"/>
              <a:t> </a:t>
            </a:r>
            <a:endParaRPr lang="en-US" sz="11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Jet v</a:t>
            </a:r>
            <a:r>
              <a:rPr lang="en-US" baseline="-25000" dirty="0" smtClean="0"/>
              <a:t>2</a:t>
            </a:r>
            <a:r>
              <a:rPr lang="en-US" dirty="0" smtClean="0"/>
              <a:t>{FTPC EP} is non-zero </a:t>
            </a:r>
          </a:p>
          <a:p>
            <a:pPr>
              <a:buNone/>
            </a:pPr>
            <a:r>
              <a:rPr lang="en-US" dirty="0" smtClean="0"/>
              <a:t>	→ more jets reconstructed in-plane than out-of-plane </a:t>
            </a:r>
          </a:p>
          <a:p>
            <a:pPr>
              <a:buNone/>
            </a:pPr>
            <a:r>
              <a:rPr lang="en-US" dirty="0" smtClean="0"/>
              <a:t>	→ </a:t>
            </a:r>
            <a:r>
              <a:rPr lang="en-US" dirty="0" smtClean="0">
                <a:sym typeface="Wingdings" pitchFamily="2" charset="2"/>
              </a:rPr>
              <a:t>evidence of pathlength-dependence of parton energy loss</a:t>
            </a:r>
          </a:p>
          <a:p>
            <a:r>
              <a:rPr lang="en-US" dirty="0" smtClean="0">
                <a:sym typeface="Wingdings" pitchFamily="2" charset="2"/>
              </a:rPr>
              <a:t>Jet v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≈ HT v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→ bias towards unmodified jets </a:t>
            </a:r>
            <a:r>
              <a:rPr lang="en-US" dirty="0" smtClean="0">
                <a:sym typeface="Wingdings" pitchFamily="2" charset="2"/>
              </a:rPr>
              <a:t>largely driven by HT </a:t>
            </a:r>
            <a:r>
              <a:rPr lang="en-US" dirty="0" smtClean="0">
                <a:sym typeface="Wingdings" pitchFamily="2" charset="2"/>
              </a:rPr>
              <a:t>requirement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1" name="Picture 10" descr="jetv2ptftp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752600"/>
            <a:ext cx="4345338" cy="29468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53000" y="2616875"/>
            <a:ext cx="388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Jet Definition:</a:t>
            </a:r>
          </a:p>
          <a:p>
            <a:r>
              <a:rPr lang="da-DK" dirty="0" smtClean="0">
                <a:latin typeface="Arial" pitchFamily="34" charset="0"/>
                <a:cs typeface="Arial" pitchFamily="34" charset="0"/>
              </a:rPr>
              <a:t>HT trigger E</a:t>
            </a:r>
            <a:r>
              <a:rPr lang="da-DK" baseline="-250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da-DK" dirty="0" smtClean="0">
                <a:latin typeface="Arial" pitchFamily="34" charset="0"/>
                <a:cs typeface="Arial" pitchFamily="34" charset="0"/>
              </a:rPr>
              <a:t> &gt; 5.5 GeV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constituent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baseline="30000" dirty="0" err="1" smtClean="0">
                <a:latin typeface="Arial" pitchFamily="34" charset="0"/>
                <a:cs typeface="Arial" pitchFamily="34" charset="0"/>
              </a:rPr>
              <a:t>cut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= 2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|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η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jet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| &lt; 0.6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● v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{TPC EP} (|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η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| &lt; 1)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●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{TPC EP} (2.8 &lt; |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η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| &lt; 3.7)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47800" y="22098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STAR Preliminary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STAR, QM 2012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53000" y="2590800"/>
            <a:ext cx="2819400" cy="121920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00200"/>
            <a:ext cx="3276600" cy="86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371600"/>
            <a:ext cx="5554417" cy="527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v</a:t>
            </a:r>
            <a:r>
              <a:rPr lang="en-US" baseline="-25000" dirty="0" smtClean="0"/>
              <a:t>2</a:t>
            </a:r>
            <a:r>
              <a:rPr lang="en-US" dirty="0" smtClean="0"/>
              <a:t> at ATLAS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800" y="2133600"/>
            <a:ext cx="3505200" cy="3657600"/>
          </a:xfrm>
        </p:spPr>
        <p:txBody>
          <a:bodyPr/>
          <a:lstStyle/>
          <a:p>
            <a:r>
              <a:rPr lang="en-US" dirty="0" smtClean="0"/>
              <a:t>Jet v</a:t>
            </a:r>
            <a:r>
              <a:rPr lang="en-US" baseline="-25000" dirty="0" smtClean="0"/>
              <a:t>2</a:t>
            </a:r>
            <a:r>
              <a:rPr lang="en-US" dirty="0" smtClean="0"/>
              <a:t> measured for </a:t>
            </a:r>
            <a:r>
              <a:rPr lang="en-US" dirty="0" smtClean="0"/>
              <a:t>        45 </a:t>
            </a:r>
            <a:r>
              <a:rPr lang="en-US" dirty="0" smtClean="0"/>
              <a:t>&lt;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jet</a:t>
            </a:r>
            <a:r>
              <a:rPr lang="en-US" dirty="0" smtClean="0"/>
              <a:t> &lt; 210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, </a:t>
            </a:r>
            <a:r>
              <a:rPr lang="en-US" dirty="0" smtClean="0"/>
              <a:t>    R </a:t>
            </a:r>
            <a:r>
              <a:rPr lang="en-US" dirty="0" smtClean="0"/>
              <a:t>= 0.2</a:t>
            </a:r>
          </a:p>
          <a:p>
            <a:r>
              <a:rPr lang="en-US" dirty="0" smtClean="0"/>
              <a:t>Also observed v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jet</a:t>
            </a:r>
            <a:r>
              <a:rPr lang="en-US" dirty="0" smtClean="0"/>
              <a:t> &gt; 0 </a:t>
            </a:r>
          </a:p>
          <a:p>
            <a:r>
              <a:rPr lang="en-US" dirty="0" smtClean="0"/>
              <a:t>Different kinematic range and biases than STAR measurement </a:t>
            </a:r>
          </a:p>
          <a:p>
            <a:pPr>
              <a:buNone/>
            </a:pP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	→</a:t>
            </a:r>
            <a:r>
              <a:rPr lang="en-US" dirty="0" smtClean="0">
                <a:sym typeface="Wingdings" pitchFamily="2" charset="2"/>
              </a:rPr>
              <a:t> different trend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jet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Jets at RHIC -- Alice </a:t>
            </a:r>
            <a:r>
              <a:rPr lang="en-US" dirty="0" err="1" smtClean="0"/>
              <a:t>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ATLAS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arXiv:1306.6469 [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hep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-ex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Submitted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to PRL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RHIC/LHC </a:t>
            </a:r>
            <a:r>
              <a:rPr lang="en-US" dirty="0" err="1" smtClean="0"/>
              <a:t>Complementarity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RHIC + LHC can cover a huge kinematic range of jets…</a:t>
            </a:r>
          </a:p>
          <a:p>
            <a:pPr lvl="1"/>
            <a:r>
              <a:rPr lang="en-US" dirty="0" smtClean="0"/>
              <a:t>~5-10 </a:t>
            </a:r>
            <a:r>
              <a:rPr lang="en-US" dirty="0" err="1" smtClean="0"/>
              <a:t>GeV</a:t>
            </a:r>
            <a:r>
              <a:rPr lang="en-US" dirty="0" smtClean="0"/>
              <a:t> γ-jets in PHENIX </a:t>
            </a:r>
          </a:p>
          <a:p>
            <a:pPr lvl="1"/>
            <a:r>
              <a:rPr lang="en-US" dirty="0" smtClean="0"/>
              <a:t>~10-40 </a:t>
            </a:r>
            <a:r>
              <a:rPr lang="en-US" dirty="0" err="1" smtClean="0"/>
              <a:t>GeV</a:t>
            </a:r>
            <a:r>
              <a:rPr lang="en-US" dirty="0" smtClean="0"/>
              <a:t> reconstructed jets in STAR </a:t>
            </a:r>
          </a:p>
          <a:p>
            <a:pPr lvl="1"/>
            <a:r>
              <a:rPr lang="en-US" dirty="0" smtClean="0"/>
              <a:t>~30-100 </a:t>
            </a:r>
            <a:r>
              <a:rPr lang="en-US" dirty="0" err="1" smtClean="0"/>
              <a:t>GeV</a:t>
            </a:r>
            <a:r>
              <a:rPr lang="en-US" dirty="0" smtClean="0"/>
              <a:t> jets in ALICE </a:t>
            </a:r>
          </a:p>
          <a:p>
            <a:pPr lvl="1"/>
            <a:r>
              <a:rPr lang="en-US" dirty="0" smtClean="0"/>
              <a:t>~50-350 </a:t>
            </a:r>
            <a:r>
              <a:rPr lang="en-US" dirty="0" err="1" smtClean="0"/>
              <a:t>GeV</a:t>
            </a:r>
            <a:r>
              <a:rPr lang="en-US" dirty="0" smtClean="0"/>
              <a:t> jets in CMS/ATLAS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048000"/>
            <a:ext cx="5715000" cy="3200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STAR is working to improve their jet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</a:t>
            </a:r>
            <a:r>
              <a:rPr kumimoji="0" lang="en-US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spectrum measurement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Recent advancements in understanding the details of jet reconstruction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Similar methods as ALICE for direct comparison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 new high-statistics dataset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→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jets beyond 50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GeV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sPHENIX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upgrade will allow additional reach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429000"/>
            <a:ext cx="3194103" cy="270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&amp; Final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Complementary analyses demonstrate jet quenching at RHIC &amp; LHC</a:t>
            </a:r>
          </a:p>
          <a:p>
            <a:pPr lvl="1"/>
            <a:r>
              <a:rPr lang="en-US" dirty="0" smtClean="0"/>
              <a:t>Softening and broadening of jets which traverse the medium in heavy ion collisions compared to </a:t>
            </a:r>
            <a:r>
              <a:rPr lang="en-US" dirty="0" err="1" smtClean="0"/>
              <a:t>p+p</a:t>
            </a:r>
            <a:r>
              <a:rPr lang="en-US" dirty="0" smtClean="0"/>
              <a:t> collisions</a:t>
            </a:r>
          </a:p>
          <a:p>
            <a:r>
              <a:rPr lang="en-US" dirty="0" smtClean="0"/>
              <a:t>It is necessary to understand biases present in analyses</a:t>
            </a:r>
          </a:p>
          <a:p>
            <a:pPr lvl="1"/>
            <a:r>
              <a:rPr lang="en-US" dirty="0" smtClean="0"/>
              <a:t>At RHIC energies, a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4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r>
              <a:rPr lang="en-US" dirty="0" smtClean="0"/>
              <a:t> </a:t>
            </a:r>
            <a:r>
              <a:rPr lang="en-US" dirty="0" smtClean="0"/>
              <a:t>hadron requirement</a:t>
            </a:r>
            <a:r>
              <a:rPr lang="en-US" dirty="0" smtClean="0"/>
              <a:t> </a:t>
            </a:r>
            <a:r>
              <a:rPr lang="en-US" dirty="0" smtClean="0"/>
              <a:t>selects mostly  unmodified jets</a:t>
            </a:r>
          </a:p>
          <a:p>
            <a:pPr lvl="1"/>
            <a:r>
              <a:rPr lang="en-US" dirty="0" smtClean="0"/>
              <a:t>What about at LHC energies?  </a:t>
            </a:r>
          </a:p>
          <a:p>
            <a:r>
              <a:rPr lang="en-US" dirty="0" smtClean="0"/>
              <a:t>Necessary to do similar measurements with 		              similar techniques among RHIC experiments			      and at the LHC</a:t>
            </a:r>
          </a:p>
          <a:p>
            <a:r>
              <a:rPr lang="en-US" dirty="0" err="1" smtClean="0"/>
              <a:t>Complementarity</a:t>
            </a:r>
            <a:r>
              <a:rPr lang="en-US" dirty="0" smtClean="0"/>
              <a:t> between RHIC and LHC 	             measurements provide information about 			  parton energy loss over a wide 			         kinematic range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832582" y="3791834"/>
            <a:ext cx="3159018" cy="2227966"/>
            <a:chOff x="5032032" y="3977179"/>
            <a:chExt cx="3891121" cy="2744296"/>
          </a:xfrm>
        </p:grpSpPr>
        <p:sp>
          <p:nvSpPr>
            <p:cNvPr id="8" name="Slide Number Placeholder 5"/>
            <p:cNvSpPr txBox="1">
              <a:spLocks/>
            </p:cNvSpPr>
            <p:nvPr/>
          </p:nvSpPr>
          <p:spPr>
            <a:xfrm>
              <a:off x="7924800" y="6356350"/>
              <a:ext cx="762000" cy="365125"/>
            </a:xfrm>
            <a:prstGeom prst="rect">
              <a:avLst/>
            </a:prstGeom>
          </p:spPr>
          <p:txBody>
            <a:bodyPr vert="horz" lIns="0" tIns="0" rIns="0" bIns="0" anchor="b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6F802693-B28C-42F4-879E-8266D73FCC49}" type="slidenum">
                <a:rPr kumimoji="0" lang="en-US" sz="12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2">
                      <a:shade val="9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25</a:t>
              </a:fld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alphaModFix/>
              <a:lum/>
            </a:blip>
            <a:srcRect l="5062" t="7574" r="8684" b="3766"/>
            <a:stretch>
              <a:fillRect/>
            </a:stretch>
          </p:blipFill>
          <p:spPr>
            <a:xfrm>
              <a:off x="5616169" y="3977179"/>
              <a:ext cx="3306984" cy="26861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8263727" y="6173238"/>
              <a:ext cx="575471" cy="31203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500" b="0" i="0" u="none" strike="noStrike" kern="1200" dirty="0">
                  <a:ln>
                    <a:noFill/>
                  </a:ln>
                  <a:latin typeface="Times New Roman" pitchFamily="18"/>
                  <a:ea typeface="Arial" pitchFamily="34"/>
                  <a:cs typeface="Arial" pitchFamily="34"/>
                </a:rPr>
                <a:t>φ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00958" y="6079379"/>
              <a:ext cx="576040" cy="31203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500" b="0" i="0" u="none" strike="noStrike" kern="1200" dirty="0">
                  <a:ln>
                    <a:noFill/>
                  </a:ln>
                  <a:latin typeface="Times New Roman" pitchFamily="18"/>
                  <a:ea typeface="Times New Roman" pitchFamily="18"/>
                  <a:cs typeface="Times New Roman" pitchFamily="18"/>
                </a:rPr>
                <a:t>η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4222019" y="4791114"/>
              <a:ext cx="2285998" cy="665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sz="1200" baseline="-25000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per unit grid cell (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GeV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/</a:t>
              </a:r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05595" y="4303048"/>
              <a:ext cx="198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rPr>
                <a:t>STAR Preliminary</a:t>
              </a:r>
              <a:endParaRPr lang="en-US" sz="1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Backup</a:t>
            </a:r>
            <a:endParaRPr lang="en-US" sz="40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00"/>
            <a:ext cx="2819400" cy="259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114800" cy="4953000"/>
          </a:xfrm>
        </p:spPr>
        <p:txBody>
          <a:bodyPr/>
          <a:lstStyle/>
          <a:p>
            <a:r>
              <a:rPr lang="en-US" dirty="0" smtClean="0"/>
              <a:t>Hard-scatterings occur in the early stages of the collision</a:t>
            </a:r>
          </a:p>
          <a:p>
            <a:r>
              <a:rPr lang="en-US" dirty="0" smtClean="0"/>
              <a:t>Recoiling partons fragment into clusters of hadrons, known as “jets.”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jets as probes of the medium.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44068"/>
            <a:ext cx="4148138" cy="451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486400" y="2209800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PRL 97 (2006) 252001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724400" y="1371600"/>
            <a:ext cx="4114800" cy="49530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Jets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in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p+p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are well-described by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pQCD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Anti-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algorithm – sequential recombination </a:t>
            </a:r>
            <a:r>
              <a:rPr lang="en-US" sz="2000" dirty="0" smtClean="0"/>
              <a:t>[</a:t>
            </a:r>
            <a:r>
              <a:rPr lang="en-US" sz="2000" dirty="0" smtClean="0">
                <a:solidFill>
                  <a:srgbClr val="000000"/>
                </a:solidFill>
                <a:ea typeface="Arial" pitchFamily="2"/>
              </a:rPr>
              <a:t>PLB 641 (2006) 57]</a:t>
            </a:r>
            <a:endParaRPr lang="en-US" sz="2000" dirty="0" smtClean="0"/>
          </a:p>
          <a:p>
            <a:pPr lvl="1"/>
            <a:r>
              <a:rPr lang="en-US" dirty="0" smtClean="0"/>
              <a:t>Start with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particles</a:t>
            </a:r>
          </a:p>
          <a:p>
            <a:pPr lvl="1"/>
            <a:r>
              <a:rPr lang="en-US" dirty="0" smtClean="0"/>
              <a:t>For each pair of particles (</a:t>
            </a:r>
            <a:r>
              <a:rPr lang="en-US" i="1" dirty="0" err="1" smtClean="0"/>
              <a:t>i</a:t>
            </a:r>
            <a:r>
              <a:rPr lang="en-US" dirty="0" err="1" smtClean="0"/>
              <a:t>,</a:t>
            </a:r>
            <a:r>
              <a:rPr lang="en-US" i="1" dirty="0" err="1" smtClean="0"/>
              <a:t>j</a:t>
            </a:r>
            <a:r>
              <a:rPr lang="en-US" dirty="0" smtClean="0"/>
              <a:t>), calculate</a:t>
            </a:r>
          </a:p>
          <a:p>
            <a:pPr lvl="1">
              <a:buNone/>
            </a:pPr>
            <a:r>
              <a:rPr lang="en-US" dirty="0" smtClean="0"/>
              <a:t>			</a:t>
            </a:r>
            <a:r>
              <a:rPr lang="en-US" dirty="0" err="1" smtClean="0"/>
              <a:t>d</a:t>
            </a:r>
            <a:r>
              <a:rPr lang="en-US" i="1" baseline="-25000" dirty="0" err="1" smtClean="0"/>
              <a:t>ij</a:t>
            </a:r>
            <a:r>
              <a:rPr lang="en-US" dirty="0" smtClean="0"/>
              <a:t> = min(1/p</a:t>
            </a:r>
            <a:r>
              <a:rPr lang="en-US" baseline="-25000" dirty="0" smtClean="0"/>
              <a:t>T</a:t>
            </a:r>
            <a:r>
              <a:rPr lang="en-US" i="1" baseline="-25000" dirty="0" smtClean="0"/>
              <a:t>i</a:t>
            </a:r>
            <a:r>
              <a:rPr lang="en-US" baseline="30000" dirty="0" smtClean="0"/>
              <a:t>2</a:t>
            </a:r>
            <a:r>
              <a:rPr lang="en-US" dirty="0" smtClean="0"/>
              <a:t>, 1/p</a:t>
            </a:r>
            <a:r>
              <a:rPr lang="en-US" baseline="-25000" dirty="0" smtClean="0"/>
              <a:t>T</a:t>
            </a:r>
            <a:r>
              <a:rPr lang="en-US" i="1" baseline="-25000" dirty="0" smtClean="0"/>
              <a:t>j</a:t>
            </a:r>
            <a:r>
              <a:rPr lang="en-US" baseline="30000" dirty="0" smtClean="0"/>
              <a:t>2</a:t>
            </a:r>
            <a:r>
              <a:rPr lang="en-US" dirty="0" smtClean="0"/>
              <a:t>)((</a:t>
            </a:r>
            <a:r>
              <a:rPr lang="el-GR" dirty="0" smtClean="0"/>
              <a:t>Δ</a:t>
            </a:r>
            <a:r>
              <a:rPr lang="en-US" dirty="0" smtClean="0"/>
              <a:t>y)</a:t>
            </a:r>
            <a:r>
              <a:rPr lang="en-US" i="1" baseline="-25000" dirty="0" smtClean="0"/>
              <a:t>ij</a:t>
            </a:r>
            <a:r>
              <a:rPr lang="en-US" baseline="30000" dirty="0" smtClean="0"/>
              <a:t>2</a:t>
            </a:r>
            <a:r>
              <a:rPr lang="en-US" dirty="0" smtClean="0"/>
              <a:t>+(</a:t>
            </a:r>
            <a:r>
              <a:rPr lang="el-GR" dirty="0" smtClean="0"/>
              <a:t>Δφ</a:t>
            </a:r>
            <a:r>
              <a:rPr lang="en-US" dirty="0" smtClean="0"/>
              <a:t>)</a:t>
            </a:r>
            <a:r>
              <a:rPr lang="en-US" i="1" baseline="-25000" dirty="0" smtClean="0"/>
              <a:t>ij</a:t>
            </a:r>
            <a:r>
              <a:rPr lang="en-US" baseline="30000" dirty="0" smtClean="0"/>
              <a:t>2</a:t>
            </a:r>
            <a:r>
              <a:rPr lang="en-US" dirty="0" smtClean="0"/>
              <a:t>)/R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d</a:t>
            </a:r>
            <a:r>
              <a:rPr lang="en-US" i="1" baseline="-25000" dirty="0" err="1" smtClean="0"/>
              <a:t>ij</a:t>
            </a:r>
            <a:r>
              <a:rPr lang="en-US" dirty="0" smtClean="0"/>
              <a:t> &lt; 1/p</a:t>
            </a:r>
            <a:r>
              <a:rPr lang="en-US" baseline="-25000" dirty="0" smtClean="0"/>
              <a:t>T</a:t>
            </a:r>
            <a:r>
              <a:rPr lang="en-US" i="1" baseline="-25000" dirty="0" smtClean="0"/>
              <a:t>i</a:t>
            </a:r>
            <a:r>
              <a:rPr lang="en-US" baseline="30000" dirty="0" smtClean="0"/>
              <a:t>2</a:t>
            </a:r>
            <a:r>
              <a:rPr lang="en-US" dirty="0" smtClean="0"/>
              <a:t>, merge the particles, else call particle </a:t>
            </a:r>
            <a:r>
              <a:rPr lang="en-US" i="1" dirty="0" err="1" smtClean="0"/>
              <a:t>i</a:t>
            </a:r>
            <a:r>
              <a:rPr lang="en-US" dirty="0" smtClean="0"/>
              <a:t> a jet</a:t>
            </a:r>
          </a:p>
          <a:p>
            <a:pPr lvl="1"/>
            <a:r>
              <a:rPr lang="en-US" dirty="0" smtClean="0"/>
              <a:t>Repeat until all particles are clustered</a:t>
            </a:r>
          </a:p>
          <a:p>
            <a:pPr lvl="1"/>
            <a:r>
              <a:rPr lang="en-US" dirty="0" smtClean="0"/>
              <a:t>R is resolution parameter</a:t>
            </a:r>
          </a:p>
          <a:p>
            <a:pPr lvl="1">
              <a:buNone/>
            </a:pPr>
            <a:r>
              <a:rPr lang="en-US" dirty="0" smtClean="0"/>
              <a:t>	→ characteristic jet radius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4800600" y="3505200"/>
            <a:ext cx="4019550" cy="3018798"/>
            <a:chOff x="4800600" y="3610602"/>
            <a:chExt cx="4019550" cy="301879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00600" y="3610602"/>
              <a:ext cx="4019550" cy="3018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5181600" y="3886200"/>
              <a:ext cx="32004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1600" dirty="0" smtClean="0">
                  <a:latin typeface="Times New Roman" pitchFamily="18" charset="0"/>
                  <a:cs typeface="Times New Roman" pitchFamily="18" charset="0"/>
                </a:rPr>
                <a:t>M. Cacciari, G. P. Salam, G.Soyez, JHEP 04  063 (2008)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610600" cy="685800"/>
          </a:xfrm>
        </p:spPr>
        <p:txBody>
          <a:bodyPr/>
          <a:lstStyle/>
          <a:p>
            <a:r>
              <a:rPr lang="en-US" dirty="0" smtClean="0"/>
              <a:t>STAR </a:t>
            </a:r>
            <a:r>
              <a:rPr lang="en-US" sz="4000" dirty="0" smtClean="0"/>
              <a:t>(</a:t>
            </a:r>
            <a:r>
              <a:rPr lang="en-US" sz="4000" dirty="0" err="1" smtClean="0"/>
              <a:t>Solenoidal</a:t>
            </a:r>
            <a:r>
              <a:rPr lang="en-US" sz="4000" dirty="0" smtClean="0"/>
              <a:t> Tracker at RHIC)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40962" name="Picture 2" descr="http://www.star.bnl.gov/public/img/images/star/star_detector.gif"/>
          <p:cNvPicPr>
            <a:picLocks noChangeAspect="1" noChangeArrowheads="1"/>
          </p:cNvPicPr>
          <p:nvPr/>
        </p:nvPicPr>
        <p:blipFill>
          <a:blip r:embed="rId2" cstate="print"/>
          <a:srcRect l="21052" t="19481" b="1299"/>
          <a:stretch>
            <a:fillRect/>
          </a:stretch>
        </p:blipFill>
        <p:spPr bwMode="auto">
          <a:xfrm>
            <a:off x="990600" y="1596947"/>
            <a:ext cx="5715000" cy="449905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410200" y="2816147"/>
            <a:ext cx="1219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766708" y="2286000"/>
            <a:ext cx="990600" cy="5295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239000" y="2536172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charged particle tracking &amp; PID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91400" y="1901747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neutral energy detection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400" y="5727412"/>
            <a:ext cx="1143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Zero Degree Calorimeter</a:t>
            </a:r>
            <a:endParaRPr lang="en-US" sz="1300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914400" y="5410200"/>
            <a:ext cx="457200" cy="304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9" idx="3"/>
            <a:endCxn id="12" idx="1"/>
          </p:cNvCxnSpPr>
          <p:nvPr/>
        </p:nvCxnSpPr>
        <p:spPr>
          <a:xfrm flipV="1">
            <a:off x="6757308" y="2194135"/>
            <a:ext cx="634092" cy="35665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3"/>
            <a:endCxn id="11" idx="1"/>
          </p:cNvCxnSpPr>
          <p:nvPr/>
        </p:nvCxnSpPr>
        <p:spPr>
          <a:xfrm flipV="1">
            <a:off x="6629400" y="2828560"/>
            <a:ext cx="609600" cy="17808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67600" y="3276600"/>
            <a:ext cx="1219200" cy="584775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 &lt; 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&lt; 2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π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l-GR" sz="1600" dirty="0" smtClean="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| &lt; 1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79911" y="2289946"/>
            <a:ext cx="762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/>
              <a:t>Barrel</a:t>
            </a:r>
            <a:endParaRPr lang="en-US" sz="13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suppression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5056" y="1295400"/>
            <a:ext cx="290174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191000" cy="5029200"/>
          </a:xfrm>
        </p:spPr>
        <p:txBody>
          <a:bodyPr/>
          <a:lstStyle/>
          <a:p>
            <a:r>
              <a:rPr lang="en-US" dirty="0" smtClean="0"/>
              <a:t>Single-particle inclusive measurements </a:t>
            </a:r>
          </a:p>
          <a:p>
            <a:pPr>
              <a:buNone/>
            </a:pPr>
            <a:r>
              <a:rPr lang="en-US" dirty="0" smtClean="0"/>
              <a:t>	→ suppression of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hadrons in central </a:t>
            </a:r>
            <a:r>
              <a:rPr lang="en-US" dirty="0" err="1" smtClean="0"/>
              <a:t>Au+Au</a:t>
            </a:r>
            <a:r>
              <a:rPr lang="en-US" dirty="0" smtClean="0"/>
              <a:t> events</a:t>
            </a:r>
          </a:p>
          <a:p>
            <a:r>
              <a:rPr lang="en-US" dirty="0" smtClean="0"/>
              <a:t>Correlations </a:t>
            </a:r>
            <a:r>
              <a:rPr lang="en-US" dirty="0" err="1" smtClean="0"/>
              <a:t>w.r.t</a:t>
            </a:r>
            <a:r>
              <a:rPr lang="en-US" dirty="0" smtClean="0"/>
              <a:t>.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hadrons </a:t>
            </a:r>
          </a:p>
          <a:p>
            <a:pPr>
              <a:buNone/>
            </a:pPr>
            <a:r>
              <a:rPr lang="en-US" dirty="0" smtClean="0"/>
              <a:t>	→ suppression of particles associated with jet peak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Jets at RHIC -- Alice </a:t>
            </a:r>
            <a:r>
              <a:rPr lang="en-US" dirty="0" err="1" smtClean="0"/>
              <a:t>Ohlson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770151" y="1828800"/>
            <a:ext cx="4279914" cy="2971800"/>
            <a:chOff x="4770151" y="1600200"/>
            <a:chExt cx="4279914" cy="2971800"/>
          </a:xfrm>
        </p:grpSpPr>
        <p:pic>
          <p:nvPicPr>
            <p:cNvPr id="1229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70151" y="2352101"/>
              <a:ext cx="341383" cy="705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4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85409" y="4224831"/>
              <a:ext cx="1047291" cy="347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7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11534" y="1600200"/>
              <a:ext cx="314835" cy="2434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8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424826" y="1707614"/>
              <a:ext cx="3561140" cy="2280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9" name="Picture 1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397972" y="3999123"/>
              <a:ext cx="3652093" cy="223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6019800" y="2438400"/>
              <a:ext cx="2590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PRL 101 (2008) 232301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28600" y="4045803"/>
            <a:ext cx="4953000" cy="2354997"/>
            <a:chOff x="76200" y="3893403"/>
            <a:chExt cx="4953000" cy="2354997"/>
          </a:xfrm>
        </p:grpSpPr>
        <p:pic>
          <p:nvPicPr>
            <p:cNvPr id="26627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200" y="3922789"/>
              <a:ext cx="4952399" cy="2325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4038602" y="3893403"/>
              <a:ext cx="9905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PRL 91 (2003) 072304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Jet-Hadron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00150"/>
            <a:ext cx="4436587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6618" y="1223010"/>
            <a:ext cx="4441182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/>
          <a:lstStyle/>
          <a:p>
            <a:r>
              <a:rPr lang="en-US" dirty="0" smtClean="0"/>
              <a:t>Similar trigger jet population in </a:t>
            </a:r>
            <a:r>
              <a:rPr lang="en-US" dirty="0" err="1" smtClean="0"/>
              <a:t>Au+Au</a:t>
            </a:r>
            <a:r>
              <a:rPr lang="en-US" dirty="0" smtClean="0"/>
              <a:t> and </a:t>
            </a:r>
            <a:r>
              <a:rPr lang="en-US" dirty="0" err="1" smtClean="0"/>
              <a:t>p+p</a:t>
            </a:r>
            <a:r>
              <a:rPr lang="en-US" dirty="0" smtClean="0"/>
              <a:t> due to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cut and HT trigger requirements</a:t>
            </a:r>
          </a:p>
          <a:p>
            <a:r>
              <a:rPr lang="en-US" dirty="0" smtClean="0"/>
              <a:t>Compare recoil jet spectrum in </a:t>
            </a:r>
            <a:r>
              <a:rPr lang="en-US" dirty="0" err="1" smtClean="0"/>
              <a:t>Au+Au</a:t>
            </a:r>
            <a:r>
              <a:rPr lang="en-US" dirty="0" smtClean="0"/>
              <a:t> and </a:t>
            </a:r>
            <a:r>
              <a:rPr lang="en-US" dirty="0" err="1" smtClean="0"/>
              <a:t>p+p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1000" dirty="0" smtClean="0"/>
              <a:t>   </a:t>
            </a:r>
          </a:p>
          <a:p>
            <a:r>
              <a:rPr lang="en-US" dirty="0" smtClean="0"/>
              <a:t>Suppression of recoil jet in </a:t>
            </a:r>
            <a:r>
              <a:rPr lang="en-US" dirty="0" err="1" smtClean="0"/>
              <a:t>Au+Au</a:t>
            </a:r>
            <a:endParaRPr lang="en-US" dirty="0" smtClean="0"/>
          </a:p>
          <a:p>
            <a:r>
              <a:rPr lang="en-US" dirty="0" smtClean="0"/>
              <a:t>Due to softening and/or broadening outside of jet cone</a:t>
            </a:r>
          </a:p>
          <a:p>
            <a:r>
              <a:rPr lang="en-US" dirty="0" smtClean="0"/>
              <a:t>Consistency between correlations and inclusive measurements.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Dijet Coincidence Rate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562600" y="2590800"/>
            <a:ext cx="3352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Trigger Jet: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 = 0.4</a:t>
            </a: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T,cut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2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baseline="30000" dirty="0" err="1" smtClean="0">
                <a:latin typeface="Times New Roman" pitchFamily="18" charset="0"/>
                <a:cs typeface="Times New Roman" pitchFamily="18" charset="0"/>
              </a:rPr>
              <a:t>jet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&gt; 20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Recoil Jet: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 = 0.4</a:t>
            </a: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T,cut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2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981200" cy="338554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STAR, QM 2009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19"/>
          <p:cNvGrpSpPr/>
          <p:nvPr/>
        </p:nvGrpSpPr>
        <p:grpSpPr>
          <a:xfrm>
            <a:off x="685800" y="2438400"/>
            <a:ext cx="4114800" cy="2766848"/>
            <a:chOff x="685800" y="2438400"/>
            <a:chExt cx="4419600" cy="2971800"/>
          </a:xfrm>
        </p:grpSpPr>
        <p:pic>
          <p:nvPicPr>
            <p:cNvPr id="12" name="Picture 11" descr="tempUnfSpectrumPlotNOSYST.gif"/>
            <p:cNvPicPr>
              <a:picLocks noChangeAspect="1"/>
            </p:cNvPicPr>
            <p:nvPr/>
          </p:nvPicPr>
          <p:blipFill>
            <a:blip r:embed="rId2" cstate="print"/>
            <a:srcRect t="7257" r="6452"/>
            <a:stretch>
              <a:fillRect/>
            </a:stretch>
          </p:blipFill>
          <p:spPr bwMode="auto">
            <a:xfrm>
              <a:off x="685800" y="2438400"/>
              <a:ext cx="4419600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8"/>
            <p:cNvSpPr/>
            <p:nvPr/>
          </p:nvSpPr>
          <p:spPr>
            <a:xfrm>
              <a:off x="1447800" y="4191000"/>
              <a:ext cx="9906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76399" y="4038600"/>
              <a:ext cx="285608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latin typeface="Times New Roman" pitchFamily="18" charset="0"/>
                  <a:cs typeface="Times New Roman" pitchFamily="18" charset="0"/>
                </a:rPr>
                <a:t>p+p</a:t>
              </a:r>
              <a:endParaRPr lang="en-US" sz="16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600" dirty="0" err="1" smtClean="0">
                  <a:latin typeface="Times New Roman" pitchFamily="18" charset="0"/>
                  <a:cs typeface="Times New Roman" pitchFamily="18" charset="0"/>
                </a:rPr>
                <a:t>Au+Au</a:t>
              </a:r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 (0-20%)</a:t>
              </a:r>
            </a:p>
            <a:p>
              <a:r>
                <a:rPr lang="en-US" sz="1600" dirty="0" err="1" smtClean="0">
                  <a:latin typeface="Times New Roman" pitchFamily="18" charset="0"/>
                  <a:cs typeface="Times New Roman" pitchFamily="18" charset="0"/>
                </a:rPr>
                <a:t>Au+Au</a:t>
              </a:r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 (0-20%) unfolded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524000" y="4146332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1524000" y="4388068"/>
              <a:ext cx="152400" cy="13137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 flipV="1">
              <a:off x="1524000" y="4645572"/>
              <a:ext cx="152400" cy="131379"/>
            </a:xfrm>
            <a:prstGeom prst="triangl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Asymmetric Triggers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905000"/>
          </a:xfrm>
        </p:spPr>
        <p:txBody>
          <a:bodyPr/>
          <a:lstStyle/>
          <a:p>
            <a:r>
              <a:rPr lang="en-US" dirty="0" smtClean="0"/>
              <a:t>Dijet imbalance indicates slight softening of </a:t>
            </a:r>
            <a:r>
              <a:rPr lang="en-US" dirty="0" err="1" smtClean="0"/>
              <a:t>awayside</a:t>
            </a:r>
            <a:r>
              <a:rPr lang="en-US" dirty="0" smtClean="0"/>
              <a:t> peak</a:t>
            </a:r>
          </a:p>
          <a:p>
            <a:r>
              <a:rPr lang="en-US" dirty="0" smtClean="0"/>
              <a:t>Still no significant shape difference between near- and away-sides, or between </a:t>
            </a:r>
            <a:r>
              <a:rPr lang="en-US" dirty="0" err="1" smtClean="0"/>
              <a:t>Au+Au</a:t>
            </a:r>
            <a:r>
              <a:rPr lang="en-US" dirty="0" smtClean="0"/>
              <a:t> and </a:t>
            </a:r>
            <a:r>
              <a:rPr lang="en-US" dirty="0" err="1" smtClean="0"/>
              <a:t>d+Au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Compare/contrast to dihadron and jet-hadron results.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" y="1981220"/>
            <a:ext cx="5426489" cy="190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191000"/>
            <a:ext cx="4972050" cy="30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962400"/>
            <a:ext cx="5105400" cy="30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514600" y="12192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10 &lt; E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trig1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&lt; 15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(in BEMC)</a:t>
            </a:r>
            <a:endParaRPr lang="en-US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4 &lt; p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trig2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&lt; 10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(in TPC)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 &lt;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30000" dirty="0" err="1" smtClean="0">
                <a:latin typeface="Times New Roman" pitchFamily="18" charset="0"/>
                <a:cs typeface="Times New Roman" pitchFamily="18" charset="0"/>
              </a:rPr>
              <a:t>assoc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&lt; 10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1905000"/>
            <a:ext cx="2750874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6705600" y="3911025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○</a:t>
            </a:r>
            <a:r>
              <a:rPr lang="en-US" sz="1600" dirty="0" smtClean="0">
                <a:latin typeface="Times New Roman"/>
                <a:cs typeface="Times New Roman"/>
              </a:rPr>
              <a:t>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8 &lt; E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trig1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&lt; 10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solidFill>
                  <a:srgbClr val="0066FF"/>
                </a:solidFill>
                <a:latin typeface="Times New Roman"/>
                <a:cs typeface="Times New Roman"/>
              </a:rPr>
              <a:t>□</a:t>
            </a:r>
            <a:r>
              <a:rPr lang="en-US" sz="1600" dirty="0" smtClean="0">
                <a:latin typeface="Times New Roman"/>
                <a:cs typeface="Times New Roman"/>
              </a:rPr>
              <a:t>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10 &lt; E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trig1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&lt; 15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6477000" y="1371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Relative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dijet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imbalance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Δ(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>
                <a:latin typeface="Times New Roman"/>
                <a:cs typeface="Times New Roman"/>
              </a:rPr>
              <a:t>E</a:t>
            </a:r>
            <a:r>
              <a:rPr lang="en-US" baseline="-25000" dirty="0" smtClean="0">
                <a:latin typeface="Times New Roman"/>
                <a:cs typeface="Times New Roman"/>
              </a:rPr>
              <a:t>T</a:t>
            </a:r>
            <a:r>
              <a:rPr lang="en-US" dirty="0" smtClean="0">
                <a:latin typeface="Times New Roman"/>
                <a:cs typeface="Times New Roman"/>
              </a:rPr>
              <a:t>)</a:t>
            </a:r>
            <a:r>
              <a:rPr lang="en-US" baseline="30000" dirty="0" err="1" smtClean="0">
                <a:latin typeface="Times New Roman"/>
                <a:cs typeface="Times New Roman"/>
              </a:rPr>
              <a:t>Au+Au</a:t>
            </a:r>
            <a:r>
              <a:rPr lang="en-US" dirty="0" smtClean="0">
                <a:latin typeface="Times New Roman"/>
                <a:cs typeface="Times New Roman"/>
              </a:rPr>
              <a:t> –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Δ(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>
                <a:latin typeface="Times New Roman"/>
                <a:cs typeface="Times New Roman"/>
              </a:rPr>
              <a:t>E</a:t>
            </a:r>
            <a:r>
              <a:rPr lang="en-US" baseline="-25000" dirty="0" smtClean="0">
                <a:latin typeface="Times New Roman"/>
                <a:cs typeface="Times New Roman"/>
              </a:rPr>
              <a:t>T</a:t>
            </a:r>
            <a:r>
              <a:rPr lang="en-US" dirty="0" smtClean="0">
                <a:latin typeface="Times New Roman"/>
                <a:cs typeface="Times New Roman"/>
              </a:rPr>
              <a:t>)</a:t>
            </a:r>
            <a:r>
              <a:rPr lang="en-US" baseline="30000" dirty="0" err="1" smtClean="0">
                <a:latin typeface="Times New Roman"/>
                <a:cs typeface="Times New Roman"/>
              </a:rPr>
              <a:t>d+Au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0" y="0"/>
            <a:ext cx="2971800" cy="338554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PRC 87 (2013) 44903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jet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30924"/>
            <a:ext cx="9144000" cy="562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Artificial Sources of Anisotropy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3999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8077200" cy="685800"/>
          </a:xfrm>
        </p:spPr>
        <p:txBody>
          <a:bodyPr/>
          <a:lstStyle/>
          <a:p>
            <a:r>
              <a:rPr lang="en-US" dirty="0" smtClean="0"/>
              <a:t>Background Fluctuations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- Event Plane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02152"/>
            <a:ext cx="9144000" cy="555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</a:t>
            </a:r>
            <a:r>
              <a:rPr lang="en-US" i="1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vs. Reconstructed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20980"/>
            <a:ext cx="9143999" cy="548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8153400" cy="685800"/>
          </a:xfrm>
        </p:spPr>
        <p:txBody>
          <a:bodyPr/>
          <a:lstStyle/>
          <a:p>
            <a:r>
              <a:rPr lang="en-US" dirty="0" smtClean="0"/>
              <a:t>Does the recoil jet hit the FTPC?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5511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5147" y="3140291"/>
            <a:ext cx="2934653" cy="222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113115"/>
            <a:ext cx="3028606" cy="232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Reconstruction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goal: Find clusters of particles, determine the direction and energy of the original parton</a:t>
            </a:r>
          </a:p>
          <a:p>
            <a:r>
              <a:rPr lang="en-US" dirty="0" smtClean="0"/>
              <a:t>Several options: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, anti-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, Gaussian filter, etc.</a:t>
            </a:r>
          </a:p>
          <a:p>
            <a:r>
              <a:rPr lang="en-US" dirty="0" smtClean="0"/>
              <a:t>Main challenge: subtracting the </a:t>
            </a:r>
            <a:r>
              <a:rPr lang="en-US" dirty="0" err="1" smtClean="0"/>
              <a:t>combinatoric</a:t>
            </a:r>
            <a:r>
              <a:rPr lang="en-US" dirty="0" smtClean="0"/>
              <a:t> heavy ion background, accounting for fluctuations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152507"/>
            <a:ext cx="3124200" cy="214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096000" y="5336738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Gaussian filter</a:t>
            </a:r>
          </a:p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arXiv:0806.1499 [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nucl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-ex]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53734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&amp; anti-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</a:rPr>
              <a:t>T</a:t>
            </a:r>
            <a:endParaRPr lang="en-US" sz="2000" baseline="-25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JHEP04 (2008) 063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Spectra at RHIC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For the first time </a:t>
            </a:r>
            <a:r>
              <a:rPr lang="en-US" dirty="0" smtClean="0">
                <a:latin typeface="Times New Roman"/>
                <a:cs typeface="Times New Roman"/>
                <a:sym typeface="Wingdings" pitchFamily="2" charset="2"/>
              </a:rPr>
              <a:t>→ </a:t>
            </a:r>
            <a:r>
              <a:rPr lang="en-US" dirty="0" smtClean="0"/>
              <a:t>Full jet reconstruction in a heavy ion environment</a:t>
            </a:r>
          </a:p>
          <a:p>
            <a:r>
              <a:rPr lang="en-US" dirty="0" smtClean="0"/>
              <a:t>Different methods of jet reconstruction, background subtraction, fake-jet rejection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5364" y="2590800"/>
            <a:ext cx="4612436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620000" y="3733800"/>
            <a:ext cx="1371600" cy="338554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QM 2009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362200"/>
            <a:ext cx="396920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895600" y="3581400"/>
            <a:ext cx="1219200" cy="338554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QM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R</a:t>
            </a:r>
            <a:r>
              <a:rPr lang="en-US" baseline="-25000" dirty="0" smtClean="0"/>
              <a:t>AA</a:t>
            </a:r>
            <a:r>
              <a:rPr lang="en-US" dirty="0" smtClean="0"/>
              <a:t> at RHIC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4953000"/>
          </a:xfrm>
        </p:spPr>
        <p:txBody>
          <a:bodyPr/>
          <a:lstStyle/>
          <a:p>
            <a:r>
              <a:rPr lang="en-US" dirty="0" smtClean="0"/>
              <a:t>Reconstructed jets demonstrate suppression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dirty="0" smtClean="0"/>
              <a:t>Need to use similar techniques for direct comparison, further work is necessary to understand background fluctuations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Jets at RHIC -- Alice </a:t>
            </a:r>
            <a:r>
              <a:rPr lang="en-US" dirty="0" err="1" smtClean="0"/>
              <a:t>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62000" y="1975008"/>
            <a:ext cx="7620000" cy="3435192"/>
            <a:chOff x="762000" y="1975008"/>
            <a:chExt cx="7620000" cy="3435192"/>
          </a:xfrm>
        </p:grpSpPr>
        <p:pic>
          <p:nvPicPr>
            <p:cNvPr id="2560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2000" y="1975008"/>
              <a:ext cx="7620000" cy="3435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1524000" y="3700046"/>
              <a:ext cx="1219200" cy="33855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QM 2009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05400" y="2819400"/>
              <a:ext cx="1219200" cy="33855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QM 2009</a:t>
              </a: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56000" t="9608" r="9500" b="77638"/>
            <a:stretch>
              <a:fillRect/>
            </a:stretch>
          </p:blipFill>
          <p:spPr bwMode="auto">
            <a:xfrm>
              <a:off x="5029200" y="2320290"/>
              <a:ext cx="3200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5756910" y="2331720"/>
              <a:ext cx="1371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dirty="0" smtClean="0">
                  <a:latin typeface="Arial" pitchFamily="34" charset="0"/>
                  <a:cs typeface="Arial" pitchFamily="34" charset="0"/>
                </a:rPr>
                <a:t>jets</a:t>
              </a:r>
              <a:endParaRPr lang="en-US" sz="13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Spectra at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6781800" cy="5105400"/>
          </a:xfrm>
        </p:spPr>
        <p:txBody>
          <a:bodyPr/>
          <a:lstStyle/>
          <a:p>
            <a:r>
              <a:rPr lang="en-US" dirty="0" smtClean="0"/>
              <a:t>ALICE, CMS, and ATLAS have produced jet spectra for 30 &lt;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jet</a:t>
            </a:r>
            <a:r>
              <a:rPr lang="en-US" dirty="0" smtClean="0"/>
              <a:t> &lt; 300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i="1" dirty="0" smtClean="0"/>
              <a:t>c</a:t>
            </a:r>
            <a:endParaRPr lang="en-US" dirty="0" smtClean="0"/>
          </a:p>
          <a:p>
            <a:r>
              <a:rPr lang="en-US" dirty="0" smtClean="0"/>
              <a:t>Jet R</a:t>
            </a:r>
            <a:r>
              <a:rPr lang="en-US" baseline="-25000" dirty="0" smtClean="0"/>
              <a:t>AA</a:t>
            </a:r>
            <a:r>
              <a:rPr lang="en-US" dirty="0" smtClean="0"/>
              <a:t> shows suppression for wide range in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50204"/>
            <a:ext cx="4038600" cy="389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311" y="2342257"/>
            <a:ext cx="3911691" cy="371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209800" y="4969328"/>
            <a:ext cx="1752600" cy="338554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ALICE, HQ 2012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Dihadron Correlations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11" name="Group 45"/>
          <p:cNvGrpSpPr>
            <a:grpSpLocks/>
          </p:cNvGrpSpPr>
          <p:nvPr/>
        </p:nvGrpSpPr>
        <p:grpSpPr bwMode="auto">
          <a:xfrm flipH="1">
            <a:off x="3662672" y="1447800"/>
            <a:ext cx="1704018" cy="3429000"/>
            <a:chOff x="3771" y="1712"/>
            <a:chExt cx="987" cy="1536"/>
          </a:xfrm>
        </p:grpSpPr>
        <p:sp>
          <p:nvSpPr>
            <p:cNvPr id="22" name="Oval 46"/>
            <p:cNvSpPr>
              <a:spLocks noChangeArrowheads="1"/>
            </p:cNvSpPr>
            <p:nvPr/>
          </p:nvSpPr>
          <p:spPr bwMode="auto">
            <a:xfrm>
              <a:off x="3771" y="1712"/>
              <a:ext cx="960" cy="153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3" name="Oval 47"/>
            <p:cNvSpPr>
              <a:spLocks noChangeArrowheads="1"/>
            </p:cNvSpPr>
            <p:nvPr/>
          </p:nvSpPr>
          <p:spPr bwMode="auto">
            <a:xfrm>
              <a:off x="4443" y="2336"/>
              <a:ext cx="96" cy="96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4" name="Oval 48"/>
            <p:cNvSpPr>
              <a:spLocks noChangeArrowheads="1"/>
            </p:cNvSpPr>
            <p:nvPr/>
          </p:nvSpPr>
          <p:spPr bwMode="auto">
            <a:xfrm>
              <a:off x="4491" y="2432"/>
              <a:ext cx="96" cy="96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5" name="Freeform 49"/>
            <p:cNvSpPr>
              <a:spLocks/>
            </p:cNvSpPr>
            <p:nvPr/>
          </p:nvSpPr>
          <p:spPr bwMode="auto">
            <a:xfrm rot="1612189">
              <a:off x="4539" y="2432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 rot="1612189">
              <a:off x="4251" y="2384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 rot="1612189">
              <a:off x="4018" y="2375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8" name="Freeform 52"/>
            <p:cNvSpPr>
              <a:spLocks/>
            </p:cNvSpPr>
            <p:nvPr/>
          </p:nvSpPr>
          <p:spPr bwMode="auto">
            <a:xfrm rot="1612189">
              <a:off x="3792" y="2359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9" name="Freeform 53"/>
            <p:cNvSpPr>
              <a:spLocks/>
            </p:cNvSpPr>
            <p:nvPr/>
          </p:nvSpPr>
          <p:spPr bwMode="auto">
            <a:xfrm rot="4917376">
              <a:off x="4233" y="234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0" name="Freeform 54"/>
            <p:cNvSpPr>
              <a:spLocks/>
            </p:cNvSpPr>
            <p:nvPr/>
          </p:nvSpPr>
          <p:spPr bwMode="auto">
            <a:xfrm rot="16682624" flipH="1">
              <a:off x="4153" y="244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rot="10800000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1" name="Freeform 55"/>
            <p:cNvSpPr>
              <a:spLocks/>
            </p:cNvSpPr>
            <p:nvPr/>
          </p:nvSpPr>
          <p:spPr bwMode="auto">
            <a:xfrm rot="4917376">
              <a:off x="4001" y="233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2" name="Freeform 56"/>
            <p:cNvSpPr>
              <a:spLocks/>
            </p:cNvSpPr>
            <p:nvPr/>
          </p:nvSpPr>
          <p:spPr bwMode="auto">
            <a:xfrm rot="16682624" flipH="1">
              <a:off x="3921" y="243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rot="10800000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</p:grpSp>
      <p:sp>
        <p:nvSpPr>
          <p:cNvPr id="15" name="Line 58"/>
          <p:cNvSpPr>
            <a:spLocks noChangeShapeType="1"/>
          </p:cNvSpPr>
          <p:nvPr/>
        </p:nvSpPr>
        <p:spPr bwMode="auto">
          <a:xfrm flipV="1">
            <a:off x="5029200" y="1981198"/>
            <a:ext cx="838200" cy="533401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59"/>
          <p:cNvSpPr>
            <a:spLocks noChangeShapeType="1"/>
          </p:cNvSpPr>
          <p:nvPr/>
        </p:nvSpPr>
        <p:spPr bwMode="auto">
          <a:xfrm flipH="1">
            <a:off x="3446865" y="3651200"/>
            <a:ext cx="479956" cy="40853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" name="Line 60"/>
          <p:cNvSpPr>
            <a:spLocks noChangeShapeType="1"/>
          </p:cNvSpPr>
          <p:nvPr/>
        </p:nvSpPr>
        <p:spPr bwMode="auto">
          <a:xfrm flipV="1">
            <a:off x="5105995" y="2666702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61"/>
          <p:cNvSpPr>
            <a:spLocks noChangeShapeType="1"/>
          </p:cNvSpPr>
          <p:nvPr/>
        </p:nvSpPr>
        <p:spPr bwMode="auto">
          <a:xfrm>
            <a:off x="5078371" y="3405634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62"/>
          <p:cNvSpPr>
            <a:spLocks noChangeShapeType="1"/>
          </p:cNvSpPr>
          <p:nvPr/>
        </p:nvSpPr>
        <p:spPr bwMode="auto">
          <a:xfrm flipH="1" flipV="1">
            <a:off x="3270765" y="2572941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63"/>
          <p:cNvSpPr>
            <a:spLocks noChangeShapeType="1"/>
          </p:cNvSpPr>
          <p:nvPr/>
        </p:nvSpPr>
        <p:spPr bwMode="auto">
          <a:xfrm flipH="1">
            <a:off x="3243142" y="3311872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5867400" y="17526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associates</a:t>
            </a:r>
          </a:p>
        </p:txBody>
      </p:sp>
      <p:sp>
        <p:nvSpPr>
          <p:cNvPr id="33" name="Line 60"/>
          <p:cNvSpPr>
            <a:spLocks noChangeShapeType="1"/>
          </p:cNvSpPr>
          <p:nvPr/>
        </p:nvSpPr>
        <p:spPr bwMode="auto">
          <a:xfrm flipV="1">
            <a:off x="5334000" y="2743200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60"/>
          <p:cNvSpPr>
            <a:spLocks noChangeShapeType="1"/>
          </p:cNvSpPr>
          <p:nvPr/>
        </p:nvSpPr>
        <p:spPr bwMode="auto">
          <a:xfrm>
            <a:off x="5334000" y="2965549"/>
            <a:ext cx="609600" cy="1555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60"/>
          <p:cNvSpPr>
            <a:spLocks noChangeShapeType="1"/>
          </p:cNvSpPr>
          <p:nvPr/>
        </p:nvSpPr>
        <p:spPr bwMode="auto">
          <a:xfrm flipV="1">
            <a:off x="5299630" y="2773942"/>
            <a:ext cx="8725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60"/>
          <p:cNvSpPr>
            <a:spLocks noChangeShapeType="1"/>
          </p:cNvSpPr>
          <p:nvPr/>
        </p:nvSpPr>
        <p:spPr bwMode="auto">
          <a:xfrm>
            <a:off x="5334595" y="2965549"/>
            <a:ext cx="532805" cy="31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3" name="Group 40"/>
          <p:cNvGrpSpPr/>
          <p:nvPr/>
        </p:nvGrpSpPr>
        <p:grpSpPr>
          <a:xfrm rot="10800000">
            <a:off x="2861230" y="2974925"/>
            <a:ext cx="838200" cy="377874"/>
            <a:chOff x="1371005" y="2743200"/>
            <a:chExt cx="838200" cy="377874"/>
          </a:xfrm>
        </p:grpSpPr>
        <p:sp>
          <p:nvSpPr>
            <p:cNvPr id="37" name="Line 60"/>
            <p:cNvSpPr>
              <a:spLocks noChangeShapeType="1"/>
            </p:cNvSpPr>
            <p:nvPr/>
          </p:nvSpPr>
          <p:spPr bwMode="auto">
            <a:xfrm flipV="1">
              <a:off x="1371005" y="2743200"/>
              <a:ext cx="643970" cy="22547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60"/>
            <p:cNvSpPr>
              <a:spLocks noChangeShapeType="1"/>
            </p:cNvSpPr>
            <p:nvPr/>
          </p:nvSpPr>
          <p:spPr bwMode="auto">
            <a:xfrm>
              <a:off x="1371005" y="2965549"/>
              <a:ext cx="609600" cy="15552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60"/>
            <p:cNvSpPr>
              <a:spLocks noChangeShapeType="1"/>
            </p:cNvSpPr>
            <p:nvPr/>
          </p:nvSpPr>
          <p:spPr bwMode="auto">
            <a:xfrm flipV="1">
              <a:off x="1412835" y="2773942"/>
              <a:ext cx="796370" cy="19473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60"/>
            <p:cNvSpPr>
              <a:spLocks noChangeShapeType="1"/>
            </p:cNvSpPr>
            <p:nvPr/>
          </p:nvSpPr>
          <p:spPr bwMode="auto">
            <a:xfrm flipV="1">
              <a:off x="1371600" y="2968674"/>
              <a:ext cx="456605" cy="312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" name="Line 57"/>
          <p:cNvSpPr>
            <a:spLocks noChangeShapeType="1"/>
          </p:cNvSpPr>
          <p:nvPr/>
        </p:nvSpPr>
        <p:spPr bwMode="auto">
          <a:xfrm flipH="1" flipV="1">
            <a:off x="2667000" y="2999269"/>
            <a:ext cx="990600" cy="128056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" name="Line 59"/>
          <p:cNvSpPr>
            <a:spLocks noChangeShapeType="1"/>
          </p:cNvSpPr>
          <p:nvPr/>
        </p:nvSpPr>
        <p:spPr bwMode="auto">
          <a:xfrm>
            <a:off x="5105400" y="4038600"/>
            <a:ext cx="418215" cy="34851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8" name="Line 59"/>
          <p:cNvSpPr>
            <a:spLocks noChangeShapeType="1"/>
          </p:cNvSpPr>
          <p:nvPr/>
        </p:nvSpPr>
        <p:spPr bwMode="auto">
          <a:xfrm flipH="1" flipV="1">
            <a:off x="3505200" y="1752601"/>
            <a:ext cx="457200" cy="533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9" name="Text Box 36"/>
          <p:cNvSpPr txBox="1">
            <a:spLocks noChangeArrowheads="1"/>
          </p:cNvSpPr>
          <p:nvPr/>
        </p:nvSpPr>
        <p:spPr bwMode="auto">
          <a:xfrm>
            <a:off x="1600200" y="2590800"/>
            <a:ext cx="14991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trigger hadron</a:t>
            </a:r>
            <a:endParaRPr lang="en-US" altLang="zh-CN" dirty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2" cstate="print"/>
          <a:srcRect l="-33333"/>
          <a:stretch>
            <a:fillRect/>
          </a:stretch>
        </p:blipFill>
        <p:spPr bwMode="auto">
          <a:xfrm>
            <a:off x="4930818" y="4572000"/>
            <a:ext cx="326982" cy="163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5766" y="4570867"/>
            <a:ext cx="3842033" cy="195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8229600" y="4611469"/>
            <a:ext cx="69702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PRL 91 (2003) 072304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8041" y="5088679"/>
            <a:ext cx="1234359" cy="182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172" y="5316145"/>
            <a:ext cx="529009" cy="170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4114800" cy="1219200"/>
          </a:xfrm>
        </p:spPr>
        <p:txBody>
          <a:bodyPr/>
          <a:lstStyle/>
          <a:p>
            <a:r>
              <a:rPr lang="en-US" dirty="0" smtClean="0"/>
              <a:t>Investigate correlations of all “associated” particles with a “trigger”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γ-</a:t>
            </a:r>
            <a:r>
              <a:rPr lang="en-US" dirty="0" smtClean="0"/>
              <a:t>hadron Correlations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July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Jets at RHIC -- Alice Ohlson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2693-B28C-42F4-879E-8266D73FCC49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7" name="Group 45"/>
          <p:cNvGrpSpPr>
            <a:grpSpLocks/>
          </p:cNvGrpSpPr>
          <p:nvPr/>
        </p:nvGrpSpPr>
        <p:grpSpPr bwMode="auto">
          <a:xfrm flipH="1">
            <a:off x="3709284" y="1447800"/>
            <a:ext cx="1657404" cy="3429000"/>
            <a:chOff x="3771" y="1712"/>
            <a:chExt cx="960" cy="1536"/>
          </a:xfrm>
        </p:grpSpPr>
        <p:sp>
          <p:nvSpPr>
            <p:cNvPr id="22" name="Oval 46"/>
            <p:cNvSpPr>
              <a:spLocks noChangeArrowheads="1"/>
            </p:cNvSpPr>
            <p:nvPr/>
          </p:nvSpPr>
          <p:spPr bwMode="auto">
            <a:xfrm>
              <a:off x="3771" y="1712"/>
              <a:ext cx="960" cy="153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3" name="Oval 47"/>
            <p:cNvSpPr>
              <a:spLocks noChangeArrowheads="1"/>
            </p:cNvSpPr>
            <p:nvPr/>
          </p:nvSpPr>
          <p:spPr bwMode="auto">
            <a:xfrm>
              <a:off x="4443" y="2336"/>
              <a:ext cx="96" cy="96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 rot="1612189">
              <a:off x="4251" y="2384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 rot="1612189">
              <a:off x="4018" y="2375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8" name="Freeform 52"/>
            <p:cNvSpPr>
              <a:spLocks/>
            </p:cNvSpPr>
            <p:nvPr/>
          </p:nvSpPr>
          <p:spPr bwMode="auto">
            <a:xfrm rot="1612189">
              <a:off x="3792" y="2359"/>
              <a:ext cx="219" cy="86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29" name="Freeform 53"/>
            <p:cNvSpPr>
              <a:spLocks/>
            </p:cNvSpPr>
            <p:nvPr/>
          </p:nvSpPr>
          <p:spPr bwMode="auto">
            <a:xfrm rot="4917376">
              <a:off x="4233" y="234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0" name="Freeform 54"/>
            <p:cNvSpPr>
              <a:spLocks/>
            </p:cNvSpPr>
            <p:nvPr/>
          </p:nvSpPr>
          <p:spPr bwMode="auto">
            <a:xfrm rot="16682624" flipH="1">
              <a:off x="4153" y="244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rot="10800000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1" name="Freeform 55"/>
            <p:cNvSpPr>
              <a:spLocks/>
            </p:cNvSpPr>
            <p:nvPr/>
          </p:nvSpPr>
          <p:spPr bwMode="auto">
            <a:xfrm rot="4917376">
              <a:off x="4001" y="233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  <p:sp>
          <p:nvSpPr>
            <p:cNvPr id="32" name="Freeform 56"/>
            <p:cNvSpPr>
              <a:spLocks/>
            </p:cNvSpPr>
            <p:nvPr/>
          </p:nvSpPr>
          <p:spPr bwMode="auto">
            <a:xfrm rot="16682624" flipH="1">
              <a:off x="3921" y="2432"/>
              <a:ext cx="88" cy="54"/>
            </a:xfrm>
            <a:custGeom>
              <a:avLst/>
              <a:gdLst>
                <a:gd name="T0" fmla="*/ 0 w 1248"/>
                <a:gd name="T1" fmla="*/ 0 h 760"/>
                <a:gd name="T2" fmla="*/ 0 w 1248"/>
                <a:gd name="T3" fmla="*/ 0 h 760"/>
                <a:gd name="T4" fmla="*/ 0 w 1248"/>
                <a:gd name="T5" fmla="*/ 0 h 760"/>
                <a:gd name="T6" fmla="*/ 0 w 1248"/>
                <a:gd name="T7" fmla="*/ 0 h 760"/>
                <a:gd name="T8" fmla="*/ 0 w 1248"/>
                <a:gd name="T9" fmla="*/ 0 h 760"/>
                <a:gd name="T10" fmla="*/ 0 w 1248"/>
                <a:gd name="T11" fmla="*/ 0 h 760"/>
                <a:gd name="T12" fmla="*/ 0 w 1248"/>
                <a:gd name="T13" fmla="*/ 0 h 760"/>
                <a:gd name="T14" fmla="*/ 0 w 1248"/>
                <a:gd name="T15" fmla="*/ 0 h 7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8"/>
                <a:gd name="T25" fmla="*/ 0 h 760"/>
                <a:gd name="T26" fmla="*/ 1248 w 1248"/>
                <a:gd name="T27" fmla="*/ 760 h 7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8" h="760">
                  <a:moveTo>
                    <a:pt x="0" y="760"/>
                  </a:moveTo>
                  <a:cubicBezTo>
                    <a:pt x="96" y="760"/>
                    <a:pt x="192" y="760"/>
                    <a:pt x="240" y="712"/>
                  </a:cubicBezTo>
                  <a:cubicBezTo>
                    <a:pt x="288" y="664"/>
                    <a:pt x="240" y="512"/>
                    <a:pt x="288" y="472"/>
                  </a:cubicBezTo>
                  <a:cubicBezTo>
                    <a:pt x="336" y="432"/>
                    <a:pt x="472" y="512"/>
                    <a:pt x="528" y="472"/>
                  </a:cubicBezTo>
                  <a:cubicBezTo>
                    <a:pt x="584" y="432"/>
                    <a:pt x="560" y="264"/>
                    <a:pt x="624" y="232"/>
                  </a:cubicBezTo>
                  <a:cubicBezTo>
                    <a:pt x="688" y="200"/>
                    <a:pt x="856" y="312"/>
                    <a:pt x="912" y="280"/>
                  </a:cubicBezTo>
                  <a:cubicBezTo>
                    <a:pt x="968" y="248"/>
                    <a:pt x="904" y="80"/>
                    <a:pt x="960" y="40"/>
                  </a:cubicBezTo>
                  <a:cubicBezTo>
                    <a:pt x="1016" y="0"/>
                    <a:pt x="1132" y="20"/>
                    <a:pt x="1248" y="40"/>
                  </a:cubicBezTo>
                </a:path>
              </a:pathLst>
            </a:custGeom>
            <a:solidFill>
              <a:srgbClr val="0000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rot="10800000"/>
            <a:lstStyle/>
            <a:p>
              <a:pPr defTabSz="457200">
                <a:lnSpc>
                  <a:spcPct val="100000"/>
                </a:lnSpc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en-US" sz="2400">
                <a:ea typeface="MS PGothic" pitchFamily="34" charset="-128"/>
              </a:endParaRPr>
            </a:p>
          </p:txBody>
        </p:sp>
      </p:grpSp>
      <p:sp>
        <p:nvSpPr>
          <p:cNvPr id="15" name="Line 58"/>
          <p:cNvSpPr>
            <a:spLocks noChangeShapeType="1"/>
          </p:cNvSpPr>
          <p:nvPr/>
        </p:nvSpPr>
        <p:spPr bwMode="auto">
          <a:xfrm flipV="1">
            <a:off x="5029200" y="1981198"/>
            <a:ext cx="838200" cy="533401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59"/>
          <p:cNvSpPr>
            <a:spLocks noChangeShapeType="1"/>
          </p:cNvSpPr>
          <p:nvPr/>
        </p:nvSpPr>
        <p:spPr bwMode="auto">
          <a:xfrm flipH="1">
            <a:off x="3446865" y="3651200"/>
            <a:ext cx="479956" cy="40853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" name="Line 60"/>
          <p:cNvSpPr>
            <a:spLocks noChangeShapeType="1"/>
          </p:cNvSpPr>
          <p:nvPr/>
        </p:nvSpPr>
        <p:spPr bwMode="auto">
          <a:xfrm flipV="1">
            <a:off x="5105995" y="2666702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61"/>
          <p:cNvSpPr>
            <a:spLocks noChangeShapeType="1"/>
          </p:cNvSpPr>
          <p:nvPr/>
        </p:nvSpPr>
        <p:spPr bwMode="auto">
          <a:xfrm>
            <a:off x="5078371" y="3405634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62"/>
          <p:cNvSpPr>
            <a:spLocks noChangeShapeType="1"/>
          </p:cNvSpPr>
          <p:nvPr/>
        </p:nvSpPr>
        <p:spPr bwMode="auto">
          <a:xfrm flipH="1" flipV="1">
            <a:off x="3270765" y="2572941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63"/>
          <p:cNvSpPr>
            <a:spLocks noChangeShapeType="1"/>
          </p:cNvSpPr>
          <p:nvPr/>
        </p:nvSpPr>
        <p:spPr bwMode="auto">
          <a:xfrm flipH="1">
            <a:off x="3243142" y="3311872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5867400" y="1752600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associates</a:t>
            </a:r>
          </a:p>
        </p:txBody>
      </p:sp>
      <p:sp>
        <p:nvSpPr>
          <p:cNvPr id="33" name="Line 60"/>
          <p:cNvSpPr>
            <a:spLocks noChangeShapeType="1"/>
          </p:cNvSpPr>
          <p:nvPr/>
        </p:nvSpPr>
        <p:spPr bwMode="auto">
          <a:xfrm flipV="1">
            <a:off x="5334000" y="2743200"/>
            <a:ext cx="6439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60"/>
          <p:cNvSpPr>
            <a:spLocks noChangeShapeType="1"/>
          </p:cNvSpPr>
          <p:nvPr/>
        </p:nvSpPr>
        <p:spPr bwMode="auto">
          <a:xfrm>
            <a:off x="5334000" y="2965549"/>
            <a:ext cx="609600" cy="1555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60"/>
          <p:cNvSpPr>
            <a:spLocks noChangeShapeType="1"/>
          </p:cNvSpPr>
          <p:nvPr/>
        </p:nvSpPr>
        <p:spPr bwMode="auto">
          <a:xfrm flipV="1">
            <a:off x="5299630" y="2773942"/>
            <a:ext cx="872570" cy="22547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60"/>
          <p:cNvSpPr>
            <a:spLocks noChangeShapeType="1"/>
          </p:cNvSpPr>
          <p:nvPr/>
        </p:nvSpPr>
        <p:spPr bwMode="auto">
          <a:xfrm>
            <a:off x="5334595" y="2965549"/>
            <a:ext cx="532805" cy="31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" name="Line 59"/>
          <p:cNvSpPr>
            <a:spLocks noChangeShapeType="1"/>
          </p:cNvSpPr>
          <p:nvPr/>
        </p:nvSpPr>
        <p:spPr bwMode="auto">
          <a:xfrm>
            <a:off x="5105400" y="4038600"/>
            <a:ext cx="418215" cy="34851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8" name="Line 59"/>
          <p:cNvSpPr>
            <a:spLocks noChangeShapeType="1"/>
          </p:cNvSpPr>
          <p:nvPr/>
        </p:nvSpPr>
        <p:spPr bwMode="auto">
          <a:xfrm flipH="1" flipV="1">
            <a:off x="3505200" y="1752601"/>
            <a:ext cx="457200" cy="533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9" name="Text Box 36"/>
          <p:cNvSpPr txBox="1">
            <a:spLocks noChangeArrowheads="1"/>
          </p:cNvSpPr>
          <p:nvPr/>
        </p:nvSpPr>
        <p:spPr bwMode="auto">
          <a:xfrm>
            <a:off x="1600200" y="2590800"/>
            <a:ext cx="14991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lnSpc>
                <a:spcPct val="100000"/>
              </a:lnSpc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altLang="zh-CN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trigger photon</a:t>
            </a:r>
            <a:endParaRPr lang="en-US" altLang="zh-CN" dirty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686800" cy="1219200"/>
          </a:xfrm>
        </p:spPr>
        <p:txBody>
          <a:bodyPr/>
          <a:lstStyle/>
          <a:p>
            <a:r>
              <a:rPr lang="el-GR" dirty="0" smtClean="0"/>
              <a:t>γ</a:t>
            </a:r>
            <a:r>
              <a:rPr lang="en-US" dirty="0" smtClean="0"/>
              <a:t>-jet pairs produced in </a:t>
            </a:r>
            <a:r>
              <a:rPr lang="en-US" dirty="0" err="1" smtClean="0"/>
              <a:t>q+g</a:t>
            </a:r>
            <a:r>
              <a:rPr lang="en-US" dirty="0" smtClean="0"/>
              <a:t> → q+</a:t>
            </a:r>
            <a:r>
              <a:rPr lang="el-GR" dirty="0" smtClean="0"/>
              <a:t>γ</a:t>
            </a:r>
            <a:endParaRPr lang="en-US" dirty="0" smtClean="0"/>
          </a:p>
          <a:p>
            <a:r>
              <a:rPr lang="en-US" dirty="0" smtClean="0"/>
              <a:t>Photons do not lose energy in the medium, therefore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photon</a:t>
            </a:r>
            <a:r>
              <a:rPr lang="en-US" dirty="0" smtClean="0"/>
              <a:t> ≈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parton</a:t>
            </a:r>
            <a:endParaRPr lang="en-US" dirty="0"/>
          </a:p>
        </p:txBody>
      </p:sp>
      <p:sp>
        <p:nvSpPr>
          <p:cNvPr id="54" name="Line 57"/>
          <p:cNvSpPr>
            <a:spLocks noChangeShapeType="1"/>
          </p:cNvSpPr>
          <p:nvPr/>
        </p:nvSpPr>
        <p:spPr bwMode="auto">
          <a:xfrm flipH="1" flipV="1">
            <a:off x="2667000" y="2999268"/>
            <a:ext cx="1371600" cy="17730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3" name="Explosion 1 52"/>
          <p:cNvSpPr/>
          <p:nvPr/>
        </p:nvSpPr>
        <p:spPr>
          <a:xfrm>
            <a:off x="3989616" y="3031672"/>
            <a:ext cx="152400" cy="228600"/>
          </a:xfrm>
          <a:prstGeom prst="irregularSeal1">
            <a:avLst/>
          </a:prstGeom>
          <a:solidFill>
            <a:srgbClr val="F0790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8063</TotalTime>
  <Words>1852</Words>
  <Application>Microsoft Office PowerPoint</Application>
  <PresentationFormat>On-screen Show (4:3)</PresentationFormat>
  <Paragraphs>440</Paragraphs>
  <Slides>38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Flow</vt:lpstr>
      <vt:lpstr>Equation</vt:lpstr>
      <vt:lpstr>Jets at RHIC What have we learned from jet reconstruction  and correlation measurements?</vt:lpstr>
      <vt:lpstr>Jets at RHIC</vt:lpstr>
      <vt:lpstr>High-pT suppression</vt:lpstr>
      <vt:lpstr>Jet Reconstruction Algorithms</vt:lpstr>
      <vt:lpstr>Jet Spectra at RHIC</vt:lpstr>
      <vt:lpstr>Jet RAA at RHIC</vt:lpstr>
      <vt:lpstr>Jet Spectra at the LHC</vt:lpstr>
      <vt:lpstr>Dihadron Correlations</vt:lpstr>
      <vt:lpstr>γ-hadron Correlations</vt:lpstr>
      <vt:lpstr>Awayside hadron yields</vt:lpstr>
      <vt:lpstr>Jets at the LHC</vt:lpstr>
      <vt:lpstr>Jet-hadron Correlations</vt:lpstr>
      <vt:lpstr>Jet-hadron Correlations</vt:lpstr>
      <vt:lpstr>Awayside Gaussian Widths</vt:lpstr>
      <vt:lpstr>Awayside Energy Balance</vt:lpstr>
      <vt:lpstr>From Qualitative Consistency  to Quantitative Conclusions</vt:lpstr>
      <vt:lpstr>2+1 Correlations</vt:lpstr>
      <vt:lpstr>Symmetric Triggers</vt:lpstr>
      <vt:lpstr>Asymmetric Triggers</vt:lpstr>
      <vt:lpstr>Jet-Hadron and 2+1 Correlations</vt:lpstr>
      <vt:lpstr>Jet-Hadron and 2+1 Correlations</vt:lpstr>
      <vt:lpstr>Jet v2 at STAR</vt:lpstr>
      <vt:lpstr>Jet v2 at ATLAS</vt:lpstr>
      <vt:lpstr>RHIC/LHC Complementarity</vt:lpstr>
      <vt:lpstr>Conclusions &amp; Final Thoughts</vt:lpstr>
      <vt:lpstr>Backup</vt:lpstr>
      <vt:lpstr>Jets</vt:lpstr>
      <vt:lpstr>Jet Reconstruction</vt:lpstr>
      <vt:lpstr>STAR (Solenoidal Tracker at RHIC)</vt:lpstr>
      <vt:lpstr>Jet-Hadron correlations</vt:lpstr>
      <vt:lpstr>Dijet Coincidence Rate</vt:lpstr>
      <vt:lpstr>Asymmetric Triggers</vt:lpstr>
      <vt:lpstr>What is jet v2?</vt:lpstr>
      <vt:lpstr>Artificial Sources of Anisotropy</vt:lpstr>
      <vt:lpstr>Background Fluctuations</vt:lpstr>
      <vt:lpstr>Jet - Event Plane bias</vt:lpstr>
      <vt:lpstr>Jet v2 vs. Reconstructed Jet pT</vt:lpstr>
      <vt:lpstr>Does the recoil jet hit the FTPC?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Jets,  Jet-hadron correlations,  and Jet vn</dc:title>
  <dc:creator>Physics</dc:creator>
  <cp:lastModifiedBy>aohlson</cp:lastModifiedBy>
  <cp:revision>993</cp:revision>
  <dcterms:created xsi:type="dcterms:W3CDTF">2012-01-16T18:08:34Z</dcterms:created>
  <dcterms:modified xsi:type="dcterms:W3CDTF">2013-07-14T10:53:31Z</dcterms:modified>
</cp:coreProperties>
</file>