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  <p:sldMasterId id="2147483672" r:id="rId3"/>
  </p:sldMasterIdLst>
  <p:notesMasterIdLst>
    <p:notesMasterId r:id="rId47"/>
  </p:notesMasterIdLst>
  <p:handoutMasterIdLst>
    <p:handoutMasterId r:id="rId48"/>
  </p:handoutMasterIdLst>
  <p:sldIdLst>
    <p:sldId id="668" r:id="rId4"/>
    <p:sldId id="1330" r:id="rId5"/>
    <p:sldId id="1148" r:id="rId6"/>
    <p:sldId id="1149" r:id="rId7"/>
    <p:sldId id="1275" r:id="rId8"/>
    <p:sldId id="1260" r:id="rId9"/>
    <p:sldId id="1261" r:id="rId10"/>
    <p:sldId id="1262" r:id="rId11"/>
    <p:sldId id="1263" r:id="rId12"/>
    <p:sldId id="1333" r:id="rId13"/>
    <p:sldId id="1334" r:id="rId14"/>
    <p:sldId id="1264" r:id="rId15"/>
    <p:sldId id="1315" r:id="rId16"/>
    <p:sldId id="1331" r:id="rId17"/>
    <p:sldId id="1323" r:id="rId18"/>
    <p:sldId id="1324" r:id="rId19"/>
    <p:sldId id="1246" r:id="rId20"/>
    <p:sldId id="1247" r:id="rId21"/>
    <p:sldId id="1307" r:id="rId22"/>
    <p:sldId id="1248" r:id="rId23"/>
    <p:sldId id="1251" r:id="rId24"/>
    <p:sldId id="1253" r:id="rId25"/>
    <p:sldId id="1252" r:id="rId26"/>
    <p:sldId id="1335" r:id="rId27"/>
    <p:sldId id="1281" r:id="rId28"/>
    <p:sldId id="1258" r:id="rId29"/>
    <p:sldId id="1303" r:id="rId30"/>
    <p:sldId id="1320" r:id="rId31"/>
    <p:sldId id="1321" r:id="rId32"/>
    <p:sldId id="1259" r:id="rId33"/>
    <p:sldId id="1328" r:id="rId34"/>
    <p:sldId id="1310" r:id="rId35"/>
    <p:sldId id="1311" r:id="rId36"/>
    <p:sldId id="1166" r:id="rId37"/>
    <p:sldId id="1167" r:id="rId38"/>
    <p:sldId id="1053" r:id="rId39"/>
    <p:sldId id="1076" r:id="rId40"/>
    <p:sldId id="928" r:id="rId41"/>
    <p:sldId id="1138" r:id="rId42"/>
    <p:sldId id="980" r:id="rId43"/>
    <p:sldId id="955" r:id="rId44"/>
    <p:sldId id="1093" r:id="rId45"/>
    <p:sldId id="113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00"/>
    <a:srgbClr val="09840A"/>
    <a:srgbClr val="4D4D4D"/>
    <a:srgbClr val="660000"/>
    <a:srgbClr val="4A7EBB"/>
    <a:srgbClr val="0000FF"/>
    <a:srgbClr val="FF0000"/>
    <a:srgbClr val="3F3D99"/>
    <a:srgbClr val="2D2A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4" autoAdjust="0"/>
    <p:restoredTop sz="85216" autoAdjust="0"/>
  </p:normalViewPr>
  <p:slideViewPr>
    <p:cSldViewPr>
      <p:cViewPr varScale="1">
        <p:scale>
          <a:sx n="99" d="100"/>
          <a:sy n="99" d="100"/>
        </p:scale>
        <p:origin x="-14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image" Target="../media/image29.png"/><Relationship Id="rId2" Type="http://schemas.openxmlformats.org/officeDocument/2006/relationships/image" Target="../media/image3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D8B53-A3EF-574B-BC18-9D3772D79EC6}" type="datetimeFigureOut">
              <a:rPr lang="en-US" smtClean="0"/>
              <a:t>7/14/13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97F0-8DDE-8947-B507-592C513B5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792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5713B-7F30-4AF5-96BF-BCA3677841D5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2E535-840F-463B-B54A-E456A7A5BD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15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65BB-A934-544B-90B1-AAE7F91200BA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132A-BB22-2F46-B556-8062C65E81CA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84BA5-0584-6341-A25C-4B56A6D9304D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3D3D-7C30-D841-B324-E92104BF6B83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905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014B2-6AF4-024C-B817-FA333F57C44F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0468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F068-16BF-2D48-9989-D9F414553E56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1486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D078-F5F2-624C-BAE5-DCC77FB8EE8A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8593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45F0-28CA-654B-95BD-BABCA18A5A51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7114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37F4-2A51-A74D-9F31-475235CBD0AC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110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B6F1D-3DA1-B540-AB75-10D51EB920AF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0899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15F1-78DB-FF48-9829-1075161D5E26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9145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E5A36-3356-BA45-8C52-7956F3163C27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59C9F-A16C-A44B-85D5-38C17A613489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5777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B50-F0BB-1645-AA92-8E28D8D9E89C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879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DD748-426C-524A-81B5-25EA5FFF3391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201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C729-CD60-DC44-8F7F-B926CB5F5BEB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8158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181-D527-C345-AE4E-0BEDAD31C95F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470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F501-CC67-5E4A-9BD2-BF94871A975A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4108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9251-484C-E14A-9B79-99F255C4E5A0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1433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8CC-6BBB-994D-B84C-DABCC0648322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1954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EC9BD-DAA0-414D-A8F1-90200B17F702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43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C99B-6C6F-9D42-AC11-BFFA75103330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163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A516-77B6-364A-AC2C-F2301C182ED6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1A09B-697A-234D-AC5B-B459AB3AE469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3821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E034-B4B1-AC46-B884-2BB04F685FF4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6564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D804-329E-834D-88BC-BF9D9792D1A3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205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5C21-0EF8-E446-A234-F10D53BEE17F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6932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88496-6CF6-9941-A760-17C3D3C429E3}" type="datetime1">
              <a:rPr lang="Zyyy" smtClean="0"/>
              <a:t>7/15/13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343D-C7BB-B141-8235-5EFC0DDAB686}" type="datetime1">
              <a:rPr lang="Zyyy" smtClean="0"/>
              <a:t>7/15/13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2F56-7AFB-8945-A195-FC3963A9F875}" type="datetime1">
              <a:rPr lang="Zyyy" smtClean="0"/>
              <a:t>7/15/13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A28A4-2D30-E944-B8E7-5B4F51E4B6DB}" type="datetime1">
              <a:rPr lang="Zyyy" smtClean="0"/>
              <a:t>7/15/13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6C88-6603-CE49-9487-4582FE020D23}" type="datetime1">
              <a:rPr lang="Zyyy" smtClean="0"/>
              <a:t>7/15/13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9DF4-FC86-5442-8F96-2BC403DE095C}" type="datetime1">
              <a:rPr lang="Zyyy" smtClean="0"/>
              <a:t>7/15/13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09F53-C514-C841-A6CE-4E7668238F7B}" type="datetime1">
              <a:rPr lang="Zyyy" smtClean="0"/>
              <a:t>7/15/13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9292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5BCB-DCF7-4CB6-B569-5FAD0D0113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62881" name="Picture 1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25" y="6388925"/>
            <a:ext cx="304800" cy="4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D2A6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54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D4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F500A-534B-5E48-97A3-B0507AFCE098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9292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305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D2A6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54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D4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BF49E-BB2C-2B40-894C-1E04C5BA04DE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9292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214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D2A6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54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D4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Relationship Id="rId3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9.png"/><Relationship Id="rId5" Type="http://schemas.openxmlformats.org/officeDocument/2006/relationships/oleObject" Target="../embeddings/oleObject5.bin"/><Relationship Id="rId6" Type="http://schemas.openxmlformats.org/officeDocument/2006/relationships/image" Target="../media/image30.png"/><Relationship Id="rId7" Type="http://schemas.openxmlformats.org/officeDocument/2006/relationships/oleObject" Target="../embeddings/oleObject6.bin"/><Relationship Id="rId8" Type="http://schemas.openxmlformats.org/officeDocument/2006/relationships/image" Target="../media/image31.png"/><Relationship Id="rId9" Type="http://schemas.openxmlformats.org/officeDocument/2006/relationships/oleObject" Target="../embeddings/oleObject7.bin"/><Relationship Id="rId10" Type="http://schemas.openxmlformats.org/officeDocument/2006/relationships/image" Target="../media/image3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7317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The Qualitative Failure of Holographic Jet Quenching and Success of </a:t>
            </a:r>
            <a:r>
              <a:rPr lang="en-US" dirty="0" err="1"/>
              <a:t>pQCD</a:t>
            </a:r>
            <a:r>
              <a:rPr lang="en-US" dirty="0"/>
              <a:t> Energy </a:t>
            </a:r>
            <a:r>
              <a:rPr lang="en-US" dirty="0" smtClean="0"/>
              <a:t>Loss in </a:t>
            </a:r>
            <a:r>
              <a:rPr lang="en-US" dirty="0"/>
              <a:t>Heavy Ion Collisions.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660000"/>
                </a:solidFill>
              </a:rPr>
              <a:t>W. A. Horowitz</a:t>
            </a:r>
          </a:p>
          <a:p>
            <a:r>
              <a:rPr lang="en-US" sz="2000" dirty="0" smtClean="0">
                <a:solidFill>
                  <a:srgbClr val="660000"/>
                </a:solidFill>
              </a:rPr>
              <a:t>University of Cape Town</a:t>
            </a:r>
          </a:p>
          <a:p>
            <a:r>
              <a:rPr lang="en-US" sz="2000" dirty="0" smtClean="0">
                <a:solidFill>
                  <a:srgbClr val="660000"/>
                </a:solidFill>
              </a:rPr>
              <a:t>July 15, 2013</a:t>
            </a:r>
            <a:endParaRPr lang="en-US" sz="2000" dirty="0">
              <a:solidFill>
                <a:srgbClr val="66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2926-87D4-8447-887A-C744882ADB2A}" type="datetime1">
              <a:rPr lang="Zyyy" smtClean="0"/>
              <a:t>7/15/13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4673025"/>
            <a:ext cx="533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With many thanks to </a:t>
            </a:r>
            <a:r>
              <a:rPr lang="en-US" sz="1600" dirty="0" err="1"/>
              <a:t>Andriniaina</a:t>
            </a:r>
            <a:r>
              <a:rPr lang="en-US" sz="1600" dirty="0"/>
              <a:t> </a:t>
            </a:r>
            <a:r>
              <a:rPr lang="en-US" sz="1600" dirty="0" err="1" smtClean="0"/>
              <a:t>Rasoanaivo</a:t>
            </a:r>
            <a:r>
              <a:rPr lang="en-US" sz="1600" dirty="0" smtClean="0"/>
              <a:t>, </a:t>
            </a:r>
          </a:p>
          <a:p>
            <a:pPr algn="ctr"/>
            <a:r>
              <a:rPr lang="en-US" sz="1600" dirty="0" err="1" smtClean="0"/>
              <a:t>Razieh</a:t>
            </a:r>
            <a:r>
              <a:rPr lang="en-US" sz="1600" dirty="0" smtClean="0"/>
              <a:t> </a:t>
            </a:r>
            <a:r>
              <a:rPr lang="en-US" sz="1600" dirty="0" err="1" smtClean="0"/>
              <a:t>Morad</a:t>
            </a:r>
            <a:r>
              <a:rPr lang="en-US" sz="1600" dirty="0" smtClean="0"/>
              <a:t>, </a:t>
            </a:r>
            <a:r>
              <a:rPr lang="en-US" sz="1600" dirty="0" err="1" smtClean="0"/>
              <a:t>Miklos</a:t>
            </a:r>
            <a:r>
              <a:rPr lang="en-US" sz="1600" dirty="0" smtClean="0"/>
              <a:t> </a:t>
            </a:r>
            <a:r>
              <a:rPr lang="en-US" sz="1600" dirty="0" err="1" smtClean="0"/>
              <a:t>Gyulassy</a:t>
            </a:r>
            <a:r>
              <a:rPr lang="en-US" sz="1600" dirty="0" smtClean="0"/>
              <a:t>, and Yuri </a:t>
            </a:r>
            <a:r>
              <a:rPr lang="en-US" sz="1600" dirty="0" err="1" smtClean="0"/>
              <a:t>Kovchegov</a:t>
            </a:r>
            <a:endParaRPr lang="en-US" sz="1600" dirty="0" smtClean="0"/>
          </a:p>
        </p:txBody>
      </p:sp>
      <p:pic>
        <p:nvPicPr>
          <p:cNvPr id="9768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5391738"/>
            <a:ext cx="2895600" cy="100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a-cern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5486400"/>
            <a:ext cx="1080135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Ambiguity in </a:t>
            </a:r>
            <a:r>
              <a:rPr lang="en-US" dirty="0" err="1" smtClean="0"/>
              <a:t>dE</a:t>
            </a:r>
            <a:r>
              <a:rPr lang="en-US" dirty="0" smtClean="0"/>
              <a:t>/dx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Want </a:t>
            </a:r>
            <a:r>
              <a:rPr lang="en-US" dirty="0" err="1" smtClean="0"/>
              <a:t>dE</a:t>
            </a:r>
            <a:r>
              <a:rPr lang="en-US" dirty="0" smtClean="0"/>
              <a:t>/dx and/or full jet profile</a:t>
            </a:r>
          </a:p>
          <a:p>
            <a:pPr lvl="1"/>
            <a:r>
              <a:rPr lang="en-US" dirty="0" smtClean="0"/>
              <a:t>Unclear how to do the former</a:t>
            </a:r>
          </a:p>
          <a:p>
            <a:pPr lvl="2"/>
            <a:r>
              <a:rPr lang="en-US" dirty="0" smtClean="0"/>
              <a:t>Light quark E-loss prescription is not clear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490D-B82D-F842-AC11-62F1755D8D4E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842708"/>
            <a:ext cx="5257800" cy="2948492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1" y="3345287"/>
            <a:ext cx="4572000" cy="2522113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5715000" y="5584312"/>
            <a:ext cx="1902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Morad</a:t>
            </a:r>
            <a:r>
              <a:rPr lang="en-US" sz="1200" dirty="0" smtClean="0"/>
              <a:t> and WAH,</a:t>
            </a:r>
            <a:r>
              <a:rPr lang="en-US" sz="1200" i="1" dirty="0" smtClean="0"/>
              <a:t> in prep</a:t>
            </a:r>
          </a:p>
        </p:txBody>
      </p:sp>
    </p:spTree>
    <p:extLst>
      <p:ext uri="{BB962C8B-B14F-4D97-AF65-F5344CB8AC3E}">
        <p14:creationId xmlns:p14="http://schemas.microsoft.com/office/powerpoint/2010/main" val="3037383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Prescription chosen has HUGE effect on E-</a:t>
            </a:r>
            <a:r>
              <a:rPr lang="en-US" dirty="0" smtClean="0"/>
              <a:t>loss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Full jet profile </a:t>
            </a:r>
            <a:r>
              <a:rPr lang="en-US" dirty="0"/>
              <a:t>is very hard (determine </a:t>
            </a:r>
            <a:r>
              <a:rPr lang="en-US" dirty="0" err="1"/>
              <a:t>T</a:t>
            </a:r>
            <a:r>
              <a:rPr lang="en-US" baseline="30000" dirty="0" err="1">
                <a:latin typeface="Symbol" charset="2"/>
                <a:cs typeface="Symbol" charset="2"/>
              </a:rPr>
              <a:t>mn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Although potentially </a:t>
            </a:r>
            <a:r>
              <a:rPr lang="en-US" dirty="0"/>
              <a:t>related to IC matching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D088-77E8-614B-B2B9-6011EBA84C51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0374" y="1905000"/>
            <a:ext cx="43315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718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AdS/CFT Light q E-Loss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90600"/>
            <a:ext cx="5181600" cy="3200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Static thermal medium =&gt; very short therm. time</a:t>
            </a:r>
          </a:p>
          <a:p>
            <a:pPr lvl="1"/>
            <a:r>
              <a:rPr lang="en-US" dirty="0" err="1" smtClean="0"/>
              <a:t>x</a:t>
            </a:r>
            <a:r>
              <a:rPr lang="en-US" baseline="-25000" dirty="0" err="1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~ </a:t>
            </a:r>
            <a:r>
              <a:rPr lang="en-US" dirty="0" smtClean="0"/>
              <a:t>1.8 </a:t>
            </a:r>
            <a:r>
              <a:rPr lang="en-US" dirty="0" smtClean="0"/>
              <a:t>fm</a:t>
            </a:r>
          </a:p>
          <a:p>
            <a:pPr lvl="2"/>
            <a:r>
              <a:rPr lang="en-US" dirty="0" smtClean="0"/>
              <a:t>AdS likely </a:t>
            </a:r>
            <a:r>
              <a:rPr lang="en-US" dirty="0" err="1" smtClean="0"/>
              <a:t>oversuppresses</a:t>
            </a:r>
            <a:r>
              <a:rPr lang="en-US" dirty="0" smtClean="0"/>
              <a:t> compared to data</a:t>
            </a:r>
          </a:p>
          <a:p>
            <a:r>
              <a:rPr lang="en-US" dirty="0" smtClean="0"/>
              <a:t>Examine T ~ 1/</a:t>
            </a:r>
            <a:r>
              <a:rPr lang="en-US" dirty="0" smtClean="0">
                <a:latin typeface="Symbol" pitchFamily="18" charset="2"/>
              </a:rPr>
              <a:t>t</a:t>
            </a:r>
            <a:r>
              <a:rPr lang="en-US" baseline="30000" dirty="0" smtClean="0"/>
              <a:t>1/3</a:t>
            </a:r>
            <a:r>
              <a:rPr lang="en-US" dirty="0" smtClean="0"/>
              <a:t> </a:t>
            </a:r>
            <a:r>
              <a:rPr lang="en-US" dirty="0" err="1" smtClean="0"/>
              <a:t>geom</a:t>
            </a:r>
            <a:endParaRPr lang="en-US" dirty="0" smtClean="0"/>
          </a:p>
          <a:p>
            <a:pPr lvl="1"/>
            <a:r>
              <a:rPr lang="en-US" dirty="0" err="1" smtClean="0"/>
              <a:t>x</a:t>
            </a:r>
            <a:r>
              <a:rPr lang="en-US" baseline="-25000" dirty="0" err="1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~ </a:t>
            </a:r>
            <a:r>
              <a:rPr lang="en-US" dirty="0" smtClean="0"/>
              <a:t>3.1 </a:t>
            </a:r>
            <a:r>
              <a:rPr lang="en-US" dirty="0" err="1" smtClean="0"/>
              <a:t>fm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D904A-5F9E-AA44-84F9-74F593D3A593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5" y="971769"/>
            <a:ext cx="3847963" cy="242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743200" y="5700585"/>
            <a:ext cx="1807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WAH, JPhysG38 (2011)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46811" y="1217553"/>
            <a:ext cx="798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0.2 </a:t>
            </a:r>
            <a:r>
              <a:rPr lang="en-US" sz="1400" b="1" dirty="0" err="1" smtClean="0"/>
              <a:t>TeV</a:t>
            </a:r>
            <a:endParaRPr lang="en-US" sz="1400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04800" y="5862935"/>
            <a:ext cx="3712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Simple Bragg peak model</a:t>
            </a:r>
          </a:p>
        </p:txBody>
      </p:sp>
      <p:pic>
        <p:nvPicPr>
          <p:cNvPr id="101069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00400"/>
            <a:ext cx="3827534" cy="271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2133600" y="4292600"/>
            <a:ext cx="897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2.76 </a:t>
            </a:r>
            <a:r>
              <a:rPr lang="en-US" sz="1400" b="1" dirty="0" err="1" smtClean="0"/>
              <a:t>TeV</a:t>
            </a:r>
            <a:endParaRPr lang="en-US" sz="1400" b="1" dirty="0" smtClean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343401"/>
            <a:ext cx="3661396" cy="2362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077200" y="3852446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 </a:t>
            </a:r>
            <a:r>
              <a:rPr lang="en-US" sz="1600" dirty="0" err="1" smtClean="0"/>
              <a:t>Morad</a:t>
            </a:r>
            <a:endParaRPr lang="en-US" sz="1600" dirty="0" smtClean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629400" y="4191000"/>
            <a:ext cx="1524000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159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Theoretical Precision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4864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Like hydro, </a:t>
            </a:r>
            <a:r>
              <a:rPr lang="en-US" dirty="0" err="1" smtClean="0"/>
              <a:t>AdS</a:t>
            </a:r>
            <a:r>
              <a:rPr lang="en-US" dirty="0" smtClean="0"/>
              <a:t>/CFT only gives </a:t>
            </a:r>
            <a:r>
              <a:rPr lang="en-US" dirty="0" err="1" smtClean="0"/>
              <a:t>evo</a:t>
            </a:r>
            <a:r>
              <a:rPr lang="en-US" dirty="0" smtClean="0"/>
              <a:t>. </a:t>
            </a:r>
            <a:r>
              <a:rPr lang="en-US" dirty="0" err="1" smtClean="0"/>
              <a:t>eqns</a:t>
            </a:r>
            <a:endParaRPr lang="en-US" dirty="0" smtClean="0"/>
          </a:p>
          <a:p>
            <a:pPr lvl="2"/>
            <a:r>
              <a:rPr lang="en-US" dirty="0" smtClean="0"/>
              <a:t>Very </a:t>
            </a:r>
            <a:r>
              <a:rPr lang="en-US" dirty="0"/>
              <a:t>little of ∞</a:t>
            </a:r>
            <a:r>
              <a:rPr lang="en-US" baseline="30000" dirty="0"/>
              <a:t>2</a:t>
            </a:r>
            <a:r>
              <a:rPr lang="en-US" dirty="0"/>
              <a:t> dim IC phase space </a:t>
            </a:r>
            <a:r>
              <a:rPr lang="en-US" dirty="0" smtClean="0"/>
              <a:t>explored</a:t>
            </a:r>
            <a:endParaRPr lang="en-US" dirty="0"/>
          </a:p>
          <a:p>
            <a:pPr lvl="2"/>
            <a:r>
              <a:rPr lang="en-US" dirty="0" smtClean="0"/>
              <a:t>Naïve IC =&gt; v. short </a:t>
            </a:r>
            <a:r>
              <a:rPr lang="en-US" dirty="0" err="1" smtClean="0"/>
              <a:t>thermalization</a:t>
            </a:r>
            <a:r>
              <a:rPr lang="en-US" dirty="0" smtClean="0"/>
              <a:t> </a:t>
            </a:r>
            <a:r>
              <a:rPr lang="en-US" dirty="0" smtClean="0"/>
              <a:t>times</a:t>
            </a:r>
          </a:p>
          <a:p>
            <a:pPr marL="1371600" lvl="3" indent="0">
              <a:buNone/>
            </a:pPr>
            <a:r>
              <a:rPr lang="en-US" dirty="0" smtClean="0"/>
              <a:t>=</a:t>
            </a:r>
            <a:r>
              <a:rPr lang="en-US" dirty="0" smtClean="0"/>
              <a:t>&gt; </a:t>
            </a:r>
            <a:r>
              <a:rPr lang="en-US" dirty="0" err="1" smtClean="0"/>
              <a:t>oversuppression</a:t>
            </a:r>
            <a:endParaRPr lang="en-US" dirty="0" smtClean="0"/>
          </a:p>
          <a:p>
            <a:pPr lvl="2"/>
            <a:r>
              <a:rPr lang="en-US" dirty="0" smtClean="0"/>
              <a:t>However, strong dependence on </a:t>
            </a:r>
            <a:r>
              <a:rPr lang="en-US" dirty="0" smtClean="0"/>
              <a:t>IC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AECF-C0CE-9E48-B7B9-FD9C30E0313C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Screen Shot 2012-12-02 at 11.23.50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276600"/>
            <a:ext cx="4585876" cy="2971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9000" y="6352401"/>
            <a:ext cx="1902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Morad</a:t>
            </a:r>
            <a:r>
              <a:rPr lang="en-US" sz="1200" dirty="0" smtClean="0"/>
              <a:t> and WAH, </a:t>
            </a:r>
            <a:r>
              <a:rPr lang="en-US" sz="1200" i="1" dirty="0" smtClean="0"/>
              <a:t>in prep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29400" y="3886200"/>
            <a:ext cx="1749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= 100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endParaRPr lang="en-US" sz="800" dirty="0" smtClean="0"/>
          </a:p>
          <a:p>
            <a:r>
              <a:rPr lang="en-US" sz="2000" dirty="0" smtClean="0"/>
              <a:t>T = 350 MeV</a:t>
            </a:r>
            <a:endParaRPr lang="en-US" sz="2000" dirty="0" smtClean="0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3708142" y="3238884"/>
            <a:ext cx="74045" cy="277100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29000" y="5971401"/>
            <a:ext cx="7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On-shell</a:t>
            </a:r>
            <a:endParaRPr lang="en-US" sz="1200" dirty="0" smtClean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514600" y="6123801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01814" y="6200001"/>
            <a:ext cx="622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&gt; 0</a:t>
            </a:r>
            <a:endParaRPr lang="en-US" sz="1200" dirty="0" smtClean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181600" y="6123801"/>
            <a:ext cx="6858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54614" y="5971401"/>
            <a:ext cx="622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&lt; 0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849719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AdS</a:t>
            </a:r>
            <a:r>
              <a:rPr lang="en-US" dirty="0" smtClean="0"/>
              <a:t>/CFT 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" y="1187510"/>
            <a:ext cx="5409612" cy="3003490"/>
          </a:xfrm>
        </p:spPr>
        <p:txBody>
          <a:bodyPr>
            <a:normAutofit/>
          </a:bodyPr>
          <a:lstStyle/>
          <a:p>
            <a:r>
              <a:rPr lang="en-US" dirty="0" smtClean="0"/>
              <a:t>Seek hybrid weak/strong model</a:t>
            </a:r>
          </a:p>
          <a:p>
            <a:pPr lvl="1"/>
            <a:r>
              <a:rPr lang="en-US" dirty="0" err="1" smtClean="0"/>
              <a:t>pQCD</a:t>
            </a:r>
            <a:r>
              <a:rPr lang="en-US" dirty="0" smtClean="0"/>
              <a:t> vacuum evolution until </a:t>
            </a:r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therm</a:t>
            </a:r>
            <a:endParaRPr lang="en-US" baseline="-25000" dirty="0" smtClean="0"/>
          </a:p>
          <a:p>
            <a:pPr lvl="1"/>
            <a:r>
              <a:rPr lang="en-US" dirty="0" smtClean="0"/>
              <a:t>Match </a:t>
            </a:r>
            <a:r>
              <a:rPr lang="en-US" dirty="0" err="1" smtClean="0"/>
              <a:t>pQCD</a:t>
            </a:r>
            <a:r>
              <a:rPr lang="en-US" dirty="0" smtClean="0"/>
              <a:t> IC </a:t>
            </a:r>
            <a:r>
              <a:rPr lang="en-US" dirty="0" err="1" smtClean="0"/>
              <a:t>T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mn</a:t>
            </a:r>
            <a:r>
              <a:rPr lang="en-US" baseline="30000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onto </a:t>
            </a:r>
            <a:r>
              <a:rPr lang="en-US" dirty="0" err="1" smtClean="0"/>
              <a:t>AdS</a:t>
            </a:r>
            <a:r>
              <a:rPr lang="en-US" dirty="0" smtClean="0"/>
              <a:t>/CFT loss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746-EB8A-2346-88FD-F8D2C5227AAF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Screen Shot 2013-07-15 at 9.27.36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9600"/>
            <a:ext cx="9144000" cy="13111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07567" y="4019490"/>
            <a:ext cx="2222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Andri</a:t>
            </a:r>
            <a:r>
              <a:rPr lang="en-US" sz="2000" dirty="0"/>
              <a:t> </a:t>
            </a:r>
            <a:r>
              <a:rPr lang="en-US" sz="2000" dirty="0" err="1"/>
              <a:t>Rasoanaivo</a:t>
            </a:r>
            <a:endParaRPr lang="en-US" sz="20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782" y="1250890"/>
            <a:ext cx="3481218" cy="2743200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0" y="5486400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Max distance from geodesic?</a:t>
            </a:r>
          </a:p>
          <a:p>
            <a:pPr lvl="1"/>
            <a:r>
              <a:rPr lang="en-US" dirty="0" err="1" smtClean="0"/>
              <a:t>Gubser</a:t>
            </a:r>
            <a:r>
              <a:rPr lang="en-US" dirty="0" smtClean="0"/>
              <a:t> and </a:t>
            </a:r>
            <a:r>
              <a:rPr lang="en-US" dirty="0" err="1" smtClean="0"/>
              <a:t>Ficnar</a:t>
            </a:r>
            <a:r>
              <a:rPr lang="en-US" dirty="0" smtClean="0"/>
              <a:t>, arXiv:1306.6648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08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r>
              <a:rPr lang="en-US" dirty="0" smtClean="0"/>
              <a:t>String vibrations =&gt; HQ mom. </a:t>
            </a:r>
            <a:r>
              <a:rPr lang="en-US" dirty="0" err="1"/>
              <a:t>f</a:t>
            </a:r>
            <a:r>
              <a:rPr lang="en-US" dirty="0" err="1" smtClean="0"/>
              <a:t>luc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3"/>
            <a:endParaRPr lang="en-US" dirty="0"/>
          </a:p>
          <a:p>
            <a:pPr lvl="1"/>
            <a:r>
              <a:rPr lang="en-US" dirty="0"/>
              <a:t>Non-</a:t>
            </a:r>
            <a:r>
              <a:rPr lang="en-US" dirty="0" err="1"/>
              <a:t>Markovian</a:t>
            </a:r>
            <a:r>
              <a:rPr lang="en-US" dirty="0" smtClean="0"/>
              <a:t>!</a:t>
            </a:r>
          </a:p>
          <a:p>
            <a:pPr lvl="2"/>
            <a:r>
              <a:rPr lang="en-US" dirty="0" smtClean="0"/>
              <a:t>Cannot use </a:t>
            </a:r>
            <a:r>
              <a:rPr lang="en-US" dirty="0" err="1" smtClean="0"/>
              <a:t>Langevin</a:t>
            </a:r>
            <a:endParaRPr lang="en-US" dirty="0" smtClean="0"/>
          </a:p>
          <a:p>
            <a:pPr lvl="1"/>
            <a:r>
              <a:rPr lang="en-US" dirty="0" smtClean="0"/>
              <a:t>Estimate importance: </a:t>
            </a:r>
          </a:p>
          <a:p>
            <a:pPr lvl="2"/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cs typeface="Symbol" charset="2"/>
              </a:rPr>
              <a:t>p</a:t>
            </a:r>
            <a:r>
              <a:rPr lang="en-US" baseline="-25000" dirty="0" err="1" smtClean="0">
                <a:cs typeface="Symbol" charset="2"/>
              </a:rPr>
              <a:t>L</a:t>
            </a:r>
            <a:r>
              <a:rPr lang="en-US" dirty="0" smtClean="0">
                <a:cs typeface="Symbol" charset="2"/>
              </a:rPr>
              <a:t>/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 = </a:t>
            </a:r>
            <a:r>
              <a:rPr lang="en-US" dirty="0" err="1" smtClean="0">
                <a:cs typeface="Symbol" charset="2"/>
              </a:rPr>
              <a:t>p</a:t>
            </a:r>
            <a:r>
              <a:rPr lang="en-US" baseline="-25000" dirty="0" err="1" smtClean="0">
                <a:cs typeface="Symbol" charset="2"/>
              </a:rPr>
              <a:t>L</a:t>
            </a:r>
            <a:r>
              <a:rPr lang="en-US" dirty="0" smtClean="0">
                <a:cs typeface="Symbol" charset="2"/>
              </a:rPr>
              <a:t> =&gt;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&lt; (M/T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/4</a:t>
            </a:r>
          </a:p>
          <a:p>
            <a:pPr lvl="3"/>
            <a:r>
              <a:rPr lang="en-US" dirty="0" smtClean="0"/>
              <a:t>Parametrically larger than speed limit (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baseline="-25000" dirty="0" err="1" smtClean="0"/>
              <a:t>sl</a:t>
            </a:r>
            <a:r>
              <a:rPr lang="en-US" dirty="0" smtClean="0"/>
              <a:t> ~ 1/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); numerically smaller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D8A2-548D-5D48-9BC5-75C458F40ABD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4636476" cy="1600200"/>
          </a:xfrm>
          <a:prstGeom prst="rect">
            <a:avLst/>
          </a:prstGeom>
        </p:spPr>
      </p:pic>
      <p:pic>
        <p:nvPicPr>
          <p:cNvPr id="9" name="Picture 8" descr="Screen Shot 2013-02-26 at 2.10.35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828800"/>
            <a:ext cx="3802125" cy="2438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64507" y="4114800"/>
            <a:ext cx="1827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Gubser</a:t>
            </a:r>
            <a:r>
              <a:rPr lang="en-US" sz="1200" dirty="0"/>
              <a:t>, </a:t>
            </a:r>
            <a:r>
              <a:rPr lang="en-US" sz="1200" dirty="0" smtClean="0"/>
              <a:t>NPB790 </a:t>
            </a:r>
            <a:r>
              <a:rPr lang="en-US" sz="1200" dirty="0"/>
              <a:t>(2008</a:t>
            </a:r>
            <a:r>
              <a:rPr lang="en-US" sz="1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1609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Strongly Coupled HF </a:t>
            </a:r>
            <a:r>
              <a:rPr lang="en-US" dirty="0" smtClean="0"/>
              <a:t>and </a:t>
            </a:r>
            <a:r>
              <a:rPr lang="en-US" dirty="0" err="1" smtClean="0"/>
              <a:t>p+A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 smtClean="0"/>
              <a:t>Measure open HF in </a:t>
            </a:r>
            <a:r>
              <a:rPr lang="en-US" dirty="0" err="1" smtClean="0"/>
              <a:t>p+A</a:t>
            </a:r>
            <a:endParaRPr lang="en-US" dirty="0"/>
          </a:p>
          <a:p>
            <a:pPr lvl="1"/>
            <a:r>
              <a:rPr lang="en-US" dirty="0" err="1"/>
              <a:t>Midrapidity</a:t>
            </a:r>
            <a:r>
              <a:rPr lang="en-US" dirty="0"/>
              <a:t>: test </a:t>
            </a:r>
            <a:r>
              <a:rPr lang="en-US" dirty="0" smtClean="0"/>
              <a:t>production</a:t>
            </a:r>
            <a:endParaRPr lang="en-US" dirty="0"/>
          </a:p>
          <a:p>
            <a:pPr lvl="1"/>
            <a:r>
              <a:rPr lang="en-US" dirty="0"/>
              <a:t>Forward: test CNM HF E-loss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47A2-5583-1B4A-BD68-B87576328B64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86000" y="2847201"/>
            <a:ext cx="32239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4D4D4D"/>
                </a:solidFill>
              </a:rPr>
              <a:t>Embedded String in Shock</a:t>
            </a:r>
          </a:p>
        </p:txBody>
      </p: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2587625" y="4015959"/>
            <a:ext cx="1831975" cy="960438"/>
            <a:chOff x="2236" y="2926"/>
            <a:chExt cx="1154" cy="605"/>
          </a:xfrm>
        </p:grpSpPr>
        <p:graphicFrame>
          <p:nvGraphicFramePr>
            <p:cNvPr id="9" name="Object 13"/>
            <p:cNvGraphicFramePr>
              <a:graphicFrameLocks noChangeAspect="1"/>
            </p:cNvGraphicFramePr>
            <p:nvPr/>
          </p:nvGraphicFramePr>
          <p:xfrm>
            <a:off x="2408" y="3034"/>
            <a:ext cx="904" cy="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8393" name="Image" r:id="rId3" imgW="1434415" imgH="774330" progId="">
                    <p:embed/>
                  </p:oleObj>
                </mc:Choice>
                <mc:Fallback>
                  <p:oleObj name="Image" r:id="rId3" imgW="1434415" imgH="77433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8" y="3034"/>
                          <a:ext cx="904" cy="4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3199" y="3113"/>
              <a:ext cx="1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Q</a:t>
              </a: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2650" y="3118"/>
              <a:ext cx="19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2679" y="2926"/>
              <a:ext cx="35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err="1">
                  <a:latin typeface="Arial" charset="0"/>
                </a:rPr>
                <a:t>v</a:t>
              </a:r>
              <a:r>
                <a:rPr lang="en-US" sz="1200" b="1" baseline="-25000" dirty="0" err="1">
                  <a:latin typeface="Arial" charset="0"/>
                </a:rPr>
                <a:t>shock</a:t>
              </a:r>
              <a:endParaRPr lang="en-US" sz="1200" b="1" baseline="-25000" dirty="0">
                <a:latin typeface="Arial" charset="0"/>
              </a:endParaRP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2375" y="3358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x</a:t>
              </a:r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2236" y="3139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z</a:t>
              </a:r>
            </a:p>
          </p:txBody>
        </p:sp>
      </p:grpSp>
      <p:grpSp>
        <p:nvGrpSpPr>
          <p:cNvPr id="15" name="Group 19"/>
          <p:cNvGrpSpPr>
            <a:grpSpLocks/>
          </p:cNvGrpSpPr>
          <p:nvPr/>
        </p:nvGrpSpPr>
        <p:grpSpPr bwMode="auto">
          <a:xfrm>
            <a:off x="4743450" y="4082634"/>
            <a:ext cx="2952750" cy="1003300"/>
            <a:chOff x="3756" y="2968"/>
            <a:chExt cx="1860" cy="632"/>
          </a:xfrm>
        </p:grpSpPr>
        <p:graphicFrame>
          <p:nvGraphicFramePr>
            <p:cNvPr id="16" name="Object 20"/>
            <p:cNvGraphicFramePr>
              <a:graphicFrameLocks noChangeAspect="1"/>
            </p:cNvGraphicFramePr>
            <p:nvPr/>
          </p:nvGraphicFramePr>
          <p:xfrm>
            <a:off x="3924" y="2968"/>
            <a:ext cx="1464" cy="6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8394" name="Image" r:id="rId5" imgW="2323810" imgH="1002821" progId="">
                    <p:embed/>
                  </p:oleObj>
                </mc:Choice>
                <mc:Fallback>
                  <p:oleObj name="Image" r:id="rId5" imgW="2323810" imgH="1002821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4" y="2968"/>
                          <a:ext cx="1464" cy="6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5232" y="3252"/>
              <a:ext cx="19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5261" y="3030"/>
              <a:ext cx="35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err="1">
                  <a:latin typeface="Arial" charset="0"/>
                </a:rPr>
                <a:t>v</a:t>
              </a:r>
              <a:r>
                <a:rPr lang="en-US" sz="1200" b="1" baseline="-25000" dirty="0" err="1">
                  <a:latin typeface="Arial" charset="0"/>
                </a:rPr>
                <a:t>shock</a:t>
              </a:r>
              <a:endParaRPr lang="en-US" sz="1200" b="1" baseline="-25000" dirty="0">
                <a:latin typeface="Arial" charset="0"/>
              </a:endParaRPr>
            </a:p>
          </p:txBody>
        </p: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4247" y="3385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x</a:t>
              </a:r>
            </a:p>
          </p:txBody>
        </p: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3756" y="3088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z</a:t>
              </a: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4759" y="3025"/>
              <a:ext cx="1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Q</a:t>
              </a:r>
            </a:p>
          </p:txBody>
        </p:sp>
      </p:grp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2238375" y="3787359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Before</a:t>
            </a:r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4419600" y="3787359"/>
            <a:ext cx="655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After</a:t>
            </a:r>
          </a:p>
        </p:txBody>
      </p:sp>
      <p:graphicFrame>
        <p:nvGraphicFramePr>
          <p:cNvPr id="24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779106"/>
              </p:ext>
            </p:extLst>
          </p:nvPr>
        </p:nvGraphicFramePr>
        <p:xfrm>
          <a:off x="1524000" y="3221851"/>
          <a:ext cx="617220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395" name="Image" r:id="rId7" imgW="9752381" imgH="1066291" progId="">
                  <p:embed/>
                </p:oleObj>
              </mc:Choice>
              <mc:Fallback>
                <p:oleObj name="Image" r:id="rId7" imgW="9752381" imgH="106629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221851"/>
                        <a:ext cx="617220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876428" y="5057001"/>
            <a:ext cx="27435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 and </a:t>
            </a:r>
            <a:r>
              <a:rPr lang="en-US" sz="1200" dirty="0" err="1" smtClean="0"/>
              <a:t>Kovchegov</a:t>
            </a:r>
            <a:r>
              <a:rPr lang="en-US" sz="1200" dirty="0" smtClean="0"/>
              <a:t>, PLB680 (2009)</a:t>
            </a:r>
          </a:p>
        </p:txBody>
      </p:sp>
      <p:graphicFrame>
        <p:nvGraphicFramePr>
          <p:cNvPr id="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268777"/>
              </p:ext>
            </p:extLst>
          </p:nvPr>
        </p:nvGraphicFramePr>
        <p:xfrm>
          <a:off x="3124200" y="5434623"/>
          <a:ext cx="2908300" cy="1118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396" name="Image" r:id="rId9" imgW="3136508" imgH="1205924" progId="">
                  <p:embed/>
                </p:oleObj>
              </mc:Choice>
              <mc:Fallback>
                <p:oleObj name="Image" r:id="rId9" imgW="3136508" imgH="12059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434623"/>
                        <a:ext cx="2908300" cy="11185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9852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Assume </a:t>
            </a:r>
            <a:r>
              <a:rPr lang="en-US" dirty="0" err="1" smtClean="0"/>
              <a:t>pQCD</a:t>
            </a:r>
            <a:r>
              <a:rPr lang="en-US" dirty="0" smtClean="0"/>
              <a:t> is the Way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Thermal Field Theory =&gt;</a:t>
            </a:r>
          </a:p>
          <a:p>
            <a:pPr lvl="1"/>
            <a:r>
              <a:rPr lang="fr-FR" dirty="0" smtClean="0"/>
              <a:t>Debye mass </a:t>
            </a:r>
            <a:r>
              <a:rPr lang="fr-FR" dirty="0">
                <a:latin typeface="Symbol" charset="2"/>
                <a:cs typeface="Symbol" charset="2"/>
              </a:rPr>
              <a:t>m</a:t>
            </a:r>
            <a:r>
              <a:rPr lang="fr-FR" dirty="0"/>
              <a:t> ~ gT</a:t>
            </a:r>
            <a:endParaRPr lang="fr-FR" dirty="0" smtClean="0"/>
          </a:p>
          <a:p>
            <a:pPr lvl="1"/>
            <a:r>
              <a:rPr lang="fr-FR" dirty="0" smtClean="0"/>
              <a:t>Mean free path </a:t>
            </a:r>
            <a:r>
              <a:rPr lang="fr-FR" dirty="0">
                <a:latin typeface="Symbol" charset="2"/>
                <a:cs typeface="Symbol" charset="2"/>
              </a:rPr>
              <a:t>l</a:t>
            </a:r>
            <a:r>
              <a:rPr lang="fr-FR" baseline="-25000" dirty="0"/>
              <a:t>mfp</a:t>
            </a:r>
            <a:r>
              <a:rPr lang="fr-FR" dirty="0"/>
              <a:t> ~ 1/g</a:t>
            </a:r>
            <a:r>
              <a:rPr lang="fr-FR" baseline="30000" dirty="0"/>
              <a:t>2</a:t>
            </a:r>
            <a:r>
              <a:rPr lang="fr-FR" dirty="0"/>
              <a:t>T</a:t>
            </a:r>
            <a:endParaRPr lang="fr-FR" dirty="0" smtClean="0"/>
          </a:p>
          <a:p>
            <a:r>
              <a:rPr lang="fr-FR" dirty="0" smtClean="0"/>
              <a:t>Entropy/Hydro =&gt; T</a:t>
            </a:r>
            <a:r>
              <a:rPr lang="fr-FR" baseline="-25000" dirty="0" smtClean="0"/>
              <a:t>RHIC(LHC)</a:t>
            </a:r>
            <a:r>
              <a:rPr lang="fr-FR" dirty="0" smtClean="0"/>
              <a:t> ~ 350 (450) MeV</a:t>
            </a:r>
          </a:p>
          <a:p>
            <a:pPr lvl="1"/>
            <a:r>
              <a:rPr lang="fr-FR" dirty="0" smtClean="0">
                <a:latin typeface="Symbol" charset="2"/>
                <a:cs typeface="Symbol" charset="2"/>
              </a:rPr>
              <a:t>m</a:t>
            </a:r>
            <a:r>
              <a:rPr lang="fr-FR" dirty="0" smtClean="0"/>
              <a:t> </a:t>
            </a:r>
            <a:r>
              <a:rPr lang="fr-FR" dirty="0"/>
              <a:t>~ gT ~ 0.7 (0.8) </a:t>
            </a:r>
            <a:r>
              <a:rPr lang="fr-FR" dirty="0" smtClean="0"/>
              <a:t>GeV =&gt; 1/</a:t>
            </a:r>
            <a:r>
              <a:rPr lang="fr-FR" dirty="0" smtClean="0">
                <a:latin typeface="Symbol" charset="2"/>
                <a:cs typeface="Symbol" charset="2"/>
              </a:rPr>
              <a:t>m</a:t>
            </a:r>
            <a:r>
              <a:rPr lang="fr-FR" dirty="0" smtClean="0"/>
              <a:t> ~ 0.3 (0.2) fm</a:t>
            </a:r>
            <a:endParaRPr lang="fr-FR" dirty="0"/>
          </a:p>
          <a:p>
            <a:pPr lvl="1"/>
            <a:r>
              <a:rPr lang="fr-FR" dirty="0" smtClean="0">
                <a:latin typeface="Symbol" charset="2"/>
                <a:cs typeface="Symbol" charset="2"/>
              </a:rPr>
              <a:t>l</a:t>
            </a:r>
            <a:r>
              <a:rPr lang="fr-FR" baseline="-25000" dirty="0" smtClean="0"/>
              <a:t>mfp</a:t>
            </a:r>
            <a:r>
              <a:rPr lang="fr-FR" dirty="0" smtClean="0"/>
              <a:t> </a:t>
            </a:r>
            <a:r>
              <a:rPr lang="fr-FR" dirty="0"/>
              <a:t>~ 1/g</a:t>
            </a:r>
            <a:r>
              <a:rPr lang="fr-FR" baseline="30000" dirty="0"/>
              <a:t>2</a:t>
            </a:r>
            <a:r>
              <a:rPr lang="fr-FR" dirty="0"/>
              <a:t>T ~ 0.8 (0.7) fm</a:t>
            </a:r>
          </a:p>
          <a:p>
            <a:pPr lvl="1"/>
            <a:r>
              <a:rPr lang="fr-FR" dirty="0"/>
              <a:t>R</a:t>
            </a:r>
            <a:r>
              <a:rPr lang="fr-FR" baseline="-25000" dirty="0"/>
              <a:t>Au,Pb  </a:t>
            </a:r>
            <a:r>
              <a:rPr lang="fr-FR" dirty="0"/>
              <a:t>~ 6 fm</a:t>
            </a:r>
          </a:p>
          <a:p>
            <a:r>
              <a:rPr lang="fr-FR" dirty="0"/>
              <a:t>1/</a:t>
            </a:r>
            <a:r>
              <a:rPr lang="fr-FR" dirty="0">
                <a:latin typeface="Symbol" charset="2"/>
                <a:cs typeface="Symbol" charset="2"/>
              </a:rPr>
              <a:t>m</a:t>
            </a:r>
            <a:r>
              <a:rPr lang="fr-FR" dirty="0"/>
              <a:t> &lt;&lt; </a:t>
            </a:r>
            <a:r>
              <a:rPr lang="fr-FR" dirty="0">
                <a:latin typeface="Symbol" charset="2"/>
                <a:cs typeface="Symbol" charset="2"/>
              </a:rPr>
              <a:t>l</a:t>
            </a:r>
            <a:r>
              <a:rPr lang="fr-FR" baseline="-25000" dirty="0"/>
              <a:t>mfp</a:t>
            </a:r>
            <a:r>
              <a:rPr lang="fr-FR" dirty="0"/>
              <a:t> &lt;&lt; L</a:t>
            </a:r>
          </a:p>
          <a:p>
            <a:pPr lvl="1"/>
            <a:r>
              <a:rPr lang="fr-FR" dirty="0" smtClean="0"/>
              <a:t>Scattering off separated, well-defined quasiparticles</a:t>
            </a:r>
          </a:p>
          <a:p>
            <a:pPr lvl="1"/>
            <a:r>
              <a:rPr lang="fr-FR" dirty="0" smtClean="0"/>
              <a:t>For HQ, order a few collisions, ~ 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DC42-0D9E-5A4C-86D2-74552042FCF4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43804" y="3304401"/>
            <a:ext cx="623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5400"/>
                </a:solidFill>
              </a:rPr>
              <a:t>gluon</a:t>
            </a:r>
          </a:p>
        </p:txBody>
      </p:sp>
    </p:spTree>
    <p:extLst>
      <p:ext uri="{BB962C8B-B14F-4D97-AF65-F5344CB8AC3E}">
        <p14:creationId xmlns:p14="http://schemas.microsoft.com/office/powerpoint/2010/main" val="1707713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pQCD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Two types of E-loss</a:t>
            </a:r>
          </a:p>
          <a:p>
            <a:pPr lvl="1"/>
            <a:r>
              <a:rPr lang="en-US" dirty="0" smtClean="0"/>
              <a:t>Collisional (elastic</a:t>
            </a:r>
            <a:r>
              <a:rPr lang="en-US" dirty="0"/>
              <a:t>) </a:t>
            </a:r>
            <a:r>
              <a:rPr lang="en-US" dirty="0" smtClean="0"/>
              <a:t>2➞2</a:t>
            </a:r>
          </a:p>
          <a:p>
            <a:pPr lvl="3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err="1" smtClean="0"/>
              <a:t>Radiative</a:t>
            </a:r>
            <a:r>
              <a:rPr lang="en-US" dirty="0" smtClean="0"/>
              <a:t> (inelastic) 2➞3</a:t>
            </a:r>
          </a:p>
          <a:p>
            <a:pPr lvl="2"/>
            <a:r>
              <a:rPr lang="en-US" dirty="0" smtClean="0"/>
              <a:t>Scales =&gt; ~few scatterings, </a:t>
            </a:r>
            <a:r>
              <a:rPr lang="en-US" dirty="0" err="1" smtClean="0"/>
              <a:t>mult</a:t>
            </a:r>
            <a:r>
              <a:rPr lang="en-US" dirty="0" smtClean="0"/>
              <a:t>. </a:t>
            </a:r>
            <a:r>
              <a:rPr lang="en-US" dirty="0" err="1" smtClean="0"/>
              <a:t>coh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. =&gt; LPM</a:t>
            </a:r>
          </a:p>
          <a:p>
            <a:pPr lvl="2"/>
            <a:r>
              <a:rPr lang="en-US" dirty="0" smtClean="0"/>
              <a:t>Must include interference with production radiation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4AE25-8EB8-C04A-81C5-15323514D7D9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1752600" y="2057400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r>
              <a:rPr lang="en-US" sz="1600" dirty="0" err="1" smtClean="0"/>
              <a:t>Bjorken</a:t>
            </a:r>
            <a:r>
              <a:rPr lang="en-US" sz="1600" dirty="0" smtClean="0"/>
              <a:t>, FERMILAB-PUB-82-059-THY</a:t>
            </a:r>
          </a:p>
          <a:p>
            <a:pPr lvl="5"/>
            <a:r>
              <a:rPr lang="en-US" sz="1600" dirty="0" err="1" smtClean="0"/>
              <a:t>Braaten</a:t>
            </a:r>
            <a:r>
              <a:rPr lang="en-US" sz="1600" dirty="0" smtClean="0"/>
              <a:t> and </a:t>
            </a:r>
            <a:r>
              <a:rPr lang="en-US" sz="1600" dirty="0" err="1" smtClean="0"/>
              <a:t>Thoma</a:t>
            </a:r>
            <a:r>
              <a:rPr lang="en-US" sz="1600" dirty="0" smtClean="0"/>
              <a:t>, PRD44:2625–2630, 1991</a:t>
            </a:r>
          </a:p>
          <a:p>
            <a:pPr lvl="5"/>
            <a:r>
              <a:rPr lang="en-US" sz="1600" dirty="0" err="1" smtClean="0"/>
              <a:t>Djordjevic</a:t>
            </a:r>
            <a:r>
              <a:rPr lang="en-US" sz="1600" dirty="0" smtClean="0"/>
              <a:t>, </a:t>
            </a:r>
            <a:r>
              <a:rPr lang="en-US" sz="1600" dirty="0" err="1" smtClean="0"/>
              <a:t>Phys.Rev</a:t>
            </a:r>
            <a:r>
              <a:rPr lang="en-US" sz="1600" dirty="0" smtClean="0"/>
              <a:t>. C74 (2006) 064907</a:t>
            </a:r>
          </a:p>
          <a:p>
            <a:pPr lvl="5"/>
            <a:r>
              <a:rPr lang="en-US" sz="1600" dirty="0" err="1" smtClean="0"/>
              <a:t>Adil</a:t>
            </a:r>
            <a:r>
              <a:rPr lang="en-US" sz="1600" dirty="0" smtClean="0"/>
              <a:t> et al., </a:t>
            </a:r>
            <a:r>
              <a:rPr lang="en-US" sz="1600" dirty="0" err="1" smtClean="0"/>
              <a:t>Phys.Rev</a:t>
            </a:r>
            <a:r>
              <a:rPr lang="en-US" sz="1600" dirty="0" smtClean="0"/>
              <a:t>. C75 (2007) 044906</a:t>
            </a:r>
            <a:endParaRPr lang="en-US" sz="1600" dirty="0"/>
          </a:p>
        </p:txBody>
      </p:sp>
      <p:pic>
        <p:nvPicPr>
          <p:cNvPr id="8" name="Picture 7" descr="Screen Shot 2012-08-11 at 6.00.24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399401"/>
            <a:ext cx="3020768" cy="147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53200" y="2923401"/>
            <a:ext cx="19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Djordjevic</a:t>
            </a:r>
            <a:r>
              <a:rPr lang="en-US" sz="1200" dirty="0" smtClean="0"/>
              <a:t>, PRC74 (2006)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-1600200" y="5943600"/>
            <a:ext cx="8686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r>
              <a:rPr lang="en-US" sz="1600" dirty="0" err="1" smtClean="0">
                <a:solidFill>
                  <a:srgbClr val="4D4D4D"/>
                </a:solidFill>
              </a:rPr>
              <a:t>Majumder</a:t>
            </a:r>
            <a:r>
              <a:rPr lang="en-US" sz="1600" dirty="0" smtClean="0">
                <a:solidFill>
                  <a:srgbClr val="4D4D4D"/>
                </a:solidFill>
              </a:rPr>
              <a:t> and van </a:t>
            </a:r>
            <a:r>
              <a:rPr lang="en-US" sz="1600" dirty="0" err="1" smtClean="0">
                <a:solidFill>
                  <a:srgbClr val="4D4D4D"/>
                </a:solidFill>
              </a:rPr>
              <a:t>Leeuwen</a:t>
            </a:r>
            <a:r>
              <a:rPr lang="en-US" sz="1600" dirty="0" smtClean="0">
                <a:solidFill>
                  <a:srgbClr val="4D4D4D"/>
                </a:solidFill>
              </a:rPr>
              <a:t>, PPNPA66 (2011), and refs therein</a:t>
            </a:r>
            <a:endParaRPr lang="en-US" sz="1600" dirty="0">
              <a:solidFill>
                <a:srgbClr val="4D4D4D"/>
              </a:solidFill>
            </a:endParaRPr>
          </a:p>
        </p:txBody>
      </p:sp>
      <p:pic>
        <p:nvPicPr>
          <p:cNvPr id="12" name="Picture 11" descr="Radiatio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1" y="4736334"/>
            <a:ext cx="9067800" cy="113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289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Asymptotic Analytic </a:t>
            </a:r>
            <a:r>
              <a:rPr lang="en-US" dirty="0" err="1" smtClean="0"/>
              <a:t>pQCD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4876800"/>
          </a:xfrm>
        </p:spPr>
        <p:txBody>
          <a:bodyPr>
            <a:normAutofit/>
          </a:bodyPr>
          <a:lstStyle/>
          <a:p>
            <a:r>
              <a:rPr lang="en-US" dirty="0"/>
              <a:t>Naively,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el</a:t>
            </a:r>
            <a:r>
              <a:rPr lang="en-US" dirty="0"/>
              <a:t> &lt;&lt;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rad</a:t>
            </a:r>
            <a:r>
              <a:rPr lang="en-US" dirty="0"/>
              <a:t> as E➞</a:t>
            </a:r>
            <a:r>
              <a:rPr lang="en-US" dirty="0" smtClean="0"/>
              <a:t>∞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Elastic E-loss:</a:t>
            </a:r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dp</a:t>
            </a:r>
            <a:r>
              <a:rPr lang="en-US" baseline="-25000" dirty="0" err="1" smtClean="0"/>
              <a:t>T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~ -T</a:t>
            </a:r>
            <a:r>
              <a:rPr lang="en-US" baseline="30000" dirty="0" smtClean="0"/>
              <a:t>2</a:t>
            </a:r>
            <a:r>
              <a:rPr lang="en-US" dirty="0" smtClean="0"/>
              <a:t> log(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/M</a:t>
            </a:r>
            <a:r>
              <a:rPr lang="en-US" baseline="-25000" dirty="0" smtClean="0"/>
              <a:t>Q</a:t>
            </a:r>
            <a:r>
              <a:rPr lang="en-US" dirty="0" smtClean="0"/>
              <a:t>)</a:t>
            </a:r>
          </a:p>
          <a:p>
            <a:pPr lvl="4"/>
            <a:endParaRPr lang="en-US" dirty="0" smtClean="0"/>
          </a:p>
          <a:p>
            <a:r>
              <a:rPr lang="en-US" dirty="0" err="1"/>
              <a:t>Radiative</a:t>
            </a:r>
            <a:r>
              <a:rPr lang="en-US" dirty="0"/>
              <a:t> E-loss, in expected deep LPM regime: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~ -L T</a:t>
            </a:r>
            <a:r>
              <a:rPr lang="en-US" baseline="30000" dirty="0"/>
              <a:t>3</a:t>
            </a:r>
            <a:r>
              <a:rPr lang="en-US" dirty="0"/>
              <a:t> log(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/M</a:t>
            </a:r>
            <a:r>
              <a:rPr lang="en-US" baseline="-25000" dirty="0"/>
              <a:t>Q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Compare to Bethe-</a:t>
            </a:r>
            <a:r>
              <a:rPr lang="en-US" dirty="0" err="1"/>
              <a:t>Heitler</a:t>
            </a:r>
            <a:r>
              <a:rPr lang="en-US" dirty="0"/>
              <a:t> 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~ -(T</a:t>
            </a:r>
            <a:r>
              <a:rPr lang="en-US" baseline="30000" dirty="0"/>
              <a:t>3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5260-038E-6E43-86B0-B66B68445F7B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7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AdS</a:t>
            </a:r>
            <a:r>
              <a:rPr lang="en-US" dirty="0" smtClean="0"/>
              <a:t>/CFT vs. </a:t>
            </a:r>
            <a:r>
              <a:rPr lang="en-US" dirty="0" err="1" smtClean="0"/>
              <a:t>pQCD</a:t>
            </a:r>
            <a:r>
              <a:rPr lang="en-US" dirty="0" smtClean="0"/>
              <a:t>: Observables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Entropy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Thermalization</a:t>
            </a:r>
            <a:endParaRPr lang="en-US" dirty="0" smtClean="0"/>
          </a:p>
          <a:p>
            <a:pPr lvl="1"/>
            <a:endParaRPr lang="en-US" i="1" dirty="0" smtClean="0">
              <a:latin typeface="Symbol" charset="2"/>
              <a:cs typeface="Symbol" charset="2"/>
            </a:endParaRPr>
          </a:p>
          <a:p>
            <a:r>
              <a:rPr lang="en-US" i="1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/s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Energy Loss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B0F9E-3B7E-CE43-8EF4-7F92A6A889DC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791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>
                <a:cs typeface="Symbol" charset="2"/>
              </a:rPr>
              <a:t>Naively</a:t>
            </a:r>
            <a:r>
              <a:rPr lang="en-US" dirty="0" smtClean="0">
                <a:latin typeface="Symbol" charset="2"/>
                <a:cs typeface="Symbol" charset="2"/>
              </a:rPr>
              <a:t>,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el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rad</a:t>
            </a:r>
            <a:r>
              <a:rPr lang="en-US" dirty="0"/>
              <a:t> as E➞∞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DF0A-11CD-8843-A65B-D555CC90A0A1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Content Placeholder 10"/>
          <p:cNvSpPr txBox="1">
            <a:spLocks/>
          </p:cNvSpPr>
          <p:nvPr/>
        </p:nvSpPr>
        <p:spPr>
          <a:xfrm>
            <a:off x="1905000" y="1554163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9840A"/>
                </a:solidFill>
              </a:rPr>
              <a:t>RHIC</a:t>
            </a:r>
            <a:endParaRPr lang="en-US" dirty="0">
              <a:solidFill>
                <a:srgbClr val="09840A"/>
              </a:solidFill>
            </a:endParaRPr>
          </a:p>
        </p:txBody>
      </p:sp>
      <p:sp>
        <p:nvSpPr>
          <p:cNvPr id="8" name="Content Placeholder 11"/>
          <p:cNvSpPr txBox="1">
            <a:spLocks/>
          </p:cNvSpPr>
          <p:nvPr/>
        </p:nvSpPr>
        <p:spPr>
          <a:xfrm>
            <a:off x="6248400" y="15240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9840A"/>
                </a:solidFill>
              </a:rPr>
              <a:t>LHC</a:t>
            </a:r>
            <a:endParaRPr lang="en-US" dirty="0">
              <a:solidFill>
                <a:srgbClr val="09840A"/>
              </a:solidFill>
            </a:endParaRPr>
          </a:p>
        </p:txBody>
      </p:sp>
      <p:pic>
        <p:nvPicPr>
          <p:cNvPr id="9" name="Picture 8" descr="ElvsRadatRHIC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87563"/>
            <a:ext cx="3657600" cy="3154992"/>
          </a:xfrm>
          <a:prstGeom prst="rect">
            <a:avLst/>
          </a:prstGeom>
        </p:spPr>
      </p:pic>
      <p:pic>
        <p:nvPicPr>
          <p:cNvPr id="10" name="Picture 9" descr="ElvsRadatLHC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011363"/>
            <a:ext cx="3570616" cy="3352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62400" y="5391964"/>
            <a:ext cx="2610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WAH, PhD Thesis, arXiv</a:t>
            </a:r>
            <a:r>
              <a:rPr lang="en-US" sz="1200" dirty="0"/>
              <a:t>:1011.4316</a:t>
            </a:r>
            <a:endParaRPr lang="en-US" sz="1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33400" y="57150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Finite RHIC/LHC kinematics: both </a:t>
            </a:r>
            <a:r>
              <a:rPr lang="en-US" sz="2000" dirty="0" err="1" smtClean="0">
                <a:solidFill>
                  <a:srgbClr val="FF0000"/>
                </a:solidFill>
              </a:rPr>
              <a:t>radiative</a:t>
            </a:r>
            <a:r>
              <a:rPr lang="en-US" sz="2000" dirty="0" smtClean="0">
                <a:solidFill>
                  <a:srgbClr val="FF0000"/>
                </a:solidFill>
              </a:rPr>
              <a:t> and collisional energy loss processes are important for </a:t>
            </a:r>
            <a:r>
              <a:rPr lang="en-US" sz="2000" dirty="0" err="1" smtClean="0">
                <a:solidFill>
                  <a:srgbClr val="FF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000" baseline="-25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~ 5 </a:t>
            </a:r>
            <a:r>
              <a:rPr lang="en-US" sz="2000" dirty="0" err="1" smtClean="0">
                <a:solidFill>
                  <a:srgbClr val="FF0000"/>
                </a:solidFill>
              </a:rPr>
              <a:t>GeV</a:t>
            </a:r>
            <a:r>
              <a:rPr lang="en-US" sz="2000" dirty="0" smtClean="0">
                <a:solidFill>
                  <a:srgbClr val="FF0000"/>
                </a:solidFill>
              </a:rPr>
              <a:t>/c and higher</a:t>
            </a:r>
          </a:p>
        </p:txBody>
      </p:sp>
    </p:spTree>
    <p:extLst>
      <p:ext uri="{BB962C8B-B14F-4D97-AF65-F5344CB8AC3E}">
        <p14:creationId xmlns:p14="http://schemas.microsoft.com/office/powerpoint/2010/main" val="4117729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28937" y="3310654"/>
            <a:ext cx="1396536" cy="575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800" dirty="0" smtClean="0">
                <a:solidFill>
                  <a:schemeClr val="bg1"/>
                </a:solidFill>
              </a:rPr>
              <a:t>1400</a:t>
            </a:r>
            <a:r>
              <a:rPr lang="en-US" sz="2400" baseline="-35000" dirty="0" smtClean="0">
                <a:solidFill>
                  <a:srgbClr val="005400"/>
                </a:solidFill>
              </a:rPr>
              <a:t>-375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886200" cy="3048000"/>
          </a:xfrm>
        </p:spPr>
        <p:txBody>
          <a:bodyPr>
            <a:normAutofit/>
          </a:bodyPr>
          <a:lstStyle/>
          <a:p>
            <a:r>
              <a:rPr lang="en-US" dirty="0" smtClean="0"/>
              <a:t>RHIC R</a:t>
            </a:r>
            <a:r>
              <a:rPr lang="en-US" baseline="-25000" dirty="0" smtClean="0"/>
              <a:t>AA</a:t>
            </a:r>
            <a:r>
              <a:rPr lang="en-US" dirty="0" smtClean="0"/>
              <a:t>: not unreasonable </a:t>
            </a:r>
            <a:r>
              <a:rPr lang="en-US" dirty="0" err="1" smtClean="0">
                <a:latin typeface="Symbol" charset="2"/>
                <a:cs typeface="Symbol" charset="2"/>
              </a:rPr>
              <a:t>r</a:t>
            </a:r>
            <a:r>
              <a:rPr lang="en-US" baseline="-25000" dirty="0" err="1" smtClean="0"/>
              <a:t>med</a:t>
            </a:r>
            <a:endParaRPr lang="en-US" baseline="-25000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cs-CZ" dirty="0"/>
              <a:t>dNg/dy = 1400</a:t>
            </a:r>
            <a:r>
              <a:rPr lang="cs-CZ" sz="2400" baseline="45000" dirty="0"/>
              <a:t>+</a:t>
            </a:r>
            <a:r>
              <a:rPr lang="cs-CZ" sz="2400" baseline="45000" dirty="0" smtClean="0"/>
              <a:t>200</a:t>
            </a:r>
          </a:p>
          <a:p>
            <a:pPr lvl="1"/>
            <a:r>
              <a:rPr lang="cs-CZ" dirty="0">
                <a:latin typeface="Symbol" charset="2"/>
                <a:cs typeface="Symbol" charset="2"/>
              </a:rPr>
              <a:t>a</a:t>
            </a:r>
            <a:r>
              <a:rPr lang="cs-CZ" baseline="-25000" dirty="0" smtClean="0"/>
              <a:t>s</a:t>
            </a:r>
            <a:r>
              <a:rPr lang="cs-CZ" dirty="0" smtClean="0"/>
              <a:t> = 0.3, fixed</a:t>
            </a:r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to RHIC &amp; 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A8BE1-EA80-4B42-BA15-BFC0382A6647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1066800"/>
            <a:ext cx="492435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19800" y="4343400"/>
            <a:ext cx="1822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PHENIX, PRC77 (2008)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4953000"/>
            <a:ext cx="7086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For LHC predictions: change only </a:t>
            </a:r>
            <a:r>
              <a:rPr lang="en-US" dirty="0" err="1" smtClean="0">
                <a:latin typeface="Symbol" charset="2"/>
                <a:cs typeface="Symbol" charset="2"/>
              </a:rPr>
              <a:t>r</a:t>
            </a:r>
            <a:r>
              <a:rPr lang="en-US" baseline="-25000" dirty="0" err="1" smtClean="0"/>
              <a:t>med</a:t>
            </a:r>
            <a:r>
              <a:rPr lang="en-US" dirty="0" smtClean="0"/>
              <a:t> ∝</a:t>
            </a:r>
            <a:r>
              <a:rPr lang="en-US" dirty="0" err="1" smtClean="0"/>
              <a:t>dN</a:t>
            </a:r>
            <a:r>
              <a:rPr lang="en-US" baseline="-25000" dirty="0" err="1" smtClean="0"/>
              <a:t>ch</a:t>
            </a:r>
            <a:r>
              <a:rPr lang="en-US" dirty="0" smtClean="0"/>
              <a:t>/d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endParaRPr lang="en-US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844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Scale for our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 smtClean="0"/>
              <a:t>NLO </a:t>
            </a:r>
            <a:r>
              <a:rPr lang="en-US" dirty="0" err="1" smtClean="0"/>
              <a:t>pQCD</a:t>
            </a:r>
            <a:r>
              <a:rPr lang="en-US" dirty="0" smtClean="0"/>
              <a:t> in </a:t>
            </a:r>
            <a:r>
              <a:rPr lang="en-US" dirty="0" err="1" smtClean="0"/>
              <a:t>pp</a:t>
            </a:r>
            <a:r>
              <a:rPr lang="en-US" dirty="0" smtClean="0"/>
              <a:t> System ~ factor of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7552-F827-344B-9D6E-F0AE4FCC3512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6905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1826309"/>
            <a:ext cx="4114800" cy="434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275078" y="5947269"/>
            <a:ext cx="181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PHENIX, PRC84 (2011)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2959" y="1842389"/>
            <a:ext cx="3713614" cy="4482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691242" y="6019800"/>
            <a:ext cx="2117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CMS, </a:t>
            </a:r>
            <a:r>
              <a:rPr lang="tr-TR" sz="1200" dirty="0" smtClean="0"/>
              <a:t>EurPhysJC72 </a:t>
            </a:r>
            <a:r>
              <a:rPr lang="tr-TR" sz="1200" dirty="0"/>
              <a:t>(2012</a:t>
            </a:r>
            <a:r>
              <a:rPr lang="tr-TR" sz="1200" dirty="0" smtClean="0"/>
              <a:t>)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546941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Qualitative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pQCD</a:t>
            </a:r>
            <a:r>
              <a:rPr lang="en-US" dirty="0" smtClean="0"/>
              <a:t> E-loss correct to factor ~2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2F337-0EA7-904F-845E-8F231AEF1725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866196"/>
            <a:ext cx="3485606" cy="220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1656686"/>
            <a:ext cx="3124200" cy="2077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49958" y="1676400"/>
            <a:ext cx="321784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BRAA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886200"/>
            <a:ext cx="3124200" cy="22412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676400"/>
            <a:ext cx="2590800" cy="44987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" y="6172200"/>
            <a:ext cx="1844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PHENIX </a:t>
            </a:r>
            <a:r>
              <a:rPr lang="hu-HU" sz="1200" dirty="0" smtClean="0"/>
              <a:t>PRL105 </a:t>
            </a:r>
            <a:r>
              <a:rPr lang="hu-HU" sz="1200" dirty="0"/>
              <a:t>(2010</a:t>
            </a:r>
            <a:r>
              <a:rPr lang="hu-HU" sz="1200" dirty="0" smtClean="0"/>
              <a:t>)</a:t>
            </a:r>
            <a:endParaRPr lang="en-US" sz="1200" dirty="0" err="1" smtClean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1905000"/>
            <a:ext cx="74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RHIC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58983" y="1752600"/>
            <a:ext cx="9326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  <a:p>
            <a:r>
              <a:rPr lang="en-US" sz="1400" dirty="0" smtClean="0"/>
              <a:t>ALICE D</a:t>
            </a:r>
            <a:endParaRPr lang="en-US" sz="1400" baseline="-25000" dirty="0" smtClean="0"/>
          </a:p>
          <a:p>
            <a:r>
              <a:rPr lang="en-US" sz="1400" dirty="0" smtClean="0"/>
              <a:t>WHDG D</a:t>
            </a:r>
            <a:endParaRPr lang="en-US" sz="1400" baseline="-250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971800" y="1714381"/>
            <a:ext cx="126805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  <a:p>
            <a:r>
              <a:rPr lang="en-US" sz="1400" dirty="0"/>
              <a:t>CMS h</a:t>
            </a:r>
            <a:r>
              <a:rPr lang="en-US" sz="1400" baseline="30000" dirty="0" smtClean="0"/>
              <a:t>±</a:t>
            </a:r>
            <a:r>
              <a:rPr lang="en-US" sz="1400" dirty="0" smtClean="0"/>
              <a:t> 0-5%</a:t>
            </a:r>
          </a:p>
          <a:p>
            <a:r>
              <a:rPr lang="en-US" sz="1400" dirty="0" smtClean="0"/>
              <a:t>WHDG </a:t>
            </a:r>
            <a:r>
              <a:rPr lang="en-US" sz="1400" dirty="0" smtClean="0">
                <a:latin typeface="Symbol" charset="2"/>
                <a:cs typeface="Symbol" charset="2"/>
              </a:rPr>
              <a:t>p</a:t>
            </a:r>
            <a:r>
              <a:rPr lang="en-US" sz="1400" baseline="30000" dirty="0" smtClean="0"/>
              <a:t>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53200" y="3974068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75851" y="3962400"/>
            <a:ext cx="146774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  <a:p>
            <a:r>
              <a:rPr lang="en-US" sz="1400" dirty="0"/>
              <a:t>CMS h</a:t>
            </a:r>
            <a:r>
              <a:rPr lang="en-US" sz="1400" baseline="30000" dirty="0" smtClean="0"/>
              <a:t>±</a:t>
            </a:r>
            <a:r>
              <a:rPr lang="en-US" sz="1400" dirty="0" smtClean="0"/>
              <a:t> 40-50%</a:t>
            </a:r>
          </a:p>
          <a:p>
            <a:r>
              <a:rPr lang="en-US" sz="1400" dirty="0" smtClean="0"/>
              <a:t>WHDG </a:t>
            </a:r>
            <a:r>
              <a:rPr lang="en-US" sz="1400" dirty="0" smtClean="0">
                <a:latin typeface="Symbol" charset="2"/>
                <a:cs typeface="Symbol" charset="2"/>
              </a:rPr>
              <a:t>p</a:t>
            </a:r>
            <a:r>
              <a:rPr lang="en-US" sz="1400" baseline="30000" dirty="0" smtClean="0"/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00200" y="3897868"/>
            <a:ext cx="74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RHIC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32457" y="6096000"/>
            <a:ext cx="2187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ALICE, arXiv:1203.2160</a:t>
            </a:r>
          </a:p>
          <a:p>
            <a:r>
              <a:rPr lang="en-US" sz="1200" dirty="0"/>
              <a:t>CMS, JHEP 1205 (2012) </a:t>
            </a:r>
            <a:r>
              <a:rPr lang="en-US" sz="1200" dirty="0" smtClean="0"/>
              <a:t>063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359503" y="6019800"/>
            <a:ext cx="2203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CMS, </a:t>
            </a:r>
            <a:r>
              <a:rPr lang="tr-TR" sz="1200" dirty="0"/>
              <a:t>Eur.Phys.J. C72 (2012</a:t>
            </a:r>
            <a:r>
              <a:rPr lang="tr-TR" sz="1200" dirty="0" smtClean="0"/>
              <a:t>)</a:t>
            </a:r>
          </a:p>
          <a:p>
            <a:r>
              <a:rPr lang="tr-TR" sz="1200" dirty="0"/>
              <a:t>CMS, arXiv:</a:t>
            </a:r>
            <a:r>
              <a:rPr lang="tr-TR" sz="1200" dirty="0" smtClean="0"/>
              <a:t>1204.1850</a:t>
            </a:r>
            <a:endParaRPr lang="tr-TR" sz="1200" dirty="0"/>
          </a:p>
        </p:txBody>
      </p:sp>
    </p:spTree>
    <p:extLst>
      <p:ext uri="{BB962C8B-B14F-4D97-AF65-F5344CB8AC3E}">
        <p14:creationId xmlns:p14="http://schemas.microsoft.com/office/powerpoint/2010/main" val="3321350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WHDG J/</a:t>
            </a:r>
            <a:r>
              <a:rPr lang="en-US" i="1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Comparison to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/>
              <a:t>WHDG B + new ALICE B =&gt; J/</a:t>
            </a:r>
            <a:r>
              <a:rPr lang="en-US" i="1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decay</a:t>
            </a:r>
          </a:p>
          <a:p>
            <a:pPr lvl="3"/>
            <a:r>
              <a:rPr lang="en-US" dirty="0" smtClean="0"/>
              <a:t>Thanks to Andrea </a:t>
            </a:r>
            <a:r>
              <a:rPr lang="en-US" dirty="0" err="1" smtClean="0"/>
              <a:t>Dainese</a:t>
            </a:r>
            <a:r>
              <a:rPr lang="en-US" dirty="0" smtClean="0"/>
              <a:t> and </a:t>
            </a:r>
            <a:r>
              <a:rPr lang="en-US" dirty="0" err="1" smtClean="0"/>
              <a:t>Zaida</a:t>
            </a:r>
            <a:r>
              <a:rPr lang="en-US" dirty="0" smtClean="0"/>
              <a:t> </a:t>
            </a:r>
            <a:r>
              <a:rPr lang="en-US" dirty="0" err="1" smtClean="0"/>
              <a:t>Conesa</a:t>
            </a:r>
            <a:r>
              <a:rPr lang="en-US" dirty="0" smtClean="0"/>
              <a:t> Del Valle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E5A36-3356-BA45-8C52-7956F3163C27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1022" y="1873232"/>
            <a:ext cx="4782178" cy="46543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2600" y="6172200"/>
            <a:ext cx="2272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Mironov</a:t>
            </a:r>
            <a:r>
              <a:rPr lang="en-US" dirty="0" smtClean="0"/>
              <a:t>, QM2012</a:t>
            </a:r>
          </a:p>
          <a:p>
            <a:r>
              <a:rPr lang="en-US" dirty="0" smtClean="0"/>
              <a:t>NPA 904</a:t>
            </a:r>
            <a:r>
              <a:rPr lang="en-US" dirty="0"/>
              <a:t>-905 (2013)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86352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err="1" smtClean="0"/>
              <a:t>pQCD</a:t>
            </a:r>
            <a:r>
              <a:rPr lang="en-US" dirty="0" smtClean="0"/>
              <a:t>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Incl</a:t>
            </a:r>
            <a:r>
              <a:rPr lang="en-US" dirty="0" smtClean="0"/>
              <a:t>ude</a:t>
            </a:r>
            <a:r>
              <a:rPr lang="en-US" dirty="0" smtClean="0"/>
              <a:t> neglected effects</a:t>
            </a:r>
          </a:p>
          <a:p>
            <a:endParaRPr lang="en-US" sz="2800" dirty="0"/>
          </a:p>
          <a:p>
            <a:endParaRPr lang="en-US" dirty="0" smtClean="0"/>
          </a:p>
          <a:p>
            <a:endParaRPr lang="en-US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dirty="0"/>
              <a:t>Reduce theoretical uncertainty</a:t>
            </a:r>
          </a:p>
          <a:p>
            <a:pPr lvl="1"/>
            <a:r>
              <a:rPr lang="en-US" dirty="0" smtClean="0"/>
              <a:t>Look for new results soon!</a:t>
            </a:r>
          </a:p>
          <a:p>
            <a:r>
              <a:rPr lang="en-US" dirty="0" smtClean="0"/>
              <a:t>Full jet </a:t>
            </a:r>
            <a:r>
              <a:rPr lang="en-US" dirty="0" err="1" smtClean="0"/>
              <a:t>T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mn</a:t>
            </a:r>
            <a:r>
              <a:rPr lang="en-US" dirty="0" smtClean="0">
                <a:cs typeface="Symbol" charset="2"/>
              </a:rPr>
              <a:t>?</a:t>
            </a:r>
            <a:endParaRPr lang="en-US" dirty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E63E-2711-F640-A6FC-01B55E492AB1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Screen Shot 2013-07-15 at 12.55.07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524000"/>
            <a:ext cx="4114800" cy="34409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0" y="4495800"/>
            <a:ext cx="1738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Buzzatti</a:t>
            </a:r>
            <a:r>
              <a:rPr lang="en-US" sz="1200" dirty="0" smtClean="0"/>
              <a:t> and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</a:t>
            </a:r>
          </a:p>
          <a:p>
            <a:r>
              <a:rPr lang="en-US" sz="1200" dirty="0" smtClean="0"/>
              <a:t>NPA 904 (2013)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766158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3467-40D7-40D2-AB4A-51E2FAF21160}" type="slidenum">
              <a:rPr lang="en-US"/>
              <a:pPr/>
              <a:t>26</a:t>
            </a:fld>
            <a:endParaRPr lang="en-US"/>
          </a:p>
        </p:txBody>
      </p:sp>
      <p:sp>
        <p:nvSpPr>
          <p:cNvPr id="58880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Does pQCD or AdS Yield Correct Mass &amp; Momentum </a:t>
            </a:r>
            <a:r>
              <a:rPr lang="en-US" sz="4000" dirty="0" err="1" smtClean="0"/>
              <a:t>Dependecies</a:t>
            </a:r>
            <a:r>
              <a:rPr lang="en-US" sz="4000" dirty="0" smtClean="0"/>
              <a:t> at LHC?</a:t>
            </a:r>
            <a:endParaRPr lang="en-US" sz="4000" dirty="0"/>
          </a:p>
        </p:txBody>
      </p:sp>
      <p:sp>
        <p:nvSpPr>
          <p:cNvPr id="588804" name="Rectangle 4"/>
          <p:cNvSpPr>
            <a:spLocks noChangeArrowheads="1"/>
          </p:cNvSpPr>
          <p:nvPr/>
        </p:nvSpPr>
        <p:spPr bwMode="auto">
          <a:xfrm>
            <a:off x="2819400" y="5370512"/>
            <a:ext cx="625475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00200" lvl="3" indent="-228600">
              <a:spcBef>
                <a:spcPct val="20000"/>
              </a:spcBef>
              <a:buFontTx/>
              <a:buChar char="–"/>
            </a:pPr>
            <a:r>
              <a:rPr lang="en-US" sz="1400" dirty="0">
                <a:solidFill>
                  <a:srgbClr val="4D4D4D"/>
                </a:solidFill>
              </a:rPr>
              <a:t>T(</a:t>
            </a:r>
            <a:r>
              <a:rPr lang="en-US" sz="1400" dirty="0">
                <a:solidFill>
                  <a:srgbClr val="4D4D4D"/>
                </a:solidFill>
                <a:latin typeface="Symbol" pitchFamily="18" charset="2"/>
              </a:rPr>
              <a:t>t</a:t>
            </a:r>
            <a:r>
              <a:rPr lang="en-US" sz="1400" baseline="-25000" dirty="0">
                <a:solidFill>
                  <a:srgbClr val="4D4D4D"/>
                </a:solidFill>
              </a:rPr>
              <a:t>0</a:t>
            </a:r>
            <a:r>
              <a:rPr lang="en-US" sz="1400" dirty="0">
                <a:solidFill>
                  <a:srgbClr val="4D4D4D"/>
                </a:solidFill>
              </a:rPr>
              <a:t>): </a:t>
            </a:r>
            <a:r>
              <a:rPr lang="en-US" sz="1400" dirty="0" smtClean="0">
                <a:solidFill>
                  <a:srgbClr val="4D4D4D"/>
                </a:solidFill>
              </a:rPr>
              <a:t>“(”, </a:t>
            </a:r>
            <a:r>
              <a:rPr lang="en-US" sz="1400" dirty="0">
                <a:solidFill>
                  <a:srgbClr val="4D4D4D"/>
                </a:solidFill>
              </a:rPr>
              <a:t>corrections </a:t>
            </a:r>
            <a:r>
              <a:rPr lang="en-US" sz="1400" dirty="0" smtClean="0">
                <a:solidFill>
                  <a:srgbClr val="4D4D4D"/>
                </a:solidFill>
              </a:rPr>
              <a:t>likely small for </a:t>
            </a:r>
            <a:r>
              <a:rPr lang="en-US" sz="1400" dirty="0">
                <a:solidFill>
                  <a:srgbClr val="4D4D4D"/>
                </a:solidFill>
              </a:rPr>
              <a:t>smaller </a:t>
            </a:r>
            <a:r>
              <a:rPr lang="en-US" sz="1400" dirty="0" err="1">
                <a:solidFill>
                  <a:srgbClr val="4D4D4D"/>
                </a:solidFill>
              </a:rPr>
              <a:t>momenta</a:t>
            </a:r>
            <a:endParaRPr lang="en-US" sz="1400" dirty="0">
              <a:solidFill>
                <a:srgbClr val="4D4D4D"/>
              </a:solidFill>
            </a:endParaRPr>
          </a:p>
          <a:p>
            <a:pPr marL="1600200" lvl="3" indent="-228600">
              <a:spcBef>
                <a:spcPct val="20000"/>
              </a:spcBef>
              <a:buFontTx/>
              <a:buChar char="–"/>
            </a:pPr>
            <a:r>
              <a:rPr lang="en-US" sz="1400" dirty="0" err="1">
                <a:solidFill>
                  <a:srgbClr val="4D4D4D"/>
                </a:solidFill>
              </a:rPr>
              <a:t>T</a:t>
            </a:r>
            <a:r>
              <a:rPr lang="en-US" sz="1400" baseline="-25000" dirty="0" err="1">
                <a:solidFill>
                  <a:srgbClr val="4D4D4D"/>
                </a:solidFill>
              </a:rPr>
              <a:t>c</a:t>
            </a:r>
            <a:r>
              <a:rPr lang="en-US" sz="1400" dirty="0">
                <a:solidFill>
                  <a:srgbClr val="4D4D4D"/>
                </a:solidFill>
              </a:rPr>
              <a:t>: </a:t>
            </a:r>
            <a:r>
              <a:rPr lang="en-US" sz="1400" dirty="0" smtClean="0">
                <a:solidFill>
                  <a:srgbClr val="4D4D4D"/>
                </a:solidFill>
              </a:rPr>
              <a:t>“]”, </a:t>
            </a:r>
            <a:r>
              <a:rPr lang="en-US" sz="1400" dirty="0">
                <a:solidFill>
                  <a:srgbClr val="4D4D4D"/>
                </a:solidFill>
              </a:rPr>
              <a:t>corrections likely </a:t>
            </a:r>
            <a:r>
              <a:rPr lang="en-US" sz="1400" dirty="0" smtClean="0">
                <a:solidFill>
                  <a:srgbClr val="4D4D4D"/>
                </a:solidFill>
              </a:rPr>
              <a:t>large for </a:t>
            </a:r>
            <a:r>
              <a:rPr lang="en-US" sz="1400" dirty="0">
                <a:solidFill>
                  <a:srgbClr val="4D4D4D"/>
                </a:solidFill>
              </a:rPr>
              <a:t>higher </a:t>
            </a:r>
            <a:r>
              <a:rPr lang="en-US" sz="1400" dirty="0" err="1">
                <a:solidFill>
                  <a:srgbClr val="4D4D4D"/>
                </a:solidFill>
              </a:rPr>
              <a:t>momenta</a:t>
            </a:r>
            <a:endParaRPr lang="en-US" sz="1400" dirty="0">
              <a:solidFill>
                <a:srgbClr val="4D4D4D"/>
              </a:solidFill>
            </a:endParaRPr>
          </a:p>
        </p:txBody>
      </p:sp>
      <p:sp>
        <p:nvSpPr>
          <p:cNvPr id="588805" name="Text Box 5"/>
          <p:cNvSpPr txBox="1">
            <a:spLocks noChangeArrowheads="1"/>
          </p:cNvSpPr>
          <p:nvPr/>
        </p:nvSpPr>
        <p:spPr bwMode="auto">
          <a:xfrm>
            <a:off x="5715000" y="6276201"/>
            <a:ext cx="25768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smtClean="0"/>
              <a:t>See also: </a:t>
            </a:r>
          </a:p>
          <a:p>
            <a:r>
              <a:rPr lang="en-US" sz="1200" dirty="0" smtClean="0"/>
              <a:t>WAH</a:t>
            </a:r>
            <a:r>
              <a:rPr lang="en-US" sz="1200" dirty="0"/>
              <a:t>, M.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PLB666 (2008)</a:t>
            </a:r>
            <a:endParaRPr lang="en-US" sz="1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610F-C33A-AC41-9CA0-B7F4CC49001C}" type="datetime1">
              <a:rPr lang="Zyyy" smtClean="0"/>
              <a:t>7/15/13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3588" y="5924490"/>
            <a:ext cx="8480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Qualitatively, corrections to </a:t>
            </a:r>
            <a:r>
              <a:rPr lang="en-US" sz="2000" dirty="0" err="1" smtClean="0"/>
              <a:t>AdS</a:t>
            </a:r>
            <a:r>
              <a:rPr lang="en-US" sz="2000" dirty="0" smtClean="0"/>
              <a:t>/CFT result will drive double ratio to unity </a:t>
            </a:r>
          </a:p>
        </p:txBody>
      </p:sp>
      <p:pic>
        <p:nvPicPr>
          <p:cNvPr id="100966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1143000"/>
            <a:ext cx="6157912" cy="430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500084" y="5105400"/>
            <a:ext cx="2491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WAH, PANIC11 (arXiv:1108.5876)</a:t>
            </a:r>
          </a:p>
        </p:txBody>
      </p:sp>
    </p:spTree>
    <p:extLst>
      <p:ext uri="{BB962C8B-B14F-4D97-AF65-F5344CB8AC3E}">
        <p14:creationId xmlns:p14="http://schemas.microsoft.com/office/powerpoint/2010/main" val="5748446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Multiple </a:t>
            </a:r>
            <a:r>
              <a:rPr lang="en-US" dirty="0"/>
              <a:t>observables demand simultaneous description: </a:t>
            </a:r>
            <a:r>
              <a:rPr lang="en-US" b="1" i="1" dirty="0" smtClean="0"/>
              <a:t>hard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Difficult to describe </a:t>
            </a:r>
            <a:r>
              <a:rPr lang="en-US" dirty="0" smtClean="0"/>
              <a:t>E-loss data </a:t>
            </a:r>
            <a:r>
              <a:rPr lang="en-US" dirty="0" smtClean="0"/>
              <a:t>with </a:t>
            </a:r>
            <a:r>
              <a:rPr lang="en-US" dirty="0" smtClean="0"/>
              <a:t>holography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LO </a:t>
            </a:r>
            <a:r>
              <a:rPr lang="en-US" dirty="0" err="1" smtClean="0"/>
              <a:t>pQCD</a:t>
            </a:r>
            <a:r>
              <a:rPr lang="en-US" dirty="0" smtClean="0"/>
              <a:t> gives reasonable qualitative description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How do we understand </a:t>
            </a:r>
            <a:r>
              <a:rPr lang="en-US" dirty="0" err="1" smtClean="0"/>
              <a:t>sQGP</a:t>
            </a:r>
            <a:r>
              <a:rPr lang="en-US" dirty="0" smtClean="0"/>
              <a:t>(hydro) =&gt; </a:t>
            </a:r>
            <a:r>
              <a:rPr lang="en-US" dirty="0" err="1" smtClean="0"/>
              <a:t>wQGP</a:t>
            </a:r>
            <a:r>
              <a:rPr lang="en-US" dirty="0" smtClean="0"/>
              <a:t>(E-loss)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p+A</a:t>
            </a:r>
            <a:r>
              <a:rPr lang="en-US" dirty="0" smtClean="0"/>
              <a:t> </a:t>
            </a:r>
            <a:r>
              <a:rPr lang="en-US" dirty="0" smtClean="0"/>
              <a:t>crucial control + physics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Looking forward to new data!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D3D47-19C2-A54A-A13B-460234E0C445}" type="datetime1">
              <a:rPr lang="Zyyy" smtClean="0"/>
              <a:t>7/15/13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396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ster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440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CE1A0-D3F0-4646-AFD7-46186F33A57C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7079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ummerschoolInt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778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0D4-1D3A-A544-879D-600D70EFB95F}" type="datetime1">
              <a:rPr lang="Zyyy" smtClean="0">
                <a:solidFill>
                  <a:prstClr val="black">
                    <a:tint val="75000"/>
                  </a:prstClr>
                </a:solidFill>
                <a:latin typeface="Arial"/>
              </a:rPr>
              <a:t>7/15/13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379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Energy Loss?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620000" cy="838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600" dirty="0" smtClean="0"/>
              <a:t>Most direct probe of DOF of QGP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1C8D-61C9-904D-9471-750C260E6327}" type="datetime1">
              <a:rPr lang="Zyyy" smtClean="0"/>
              <a:t>7/15/13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 descr="FOOFig1String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931" y="2807395"/>
            <a:ext cx="8229600" cy="3592220"/>
          </a:xfrm>
          <a:prstGeom prst="rect">
            <a:avLst/>
          </a:prstGeom>
        </p:spPr>
      </p:pic>
      <p:pic>
        <p:nvPicPr>
          <p:cNvPr id="8" name="Content Placeholder 6" descr="FOOFig1pQC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105" y="2808580"/>
            <a:ext cx="8229600" cy="35922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95600" y="2372380"/>
            <a:ext cx="24016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pQCD Picture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89762" y="2375079"/>
            <a:ext cx="2872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AdS/CFT Picture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7B7E-14A8-DC4A-A749-50E31419B31B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40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D7B-3637-614A-B237-15E4B37BB9BF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 descr="Screen Shot 2013-07-15 at 1.54.44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76036"/>
            <a:ext cx="5562600" cy="48268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19600" y="6172200"/>
            <a:ext cx="2662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Betz and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arXiv:1305.6458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1272266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Expectations for HF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Energy loss decreases with M</a:t>
            </a:r>
            <a:r>
              <a:rPr lang="en-US" baseline="-25000" dirty="0" smtClean="0"/>
              <a:t>Q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</a:t>
            </a:r>
            <a:r>
              <a:rPr lang="en-US" dirty="0" smtClean="0"/>
              <a:t> 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r>
              <a:rPr lang="en-US" dirty="0" smtClean="0"/>
              <a:t> &lt;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u,d</a:t>
            </a:r>
            <a:r>
              <a:rPr lang="en-US" dirty="0" smtClean="0"/>
              <a:t> 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g</a:t>
            </a:r>
            <a:endParaRPr lang="en-US" baseline="-25000" dirty="0" smtClean="0"/>
          </a:p>
          <a:p>
            <a:pPr lvl="2">
              <a:buFont typeface="Arial"/>
              <a:buChar char="•"/>
            </a:pPr>
            <a:r>
              <a:rPr lang="en-US" dirty="0" smtClean="0"/>
              <a:t>For experts: not always true for </a:t>
            </a:r>
            <a:r>
              <a:rPr lang="en-US" dirty="0" err="1" smtClean="0"/>
              <a:t>pQCD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	(</a:t>
            </a:r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form</a:t>
            </a:r>
            <a:r>
              <a:rPr lang="en-US" dirty="0" smtClean="0"/>
              <a:t> decreases with M</a:t>
            </a:r>
            <a:r>
              <a:rPr lang="en-US" baseline="-25000" dirty="0" smtClean="0"/>
              <a:t>Q</a:t>
            </a:r>
            <a:r>
              <a:rPr lang="en-US" dirty="0" smtClean="0"/>
              <a:t>)</a:t>
            </a:r>
          </a:p>
          <a:p>
            <a:r>
              <a:rPr lang="en-US" dirty="0" smtClean="0"/>
              <a:t>DOES NOT IMPLY R</a:t>
            </a:r>
            <a:r>
              <a:rPr lang="en-US" baseline="-25000" dirty="0" smtClean="0"/>
              <a:t>AA</a:t>
            </a:r>
            <a:r>
              <a:rPr lang="en-US" dirty="0" smtClean="0"/>
              <a:t> ORDERING</a:t>
            </a:r>
          </a:p>
          <a:p>
            <a:pPr lvl="1"/>
            <a:r>
              <a:rPr lang="en-US" dirty="0"/>
              <a:t>For approx. power law production and energy loss probability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>
                <a:latin typeface="Symbol" pitchFamily="18" charset="2"/>
              </a:rPr>
              <a:t>e</a:t>
            </a:r>
            <a:r>
              <a:rPr lang="en-US" dirty="0"/>
              <a:t>), </a:t>
            </a:r>
            <a:r>
              <a:rPr lang="en-US" i="1" dirty="0">
                <a:latin typeface="Symbol" pitchFamily="18" charset="2"/>
              </a:rPr>
              <a:t>e</a:t>
            </a:r>
            <a:r>
              <a:rPr lang="en-US" dirty="0"/>
              <a:t> = (</a:t>
            </a:r>
            <a:r>
              <a:rPr lang="en-US" i="1" dirty="0" err="1"/>
              <a:t>E</a:t>
            </a:r>
            <a:r>
              <a:rPr lang="en-US" i="1" baseline="-25000" dirty="0" err="1"/>
              <a:t>i</a:t>
            </a:r>
            <a:r>
              <a:rPr lang="en-US" dirty="0"/>
              <a:t> - </a:t>
            </a:r>
            <a:r>
              <a:rPr lang="en-US" i="1" dirty="0" err="1"/>
              <a:t>E</a:t>
            </a:r>
            <a:r>
              <a:rPr lang="en-US" i="1" baseline="-25000" dirty="0" err="1"/>
              <a:t>f</a:t>
            </a:r>
            <a:r>
              <a:rPr lang="en-US" dirty="0"/>
              <a:t>)/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i</a:t>
            </a:r>
            <a:endParaRPr lang="en-US" i="1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Larger </a:t>
            </a:r>
            <a:r>
              <a:rPr lang="en-US" i="1" dirty="0" smtClean="0"/>
              <a:t>n</a:t>
            </a:r>
            <a:r>
              <a:rPr lang="en-US" dirty="0" smtClean="0"/>
              <a:t> =&gt; smaller </a:t>
            </a:r>
            <a:r>
              <a:rPr lang="en-US" i="1" dirty="0" smtClean="0"/>
              <a:t>R</a:t>
            </a:r>
            <a:r>
              <a:rPr lang="en-US" i="1" baseline="-25000" dirty="0" smtClean="0"/>
              <a:t>AA</a:t>
            </a:r>
            <a:r>
              <a:rPr lang="en-US" dirty="0" smtClean="0"/>
              <a:t> for same energy loss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31B-4FFE-A147-BE58-852478A8906E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648200"/>
            <a:ext cx="68196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1981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HQ production spectra softer than lights</a:t>
            </a:r>
          </a:p>
          <a:p>
            <a:pPr marL="457200" lvl="1" indent="0">
              <a:buNone/>
            </a:pPr>
            <a:r>
              <a:rPr lang="en-US" dirty="0" smtClean="0"/>
              <a:t>=&gt; Nontrivial ordering of 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12BD6-F78D-2044-9990-373E51BFA396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48400" y="5638800"/>
            <a:ext cx="2599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See also </a:t>
            </a:r>
          </a:p>
          <a:p>
            <a:r>
              <a:rPr lang="en-US" sz="1200" dirty="0" err="1" smtClean="0"/>
              <a:t>Buzzatti</a:t>
            </a:r>
            <a:r>
              <a:rPr lang="en-US" sz="1200" dirty="0"/>
              <a:t>, 5C (NB: High-</a:t>
            </a:r>
            <a:r>
              <a:rPr lang="en-US" sz="1200" dirty="0" err="1"/>
              <a:t>p</a:t>
            </a:r>
            <a:r>
              <a:rPr lang="en-US" sz="1200" baseline="-25000" dirty="0" err="1"/>
              <a:t>T</a:t>
            </a:r>
            <a:r>
              <a:rPr lang="en-US" sz="1200" dirty="0"/>
              <a:t> and </a:t>
            </a:r>
            <a:r>
              <a:rPr lang="en-US" sz="1200" dirty="0" smtClean="0"/>
              <a:t>Jets)</a:t>
            </a:r>
          </a:p>
        </p:txBody>
      </p:sp>
      <p:pic>
        <p:nvPicPr>
          <p:cNvPr id="9" name="Picture 8" descr="n(p)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8157" y="1609471"/>
            <a:ext cx="3564080" cy="46123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2819400"/>
            <a:ext cx="159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√s = 2.76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pic>
        <p:nvPicPr>
          <p:cNvPr id="11" name="Picture 10" descr="Screen Shot 2012-08-14 at 2.34.15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1" y="2590800"/>
            <a:ext cx="4635124" cy="304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0" y="2819400"/>
            <a:ext cx="96806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  <a:p>
            <a:r>
              <a:rPr lang="en-US" sz="1400" dirty="0" smtClean="0"/>
              <a:t>0-20%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p</a:t>
            </a:r>
            <a:r>
              <a:rPr lang="en-US" sz="1400" baseline="30000" dirty="0" smtClean="0">
                <a:solidFill>
                  <a:srgbClr val="0000FF"/>
                </a:solidFill>
              </a:rPr>
              <a:t>0</a:t>
            </a:r>
            <a:r>
              <a:rPr lang="en-US" sz="1400" dirty="0" smtClean="0">
                <a:solidFill>
                  <a:srgbClr val="0000FF"/>
                </a:solidFill>
              </a:rPr>
              <a:t> WHDG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D WHDG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B WHDG</a:t>
            </a:r>
          </a:p>
        </p:txBody>
      </p:sp>
    </p:spTree>
    <p:extLst>
      <p:ext uri="{BB962C8B-B14F-4D97-AF65-F5344CB8AC3E}">
        <p14:creationId xmlns:p14="http://schemas.microsoft.com/office/powerpoint/2010/main" val="2484581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pQCD</a:t>
            </a:r>
            <a:r>
              <a:rPr lang="en-US" dirty="0" smtClean="0"/>
              <a:t> </a:t>
            </a:r>
            <a:r>
              <a:rPr lang="en-US" dirty="0" err="1" smtClean="0"/>
              <a:t>Rad</a:t>
            </a:r>
            <a:r>
              <a:rPr lang="en-US" dirty="0" smtClean="0"/>
              <a:t>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Bremsstrahlung</a:t>
            </a:r>
            <a:r>
              <a:rPr lang="en-US" dirty="0" smtClean="0"/>
              <a:t> Radiation</a:t>
            </a:r>
          </a:p>
          <a:p>
            <a:pPr lvl="1"/>
            <a:r>
              <a:rPr lang="en-US" dirty="0" smtClean="0"/>
              <a:t>Weakly-coupled plasma</a:t>
            </a:r>
          </a:p>
          <a:p>
            <a:pPr lvl="2"/>
            <a:r>
              <a:rPr lang="en-US" dirty="0" smtClean="0"/>
              <a:t>Medium organizes into Debye-screened centers</a:t>
            </a:r>
          </a:p>
          <a:p>
            <a:pPr lvl="1"/>
            <a:r>
              <a:rPr lang="en-US" dirty="0" smtClean="0"/>
              <a:t>T ~ 350 (450) </a:t>
            </a:r>
            <a:r>
              <a:rPr lang="en-US" dirty="0" err="1" smtClean="0"/>
              <a:t>MeV</a:t>
            </a:r>
            <a:r>
              <a:rPr lang="en-US" dirty="0" smtClean="0"/>
              <a:t>, g ~ 1.9 (1.8)</a:t>
            </a:r>
          </a:p>
          <a:p>
            <a:pPr lvl="2"/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~ </a:t>
            </a:r>
            <a:r>
              <a:rPr lang="en-US" dirty="0" err="1" smtClean="0"/>
              <a:t>gT</a:t>
            </a:r>
            <a:r>
              <a:rPr lang="en-US" dirty="0" smtClean="0"/>
              <a:t> ~ 0.7 (0.8)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2"/>
            <a:r>
              <a:rPr lang="en-US" dirty="0" err="1" smtClean="0">
                <a:latin typeface="Symbol" pitchFamily="18" charset="2"/>
              </a:rPr>
              <a:t>l</a:t>
            </a:r>
            <a:r>
              <a:rPr lang="en-US" baseline="-25000" dirty="0" err="1" smtClean="0"/>
              <a:t>mfp</a:t>
            </a:r>
            <a:r>
              <a:rPr lang="en-US" dirty="0" smtClean="0"/>
              <a:t> ~ 1/g</a:t>
            </a:r>
            <a:r>
              <a:rPr lang="en-US" baseline="30000" dirty="0" smtClean="0"/>
              <a:t>2</a:t>
            </a:r>
            <a:r>
              <a:rPr lang="en-US" dirty="0" smtClean="0"/>
              <a:t>T ~ 0.8 (0.7) fm</a:t>
            </a:r>
          </a:p>
          <a:p>
            <a:pPr lvl="2"/>
            <a:r>
              <a:rPr lang="en-US" dirty="0" err="1" smtClean="0"/>
              <a:t>R</a:t>
            </a:r>
            <a:r>
              <a:rPr lang="en-US" baseline="-25000" dirty="0" err="1" smtClean="0"/>
              <a:t>Au,Pb</a:t>
            </a:r>
            <a:r>
              <a:rPr lang="en-US" baseline="-25000" dirty="0" smtClean="0"/>
              <a:t> </a:t>
            </a:r>
            <a:r>
              <a:rPr lang="en-US" dirty="0" smtClean="0"/>
              <a:t> ~ 6 fm</a:t>
            </a:r>
          </a:p>
          <a:p>
            <a:pPr lvl="1"/>
            <a:r>
              <a:rPr lang="en-US" dirty="0" smtClean="0"/>
              <a:t>1/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&lt;&lt; </a:t>
            </a:r>
            <a:r>
              <a:rPr lang="en-US" dirty="0" err="1" smtClean="0">
                <a:latin typeface="Symbol" pitchFamily="18" charset="2"/>
              </a:rPr>
              <a:t>l</a:t>
            </a:r>
            <a:r>
              <a:rPr lang="en-US" baseline="-25000" dirty="0" err="1" smtClean="0"/>
              <a:t>mfp</a:t>
            </a:r>
            <a:r>
              <a:rPr lang="en-US" dirty="0" smtClean="0"/>
              <a:t> &lt;&lt; L</a:t>
            </a:r>
          </a:p>
          <a:p>
            <a:pPr lvl="2"/>
            <a:r>
              <a:rPr lang="en-US" dirty="0" smtClean="0"/>
              <a:t>multiple coherent emission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54DC-CE0C-734D-B178-DC632E4574C9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724400" y="5332926"/>
            <a:ext cx="4038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solidFill>
                  <a:srgbClr val="005400"/>
                </a:solidFill>
              </a:rPr>
              <a:t>Bethe-</a:t>
            </a:r>
            <a:r>
              <a:rPr lang="en-US" sz="2800" dirty="0" err="1" smtClean="0">
                <a:solidFill>
                  <a:srgbClr val="005400"/>
                </a:solidFill>
              </a:rPr>
              <a:t>Heitler</a:t>
            </a:r>
            <a:endParaRPr lang="en-US" sz="28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400" dirty="0" err="1">
                <a:solidFill>
                  <a:srgbClr val="4D4D4D"/>
                </a:solidFill>
              </a:rPr>
              <a:t>dp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/</a:t>
            </a:r>
            <a:r>
              <a:rPr lang="en-US" sz="2400" dirty="0" err="1">
                <a:solidFill>
                  <a:srgbClr val="4D4D4D"/>
                </a:solidFill>
              </a:rPr>
              <a:t>dt</a:t>
            </a:r>
            <a:r>
              <a:rPr lang="en-US" sz="2400" dirty="0">
                <a:solidFill>
                  <a:srgbClr val="4D4D4D"/>
                </a:solidFill>
              </a:rPr>
              <a:t> ~ -(T</a:t>
            </a:r>
            <a:r>
              <a:rPr lang="en-US" sz="2400" baseline="30000" dirty="0">
                <a:solidFill>
                  <a:srgbClr val="4D4D4D"/>
                </a:solidFill>
              </a:rPr>
              <a:t>3</a:t>
            </a:r>
            <a:r>
              <a:rPr lang="en-US" sz="2400" dirty="0">
                <a:solidFill>
                  <a:srgbClr val="4D4D4D"/>
                </a:solidFill>
              </a:rPr>
              <a:t>/M</a:t>
            </a:r>
            <a:r>
              <a:rPr lang="en-US" sz="2400" baseline="-25000" dirty="0">
                <a:solidFill>
                  <a:srgbClr val="4D4D4D"/>
                </a:solidFill>
              </a:rPr>
              <a:t>q</a:t>
            </a:r>
            <a:r>
              <a:rPr lang="en-US" sz="2400" baseline="30000" dirty="0">
                <a:solidFill>
                  <a:srgbClr val="4D4D4D"/>
                </a:solidFill>
              </a:rPr>
              <a:t>2</a:t>
            </a:r>
            <a:r>
              <a:rPr lang="en-US" sz="2400" dirty="0">
                <a:solidFill>
                  <a:srgbClr val="4D4D4D"/>
                </a:solidFill>
              </a:rPr>
              <a:t>) </a:t>
            </a:r>
            <a:r>
              <a:rPr lang="en-US" sz="2400" dirty="0" err="1" smtClean="0">
                <a:solidFill>
                  <a:srgbClr val="4D4D4D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4D4D4D"/>
                </a:solidFill>
              </a:rPr>
              <a:t>T</a:t>
            </a:r>
            <a:endParaRPr lang="en-US" sz="2400" dirty="0">
              <a:solidFill>
                <a:srgbClr val="4D4D4D"/>
              </a:solidFill>
            </a:endParaRPr>
          </a:p>
        </p:txBody>
      </p:sp>
      <p:grpSp>
        <p:nvGrpSpPr>
          <p:cNvPr id="7" name="Group 10"/>
          <p:cNvGrpSpPr/>
          <p:nvPr/>
        </p:nvGrpSpPr>
        <p:grpSpPr>
          <a:xfrm>
            <a:off x="304800" y="5282484"/>
            <a:ext cx="5334000" cy="1283595"/>
            <a:chOff x="4419600" y="5193405"/>
            <a:chExt cx="5334000" cy="1283595"/>
          </a:xfrm>
        </p:grpSpPr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4419600" y="5257800"/>
              <a:ext cx="53340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742950" lvl="1" indent="-285750">
                <a:spcBef>
                  <a:spcPct val="20000"/>
                </a:spcBef>
                <a:buFontTx/>
                <a:buChar char="–"/>
              </a:pPr>
              <a:r>
                <a:rPr lang="en-US" sz="2800" dirty="0" smtClean="0">
                  <a:solidFill>
                    <a:srgbClr val="005400"/>
                  </a:solidFill>
                </a:rPr>
                <a:t>LPM</a:t>
              </a:r>
              <a:endParaRPr lang="en-US" sz="2800" dirty="0">
                <a:solidFill>
                  <a:srgbClr val="005400"/>
                </a:solidFill>
              </a:endParaRPr>
            </a:p>
            <a:p>
              <a:pPr marL="1143000" lvl="2" indent="-228600">
                <a:spcBef>
                  <a:spcPct val="20000"/>
                </a:spcBef>
              </a:pPr>
              <a:r>
                <a:rPr lang="en-US" sz="2400" dirty="0" err="1">
                  <a:solidFill>
                    <a:srgbClr val="4D4D4D"/>
                  </a:solidFill>
                </a:rPr>
                <a:t>dp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T</a:t>
              </a:r>
              <a:r>
                <a:rPr lang="en-US" sz="2400" dirty="0">
                  <a:solidFill>
                    <a:srgbClr val="4D4D4D"/>
                  </a:solidFill>
                </a:rPr>
                <a:t>/</a:t>
              </a:r>
              <a:r>
                <a:rPr lang="en-US" sz="2400" dirty="0" err="1">
                  <a:solidFill>
                    <a:srgbClr val="4D4D4D"/>
                  </a:solidFill>
                </a:rPr>
                <a:t>dt</a:t>
              </a:r>
              <a:r>
                <a:rPr lang="en-US" sz="2400" dirty="0">
                  <a:solidFill>
                    <a:srgbClr val="4D4D4D"/>
                  </a:solidFill>
                </a:rPr>
                <a:t> ~ -LT</a:t>
              </a:r>
              <a:r>
                <a:rPr lang="en-US" sz="2400" baseline="30000" dirty="0">
                  <a:solidFill>
                    <a:srgbClr val="4D4D4D"/>
                  </a:solidFill>
                </a:rPr>
                <a:t>3</a:t>
              </a:r>
              <a:r>
                <a:rPr lang="en-US" sz="2400" dirty="0">
                  <a:solidFill>
                    <a:srgbClr val="4D4D4D"/>
                  </a:solidFill>
                </a:rPr>
                <a:t> log(</a:t>
              </a:r>
              <a:r>
                <a:rPr lang="en-US" sz="2400" dirty="0" err="1">
                  <a:solidFill>
                    <a:srgbClr val="4D4D4D"/>
                  </a:solidFill>
                </a:rPr>
                <a:t>p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T</a:t>
              </a:r>
              <a:r>
                <a:rPr lang="en-US" sz="2400" dirty="0">
                  <a:solidFill>
                    <a:srgbClr val="4D4D4D"/>
                  </a:solidFill>
                </a:rPr>
                <a:t>/</a:t>
              </a:r>
              <a:r>
                <a:rPr lang="en-US" sz="2400" dirty="0" err="1">
                  <a:solidFill>
                    <a:srgbClr val="4D4D4D"/>
                  </a:solidFill>
                </a:rPr>
                <a:t>M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q</a:t>
              </a:r>
              <a:r>
                <a:rPr lang="en-US" sz="2400" dirty="0" smtClean="0">
                  <a:solidFill>
                    <a:srgbClr val="4D4D4D"/>
                  </a:solidFill>
                </a:rPr>
                <a:t>)</a:t>
              </a:r>
              <a:endParaRPr lang="en-US" sz="2400" dirty="0">
                <a:solidFill>
                  <a:srgbClr val="4D4D4D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800600" y="5193405"/>
              <a:ext cx="3962400" cy="1143000"/>
            </a:xfrm>
            <a:prstGeom prst="rect">
              <a:avLst/>
            </a:prstGeom>
            <a:noFill/>
            <a:ln w="444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 sz="12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5105400" y="3276600"/>
            <a:ext cx="4102414" cy="1752600"/>
            <a:chOff x="1066800" y="1905000"/>
            <a:chExt cx="4102414" cy="17526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6800" y="1905000"/>
              <a:ext cx="4038600" cy="1372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2057400" y="3380601"/>
              <a:ext cx="3111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Gyulassy</a:t>
              </a:r>
              <a:r>
                <a:rPr lang="en-US" sz="1200" dirty="0" smtClean="0"/>
                <a:t>, </a:t>
              </a:r>
              <a:r>
                <a:rPr lang="en-US" sz="1200" dirty="0" err="1" smtClean="0"/>
                <a:t>Levai</a:t>
              </a:r>
              <a:r>
                <a:rPr lang="en-US" sz="1200" dirty="0" smtClean="0"/>
                <a:t>, and </a:t>
              </a:r>
              <a:r>
                <a:rPr lang="en-US" sz="1200" dirty="0" err="1" smtClean="0"/>
                <a:t>Vitev</a:t>
              </a:r>
              <a:r>
                <a:rPr lang="en-US" sz="1200" dirty="0" smtClean="0"/>
                <a:t>, NPB571 (2000)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Elastic Loss?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2837"/>
            <a:ext cx="4038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Appreciable!</a:t>
            </a:r>
            <a:endParaRPr lang="en-US" sz="2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2837"/>
            <a:ext cx="4038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Finite time effects small</a:t>
            </a:r>
            <a:endParaRPr lang="en-US" sz="2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4E86-DE1C-7448-8B0A-57C525B3E966}" type="datetime1">
              <a:rPr lang="Zyyy" smtClean="0"/>
              <a:t>7/15/13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3853" y="1676400"/>
            <a:ext cx="3609947" cy="379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667000" y="5334000"/>
            <a:ext cx="1797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Mustafa, PRC72 (2005)</a:t>
            </a:r>
          </a:p>
        </p:txBody>
      </p:sp>
      <p:pic>
        <p:nvPicPr>
          <p:cNvPr id="11674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ED5FF"/>
              </a:clrFrom>
              <a:clrTo>
                <a:srgbClr val="AED5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466" y="1600200"/>
            <a:ext cx="356140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7086600" y="5334000"/>
            <a:ext cx="1672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Adil</a:t>
            </a:r>
            <a:r>
              <a:rPr lang="en-US" sz="1200" dirty="0" smtClean="0"/>
              <a:t>,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WAH, </a:t>
            </a:r>
          </a:p>
          <a:p>
            <a:r>
              <a:rPr lang="en-US" sz="1200" dirty="0" smtClean="0"/>
              <a:t>Wicks, PRC75 (2007)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6200" y="5715001"/>
            <a:ext cx="8839200" cy="99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pQCD comparisons with data, use WHDG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Rad+El+Geom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model;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formalism valid for g/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lq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54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Rise in R</a:t>
            </a:r>
            <a:r>
              <a:rPr lang="en-US" baseline="-25000" dirty="0" smtClean="0"/>
              <a:t>AA</a:t>
            </a:r>
            <a:r>
              <a:rPr lang="en-US" dirty="0" smtClean="0"/>
              <a:t> a Final State Effect?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990600"/>
            <a:ext cx="4724400" cy="2819400"/>
          </a:xfrm>
        </p:spPr>
        <p:txBody>
          <a:bodyPr/>
          <a:lstStyle/>
          <a:p>
            <a:pPr lvl="1"/>
            <a:r>
              <a:rPr lang="en-US" dirty="0" smtClean="0"/>
              <a:t>Is rise really due to pQCD?</a:t>
            </a:r>
          </a:p>
          <a:p>
            <a:pPr lvl="1"/>
            <a:r>
              <a:rPr lang="en-US" dirty="0" smtClean="0"/>
              <a:t>Or other quench (flat?)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2800" dirty="0" smtClean="0">
                <a:solidFill>
                  <a:srgbClr val="005400"/>
                </a:solidFill>
              </a:rPr>
              <a:t>+ initial state CNM 	effects a la CGC?</a:t>
            </a:r>
            <a:endParaRPr lang="en-US" sz="2800" dirty="0">
              <a:solidFill>
                <a:srgbClr val="0054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6512-65DE-B049-80CC-F9AC6B45A496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95949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914400"/>
            <a:ext cx="37231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949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3482827"/>
            <a:ext cx="3769796" cy="252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446196" y="5895201"/>
            <a:ext cx="2802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Albacete and </a:t>
            </a:r>
            <a:r>
              <a:rPr lang="en-US" sz="1200" dirty="0" err="1" smtClean="0"/>
              <a:t>Marquet</a:t>
            </a:r>
            <a:r>
              <a:rPr lang="en-US" sz="1200" dirty="0" smtClean="0"/>
              <a:t>, PLB687 (2010)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981200" y="2286000"/>
            <a:ext cx="1905000" cy="1295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957393" y="2667000"/>
            <a:ext cx="19050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1524000" y="3124200"/>
            <a:ext cx="914400" cy="158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256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497896"/>
            <a:ext cx="4190999" cy="228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762000" y="6553200"/>
            <a:ext cx="1694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PHENIX PRL98, 2007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4114800"/>
            <a:ext cx="1193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Y-J Lee, QM11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53000" y="6096000"/>
            <a:ext cx="4050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660000"/>
                </a:solidFill>
              </a:rPr>
              <a:t>Require p + A and/or direct </a:t>
            </a:r>
            <a:r>
              <a:rPr lang="en-US" sz="2400" dirty="0" smtClean="0">
                <a:solidFill>
                  <a:srgbClr val="660000"/>
                </a:solidFill>
                <a:latin typeface="Symbol" pitchFamily="18" charset="2"/>
              </a:rPr>
              <a:t>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5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  <p:bldP spid="24" grpId="0"/>
      <p:bldP spid="1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pQCD and Jet Measurements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76800"/>
          </a:xfrm>
        </p:spPr>
        <p:txBody>
          <a:bodyPr/>
          <a:lstStyle/>
          <a:p>
            <a:pPr lvl="1"/>
            <a:r>
              <a:rPr lang="en-US" dirty="0" smtClean="0"/>
              <a:t>CMS sees redistribution of lost energy at large angles</a:t>
            </a:r>
          </a:p>
          <a:p>
            <a:pPr lvl="2"/>
            <a:r>
              <a:rPr lang="en-US" dirty="0" smtClean="0"/>
              <a:t>Naive pQCD expectation: collinear radiation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C8960-58D2-4D44-BDA8-C9D0C83193C3}" type="datetime1">
              <a:rPr lang="Zyyy" smtClean="0"/>
              <a:t>7/15/13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00864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9575" y="2505075"/>
            <a:ext cx="82010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297700" y="6172200"/>
            <a:ext cx="1770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Wyslouch</a:t>
            </a:r>
            <a:r>
              <a:rPr lang="en-US" sz="1200" dirty="0" smtClean="0"/>
              <a:t>, CMS, QM11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pQCD and Wide Angle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5334000" cy="2819400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US" dirty="0" smtClean="0"/>
              <a:t>Naively, pQCD =&gt; </a:t>
            </a:r>
          </a:p>
          <a:p>
            <a:pPr lvl="1">
              <a:buNone/>
            </a:pPr>
            <a:r>
              <a:rPr lang="en-US" dirty="0" smtClean="0"/>
              <a:t>		</a:t>
            </a:r>
            <a:r>
              <a:rPr lang="en-US" dirty="0" err="1" smtClean="0"/>
              <a:t>x</a:t>
            </a:r>
            <a:r>
              <a:rPr lang="en-US" baseline="-25000" dirty="0" err="1" smtClean="0"/>
              <a:t>typical</a:t>
            </a:r>
            <a:r>
              <a:rPr lang="en-US" dirty="0" smtClean="0"/>
              <a:t>, 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baseline="-25000" dirty="0" err="1" smtClean="0"/>
              <a:t>typical</a:t>
            </a:r>
            <a:r>
              <a:rPr lang="en-US" dirty="0" smtClean="0"/>
              <a:t> ~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/E;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~ 0.5 </a:t>
            </a:r>
            <a:r>
              <a:rPr lang="en-US" dirty="0" err="1" smtClean="0"/>
              <a:t>GeV</a:t>
            </a:r>
            <a:endParaRPr lang="en-US" baseline="-25000" dirty="0" smtClean="0"/>
          </a:p>
          <a:p>
            <a:pPr lvl="1"/>
            <a:r>
              <a:rPr lang="en-US" b="1" i="1" dirty="0" smtClean="0"/>
              <a:t>All</a:t>
            </a:r>
            <a:r>
              <a:rPr lang="en-US" dirty="0" smtClean="0"/>
              <a:t> current </a:t>
            </a:r>
            <a:r>
              <a:rPr lang="en-US" dirty="0" err="1" smtClean="0"/>
              <a:t>Eloss</a:t>
            </a:r>
            <a:r>
              <a:rPr lang="en-US" dirty="0" smtClean="0"/>
              <a:t> calculations assume small angle emission</a:t>
            </a:r>
          </a:p>
          <a:p>
            <a:pPr lvl="1">
              <a:buNone/>
            </a:pPr>
            <a:r>
              <a:rPr lang="en-US" dirty="0" smtClean="0"/>
              <a:t>			    (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&lt;&lt; </a:t>
            </a:r>
            <a:r>
              <a:rPr lang="en-US" dirty="0" err="1" smtClean="0"/>
              <a:t>xE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Collinear approximation is (maximally) violated;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typ</a:t>
            </a:r>
            <a:r>
              <a:rPr lang="en-US" dirty="0" smtClean="0"/>
              <a:t> ~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/E</a:t>
            </a:r>
          </a:p>
          <a:p>
            <a:pPr lvl="1"/>
            <a:r>
              <a:rPr lang="en-US" dirty="0" smtClean="0"/>
              <a:t>pQCD is not inconsistent with data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51C6-13A0-0D42-A435-27B941FEF3DB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91750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3540369"/>
            <a:ext cx="4495799" cy="324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514600" y="6581001"/>
            <a:ext cx="2346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 and B Cole, PRC81, 2010</a:t>
            </a:r>
            <a:endParaRPr lang="en-US" sz="1200" i="1" dirty="0" smtClean="0"/>
          </a:p>
        </p:txBody>
      </p:sp>
      <p:pic>
        <p:nvPicPr>
          <p:cNvPr id="92979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914400"/>
            <a:ext cx="281706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356523" y="3910264"/>
            <a:ext cx="1787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  Roland, CMS, QM11</a:t>
            </a:r>
          </a:p>
        </p:txBody>
      </p:sp>
      <p:pic>
        <p:nvPicPr>
          <p:cNvPr id="92979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4121280"/>
            <a:ext cx="3505200" cy="250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867400" y="6553200"/>
            <a:ext cx="1692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 Cole, ATLAS, QM11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86800" y="635240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7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840E9-1E48-4FA9-8EB9-04D65C835438}" type="slidenum">
              <a:rPr lang="en-US"/>
              <a:pPr/>
              <a:t>39</a:t>
            </a:fld>
            <a:endParaRPr lang="en-US"/>
          </a:p>
        </p:txBody>
      </p:sp>
      <p:sp>
        <p:nvSpPr>
          <p:cNvPr id="613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334000"/>
          </a:xfrm>
        </p:spPr>
        <p:txBody>
          <a:bodyPr/>
          <a:lstStyle/>
          <a:p>
            <a:r>
              <a:rPr lang="en-US" dirty="0"/>
              <a:t>But what about the interplay between mass and momentum?</a:t>
            </a:r>
          </a:p>
          <a:p>
            <a:pPr lvl="1"/>
            <a:r>
              <a:rPr lang="en-US" dirty="0"/>
              <a:t>Take ratio of 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baseline="-25000" dirty="0"/>
              <a:t>AA</a:t>
            </a:r>
            <a:r>
              <a:rPr lang="en-US" dirty="0"/>
              <a:t>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pQCD: Mass effects die out with increasing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 lvl="2">
              <a:buFontTx/>
              <a:buNone/>
            </a:pPr>
            <a:endParaRPr lang="en-US" dirty="0"/>
          </a:p>
          <a:p>
            <a:pPr lvl="3"/>
            <a:r>
              <a:rPr lang="en-US" dirty="0"/>
              <a:t>Ratio starts below 1, asymptotically approaches 1.  Approach is slower for higher quenching</a:t>
            </a:r>
          </a:p>
          <a:p>
            <a:pPr lvl="2"/>
            <a:r>
              <a:rPr lang="en-US" dirty="0"/>
              <a:t>ST: drag independent of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, inversely proportional to mass.  Simple analytic approx. of uniform medium gives</a:t>
            </a:r>
          </a:p>
          <a:p>
            <a:pPr lvl="2">
              <a:buFontTx/>
              <a:buNone/>
            </a:pPr>
            <a:r>
              <a:rPr lang="en-US" dirty="0" err="1"/>
              <a:t>R</a:t>
            </a:r>
            <a:r>
              <a:rPr lang="en-US" i="1" baseline="30000" dirty="0" err="1"/>
              <a:t>cb</a:t>
            </a:r>
            <a:r>
              <a:rPr lang="en-US" baseline="-25000" dirty="0" err="1"/>
              <a:t>pQCD</a:t>
            </a:r>
            <a:r>
              <a:rPr lang="en-US" dirty="0"/>
              <a:t>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) ~ </a:t>
            </a:r>
            <a:r>
              <a:rPr lang="en-US" i="1" dirty="0" err="1"/>
              <a:t>n</a:t>
            </a:r>
            <a:r>
              <a:rPr lang="en-US" baseline="-25000" dirty="0" err="1"/>
              <a:t>b</a:t>
            </a:r>
            <a:r>
              <a:rPr lang="en-US" dirty="0" err="1"/>
              <a:t>M</a:t>
            </a:r>
            <a:r>
              <a:rPr lang="en-US" baseline="-25000" dirty="0" err="1"/>
              <a:t>c</a:t>
            </a:r>
            <a:r>
              <a:rPr lang="en-US" dirty="0"/>
              <a:t>/</a:t>
            </a:r>
            <a:r>
              <a:rPr lang="en-US" i="1" dirty="0" err="1"/>
              <a:t>n</a:t>
            </a:r>
            <a:r>
              <a:rPr lang="en-US" baseline="-25000" dirty="0" err="1"/>
              <a:t>c</a:t>
            </a:r>
            <a:r>
              <a:rPr lang="en-US" dirty="0" err="1"/>
              <a:t>M</a:t>
            </a:r>
            <a:r>
              <a:rPr lang="en-US" baseline="-25000" dirty="0" err="1"/>
              <a:t>b</a:t>
            </a:r>
            <a:r>
              <a:rPr lang="en-US" baseline="-25000" dirty="0"/>
              <a:t> </a:t>
            </a:r>
            <a:r>
              <a:rPr lang="en-US" dirty="0"/>
              <a:t>~ M</a:t>
            </a:r>
            <a:r>
              <a:rPr lang="en-US" baseline="-25000" dirty="0"/>
              <a:t>c</a:t>
            </a:r>
            <a:r>
              <a:rPr lang="en-US" dirty="0"/>
              <a:t>/M</a:t>
            </a:r>
            <a:r>
              <a:rPr lang="en-US" baseline="-25000" dirty="0"/>
              <a:t>b </a:t>
            </a:r>
            <a:r>
              <a:rPr lang="en-US" dirty="0"/>
              <a:t>~ .27</a:t>
            </a:r>
          </a:p>
          <a:p>
            <a:pPr lvl="3"/>
            <a:r>
              <a:rPr lang="en-US" dirty="0"/>
              <a:t>Ratio starts below 1; independent of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  <p:sp>
        <p:nvSpPr>
          <p:cNvPr id="613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AdS and pQCD</a:t>
            </a:r>
            <a:endParaRPr lang="en-US" dirty="0"/>
          </a:p>
        </p:txBody>
      </p:sp>
      <p:sp>
        <p:nvSpPr>
          <p:cNvPr id="613380" name="Rectangle 4"/>
          <p:cNvSpPr>
            <a:spLocks noChangeArrowheads="1"/>
          </p:cNvSpPr>
          <p:nvPr/>
        </p:nvSpPr>
        <p:spPr bwMode="auto">
          <a:xfrm>
            <a:off x="1211263" y="3124200"/>
            <a:ext cx="644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err="1">
                <a:solidFill>
                  <a:srgbClr val="4D4D4D"/>
                </a:solidFill>
              </a:rPr>
              <a:t>R</a:t>
            </a:r>
            <a:r>
              <a:rPr lang="en-US" sz="2400" i="1" baseline="30000" dirty="0" err="1">
                <a:solidFill>
                  <a:srgbClr val="4D4D4D"/>
                </a:solidFill>
              </a:rPr>
              <a:t>cb</a:t>
            </a:r>
            <a:r>
              <a:rPr lang="en-US" sz="2400" baseline="-25000" dirty="0" err="1">
                <a:solidFill>
                  <a:srgbClr val="4D4D4D"/>
                </a:solidFill>
              </a:rPr>
              <a:t>pQCD</a:t>
            </a:r>
            <a:r>
              <a:rPr lang="en-US" sz="2400" dirty="0">
                <a:solidFill>
                  <a:srgbClr val="4D4D4D"/>
                </a:solidFill>
              </a:rPr>
              <a:t>(</a:t>
            </a:r>
            <a:r>
              <a:rPr lang="en-US" sz="2400" dirty="0" err="1">
                <a:solidFill>
                  <a:srgbClr val="4D4D4D"/>
                </a:solidFill>
              </a:rPr>
              <a:t>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) </a:t>
            </a:r>
            <a:r>
              <a:rPr lang="en-US" sz="2400" dirty="0">
                <a:solidFill>
                  <a:srgbClr val="4D4D4D"/>
                </a:solidFill>
                <a:latin typeface="Symbol" pitchFamily="18" charset="2"/>
              </a:rPr>
              <a:t>~</a:t>
            </a:r>
            <a:r>
              <a:rPr lang="en-US" sz="2400" dirty="0">
                <a:solidFill>
                  <a:srgbClr val="4D4D4D"/>
                </a:solidFill>
              </a:rPr>
              <a:t> 1 - </a:t>
            </a:r>
            <a:r>
              <a:rPr lang="en-US" sz="2400" dirty="0">
                <a:solidFill>
                  <a:srgbClr val="4D4D4D"/>
                </a:solidFill>
                <a:latin typeface="Symbol" pitchFamily="18" charset="2"/>
              </a:rPr>
              <a:t>a</a:t>
            </a:r>
            <a:r>
              <a:rPr lang="en-US" sz="2400" baseline="-25000" dirty="0">
                <a:solidFill>
                  <a:srgbClr val="4D4D4D"/>
                </a:solidFill>
              </a:rPr>
              <a:t>s</a:t>
            </a:r>
            <a:r>
              <a:rPr lang="en-US" sz="2400" dirty="0">
                <a:solidFill>
                  <a:srgbClr val="4D4D4D"/>
                </a:solidFill>
              </a:rPr>
              <a:t> </a:t>
            </a:r>
            <a:r>
              <a:rPr lang="en-US" sz="2400" i="1" dirty="0">
                <a:solidFill>
                  <a:srgbClr val="4D4D4D"/>
                </a:solidFill>
              </a:rPr>
              <a:t>n</a:t>
            </a:r>
            <a:r>
              <a:rPr lang="en-US" sz="2400" dirty="0">
                <a:solidFill>
                  <a:srgbClr val="4D4D4D"/>
                </a:solidFill>
              </a:rPr>
              <a:t>(</a:t>
            </a:r>
            <a:r>
              <a:rPr lang="en-US" sz="2400" dirty="0" err="1">
                <a:solidFill>
                  <a:srgbClr val="4D4D4D"/>
                </a:solidFill>
              </a:rPr>
              <a:t>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) L</a:t>
            </a:r>
            <a:r>
              <a:rPr lang="en-US" sz="2400" baseline="30000" dirty="0">
                <a:solidFill>
                  <a:srgbClr val="4D4D4D"/>
                </a:solidFill>
              </a:rPr>
              <a:t>2</a:t>
            </a:r>
            <a:r>
              <a:rPr lang="en-US" sz="2400" dirty="0">
                <a:solidFill>
                  <a:srgbClr val="4D4D4D"/>
                </a:solidFill>
              </a:rPr>
              <a:t> log(M</a:t>
            </a:r>
            <a:r>
              <a:rPr lang="en-US" sz="2400" baseline="-25000" dirty="0">
                <a:solidFill>
                  <a:srgbClr val="4D4D4D"/>
                </a:solidFill>
              </a:rPr>
              <a:t>b</a:t>
            </a:r>
            <a:r>
              <a:rPr lang="en-US" sz="2400" dirty="0">
                <a:solidFill>
                  <a:srgbClr val="4D4D4D"/>
                </a:solidFill>
              </a:rPr>
              <a:t>/M</a:t>
            </a:r>
            <a:r>
              <a:rPr lang="en-US" sz="2400" baseline="-25000" dirty="0">
                <a:solidFill>
                  <a:srgbClr val="4D4D4D"/>
                </a:solidFill>
              </a:rPr>
              <a:t>c</a:t>
            </a:r>
            <a:r>
              <a:rPr lang="en-US" sz="2400" dirty="0">
                <a:solidFill>
                  <a:srgbClr val="4D4D4D"/>
                </a:solidFill>
              </a:rPr>
              <a:t>) (   /</a:t>
            </a:r>
            <a:r>
              <a:rPr lang="en-US" sz="2400" dirty="0" err="1">
                <a:solidFill>
                  <a:srgbClr val="4D4D4D"/>
                </a:solidFill>
              </a:rPr>
              <a:t>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)</a:t>
            </a:r>
            <a:endParaRPr lang="en-US" sz="2400" baseline="-25000" dirty="0">
              <a:solidFill>
                <a:srgbClr val="4D4D4D"/>
              </a:solidFill>
            </a:endParaRPr>
          </a:p>
        </p:txBody>
      </p:sp>
      <p:pic>
        <p:nvPicPr>
          <p:cNvPr id="613381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00" y="3213100"/>
            <a:ext cx="274637" cy="342900"/>
          </a:xfrm>
          <a:prstGeom prst="rect">
            <a:avLst/>
          </a:prstGeom>
          <a:noFill/>
        </p:spPr>
      </p:pic>
      <p:sp>
        <p:nvSpPr>
          <p:cNvPr id="613382" name="Rectangle 6"/>
          <p:cNvSpPr>
            <a:spLocks noChangeArrowheads="1"/>
          </p:cNvSpPr>
          <p:nvPr/>
        </p:nvSpPr>
        <p:spPr bwMode="auto">
          <a:xfrm>
            <a:off x="3683358" y="3607158"/>
            <a:ext cx="4393842" cy="330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3383" name="Rectangle 7"/>
          <p:cNvSpPr>
            <a:spLocks noChangeArrowheads="1"/>
          </p:cNvSpPr>
          <p:nvPr/>
        </p:nvSpPr>
        <p:spPr bwMode="auto">
          <a:xfrm>
            <a:off x="3682284" y="5867400"/>
            <a:ext cx="3124200" cy="381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83A29-2932-0044-983B-A6C9DE49BC67}" type="datetime1">
              <a:rPr lang="Zyyy" smtClean="0"/>
              <a:t>7/15/13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3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3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3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3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3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3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3379" grpId="0" uiExpand="1" build="p"/>
      <p:bldP spid="613380" grpId="0"/>
      <p:bldP spid="613382" grpId="0" animBg="1"/>
      <p:bldP spid="6133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from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667000"/>
          </a:xfrm>
        </p:spPr>
        <p:txBody>
          <a:bodyPr>
            <a:normAutofit/>
          </a:bodyPr>
          <a:lstStyle/>
          <a:p>
            <a:r>
              <a:rPr lang="en-US" dirty="0" smtClean="0"/>
              <a:t>Extremely difficult to consistently describe all observables</a:t>
            </a:r>
          </a:p>
          <a:p>
            <a:pPr lvl="1"/>
            <a:r>
              <a:rPr lang="en-US" dirty="0" smtClean="0"/>
              <a:t>HF suppression places </a:t>
            </a:r>
            <a:r>
              <a:rPr lang="en-US" i="1" u="sng" dirty="0" smtClean="0"/>
              <a:t>stringent constraint</a:t>
            </a:r>
            <a:r>
              <a:rPr lang="en-US" dirty="0" smtClean="0"/>
              <a:t> on possible E-loss mechanism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2C2-0F62-FE49-8B75-8C4A35299A2F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1478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4659" y="3124200"/>
            <a:ext cx="4098341" cy="354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47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260" y="3126462"/>
            <a:ext cx="4012957" cy="352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512557" y="6581001"/>
            <a:ext cx="3631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Wicks, WAH, </a:t>
            </a:r>
            <a:r>
              <a:rPr lang="en-US" sz="1200" dirty="0" err="1" smtClean="0"/>
              <a:t>Djordjevic</a:t>
            </a:r>
            <a:r>
              <a:rPr lang="en-US" sz="1200" dirty="0" smtClean="0"/>
              <a:t>,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NPA784 (2007)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Energy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posterity: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4977-FFDF-4948-A905-017D09491BC6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97177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1981200"/>
            <a:ext cx="5638799" cy="403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495800" y="6019800"/>
            <a:ext cx="2693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 and M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</a:t>
            </a:r>
            <a:r>
              <a:rPr lang="en-US" sz="1200" i="1" dirty="0" smtClean="0"/>
              <a:t>in preparation</a:t>
            </a:r>
            <a:endParaRPr lang="en-US" sz="1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5B6F-3C1D-4202-8C40-E8FD6ED08399}" type="slidenum">
              <a:rPr lang="en-US"/>
              <a:pPr/>
              <a:t>41</a:t>
            </a:fld>
            <a:endParaRPr lang="en-US"/>
          </a:p>
        </p:txBody>
      </p:sp>
      <p:sp>
        <p:nvSpPr>
          <p:cNvPr id="590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RHIC </a:t>
            </a:r>
            <a:r>
              <a:rPr lang="en-US" dirty="0" err="1"/>
              <a:t>R</a:t>
            </a:r>
            <a:r>
              <a:rPr lang="en-US" baseline="30000" dirty="0" err="1"/>
              <a:t>cb</a:t>
            </a:r>
            <a:r>
              <a:rPr lang="en-US" dirty="0"/>
              <a:t> Ratio</a:t>
            </a:r>
          </a:p>
        </p:txBody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0"/>
            <a:ext cx="7924800" cy="1066800"/>
          </a:xfrm>
        </p:spPr>
        <p:txBody>
          <a:bodyPr>
            <a:normAutofit lnSpcReduction="10000"/>
          </a:bodyPr>
          <a:lstStyle/>
          <a:p>
            <a:pPr lvl="2"/>
            <a:r>
              <a:rPr lang="en-US" sz="2000"/>
              <a:t>Wider distribution of AdS/CFT curves due to large </a:t>
            </a:r>
            <a:r>
              <a:rPr lang="en-US" sz="2000" i="1"/>
              <a:t>n</a:t>
            </a:r>
            <a:r>
              <a:rPr lang="en-US" sz="2000"/>
              <a:t>: increased sensitivity to input parameters</a:t>
            </a:r>
          </a:p>
          <a:p>
            <a:pPr lvl="2"/>
            <a:r>
              <a:rPr lang="en-US" sz="2000"/>
              <a:t>Advantage of RHIC: lower T =&gt; higher AdS speed limits</a:t>
            </a:r>
          </a:p>
        </p:txBody>
      </p:sp>
      <p:sp>
        <p:nvSpPr>
          <p:cNvPr id="590852" name="Text Box 4"/>
          <p:cNvSpPr txBox="1">
            <a:spLocks noChangeArrowheads="1"/>
          </p:cNvSpPr>
          <p:nvPr/>
        </p:nvSpPr>
        <p:spPr bwMode="auto">
          <a:xfrm>
            <a:off x="3352800" y="5105400"/>
            <a:ext cx="27403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smtClean="0"/>
              <a:t>WAH</a:t>
            </a:r>
            <a:r>
              <a:rPr lang="en-US" sz="1200" dirty="0"/>
              <a:t>, M. </a:t>
            </a:r>
            <a:r>
              <a:rPr lang="en-US" sz="1200" dirty="0" err="1"/>
              <a:t>Gyulassy</a:t>
            </a:r>
            <a:r>
              <a:rPr lang="en-US" sz="1200" dirty="0"/>
              <a:t>, </a:t>
            </a:r>
            <a:r>
              <a:rPr lang="en-US" sz="1200" dirty="0" smtClean="0"/>
              <a:t>JPhysG35 (2008)</a:t>
            </a:r>
            <a:endParaRPr lang="en-US" sz="1200" dirty="0"/>
          </a:p>
        </p:txBody>
      </p:sp>
      <p:pic>
        <p:nvPicPr>
          <p:cNvPr id="590853" name="Picture 5" descr="071025RHICLHCRatioslb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990600"/>
            <a:ext cx="8763000" cy="4254500"/>
          </a:xfrm>
          <a:prstGeom prst="rect">
            <a:avLst/>
          </a:prstGeom>
          <a:noFill/>
        </p:spPr>
      </p:pic>
      <p:sp>
        <p:nvSpPr>
          <p:cNvPr id="590854" name="Text Box 6"/>
          <p:cNvSpPr txBox="1">
            <a:spLocks noChangeArrowheads="1"/>
          </p:cNvSpPr>
          <p:nvPr/>
        </p:nvSpPr>
        <p:spPr bwMode="auto">
          <a:xfrm>
            <a:off x="6003925" y="2613025"/>
            <a:ext cx="912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pQCD</a:t>
            </a:r>
          </a:p>
        </p:txBody>
      </p:sp>
      <p:sp>
        <p:nvSpPr>
          <p:cNvPr id="590855" name="Text Box 7"/>
          <p:cNvSpPr txBox="1">
            <a:spLocks noChangeArrowheads="1"/>
          </p:cNvSpPr>
          <p:nvPr/>
        </p:nvSpPr>
        <p:spPr bwMode="auto">
          <a:xfrm>
            <a:off x="7158038" y="4267200"/>
            <a:ext cx="1300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AdS/CFT</a:t>
            </a:r>
          </a:p>
        </p:txBody>
      </p:sp>
      <p:sp>
        <p:nvSpPr>
          <p:cNvPr id="590856" name="Text Box 8"/>
          <p:cNvSpPr txBox="1">
            <a:spLocks noChangeArrowheads="1"/>
          </p:cNvSpPr>
          <p:nvPr/>
        </p:nvSpPr>
        <p:spPr bwMode="auto">
          <a:xfrm>
            <a:off x="1752600" y="2879725"/>
            <a:ext cx="912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pQCD</a:t>
            </a:r>
          </a:p>
        </p:txBody>
      </p:sp>
      <p:sp>
        <p:nvSpPr>
          <p:cNvPr id="590857" name="Text Box 9"/>
          <p:cNvSpPr txBox="1">
            <a:spLocks noChangeArrowheads="1"/>
          </p:cNvSpPr>
          <p:nvPr/>
        </p:nvSpPr>
        <p:spPr bwMode="auto">
          <a:xfrm>
            <a:off x="2890838" y="4251325"/>
            <a:ext cx="1300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AdS/CFT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86F47-D0BF-5546-8F28-FE0875A5D673}" type="datetime1">
              <a:rPr lang="Zyyy" smtClean="0"/>
              <a:t>7/15/13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7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dirty="0" smtClean="0"/>
              <a:t>Motivating High Momentum Probes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CD84-FAF8-5C41-B5F4-DAED027D6C0B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25" y="6388925"/>
            <a:ext cx="304800" cy="4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1066800" y="3657600"/>
            <a:ext cx="1600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9123163">
            <a:off x="543297" y="3399566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Probe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" y="533400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Medium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33967" y="533400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Medium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2FCC-1E49-4F15-B3E8-2FA60ECB4CD9}" type="slidenum">
              <a:rPr lang="en-US"/>
              <a:pPr/>
              <a:t>43</a:t>
            </a:fld>
            <a:endParaRPr lang="en-US"/>
          </a:p>
        </p:txBody>
      </p:sp>
      <p:sp>
        <p:nvSpPr>
          <p:cNvPr id="587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152400" y="1219200"/>
            <a:ext cx="6096000" cy="5486400"/>
          </a:xfrm>
        </p:spPr>
        <p:txBody>
          <a:bodyPr/>
          <a:lstStyle/>
          <a:p>
            <a:pPr lvl="1"/>
            <a:r>
              <a:rPr lang="en-US" dirty="0"/>
              <a:t>Speed limit estimate for applicability of </a:t>
            </a:r>
            <a:r>
              <a:rPr lang="en-US" dirty="0" err="1"/>
              <a:t>AdS</a:t>
            </a:r>
            <a:r>
              <a:rPr lang="en-US" dirty="0"/>
              <a:t> drag</a:t>
            </a:r>
          </a:p>
          <a:p>
            <a:pPr lvl="2"/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 &lt; 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baseline="-25000" dirty="0" err="1"/>
              <a:t>crit</a:t>
            </a:r>
            <a:r>
              <a:rPr lang="en-US" dirty="0"/>
              <a:t> = (1 + 2M</a:t>
            </a:r>
            <a:r>
              <a:rPr lang="en-US" baseline="-25000" dirty="0"/>
              <a:t>q</a:t>
            </a:r>
            <a:r>
              <a:rPr lang="en-US" dirty="0"/>
              <a:t>/</a:t>
            </a:r>
            <a:r>
              <a:rPr lang="en-US" dirty="0">
                <a:latin typeface="Symbol" pitchFamily="18" charset="2"/>
              </a:rPr>
              <a:t>l</a:t>
            </a:r>
            <a:r>
              <a:rPr lang="en-US" baseline="30000" dirty="0"/>
              <a:t>1/2 </a:t>
            </a:r>
            <a:r>
              <a:rPr lang="en-US" dirty="0"/>
              <a:t>T)</a:t>
            </a:r>
            <a:r>
              <a:rPr lang="en-US" baseline="30000" dirty="0"/>
              <a:t>2</a:t>
            </a:r>
            <a:endParaRPr lang="en-US" dirty="0"/>
          </a:p>
          <a:p>
            <a:pPr lvl="2">
              <a:buFontTx/>
              <a:buNone/>
            </a:pPr>
            <a:r>
              <a:rPr lang="en-US" dirty="0"/>
              <a:t>                 ~ 4M</a:t>
            </a:r>
            <a:r>
              <a:rPr lang="en-US" baseline="-25000" dirty="0"/>
              <a:t>q</a:t>
            </a:r>
            <a:r>
              <a:rPr lang="en-US" baseline="30000" dirty="0"/>
              <a:t>2</a:t>
            </a:r>
            <a:r>
              <a:rPr lang="en-US" dirty="0"/>
              <a:t>/(</a:t>
            </a:r>
            <a:r>
              <a:rPr lang="en-US" dirty="0">
                <a:latin typeface="Symbol" pitchFamily="18" charset="2"/>
              </a:rPr>
              <a:t>l </a:t>
            </a:r>
            <a:r>
              <a:rPr lang="en-US" dirty="0"/>
              <a:t>T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Limited by </a:t>
            </a:r>
            <a:r>
              <a:rPr lang="en-US" dirty="0" err="1"/>
              <a:t>M</a:t>
            </a:r>
            <a:r>
              <a:rPr lang="en-US" baseline="-25000" dirty="0" err="1"/>
              <a:t>charm</a:t>
            </a:r>
            <a:r>
              <a:rPr lang="en-US" dirty="0"/>
              <a:t> ~ 1.2 </a:t>
            </a:r>
            <a:r>
              <a:rPr lang="en-US" dirty="0" err="1"/>
              <a:t>GeV</a:t>
            </a:r>
            <a:endParaRPr lang="en-US" dirty="0"/>
          </a:p>
          <a:p>
            <a:pPr lvl="2"/>
            <a:r>
              <a:rPr lang="en-US" dirty="0"/>
              <a:t>Similar to BH    LPM</a:t>
            </a:r>
          </a:p>
          <a:p>
            <a:pPr lvl="3"/>
            <a:r>
              <a:rPr lang="en-US" dirty="0"/>
              <a:t> 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baseline="-25000" dirty="0" err="1"/>
              <a:t>crit</a:t>
            </a:r>
            <a:r>
              <a:rPr lang="en-US" dirty="0"/>
              <a:t> ~ </a:t>
            </a:r>
            <a:r>
              <a:rPr lang="en-US" dirty="0" err="1"/>
              <a:t>M</a:t>
            </a:r>
            <a:r>
              <a:rPr lang="en-US" baseline="-25000" dirty="0" err="1"/>
              <a:t>q</a:t>
            </a:r>
            <a:r>
              <a:rPr lang="en-US" dirty="0"/>
              <a:t>/(</a:t>
            </a:r>
            <a:r>
              <a:rPr lang="en-US" dirty="0" err="1">
                <a:latin typeface="Symbol" pitchFamily="18" charset="2"/>
              </a:rPr>
              <a:t>l</a:t>
            </a:r>
            <a:r>
              <a:rPr lang="en-US" dirty="0" err="1"/>
              <a:t>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No Single T for QGP</a:t>
            </a:r>
          </a:p>
          <a:p>
            <a:pPr lvl="2"/>
            <a:r>
              <a:rPr lang="en-US" dirty="0"/>
              <a:t> smallest 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baseline="-25000" dirty="0" err="1"/>
              <a:t>crit</a:t>
            </a:r>
            <a:r>
              <a:rPr lang="en-US" dirty="0"/>
              <a:t> for largest T </a:t>
            </a:r>
          </a:p>
          <a:p>
            <a:pPr lvl="2">
              <a:buFontTx/>
              <a:buNone/>
            </a:pPr>
            <a:r>
              <a:rPr lang="en-US" dirty="0"/>
              <a:t>         T = T(</a:t>
            </a:r>
            <a:r>
              <a:rPr lang="en-US" dirty="0">
                <a:latin typeface="Symbol" pitchFamily="18" charset="2"/>
              </a:rPr>
              <a:t>t</a:t>
            </a:r>
            <a:r>
              <a:rPr lang="en-US" baseline="-25000" dirty="0"/>
              <a:t>0</a:t>
            </a:r>
            <a:r>
              <a:rPr lang="en-US" dirty="0"/>
              <a:t>, x=y=0): “(”</a:t>
            </a:r>
          </a:p>
          <a:p>
            <a:pPr lvl="2"/>
            <a:r>
              <a:rPr lang="en-US" dirty="0"/>
              <a:t> largest 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baseline="-25000" dirty="0" err="1"/>
              <a:t>crit</a:t>
            </a:r>
            <a:r>
              <a:rPr lang="en-US" dirty="0"/>
              <a:t> for smallest T </a:t>
            </a:r>
          </a:p>
          <a:p>
            <a:pPr lvl="2">
              <a:buFontTx/>
              <a:buNone/>
            </a:pPr>
            <a:r>
              <a:rPr lang="en-US" dirty="0"/>
              <a:t>         T =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: “]”</a:t>
            </a:r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So Fast!</a:t>
            </a:r>
          </a:p>
        </p:txBody>
      </p:sp>
      <p:grpSp>
        <p:nvGrpSpPr>
          <p:cNvPr id="2" name="Group 29"/>
          <p:cNvGrpSpPr/>
          <p:nvPr/>
        </p:nvGrpSpPr>
        <p:grpSpPr>
          <a:xfrm>
            <a:off x="5181600" y="1295400"/>
            <a:ext cx="3886200" cy="4329113"/>
            <a:chOff x="5181600" y="1295400"/>
            <a:chExt cx="3886200" cy="4329113"/>
          </a:xfrm>
        </p:grpSpPr>
        <p:sp>
          <p:nvSpPr>
            <p:cNvPr id="587780" name="Text Box 4"/>
            <p:cNvSpPr txBox="1">
              <a:spLocks noChangeArrowheads="1"/>
            </p:cNvSpPr>
            <p:nvPr/>
          </p:nvSpPr>
          <p:spPr bwMode="auto">
            <a:xfrm>
              <a:off x="6096000" y="5257800"/>
              <a:ext cx="1771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D3 Black Brane</a:t>
              </a:r>
            </a:p>
          </p:txBody>
        </p:sp>
        <p:sp>
          <p:nvSpPr>
            <p:cNvPr id="587781" name="Text Box 5"/>
            <p:cNvSpPr txBox="1">
              <a:spLocks noChangeArrowheads="1"/>
            </p:cNvSpPr>
            <p:nvPr/>
          </p:nvSpPr>
          <p:spPr bwMode="auto">
            <a:xfrm>
              <a:off x="5943600" y="1295400"/>
              <a:ext cx="1822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D7 Probe Brane</a:t>
              </a:r>
            </a:p>
          </p:txBody>
        </p:sp>
        <p:sp>
          <p:nvSpPr>
            <p:cNvPr id="587782" name="AutoShape 6"/>
            <p:cNvSpPr>
              <a:spLocks noChangeArrowheads="1"/>
            </p:cNvSpPr>
            <p:nvPr/>
          </p:nvSpPr>
          <p:spPr bwMode="auto">
            <a:xfrm>
              <a:off x="5181600" y="1676400"/>
              <a:ext cx="3810000" cy="381000"/>
            </a:xfrm>
            <a:prstGeom prst="parallelogram">
              <a:avLst>
                <a:gd name="adj" fmla="val 2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783" name="Text Box 7"/>
            <p:cNvSpPr txBox="1">
              <a:spLocks noChangeArrowheads="1"/>
            </p:cNvSpPr>
            <p:nvPr/>
          </p:nvSpPr>
          <p:spPr bwMode="auto">
            <a:xfrm>
              <a:off x="7848600" y="1371600"/>
              <a:ext cx="3619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CC00CC"/>
                  </a:solidFill>
                  <a:latin typeface="Arial" charset="0"/>
                </a:rPr>
                <a:t>Q</a:t>
              </a:r>
            </a:p>
          </p:txBody>
        </p:sp>
        <p:sp>
          <p:nvSpPr>
            <p:cNvPr id="587784" name="Oval 8"/>
            <p:cNvSpPr>
              <a:spLocks noChangeArrowheads="1"/>
            </p:cNvSpPr>
            <p:nvPr/>
          </p:nvSpPr>
          <p:spPr bwMode="auto">
            <a:xfrm>
              <a:off x="8001000" y="1752600"/>
              <a:ext cx="152400" cy="152400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785" name="Text Box 9"/>
            <p:cNvSpPr txBox="1">
              <a:spLocks noChangeArrowheads="1"/>
            </p:cNvSpPr>
            <p:nvPr/>
          </p:nvSpPr>
          <p:spPr bwMode="auto">
            <a:xfrm>
              <a:off x="5594350" y="2587625"/>
              <a:ext cx="2406650" cy="6508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Worldsheet boundary Spacelike</a:t>
              </a:r>
              <a:r>
                <a:rPr lang="en-US" sz="1800">
                  <a:latin typeface="Symbol" pitchFamily="18" charset="2"/>
                </a:rPr>
                <a:t>  </a:t>
              </a:r>
              <a:r>
                <a:rPr lang="en-US" sz="1800">
                  <a:latin typeface="Arial" charset="0"/>
                </a:rPr>
                <a:t>if </a:t>
              </a:r>
              <a:r>
                <a:rPr lang="en-US" sz="1800">
                  <a:latin typeface="Symbol" pitchFamily="18" charset="2"/>
                </a:rPr>
                <a:t> g</a:t>
              </a:r>
              <a:r>
                <a:rPr lang="en-US" sz="1800">
                  <a:latin typeface="Arial" charset="0"/>
                </a:rPr>
                <a:t> &gt; </a:t>
              </a:r>
              <a:r>
                <a:rPr lang="en-US" sz="1800">
                  <a:latin typeface="Symbol" pitchFamily="18" charset="2"/>
                </a:rPr>
                <a:t>g</a:t>
              </a:r>
              <a:r>
                <a:rPr lang="en-US" sz="1800" baseline="-25000">
                  <a:latin typeface="Arial" charset="0"/>
                </a:rPr>
                <a:t>crit</a:t>
              </a:r>
            </a:p>
          </p:txBody>
        </p:sp>
        <p:sp>
          <p:nvSpPr>
            <p:cNvPr id="587786" name="Line 10"/>
            <p:cNvSpPr>
              <a:spLocks noChangeShapeType="1"/>
            </p:cNvSpPr>
            <p:nvPr/>
          </p:nvSpPr>
          <p:spPr bwMode="auto">
            <a:xfrm flipH="1">
              <a:off x="7543800" y="1905000"/>
              <a:ext cx="3810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87" name="Line 11"/>
            <p:cNvSpPr>
              <a:spLocks noChangeShapeType="1"/>
            </p:cNvSpPr>
            <p:nvPr/>
          </p:nvSpPr>
          <p:spPr bwMode="auto">
            <a:xfrm flipH="1">
              <a:off x="7162800" y="1905000"/>
              <a:ext cx="3810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88" name="Line 12"/>
            <p:cNvSpPr>
              <a:spLocks noChangeShapeType="1"/>
            </p:cNvSpPr>
            <p:nvPr/>
          </p:nvSpPr>
          <p:spPr bwMode="auto">
            <a:xfrm flipH="1">
              <a:off x="6781800" y="1905000"/>
              <a:ext cx="3810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89" name="Line 13"/>
            <p:cNvSpPr>
              <a:spLocks noChangeShapeType="1"/>
            </p:cNvSpPr>
            <p:nvPr/>
          </p:nvSpPr>
          <p:spPr bwMode="auto">
            <a:xfrm flipH="1" flipV="1">
              <a:off x="7696200" y="1752600"/>
              <a:ext cx="228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90" name="Line 14"/>
            <p:cNvSpPr>
              <a:spLocks noChangeShapeType="1"/>
            </p:cNvSpPr>
            <p:nvPr/>
          </p:nvSpPr>
          <p:spPr bwMode="auto">
            <a:xfrm flipH="1" flipV="1">
              <a:off x="7315200" y="1752600"/>
              <a:ext cx="228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91" name="Line 15"/>
            <p:cNvSpPr>
              <a:spLocks noChangeShapeType="1"/>
            </p:cNvSpPr>
            <p:nvPr/>
          </p:nvSpPr>
          <p:spPr bwMode="auto">
            <a:xfrm flipH="1" flipV="1">
              <a:off x="6934200" y="1752600"/>
              <a:ext cx="228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92" name="AutoShape 16"/>
            <p:cNvSpPr>
              <a:spLocks noChangeArrowheads="1"/>
            </p:cNvSpPr>
            <p:nvPr/>
          </p:nvSpPr>
          <p:spPr bwMode="auto">
            <a:xfrm>
              <a:off x="5257800" y="4876800"/>
              <a:ext cx="3810000" cy="381000"/>
            </a:xfrm>
            <a:prstGeom prst="parallelogram">
              <a:avLst>
                <a:gd name="adj" fmla="val 250000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793" name="Line 17"/>
            <p:cNvSpPr>
              <a:spLocks noChangeShapeType="1"/>
            </p:cNvSpPr>
            <p:nvPr/>
          </p:nvSpPr>
          <p:spPr bwMode="auto">
            <a:xfrm>
              <a:off x="8229600" y="1828800"/>
              <a:ext cx="685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94" name="Text Box 18"/>
            <p:cNvSpPr txBox="1">
              <a:spLocks noChangeArrowheads="1"/>
            </p:cNvSpPr>
            <p:nvPr/>
          </p:nvSpPr>
          <p:spPr bwMode="auto">
            <a:xfrm>
              <a:off x="5791200" y="3581400"/>
              <a:ext cx="1987550" cy="91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Trailing</a:t>
              </a:r>
            </a:p>
            <a:p>
              <a:pPr algn="ctr"/>
              <a:r>
                <a:rPr lang="en-US" sz="1800">
                  <a:latin typeface="Arial" charset="0"/>
                </a:rPr>
                <a:t>String</a:t>
              </a:r>
            </a:p>
            <a:p>
              <a:pPr algn="ctr"/>
              <a:r>
                <a:rPr lang="en-US" sz="1800">
                  <a:latin typeface="Arial" charset="0"/>
                </a:rPr>
                <a:t>“Brachistochrone”</a:t>
              </a: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5486400" y="1676400"/>
              <a:ext cx="3581400" cy="3795713"/>
              <a:chOff x="3504" y="1056"/>
              <a:chExt cx="2256" cy="2391"/>
            </a:xfrm>
          </p:grpSpPr>
          <p:pic>
            <p:nvPicPr>
              <p:cNvPr id="587796" name="Picture 20" descr="070520Dangle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4" y="1056"/>
                <a:ext cx="2256" cy="2256"/>
              </a:xfrm>
              <a:prstGeom prst="rect">
                <a:avLst/>
              </a:prstGeom>
              <a:noFill/>
            </p:spPr>
          </p:pic>
          <p:sp>
            <p:nvSpPr>
              <p:cNvPr id="587797" name="Text Box 21"/>
              <p:cNvSpPr txBox="1">
                <a:spLocks noChangeArrowheads="1"/>
              </p:cNvSpPr>
              <p:nvPr/>
            </p:nvSpPr>
            <p:spPr bwMode="auto">
              <a:xfrm>
                <a:off x="5476" y="3216"/>
                <a:ext cx="2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Arial" charset="0"/>
                  </a:rPr>
                  <a:t>“z”</a:t>
                </a:r>
              </a:p>
            </p:txBody>
          </p:sp>
          <p:sp>
            <p:nvSpPr>
              <p:cNvPr id="587798" name="Text Box 22"/>
              <p:cNvSpPr txBox="1">
                <a:spLocks noChangeArrowheads="1"/>
              </p:cNvSpPr>
              <p:nvPr/>
            </p:nvSpPr>
            <p:spPr bwMode="auto">
              <a:xfrm>
                <a:off x="3648" y="2160"/>
                <a:ext cx="24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Arial" charset="0"/>
                  </a:rPr>
                  <a:t>x</a:t>
                </a:r>
                <a:r>
                  <a:rPr lang="en-US" sz="1800" baseline="-25000">
                    <a:latin typeface="Arial" charset="0"/>
                  </a:rPr>
                  <a:t>5</a:t>
                </a:r>
                <a:endParaRPr lang="en-US" sz="1800">
                  <a:latin typeface="Arial" charset="0"/>
                </a:endParaRPr>
              </a:p>
            </p:txBody>
          </p:sp>
        </p:grpSp>
        <p:sp>
          <p:nvSpPr>
            <p:cNvPr id="587799" name="AutoShape 23"/>
            <p:cNvSpPr>
              <a:spLocks noChangeArrowheads="1"/>
            </p:cNvSpPr>
            <p:nvPr/>
          </p:nvSpPr>
          <p:spPr bwMode="auto">
            <a:xfrm>
              <a:off x="5257800" y="2209800"/>
              <a:ext cx="3810000" cy="381000"/>
            </a:xfrm>
            <a:prstGeom prst="parallelogram">
              <a:avLst>
                <a:gd name="adj" fmla="val 250000"/>
              </a:avLst>
            </a:prstGeom>
            <a:solidFill>
              <a:srgbClr val="FF0000">
                <a:alpha val="34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800" name="Freeform 24"/>
            <p:cNvSpPr>
              <a:spLocks/>
            </p:cNvSpPr>
            <p:nvPr/>
          </p:nvSpPr>
          <p:spPr bwMode="auto">
            <a:xfrm>
              <a:off x="7431088" y="2235200"/>
              <a:ext cx="919162" cy="276225"/>
            </a:xfrm>
            <a:custGeom>
              <a:avLst/>
              <a:gdLst/>
              <a:ahLst/>
              <a:cxnLst>
                <a:cxn ang="0">
                  <a:pos x="435" y="124"/>
                </a:cxn>
                <a:cxn ang="0">
                  <a:pos x="407" y="96"/>
                </a:cxn>
                <a:cxn ang="0">
                  <a:pos x="395" y="88"/>
                </a:cxn>
                <a:cxn ang="0">
                  <a:pos x="367" y="96"/>
                </a:cxn>
                <a:cxn ang="0">
                  <a:pos x="359" y="108"/>
                </a:cxn>
                <a:cxn ang="0">
                  <a:pos x="355" y="120"/>
                </a:cxn>
                <a:cxn ang="0">
                  <a:pos x="331" y="136"/>
                </a:cxn>
                <a:cxn ang="0">
                  <a:pos x="259" y="128"/>
                </a:cxn>
                <a:cxn ang="0">
                  <a:pos x="239" y="112"/>
                </a:cxn>
                <a:cxn ang="0">
                  <a:pos x="219" y="92"/>
                </a:cxn>
                <a:cxn ang="0">
                  <a:pos x="195" y="84"/>
                </a:cxn>
                <a:cxn ang="0">
                  <a:pos x="143" y="92"/>
                </a:cxn>
                <a:cxn ang="0">
                  <a:pos x="135" y="116"/>
                </a:cxn>
                <a:cxn ang="0">
                  <a:pos x="83" y="168"/>
                </a:cxn>
                <a:cxn ang="0">
                  <a:pos x="47" y="160"/>
                </a:cxn>
                <a:cxn ang="0">
                  <a:pos x="7" y="112"/>
                </a:cxn>
                <a:cxn ang="0">
                  <a:pos x="3" y="96"/>
                </a:cxn>
                <a:cxn ang="0">
                  <a:pos x="7" y="44"/>
                </a:cxn>
                <a:cxn ang="0">
                  <a:pos x="23" y="48"/>
                </a:cxn>
                <a:cxn ang="0">
                  <a:pos x="71" y="72"/>
                </a:cxn>
                <a:cxn ang="0">
                  <a:pos x="79" y="84"/>
                </a:cxn>
                <a:cxn ang="0">
                  <a:pos x="103" y="92"/>
                </a:cxn>
                <a:cxn ang="0">
                  <a:pos x="167" y="128"/>
                </a:cxn>
                <a:cxn ang="0">
                  <a:pos x="191" y="136"/>
                </a:cxn>
                <a:cxn ang="0">
                  <a:pos x="247" y="92"/>
                </a:cxn>
                <a:cxn ang="0">
                  <a:pos x="299" y="56"/>
                </a:cxn>
                <a:cxn ang="0">
                  <a:pos x="387" y="76"/>
                </a:cxn>
                <a:cxn ang="0">
                  <a:pos x="447" y="60"/>
                </a:cxn>
                <a:cxn ang="0">
                  <a:pos x="527" y="12"/>
                </a:cxn>
                <a:cxn ang="0">
                  <a:pos x="551" y="4"/>
                </a:cxn>
                <a:cxn ang="0">
                  <a:pos x="563" y="0"/>
                </a:cxn>
                <a:cxn ang="0">
                  <a:pos x="579" y="48"/>
                </a:cxn>
                <a:cxn ang="0">
                  <a:pos x="535" y="56"/>
                </a:cxn>
              </a:cxnLst>
              <a:rect l="0" t="0" r="r" b="b"/>
              <a:pathLst>
                <a:path w="579" h="174">
                  <a:moveTo>
                    <a:pt x="435" y="124"/>
                  </a:moveTo>
                  <a:cubicBezTo>
                    <a:pt x="428" y="103"/>
                    <a:pt x="435" y="114"/>
                    <a:pt x="407" y="96"/>
                  </a:cubicBezTo>
                  <a:cubicBezTo>
                    <a:pt x="403" y="93"/>
                    <a:pt x="395" y="88"/>
                    <a:pt x="395" y="88"/>
                  </a:cubicBezTo>
                  <a:cubicBezTo>
                    <a:pt x="394" y="88"/>
                    <a:pt x="370" y="94"/>
                    <a:pt x="367" y="96"/>
                  </a:cubicBezTo>
                  <a:cubicBezTo>
                    <a:pt x="363" y="99"/>
                    <a:pt x="361" y="104"/>
                    <a:pt x="359" y="108"/>
                  </a:cubicBezTo>
                  <a:cubicBezTo>
                    <a:pt x="357" y="112"/>
                    <a:pt x="358" y="117"/>
                    <a:pt x="355" y="120"/>
                  </a:cubicBezTo>
                  <a:cubicBezTo>
                    <a:pt x="348" y="127"/>
                    <a:pt x="331" y="136"/>
                    <a:pt x="331" y="136"/>
                  </a:cubicBezTo>
                  <a:cubicBezTo>
                    <a:pt x="307" y="134"/>
                    <a:pt x="278" y="143"/>
                    <a:pt x="259" y="128"/>
                  </a:cubicBezTo>
                  <a:cubicBezTo>
                    <a:pt x="233" y="107"/>
                    <a:pt x="269" y="122"/>
                    <a:pt x="239" y="112"/>
                  </a:cubicBezTo>
                  <a:cubicBezTo>
                    <a:pt x="232" y="101"/>
                    <a:pt x="232" y="98"/>
                    <a:pt x="219" y="92"/>
                  </a:cubicBezTo>
                  <a:cubicBezTo>
                    <a:pt x="211" y="89"/>
                    <a:pt x="195" y="84"/>
                    <a:pt x="195" y="84"/>
                  </a:cubicBezTo>
                  <a:cubicBezTo>
                    <a:pt x="178" y="86"/>
                    <a:pt x="153" y="78"/>
                    <a:pt x="143" y="92"/>
                  </a:cubicBezTo>
                  <a:cubicBezTo>
                    <a:pt x="138" y="99"/>
                    <a:pt x="135" y="116"/>
                    <a:pt x="135" y="116"/>
                  </a:cubicBezTo>
                  <a:cubicBezTo>
                    <a:pt x="130" y="174"/>
                    <a:pt x="137" y="174"/>
                    <a:pt x="83" y="168"/>
                  </a:cubicBezTo>
                  <a:cubicBezTo>
                    <a:pt x="71" y="164"/>
                    <a:pt x="58" y="165"/>
                    <a:pt x="47" y="160"/>
                  </a:cubicBezTo>
                  <a:cubicBezTo>
                    <a:pt x="30" y="153"/>
                    <a:pt x="20" y="125"/>
                    <a:pt x="7" y="112"/>
                  </a:cubicBezTo>
                  <a:cubicBezTo>
                    <a:pt x="6" y="107"/>
                    <a:pt x="3" y="101"/>
                    <a:pt x="3" y="96"/>
                  </a:cubicBezTo>
                  <a:cubicBezTo>
                    <a:pt x="3" y="79"/>
                    <a:pt x="0" y="60"/>
                    <a:pt x="7" y="44"/>
                  </a:cubicBezTo>
                  <a:cubicBezTo>
                    <a:pt x="9" y="39"/>
                    <a:pt x="18" y="46"/>
                    <a:pt x="23" y="48"/>
                  </a:cubicBezTo>
                  <a:cubicBezTo>
                    <a:pt x="41" y="53"/>
                    <a:pt x="53" y="66"/>
                    <a:pt x="71" y="72"/>
                  </a:cubicBezTo>
                  <a:cubicBezTo>
                    <a:pt x="74" y="76"/>
                    <a:pt x="75" y="81"/>
                    <a:pt x="79" y="84"/>
                  </a:cubicBezTo>
                  <a:cubicBezTo>
                    <a:pt x="86" y="88"/>
                    <a:pt x="103" y="92"/>
                    <a:pt x="103" y="92"/>
                  </a:cubicBezTo>
                  <a:cubicBezTo>
                    <a:pt x="131" y="120"/>
                    <a:pt x="131" y="116"/>
                    <a:pt x="167" y="128"/>
                  </a:cubicBezTo>
                  <a:cubicBezTo>
                    <a:pt x="175" y="131"/>
                    <a:pt x="191" y="136"/>
                    <a:pt x="191" y="136"/>
                  </a:cubicBezTo>
                  <a:cubicBezTo>
                    <a:pt x="233" y="128"/>
                    <a:pt x="217" y="112"/>
                    <a:pt x="247" y="92"/>
                  </a:cubicBezTo>
                  <a:cubicBezTo>
                    <a:pt x="254" y="72"/>
                    <a:pt x="279" y="63"/>
                    <a:pt x="299" y="56"/>
                  </a:cubicBezTo>
                  <a:cubicBezTo>
                    <a:pt x="351" y="60"/>
                    <a:pt x="347" y="66"/>
                    <a:pt x="387" y="76"/>
                  </a:cubicBezTo>
                  <a:cubicBezTo>
                    <a:pt x="411" y="73"/>
                    <a:pt x="427" y="73"/>
                    <a:pt x="447" y="60"/>
                  </a:cubicBezTo>
                  <a:cubicBezTo>
                    <a:pt x="467" y="30"/>
                    <a:pt x="492" y="17"/>
                    <a:pt x="527" y="12"/>
                  </a:cubicBezTo>
                  <a:cubicBezTo>
                    <a:pt x="535" y="9"/>
                    <a:pt x="543" y="7"/>
                    <a:pt x="551" y="4"/>
                  </a:cubicBezTo>
                  <a:cubicBezTo>
                    <a:pt x="555" y="3"/>
                    <a:pt x="563" y="0"/>
                    <a:pt x="563" y="0"/>
                  </a:cubicBezTo>
                  <a:cubicBezTo>
                    <a:pt x="573" y="15"/>
                    <a:pt x="575" y="30"/>
                    <a:pt x="579" y="48"/>
                  </a:cubicBezTo>
                  <a:cubicBezTo>
                    <a:pt x="558" y="62"/>
                    <a:pt x="572" y="56"/>
                    <a:pt x="535" y="56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7801" name="Line 25"/>
          <p:cNvSpPr>
            <a:spLocks noChangeShapeType="1"/>
          </p:cNvSpPr>
          <p:nvPr/>
        </p:nvSpPr>
        <p:spPr bwMode="auto">
          <a:xfrm>
            <a:off x="2895600" y="3620037"/>
            <a:ext cx="254000" cy="0"/>
          </a:xfrm>
          <a:prstGeom prst="line">
            <a:avLst/>
          </a:prstGeom>
          <a:noFill/>
          <a:ln w="25400">
            <a:solidFill>
              <a:srgbClr val="4D4D4D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F8AF-A313-FF48-86A4-5A597C7B0ED9}" type="datetime1">
              <a:rPr lang="Zyyy" smtClean="0"/>
              <a:t>7/15/13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7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77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77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77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77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777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Assume Strong Coupling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/>
              <a:t>Not crazy</a:t>
            </a:r>
          </a:p>
          <a:p>
            <a:pPr lvl="1"/>
            <a:r>
              <a:rPr lang="en-US" dirty="0" smtClean="0"/>
              <a:t>T ~ 250 MeV, g(2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T) ~ 2,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 = </a:t>
            </a:r>
            <a:r>
              <a:rPr lang="en-US" dirty="0" smtClean="0">
                <a:cs typeface="Symbol" charset="2"/>
              </a:rPr>
              <a:t>g</a:t>
            </a:r>
            <a:r>
              <a:rPr lang="en-US" baseline="30000" dirty="0" smtClean="0">
                <a:cs typeface="Symbol" charset="2"/>
              </a:rPr>
              <a:t>2</a:t>
            </a:r>
            <a:r>
              <a:rPr lang="en-US" dirty="0" smtClean="0"/>
              <a:t>N</a:t>
            </a:r>
            <a:r>
              <a:rPr lang="en-US" baseline="-25000" dirty="0" smtClean="0"/>
              <a:t>c</a:t>
            </a:r>
            <a:r>
              <a:rPr lang="en-US" dirty="0" smtClean="0"/>
              <a:t> </a:t>
            </a:r>
            <a:r>
              <a:rPr lang="en-US" dirty="0"/>
              <a:t>~ 12 </a:t>
            </a:r>
            <a:r>
              <a:rPr lang="en-US" dirty="0" smtClean="0"/>
              <a:t>≫1</a:t>
            </a:r>
          </a:p>
          <a:p>
            <a:pPr lvl="2"/>
            <a:r>
              <a:rPr lang="en-US" dirty="0" smtClean="0"/>
              <a:t>Always small T scale</a:t>
            </a:r>
          </a:p>
          <a:p>
            <a:pPr lvl="1"/>
            <a:r>
              <a:rPr lang="en-US" dirty="0"/>
              <a:t>T ≳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, lattice deviates from Stefan-</a:t>
            </a:r>
            <a:r>
              <a:rPr lang="en-US" dirty="0" smtClean="0"/>
              <a:t>Boltzmann</a:t>
            </a:r>
            <a:endParaRPr lang="en-US" dirty="0"/>
          </a:p>
          <a:p>
            <a:pPr lvl="1"/>
            <a:r>
              <a:rPr lang="en-US" dirty="0">
                <a:latin typeface="Symbol" charset="2"/>
                <a:cs typeface="Symbol" charset="2"/>
              </a:rPr>
              <a:t>h</a:t>
            </a:r>
            <a:r>
              <a:rPr lang="en-US" dirty="0"/>
              <a:t>/s ~ 1/4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dirty="0"/>
              <a:t> readily explained by </a:t>
            </a:r>
            <a:r>
              <a:rPr lang="en-US" dirty="0" err="1" smtClean="0"/>
              <a:t>AdS</a:t>
            </a:r>
            <a:r>
              <a:rPr lang="en-US" dirty="0" smtClean="0"/>
              <a:t>/CFT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D9CA-5D28-4D44-A857-268996190D91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6545369"/>
            <a:ext cx="20895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Wuppertal, arXiv:1204.6710</a:t>
            </a:r>
            <a:endParaRPr lang="en-US" sz="1200" dirty="0" smtClean="0"/>
          </a:p>
        </p:txBody>
      </p:sp>
      <p:pic>
        <p:nvPicPr>
          <p:cNvPr id="9" name="Picture 8" descr="Screen Shot 2012-08-11 at 4.47.09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9" y="3368971"/>
            <a:ext cx="2708725" cy="66962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65119" y="3962400"/>
            <a:ext cx="3810000" cy="2688167"/>
            <a:chOff x="165119" y="3352800"/>
            <a:chExt cx="3810000" cy="268816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119" y="3352800"/>
              <a:ext cx="3810000" cy="2688167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816854" y="3962400"/>
              <a:ext cx="314554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998844"/>
              </p:ext>
            </p:extLst>
          </p:nvPr>
        </p:nvGraphicFramePr>
        <p:xfrm>
          <a:off x="4645372" y="3352800"/>
          <a:ext cx="419382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283" name="Image" r:id="rId5" imgW="6273016" imgH="4330159" progId="">
                  <p:embed/>
                </p:oleObj>
              </mc:Choice>
              <mc:Fallback>
                <p:oleObj name="Image" r:id="rId5" imgW="6273016" imgH="433015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5372" y="3352800"/>
                        <a:ext cx="4193828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486400" y="6276201"/>
            <a:ext cx="28021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err="1"/>
              <a:t>Luzum</a:t>
            </a:r>
            <a:r>
              <a:rPr lang="en-US" sz="1200" dirty="0"/>
              <a:t> and </a:t>
            </a:r>
            <a:r>
              <a:rPr lang="en-US" sz="1200" dirty="0" err="1"/>
              <a:t>Romatschke</a:t>
            </a:r>
            <a:r>
              <a:rPr lang="en-US" sz="1200" dirty="0"/>
              <a:t>, </a:t>
            </a:r>
            <a:r>
              <a:rPr lang="en-US" sz="1200" dirty="0" smtClean="0"/>
              <a:t>PC78 (2008)</a:t>
            </a:r>
            <a:endParaRPr lang="en-US" sz="1200" dirty="0"/>
          </a:p>
        </p:txBody>
      </p:sp>
      <p:cxnSp>
        <p:nvCxnSpPr>
          <p:cNvPr id="16" name="Elbow Connector 15"/>
          <p:cNvCxnSpPr/>
          <p:nvPr/>
        </p:nvCxnSpPr>
        <p:spPr>
          <a:xfrm rot="16200000" flipH="1">
            <a:off x="152400" y="4038600"/>
            <a:ext cx="609600" cy="457200"/>
          </a:xfrm>
          <a:prstGeom prst="bentConnector3">
            <a:avLst>
              <a:gd name="adj1" fmla="val 97396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956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096E2-C52C-45A4-B9DB-D2A6DDE0618F}" type="slidenum">
              <a:rPr lang="en-US"/>
              <a:pPr/>
              <a:t>6</a:t>
            </a:fld>
            <a:endParaRPr lang="en-US"/>
          </a:p>
        </p:txBody>
      </p:sp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Heavy Quark E-Loss in AdS/CFT</a:t>
            </a:r>
            <a:endParaRPr lang="en-US" dirty="0"/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7772400" cy="5410200"/>
          </a:xfrm>
        </p:spPr>
        <p:txBody>
          <a:bodyPr/>
          <a:lstStyle/>
          <a:p>
            <a:r>
              <a:rPr lang="en-US" dirty="0"/>
              <a:t>Model heavy quark jet energy loss by embedding string in </a:t>
            </a:r>
            <a:r>
              <a:rPr lang="en-US" dirty="0" err="1"/>
              <a:t>AdS</a:t>
            </a:r>
            <a:r>
              <a:rPr lang="en-US" dirty="0"/>
              <a:t> space</a:t>
            </a:r>
          </a:p>
          <a:p>
            <a:pPr lvl="1">
              <a:buNone/>
            </a:pPr>
            <a:endParaRPr lang="en-US" dirty="0"/>
          </a:p>
          <a:p>
            <a:pPr lvl="1">
              <a:buFontTx/>
              <a:buNone/>
            </a:pP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= -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 lvl="1">
              <a:buNone/>
            </a:pPr>
            <a:endParaRPr lang="en-US" sz="1800" baseline="-25000" dirty="0"/>
          </a:p>
          <a:p>
            <a:pPr lvl="1">
              <a:buFontTx/>
              <a:buNone/>
            </a:pP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= </a:t>
            </a:r>
            <a:r>
              <a:rPr lang="en-US" dirty="0">
                <a:latin typeface="Symbol" pitchFamily="18" charset="2"/>
              </a:rPr>
              <a:t>pl</a:t>
            </a:r>
            <a:r>
              <a:rPr lang="en-US" baseline="30000" dirty="0">
                <a:latin typeface="Symbol" pitchFamily="18" charset="2"/>
              </a:rPr>
              <a:t>1/2</a:t>
            </a:r>
            <a:r>
              <a:rPr lang="en-US" dirty="0">
                <a:latin typeface="Symbol" pitchFamily="18" charset="2"/>
              </a:rPr>
              <a:t> </a:t>
            </a:r>
            <a:r>
              <a:rPr lang="en-US" dirty="0"/>
              <a:t>T</a:t>
            </a:r>
            <a:r>
              <a:rPr lang="en-US" baseline="30000" dirty="0"/>
              <a:t>2</a:t>
            </a:r>
            <a:r>
              <a:rPr lang="en-US" dirty="0"/>
              <a:t>/2M</a:t>
            </a:r>
            <a:r>
              <a:rPr lang="en-US" baseline="-25000" dirty="0"/>
              <a:t>q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3962400" y="2438400"/>
            <a:ext cx="5181600" cy="2943999"/>
            <a:chOff x="3962400" y="2438400"/>
            <a:chExt cx="5181600" cy="2943999"/>
          </a:xfrm>
        </p:grpSpPr>
        <p:graphicFrame>
          <p:nvGraphicFramePr>
            <p:cNvPr id="606212" name="Object 4"/>
            <p:cNvGraphicFramePr>
              <a:graphicFrameLocks noChangeAspect="1"/>
            </p:cNvGraphicFramePr>
            <p:nvPr/>
          </p:nvGraphicFramePr>
          <p:xfrm>
            <a:off x="3962400" y="2438400"/>
            <a:ext cx="5105400" cy="2543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1" name="Image" r:id="rId3" imgW="13561905" imgH="6755556" progId="">
                    <p:embed/>
                  </p:oleObj>
                </mc:Choice>
                <mc:Fallback>
                  <p:oleObj name="Image" r:id="rId3" imgW="13561905" imgH="675555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2400" y="2438400"/>
                          <a:ext cx="5105400" cy="2543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6214" name="Rectangle 6"/>
            <p:cNvSpPr>
              <a:spLocks noChangeArrowheads="1"/>
            </p:cNvSpPr>
            <p:nvPr/>
          </p:nvSpPr>
          <p:spPr bwMode="auto">
            <a:xfrm>
              <a:off x="4158789" y="5105400"/>
              <a:ext cx="498521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J </a:t>
              </a:r>
              <a:r>
                <a:rPr lang="en-US" sz="1200" dirty="0" err="1"/>
                <a:t>Friess</a:t>
              </a:r>
              <a:r>
                <a:rPr lang="en-US" sz="1200" dirty="0"/>
                <a:t>, S </a:t>
              </a:r>
              <a:r>
                <a:rPr lang="en-US" sz="1200" dirty="0" err="1"/>
                <a:t>Gubser</a:t>
              </a:r>
              <a:r>
                <a:rPr lang="en-US" sz="1200" dirty="0"/>
                <a:t>, G </a:t>
              </a:r>
              <a:r>
                <a:rPr lang="en-US" sz="1200" dirty="0" err="1"/>
                <a:t>Michalogiorgakis</a:t>
              </a:r>
              <a:r>
                <a:rPr lang="en-US" sz="1200" dirty="0"/>
                <a:t>, S </a:t>
              </a:r>
              <a:r>
                <a:rPr lang="en-US" sz="1200" dirty="0" err="1"/>
                <a:t>Pufu</a:t>
              </a:r>
              <a:r>
                <a:rPr lang="en-US" sz="1200" dirty="0"/>
                <a:t>, Phys Rev </a:t>
              </a:r>
              <a:r>
                <a:rPr lang="en-US" sz="1200" b="1" dirty="0" smtClean="0"/>
                <a:t>D75</a:t>
              </a:r>
              <a:r>
                <a:rPr lang="en-US" sz="1200" dirty="0" smtClean="0"/>
                <a:t> (2007)</a:t>
              </a:r>
              <a:endParaRPr lang="en-US" sz="1200" dirty="0"/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9576E-8D6F-5C4D-A266-5E109FA399DF}" type="datetime1">
              <a:rPr lang="Zyyy" smtClean="0"/>
              <a:t>7/15/13</a:t>
            </a:fld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-304800" y="4343400"/>
            <a:ext cx="7086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solidFill>
                  <a:srgbClr val="005400"/>
                </a:solidFill>
              </a:rPr>
              <a:t>Similar to Bethe-</a:t>
            </a:r>
            <a:r>
              <a:rPr lang="en-US" sz="2400" dirty="0" err="1">
                <a:solidFill>
                  <a:srgbClr val="005400"/>
                </a:solidFill>
              </a:rPr>
              <a:t>Heitler</a:t>
            </a:r>
            <a:endParaRPr lang="en-US" sz="24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000" dirty="0" err="1">
                <a:solidFill>
                  <a:srgbClr val="4D4D4D"/>
                </a:solidFill>
              </a:rPr>
              <a:t>dp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dt</a:t>
            </a:r>
            <a:r>
              <a:rPr lang="en-US" sz="2000" dirty="0">
                <a:solidFill>
                  <a:srgbClr val="4D4D4D"/>
                </a:solidFill>
              </a:rPr>
              <a:t> ~ -(T</a:t>
            </a:r>
            <a:r>
              <a:rPr lang="en-US" sz="2000" baseline="30000" dirty="0">
                <a:solidFill>
                  <a:srgbClr val="4D4D4D"/>
                </a:solidFill>
              </a:rPr>
              <a:t>3</a:t>
            </a:r>
            <a:r>
              <a:rPr lang="en-US" sz="2000" dirty="0">
                <a:solidFill>
                  <a:srgbClr val="4D4D4D"/>
                </a:solidFill>
              </a:rPr>
              <a:t>/M</a:t>
            </a:r>
            <a:r>
              <a:rPr lang="en-US" sz="2000" baseline="-25000" dirty="0">
                <a:solidFill>
                  <a:srgbClr val="4D4D4D"/>
                </a:solidFill>
              </a:rPr>
              <a:t>q</a:t>
            </a:r>
            <a:r>
              <a:rPr lang="en-US" sz="2000" baseline="30000" dirty="0">
                <a:solidFill>
                  <a:srgbClr val="4D4D4D"/>
                </a:solidFill>
              </a:rPr>
              <a:t>2</a:t>
            </a:r>
            <a:r>
              <a:rPr lang="en-US" sz="2000" dirty="0">
                <a:solidFill>
                  <a:srgbClr val="4D4D4D"/>
                </a:solidFill>
              </a:rPr>
              <a:t>) </a:t>
            </a:r>
            <a:r>
              <a:rPr lang="en-US" sz="2000" dirty="0" err="1">
                <a:solidFill>
                  <a:srgbClr val="4D4D4D"/>
                </a:solidFill>
              </a:rPr>
              <a:t>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endParaRPr lang="en-US" sz="2000" baseline="-25000" dirty="0">
              <a:solidFill>
                <a:srgbClr val="4D4D4D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endParaRPr lang="en-US" sz="2400" baseline="-25000" dirty="0">
              <a:solidFill>
                <a:srgbClr val="4D4D4D"/>
              </a:solidFill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solidFill>
                  <a:srgbClr val="005400"/>
                </a:solidFill>
              </a:rPr>
              <a:t>Very different from </a:t>
            </a:r>
            <a:r>
              <a:rPr lang="en-US" sz="2400" dirty="0" smtClean="0">
                <a:solidFill>
                  <a:srgbClr val="005400"/>
                </a:solidFill>
              </a:rPr>
              <a:t>usual </a:t>
            </a:r>
            <a:r>
              <a:rPr lang="en-US" sz="2400" dirty="0" err="1" smtClean="0">
                <a:solidFill>
                  <a:srgbClr val="005400"/>
                </a:solidFill>
              </a:rPr>
              <a:t>pQCD</a:t>
            </a:r>
            <a:r>
              <a:rPr lang="en-US" sz="2400" dirty="0" smtClean="0">
                <a:solidFill>
                  <a:srgbClr val="005400"/>
                </a:solidFill>
              </a:rPr>
              <a:t> and LPM</a:t>
            </a:r>
            <a:endParaRPr lang="en-US" sz="24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000" dirty="0" err="1">
                <a:solidFill>
                  <a:srgbClr val="4D4D4D"/>
                </a:solidFill>
              </a:rPr>
              <a:t>dp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dt</a:t>
            </a:r>
            <a:r>
              <a:rPr lang="en-US" sz="2000" dirty="0">
                <a:solidFill>
                  <a:srgbClr val="4D4D4D"/>
                </a:solidFill>
              </a:rPr>
              <a:t> ~ -LT</a:t>
            </a:r>
            <a:r>
              <a:rPr lang="en-US" sz="2000" baseline="30000" dirty="0">
                <a:solidFill>
                  <a:srgbClr val="4D4D4D"/>
                </a:solidFill>
              </a:rPr>
              <a:t>3</a:t>
            </a:r>
            <a:r>
              <a:rPr lang="en-US" sz="2000" dirty="0">
                <a:solidFill>
                  <a:srgbClr val="4D4D4D"/>
                </a:solidFill>
              </a:rPr>
              <a:t> log(</a:t>
            </a:r>
            <a:r>
              <a:rPr lang="en-US" sz="2000" dirty="0" err="1">
                <a:solidFill>
                  <a:srgbClr val="4D4D4D"/>
                </a:solidFill>
              </a:rPr>
              <a:t>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M</a:t>
            </a:r>
            <a:r>
              <a:rPr lang="en-US" sz="2000" baseline="-25000" dirty="0" err="1">
                <a:solidFill>
                  <a:srgbClr val="4D4D4D"/>
                </a:solidFill>
              </a:rPr>
              <a:t>q</a:t>
            </a:r>
            <a:r>
              <a:rPr lang="en-US" sz="2000" dirty="0">
                <a:solidFill>
                  <a:srgbClr val="4D4D4D"/>
                </a:solidFill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61298" y="3957935"/>
            <a:ext cx="2405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Herzog et al., </a:t>
            </a:r>
            <a:r>
              <a:rPr lang="en-US" sz="1200" dirty="0"/>
              <a:t>JHEP 0607 (2006</a:t>
            </a:r>
            <a:r>
              <a:rPr lang="en-US" sz="1200" dirty="0" smtClean="0"/>
              <a:t>)</a:t>
            </a:r>
          </a:p>
          <a:p>
            <a:r>
              <a:rPr lang="en-US" sz="1200" dirty="0" err="1" smtClean="0"/>
              <a:t>Gubser</a:t>
            </a:r>
            <a:r>
              <a:rPr lang="en-US" sz="1200" dirty="0" smtClean="0"/>
              <a:t>, PRD74 (2006)</a:t>
            </a:r>
          </a:p>
        </p:txBody>
      </p:sp>
    </p:spTree>
    <p:extLst>
      <p:ext uri="{BB962C8B-B14F-4D97-AF65-F5344CB8AC3E}">
        <p14:creationId xmlns:p14="http://schemas.microsoft.com/office/powerpoint/2010/main" val="25305571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8C363-D587-46D0-ADC7-FA6C97A3387D}" type="slidenum">
              <a:rPr lang="en-US"/>
              <a:pPr/>
              <a:t>7</a:t>
            </a:fld>
            <a:endParaRPr lang="en-US"/>
          </a:p>
        </p:txBody>
      </p:sp>
      <p:sp>
        <p:nvSpPr>
          <p:cNvPr id="100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AdS/CFT and HQ</a:t>
            </a:r>
            <a:endParaRPr lang="en-US" dirty="0"/>
          </a:p>
        </p:txBody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6172200"/>
          </a:xfrm>
        </p:spPr>
        <p:txBody>
          <a:bodyPr>
            <a:normAutofit/>
          </a:bodyPr>
          <a:lstStyle/>
          <a:p>
            <a:r>
              <a:rPr lang="en-US" dirty="0"/>
              <a:t>String drag: </a:t>
            </a:r>
            <a:r>
              <a:rPr lang="en-US" dirty="0" smtClean="0"/>
              <a:t>qualitative agreement at RHIC</a:t>
            </a:r>
          </a:p>
          <a:p>
            <a:pPr lvl="1"/>
            <a:endParaRPr lang="en-US" dirty="0" smtClean="0"/>
          </a:p>
        </p:txBody>
      </p:sp>
      <p:graphicFrame>
        <p:nvGraphicFramePr>
          <p:cNvPr id="1002500" name="Object 4"/>
          <p:cNvGraphicFramePr>
            <a:graphicFrameLocks noChangeAspect="1"/>
          </p:cNvGraphicFramePr>
          <p:nvPr/>
        </p:nvGraphicFramePr>
        <p:xfrm>
          <a:off x="76200" y="2266990"/>
          <a:ext cx="3886200" cy="3757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212" name="Image" r:id="rId3" imgW="11873016" imgH="11479365" progId="">
                  <p:embed/>
                </p:oleObj>
              </mc:Choice>
              <mc:Fallback>
                <p:oleObj name="Image" r:id="rId3" imgW="11873016" imgH="1147936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2266990"/>
                        <a:ext cx="3886200" cy="3757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2501" name="Text Box 5"/>
          <p:cNvSpPr txBox="1">
            <a:spLocks noChangeArrowheads="1"/>
          </p:cNvSpPr>
          <p:nvPr/>
        </p:nvSpPr>
        <p:spPr bwMode="auto">
          <a:xfrm>
            <a:off x="152400" y="5971401"/>
            <a:ext cx="26109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smtClean="0"/>
              <a:t>WAH</a:t>
            </a:r>
            <a:r>
              <a:rPr lang="en-US" sz="1200" dirty="0"/>
              <a:t>, </a:t>
            </a:r>
            <a:r>
              <a:rPr lang="en-US" sz="1200" dirty="0" smtClean="0"/>
              <a:t>PhD </a:t>
            </a:r>
            <a:r>
              <a:rPr lang="en-US" sz="1200" dirty="0"/>
              <a:t>Thesis, arXiv:</a:t>
            </a:r>
            <a:r>
              <a:rPr lang="en-US" sz="1200" dirty="0" smtClean="0"/>
              <a:t>1011.4316</a:t>
            </a:r>
            <a:endParaRPr lang="en-US" sz="1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82D94-2E72-714A-9D8C-5BB90C22FE6D}" type="datetime1">
              <a:rPr lang="Zyyy" smtClean="0"/>
              <a:t>7/15/13</a:t>
            </a:fld>
            <a:endParaRPr lang="en-US"/>
          </a:p>
        </p:txBody>
      </p:sp>
      <p:pic>
        <p:nvPicPr>
          <p:cNvPr id="92569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2313801"/>
            <a:ext cx="484798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777373" y="6047601"/>
            <a:ext cx="3366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Akamatsu</a:t>
            </a:r>
            <a:r>
              <a:rPr lang="en-US" sz="1200" dirty="0" smtClean="0"/>
              <a:t>, </a:t>
            </a:r>
            <a:r>
              <a:rPr lang="en-US" sz="1200" dirty="0" err="1" smtClean="0"/>
              <a:t>Hatsuda</a:t>
            </a:r>
            <a:r>
              <a:rPr lang="en-US" sz="1200" dirty="0" smtClean="0"/>
              <a:t>, and Hirano, PRC79, 2009</a:t>
            </a:r>
          </a:p>
        </p:txBody>
      </p:sp>
    </p:spTree>
    <p:extLst>
      <p:ext uri="{BB962C8B-B14F-4D97-AF65-F5344CB8AC3E}">
        <p14:creationId xmlns:p14="http://schemas.microsoft.com/office/powerpoint/2010/main" val="32802489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273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70908" y="1944188"/>
            <a:ext cx="3468305" cy="247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AdS</a:t>
            </a:r>
            <a:r>
              <a:rPr lang="en-US" dirty="0" smtClean="0"/>
              <a:t>/CFT and HQ at LHC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/>
          <a:p>
            <a:r>
              <a:rPr lang="en-US" dirty="0" smtClean="0"/>
              <a:t>D Predictions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/>
          <a:p>
            <a:r>
              <a:rPr lang="en-US" dirty="0" smtClean="0"/>
              <a:t>B Predictions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3E05-4F89-5C4E-861C-95E3D54DA339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52800" y="4343400"/>
            <a:ext cx="2491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WAH, PANIC11 (arXiv:1108.5876)</a:t>
            </a:r>
          </a:p>
          <a:p>
            <a:r>
              <a:rPr lang="en-US" sz="1200" dirty="0" smtClean="0"/>
              <a:t>ALICE, arXiv:1203.2160</a:t>
            </a:r>
          </a:p>
          <a:p>
            <a:r>
              <a:rPr lang="en-US" sz="1200" dirty="0" smtClean="0"/>
              <a:t>CMS, JHEP 1205 (2012) 063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6096000" y="3138100"/>
            <a:ext cx="685800" cy="276999"/>
          </a:xfrm>
          <a:prstGeom prst="rect">
            <a:avLst/>
          </a:prstGeom>
          <a:noFill/>
          <a:ln w="19050">
            <a:solidFill>
              <a:schemeClr val="accent6">
                <a:lumMod val="75000"/>
                <a:alpha val="7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6096000" y="3200400"/>
            <a:ext cx="685800" cy="152400"/>
          </a:xfrm>
          <a:prstGeom prst="rect">
            <a:avLst/>
          </a:prstGeom>
          <a:solidFill>
            <a:schemeClr val="tx1">
              <a:lumMod val="50000"/>
              <a:lumOff val="50000"/>
              <a:alpha val="6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7299288" y="2729049"/>
            <a:ext cx="118872" cy="137160"/>
          </a:xfrm>
          <a:prstGeom prst="rect">
            <a:avLst/>
          </a:prstGeom>
          <a:noFill/>
          <a:ln w="19050">
            <a:solidFill>
              <a:schemeClr val="accent6">
                <a:lumMod val="75000"/>
                <a:alpha val="69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7298488" y="2773512"/>
            <a:ext cx="118872" cy="45720"/>
          </a:xfrm>
          <a:prstGeom prst="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406309" y="2667000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CMS B→J/</a:t>
            </a:r>
            <a:r>
              <a:rPr lang="en-US" sz="1000" b="1" i="1" dirty="0" smtClean="0">
                <a:latin typeface="Symbol" pitchFamily="18" charset="2"/>
              </a:rPr>
              <a:t>y</a:t>
            </a:r>
            <a:endParaRPr lang="en-US" sz="1000" b="1" dirty="0" smtClean="0">
              <a:latin typeface="Symbol" pitchFamily="18" charset="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04800" y="1957796"/>
            <a:ext cx="3962400" cy="2639642"/>
            <a:chOff x="304800" y="1957796"/>
            <a:chExt cx="3962400" cy="2639642"/>
          </a:xfrm>
        </p:grpSpPr>
        <p:pic>
          <p:nvPicPr>
            <p:cNvPr id="10670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957796"/>
              <a:ext cx="3962400" cy="2639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608516" y="2133600"/>
              <a:ext cx="15824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ALICE 0-20%</a:t>
              </a:r>
            </a:p>
            <a:p>
              <a:r>
                <a:rPr lang="en-US" dirty="0" smtClean="0"/>
                <a:t>D</a:t>
              </a:r>
              <a:endParaRPr lang="en-US" baseline="30000" dirty="0" smtClean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606616" y="4019696"/>
              <a:ext cx="2245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FF0000"/>
                  </a:solidFill>
                  <a:latin typeface="Arial Black"/>
                  <a:cs typeface="Arial Black"/>
                </a:rPr>
                <a:t>(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07780" y="3977840"/>
              <a:ext cx="2245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09840A"/>
                  </a:solidFill>
                  <a:latin typeface="Arial Black"/>
                  <a:cs typeface="Arial Black"/>
                </a:rPr>
                <a:t>(</a:t>
              </a:r>
            </a:p>
          </p:txBody>
        </p:sp>
      </p:grpSp>
      <p:sp>
        <p:nvSpPr>
          <p:cNvPr id="25" name="Content Placeholder 8"/>
          <p:cNvSpPr txBox="1">
            <a:spLocks/>
          </p:cNvSpPr>
          <p:nvPr/>
        </p:nvSpPr>
        <p:spPr>
          <a:xfrm>
            <a:off x="457200" y="502920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AdS HQ Drag appears to oversuppress D</a:t>
            </a:r>
            <a:endParaRPr lang="en-US" i="1" smtClean="0">
              <a:latin typeface="Symbol" pitchFamily="18" charset="2"/>
            </a:endParaRPr>
          </a:p>
          <a:p>
            <a:pPr lvl="1">
              <a:defRPr/>
            </a:pPr>
            <a:r>
              <a:rPr lang="en-US" smtClean="0"/>
              <a:t>Long. fluctuations likely important, not included</a:t>
            </a:r>
          </a:p>
          <a:p>
            <a:pPr>
              <a:defRPr/>
            </a:pPr>
            <a:r>
              <a:rPr lang="en-US" smtClean="0"/>
              <a:t>Roughly correct description of B→J/</a:t>
            </a:r>
            <a:r>
              <a:rPr lang="en-US" i="1" smtClean="0">
                <a:latin typeface="Symbol" pitchFamily="18" charset="2"/>
              </a:rPr>
              <a:t>y</a:t>
            </a:r>
            <a:endParaRPr lang="en-US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3761601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cs typeface="Apple Chancery"/>
              </a:rPr>
              <a:t>(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25527" y="3897590"/>
            <a:ext cx="241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]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71616" y="3831896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5400"/>
                </a:solidFill>
                <a:cs typeface="Apple Chancery"/>
              </a:rPr>
              <a:t>(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47800" y="3962400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cs typeface="Apple Chancery"/>
              </a:rPr>
              <a:t>(</a:t>
            </a:r>
          </a:p>
        </p:txBody>
      </p:sp>
    </p:spTree>
    <p:extLst>
      <p:ext uri="{BB962C8B-B14F-4D97-AF65-F5344CB8AC3E}">
        <p14:creationId xmlns:p14="http://schemas.microsoft.com/office/powerpoint/2010/main" val="4253769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Quark E-Loss in 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971800"/>
            <a:ext cx="5029200" cy="3352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Complications:</a:t>
            </a:r>
          </a:p>
          <a:p>
            <a:pPr lvl="1"/>
            <a:r>
              <a:rPr lang="en-US" dirty="0" smtClean="0"/>
              <a:t>string endpoints fall</a:t>
            </a:r>
          </a:p>
          <a:p>
            <a:pPr lvl="2">
              <a:buNone/>
            </a:pPr>
            <a:r>
              <a:rPr lang="en-US" dirty="0" smtClean="0"/>
              <a:t>=&gt; painful </a:t>
            </a:r>
            <a:r>
              <a:rPr lang="en-US" dirty="0" err="1" smtClean="0"/>
              <a:t>numerics</a:t>
            </a:r>
            <a:endParaRPr lang="en-US" dirty="0" smtClean="0"/>
          </a:p>
          <a:p>
            <a:pPr lvl="1"/>
            <a:r>
              <a:rPr lang="en-US" dirty="0" smtClean="0"/>
              <a:t>relation to HI meas.</a:t>
            </a:r>
          </a:p>
          <a:p>
            <a:pPr lvl="2"/>
            <a:r>
              <a:rPr lang="en-US" dirty="0" smtClean="0"/>
              <a:t>less obvious than HQ</a:t>
            </a:r>
          </a:p>
          <a:p>
            <a:r>
              <a:rPr lang="en-US" dirty="0" smtClean="0"/>
              <a:t>In principle, compute </a:t>
            </a:r>
            <a:r>
              <a:rPr lang="en-US" dirty="0" err="1" smtClean="0"/>
              <a:t>T</a:t>
            </a:r>
            <a:r>
              <a:rPr lang="en-US" baseline="30000" dirty="0" err="1" smtClean="0">
                <a:latin typeface="Symbol" pitchFamily="18" charset="2"/>
              </a:rPr>
              <a:t>mn</a:t>
            </a:r>
            <a:r>
              <a:rPr lang="en-US" dirty="0" smtClean="0"/>
              <a:t> from graviton emission</a:t>
            </a:r>
          </a:p>
          <a:p>
            <a:pPr lvl="1"/>
            <a:r>
              <a:rPr lang="en-US" dirty="0" smtClean="0"/>
              <a:t>Extremely hard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D4735-DDED-C549-AC29-22066D3A58D5}" type="datetime1">
              <a:rPr lang="Zyyy" smtClean="0"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Heavy Ion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1376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10620" y="999955"/>
            <a:ext cx="6261780" cy="197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553200" y="2694801"/>
            <a:ext cx="2154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Chesler</a:t>
            </a:r>
            <a:r>
              <a:rPr lang="en-US" sz="1200" dirty="0" smtClean="0"/>
              <a:t> et al., PRD79 (2009)</a:t>
            </a:r>
          </a:p>
        </p:txBody>
      </p:sp>
      <p:pic>
        <p:nvPicPr>
          <p:cNvPr id="101376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3276600"/>
            <a:ext cx="3508323" cy="290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899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wrap="none">
        <a:spAutoFit/>
      </a:bodyPr>
      <a:lstStyle>
        <a:defPPr>
          <a:defRPr sz="1200" dirty="0"/>
        </a:defPPr>
      </a:lst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wrap="none">
        <a:spAutoFit/>
      </a:bodyPr>
      <a:lstStyle>
        <a:defPPr>
          <a:defRPr sz="1200" dirty="0"/>
        </a:defPPr>
      </a:lst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wrap="none">
        <a:spAutoFit/>
      </a:bodyPr>
      <a:lstStyle>
        <a:defPPr>
          <a:defRPr sz="1200" dirty="0"/>
        </a:defPPr>
      </a:lst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42792</TotalTime>
  <Words>2277</Words>
  <Application>Microsoft Macintosh PowerPoint</Application>
  <PresentationFormat>On-screen Show (4:3)</PresentationFormat>
  <Paragraphs>510</Paragraphs>
  <Slides>43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Office Theme</vt:lpstr>
      <vt:lpstr>1_Office Theme</vt:lpstr>
      <vt:lpstr>2_Office Theme</vt:lpstr>
      <vt:lpstr>Image</vt:lpstr>
      <vt:lpstr>The Qualitative Failure of Holographic Jet Quenching and Success of pQCD Energy Loss in Heavy Ion Collisions.</vt:lpstr>
      <vt:lpstr>AdS/CFT vs. pQCD: Observables</vt:lpstr>
      <vt:lpstr>Why Energy Loss?</vt:lpstr>
      <vt:lpstr>Lesson from RHIC</vt:lpstr>
      <vt:lpstr>Let’s Assume Strong Coupling</vt:lpstr>
      <vt:lpstr>Heavy Quark E-Loss in AdS/CFT</vt:lpstr>
      <vt:lpstr>AdS/CFT and HQ</vt:lpstr>
      <vt:lpstr>AdS/CFT and HQ at LHC</vt:lpstr>
      <vt:lpstr>Light Quark E-Loss in AdS</vt:lpstr>
      <vt:lpstr>Ambiguity in dE/dx Definition</vt:lpstr>
      <vt:lpstr>Results?</vt:lpstr>
      <vt:lpstr>AdS/CFT Light q E-Loss</vt:lpstr>
      <vt:lpstr>Increasing Theoretical Precision</vt:lpstr>
      <vt:lpstr>AdS/CFT IC</vt:lpstr>
      <vt:lpstr>Momentum Fluctuations</vt:lpstr>
      <vt:lpstr>Strongly Coupled HF and p+A</vt:lpstr>
      <vt:lpstr>Let’s Assume pQCD is the Way to Go</vt:lpstr>
      <vt:lpstr>pQCD Continued</vt:lpstr>
      <vt:lpstr>Asymptotic Analytic pQCD</vt:lpstr>
      <vt:lpstr>Results</vt:lpstr>
      <vt:lpstr>Compare to RHIC &amp; LHC</vt:lpstr>
      <vt:lpstr>Set Scale for our Expectations</vt:lpstr>
      <vt:lpstr>Global Qualitative Agreement</vt:lpstr>
      <vt:lpstr>New WHDG J/y Comparison to CMS</vt:lpstr>
      <vt:lpstr>Future pQCD Work</vt:lpstr>
      <vt:lpstr>Does pQCD or AdS Yield Correct Mass &amp; Momentum Dependecies at LHC?</vt:lpstr>
      <vt:lpstr>Conclusions</vt:lpstr>
      <vt:lpstr>PowerPoint Presentation</vt:lpstr>
      <vt:lpstr>PowerPoint Presentation</vt:lpstr>
      <vt:lpstr>PowerPoint Presentation</vt:lpstr>
      <vt:lpstr>PowerPoint Presentation</vt:lpstr>
      <vt:lpstr>Qualitative Expectations for HF</vt:lpstr>
      <vt:lpstr>Importance of Production</vt:lpstr>
      <vt:lpstr>pQCD Rad Picture</vt:lpstr>
      <vt:lpstr>What About Elastic Loss?</vt:lpstr>
      <vt:lpstr>Rise in RAA a Final State Effect?</vt:lpstr>
      <vt:lpstr>pQCD and Jet Measurements</vt:lpstr>
      <vt:lpstr>pQCD and Wide Angle Radiation</vt:lpstr>
      <vt:lpstr>Comparing AdS and pQCD</vt:lpstr>
      <vt:lpstr>Top Energy Predictions</vt:lpstr>
      <vt:lpstr>RHIC Rcb Ratio</vt:lpstr>
      <vt:lpstr>Motivating High Momentum Probes</vt:lpstr>
      <vt:lpstr>Not So Fast!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William A Horowitz</dc:creator>
  <cp:lastModifiedBy>William Horowitz</cp:lastModifiedBy>
  <cp:revision>1184</cp:revision>
  <dcterms:created xsi:type="dcterms:W3CDTF">2009-09-03T22:02:25Z</dcterms:created>
  <dcterms:modified xsi:type="dcterms:W3CDTF">2013-07-15T10:28:20Z</dcterms:modified>
</cp:coreProperties>
</file>