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6" r:id="rId2"/>
    <p:sldId id="317" r:id="rId3"/>
    <p:sldId id="266" r:id="rId4"/>
    <p:sldId id="320" r:id="rId5"/>
    <p:sldId id="337" r:id="rId6"/>
    <p:sldId id="277" r:id="rId7"/>
    <p:sldId id="264" r:id="rId8"/>
    <p:sldId id="259" r:id="rId9"/>
    <p:sldId id="273" r:id="rId10"/>
    <p:sldId id="307" r:id="rId11"/>
    <p:sldId id="316" r:id="rId12"/>
    <p:sldId id="319" r:id="rId13"/>
    <p:sldId id="274" r:id="rId14"/>
    <p:sldId id="306" r:id="rId15"/>
    <p:sldId id="336" r:id="rId16"/>
    <p:sldId id="276" r:id="rId17"/>
    <p:sldId id="260" r:id="rId18"/>
    <p:sldId id="263" r:id="rId19"/>
    <p:sldId id="268" r:id="rId20"/>
    <p:sldId id="278" r:id="rId21"/>
    <p:sldId id="308" r:id="rId22"/>
    <p:sldId id="303" r:id="rId23"/>
    <p:sldId id="332" r:id="rId24"/>
    <p:sldId id="338" r:id="rId25"/>
    <p:sldId id="339" r:id="rId26"/>
    <p:sldId id="279" r:id="rId27"/>
    <p:sldId id="281" r:id="rId28"/>
    <p:sldId id="331" r:id="rId29"/>
    <p:sldId id="327" r:id="rId30"/>
    <p:sldId id="310" r:id="rId31"/>
    <p:sldId id="311" r:id="rId32"/>
    <p:sldId id="312" r:id="rId33"/>
    <p:sldId id="333" r:id="rId34"/>
    <p:sldId id="290" r:id="rId35"/>
    <p:sldId id="334" r:id="rId36"/>
    <p:sldId id="292" r:id="rId37"/>
    <p:sldId id="313" r:id="rId38"/>
    <p:sldId id="314" r:id="rId39"/>
    <p:sldId id="294" r:id="rId40"/>
    <p:sldId id="322" r:id="rId41"/>
    <p:sldId id="295" r:id="rId42"/>
    <p:sldId id="296" r:id="rId43"/>
    <p:sldId id="297" r:id="rId44"/>
    <p:sldId id="298" r:id="rId45"/>
    <p:sldId id="299" r:id="rId46"/>
    <p:sldId id="301" r:id="rId47"/>
    <p:sldId id="321" r:id="rId48"/>
    <p:sldId id="302" r:id="rId49"/>
    <p:sldId id="305" r:id="rId50"/>
    <p:sldId id="293" r:id="rId51"/>
    <p:sldId id="286" r:id="rId52"/>
    <p:sldId id="287" r:id="rId53"/>
    <p:sldId id="309" r:id="rId54"/>
    <p:sldId id="328" r:id="rId55"/>
    <p:sldId id="329" r:id="rId56"/>
    <p:sldId id="261" r:id="rId57"/>
    <p:sldId id="262" r:id="rId58"/>
    <p:sldId id="330" r:id="rId59"/>
    <p:sldId id="335"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84" autoAdjust="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notesViewPr>
    <p:cSldViewPr>
      <p:cViewPr>
        <p:scale>
          <a:sx n="64" d="100"/>
          <a:sy n="64" d="100"/>
        </p:scale>
        <p:origin x="-1650"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4" Type="http://schemas.openxmlformats.org/officeDocument/2006/relationships/image" Target="../media/image5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image" Target="../media/image7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861D32-1941-4D90-8C34-E51346A63293}" type="datetimeFigureOut">
              <a:rPr lang="en-US" smtClean="0"/>
              <a:pPr/>
              <a:t>10/25/2013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6E38E2-9BD8-43FD-A3F0-CCC6EE630A82}" type="slidenum">
              <a:rPr lang="en-US" smtClean="0"/>
              <a:pPr/>
              <a:t>‹#›</a:t>
            </a:fld>
            <a:endParaRPr lang="en-US"/>
          </a:p>
        </p:txBody>
      </p:sp>
    </p:spTree>
    <p:extLst>
      <p:ext uri="{BB962C8B-B14F-4D97-AF65-F5344CB8AC3E}">
        <p14:creationId xmlns="" xmlns:p14="http://schemas.microsoft.com/office/powerpoint/2010/main" val="1233878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8" Type="http://schemas.openxmlformats.org/officeDocument/2006/relationships/hyperlink" Target="http://en.wikipedia.org/wiki/Russia" TargetMode="External"/><Relationship Id="rId13" Type="http://schemas.openxmlformats.org/officeDocument/2006/relationships/hyperlink" Target="http://en.wikipedia.org/wiki/Electromagnetic_field" TargetMode="External"/><Relationship Id="rId18" Type="http://schemas.openxmlformats.org/officeDocument/2006/relationships/hyperlink" Target="http://en.wikipedia.org/wiki/Parameter" TargetMode="External"/><Relationship Id="rId26" Type="http://schemas.openxmlformats.org/officeDocument/2006/relationships/hyperlink" Target="http://en.wikipedia.org/wiki/Dipole_magnet" TargetMode="External"/><Relationship Id="rId3" Type="http://schemas.openxmlformats.org/officeDocument/2006/relationships/hyperlink" Target="http://en.wikipedia.org/wiki/Particle_accelerator" TargetMode="External"/><Relationship Id="rId21" Type="http://schemas.openxmlformats.org/officeDocument/2006/relationships/hyperlink" Target="http://en.wikipedia.org/wiki/Anello_Di_Accumulazione" TargetMode="External"/><Relationship Id="rId7" Type="http://schemas.openxmlformats.org/officeDocument/2006/relationships/hyperlink" Target="http://en.wikipedia.org/wiki/Edwin_McMillan" TargetMode="External"/><Relationship Id="rId12" Type="http://schemas.openxmlformats.org/officeDocument/2006/relationships/hyperlink" Target="http://en.wikipedia.org/wiki/Magnetic_field" TargetMode="External"/><Relationship Id="rId17" Type="http://schemas.openxmlformats.org/officeDocument/2006/relationships/hyperlink" Target="http://en.wikipedia.org/wiki/Ultrarelativistic" TargetMode="External"/><Relationship Id="rId25" Type="http://schemas.openxmlformats.org/officeDocument/2006/relationships/hyperlink" Target="http://en.wikipedia.org/wiki/RF_cavity" TargetMode="External"/><Relationship Id="rId2" Type="http://schemas.openxmlformats.org/officeDocument/2006/relationships/slide" Target="../slides/slide16.xml"/><Relationship Id="rId16" Type="http://schemas.openxmlformats.org/officeDocument/2006/relationships/hyperlink" Target="http://en.wikipedia.org/wiki/Relativistic_mass" TargetMode="External"/><Relationship Id="rId20" Type="http://schemas.openxmlformats.org/officeDocument/2006/relationships/hyperlink" Target="http://en.wikipedia.org/wiki/Cosmotron" TargetMode="External"/><Relationship Id="rId1" Type="http://schemas.openxmlformats.org/officeDocument/2006/relationships/notesMaster" Target="../notesMasters/notesMaster1.xml"/><Relationship Id="rId6" Type="http://schemas.openxmlformats.org/officeDocument/2006/relationships/hyperlink" Target="http://en.wikipedia.org/wiki/Kinetic_energy" TargetMode="External"/><Relationship Id="rId11" Type="http://schemas.openxmlformats.org/officeDocument/2006/relationships/hyperlink" Target="http://en.wikipedia.org/wiki/Mark_Oliphant" TargetMode="External"/><Relationship Id="rId24" Type="http://schemas.openxmlformats.org/officeDocument/2006/relationships/hyperlink" Target="http://en.wikipedia.org/wiki/Nicholas_Christofilos" TargetMode="External"/><Relationship Id="rId5" Type="http://schemas.openxmlformats.org/officeDocument/2006/relationships/hyperlink" Target="http://en.wikipedia.org/wiki/Particle_beam" TargetMode="External"/><Relationship Id="rId15" Type="http://schemas.openxmlformats.org/officeDocument/2006/relationships/hyperlink" Target="http://en.wikipedia.org/wiki/Isochronous_cyclotron" TargetMode="External"/><Relationship Id="rId23" Type="http://schemas.openxmlformats.org/officeDocument/2006/relationships/hyperlink" Target="http://en.wikipedia.org/wiki/Ernest_Courant" TargetMode="External"/><Relationship Id="rId28" Type="http://schemas.openxmlformats.org/officeDocument/2006/relationships/hyperlink" Target="http://en.wikipedia.org/wiki/Sextupole_magnet" TargetMode="External"/><Relationship Id="rId10" Type="http://schemas.openxmlformats.org/officeDocument/2006/relationships/hyperlink" Target="http://en.wikipedia.org/wiki/Synchrotron" TargetMode="External"/><Relationship Id="rId19" Type="http://schemas.openxmlformats.org/officeDocument/2006/relationships/hyperlink" Target="http://en.wikipedia.org/wiki/Torus" TargetMode="External"/><Relationship Id="rId4" Type="http://schemas.openxmlformats.org/officeDocument/2006/relationships/hyperlink" Target="http://en.wikipedia.org/wiki/Cyclotron" TargetMode="External"/><Relationship Id="rId9" Type="http://schemas.openxmlformats.org/officeDocument/2006/relationships/hyperlink" Target="http://en.wikipedia.org/wiki/Vladimir_Veksler" TargetMode="External"/><Relationship Id="rId14" Type="http://schemas.openxmlformats.org/officeDocument/2006/relationships/hyperlink" Target="http://en.wikipedia.org/wiki/Classical_mechanics" TargetMode="External"/><Relationship Id="rId22" Type="http://schemas.openxmlformats.org/officeDocument/2006/relationships/hyperlink" Target="http://en.wikipedia.org/wiki/Strong_focusing" TargetMode="External"/><Relationship Id="rId27" Type="http://schemas.openxmlformats.org/officeDocument/2006/relationships/hyperlink" Target="http://en.wikipedia.org/wiki/Quadrupole_magnet"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8" Type="http://schemas.openxmlformats.org/officeDocument/2006/relationships/hyperlink" Target="http://en.wikipedia.org/wiki/Argon" TargetMode="External"/><Relationship Id="rId13" Type="http://schemas.openxmlformats.org/officeDocument/2006/relationships/hyperlink" Target="http://en.wikipedia.org/wiki/Semiconductor" TargetMode="External"/><Relationship Id="rId3" Type="http://schemas.openxmlformats.org/officeDocument/2006/relationships/hyperlink" Target="http://en.wikipedia.org/wiki/Manfred_von_Ardenne" TargetMode="External"/><Relationship Id="rId7" Type="http://schemas.openxmlformats.org/officeDocument/2006/relationships/hyperlink" Target="http://en.wikipedia.org/wiki/Vacuum_chamber" TargetMode="External"/><Relationship Id="rId12" Type="http://schemas.openxmlformats.org/officeDocument/2006/relationships/hyperlink" Target="http://en.wikipedia.org/wiki/Aperture"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en.wikipedia.org/wiki/Hot_cathode" TargetMode="External"/><Relationship Id="rId11" Type="http://schemas.openxmlformats.org/officeDocument/2006/relationships/hyperlink" Target="http://en.wikipedia.org/wiki/Plasma_(physics)" TargetMode="External"/><Relationship Id="rId5" Type="http://schemas.openxmlformats.org/officeDocument/2006/relationships/hyperlink" Target="http://en.wikipedia.org/wiki/Cathode" TargetMode="External"/><Relationship Id="rId15" Type="http://schemas.openxmlformats.org/officeDocument/2006/relationships/hyperlink" Target="http://en.wikipedia.org/wiki/Spacecraft_propulsion" TargetMode="External"/><Relationship Id="rId10" Type="http://schemas.openxmlformats.org/officeDocument/2006/relationships/hyperlink" Target="http://en.wikipedia.org/wiki/Ionized" TargetMode="External"/><Relationship Id="rId4" Type="http://schemas.openxmlformats.org/officeDocument/2006/relationships/hyperlink" Target="http://en.wikipedia.org/wiki/Ion_source" TargetMode="External"/><Relationship Id="rId9" Type="http://schemas.openxmlformats.org/officeDocument/2006/relationships/hyperlink" Target="http://en.wikipedia.org/wiki/Charge_(physics)" TargetMode="External"/><Relationship Id="rId14" Type="http://schemas.openxmlformats.org/officeDocument/2006/relationships/hyperlink" Target="http://en.wikipedia.org/wiki/Spacecraft"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6E38E2-9BD8-43FD-A3F0-CCC6EE630A8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F1D4E1-F781-4B40-92EF-29F82EB464D9}" type="slidenum">
              <a:rPr lang="en-US"/>
              <a:pPr/>
              <a:t>10</a:t>
            </a:fld>
            <a:endParaRPr lang="en-US"/>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r>
              <a:rPr lang="en-US" dirty="0" smtClean="0"/>
              <a:t>In 1946 Dr. L. Alvarez and his coworkers at the Lawrence Berkeley Radiation Laboratory developed a linear accelerator based on a somewhat different principle. In their configuration, shown schematically in figure 2, a similar series of cylindrical metal electrodes were used, but mounted along the longitudinal axis of an evacuated metallic cylinder. Radio frequency power from a 200 MHz radar source was introduced into this metallic cavity. The Alvarez structure, now commonly known as the drift tube </a:t>
            </a:r>
            <a:r>
              <a:rPr lang="en-US" dirty="0" err="1" smtClean="0"/>
              <a:t>linac</a:t>
            </a:r>
            <a:r>
              <a:rPr lang="en-US" dirty="0" smtClean="0"/>
              <a:t> (or DTL), has a standing wave electric field in the whole cavity, that is in the same direction in each gap between the cylinders at any instant in time. The field is accelerating (forward) for one half of the </a:t>
            </a:r>
            <a:r>
              <a:rPr lang="en-US" dirty="0" err="1" smtClean="0"/>
              <a:t>rf</a:t>
            </a:r>
            <a:r>
              <a:rPr lang="en-US" dirty="0" smtClean="0"/>
              <a:t> cycle and </a:t>
            </a:r>
            <a:r>
              <a:rPr lang="en-US" dirty="0" err="1" smtClean="0"/>
              <a:t>deaccelerating</a:t>
            </a:r>
            <a:r>
              <a:rPr lang="en-US" dirty="0" smtClean="0"/>
              <a:t> (backward) for the next half cycle. As with the </a:t>
            </a:r>
            <a:r>
              <a:rPr lang="en-US" dirty="0" err="1" smtClean="0"/>
              <a:t>Wideröe</a:t>
            </a:r>
            <a:r>
              <a:rPr lang="en-US" dirty="0" smtClean="0"/>
              <a:t> structure, the individual metallic electrodes ("drift tubes") shield the ions from the electric fields when it is in the wrong direction. </a:t>
            </a:r>
            <a:endParaRPr lang="sv-S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6E38E2-9BD8-43FD-A3F0-CCC6EE630A8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E372D6-93AC-433C-8C77-C3CFED78BEA1}" type="slidenum">
              <a:rPr lang="en-US"/>
              <a:pPr/>
              <a:t>13</a:t>
            </a:fld>
            <a:endParaRPr lang="en-US"/>
          </a:p>
        </p:txBody>
      </p:sp>
      <p:sp>
        <p:nvSpPr>
          <p:cNvPr id="412674" name="Rectangle 2"/>
          <p:cNvSpPr>
            <a:spLocks noGrp="1" noRot="1" noChangeAspect="1" noChangeArrowheads="1" noTextEdit="1"/>
          </p:cNvSpPr>
          <p:nvPr>
            <p:ph type="sldImg"/>
          </p:nvPr>
        </p:nvSpPr>
        <p:spPr>
          <a:ln/>
        </p:spPr>
      </p:sp>
      <p:sp>
        <p:nvSpPr>
          <p:cNvPr id="41267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6E38E2-9BD8-43FD-A3F0-CCC6EE630A82}"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7ACB39-9B1A-4DDC-8013-EF1B9B3687EE}" type="slidenum">
              <a:rPr lang="en-US"/>
              <a:pPr/>
              <a:t>16</a:t>
            </a:fld>
            <a:endParaRPr lang="en-US"/>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normAutofit fontScale="92500" lnSpcReduction="20000"/>
          </a:bodyPr>
          <a:lstStyle/>
          <a:p>
            <a:r>
              <a:rPr lang="en-US" dirty="0" smtClean="0"/>
              <a:t>A </a:t>
            </a:r>
            <a:r>
              <a:rPr lang="en-US" b="1" dirty="0" smtClean="0"/>
              <a:t>synchrotron</a:t>
            </a:r>
            <a:r>
              <a:rPr lang="en-US" dirty="0" smtClean="0"/>
              <a:t> is a particular type of cyclic </a:t>
            </a:r>
            <a:r>
              <a:rPr lang="en-US" dirty="0" smtClean="0">
                <a:hlinkClick r:id="rId3" tooltip="Particle accelerator"/>
              </a:rPr>
              <a:t>particle accelerator</a:t>
            </a:r>
            <a:r>
              <a:rPr lang="en-US" dirty="0" smtClean="0"/>
              <a:t> originating from the </a:t>
            </a:r>
            <a:r>
              <a:rPr lang="en-US" dirty="0" smtClean="0">
                <a:hlinkClick r:id="rId4" tooltip="Cyclotron"/>
              </a:rPr>
              <a:t>cyclotron</a:t>
            </a:r>
            <a:r>
              <a:rPr lang="en-US" dirty="0" smtClean="0"/>
              <a:t> in which the guiding magnetic field (bending the particles into a closed path) is time-dependent, being </a:t>
            </a:r>
            <a:r>
              <a:rPr lang="en-US" i="1" dirty="0" smtClean="0"/>
              <a:t>synchronized</a:t>
            </a:r>
            <a:r>
              <a:rPr lang="en-US" dirty="0" smtClean="0"/>
              <a:t> to a </a:t>
            </a:r>
            <a:r>
              <a:rPr lang="en-US" dirty="0" smtClean="0">
                <a:hlinkClick r:id="rId5" tooltip="Particle beam"/>
              </a:rPr>
              <a:t>particle beam</a:t>
            </a:r>
            <a:r>
              <a:rPr lang="en-US" dirty="0" smtClean="0"/>
              <a:t> of increasing </a:t>
            </a:r>
            <a:r>
              <a:rPr lang="en-US" dirty="0" smtClean="0">
                <a:hlinkClick r:id="rId6" tooltip="Kinetic energy"/>
              </a:rPr>
              <a:t>kinetic energy</a:t>
            </a:r>
            <a:r>
              <a:rPr lang="en-US" dirty="0" smtClean="0"/>
              <a:t>. The synchrotron is one of the first accelerator concepts that enable the construction of large-scale facilities, since bending, beam focusing and acceleration can be separated into different components.</a:t>
            </a:r>
          </a:p>
          <a:p>
            <a:r>
              <a:rPr lang="en-US" dirty="0" smtClean="0"/>
              <a:t>The first electron synchrotron was constructed by </a:t>
            </a:r>
            <a:r>
              <a:rPr lang="en-US" dirty="0" smtClean="0">
                <a:hlinkClick r:id="rId7" tooltip="Edwin McMillan"/>
              </a:rPr>
              <a:t>Edwin McMillan</a:t>
            </a:r>
            <a:r>
              <a:rPr lang="en-US" dirty="0" smtClean="0"/>
              <a:t> in 1945, although the principle had already been published (unknown to him) in a </a:t>
            </a:r>
            <a:r>
              <a:rPr lang="en-US" dirty="0" smtClean="0">
                <a:hlinkClick r:id="rId8" tooltip="Russia"/>
              </a:rPr>
              <a:t>Russian</a:t>
            </a:r>
            <a:r>
              <a:rPr lang="en-US" dirty="0" smtClean="0"/>
              <a:t> journal by </a:t>
            </a:r>
            <a:r>
              <a:rPr lang="en-US" dirty="0" smtClean="0">
                <a:hlinkClick r:id="rId9" tooltip="Vladimir Veksler"/>
              </a:rPr>
              <a:t>Vladimir </a:t>
            </a:r>
            <a:r>
              <a:rPr lang="en-US" dirty="0" err="1" smtClean="0">
                <a:hlinkClick r:id="rId9" tooltip="Vladimir Veksler"/>
              </a:rPr>
              <a:t>Veksler</a:t>
            </a:r>
            <a:r>
              <a:rPr lang="en-US" dirty="0" smtClean="0"/>
              <a:t>.</a:t>
            </a:r>
            <a:r>
              <a:rPr lang="en-US" baseline="30000" dirty="0" smtClean="0">
                <a:hlinkClick r:id="rId10"/>
              </a:rPr>
              <a:t>[1][2]</a:t>
            </a:r>
            <a:r>
              <a:rPr lang="en-US" dirty="0" smtClean="0"/>
              <a:t> The first proton synchrotron was designed by </a:t>
            </a:r>
            <a:r>
              <a:rPr lang="en-US" dirty="0" smtClean="0">
                <a:hlinkClick r:id="rId11" tooltip="Mark Oliphant"/>
              </a:rPr>
              <a:t>Sir Marcus Oliphant</a:t>
            </a:r>
            <a:r>
              <a:rPr lang="en-US" baseline="30000" dirty="0" smtClean="0">
                <a:hlinkClick r:id="rId10"/>
              </a:rPr>
              <a:t>[3][4][2]</a:t>
            </a:r>
            <a:r>
              <a:rPr lang="en-US" dirty="0" smtClean="0"/>
              <a:t> and built in 1952.</a:t>
            </a:r>
            <a:r>
              <a:rPr lang="en-US" baseline="30000" dirty="0" smtClean="0">
                <a:hlinkClick r:id="rId10"/>
              </a:rPr>
              <a:t>[2]</a:t>
            </a:r>
            <a:r>
              <a:rPr lang="en-US" dirty="0" smtClean="0"/>
              <a:t> </a:t>
            </a:r>
            <a:r>
              <a:rPr lang="en-US" dirty="0" err="1" smtClean="0"/>
              <a:t>hile</a:t>
            </a:r>
            <a:r>
              <a:rPr lang="en-US" dirty="0" smtClean="0"/>
              <a:t> a classical </a:t>
            </a:r>
            <a:r>
              <a:rPr lang="en-US" dirty="0" smtClean="0">
                <a:hlinkClick r:id="rId4" tooltip="Cyclotron"/>
              </a:rPr>
              <a:t>cyclotron</a:t>
            </a:r>
            <a:r>
              <a:rPr lang="en-US" dirty="0" smtClean="0"/>
              <a:t> uses both a constant guiding </a:t>
            </a:r>
            <a:r>
              <a:rPr lang="en-US" dirty="0" smtClean="0">
                <a:hlinkClick r:id="rId12" tooltip="Magnetic field"/>
              </a:rPr>
              <a:t>magnetic field</a:t>
            </a:r>
            <a:r>
              <a:rPr lang="en-US" dirty="0" smtClean="0"/>
              <a:t> and a constant-frequency </a:t>
            </a:r>
            <a:r>
              <a:rPr lang="en-US" dirty="0" smtClean="0">
                <a:hlinkClick r:id="rId13" tooltip="Electromagnetic field"/>
              </a:rPr>
              <a:t>electromagnetic field</a:t>
            </a:r>
            <a:r>
              <a:rPr lang="en-US" dirty="0" smtClean="0"/>
              <a:t> (and is working in </a:t>
            </a:r>
            <a:r>
              <a:rPr lang="en-US" dirty="0" smtClean="0">
                <a:hlinkClick r:id="rId14" tooltip="Classical mechanics"/>
              </a:rPr>
              <a:t>classical approximation</a:t>
            </a:r>
            <a:r>
              <a:rPr lang="en-US" dirty="0" smtClean="0"/>
              <a:t>), its successor, the </a:t>
            </a:r>
            <a:r>
              <a:rPr lang="en-US" dirty="0" smtClean="0">
                <a:hlinkClick r:id="rId15" tooltip="Isochronous cyclotron"/>
              </a:rPr>
              <a:t>isochronous cyclotron</a:t>
            </a:r>
            <a:r>
              <a:rPr lang="en-US" dirty="0" smtClean="0"/>
              <a:t>, works by local variations of the guiding magnetic field, adapting the increasing </a:t>
            </a:r>
            <a:r>
              <a:rPr lang="en-US" dirty="0" smtClean="0">
                <a:hlinkClick r:id="rId16" tooltip="Relativistic mass"/>
              </a:rPr>
              <a:t>relativistic mass</a:t>
            </a:r>
            <a:r>
              <a:rPr lang="en-US" dirty="0" smtClean="0"/>
              <a:t> of particles during acceleration.</a:t>
            </a:r>
          </a:p>
          <a:p>
            <a:r>
              <a:rPr lang="en-US" dirty="0" smtClean="0"/>
              <a:t>A drawing of the Cosmotron</a:t>
            </a:r>
          </a:p>
          <a:p>
            <a:r>
              <a:rPr lang="en-US" dirty="0" smtClean="0"/>
              <a:t>In a synchrotron, this adaptation is done by variation of the magnetic field strength in time, rather than in space. For particles that are not </a:t>
            </a:r>
            <a:r>
              <a:rPr lang="en-US" dirty="0" err="1" smtClean="0">
                <a:hlinkClick r:id="rId17" tooltip="Ultrarelativistic"/>
              </a:rPr>
              <a:t>ultrarelativistic</a:t>
            </a:r>
            <a:r>
              <a:rPr lang="en-US" dirty="0" smtClean="0"/>
              <a:t>, the frequency of the applied electromagnetic field may also change to accompany their non-constant circulation time. By increasing these </a:t>
            </a:r>
            <a:r>
              <a:rPr lang="en-US" dirty="0" smtClean="0">
                <a:hlinkClick r:id="rId18" tooltip="Parameter"/>
              </a:rPr>
              <a:t>parameters</a:t>
            </a:r>
            <a:r>
              <a:rPr lang="en-US" dirty="0" smtClean="0"/>
              <a:t> appropriately as the particles gain energy, their circulation path can be held constant as they are accelerated. This allows the vacuum chamber for the particles to be a large thin </a:t>
            </a:r>
            <a:r>
              <a:rPr lang="en-US" dirty="0" smtClean="0">
                <a:hlinkClick r:id="rId19" tooltip="Torus"/>
              </a:rPr>
              <a:t>torus</a:t>
            </a:r>
            <a:r>
              <a:rPr lang="en-US" dirty="0" smtClean="0"/>
              <a:t>, rather than a disk as in previous, compact accelerator designs. Also, the thin profile of the vacuum chamber allowed for a more efficient use of magnetic fields than in a cyclotron, enabling the cost-effective construction of larger synchrotrons.</a:t>
            </a:r>
          </a:p>
          <a:p>
            <a:r>
              <a:rPr lang="en-US" dirty="0" smtClean="0"/>
              <a:t>While the first synchrotrons and storage rings like the </a:t>
            </a:r>
            <a:r>
              <a:rPr lang="en-US" dirty="0" smtClean="0">
                <a:hlinkClick r:id="rId20" tooltip="Cosmotron"/>
              </a:rPr>
              <a:t>Cosmotron</a:t>
            </a:r>
            <a:r>
              <a:rPr lang="en-US" dirty="0" smtClean="0"/>
              <a:t> and </a:t>
            </a:r>
            <a:r>
              <a:rPr lang="en-US" dirty="0" smtClean="0">
                <a:hlinkClick r:id="rId21" tooltip="Anello Di Accumulazione"/>
              </a:rPr>
              <a:t>ADA</a:t>
            </a:r>
            <a:r>
              <a:rPr lang="en-US" dirty="0" smtClean="0"/>
              <a:t> strictly used the </a:t>
            </a:r>
            <a:r>
              <a:rPr lang="en-US" dirty="0" err="1" smtClean="0"/>
              <a:t>toroid</a:t>
            </a:r>
            <a:r>
              <a:rPr lang="en-US" dirty="0" smtClean="0"/>
              <a:t> shape, the </a:t>
            </a:r>
            <a:r>
              <a:rPr lang="en-US" dirty="0" smtClean="0">
                <a:hlinkClick r:id="rId22" tooltip="Strong focusing"/>
              </a:rPr>
              <a:t>strong focusing</a:t>
            </a:r>
            <a:r>
              <a:rPr lang="en-US" dirty="0" smtClean="0"/>
              <a:t> principle independently discovered by </a:t>
            </a:r>
            <a:r>
              <a:rPr lang="en-US" dirty="0" smtClean="0">
                <a:hlinkClick r:id="rId23" tooltip="Ernest Courant"/>
              </a:rPr>
              <a:t>Ernest Courant</a:t>
            </a:r>
            <a:r>
              <a:rPr lang="en-US" dirty="0" smtClean="0"/>
              <a:t> et al.</a:t>
            </a:r>
            <a:r>
              <a:rPr lang="en-US" baseline="30000" dirty="0" smtClean="0">
                <a:hlinkClick r:id="rId10"/>
              </a:rPr>
              <a:t>[5][6]</a:t>
            </a:r>
            <a:r>
              <a:rPr lang="en-US" dirty="0" smtClean="0"/>
              <a:t> and </a:t>
            </a:r>
            <a:r>
              <a:rPr lang="en-US" dirty="0" smtClean="0">
                <a:hlinkClick r:id="rId24" tooltip="Nicholas Christofilos"/>
              </a:rPr>
              <a:t>Nicholas </a:t>
            </a:r>
            <a:r>
              <a:rPr lang="en-US" dirty="0" err="1" smtClean="0">
                <a:hlinkClick r:id="rId24" tooltip="Nicholas Christofilos"/>
              </a:rPr>
              <a:t>Christofilos</a:t>
            </a:r>
            <a:r>
              <a:rPr lang="en-US" baseline="30000" dirty="0" smtClean="0">
                <a:hlinkClick r:id="rId10"/>
              </a:rPr>
              <a:t>[7]</a:t>
            </a:r>
            <a:r>
              <a:rPr lang="en-US" dirty="0" smtClean="0"/>
              <a:t> allowed the complete separation of the accelerator into components with specialized functions along the particle path, shaping the path into a round-cornered polygon. Some important components are given by </a:t>
            </a:r>
            <a:r>
              <a:rPr lang="en-US" dirty="0" smtClean="0">
                <a:hlinkClick r:id="rId25" tooltip="RF cavity"/>
              </a:rPr>
              <a:t>radio frequency cavities</a:t>
            </a:r>
            <a:r>
              <a:rPr lang="en-US" dirty="0" smtClean="0"/>
              <a:t> for direct acceleration, </a:t>
            </a:r>
            <a:r>
              <a:rPr lang="en-US" dirty="0" smtClean="0">
                <a:hlinkClick r:id="rId26" tooltip="Dipole magnet"/>
              </a:rPr>
              <a:t>dipole magnets</a:t>
            </a:r>
            <a:r>
              <a:rPr lang="en-US" dirty="0" smtClean="0"/>
              <a:t> (</a:t>
            </a:r>
            <a:r>
              <a:rPr lang="en-US" i="1" dirty="0" smtClean="0"/>
              <a:t>bending magnets</a:t>
            </a:r>
            <a:r>
              <a:rPr lang="en-US" dirty="0" smtClean="0"/>
              <a:t>) for deflection of particles (to close the path), and </a:t>
            </a:r>
            <a:r>
              <a:rPr lang="en-US" dirty="0" err="1" smtClean="0">
                <a:hlinkClick r:id="rId27" tooltip="Quadrupole magnet"/>
              </a:rPr>
              <a:t>quadrupole</a:t>
            </a:r>
            <a:r>
              <a:rPr lang="en-US" dirty="0" smtClean="0"/>
              <a:t> / </a:t>
            </a:r>
            <a:r>
              <a:rPr lang="en-US" dirty="0" err="1" smtClean="0">
                <a:hlinkClick r:id="rId28" tooltip="Sextupole magnet"/>
              </a:rPr>
              <a:t>sextupole</a:t>
            </a:r>
            <a:r>
              <a:rPr lang="en-US" dirty="0" smtClean="0">
                <a:hlinkClick r:id="rId28" tooltip="Sextupole magnet"/>
              </a:rPr>
              <a:t> magnets</a:t>
            </a:r>
            <a:r>
              <a:rPr lang="en-US" dirty="0" smtClean="0"/>
              <a:t> for beam focusing.</a:t>
            </a:r>
          </a:p>
          <a:p>
            <a:endParaRPr lang="en-US" dirty="0" smtClean="0"/>
          </a:p>
          <a:p>
            <a:endParaRPr lang="sv-S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6E38E2-9BD8-43FD-A3F0-CCC6EE630A82}"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D387EE-C4DD-4FA0-B8EE-272073442F93}" type="slidenum">
              <a:rPr lang="en-US"/>
              <a:pPr/>
              <a:t>18</a:t>
            </a:fld>
            <a:endParaRPr lang="en-US"/>
          </a:p>
        </p:txBody>
      </p:sp>
      <p:sp>
        <p:nvSpPr>
          <p:cNvPr id="220162" name="Rectangle 2"/>
          <p:cNvSpPr>
            <a:spLocks noGrp="1" noRot="1" noChangeAspect="1" noChangeArrowheads="1" noTextEdit="1"/>
          </p:cNvSpPr>
          <p:nvPr>
            <p:ph type="sldImg"/>
          </p:nvPr>
        </p:nvSpPr>
        <p:spPr>
          <a:ln/>
        </p:spPr>
      </p:sp>
      <p:sp>
        <p:nvSpPr>
          <p:cNvPr id="220163" name="Rectangle 3"/>
          <p:cNvSpPr>
            <a:spLocks noGrp="1" noChangeArrowheads="1"/>
          </p:cNvSpPr>
          <p:nvPr>
            <p:ph type="body" idx="1"/>
          </p:nvPr>
        </p:nvSpPr>
        <p:spPr/>
        <p:txBody>
          <a:bodyPr/>
          <a:lstStyle/>
          <a:p>
            <a:endParaRPr lang="sv-S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B1F31D-2B3C-4E1E-855A-8C928B644D9F}" type="slidenum">
              <a:rPr lang="en-US"/>
              <a:pPr/>
              <a:t>19</a:t>
            </a:fld>
            <a:endParaRPr lang="en-US"/>
          </a:p>
        </p:txBody>
      </p:sp>
      <p:sp>
        <p:nvSpPr>
          <p:cNvPr id="386050" name="Rectangle 2"/>
          <p:cNvSpPr>
            <a:spLocks noGrp="1" noRot="1" noChangeAspect="1" noChangeArrowheads="1" noTextEdit="1"/>
          </p:cNvSpPr>
          <p:nvPr>
            <p:ph type="sldImg"/>
          </p:nvPr>
        </p:nvSpPr>
        <p:spPr>
          <a:ln/>
        </p:spPr>
      </p:sp>
      <p:sp>
        <p:nvSpPr>
          <p:cNvPr id="386051" name="Rectangle 3"/>
          <p:cNvSpPr>
            <a:spLocks noGrp="1" noChangeArrowheads="1"/>
          </p:cNvSpPr>
          <p:nvPr>
            <p:ph type="body" idx="1"/>
          </p:nvPr>
        </p:nvSpPr>
        <p:spPr/>
        <p:txBody>
          <a:bodyPr/>
          <a:lstStyle/>
          <a:p>
            <a:r>
              <a:rPr lang="en-US" b="1" dirty="0" err="1" smtClean="0"/>
              <a:t>Duoplasmatron</a:t>
            </a:r>
            <a:r>
              <a:rPr lang="en-US" dirty="0" smtClean="0"/>
              <a:t>, an invention of </a:t>
            </a:r>
            <a:r>
              <a:rPr lang="en-US" dirty="0" smtClean="0">
                <a:hlinkClick r:id="rId3" tooltip="Manfred von Ardenne"/>
              </a:rPr>
              <a:t>Manfred von </a:t>
            </a:r>
            <a:r>
              <a:rPr lang="en-US" dirty="0" err="1" smtClean="0">
                <a:hlinkClick r:id="rId3" tooltip="Manfred von Ardenne"/>
              </a:rPr>
              <a:t>Ardenne</a:t>
            </a:r>
            <a:r>
              <a:rPr lang="en-US" dirty="0" smtClean="0"/>
              <a:t>, is a type of </a:t>
            </a:r>
            <a:r>
              <a:rPr lang="en-US" dirty="0" smtClean="0">
                <a:hlinkClick r:id="rId4" tooltip="Ion source"/>
              </a:rPr>
              <a:t>Ion source</a:t>
            </a:r>
            <a:r>
              <a:rPr lang="en-US" dirty="0" smtClean="0"/>
              <a:t>. The </a:t>
            </a:r>
            <a:r>
              <a:rPr lang="en-US" dirty="0" err="1" smtClean="0"/>
              <a:t>duoplasmatron</a:t>
            </a:r>
            <a:r>
              <a:rPr lang="en-US" dirty="0" smtClean="0"/>
              <a:t> operates as follows: a </a:t>
            </a:r>
            <a:r>
              <a:rPr lang="en-US" dirty="0" smtClean="0">
                <a:hlinkClick r:id="rId5" tooltip="Cathode"/>
              </a:rPr>
              <a:t>cathode</a:t>
            </a:r>
            <a:r>
              <a:rPr lang="en-US" dirty="0" smtClean="0"/>
              <a:t> </a:t>
            </a:r>
            <a:r>
              <a:rPr lang="en-US" dirty="0" smtClean="0">
                <a:hlinkClick r:id="rId6" tooltip="Hot cathode"/>
              </a:rPr>
              <a:t>filament</a:t>
            </a:r>
            <a:r>
              <a:rPr lang="en-US" dirty="0" smtClean="0"/>
              <a:t> emits electrons into a </a:t>
            </a:r>
            <a:r>
              <a:rPr lang="en-US" dirty="0" smtClean="0">
                <a:hlinkClick r:id="rId7" tooltip="Vacuum chamber"/>
              </a:rPr>
              <a:t>vacuum chamber</a:t>
            </a:r>
            <a:r>
              <a:rPr lang="en-US" dirty="0" smtClean="0"/>
              <a:t>. A gas such as </a:t>
            </a:r>
            <a:r>
              <a:rPr lang="en-US" dirty="0" smtClean="0">
                <a:hlinkClick r:id="rId8" tooltip="Argon"/>
              </a:rPr>
              <a:t>argon</a:t>
            </a:r>
            <a:r>
              <a:rPr lang="en-US" dirty="0" smtClean="0"/>
              <a:t> is introduced in very small quantities into the chamber, where it becomes </a:t>
            </a:r>
            <a:r>
              <a:rPr lang="en-US" dirty="0" smtClean="0">
                <a:hlinkClick r:id="rId9" tooltip="Charge (physics)"/>
              </a:rPr>
              <a:t>charged</a:t>
            </a:r>
            <a:r>
              <a:rPr lang="en-US" dirty="0" smtClean="0"/>
              <a:t> or </a:t>
            </a:r>
            <a:r>
              <a:rPr lang="en-US" dirty="0" smtClean="0">
                <a:hlinkClick r:id="rId10" tooltip="Ionized"/>
              </a:rPr>
              <a:t>ionized</a:t>
            </a:r>
            <a:r>
              <a:rPr lang="en-US" dirty="0" smtClean="0"/>
              <a:t> through interactions with the free electrons from the cathode, forming a </a:t>
            </a:r>
            <a:r>
              <a:rPr lang="en-US" dirty="0" smtClean="0">
                <a:hlinkClick r:id="rId11" tooltip="Plasma (physics)"/>
              </a:rPr>
              <a:t>plasma</a:t>
            </a:r>
            <a:r>
              <a:rPr lang="en-US" dirty="0" smtClean="0"/>
              <a:t>. The plasma is then accelerated through a series of at least two highly charged grids, and becomes an ion beam, moving at fairly high speed from the </a:t>
            </a:r>
            <a:r>
              <a:rPr lang="en-US" dirty="0" smtClean="0">
                <a:hlinkClick r:id="rId12" tooltip="Aperture"/>
              </a:rPr>
              <a:t>aperture</a:t>
            </a:r>
            <a:r>
              <a:rPr lang="en-US" dirty="0" smtClean="0"/>
              <a:t> of the device.</a:t>
            </a:r>
          </a:p>
          <a:p>
            <a:r>
              <a:rPr lang="en-US" dirty="0" smtClean="0"/>
              <a:t>The </a:t>
            </a:r>
            <a:r>
              <a:rPr lang="en-US" dirty="0" err="1" smtClean="0"/>
              <a:t>Duoplasmatron</a:t>
            </a:r>
            <a:r>
              <a:rPr lang="en-US" dirty="0" smtClean="0"/>
              <a:t> has been used for applications as diverse as </a:t>
            </a:r>
            <a:r>
              <a:rPr lang="en-US" dirty="0" smtClean="0">
                <a:hlinkClick r:id="rId13" tooltip="Semiconductor"/>
              </a:rPr>
              <a:t>semiconductor</a:t>
            </a:r>
            <a:r>
              <a:rPr lang="en-US" dirty="0" smtClean="0"/>
              <a:t> manufacture, and </a:t>
            </a:r>
            <a:r>
              <a:rPr lang="en-US" dirty="0" smtClean="0">
                <a:hlinkClick r:id="rId14" tooltip="Spacecraft"/>
              </a:rPr>
              <a:t>spacecraft</a:t>
            </a:r>
            <a:r>
              <a:rPr lang="en-US" dirty="0" smtClean="0"/>
              <a:t> </a:t>
            </a:r>
            <a:r>
              <a:rPr lang="en-US" dirty="0" smtClean="0">
                <a:hlinkClick r:id="rId15" tooltip="Spacecraft propulsion"/>
              </a:rPr>
              <a:t>propulsion</a:t>
            </a:r>
            <a:r>
              <a:rPr lang="en-US" dirty="0" smtClean="0"/>
              <a:t>.</a:t>
            </a:r>
          </a:p>
          <a:p>
            <a:endParaRPr lang="sv-S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62F502-5D46-4375-83E0-CA10865B3509}" type="slidenum">
              <a:rPr lang="en-US"/>
              <a:pPr/>
              <a:t>20</a:t>
            </a:fld>
            <a:endParaRPr lang="en-US"/>
          </a:p>
        </p:txBody>
      </p:sp>
      <p:sp>
        <p:nvSpPr>
          <p:cNvPr id="410626" name="Rectangle 2"/>
          <p:cNvSpPr>
            <a:spLocks noGrp="1" noRot="1" noChangeAspect="1" noChangeArrowheads="1" noTextEdit="1"/>
          </p:cNvSpPr>
          <p:nvPr>
            <p:ph type="sldImg"/>
          </p:nvPr>
        </p:nvSpPr>
        <p:spPr>
          <a:ln/>
        </p:spPr>
      </p:sp>
      <p:sp>
        <p:nvSpPr>
          <p:cNvPr id="41062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62F502-5D46-4375-83E0-CA10865B3509}" type="slidenum">
              <a:rPr lang="en-US"/>
              <a:pPr/>
              <a:t>21</a:t>
            </a:fld>
            <a:endParaRPr lang="en-US"/>
          </a:p>
        </p:txBody>
      </p:sp>
      <p:sp>
        <p:nvSpPr>
          <p:cNvPr id="410626" name="Rectangle 2"/>
          <p:cNvSpPr>
            <a:spLocks noGrp="1" noRot="1" noChangeAspect="1" noChangeArrowheads="1" noTextEdit="1"/>
          </p:cNvSpPr>
          <p:nvPr>
            <p:ph type="sldImg"/>
          </p:nvPr>
        </p:nvSpPr>
        <p:spPr>
          <a:ln/>
        </p:spPr>
      </p:sp>
      <p:sp>
        <p:nvSpPr>
          <p:cNvPr id="41062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6E38E2-9BD8-43FD-A3F0-CCC6EE630A8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C55F32-4177-4C3D-BE77-8413573358EC}" type="slidenum">
              <a:rPr lang="en-US"/>
              <a:pPr/>
              <a:t>22</a:t>
            </a:fld>
            <a:endParaRPr lang="en-US"/>
          </a:p>
        </p:txBody>
      </p:sp>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6E38E2-9BD8-43FD-A3F0-CCC6EE630A82}"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A157CF-0567-4676-87F6-F6E5840C37E0}" type="slidenum">
              <a:rPr lang="en-US"/>
              <a:pPr/>
              <a:t>26</a:t>
            </a:fld>
            <a:endParaRPr lang="en-US"/>
          </a:p>
        </p:txBody>
      </p:sp>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sv-S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526F4B-D377-435B-BF30-E64772419B46}" type="slidenum">
              <a:rPr lang="en-US"/>
              <a:pPr/>
              <a:t>27</a:t>
            </a:fld>
            <a:endParaRPr lang="en-US"/>
          </a:p>
        </p:txBody>
      </p:sp>
      <p:sp>
        <p:nvSpPr>
          <p:cNvPr id="408578" name="Rectangle 2"/>
          <p:cNvSpPr>
            <a:spLocks noGrp="1" noRot="1" noChangeAspect="1" noChangeArrowheads="1" noTextEdit="1"/>
          </p:cNvSpPr>
          <p:nvPr>
            <p:ph type="sldImg"/>
          </p:nvPr>
        </p:nvSpPr>
        <p:spPr>
          <a:ln/>
        </p:spPr>
      </p:sp>
      <p:sp>
        <p:nvSpPr>
          <p:cNvPr id="40857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6E38E2-9BD8-43FD-A3F0-CCC6EE630A82}"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279271-C5CF-401E-9DE8-8C0F60B9EBB2}" type="slidenum">
              <a:rPr lang="en-US"/>
              <a:pPr/>
              <a:t>29</a:t>
            </a:fld>
            <a:endParaRPr lang="en-US"/>
          </a:p>
        </p:txBody>
      </p:sp>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526F4B-D377-435B-BF30-E64772419B46}" type="slidenum">
              <a:rPr lang="en-US"/>
              <a:pPr/>
              <a:t>30</a:t>
            </a:fld>
            <a:endParaRPr lang="en-US"/>
          </a:p>
        </p:txBody>
      </p:sp>
      <p:sp>
        <p:nvSpPr>
          <p:cNvPr id="408578" name="Rectangle 2"/>
          <p:cNvSpPr>
            <a:spLocks noGrp="1" noRot="1" noChangeAspect="1" noChangeArrowheads="1" noTextEdit="1"/>
          </p:cNvSpPr>
          <p:nvPr>
            <p:ph type="sldImg"/>
          </p:nvPr>
        </p:nvSpPr>
        <p:spPr>
          <a:ln/>
        </p:spPr>
      </p:sp>
      <p:sp>
        <p:nvSpPr>
          <p:cNvPr id="408579" name="Rectangle 3"/>
          <p:cNvSpPr>
            <a:spLocks noGrp="1" noChangeArrowheads="1"/>
          </p:cNvSpPr>
          <p:nvPr>
            <p:ph type="body" idx="1"/>
          </p:nvPr>
        </p:nvSpPr>
        <p:spPr/>
        <p:txBody>
          <a:bodyPr/>
          <a:lstStyle/>
          <a:p>
            <a:r>
              <a:rPr lang="en-US" b="1" dirty="0" smtClean="0"/>
              <a:t>There´s a total of 858 </a:t>
            </a:r>
            <a:r>
              <a:rPr lang="en-US" b="1" dirty="0" err="1" smtClean="0"/>
              <a:t>quadrupole</a:t>
            </a:r>
            <a:r>
              <a:rPr lang="en-US" b="1" dirty="0" smtClean="0"/>
              <a:t> magnets.</a:t>
            </a:r>
            <a:endParaRPr lang="sv-SE"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526F4B-D377-435B-BF30-E64772419B46}" type="slidenum">
              <a:rPr lang="en-US"/>
              <a:pPr/>
              <a:t>31</a:t>
            </a:fld>
            <a:endParaRPr lang="en-US"/>
          </a:p>
        </p:txBody>
      </p:sp>
      <p:sp>
        <p:nvSpPr>
          <p:cNvPr id="408578" name="Rectangle 2"/>
          <p:cNvSpPr>
            <a:spLocks noGrp="1" noRot="1" noChangeAspect="1" noChangeArrowheads="1" noTextEdit="1"/>
          </p:cNvSpPr>
          <p:nvPr>
            <p:ph type="sldImg"/>
          </p:nvPr>
        </p:nvSpPr>
        <p:spPr>
          <a:ln/>
        </p:spPr>
      </p:sp>
      <p:sp>
        <p:nvSpPr>
          <p:cNvPr id="40857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526F4B-D377-435B-BF30-E64772419B46}" type="slidenum">
              <a:rPr lang="en-US"/>
              <a:pPr/>
              <a:t>32</a:t>
            </a:fld>
            <a:endParaRPr lang="en-US"/>
          </a:p>
        </p:txBody>
      </p:sp>
      <p:sp>
        <p:nvSpPr>
          <p:cNvPr id="408578" name="Rectangle 2"/>
          <p:cNvSpPr>
            <a:spLocks noGrp="1" noRot="1" noChangeAspect="1" noChangeArrowheads="1" noTextEdit="1"/>
          </p:cNvSpPr>
          <p:nvPr>
            <p:ph type="sldImg"/>
          </p:nvPr>
        </p:nvSpPr>
        <p:spPr>
          <a:ln/>
        </p:spPr>
      </p:sp>
      <p:sp>
        <p:nvSpPr>
          <p:cNvPr id="40857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526F4B-D377-435B-BF30-E64772419B46}" type="slidenum">
              <a:rPr lang="en-US"/>
              <a:pPr/>
              <a:t>33</a:t>
            </a:fld>
            <a:endParaRPr lang="en-US"/>
          </a:p>
        </p:txBody>
      </p:sp>
      <p:sp>
        <p:nvSpPr>
          <p:cNvPr id="408578" name="Rectangle 2"/>
          <p:cNvSpPr>
            <a:spLocks noGrp="1" noRot="1" noChangeAspect="1" noChangeArrowheads="1" noTextEdit="1"/>
          </p:cNvSpPr>
          <p:nvPr>
            <p:ph type="sldImg"/>
          </p:nvPr>
        </p:nvSpPr>
        <p:spPr>
          <a:ln/>
        </p:spPr>
      </p:sp>
      <p:sp>
        <p:nvSpPr>
          <p:cNvPr id="408579" name="Rectangle 3"/>
          <p:cNvSpPr>
            <a:spLocks noGrp="1" noChangeArrowheads="1"/>
          </p:cNvSpPr>
          <p:nvPr>
            <p:ph type="body" idx="1"/>
          </p:nvPr>
        </p:nvSpPr>
        <p:spPr/>
        <p:txBody>
          <a:bodyPr/>
          <a:lstStyle/>
          <a:p>
            <a:r>
              <a:rPr lang="en-US" dirty="0" smtClean="0"/>
              <a:t>About 2500 superconducting </a:t>
            </a:r>
            <a:r>
              <a:rPr lang="en-US" i="1" dirty="0" err="1" smtClean="0"/>
              <a:t>sextupole</a:t>
            </a:r>
            <a:r>
              <a:rPr lang="en-US" dirty="0" smtClean="0"/>
              <a:t> corrector magnets. (MCS) are needed for the </a:t>
            </a:r>
            <a:r>
              <a:rPr lang="en-US" i="1" dirty="0" smtClean="0"/>
              <a:t>Large </a:t>
            </a:r>
            <a:r>
              <a:rPr lang="en-US" i="1" dirty="0" err="1" smtClean="0"/>
              <a:t>Hadron</a:t>
            </a:r>
            <a:r>
              <a:rPr lang="en-US" i="1" dirty="0" smtClean="0"/>
              <a:t> Collider</a:t>
            </a:r>
            <a:r>
              <a:rPr lang="en-US" dirty="0" smtClean="0"/>
              <a:t> (</a:t>
            </a:r>
            <a:r>
              <a:rPr lang="en-US" i="1" dirty="0" smtClean="0"/>
              <a:t>LHC</a:t>
            </a:r>
            <a:r>
              <a:rPr lang="en-US" dirty="0" smtClean="0"/>
              <a:t>) at. CERN to compensate persistent current </a:t>
            </a:r>
            <a:r>
              <a:rPr lang="en-US" b="1" dirty="0" smtClean="0"/>
              <a:t>...</a:t>
            </a:r>
            <a:endParaRPr lang="sv-S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38AB43-0715-4A30-ABE3-7C58B5B1F2A8}" type="slidenum">
              <a:rPr lang="en-US"/>
              <a:pPr/>
              <a:t>3</a:t>
            </a:fld>
            <a:endParaRPr lang="en-US"/>
          </a:p>
        </p:txBody>
      </p:sp>
      <p:sp>
        <p:nvSpPr>
          <p:cNvPr id="379906" name="Rectangle 2"/>
          <p:cNvSpPr>
            <a:spLocks noGrp="1" noRot="1" noChangeAspect="1" noChangeArrowheads="1" noTextEdit="1"/>
          </p:cNvSpPr>
          <p:nvPr>
            <p:ph type="sldImg"/>
          </p:nvPr>
        </p:nvSpPr>
        <p:spPr>
          <a:ln/>
        </p:spPr>
      </p:sp>
      <p:sp>
        <p:nvSpPr>
          <p:cNvPr id="37990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3AEC11-0E37-4F85-80F1-DB48CCED6D69}" type="slidenum">
              <a:rPr lang="en-US"/>
              <a:pPr/>
              <a:t>34</a:t>
            </a:fld>
            <a:endParaRPr lang="en-US"/>
          </a:p>
        </p:txBody>
      </p:sp>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CFAEA2-D675-4BFF-B421-A8E60F4D0635}" type="slidenum">
              <a:rPr lang="en-US"/>
              <a:pPr/>
              <a:t>36</a:t>
            </a:fld>
            <a:endParaRPr lang="en-US"/>
          </a:p>
        </p:txBody>
      </p:sp>
      <p:sp>
        <p:nvSpPr>
          <p:cNvPr id="422914" name="Rectangle 2"/>
          <p:cNvSpPr>
            <a:spLocks noGrp="1" noRot="1" noChangeAspect="1" noChangeArrowheads="1" noTextEdit="1"/>
          </p:cNvSpPr>
          <p:nvPr>
            <p:ph type="sldImg"/>
          </p:nvPr>
        </p:nvSpPr>
        <p:spPr>
          <a:ln/>
        </p:spPr>
      </p:sp>
      <p:sp>
        <p:nvSpPr>
          <p:cNvPr id="42291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2FB82B-08AA-4443-8F67-35B208085601}" type="slidenum">
              <a:rPr lang="en-US"/>
              <a:pPr/>
              <a:t>39</a:t>
            </a:fld>
            <a:endParaRPr lang="en-US"/>
          </a:p>
        </p:txBody>
      </p:sp>
      <p:sp>
        <p:nvSpPr>
          <p:cNvPr id="433154" name="Rectangle 2"/>
          <p:cNvSpPr>
            <a:spLocks noGrp="1" noRot="1" noChangeAspect="1" noChangeArrowheads="1" noTextEdit="1"/>
          </p:cNvSpPr>
          <p:nvPr>
            <p:ph type="sldImg"/>
          </p:nvPr>
        </p:nvSpPr>
        <p:spPr>
          <a:ln/>
        </p:spPr>
      </p:sp>
      <p:sp>
        <p:nvSpPr>
          <p:cNvPr id="43315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31E12F-5666-4204-B767-FD35074C6223}" type="slidenum">
              <a:rPr lang="en-US"/>
              <a:pPr/>
              <a:t>41</a:t>
            </a:fld>
            <a:endParaRPr lang="en-US"/>
          </a:p>
        </p:txBody>
      </p:sp>
      <p:sp>
        <p:nvSpPr>
          <p:cNvPr id="439298" name="Rectangle 2"/>
          <p:cNvSpPr>
            <a:spLocks noGrp="1" noRot="1" noChangeAspect="1" noChangeArrowheads="1" noTextEdit="1"/>
          </p:cNvSpPr>
          <p:nvPr>
            <p:ph type="sldImg"/>
          </p:nvPr>
        </p:nvSpPr>
        <p:spPr>
          <a:ln/>
        </p:spPr>
      </p:sp>
      <p:sp>
        <p:nvSpPr>
          <p:cNvPr id="43929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6A0A72-DB73-470F-AE29-7FC5F9120A10}" type="slidenum">
              <a:rPr lang="en-US"/>
              <a:pPr/>
              <a:t>42</a:t>
            </a:fld>
            <a:endParaRPr lang="en-US"/>
          </a:p>
        </p:txBody>
      </p:sp>
      <p:sp>
        <p:nvSpPr>
          <p:cNvPr id="449538" name="Rectangle 2"/>
          <p:cNvSpPr>
            <a:spLocks noGrp="1" noRot="1" noChangeAspect="1" noChangeArrowheads="1" noTextEdit="1"/>
          </p:cNvSpPr>
          <p:nvPr>
            <p:ph type="sldImg"/>
          </p:nvPr>
        </p:nvSpPr>
        <p:spPr>
          <a:ln/>
        </p:spPr>
      </p:sp>
      <p:sp>
        <p:nvSpPr>
          <p:cNvPr id="44953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6EAF62-2F2D-46DC-91AE-7F2915B8F1E5}" type="slidenum">
              <a:rPr lang="en-US"/>
              <a:pPr/>
              <a:t>43</a:t>
            </a:fld>
            <a:endParaRPr lang="en-US"/>
          </a:p>
        </p:txBody>
      </p:sp>
      <p:sp>
        <p:nvSpPr>
          <p:cNvPr id="441346" name="Rectangle 2"/>
          <p:cNvSpPr>
            <a:spLocks noGrp="1" noRot="1" noChangeAspect="1" noChangeArrowheads="1" noTextEdit="1"/>
          </p:cNvSpPr>
          <p:nvPr>
            <p:ph type="sldImg"/>
          </p:nvPr>
        </p:nvSpPr>
        <p:spPr>
          <a:ln/>
        </p:spPr>
      </p:sp>
      <p:sp>
        <p:nvSpPr>
          <p:cNvPr id="44134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9718F5-43CB-499C-B92F-1F7ACD2454B8}" type="slidenum">
              <a:rPr lang="en-US"/>
              <a:pPr/>
              <a:t>44</a:t>
            </a:fld>
            <a:endParaRPr lang="en-US"/>
          </a:p>
        </p:txBody>
      </p:sp>
      <p:sp>
        <p:nvSpPr>
          <p:cNvPr id="443394" name="Rectangle 2"/>
          <p:cNvSpPr>
            <a:spLocks noGrp="1" noRot="1" noChangeAspect="1" noChangeArrowheads="1" noTextEdit="1"/>
          </p:cNvSpPr>
          <p:nvPr>
            <p:ph type="sldImg"/>
          </p:nvPr>
        </p:nvSpPr>
        <p:spPr>
          <a:ln/>
        </p:spPr>
      </p:sp>
      <p:sp>
        <p:nvSpPr>
          <p:cNvPr id="44339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594C63-068A-40C5-ABCD-C7D8D7AD379E}" type="slidenum">
              <a:rPr lang="en-US"/>
              <a:pPr/>
              <a:t>45</a:t>
            </a:fld>
            <a:endParaRPr lang="en-US"/>
          </a:p>
        </p:txBody>
      </p:sp>
      <p:sp>
        <p:nvSpPr>
          <p:cNvPr id="455682" name="Rectangle 2"/>
          <p:cNvSpPr>
            <a:spLocks noGrp="1" noRot="1" noChangeAspect="1" noChangeArrowheads="1" noTextEdit="1"/>
          </p:cNvSpPr>
          <p:nvPr>
            <p:ph type="sldImg"/>
          </p:nvPr>
        </p:nvSpPr>
        <p:spPr>
          <a:ln/>
        </p:spPr>
      </p:sp>
      <p:sp>
        <p:nvSpPr>
          <p:cNvPr id="455683"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B12C20-79EA-450A-984B-426603A424C1}" type="slidenum">
              <a:rPr lang="en-US"/>
              <a:pPr/>
              <a:t>46</a:t>
            </a:fld>
            <a:endParaRPr lang="en-US"/>
          </a:p>
        </p:txBody>
      </p:sp>
      <p:sp>
        <p:nvSpPr>
          <p:cNvPr id="310274" name="Rectangle 2"/>
          <p:cNvSpPr>
            <a:spLocks noGrp="1" noRot="1" noChangeAspect="1" noChangeArrowheads="1" noTextEdit="1"/>
          </p:cNvSpPr>
          <p:nvPr>
            <p:ph type="sldImg"/>
          </p:nvPr>
        </p:nvSpPr>
        <p:spPr>
          <a:ln/>
        </p:spPr>
      </p:sp>
      <p:sp>
        <p:nvSpPr>
          <p:cNvPr id="31027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B12C20-79EA-450A-984B-426603A424C1}" type="slidenum">
              <a:rPr lang="en-US"/>
              <a:pPr/>
              <a:t>47</a:t>
            </a:fld>
            <a:endParaRPr lang="en-US"/>
          </a:p>
        </p:txBody>
      </p:sp>
      <p:sp>
        <p:nvSpPr>
          <p:cNvPr id="310274" name="Rectangle 2"/>
          <p:cNvSpPr>
            <a:spLocks noGrp="1" noRot="1" noChangeAspect="1" noChangeArrowheads="1" noTextEdit="1"/>
          </p:cNvSpPr>
          <p:nvPr>
            <p:ph type="sldImg"/>
          </p:nvPr>
        </p:nvSpPr>
        <p:spPr>
          <a:ln/>
        </p:spPr>
      </p:sp>
      <p:sp>
        <p:nvSpPr>
          <p:cNvPr id="31027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38AB43-0715-4A30-ABE3-7C58B5B1F2A8}" type="slidenum">
              <a:rPr lang="en-US"/>
              <a:pPr/>
              <a:t>4</a:t>
            </a:fld>
            <a:endParaRPr lang="en-US"/>
          </a:p>
        </p:txBody>
      </p:sp>
      <p:sp>
        <p:nvSpPr>
          <p:cNvPr id="379906" name="Rectangle 2"/>
          <p:cNvSpPr>
            <a:spLocks noGrp="1" noRot="1" noChangeAspect="1" noChangeArrowheads="1" noTextEdit="1"/>
          </p:cNvSpPr>
          <p:nvPr>
            <p:ph type="sldImg"/>
          </p:nvPr>
        </p:nvSpPr>
        <p:spPr>
          <a:ln/>
        </p:spPr>
      </p:sp>
      <p:sp>
        <p:nvSpPr>
          <p:cNvPr id="37990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197B8C-AD42-4CF2-A311-242BC646BF93}" type="slidenum">
              <a:rPr lang="en-US"/>
              <a:pPr/>
              <a:t>48</a:t>
            </a:fld>
            <a:endParaRPr lang="en-US"/>
          </a:p>
        </p:txBody>
      </p:sp>
      <p:sp>
        <p:nvSpPr>
          <p:cNvPr id="451586" name="Rectangle 2"/>
          <p:cNvSpPr>
            <a:spLocks noGrp="1" noRot="1" noChangeAspect="1" noChangeArrowheads="1" noTextEdit="1"/>
          </p:cNvSpPr>
          <p:nvPr>
            <p:ph type="sldImg"/>
          </p:nvPr>
        </p:nvSpPr>
        <p:spPr>
          <a:ln/>
        </p:spPr>
      </p:sp>
      <p:sp>
        <p:nvSpPr>
          <p:cNvPr id="45158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6A9992-BD51-4B40-BDF8-E43A6B866DDD}" type="slidenum">
              <a:rPr lang="en-US"/>
              <a:pPr/>
              <a:t>49</a:t>
            </a:fld>
            <a:endParaRPr lang="en-US"/>
          </a:p>
        </p:txBody>
      </p:sp>
      <p:sp>
        <p:nvSpPr>
          <p:cNvPr id="285698" name="Rectangle 2"/>
          <p:cNvSpPr>
            <a:spLocks noGrp="1" noRot="1" noChangeAspect="1" noChangeArrowheads="1" noTextEdit="1"/>
          </p:cNvSpPr>
          <p:nvPr>
            <p:ph type="sldImg"/>
          </p:nvPr>
        </p:nvSpPr>
        <p:spPr>
          <a:ln/>
        </p:spPr>
      </p:sp>
      <p:sp>
        <p:nvSpPr>
          <p:cNvPr id="28569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7D2EB3-5664-47C7-AEDC-6D9C27FCD75C}" type="slidenum">
              <a:rPr lang="en-US"/>
              <a:pPr/>
              <a:t>50</a:t>
            </a:fld>
            <a:endParaRPr lang="en-US"/>
          </a:p>
        </p:txBody>
      </p:sp>
      <p:sp>
        <p:nvSpPr>
          <p:cNvPr id="427010" name="Rectangle 2"/>
          <p:cNvSpPr>
            <a:spLocks noGrp="1" noRot="1" noChangeAspect="1" noChangeArrowheads="1" noTextEdit="1"/>
          </p:cNvSpPr>
          <p:nvPr>
            <p:ph type="sldImg"/>
          </p:nvPr>
        </p:nvSpPr>
        <p:spPr>
          <a:ln/>
        </p:spPr>
      </p:sp>
      <p:sp>
        <p:nvSpPr>
          <p:cNvPr id="427011" name="Rectangle 3"/>
          <p:cNvSpPr>
            <a:spLocks noGrp="1" noChangeArrowheads="1"/>
          </p:cNvSpPr>
          <p:nvPr>
            <p:ph type="body" idx="1"/>
          </p:nvPr>
        </p:nvSpPr>
        <p:spPr/>
        <p:txBody>
          <a:bodyPr/>
          <a:lstStyle/>
          <a:p>
            <a:r>
              <a:rPr lang="en-US" dirty="0" smtClean="0"/>
              <a:t>t full capacity, each of the two counter-rotating proton beams consist of a bunch train with 2,808 bunches, with each bunch containing 115 billion 7 </a:t>
            </a:r>
            <a:r>
              <a:rPr lang="en-US" dirty="0" err="1" smtClean="0"/>
              <a:t>TeV</a:t>
            </a:r>
            <a:r>
              <a:rPr lang="en-US" dirty="0" smtClean="0"/>
              <a:t> protons.</a:t>
            </a:r>
          </a:p>
          <a:p>
            <a:r>
              <a:rPr lang="en-US" dirty="0" smtClean="0"/>
              <a:t>A beam completes one rotation in 89 </a:t>
            </a:r>
            <a:r>
              <a:rPr lang="en-US" dirty="0" err="1" smtClean="0"/>
              <a:t>μs</a:t>
            </a:r>
            <a:r>
              <a:rPr lang="en-US" dirty="0" smtClean="0"/>
              <a:t> (89 millionths of a second) with a total of 3 × 10</a:t>
            </a:r>
            <a:r>
              <a:rPr lang="en-US" baseline="30000" dirty="0" smtClean="0"/>
              <a:t>14</a:t>
            </a:r>
            <a:r>
              <a:rPr lang="en-US" dirty="0" smtClean="0"/>
              <a:t> (300 million </a:t>
            </a:r>
            <a:r>
              <a:rPr lang="en-US" dirty="0" err="1" smtClean="0"/>
              <a:t>million</a:t>
            </a:r>
            <a:r>
              <a:rPr lang="en-US" dirty="0" smtClean="0"/>
              <a:t>) protons. This is equivalent to 362 MJ energy, enough to melt 500 kg of copper. </a:t>
            </a:r>
          </a:p>
          <a:p>
            <a:r>
              <a:rPr lang="en-US" dirty="0" smtClean="0"/>
              <a:t>At full capacity, protons accelerate in bunches 0.5 ns long, with </a:t>
            </a:r>
            <a:r>
              <a:rPr lang="en-US" dirty="0" err="1" smtClean="0"/>
              <a:t>neighbouring</a:t>
            </a:r>
            <a:r>
              <a:rPr lang="en-US" dirty="0" smtClean="0"/>
              <a:t> bunches separated by 25 ns. The radial intensity distribution will be Gaussian with a standard deviation, σ = 0.2 mm. In the centre of the physics detectors the beam is </a:t>
            </a:r>
            <a:r>
              <a:rPr lang="en-US" dirty="0" err="1" smtClean="0"/>
              <a:t>focussed</a:t>
            </a:r>
            <a:r>
              <a:rPr lang="en-US" dirty="0" smtClean="0"/>
              <a:t> to a much smaller size, down to a σ of 20 </a:t>
            </a:r>
            <a:r>
              <a:rPr lang="en-US" dirty="0" err="1" smtClean="0"/>
              <a:t>μm</a:t>
            </a:r>
            <a:r>
              <a:rPr lang="en-US" dirty="0" smtClean="0"/>
              <a:t>. </a:t>
            </a:r>
            <a:r>
              <a:rPr lang="en-US" i="1" smtClean="0"/>
              <a:t>Image courtesy</a:t>
            </a:r>
            <a:endParaRPr lang="sv-S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6E9C5E-BE8F-4B5F-B98A-C51421BF693F}" type="slidenum">
              <a:rPr lang="en-US"/>
              <a:pPr/>
              <a:t>51</a:t>
            </a:fld>
            <a:endParaRPr lang="en-US"/>
          </a:p>
        </p:txBody>
      </p:sp>
      <p:sp>
        <p:nvSpPr>
          <p:cNvPr id="418818" name="Rectangle 2"/>
          <p:cNvSpPr>
            <a:spLocks noGrp="1" noRot="1" noChangeAspect="1" noChangeArrowheads="1" noTextEdit="1"/>
          </p:cNvSpPr>
          <p:nvPr>
            <p:ph type="sldImg"/>
          </p:nvPr>
        </p:nvSpPr>
        <p:spPr>
          <a:ln/>
        </p:spPr>
      </p:sp>
      <p:sp>
        <p:nvSpPr>
          <p:cNvPr id="41881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908EC5-20A0-4D02-82FC-EF57670FAE05}" type="slidenum">
              <a:rPr lang="en-US"/>
              <a:pPr/>
              <a:t>52</a:t>
            </a:fld>
            <a:endParaRPr lang="en-US"/>
          </a:p>
        </p:txBody>
      </p:sp>
      <p:sp>
        <p:nvSpPr>
          <p:cNvPr id="420866" name="Rectangle 2"/>
          <p:cNvSpPr>
            <a:spLocks noGrp="1" noRot="1" noChangeAspect="1" noChangeArrowheads="1" noTextEdit="1"/>
          </p:cNvSpPr>
          <p:nvPr>
            <p:ph type="sldImg"/>
          </p:nvPr>
        </p:nvSpPr>
        <p:spPr>
          <a:ln/>
        </p:spPr>
      </p:sp>
      <p:sp>
        <p:nvSpPr>
          <p:cNvPr id="42086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908EC5-20A0-4D02-82FC-EF57670FAE05}" type="slidenum">
              <a:rPr lang="en-US"/>
              <a:pPr/>
              <a:t>53</a:t>
            </a:fld>
            <a:endParaRPr lang="en-US"/>
          </a:p>
        </p:txBody>
      </p:sp>
      <p:sp>
        <p:nvSpPr>
          <p:cNvPr id="420866" name="Rectangle 2"/>
          <p:cNvSpPr>
            <a:spLocks noGrp="1" noRot="1" noChangeAspect="1" noChangeArrowheads="1" noTextEdit="1"/>
          </p:cNvSpPr>
          <p:nvPr>
            <p:ph type="sldImg"/>
          </p:nvPr>
        </p:nvSpPr>
        <p:spPr>
          <a:ln/>
        </p:spPr>
      </p:sp>
      <p:sp>
        <p:nvSpPr>
          <p:cNvPr id="42086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38AB43-0715-4A30-ABE3-7C58B5B1F2A8}" type="slidenum">
              <a:rPr lang="en-US"/>
              <a:pPr/>
              <a:t>5</a:t>
            </a:fld>
            <a:endParaRPr lang="en-US"/>
          </a:p>
        </p:txBody>
      </p:sp>
      <p:sp>
        <p:nvSpPr>
          <p:cNvPr id="379906" name="Rectangle 2"/>
          <p:cNvSpPr>
            <a:spLocks noGrp="1" noRot="1" noChangeAspect="1" noChangeArrowheads="1" noTextEdit="1"/>
          </p:cNvSpPr>
          <p:nvPr>
            <p:ph type="sldImg"/>
          </p:nvPr>
        </p:nvSpPr>
        <p:spPr>
          <a:ln/>
        </p:spPr>
      </p:sp>
      <p:sp>
        <p:nvSpPr>
          <p:cNvPr id="379907" name="Rectangle 3"/>
          <p:cNvSpPr>
            <a:spLocks noGrp="1" noChangeArrowheads="1"/>
          </p:cNvSpPr>
          <p:nvPr>
            <p:ph type="body" idx="1"/>
          </p:nvPr>
        </p:nvSpPr>
        <p:spPr/>
        <p:txBody>
          <a:bodyPr/>
          <a:lstStyle/>
          <a:p>
            <a:endParaRPr lang="sv-S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6CA412-D793-4904-A1D3-AF1FD9E46F1A}" type="slidenum">
              <a:rPr lang="en-US"/>
              <a:pPr/>
              <a:t>6</a:t>
            </a:fld>
            <a:endParaRPr lang="en-US"/>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sv-S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ED68C6-4D8F-42FE-BFF4-F5F11DBB8ADC}" type="slidenum">
              <a:rPr lang="en-US"/>
              <a:pPr/>
              <a:t>7</a:t>
            </a:fld>
            <a:endParaRPr lang="en-US"/>
          </a:p>
        </p:txBody>
      </p:sp>
      <p:sp>
        <p:nvSpPr>
          <p:cNvPr id="381954" name="Rectangle 2"/>
          <p:cNvSpPr>
            <a:spLocks noGrp="1" noRot="1" noChangeAspect="1" noChangeArrowheads="1" noTextEdit="1"/>
          </p:cNvSpPr>
          <p:nvPr>
            <p:ph type="sldImg"/>
          </p:nvPr>
        </p:nvSpPr>
        <p:spPr>
          <a:ln/>
        </p:spPr>
      </p:sp>
      <p:sp>
        <p:nvSpPr>
          <p:cNvPr id="381955" name="Rectangle 3"/>
          <p:cNvSpPr>
            <a:spLocks noGrp="1" noChangeArrowheads="1"/>
          </p:cNvSpPr>
          <p:nvPr>
            <p:ph type="body" idx="1"/>
          </p:nvPr>
        </p:nvSpPr>
        <p:spPr/>
        <p:txBody>
          <a:bodyPr/>
          <a:lstStyle/>
          <a:p>
            <a:endParaRPr lang="sv-S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B6E38E2-9BD8-43FD-A3F0-CCC6EE630A8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F1D4E1-F781-4B40-92EF-29F82EB464D9}" type="slidenum">
              <a:rPr lang="en-US"/>
              <a:pPr/>
              <a:t>9</a:t>
            </a:fld>
            <a:endParaRPr lang="en-US"/>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normAutofit lnSpcReduction="10000"/>
          </a:bodyPr>
          <a:lstStyle/>
          <a:p>
            <a:r>
              <a:rPr lang="en-US" dirty="0" smtClean="0"/>
              <a:t/>
            </a:r>
            <a:br>
              <a:rPr lang="en-US" dirty="0" smtClean="0"/>
            </a:br>
            <a:r>
              <a:rPr lang="en-US" dirty="0" smtClean="0"/>
              <a:t>      The history of particle accelerators for ion beams is often described in association with the development of cyclotrons, primarily due to their wide-spread use in the medical field. However, what is often not acknowledged is that ion linear accelerators ("</a:t>
            </a:r>
            <a:r>
              <a:rPr lang="en-US" dirty="0" err="1" smtClean="0"/>
              <a:t>linacs</a:t>
            </a:r>
            <a:r>
              <a:rPr lang="en-US" dirty="0" smtClean="0"/>
              <a:t>") were developed in parallel with the cyclotron and other circular accelerators. While Lawrence and Livingston designed the first small cyclotron in 1930, R. </a:t>
            </a:r>
            <a:r>
              <a:rPr lang="en-US" dirty="0" err="1" smtClean="0"/>
              <a:t>Wideröe</a:t>
            </a:r>
            <a:r>
              <a:rPr lang="en-US" dirty="0" smtClean="0"/>
              <a:t> had already published a paper in 1928 on his results from an </a:t>
            </a:r>
            <a:r>
              <a:rPr lang="en-US" dirty="0" err="1" smtClean="0"/>
              <a:t>rf</a:t>
            </a:r>
            <a:r>
              <a:rPr lang="en-US" dirty="0" smtClean="0"/>
              <a:t> powered linear accelerator for ions. This device, shown schematically in figure 1, followed a proposal in 1925 by G. </a:t>
            </a:r>
            <a:r>
              <a:rPr lang="en-US" dirty="0" err="1" smtClean="0"/>
              <a:t>Ising</a:t>
            </a:r>
            <a:r>
              <a:rPr lang="en-US" dirty="0" smtClean="0"/>
              <a:t>. It consisted of a series of cylindrical tubes, placed along the longitudinal axis of an evacuated glass cylinder. Alternate tubes were connected to opposite terminals of an </a:t>
            </a:r>
            <a:r>
              <a:rPr lang="en-US" dirty="0" err="1" smtClean="0"/>
              <a:t>rf</a:t>
            </a:r>
            <a:r>
              <a:rPr lang="en-US" dirty="0" smtClean="0"/>
              <a:t> generator. By selecting the frequency and applied </a:t>
            </a:r>
            <a:r>
              <a:rPr lang="en-US" dirty="0" err="1" smtClean="0"/>
              <a:t>rf</a:t>
            </a:r>
            <a:r>
              <a:rPr lang="en-US" dirty="0" smtClean="0"/>
              <a:t> voltage, a variety of heavy ions could be accelerated across the gaps and bunched simultaneously. The ion velocity fits the criterion that the distance between the midpoint of each gap is given by ½ ν /c · c/f ≡ ½ β λ . The </a:t>
            </a:r>
            <a:r>
              <a:rPr lang="en-US" dirty="0" err="1" smtClean="0"/>
              <a:t>Wideröe</a:t>
            </a:r>
            <a:r>
              <a:rPr lang="en-US" dirty="0" smtClean="0"/>
              <a:t> design is a standing wave cavity in which the accelerating electric field maxima and nodes remain fixed in space. At a moment when the </a:t>
            </a:r>
            <a:r>
              <a:rPr lang="en-US" dirty="0" err="1" smtClean="0"/>
              <a:t>rf</a:t>
            </a:r>
            <a:r>
              <a:rPr lang="en-US" dirty="0" smtClean="0"/>
              <a:t> voltages are maximum on each electrode, acceleration takes place in every other gap. After crossing these gaps, the particles (ions) enter the metallic cylindrical electrodes which act as a shield to the electric fields. These particles then exit the electrode after the field in the next gap has changed polarity. The length of these cylindrical electrodes must become longer as the particles are accelerated to make the beam arrive at the next gap when the </a:t>
            </a:r>
            <a:r>
              <a:rPr lang="en-US" dirty="0" err="1" smtClean="0"/>
              <a:t>rf</a:t>
            </a:r>
            <a:r>
              <a:rPr lang="en-US" dirty="0" smtClean="0"/>
              <a:t> voltages are appropriate for accelerating. Sloan and Lawrence used such an array of 30 electrodes excited with a voltage of 42 kV at an </a:t>
            </a:r>
            <a:r>
              <a:rPr lang="en-US" dirty="0" err="1" smtClean="0"/>
              <a:t>rf</a:t>
            </a:r>
            <a:r>
              <a:rPr lang="en-US" dirty="0" smtClean="0"/>
              <a:t> frequency of 10 MHz in 1931 to accelerate Hg</a:t>
            </a:r>
            <a:r>
              <a:rPr lang="en-US" baseline="30000" dirty="0" smtClean="0"/>
              <a:t>+</a:t>
            </a:r>
            <a:r>
              <a:rPr lang="en-US" dirty="0" smtClean="0"/>
              <a:t> ions to 1.26 </a:t>
            </a:r>
            <a:r>
              <a:rPr lang="en-US" dirty="0" err="1" smtClean="0"/>
              <a:t>MeV</a:t>
            </a:r>
            <a:r>
              <a:rPr lang="en-US" dirty="0" smtClean="0"/>
              <a:t>. </a:t>
            </a:r>
            <a:endParaRPr lang="sv-S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61FB55-9584-4027-B4A8-946D870CB89C}" type="datetime1">
              <a:rPr lang="en-US" smtClean="0"/>
              <a:pPr/>
              <a:t>10/25/2013</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sp>
        <p:nvSpPr>
          <p:cNvPr id="6" name="Slide Number Placeholder 5"/>
          <p:cNvSpPr>
            <a:spLocks noGrp="1"/>
          </p:cNvSpPr>
          <p:nvPr>
            <p:ph type="sldNum" sz="quarter" idx="12"/>
          </p:nvPr>
        </p:nvSpPr>
        <p:spPr/>
        <p:txBody>
          <a:bodyPr/>
          <a:lstStyle/>
          <a:p>
            <a:fld id="{CAB8EED1-3844-4211-BF6B-0C22E3A0228A}" type="slidenum">
              <a:rPr lang="en-US" smtClean="0"/>
              <a:pPr/>
              <a:t>‹#›</a:t>
            </a:fld>
            <a:endParaRPr lang="en-US"/>
          </a:p>
        </p:txBody>
      </p:sp>
      <p:pic>
        <p:nvPicPr>
          <p:cNvPr id="8" name="Picture 2" descr="http://design-guidelines.web.cern.ch/sites/design-guidelines.web.cern.ch/files/u6/CERN-logo.jpg"/>
          <p:cNvPicPr>
            <a:picLocks noChangeAspect="1" noChangeArrowheads="1"/>
          </p:cNvPicPr>
          <p:nvPr userDrawn="1"/>
        </p:nvPicPr>
        <p:blipFill>
          <a:blip r:embed="rId2" cstate="print"/>
          <a:srcRect/>
          <a:stretch>
            <a:fillRect/>
          </a:stretch>
        </p:blipFill>
        <p:spPr bwMode="auto">
          <a:xfrm>
            <a:off x="152401" y="304800"/>
            <a:ext cx="685799" cy="73855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lstStyle>
            <a:lvl1pPr>
              <a:defRPr>
                <a:solidFill>
                  <a:srgbClr val="0070C0"/>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CB9D72D0-D16C-4C95-BAE3-C06C435F48E5}" type="datetime1">
              <a:rPr lang="en-US" smtClean="0"/>
              <a:pPr/>
              <a:t>10/25/2013</a:t>
            </a:fld>
            <a:endParaRPr lang="en-US"/>
          </a:p>
        </p:txBody>
      </p:sp>
      <p:sp>
        <p:nvSpPr>
          <p:cNvPr id="4" name="Footer Placeholder 3"/>
          <p:cNvSpPr>
            <a:spLocks noGrp="1"/>
          </p:cNvSpPr>
          <p:nvPr>
            <p:ph type="ftr" sz="quarter" idx="11"/>
          </p:nvPr>
        </p:nvSpPr>
        <p:spPr/>
        <p:txBody>
          <a:bodyPr/>
          <a:lstStyle/>
          <a:p>
            <a:r>
              <a:rPr lang="en-US" smtClean="0"/>
              <a:t>EDMS:1220969</a:t>
            </a:r>
            <a:endParaRPr lang="en-US"/>
          </a:p>
        </p:txBody>
      </p:sp>
      <p:sp>
        <p:nvSpPr>
          <p:cNvPr id="5" name="Slide Number Placeholder 4"/>
          <p:cNvSpPr>
            <a:spLocks noGrp="1"/>
          </p:cNvSpPr>
          <p:nvPr>
            <p:ph type="sldNum" sz="quarter" idx="12"/>
          </p:nvPr>
        </p:nvSpPr>
        <p:spPr/>
        <p:txBody>
          <a:bodyPr/>
          <a:lstStyle/>
          <a:p>
            <a:fld id="{CAB8EED1-3844-4211-BF6B-0C22E3A0228A}" type="slidenum">
              <a:rPr lang="en-US" smtClean="0"/>
              <a:pPr/>
              <a:t>‹#›</a:t>
            </a:fld>
            <a:endParaRPr lang="en-US"/>
          </a:p>
        </p:txBody>
      </p:sp>
      <p:pic>
        <p:nvPicPr>
          <p:cNvPr id="7" name="Picture 2" descr="http://design-guidelines.web.cern.ch/sites/design-guidelines.web.cern.ch/files/u6/CERN-logo.jpg"/>
          <p:cNvPicPr>
            <a:picLocks noChangeAspect="1" noChangeArrowheads="1"/>
          </p:cNvPicPr>
          <p:nvPr userDrawn="1"/>
        </p:nvPicPr>
        <p:blipFill>
          <a:blip r:embed="rId2" cstate="print"/>
          <a:srcRect/>
          <a:stretch>
            <a:fillRect/>
          </a:stretch>
        </p:blipFill>
        <p:spPr bwMode="auto">
          <a:xfrm>
            <a:off x="152401" y="304800"/>
            <a:ext cx="685799" cy="738553"/>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0CAE77-C872-412F-A3DE-82CC2A474FBE}" type="datetime1">
              <a:rPr lang="en-US" smtClean="0"/>
              <a:pPr/>
              <a:t>10/25/2013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EDMS:1220969</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8EED1-3844-4211-BF6B-0C22E3A0228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4" r:id="rId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6.wmf"/></Relationships>
</file>

<file path=ppt/slides/_rels/slide2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53.jpeg"/></Relationships>
</file>

<file path=ppt/slides/_rels/slide31.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4.jpeg"/></Relationships>
</file>

<file path=ppt/slides/_rels/slide32.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55.jpeg"/></Relationships>
</file>

<file path=ppt/slides/_rels/slide3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7.jpeg"/></Relationships>
</file>

<file path=ppt/slides/_rels/slide34.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2.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33.xml"/><Relationship Id="rId7"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69.wmf"/><Relationship Id="rId5" Type="http://schemas.openxmlformats.org/officeDocument/2006/relationships/image" Target="../media/image68.wmf"/><Relationship Id="rId4" Type="http://schemas.openxmlformats.org/officeDocument/2006/relationships/oleObject" Target="../embeddings/oleObject6.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72.wmf"/><Relationship Id="rId4" Type="http://schemas.openxmlformats.org/officeDocument/2006/relationships/image" Target="../media/image71.wmf"/></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75.wmf"/><Relationship Id="rId5" Type="http://schemas.openxmlformats.org/officeDocument/2006/relationships/image" Target="../media/image68.wmf"/><Relationship Id="rId4" Type="http://schemas.openxmlformats.org/officeDocument/2006/relationships/oleObject" Target="../embeddings/oleObject10.bin"/></Relationships>
</file>

<file path=ppt/slides/_rels/slide44.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notesSlide" Target="../notesSlides/notesSlide36.xml"/><Relationship Id="rId7" Type="http://schemas.openxmlformats.org/officeDocument/2006/relationships/image" Target="../media/image79.w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image" Target="../media/image78.wmf"/></Relationships>
</file>

<file path=ppt/slides/_rels/slide45.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84.jpeg"/><Relationship Id="rId5" Type="http://schemas.openxmlformats.org/officeDocument/2006/relationships/image" Target="../media/image83.jpeg"/><Relationship Id="rId4" Type="http://schemas.openxmlformats.org/officeDocument/2006/relationships/oleObject" Target="../embeddings/oleObject14.bin"/></Relationships>
</file>

<file path=ppt/slides/_rels/slide47.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87.wmf"/></Relationships>
</file>

<file path=ppt/slides/_rels/slide49.x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89.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93.jpeg"/></Relationships>
</file>

<file path=ppt/slides/_rels/slide5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97.gif"/><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1.wmf"/><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solidFill>
                  <a:srgbClr val="0070C0"/>
                </a:solidFill>
              </a:rPr>
              <a:t>CERNs </a:t>
            </a:r>
            <a:r>
              <a:rPr lang="en-US" sz="3600" dirty="0" err="1" smtClean="0">
                <a:solidFill>
                  <a:srgbClr val="0070C0"/>
                </a:solidFill>
              </a:rPr>
              <a:t>Acceleratorer</a:t>
            </a:r>
            <a:r>
              <a:rPr lang="en-US" sz="3600" dirty="0" smtClean="0">
                <a:solidFill>
                  <a:srgbClr val="0070C0"/>
                </a:solidFill>
              </a:rPr>
              <a:t> – en </a:t>
            </a:r>
            <a:r>
              <a:rPr lang="en-US" sz="3600" dirty="0" err="1" smtClean="0">
                <a:solidFill>
                  <a:srgbClr val="0070C0"/>
                </a:solidFill>
              </a:rPr>
              <a:t>kort</a:t>
            </a:r>
            <a:r>
              <a:rPr lang="en-US" sz="3600" dirty="0" smtClean="0">
                <a:solidFill>
                  <a:srgbClr val="0070C0"/>
                </a:solidFill>
              </a:rPr>
              <a:t> </a:t>
            </a:r>
            <a:r>
              <a:rPr lang="en-US" sz="3600" dirty="0" err="1" smtClean="0">
                <a:solidFill>
                  <a:srgbClr val="0070C0"/>
                </a:solidFill>
              </a:rPr>
              <a:t>introduktion</a:t>
            </a:r>
            <a:endParaRPr lang="en-US" sz="3600" dirty="0">
              <a:solidFill>
                <a:srgbClr val="0070C0"/>
              </a:solidFill>
            </a:endParaRPr>
          </a:p>
        </p:txBody>
      </p:sp>
      <p:sp>
        <p:nvSpPr>
          <p:cNvPr id="3" name="Subtitle 2"/>
          <p:cNvSpPr>
            <a:spLocks noGrp="1"/>
          </p:cNvSpPr>
          <p:nvPr>
            <p:ph type="subTitle" idx="1"/>
          </p:nvPr>
        </p:nvSpPr>
        <p:spPr>
          <a:xfrm>
            <a:off x="1371600" y="4876800"/>
            <a:ext cx="6400800" cy="609600"/>
          </a:xfrm>
        </p:spPr>
        <p:txBody>
          <a:bodyPr>
            <a:normAutofit/>
          </a:bodyPr>
          <a:lstStyle/>
          <a:p>
            <a:r>
              <a:rPr lang="en-US" sz="2000" dirty="0" smtClean="0">
                <a:solidFill>
                  <a:srgbClr val="0070C0"/>
                </a:solidFill>
                <a:latin typeface="Verdana" pitchFamily="34" charset="0"/>
              </a:rPr>
              <a:t>T. Pettersson</a:t>
            </a:r>
          </a:p>
          <a:p>
            <a:endParaRPr lang="en-US" sz="2000" dirty="0">
              <a:solidFill>
                <a:srgbClr val="0070C0"/>
              </a:solidFill>
              <a:latin typeface="Verdana" pitchFamily="34" charset="0"/>
            </a:endParaRPr>
          </a:p>
        </p:txBody>
      </p:sp>
      <p:sp>
        <p:nvSpPr>
          <p:cNvPr id="4" name="Slide Number Placeholder 3"/>
          <p:cNvSpPr>
            <a:spLocks noGrp="1"/>
          </p:cNvSpPr>
          <p:nvPr>
            <p:ph type="sldNum" sz="quarter" idx="12"/>
          </p:nvPr>
        </p:nvSpPr>
        <p:spPr/>
        <p:txBody>
          <a:bodyPr/>
          <a:lstStyle/>
          <a:p>
            <a:fld id="{CAB8EED1-3844-4211-BF6B-0C22E3A0228A}"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16"/>
          <p:cNvSpPr>
            <a:spLocks noGrp="1" noChangeArrowheads="1"/>
          </p:cNvSpPr>
          <p:nvPr>
            <p:ph type="sldNum" sz="quarter" idx="4294967295"/>
          </p:nvPr>
        </p:nvSpPr>
        <p:spPr>
          <a:xfrm>
            <a:off x="6858000" y="6337300"/>
            <a:ext cx="1905000" cy="457200"/>
          </a:xfrm>
          <a:prstGeom prst="rect">
            <a:avLst/>
          </a:prstGeom>
        </p:spPr>
        <p:txBody>
          <a:bodyPr/>
          <a:lstStyle/>
          <a:p>
            <a:fld id="{87FDC172-539E-412A-AC3E-1CB90C4EDCF0}" type="slidenum">
              <a:rPr lang="en-US"/>
              <a:pPr/>
              <a:t>10</a:t>
            </a:fld>
            <a:endParaRPr lang="en-US"/>
          </a:p>
        </p:txBody>
      </p:sp>
      <p:sp>
        <p:nvSpPr>
          <p:cNvPr id="229378" name="Rectangle 2"/>
          <p:cNvSpPr>
            <a:spLocks noGrp="1" noChangeArrowheads="1"/>
          </p:cNvSpPr>
          <p:nvPr>
            <p:ph type="ctrTitle"/>
          </p:nvPr>
        </p:nvSpPr>
        <p:spPr>
          <a:xfrm>
            <a:off x="838200" y="0"/>
            <a:ext cx="7772400" cy="698501"/>
          </a:xfrm>
        </p:spPr>
        <p:txBody>
          <a:bodyPr>
            <a:normAutofit/>
          </a:bodyPr>
          <a:lstStyle/>
          <a:p>
            <a:r>
              <a:rPr lang="en-US" sz="2400" dirty="0" smtClean="0">
                <a:solidFill>
                  <a:srgbClr val="0070C0"/>
                </a:solidFill>
                <a:latin typeface="Comic Sans MS" pitchFamily="66" charset="0"/>
              </a:rPr>
              <a:t>LINAC - </a:t>
            </a:r>
            <a:r>
              <a:rPr lang="en-US" sz="2400" dirty="0" err="1" smtClean="0">
                <a:solidFill>
                  <a:srgbClr val="0070C0"/>
                </a:solidFill>
                <a:latin typeface="Comic Sans MS" pitchFamily="66" charset="0"/>
              </a:rPr>
              <a:t>fr</a:t>
            </a:r>
            <a:r>
              <a:rPr lang="sv-SE" sz="2400" b="1" dirty="0" smtClean="0">
                <a:solidFill>
                  <a:srgbClr val="0070C0"/>
                </a:solidFill>
              </a:rPr>
              <a:t>å</a:t>
            </a:r>
            <a:r>
              <a:rPr lang="en-US" sz="2400" dirty="0" smtClean="0">
                <a:solidFill>
                  <a:srgbClr val="0070C0"/>
                </a:solidFill>
                <a:latin typeface="Comic Sans MS" pitchFamily="66" charset="0"/>
              </a:rPr>
              <a:t>n </a:t>
            </a:r>
            <a:r>
              <a:rPr lang="en-US" sz="2400" dirty="0" err="1" smtClean="0">
                <a:solidFill>
                  <a:srgbClr val="0070C0"/>
                </a:solidFill>
                <a:latin typeface="Comic Sans MS" pitchFamily="66" charset="0"/>
              </a:rPr>
              <a:t>ritning</a:t>
            </a:r>
            <a:r>
              <a:rPr lang="en-US" sz="2400" dirty="0" smtClean="0">
                <a:solidFill>
                  <a:srgbClr val="0070C0"/>
                </a:solidFill>
                <a:latin typeface="Comic Sans MS" pitchFamily="66" charset="0"/>
              </a:rPr>
              <a:t> till </a:t>
            </a:r>
            <a:r>
              <a:rPr lang="en-US" sz="2400" dirty="0" err="1" smtClean="0">
                <a:solidFill>
                  <a:srgbClr val="0070C0"/>
                </a:solidFill>
                <a:latin typeface="Comic Sans MS" pitchFamily="66" charset="0"/>
              </a:rPr>
              <a:t>verklighet</a:t>
            </a:r>
            <a:r>
              <a:rPr lang="en-US" sz="2400" dirty="0" smtClean="0">
                <a:solidFill>
                  <a:srgbClr val="0070C0"/>
                </a:solidFill>
                <a:latin typeface="Comic Sans MS" pitchFamily="66" charset="0"/>
              </a:rPr>
              <a:t> </a:t>
            </a:r>
            <a:endParaRPr lang="en-US" sz="2400" dirty="0">
              <a:solidFill>
                <a:srgbClr val="0070C0"/>
              </a:solidFill>
              <a:latin typeface="Comic Sans MS" pitchFamily="66" charset="0"/>
            </a:endParaRPr>
          </a:p>
        </p:txBody>
      </p:sp>
      <p:sp>
        <p:nvSpPr>
          <p:cNvPr id="229379"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29380"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29381"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229395" name="Text Box 19"/>
          <p:cNvSpPr txBox="1">
            <a:spLocks noChangeArrowheads="1"/>
          </p:cNvSpPr>
          <p:nvPr/>
        </p:nvSpPr>
        <p:spPr bwMode="auto">
          <a:xfrm>
            <a:off x="1524000" y="685800"/>
            <a:ext cx="7315200" cy="1169551"/>
          </a:xfrm>
          <a:prstGeom prst="rect">
            <a:avLst/>
          </a:prstGeom>
          <a:noFill/>
          <a:ln w="9525" algn="ctr">
            <a:noFill/>
            <a:miter lim="800000"/>
            <a:headEnd/>
            <a:tailEnd/>
          </a:ln>
          <a:effectLst/>
        </p:spPr>
        <p:txBody>
          <a:bodyPr wrap="square">
            <a:spAutoFit/>
          </a:bodyPr>
          <a:lstStyle/>
          <a:p>
            <a:pPr>
              <a:buFont typeface="Wingdings" pitchFamily="2" charset="2"/>
              <a:buNone/>
            </a:pPr>
            <a:r>
              <a:rPr lang="sv-SE" sz="1400" dirty="0">
                <a:solidFill>
                  <a:srgbClr val="0070C0"/>
                </a:solidFill>
                <a:latin typeface="Verdana" pitchFamily="34" charset="0"/>
              </a:rPr>
              <a:t>Partiklarna grupperas för att fältet skall ha rätt </a:t>
            </a:r>
            <a:r>
              <a:rPr lang="sv-SE" sz="1400" dirty="0" smtClean="0">
                <a:solidFill>
                  <a:srgbClr val="0070C0"/>
                </a:solidFill>
                <a:latin typeface="Verdana" pitchFamily="34" charset="0"/>
              </a:rPr>
              <a:t>riktning </a:t>
            </a:r>
            <a:r>
              <a:rPr lang="sv-SE" sz="1400" dirty="0">
                <a:solidFill>
                  <a:srgbClr val="0070C0"/>
                </a:solidFill>
                <a:latin typeface="Verdana" pitchFamily="34" charset="0"/>
              </a:rPr>
              <a:t>för en grupp som just då passerar </a:t>
            </a:r>
            <a:r>
              <a:rPr lang="sv-SE" sz="1400" dirty="0" smtClean="0">
                <a:solidFill>
                  <a:srgbClr val="0070C0"/>
                </a:solidFill>
                <a:latin typeface="Verdana" pitchFamily="34" charset="0"/>
              </a:rPr>
              <a:t>gapet.</a:t>
            </a:r>
            <a:endParaRPr lang="sv-SE" sz="1400" dirty="0">
              <a:solidFill>
                <a:srgbClr val="0070C0"/>
              </a:solidFill>
              <a:latin typeface="Verdana" pitchFamily="34" charset="0"/>
            </a:endParaRPr>
          </a:p>
          <a:p>
            <a:pPr>
              <a:buFont typeface="Wingdings" pitchFamily="2" charset="2"/>
              <a:buNone/>
            </a:pPr>
            <a:endParaRPr lang="sv-SE" sz="1400" dirty="0">
              <a:solidFill>
                <a:srgbClr val="0070C0"/>
              </a:solidFill>
              <a:latin typeface="Verdana" pitchFamily="34" charset="0"/>
            </a:endParaRPr>
          </a:p>
          <a:p>
            <a:pPr>
              <a:buFont typeface="Wingdings" pitchFamily="2" charset="2"/>
              <a:buNone/>
            </a:pPr>
            <a:r>
              <a:rPr lang="sv-SE" sz="1400" dirty="0">
                <a:solidFill>
                  <a:srgbClr val="0070C0"/>
                </a:solidFill>
                <a:latin typeface="Verdana" pitchFamily="34" charset="0"/>
              </a:rPr>
              <a:t>Hastigheten hos partiklarna ökar, modulernas längder ökas för att vara synkronisererade med fältrikningen över </a:t>
            </a:r>
            <a:r>
              <a:rPr lang="sv-SE" sz="1400" dirty="0" smtClean="0">
                <a:solidFill>
                  <a:srgbClr val="0070C0"/>
                </a:solidFill>
                <a:latin typeface="Verdana" pitchFamily="34" charset="0"/>
              </a:rPr>
              <a:t>gapet.</a:t>
            </a:r>
            <a:endParaRPr lang="sv-SE" sz="1400" dirty="0">
              <a:solidFill>
                <a:srgbClr val="0070C0"/>
              </a:solidFill>
              <a:latin typeface="Verdana" pitchFamily="34" charset="0"/>
            </a:endParaRPr>
          </a:p>
        </p:txBody>
      </p:sp>
      <p:sp>
        <p:nvSpPr>
          <p:cNvPr id="229397" name="Line 21"/>
          <p:cNvSpPr>
            <a:spLocks noChangeShapeType="1"/>
          </p:cNvSpPr>
          <p:nvPr/>
        </p:nvSpPr>
        <p:spPr bwMode="auto">
          <a:xfrm flipV="1">
            <a:off x="4017963" y="2446338"/>
            <a:ext cx="2076450" cy="1876425"/>
          </a:xfrm>
          <a:prstGeom prst="line">
            <a:avLst/>
          </a:prstGeom>
          <a:noFill/>
          <a:ln w="9525">
            <a:solidFill>
              <a:schemeClr val="tx1"/>
            </a:solidFill>
            <a:round/>
            <a:headEnd/>
            <a:tailEnd type="triangle" w="med" len="med"/>
          </a:ln>
          <a:effectLst/>
        </p:spPr>
        <p:txBody>
          <a:bodyPr>
            <a:spAutoFit/>
          </a:bodyPr>
          <a:lstStyle/>
          <a:p>
            <a:endParaRPr lang="en-US"/>
          </a:p>
        </p:txBody>
      </p:sp>
      <p:sp>
        <p:nvSpPr>
          <p:cNvPr id="229399" name="Rectangle 23"/>
          <p:cNvSpPr>
            <a:spLocks noChangeArrowheads="1"/>
          </p:cNvSpPr>
          <p:nvPr/>
        </p:nvSpPr>
        <p:spPr bwMode="auto">
          <a:xfrm>
            <a:off x="4276725" y="5638800"/>
            <a:ext cx="2032000" cy="974725"/>
          </a:xfrm>
          <a:prstGeom prst="rect">
            <a:avLst/>
          </a:prstGeom>
          <a:solidFill>
            <a:schemeClr val="bg1"/>
          </a:solidFill>
          <a:ln w="9525" algn="ctr">
            <a:noFill/>
            <a:miter lim="800000"/>
            <a:headEnd/>
            <a:tailEnd/>
          </a:ln>
          <a:effectLst/>
        </p:spPr>
        <p:txBody>
          <a:bodyPr anchor="ctr">
            <a:spAutoFit/>
          </a:bodyPr>
          <a:lstStyle/>
          <a:p>
            <a:endParaRPr lang="en-US"/>
          </a:p>
        </p:txBody>
      </p:sp>
      <p:sp>
        <p:nvSpPr>
          <p:cNvPr id="229400" name="Rectangle 24"/>
          <p:cNvSpPr>
            <a:spLocks noChangeArrowheads="1"/>
          </p:cNvSpPr>
          <p:nvPr/>
        </p:nvSpPr>
        <p:spPr bwMode="auto">
          <a:xfrm>
            <a:off x="6191250" y="5810250"/>
            <a:ext cx="304800" cy="190500"/>
          </a:xfrm>
          <a:prstGeom prst="rect">
            <a:avLst/>
          </a:prstGeom>
          <a:solidFill>
            <a:schemeClr val="bg1"/>
          </a:solidFill>
          <a:ln w="9525" algn="ctr">
            <a:noFill/>
            <a:miter lim="800000"/>
            <a:headEnd/>
            <a:tailEnd/>
          </a:ln>
          <a:effectLst/>
        </p:spPr>
        <p:txBody>
          <a:bodyPr wrap="none" anchor="ctr">
            <a:spAutoFit/>
          </a:bodyPr>
          <a:lstStyle/>
          <a:p>
            <a:endParaRPr lang="en-US"/>
          </a:p>
        </p:txBody>
      </p:sp>
      <p:sp>
        <p:nvSpPr>
          <p:cNvPr id="229407" name="Oval 31"/>
          <p:cNvSpPr>
            <a:spLocks noChangeArrowheads="1"/>
          </p:cNvSpPr>
          <p:nvPr/>
        </p:nvSpPr>
        <p:spPr bwMode="auto">
          <a:xfrm>
            <a:off x="4498975" y="2244725"/>
            <a:ext cx="114300" cy="73025"/>
          </a:xfrm>
          <a:prstGeom prst="ellipse">
            <a:avLst/>
          </a:prstGeom>
          <a:solidFill>
            <a:schemeClr val="accent1"/>
          </a:solidFill>
          <a:ln w="9525" algn="ctr">
            <a:noFill/>
            <a:round/>
            <a:headEnd/>
            <a:tailEnd/>
          </a:ln>
          <a:effectLst/>
        </p:spPr>
        <p:txBody>
          <a:bodyPr anchor="ctr">
            <a:spAutoFit/>
          </a:bodyPr>
          <a:lstStyle/>
          <a:p>
            <a:endParaRPr lang="en-US"/>
          </a:p>
        </p:txBody>
      </p:sp>
      <p:sp>
        <p:nvSpPr>
          <p:cNvPr id="229408" name="Oval 32"/>
          <p:cNvSpPr>
            <a:spLocks noChangeArrowheads="1"/>
          </p:cNvSpPr>
          <p:nvPr/>
        </p:nvSpPr>
        <p:spPr bwMode="auto">
          <a:xfrm>
            <a:off x="3070225" y="2216150"/>
            <a:ext cx="114300" cy="73025"/>
          </a:xfrm>
          <a:prstGeom prst="ellipse">
            <a:avLst/>
          </a:prstGeom>
          <a:solidFill>
            <a:schemeClr val="accent1"/>
          </a:solidFill>
          <a:ln w="9525" algn="ctr">
            <a:noFill/>
            <a:round/>
            <a:headEnd/>
            <a:tailEnd/>
          </a:ln>
          <a:effectLst/>
        </p:spPr>
        <p:txBody>
          <a:bodyPr anchor="ctr">
            <a:spAutoFit/>
          </a:bodyPr>
          <a:lstStyle/>
          <a:p>
            <a:endParaRPr lang="en-US"/>
          </a:p>
        </p:txBody>
      </p:sp>
      <p:sp>
        <p:nvSpPr>
          <p:cNvPr id="18" name="Footer Placeholder 17"/>
          <p:cNvSpPr>
            <a:spLocks noGrp="1"/>
          </p:cNvSpPr>
          <p:nvPr>
            <p:ph type="ftr" sz="quarter" idx="11"/>
          </p:nvPr>
        </p:nvSpPr>
        <p:spPr/>
        <p:txBody>
          <a:bodyPr/>
          <a:lstStyle/>
          <a:p>
            <a:r>
              <a:rPr lang="en-US" smtClean="0"/>
              <a:t>EDMS:1220969</a:t>
            </a:r>
            <a:endParaRPr lang="en-US"/>
          </a:p>
        </p:txBody>
      </p:sp>
      <p:pic>
        <p:nvPicPr>
          <p:cNvPr id="32772" name="Picture 4" descr="https://mediastream.cern.ch/MediaArchive/Photo/Public/1968/6808042/6808042/6808042-A4-at-144-dpi.jpg"/>
          <p:cNvPicPr>
            <a:picLocks noChangeAspect="1" noChangeArrowheads="1"/>
          </p:cNvPicPr>
          <p:nvPr/>
        </p:nvPicPr>
        <p:blipFill>
          <a:blip r:embed="rId3" cstate="print"/>
          <a:srcRect/>
          <a:stretch>
            <a:fillRect/>
          </a:stretch>
        </p:blipFill>
        <p:spPr bwMode="auto">
          <a:xfrm>
            <a:off x="2133600" y="2133600"/>
            <a:ext cx="4724400" cy="4343400"/>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772400" cy="1143000"/>
          </a:xfrm>
        </p:spPr>
        <p:txBody>
          <a:bodyPr>
            <a:normAutofit/>
          </a:bodyPr>
          <a:lstStyle/>
          <a:p>
            <a:r>
              <a:rPr lang="en-US" sz="1800" dirty="0" smtClean="0">
                <a:latin typeface="Verdana" pitchFamily="34" charset="0"/>
              </a:rPr>
              <a:t>Stanford Linear </a:t>
            </a:r>
            <a:r>
              <a:rPr lang="en-US" sz="1800" dirty="0" err="1" smtClean="0">
                <a:latin typeface="Verdana" pitchFamily="34" charset="0"/>
              </a:rPr>
              <a:t>Acccelerator</a:t>
            </a:r>
            <a:r>
              <a:rPr lang="en-US" sz="1800" dirty="0" smtClean="0">
                <a:latin typeface="Verdana" pitchFamily="34" charset="0"/>
              </a:rPr>
              <a:t> – </a:t>
            </a:r>
            <a:r>
              <a:rPr lang="en-US" sz="1800" dirty="0" err="1" smtClean="0">
                <a:latin typeface="Verdana" pitchFamily="34" charset="0"/>
              </a:rPr>
              <a:t>gr</a:t>
            </a:r>
            <a:r>
              <a:rPr lang="sv-SE" sz="1800" dirty="0" smtClean="0">
                <a:latin typeface="Verdana" pitchFamily="34" charset="0"/>
              </a:rPr>
              <a:t>ä</a:t>
            </a:r>
            <a:r>
              <a:rPr lang="en-US" sz="1800" dirty="0" err="1" smtClean="0">
                <a:latin typeface="Verdana" pitchFamily="34" charset="0"/>
              </a:rPr>
              <a:t>nsen</a:t>
            </a:r>
            <a:r>
              <a:rPr lang="en-US" sz="1800" dirty="0" smtClean="0">
                <a:latin typeface="Verdana" pitchFamily="34" charset="0"/>
              </a:rPr>
              <a:t> n</a:t>
            </a:r>
            <a:r>
              <a:rPr lang="sv-SE" sz="1800" dirty="0" smtClean="0">
                <a:latin typeface="Verdana" pitchFamily="34" charset="0"/>
              </a:rPr>
              <a:t>å</a:t>
            </a:r>
            <a:r>
              <a:rPr lang="en-US" sz="1800" dirty="0" err="1" smtClean="0">
                <a:latin typeface="Verdana" pitchFamily="34" charset="0"/>
              </a:rPr>
              <a:t>dd</a:t>
            </a:r>
            <a:r>
              <a:rPr lang="en-US" sz="1800" dirty="0" smtClean="0">
                <a:latin typeface="Verdana" pitchFamily="34" charset="0"/>
              </a:rPr>
              <a:t> (1960 </a:t>
            </a:r>
            <a:r>
              <a:rPr lang="en-US" sz="1800" dirty="0" err="1" smtClean="0">
                <a:latin typeface="Verdana" pitchFamily="34" charset="0"/>
              </a:rPr>
              <a:t>talet</a:t>
            </a:r>
            <a:r>
              <a:rPr lang="en-US" sz="1800" dirty="0" smtClean="0">
                <a:latin typeface="Verdana" pitchFamily="34" charset="0"/>
              </a:rPr>
              <a:t>..)?</a:t>
            </a:r>
            <a:endParaRPr lang="en-US" sz="1800" dirty="0">
              <a:solidFill>
                <a:srgbClr val="7030A0"/>
              </a:solidFill>
              <a:latin typeface="Verdana" pitchFamily="34" charset="0"/>
            </a:endParaRPr>
          </a:p>
        </p:txBody>
      </p:sp>
      <p:pic>
        <p:nvPicPr>
          <p:cNvPr id="89090" name="Picture 2" descr="http://today.slac.stanford.edu/images/2009/slac-arial.jpg"/>
          <p:cNvPicPr>
            <a:picLocks noChangeAspect="1" noChangeArrowheads="1"/>
          </p:cNvPicPr>
          <p:nvPr/>
        </p:nvPicPr>
        <p:blipFill>
          <a:blip r:embed="rId3" cstate="print"/>
          <a:srcRect/>
          <a:stretch>
            <a:fillRect/>
          </a:stretch>
        </p:blipFill>
        <p:spPr bwMode="auto">
          <a:xfrm>
            <a:off x="1219200" y="1828800"/>
            <a:ext cx="6760600" cy="4495800"/>
          </a:xfrm>
          <a:prstGeom prst="rect">
            <a:avLst/>
          </a:prstGeom>
          <a:noFill/>
        </p:spPr>
      </p:pic>
      <p:sp>
        <p:nvSpPr>
          <p:cNvPr id="4" name="Slide Number Placeholder 3"/>
          <p:cNvSpPr>
            <a:spLocks noGrp="1"/>
          </p:cNvSpPr>
          <p:nvPr>
            <p:ph type="sldNum" sz="quarter" idx="12"/>
          </p:nvPr>
        </p:nvSpPr>
        <p:spPr/>
        <p:txBody>
          <a:bodyPr/>
          <a:lstStyle/>
          <a:p>
            <a:fld id="{CAB8EED1-3844-4211-BF6B-0C22E3A0228A}" type="slidenum">
              <a:rPr lang="en-US" smtClean="0"/>
              <a:pPr/>
              <a:t>11</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latin typeface="Verdana" pitchFamily="34" charset="0"/>
              </a:rPr>
              <a:t>International Linear Collider – </a:t>
            </a:r>
            <a:r>
              <a:rPr lang="en-US" sz="2000" dirty="0" err="1" smtClean="0">
                <a:latin typeface="Verdana" pitchFamily="34" charset="0"/>
              </a:rPr>
              <a:t>lite</a:t>
            </a:r>
            <a:r>
              <a:rPr lang="en-US" sz="2000" dirty="0" smtClean="0">
                <a:latin typeface="Verdana" pitchFamily="34" charset="0"/>
              </a:rPr>
              <a:t> l</a:t>
            </a:r>
            <a:r>
              <a:rPr lang="sv-SE" sz="2000" dirty="0" smtClean="0">
                <a:latin typeface="Verdana" pitchFamily="34" charset="0"/>
              </a:rPr>
              <a:t>ä</a:t>
            </a:r>
            <a:r>
              <a:rPr lang="en-US" sz="2000" dirty="0" err="1" smtClean="0">
                <a:latin typeface="Verdana" pitchFamily="34" charset="0"/>
              </a:rPr>
              <a:t>ngre</a:t>
            </a:r>
            <a:r>
              <a:rPr lang="en-US" sz="2000" dirty="0" smtClean="0">
                <a:latin typeface="Verdana" pitchFamily="34" charset="0"/>
              </a:rPr>
              <a:t> till.. 2015(?)</a:t>
            </a:r>
            <a:endParaRPr lang="en-US" sz="2000" dirty="0">
              <a:solidFill>
                <a:srgbClr val="7030A0"/>
              </a:solidFill>
              <a:latin typeface="Verdana" pitchFamily="34" charset="0"/>
            </a:endParaRPr>
          </a:p>
        </p:txBody>
      </p:sp>
      <p:sp>
        <p:nvSpPr>
          <p:cNvPr id="4" name="Slide Number Placeholder 3"/>
          <p:cNvSpPr>
            <a:spLocks noGrp="1"/>
          </p:cNvSpPr>
          <p:nvPr>
            <p:ph type="sldNum" sz="quarter" idx="12"/>
          </p:nvPr>
        </p:nvSpPr>
        <p:spPr/>
        <p:txBody>
          <a:bodyPr/>
          <a:lstStyle/>
          <a:p>
            <a:fld id="{CAB8EED1-3844-4211-BF6B-0C22E3A0228A}"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pic>
        <p:nvPicPr>
          <p:cNvPr id="90114" name="Picture 2" descr="http://www.linearcollider.org/images/ilcweb_564_1.jpg"/>
          <p:cNvPicPr>
            <a:picLocks noChangeAspect="1" noChangeArrowheads="1"/>
          </p:cNvPicPr>
          <p:nvPr/>
        </p:nvPicPr>
        <p:blipFill>
          <a:blip r:embed="rId2" cstate="print"/>
          <a:srcRect/>
          <a:stretch>
            <a:fillRect/>
          </a:stretch>
        </p:blipFill>
        <p:spPr bwMode="auto">
          <a:xfrm>
            <a:off x="381000" y="1752600"/>
            <a:ext cx="8572500" cy="42862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16"/>
          <p:cNvSpPr>
            <a:spLocks noGrp="1" noChangeArrowheads="1"/>
          </p:cNvSpPr>
          <p:nvPr>
            <p:ph type="sldNum" sz="quarter" idx="4294967295"/>
          </p:nvPr>
        </p:nvSpPr>
        <p:spPr>
          <a:xfrm>
            <a:off x="6858000" y="6337300"/>
            <a:ext cx="1905000" cy="457200"/>
          </a:xfrm>
          <a:prstGeom prst="rect">
            <a:avLst/>
          </a:prstGeom>
        </p:spPr>
        <p:txBody>
          <a:bodyPr/>
          <a:lstStyle/>
          <a:p>
            <a:fld id="{7CBA7FFD-C0D2-4451-9667-A626678865D5}" type="slidenum">
              <a:rPr lang="en-US"/>
              <a:pPr/>
              <a:t>13</a:t>
            </a:fld>
            <a:endParaRPr lang="en-US"/>
          </a:p>
        </p:txBody>
      </p:sp>
      <p:sp>
        <p:nvSpPr>
          <p:cNvPr id="411651" name="Rectangle 3"/>
          <p:cNvSpPr>
            <a:spLocks noGrp="1" noChangeArrowheads="1"/>
          </p:cNvSpPr>
          <p:nvPr>
            <p:ph type="ctrTitle"/>
          </p:nvPr>
        </p:nvSpPr>
        <p:spPr>
          <a:xfrm>
            <a:off x="935038" y="-71438"/>
            <a:ext cx="7772400" cy="698501"/>
          </a:xfrm>
        </p:spPr>
        <p:txBody>
          <a:bodyPr/>
          <a:lstStyle/>
          <a:p>
            <a:r>
              <a:rPr lang="en-US" sz="2400" dirty="0" err="1" smtClean="0">
                <a:solidFill>
                  <a:srgbClr val="0070C0"/>
                </a:solidFill>
                <a:latin typeface="Comic Sans MS" pitchFamily="66" charset="0"/>
              </a:rPr>
              <a:t>Cyklotron</a:t>
            </a:r>
            <a:r>
              <a:rPr lang="en-US" sz="2400" dirty="0" smtClean="0">
                <a:solidFill>
                  <a:srgbClr val="0070C0"/>
                </a:solidFill>
                <a:latin typeface="Comic Sans MS" pitchFamily="66" charset="0"/>
              </a:rPr>
              <a:t> – ~1929</a:t>
            </a:r>
            <a:endParaRPr lang="en-US" sz="2400" dirty="0">
              <a:solidFill>
                <a:srgbClr val="0070C0"/>
              </a:solidFill>
              <a:latin typeface="Comic Sans MS" pitchFamily="66" charset="0"/>
            </a:endParaRPr>
          </a:p>
        </p:txBody>
      </p:sp>
      <p:sp>
        <p:nvSpPr>
          <p:cNvPr id="411652"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11653" name="Rectangle 5"/>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11654" name="Rectangle 6"/>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11664" name="Rectangle 16"/>
          <p:cNvSpPr>
            <a:spLocks noChangeArrowheads="1"/>
          </p:cNvSpPr>
          <p:nvPr/>
        </p:nvSpPr>
        <p:spPr bwMode="auto">
          <a:xfrm>
            <a:off x="4276725" y="5638800"/>
            <a:ext cx="2032000" cy="974725"/>
          </a:xfrm>
          <a:prstGeom prst="rect">
            <a:avLst/>
          </a:prstGeom>
          <a:solidFill>
            <a:schemeClr val="bg1"/>
          </a:solidFill>
          <a:ln w="9525" algn="ctr">
            <a:noFill/>
            <a:miter lim="800000"/>
            <a:headEnd/>
            <a:tailEnd/>
          </a:ln>
          <a:effectLst/>
        </p:spPr>
        <p:txBody>
          <a:bodyPr anchor="ctr">
            <a:spAutoFit/>
          </a:bodyPr>
          <a:lstStyle/>
          <a:p>
            <a:endParaRPr lang="en-US"/>
          </a:p>
        </p:txBody>
      </p:sp>
      <p:pic>
        <p:nvPicPr>
          <p:cNvPr id="411679" name="Picture 31" descr="300px-Cyclotron_patent"/>
          <p:cNvPicPr>
            <a:picLocks noChangeAspect="1" noChangeArrowheads="1"/>
          </p:cNvPicPr>
          <p:nvPr/>
        </p:nvPicPr>
        <p:blipFill>
          <a:blip r:embed="rId3" cstate="print">
            <a:lum bright="-38000" contrast="68000"/>
          </a:blip>
          <a:srcRect/>
          <a:stretch>
            <a:fillRect/>
          </a:stretch>
        </p:blipFill>
        <p:spPr bwMode="auto">
          <a:xfrm>
            <a:off x="3098800" y="1495425"/>
            <a:ext cx="5645150" cy="3048000"/>
          </a:xfrm>
          <a:prstGeom prst="rect">
            <a:avLst/>
          </a:prstGeom>
          <a:noFill/>
        </p:spPr>
      </p:pic>
      <p:pic>
        <p:nvPicPr>
          <p:cNvPr id="411681" name="Picture 33" descr="\frac{mv^2}{r} = Bqv"/>
          <p:cNvPicPr>
            <a:picLocks noChangeAspect="1" noChangeArrowheads="1"/>
          </p:cNvPicPr>
          <p:nvPr/>
        </p:nvPicPr>
        <p:blipFill>
          <a:blip r:embed="rId4" cstate="print"/>
          <a:srcRect/>
          <a:stretch>
            <a:fillRect/>
          </a:stretch>
        </p:blipFill>
        <p:spPr bwMode="auto">
          <a:xfrm>
            <a:off x="-3989388" y="1741488"/>
            <a:ext cx="981075" cy="447675"/>
          </a:xfrm>
          <a:prstGeom prst="rect">
            <a:avLst/>
          </a:prstGeom>
          <a:noFill/>
        </p:spPr>
      </p:pic>
      <p:pic>
        <p:nvPicPr>
          <p:cNvPr id="411682" name="Picture 34" descr="\frac{v}{r} = \frac{Bq}{m}"/>
          <p:cNvPicPr>
            <a:picLocks noChangeAspect="1" noChangeArrowheads="1"/>
          </p:cNvPicPr>
          <p:nvPr/>
        </p:nvPicPr>
        <p:blipFill>
          <a:blip r:embed="rId5" cstate="print"/>
          <a:srcRect/>
          <a:stretch>
            <a:fillRect/>
          </a:stretch>
        </p:blipFill>
        <p:spPr bwMode="auto">
          <a:xfrm>
            <a:off x="-3989388" y="2441575"/>
            <a:ext cx="685800" cy="409575"/>
          </a:xfrm>
          <a:prstGeom prst="rect">
            <a:avLst/>
          </a:prstGeom>
          <a:noFill/>
        </p:spPr>
      </p:pic>
      <p:pic>
        <p:nvPicPr>
          <p:cNvPr id="411683" name="Picture 35" descr="\omega = \frac{Bq}{m}"/>
          <p:cNvPicPr>
            <a:picLocks noChangeAspect="1" noChangeArrowheads="1"/>
          </p:cNvPicPr>
          <p:nvPr/>
        </p:nvPicPr>
        <p:blipFill>
          <a:blip r:embed="rId6" cstate="print"/>
          <a:srcRect/>
          <a:stretch>
            <a:fillRect/>
          </a:stretch>
        </p:blipFill>
        <p:spPr bwMode="auto">
          <a:xfrm>
            <a:off x="-3989388" y="2959100"/>
            <a:ext cx="666750" cy="409575"/>
          </a:xfrm>
          <a:prstGeom prst="rect">
            <a:avLst/>
          </a:prstGeom>
          <a:noFill/>
        </p:spPr>
      </p:pic>
      <p:pic>
        <p:nvPicPr>
          <p:cNvPr id="411684" name="Picture 36" descr="f = \frac{\omega}{2\pi}"/>
          <p:cNvPicPr>
            <a:picLocks noChangeAspect="1" noChangeArrowheads="1"/>
          </p:cNvPicPr>
          <p:nvPr/>
        </p:nvPicPr>
        <p:blipFill>
          <a:blip r:embed="rId7" cstate="print"/>
          <a:srcRect/>
          <a:stretch>
            <a:fillRect/>
          </a:stretch>
        </p:blipFill>
        <p:spPr bwMode="auto">
          <a:xfrm>
            <a:off x="-3989388" y="3476625"/>
            <a:ext cx="647700" cy="361950"/>
          </a:xfrm>
          <a:prstGeom prst="rect">
            <a:avLst/>
          </a:prstGeom>
          <a:noFill/>
        </p:spPr>
      </p:pic>
      <p:pic>
        <p:nvPicPr>
          <p:cNvPr id="411685" name="Picture 37" descr="f = \frac{Bq}{2m\pi}"/>
          <p:cNvPicPr>
            <a:picLocks noChangeAspect="1" noChangeArrowheads="1"/>
          </p:cNvPicPr>
          <p:nvPr/>
        </p:nvPicPr>
        <p:blipFill>
          <a:blip r:embed="rId8" cstate="print"/>
          <a:srcRect/>
          <a:stretch>
            <a:fillRect/>
          </a:stretch>
        </p:blipFill>
        <p:spPr bwMode="auto">
          <a:xfrm>
            <a:off x="-3989388" y="3948113"/>
            <a:ext cx="809625" cy="409575"/>
          </a:xfrm>
          <a:prstGeom prst="rect">
            <a:avLst/>
          </a:prstGeom>
          <a:noFill/>
        </p:spPr>
      </p:pic>
      <p:pic>
        <p:nvPicPr>
          <p:cNvPr id="411686" name="Picture 38" descr="f=f_c\frac{m_0}{m_0+T/c^2}"/>
          <p:cNvPicPr>
            <a:picLocks noChangeAspect="1" noChangeArrowheads="1"/>
          </p:cNvPicPr>
          <p:nvPr/>
        </p:nvPicPr>
        <p:blipFill>
          <a:blip r:embed="rId9" cstate="print"/>
          <a:srcRect/>
          <a:stretch>
            <a:fillRect/>
          </a:stretch>
        </p:blipFill>
        <p:spPr bwMode="auto">
          <a:xfrm>
            <a:off x="-4478338" y="4738688"/>
            <a:ext cx="1428750" cy="409575"/>
          </a:xfrm>
          <a:prstGeom prst="rect">
            <a:avLst/>
          </a:prstGeom>
          <a:noFill/>
        </p:spPr>
      </p:pic>
      <p:pic>
        <p:nvPicPr>
          <p:cNvPr id="411688" name="Picture 40"/>
          <p:cNvPicPr>
            <a:picLocks noChangeAspect="1" noChangeArrowheads="1"/>
          </p:cNvPicPr>
          <p:nvPr/>
        </p:nvPicPr>
        <p:blipFill>
          <a:blip r:embed="rId10" cstate="print"/>
          <a:srcRect l="33594" t="27148" r="55859" b="30273"/>
          <a:stretch>
            <a:fillRect/>
          </a:stretch>
        </p:blipFill>
        <p:spPr bwMode="auto">
          <a:xfrm>
            <a:off x="1219200" y="838200"/>
            <a:ext cx="1285875" cy="4152900"/>
          </a:xfrm>
          <a:prstGeom prst="rect">
            <a:avLst/>
          </a:prstGeom>
          <a:noFill/>
          <a:ln w="9525" algn="ctr">
            <a:noFill/>
            <a:miter lim="800000"/>
            <a:headEnd/>
            <a:tailEnd/>
          </a:ln>
          <a:effectLst/>
        </p:spPr>
      </p:pic>
      <p:sp>
        <p:nvSpPr>
          <p:cNvPr id="411690" name="Text Box 42"/>
          <p:cNvSpPr txBox="1">
            <a:spLocks noChangeArrowheads="1"/>
          </p:cNvSpPr>
          <p:nvPr/>
        </p:nvSpPr>
        <p:spPr bwMode="auto">
          <a:xfrm>
            <a:off x="1219200" y="838200"/>
            <a:ext cx="3841308" cy="369332"/>
          </a:xfrm>
          <a:prstGeom prst="rect">
            <a:avLst/>
          </a:prstGeom>
          <a:solidFill>
            <a:schemeClr val="bg1"/>
          </a:solidFill>
          <a:ln w="9525" algn="ctr">
            <a:noFill/>
            <a:miter lim="800000"/>
            <a:headEnd/>
            <a:tailEnd/>
          </a:ln>
          <a:effectLst/>
        </p:spPr>
        <p:txBody>
          <a:bodyPr wrap="none">
            <a:spAutoFit/>
          </a:bodyPr>
          <a:lstStyle/>
          <a:p>
            <a:r>
              <a:rPr lang="sv-SE" sz="1800" b="1" dirty="0" smtClean="0">
                <a:solidFill>
                  <a:srgbClr val="0070C0"/>
                </a:solidFill>
              </a:rPr>
              <a:t>Centripetalkrafter</a:t>
            </a:r>
            <a:r>
              <a:rPr lang="sv-SE" sz="1800" b="1" dirty="0">
                <a:solidFill>
                  <a:srgbClr val="0070C0"/>
                </a:solidFill>
              </a:rPr>
              <a:t>=-Centrifugalkrafter:</a:t>
            </a:r>
          </a:p>
        </p:txBody>
      </p:sp>
      <p:sp>
        <p:nvSpPr>
          <p:cNvPr id="411691" name="Text Box 43"/>
          <p:cNvSpPr txBox="1">
            <a:spLocks noChangeArrowheads="1"/>
          </p:cNvSpPr>
          <p:nvPr/>
        </p:nvSpPr>
        <p:spPr bwMode="auto">
          <a:xfrm>
            <a:off x="838200" y="1828800"/>
            <a:ext cx="1768475" cy="584775"/>
          </a:xfrm>
          <a:prstGeom prst="rect">
            <a:avLst/>
          </a:prstGeom>
          <a:solidFill>
            <a:schemeClr val="bg1"/>
          </a:solidFill>
          <a:ln w="9525" algn="ctr">
            <a:noFill/>
            <a:miter lim="800000"/>
            <a:headEnd/>
            <a:tailEnd/>
          </a:ln>
          <a:effectLst/>
        </p:spPr>
        <p:txBody>
          <a:bodyPr wrap="square">
            <a:spAutoFit/>
          </a:bodyPr>
          <a:lstStyle/>
          <a:p>
            <a:r>
              <a:rPr lang="sv-SE" sz="1800" b="1"/>
              <a:t>Omstuvning:</a:t>
            </a:r>
          </a:p>
          <a:p>
            <a:endParaRPr lang="sv-SE" sz="1400" b="1"/>
          </a:p>
        </p:txBody>
      </p:sp>
      <p:sp>
        <p:nvSpPr>
          <p:cNvPr id="411692" name="Rectangle 44"/>
          <p:cNvSpPr>
            <a:spLocks noChangeArrowheads="1"/>
          </p:cNvSpPr>
          <p:nvPr/>
        </p:nvSpPr>
        <p:spPr bwMode="auto">
          <a:xfrm>
            <a:off x="971550" y="2847975"/>
            <a:ext cx="2114550" cy="247650"/>
          </a:xfrm>
          <a:prstGeom prst="rect">
            <a:avLst/>
          </a:prstGeom>
          <a:solidFill>
            <a:schemeClr val="bg1"/>
          </a:solidFill>
          <a:ln w="9525" algn="ctr">
            <a:noFill/>
            <a:miter lim="800000"/>
            <a:headEnd/>
            <a:tailEnd/>
          </a:ln>
          <a:effectLst/>
        </p:spPr>
        <p:txBody>
          <a:bodyPr wrap="none" anchor="ctr">
            <a:spAutoFit/>
          </a:bodyPr>
          <a:lstStyle/>
          <a:p>
            <a:endParaRPr lang="en-US"/>
          </a:p>
        </p:txBody>
      </p:sp>
      <p:sp>
        <p:nvSpPr>
          <p:cNvPr id="411693" name="Rectangle 45"/>
          <p:cNvSpPr>
            <a:spLocks noChangeArrowheads="1"/>
          </p:cNvSpPr>
          <p:nvPr/>
        </p:nvSpPr>
        <p:spPr bwMode="auto">
          <a:xfrm>
            <a:off x="979488" y="3551238"/>
            <a:ext cx="2114550" cy="247650"/>
          </a:xfrm>
          <a:prstGeom prst="rect">
            <a:avLst/>
          </a:prstGeom>
          <a:solidFill>
            <a:schemeClr val="bg1"/>
          </a:solidFill>
          <a:ln w="9525" algn="ctr">
            <a:noFill/>
            <a:miter lim="800000"/>
            <a:headEnd/>
            <a:tailEnd/>
          </a:ln>
          <a:effectLst/>
        </p:spPr>
        <p:txBody>
          <a:bodyPr anchor="ctr">
            <a:spAutoFit/>
          </a:bodyPr>
          <a:lstStyle/>
          <a:p>
            <a:endParaRPr lang="en-US"/>
          </a:p>
        </p:txBody>
      </p:sp>
      <p:sp>
        <p:nvSpPr>
          <p:cNvPr id="411694" name="Rectangle 46"/>
          <p:cNvSpPr>
            <a:spLocks noChangeArrowheads="1"/>
          </p:cNvSpPr>
          <p:nvPr/>
        </p:nvSpPr>
        <p:spPr bwMode="auto">
          <a:xfrm>
            <a:off x="1008063" y="4237038"/>
            <a:ext cx="2114550" cy="247650"/>
          </a:xfrm>
          <a:prstGeom prst="rect">
            <a:avLst/>
          </a:prstGeom>
          <a:solidFill>
            <a:schemeClr val="bg1"/>
          </a:solidFill>
          <a:ln w="9525" algn="ctr">
            <a:noFill/>
            <a:miter lim="800000"/>
            <a:headEnd/>
            <a:tailEnd/>
          </a:ln>
          <a:effectLst/>
        </p:spPr>
        <p:txBody>
          <a:bodyPr wrap="none" anchor="ctr">
            <a:spAutoFit/>
          </a:bodyPr>
          <a:lstStyle/>
          <a:p>
            <a:endParaRPr lang="en-US"/>
          </a:p>
        </p:txBody>
      </p:sp>
      <p:sp>
        <p:nvSpPr>
          <p:cNvPr id="411695" name="Line 47"/>
          <p:cNvSpPr>
            <a:spLocks noChangeShapeType="1"/>
          </p:cNvSpPr>
          <p:nvPr/>
        </p:nvSpPr>
        <p:spPr bwMode="auto">
          <a:xfrm>
            <a:off x="1352550" y="2895600"/>
            <a:ext cx="0" cy="266700"/>
          </a:xfrm>
          <a:prstGeom prst="line">
            <a:avLst/>
          </a:prstGeom>
          <a:noFill/>
          <a:ln w="9525">
            <a:solidFill>
              <a:schemeClr val="tx1"/>
            </a:solidFill>
            <a:round/>
            <a:headEnd/>
            <a:tailEnd type="triangle" w="med" len="med"/>
          </a:ln>
          <a:effectLst/>
        </p:spPr>
        <p:txBody>
          <a:bodyPr>
            <a:spAutoFit/>
          </a:bodyPr>
          <a:lstStyle/>
          <a:p>
            <a:endParaRPr lang="en-US"/>
          </a:p>
        </p:txBody>
      </p:sp>
      <p:sp>
        <p:nvSpPr>
          <p:cNvPr id="411696" name="Text Box 48"/>
          <p:cNvSpPr txBox="1">
            <a:spLocks noChangeArrowheads="1"/>
          </p:cNvSpPr>
          <p:nvPr/>
        </p:nvSpPr>
        <p:spPr bwMode="auto">
          <a:xfrm>
            <a:off x="1828800" y="5181600"/>
            <a:ext cx="5803900" cy="954107"/>
          </a:xfrm>
          <a:prstGeom prst="rect">
            <a:avLst/>
          </a:prstGeom>
          <a:solidFill>
            <a:schemeClr val="bg1"/>
          </a:solidFill>
          <a:ln w="9525" algn="ctr">
            <a:noFill/>
            <a:miter lim="800000"/>
            <a:headEnd/>
            <a:tailEnd/>
          </a:ln>
          <a:effectLst/>
        </p:spPr>
        <p:txBody>
          <a:bodyPr>
            <a:spAutoFit/>
          </a:bodyPr>
          <a:lstStyle/>
          <a:p>
            <a:r>
              <a:rPr lang="sv-SE" sz="1400" dirty="0">
                <a:solidFill>
                  <a:srgbClr val="0070C0"/>
                </a:solidFill>
                <a:latin typeface="Verdana" pitchFamily="34" charset="0"/>
              </a:rPr>
              <a:t>Frekvensen beror ej av radien, om massan är konstant. När partiklarna blir relativistiska gäller inte detta längre, frekvensen måste ändras med hastigheten: synkrocyklotron. Fältet kan också ökas med radien: isokron cyklotron</a:t>
            </a:r>
          </a:p>
        </p:txBody>
      </p:sp>
      <p:sp>
        <p:nvSpPr>
          <p:cNvPr id="411698" name="Text Box 50"/>
          <p:cNvSpPr txBox="1">
            <a:spLocks noChangeArrowheads="1"/>
          </p:cNvSpPr>
          <p:nvPr/>
        </p:nvSpPr>
        <p:spPr bwMode="auto">
          <a:xfrm>
            <a:off x="5678488" y="1114425"/>
            <a:ext cx="2783775" cy="369332"/>
          </a:xfrm>
          <a:prstGeom prst="rect">
            <a:avLst/>
          </a:prstGeom>
          <a:solidFill>
            <a:schemeClr val="bg1"/>
          </a:solidFill>
          <a:ln w="9525" algn="ctr">
            <a:noFill/>
            <a:miter lim="800000"/>
            <a:headEnd/>
            <a:tailEnd/>
          </a:ln>
          <a:effectLst/>
        </p:spPr>
        <p:txBody>
          <a:bodyPr wrap="none">
            <a:spAutoFit/>
          </a:bodyPr>
          <a:lstStyle/>
          <a:p>
            <a:r>
              <a:rPr lang="sv-SE" sz="1800" b="1" dirty="0">
                <a:solidFill>
                  <a:srgbClr val="0070C0"/>
                </a:solidFill>
              </a:rPr>
              <a:t>Kontinuerligt partikelflöde!</a:t>
            </a:r>
          </a:p>
        </p:txBody>
      </p:sp>
      <p:sp>
        <p:nvSpPr>
          <p:cNvPr id="24" name="Footer Placeholder 23"/>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smtClean="0">
                <a:latin typeface="Verdana" pitchFamily="34" charset="0"/>
              </a:rPr>
              <a:t>Cyklotronen</a:t>
            </a:r>
            <a:r>
              <a:rPr lang="en-US" sz="2400" dirty="0" smtClean="0">
                <a:latin typeface="Verdana" pitchFamily="34" charset="0"/>
              </a:rPr>
              <a:t> </a:t>
            </a:r>
            <a:r>
              <a:rPr lang="en-US" sz="2400" dirty="0" err="1" smtClean="0">
                <a:latin typeface="Verdana" pitchFamily="34" charset="0"/>
              </a:rPr>
              <a:t>kommer</a:t>
            </a:r>
            <a:r>
              <a:rPr lang="en-US" sz="2400" dirty="0" smtClean="0">
                <a:latin typeface="Verdana" pitchFamily="34" charset="0"/>
              </a:rPr>
              <a:t> till CERN - 1957</a:t>
            </a:r>
            <a:endParaRPr lang="en-US" sz="2400" dirty="0">
              <a:latin typeface="Verdana" pitchFamily="34" charset="0"/>
            </a:endParaRPr>
          </a:p>
        </p:txBody>
      </p:sp>
      <p:pic>
        <p:nvPicPr>
          <p:cNvPr id="88066" name="Picture 2" descr="https://mediastream.cern.ch/MediaArchive/Photo/Public/1956/5660003/5660003/5660003-A4-at-144-dpi.jpg"/>
          <p:cNvPicPr>
            <a:picLocks noChangeAspect="1" noChangeArrowheads="1"/>
          </p:cNvPicPr>
          <p:nvPr/>
        </p:nvPicPr>
        <p:blipFill>
          <a:blip r:embed="rId3" cstate="print"/>
          <a:srcRect/>
          <a:stretch>
            <a:fillRect/>
          </a:stretch>
        </p:blipFill>
        <p:spPr bwMode="auto">
          <a:xfrm>
            <a:off x="1219200" y="1371600"/>
            <a:ext cx="6391275" cy="4429180"/>
          </a:xfrm>
          <a:prstGeom prst="rect">
            <a:avLst/>
          </a:prstGeom>
          <a:noFill/>
        </p:spPr>
      </p:pic>
      <p:sp>
        <p:nvSpPr>
          <p:cNvPr id="9" name="TextBox 8"/>
          <p:cNvSpPr txBox="1"/>
          <p:nvPr/>
        </p:nvSpPr>
        <p:spPr>
          <a:xfrm>
            <a:off x="1219200" y="6096000"/>
            <a:ext cx="5562600" cy="369332"/>
          </a:xfrm>
          <a:prstGeom prst="rect">
            <a:avLst/>
          </a:prstGeom>
          <a:noFill/>
        </p:spPr>
        <p:txBody>
          <a:bodyPr wrap="square" rtlCol="0">
            <a:spAutoFit/>
          </a:bodyPr>
          <a:lstStyle/>
          <a:p>
            <a:pPr algn="ctr"/>
            <a:r>
              <a:rPr lang="en-US" dirty="0" smtClean="0">
                <a:solidFill>
                  <a:srgbClr val="0070C0"/>
                </a:solidFill>
                <a:latin typeface="Verdana" pitchFamily="34" charset="0"/>
              </a:rPr>
              <a:t>Max </a:t>
            </a:r>
            <a:r>
              <a:rPr lang="en-US" dirty="0" err="1" smtClean="0">
                <a:solidFill>
                  <a:srgbClr val="0070C0"/>
                </a:solidFill>
                <a:latin typeface="Verdana" pitchFamily="34" charset="0"/>
              </a:rPr>
              <a:t>energi</a:t>
            </a:r>
            <a:r>
              <a:rPr lang="en-US" dirty="0" smtClean="0">
                <a:solidFill>
                  <a:srgbClr val="0070C0"/>
                </a:solidFill>
                <a:latin typeface="Verdana" pitchFamily="34" charset="0"/>
              </a:rPr>
              <a:t> - 600 </a:t>
            </a:r>
            <a:r>
              <a:rPr lang="en-US" dirty="0" err="1" smtClean="0">
                <a:solidFill>
                  <a:srgbClr val="0070C0"/>
                </a:solidFill>
                <a:latin typeface="Verdana" pitchFamily="34" charset="0"/>
              </a:rPr>
              <a:t>MeV</a:t>
            </a:r>
            <a:endParaRPr lang="en-US" dirty="0">
              <a:solidFill>
                <a:srgbClr val="0070C0"/>
              </a:solidFill>
              <a:latin typeface="Verdana" pitchFamily="34" charset="0"/>
            </a:endParaRPr>
          </a:p>
        </p:txBody>
      </p:sp>
      <p:sp>
        <p:nvSpPr>
          <p:cNvPr id="5" name="Slide Number Placeholder 4"/>
          <p:cNvSpPr>
            <a:spLocks noGrp="1"/>
          </p:cNvSpPr>
          <p:nvPr>
            <p:ph type="sldNum" sz="quarter" idx="12"/>
          </p:nvPr>
        </p:nvSpPr>
        <p:spPr/>
        <p:txBody>
          <a:bodyPr/>
          <a:lstStyle/>
          <a:p>
            <a:fld id="{CAB8EED1-3844-4211-BF6B-0C22E3A0228A}" type="slidenum">
              <a:rPr lang="en-US" smtClean="0"/>
              <a:pPr/>
              <a:t>14</a:t>
            </a:fld>
            <a:endParaRPr lang="en-US"/>
          </a:p>
        </p:txBody>
      </p:sp>
      <p:sp>
        <p:nvSpPr>
          <p:cNvPr id="6" name="Footer Placeholder 5"/>
          <p:cNvSpPr>
            <a:spLocks noGrp="1"/>
          </p:cNvSpPr>
          <p:nvPr>
            <p:ph type="ftr" sz="quarter" idx="11"/>
          </p:nvPr>
        </p:nvSpPr>
        <p:spPr/>
        <p:txBody>
          <a:bodyPr/>
          <a:lstStyle/>
          <a:p>
            <a:r>
              <a:rPr lang="en-US" smtClean="0"/>
              <a:t>EDMS:1220969</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Och</a:t>
            </a:r>
            <a:r>
              <a:rPr lang="en-US" dirty="0" smtClean="0"/>
              <a:t> </a:t>
            </a:r>
            <a:r>
              <a:rPr lang="en-US" dirty="0" err="1" smtClean="0"/>
              <a:t>installerad</a:t>
            </a:r>
            <a:endParaRPr lang="en-US" dirty="0"/>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15</a:t>
            </a:fld>
            <a:endParaRPr lang="en-US"/>
          </a:p>
        </p:txBody>
      </p:sp>
      <p:pic>
        <p:nvPicPr>
          <p:cNvPr id="176130" name="Picture 2" descr="https://mediastream.cern.ch/MediaArchive/Photo/Public/1975/7505285/7505285/7505285-A4-at-144-dpi.jpg"/>
          <p:cNvPicPr>
            <a:picLocks noChangeAspect="1" noChangeArrowheads="1"/>
          </p:cNvPicPr>
          <p:nvPr/>
        </p:nvPicPr>
        <p:blipFill>
          <a:blip r:embed="rId2" cstate="print"/>
          <a:srcRect/>
          <a:stretch>
            <a:fillRect/>
          </a:stretch>
        </p:blipFill>
        <p:spPr bwMode="auto">
          <a:xfrm>
            <a:off x="1752600" y="1295400"/>
            <a:ext cx="6324600" cy="491265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16"/>
          <p:cNvSpPr>
            <a:spLocks noGrp="1" noChangeArrowheads="1"/>
          </p:cNvSpPr>
          <p:nvPr>
            <p:ph type="sldNum" sz="quarter" idx="4294967295"/>
          </p:nvPr>
        </p:nvSpPr>
        <p:spPr>
          <a:xfrm>
            <a:off x="6858000" y="6337300"/>
            <a:ext cx="1905000" cy="457200"/>
          </a:xfrm>
          <a:prstGeom prst="rect">
            <a:avLst/>
          </a:prstGeom>
        </p:spPr>
        <p:txBody>
          <a:bodyPr/>
          <a:lstStyle/>
          <a:p>
            <a:fld id="{7A545915-CB19-464A-8322-3594CEADCE55}" type="slidenum">
              <a:rPr lang="en-US"/>
              <a:pPr/>
              <a:t>16</a:t>
            </a:fld>
            <a:endParaRPr lang="en-US"/>
          </a:p>
        </p:txBody>
      </p:sp>
      <p:sp>
        <p:nvSpPr>
          <p:cNvPr id="241667"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41668"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41669"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241670" name="Rectangle 6"/>
          <p:cNvSpPr>
            <a:spLocks noGrp="1" noChangeArrowheads="1"/>
          </p:cNvSpPr>
          <p:nvPr>
            <p:ph type="subTitle" idx="1"/>
          </p:nvPr>
        </p:nvSpPr>
        <p:spPr>
          <a:xfrm>
            <a:off x="431800" y="231775"/>
            <a:ext cx="8534400" cy="487363"/>
          </a:xfrm>
          <a:noFill/>
          <a:ln/>
        </p:spPr>
        <p:txBody>
          <a:bodyPr>
            <a:normAutofit fontScale="92500"/>
          </a:bodyPr>
          <a:lstStyle/>
          <a:p>
            <a:pPr marL="990600" lvl="1" indent="-533400">
              <a:buClr>
                <a:schemeClr val="tx1"/>
              </a:buClr>
            </a:pPr>
            <a:r>
              <a:rPr lang="en-US" sz="2400" dirty="0" smtClean="0">
                <a:solidFill>
                  <a:srgbClr val="0070C0"/>
                </a:solidFill>
                <a:latin typeface="Verdana" pitchFamily="34" charset="0"/>
              </a:rPr>
              <a:t>H</a:t>
            </a:r>
            <a:r>
              <a:rPr lang="sv-SE" sz="2400" dirty="0" smtClean="0">
                <a:solidFill>
                  <a:srgbClr val="0070C0"/>
                </a:solidFill>
                <a:latin typeface="Verdana" pitchFamily="34" charset="0"/>
              </a:rPr>
              <a:t>ögre partikel energier</a:t>
            </a:r>
            <a:r>
              <a:rPr lang="en-US" sz="2400" dirty="0" smtClean="0">
                <a:solidFill>
                  <a:srgbClr val="0070C0"/>
                </a:solidFill>
                <a:latin typeface="Verdana" pitchFamily="34" charset="0"/>
              </a:rPr>
              <a:t> – </a:t>
            </a:r>
            <a:r>
              <a:rPr lang="en-US" sz="2400" dirty="0" err="1" smtClean="0">
                <a:solidFill>
                  <a:srgbClr val="0070C0"/>
                </a:solidFill>
                <a:latin typeface="Verdana" pitchFamily="34" charset="0"/>
              </a:rPr>
              <a:t>Synkrotronen</a:t>
            </a:r>
            <a:r>
              <a:rPr lang="en-US" sz="2400" dirty="0" smtClean="0">
                <a:solidFill>
                  <a:srgbClr val="0070C0"/>
                </a:solidFill>
                <a:latin typeface="Verdana" pitchFamily="34" charset="0"/>
              </a:rPr>
              <a:t> </a:t>
            </a:r>
            <a:r>
              <a:rPr lang="en-US" sz="2400" dirty="0" err="1" smtClean="0">
                <a:solidFill>
                  <a:srgbClr val="0070C0"/>
                </a:solidFill>
                <a:latin typeface="Verdana" pitchFamily="34" charset="0"/>
              </a:rPr>
              <a:t>tas</a:t>
            </a:r>
            <a:r>
              <a:rPr lang="en-US" sz="2400" dirty="0" smtClean="0">
                <a:solidFill>
                  <a:srgbClr val="0070C0"/>
                </a:solidFill>
                <a:latin typeface="Verdana" pitchFamily="34" charset="0"/>
              </a:rPr>
              <a:t> till </a:t>
            </a:r>
            <a:r>
              <a:rPr lang="en-US" sz="2400" dirty="0" err="1" smtClean="0">
                <a:solidFill>
                  <a:srgbClr val="0070C0"/>
                </a:solidFill>
                <a:latin typeface="Verdana" pitchFamily="34" charset="0"/>
              </a:rPr>
              <a:t>hjälp</a:t>
            </a:r>
            <a:endParaRPr lang="en-US" sz="2400" dirty="0">
              <a:solidFill>
                <a:srgbClr val="0070C0"/>
              </a:solidFill>
              <a:latin typeface="Verdana" pitchFamily="34" charset="0"/>
            </a:endParaRPr>
          </a:p>
          <a:p>
            <a:pPr marL="533400" indent="-533400">
              <a:buClr>
                <a:schemeClr val="tx1"/>
              </a:buClr>
              <a:buFont typeface="Wingdings" pitchFamily="2" charset="2"/>
              <a:buAutoNum type="arabicPeriod"/>
            </a:pPr>
            <a:endParaRPr lang="en-US" dirty="0">
              <a:solidFill>
                <a:schemeClr val="folHlink"/>
              </a:solidFill>
              <a:latin typeface="Comic Sans MS" pitchFamily="66" charset="0"/>
            </a:endParaRPr>
          </a:p>
        </p:txBody>
      </p:sp>
      <p:sp>
        <p:nvSpPr>
          <p:cNvPr id="241672" name="Rectangle 8"/>
          <p:cNvSpPr>
            <a:spLocks noChangeArrowheads="1"/>
          </p:cNvSpPr>
          <p:nvPr/>
        </p:nvSpPr>
        <p:spPr bwMode="auto">
          <a:xfrm>
            <a:off x="304800" y="1371600"/>
            <a:ext cx="3962400" cy="1524000"/>
          </a:xfrm>
          <a:prstGeom prst="rect">
            <a:avLst/>
          </a:prstGeom>
          <a:noFill/>
          <a:ln w="9525">
            <a:noFill/>
            <a:miter lim="800000"/>
            <a:headEnd/>
            <a:tailEnd/>
          </a:ln>
          <a:effectLst/>
        </p:spPr>
        <p:txBody>
          <a:bodyPr/>
          <a:lstStyle/>
          <a:p>
            <a:pPr marL="609600" indent="-609600">
              <a:spcBef>
                <a:spcPct val="20000"/>
              </a:spcBef>
              <a:buClr>
                <a:schemeClr val="tx1"/>
              </a:buClr>
            </a:pPr>
            <a:r>
              <a:rPr lang="en-US" sz="1600" dirty="0" smtClean="0"/>
              <a:t>	</a:t>
            </a:r>
            <a:r>
              <a:rPr lang="en-US" sz="1400" dirty="0" err="1" smtClean="0">
                <a:solidFill>
                  <a:srgbClr val="0070C0"/>
                </a:solidFill>
                <a:latin typeface="Verdana" pitchFamily="34" charset="0"/>
              </a:rPr>
              <a:t>Gruppera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partiklarna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och</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låt</a:t>
            </a:r>
            <a:r>
              <a:rPr lang="en-US" sz="1400" dirty="0" smtClean="0">
                <a:solidFill>
                  <a:srgbClr val="0070C0"/>
                </a:solidFill>
                <a:latin typeface="Verdana" pitchFamily="34" charset="0"/>
              </a:rPr>
              <a:t> de </a:t>
            </a:r>
            <a:r>
              <a:rPr lang="en-US" sz="1400" dirty="0" err="1" smtClean="0">
                <a:solidFill>
                  <a:srgbClr val="0070C0"/>
                </a:solidFill>
                <a:latin typeface="Verdana" pitchFamily="34" charset="0"/>
              </a:rPr>
              <a:t>cirkulera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synkront</a:t>
            </a:r>
            <a:r>
              <a:rPr lang="en-US" sz="1400" dirty="0" smtClean="0">
                <a:solidFill>
                  <a:srgbClr val="0070C0"/>
                </a:solidFill>
                <a:latin typeface="Verdana" pitchFamily="34" charset="0"/>
              </a:rPr>
              <a:t> med </a:t>
            </a:r>
            <a:r>
              <a:rPr lang="en-US" sz="1400" dirty="0">
                <a:solidFill>
                  <a:srgbClr val="0070C0"/>
                </a:solidFill>
                <a:latin typeface="Verdana" pitchFamily="34" charset="0"/>
              </a:rPr>
              <a:t>RF </a:t>
            </a:r>
            <a:r>
              <a:rPr lang="en-US" sz="1400" dirty="0" err="1">
                <a:solidFill>
                  <a:srgbClr val="0070C0"/>
                </a:solidFill>
                <a:latin typeface="Verdana" pitchFamily="34" charset="0"/>
              </a:rPr>
              <a:t>fältet</a:t>
            </a:r>
            <a:r>
              <a:rPr lang="en-US" sz="1400" dirty="0">
                <a:solidFill>
                  <a:srgbClr val="0070C0"/>
                </a:solidFill>
                <a:latin typeface="Verdana" pitchFamily="34" charset="0"/>
              </a:rPr>
              <a:t> </a:t>
            </a:r>
            <a:r>
              <a:rPr lang="en-US" sz="1400" dirty="0" err="1" smtClean="0">
                <a:solidFill>
                  <a:srgbClr val="0070C0"/>
                </a:solidFill>
                <a:latin typeface="Verdana" pitchFamily="34" charset="0"/>
              </a:rPr>
              <a:t>i</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kaviteterna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Vid</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varje</a:t>
            </a:r>
            <a:r>
              <a:rPr lang="en-US" sz="1400" dirty="0" smtClean="0">
                <a:solidFill>
                  <a:srgbClr val="0070C0"/>
                </a:solidFill>
                <a:latin typeface="Verdana" pitchFamily="34" charset="0"/>
              </a:rPr>
              <a:t> passage </a:t>
            </a:r>
            <a:r>
              <a:rPr lang="en-US" sz="1400" dirty="0" err="1" smtClean="0">
                <a:solidFill>
                  <a:srgbClr val="0070C0"/>
                </a:solidFill>
                <a:latin typeface="Verdana" pitchFamily="34" charset="0"/>
              </a:rPr>
              <a:t>tillf</a:t>
            </a:r>
            <a:r>
              <a:rPr lang="sv-SE" sz="1400" dirty="0" smtClean="0">
                <a:solidFill>
                  <a:srgbClr val="0070C0"/>
                </a:solidFill>
                <a:latin typeface="Verdana" pitchFamily="34" charset="0"/>
              </a:rPr>
              <a:t>ör</a:t>
            </a:r>
            <a:r>
              <a:rPr lang="en-US" sz="1400" dirty="0" smtClean="0">
                <a:solidFill>
                  <a:srgbClr val="0070C0"/>
                </a:solidFill>
                <a:latin typeface="Verdana" pitchFamily="34" charset="0"/>
              </a:rPr>
              <a:t>s </a:t>
            </a:r>
            <a:r>
              <a:rPr lang="en-US" sz="1400" dirty="0" err="1" smtClean="0">
                <a:solidFill>
                  <a:srgbClr val="0070C0"/>
                </a:solidFill>
                <a:latin typeface="Verdana" pitchFamily="34" charset="0"/>
              </a:rPr>
              <a:t>energi</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Varje</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partikel</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cirkulerar</a:t>
            </a:r>
            <a:r>
              <a:rPr lang="en-US" sz="1400" dirty="0" smtClean="0">
                <a:solidFill>
                  <a:srgbClr val="0070C0"/>
                </a:solidFill>
                <a:latin typeface="Verdana" pitchFamily="34" charset="0"/>
              </a:rPr>
              <a:t> runt en </a:t>
            </a:r>
            <a:r>
              <a:rPr lang="en-US" sz="1400" dirty="0" err="1" smtClean="0">
                <a:solidFill>
                  <a:srgbClr val="0070C0"/>
                </a:solidFill>
                <a:latin typeface="Verdana" pitchFamily="34" charset="0"/>
              </a:rPr>
              <a:t>teoretiskt</a:t>
            </a:r>
            <a:r>
              <a:rPr lang="en-US" sz="1400" dirty="0" smtClean="0">
                <a:solidFill>
                  <a:srgbClr val="0070C0"/>
                </a:solidFill>
                <a:latin typeface="Verdana" pitchFamily="34" charset="0"/>
              </a:rPr>
              <a:t> ideal </a:t>
            </a:r>
            <a:r>
              <a:rPr lang="en-US" sz="1400" dirty="0" err="1" smtClean="0">
                <a:solidFill>
                  <a:srgbClr val="0070C0"/>
                </a:solidFill>
                <a:latin typeface="Verdana" pitchFamily="34" charset="0"/>
              </a:rPr>
              <a:t>bana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i</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acceleratorn</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magnetfält</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och</a:t>
            </a:r>
            <a:r>
              <a:rPr lang="en-US" sz="1400" dirty="0" smtClean="0">
                <a:solidFill>
                  <a:srgbClr val="0070C0"/>
                </a:solidFill>
                <a:latin typeface="Verdana" pitchFamily="34" charset="0"/>
              </a:rPr>
              <a:t> acceleration </a:t>
            </a:r>
            <a:r>
              <a:rPr lang="en-US" sz="1400" dirty="0" err="1" smtClean="0">
                <a:solidFill>
                  <a:srgbClr val="0070C0"/>
                </a:solidFill>
                <a:latin typeface="Verdana" pitchFamily="34" charset="0"/>
              </a:rPr>
              <a:t>måste</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tillfredställa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stabilitetsvillkor</a:t>
            </a:r>
            <a:r>
              <a:rPr lang="en-US" sz="1400" dirty="0" smtClean="0">
                <a:solidFill>
                  <a:srgbClr val="0070C0"/>
                </a:solidFill>
                <a:latin typeface="Verdana" pitchFamily="34" charset="0"/>
              </a:rPr>
              <a:t>.</a:t>
            </a:r>
          </a:p>
          <a:p>
            <a:pPr marL="609600" indent="-609600">
              <a:spcBef>
                <a:spcPct val="20000"/>
              </a:spcBef>
              <a:buClr>
                <a:schemeClr val="tx1"/>
              </a:buClr>
            </a:pPr>
            <a:endParaRPr lang="en-US" sz="1600" dirty="0"/>
          </a:p>
        </p:txBody>
      </p:sp>
      <p:sp>
        <p:nvSpPr>
          <p:cNvPr id="241703" name="Oval 39"/>
          <p:cNvSpPr>
            <a:spLocks noChangeArrowheads="1"/>
          </p:cNvSpPr>
          <p:nvPr/>
        </p:nvSpPr>
        <p:spPr bwMode="auto">
          <a:xfrm>
            <a:off x="5265738" y="1000125"/>
            <a:ext cx="2963862" cy="708025"/>
          </a:xfrm>
          <a:prstGeom prst="ellipse">
            <a:avLst/>
          </a:prstGeom>
          <a:noFill/>
          <a:ln w="28575" algn="ctr">
            <a:solidFill>
              <a:schemeClr val="hlink"/>
            </a:solidFill>
            <a:round/>
            <a:headEnd/>
            <a:tailEnd/>
          </a:ln>
          <a:effectLst/>
        </p:spPr>
        <p:txBody>
          <a:bodyPr wrap="none" anchor="ctr">
            <a:spAutoFit/>
          </a:bodyPr>
          <a:lstStyle/>
          <a:p>
            <a:endParaRPr lang="en-US"/>
          </a:p>
        </p:txBody>
      </p:sp>
      <p:sp>
        <p:nvSpPr>
          <p:cNvPr id="241704" name="Oval 40"/>
          <p:cNvSpPr>
            <a:spLocks noChangeArrowheads="1"/>
          </p:cNvSpPr>
          <p:nvPr/>
        </p:nvSpPr>
        <p:spPr bwMode="auto">
          <a:xfrm>
            <a:off x="6084888" y="908050"/>
            <a:ext cx="390525" cy="292100"/>
          </a:xfrm>
          <a:prstGeom prst="ellipse">
            <a:avLst/>
          </a:prstGeom>
          <a:solidFill>
            <a:schemeClr val="accent1"/>
          </a:solidFill>
          <a:ln w="9525" algn="ctr">
            <a:noFill/>
            <a:round/>
            <a:headEnd/>
            <a:tailEnd/>
          </a:ln>
          <a:effectLst/>
        </p:spPr>
        <p:txBody>
          <a:bodyPr wrap="none" anchor="ctr">
            <a:spAutoFit/>
          </a:bodyPr>
          <a:lstStyle/>
          <a:p>
            <a:endParaRPr lang="en-US"/>
          </a:p>
        </p:txBody>
      </p:sp>
      <p:sp>
        <p:nvSpPr>
          <p:cNvPr id="241705" name="Oval 41"/>
          <p:cNvSpPr>
            <a:spLocks noChangeArrowheads="1"/>
          </p:cNvSpPr>
          <p:nvPr/>
        </p:nvSpPr>
        <p:spPr bwMode="auto">
          <a:xfrm>
            <a:off x="6888163" y="896938"/>
            <a:ext cx="390525" cy="292100"/>
          </a:xfrm>
          <a:prstGeom prst="ellipse">
            <a:avLst/>
          </a:prstGeom>
          <a:solidFill>
            <a:schemeClr val="accent1"/>
          </a:solidFill>
          <a:ln w="9525" algn="ctr">
            <a:noFill/>
            <a:round/>
            <a:headEnd/>
            <a:tailEnd/>
          </a:ln>
          <a:effectLst/>
        </p:spPr>
        <p:txBody>
          <a:bodyPr wrap="none" anchor="ctr">
            <a:spAutoFit/>
          </a:bodyPr>
          <a:lstStyle/>
          <a:p>
            <a:endParaRPr lang="en-US"/>
          </a:p>
        </p:txBody>
      </p:sp>
      <p:sp>
        <p:nvSpPr>
          <p:cNvPr id="241706" name="Oval 42"/>
          <p:cNvSpPr>
            <a:spLocks noChangeArrowheads="1"/>
          </p:cNvSpPr>
          <p:nvPr/>
        </p:nvSpPr>
        <p:spPr bwMode="auto">
          <a:xfrm>
            <a:off x="7607300" y="981075"/>
            <a:ext cx="390525" cy="292100"/>
          </a:xfrm>
          <a:prstGeom prst="ellipse">
            <a:avLst/>
          </a:prstGeom>
          <a:solidFill>
            <a:schemeClr val="accent1"/>
          </a:solidFill>
          <a:ln w="9525" algn="ctr">
            <a:noFill/>
            <a:round/>
            <a:headEnd/>
            <a:tailEnd/>
          </a:ln>
          <a:effectLst/>
        </p:spPr>
        <p:txBody>
          <a:bodyPr wrap="none" anchor="ctr">
            <a:spAutoFit/>
          </a:bodyPr>
          <a:lstStyle/>
          <a:p>
            <a:endParaRPr lang="en-US"/>
          </a:p>
        </p:txBody>
      </p:sp>
      <p:sp>
        <p:nvSpPr>
          <p:cNvPr id="241707" name="Oval 43"/>
          <p:cNvSpPr>
            <a:spLocks noChangeArrowheads="1"/>
          </p:cNvSpPr>
          <p:nvPr/>
        </p:nvSpPr>
        <p:spPr bwMode="auto">
          <a:xfrm>
            <a:off x="7727950" y="1409700"/>
            <a:ext cx="390525" cy="292100"/>
          </a:xfrm>
          <a:prstGeom prst="ellipse">
            <a:avLst/>
          </a:prstGeom>
          <a:solidFill>
            <a:schemeClr val="accent1"/>
          </a:solidFill>
          <a:ln w="9525" algn="ctr">
            <a:noFill/>
            <a:round/>
            <a:headEnd/>
            <a:tailEnd/>
          </a:ln>
          <a:effectLst/>
        </p:spPr>
        <p:txBody>
          <a:bodyPr wrap="none" anchor="ctr">
            <a:spAutoFit/>
          </a:bodyPr>
          <a:lstStyle/>
          <a:p>
            <a:endParaRPr lang="en-US"/>
          </a:p>
        </p:txBody>
      </p:sp>
      <p:sp>
        <p:nvSpPr>
          <p:cNvPr id="241708" name="Oval 44"/>
          <p:cNvSpPr>
            <a:spLocks noChangeArrowheads="1"/>
          </p:cNvSpPr>
          <p:nvPr/>
        </p:nvSpPr>
        <p:spPr bwMode="auto">
          <a:xfrm>
            <a:off x="7083425" y="1554163"/>
            <a:ext cx="390525" cy="292100"/>
          </a:xfrm>
          <a:prstGeom prst="ellipse">
            <a:avLst/>
          </a:prstGeom>
          <a:solidFill>
            <a:schemeClr val="accent1"/>
          </a:solidFill>
          <a:ln w="9525" algn="ctr">
            <a:noFill/>
            <a:round/>
            <a:headEnd/>
            <a:tailEnd/>
          </a:ln>
          <a:effectLst/>
        </p:spPr>
        <p:txBody>
          <a:bodyPr wrap="none" anchor="ctr">
            <a:spAutoFit/>
          </a:bodyPr>
          <a:lstStyle/>
          <a:p>
            <a:endParaRPr lang="en-US"/>
          </a:p>
        </p:txBody>
      </p:sp>
      <p:sp>
        <p:nvSpPr>
          <p:cNvPr id="241709" name="Oval 45"/>
          <p:cNvSpPr>
            <a:spLocks noChangeArrowheads="1"/>
          </p:cNvSpPr>
          <p:nvPr/>
        </p:nvSpPr>
        <p:spPr bwMode="auto">
          <a:xfrm>
            <a:off x="6350000" y="1579563"/>
            <a:ext cx="390525" cy="292100"/>
          </a:xfrm>
          <a:prstGeom prst="ellipse">
            <a:avLst/>
          </a:prstGeom>
          <a:solidFill>
            <a:schemeClr val="accent1"/>
          </a:solidFill>
          <a:ln w="9525" algn="ctr">
            <a:noFill/>
            <a:round/>
            <a:headEnd/>
            <a:tailEnd/>
          </a:ln>
          <a:effectLst/>
        </p:spPr>
        <p:txBody>
          <a:bodyPr wrap="none" anchor="ctr">
            <a:spAutoFit/>
          </a:bodyPr>
          <a:lstStyle/>
          <a:p>
            <a:endParaRPr lang="en-US"/>
          </a:p>
        </p:txBody>
      </p:sp>
      <p:sp>
        <p:nvSpPr>
          <p:cNvPr id="241710" name="Oval 46"/>
          <p:cNvSpPr>
            <a:spLocks noChangeArrowheads="1"/>
          </p:cNvSpPr>
          <p:nvPr/>
        </p:nvSpPr>
        <p:spPr bwMode="auto">
          <a:xfrm>
            <a:off x="5553075" y="1466850"/>
            <a:ext cx="390525" cy="292100"/>
          </a:xfrm>
          <a:prstGeom prst="ellipse">
            <a:avLst/>
          </a:prstGeom>
          <a:solidFill>
            <a:schemeClr val="accent1"/>
          </a:solidFill>
          <a:ln w="9525" algn="ctr">
            <a:noFill/>
            <a:round/>
            <a:headEnd/>
            <a:tailEnd/>
          </a:ln>
          <a:effectLst/>
        </p:spPr>
        <p:txBody>
          <a:bodyPr wrap="none" anchor="ctr">
            <a:spAutoFit/>
          </a:bodyPr>
          <a:lstStyle/>
          <a:p>
            <a:endParaRPr lang="en-US"/>
          </a:p>
        </p:txBody>
      </p:sp>
      <p:sp>
        <p:nvSpPr>
          <p:cNvPr id="241711" name="Oval 47"/>
          <p:cNvSpPr>
            <a:spLocks noChangeArrowheads="1"/>
          </p:cNvSpPr>
          <p:nvPr/>
        </p:nvSpPr>
        <p:spPr bwMode="auto">
          <a:xfrm>
            <a:off x="5332413" y="1030288"/>
            <a:ext cx="390525" cy="292100"/>
          </a:xfrm>
          <a:prstGeom prst="ellipse">
            <a:avLst/>
          </a:prstGeom>
          <a:solidFill>
            <a:schemeClr val="accent1"/>
          </a:solidFill>
          <a:ln w="9525" algn="ctr">
            <a:noFill/>
            <a:round/>
            <a:headEnd/>
            <a:tailEnd/>
          </a:ln>
          <a:effectLst/>
        </p:spPr>
        <p:txBody>
          <a:bodyPr wrap="none" anchor="ctr">
            <a:spAutoFit/>
          </a:bodyPr>
          <a:lstStyle/>
          <a:p>
            <a:endParaRPr lang="en-US"/>
          </a:p>
        </p:txBody>
      </p:sp>
      <p:sp>
        <p:nvSpPr>
          <p:cNvPr id="241712" name="Oval 48"/>
          <p:cNvSpPr>
            <a:spLocks noChangeArrowheads="1"/>
          </p:cNvSpPr>
          <p:nvPr/>
        </p:nvSpPr>
        <p:spPr bwMode="auto">
          <a:xfrm>
            <a:off x="5486400" y="2971800"/>
            <a:ext cx="2963863" cy="708025"/>
          </a:xfrm>
          <a:prstGeom prst="ellipse">
            <a:avLst/>
          </a:prstGeom>
          <a:noFill/>
          <a:ln w="28575" algn="ctr">
            <a:solidFill>
              <a:schemeClr val="hlink"/>
            </a:solidFill>
            <a:round/>
            <a:headEnd/>
            <a:tailEnd/>
          </a:ln>
          <a:effectLst/>
        </p:spPr>
        <p:txBody>
          <a:bodyPr wrap="none" anchor="ctr">
            <a:spAutoFit/>
          </a:bodyPr>
          <a:lstStyle/>
          <a:p>
            <a:endParaRPr lang="en-US"/>
          </a:p>
        </p:txBody>
      </p:sp>
      <p:sp>
        <p:nvSpPr>
          <p:cNvPr id="241713" name="Oval 49"/>
          <p:cNvSpPr>
            <a:spLocks noChangeArrowheads="1"/>
          </p:cNvSpPr>
          <p:nvPr/>
        </p:nvSpPr>
        <p:spPr bwMode="auto">
          <a:xfrm>
            <a:off x="6675438" y="3494088"/>
            <a:ext cx="111125" cy="96837"/>
          </a:xfrm>
          <a:prstGeom prst="ellipse">
            <a:avLst/>
          </a:prstGeom>
          <a:solidFill>
            <a:schemeClr val="accent1"/>
          </a:solidFill>
          <a:ln w="9525" algn="ctr">
            <a:noFill/>
            <a:round/>
            <a:headEnd/>
            <a:tailEnd/>
          </a:ln>
          <a:effectLst/>
        </p:spPr>
        <p:txBody>
          <a:bodyPr anchor="ctr">
            <a:spAutoFit/>
          </a:bodyPr>
          <a:lstStyle/>
          <a:p>
            <a:endParaRPr lang="en-US"/>
          </a:p>
        </p:txBody>
      </p:sp>
      <p:sp>
        <p:nvSpPr>
          <p:cNvPr id="241714" name="Freeform 50"/>
          <p:cNvSpPr>
            <a:spLocks/>
          </p:cNvSpPr>
          <p:nvPr/>
        </p:nvSpPr>
        <p:spPr bwMode="auto">
          <a:xfrm>
            <a:off x="5181600" y="2895600"/>
            <a:ext cx="3048000" cy="857250"/>
          </a:xfrm>
          <a:custGeom>
            <a:avLst/>
            <a:gdLst/>
            <a:ahLst/>
            <a:cxnLst>
              <a:cxn ang="0">
                <a:pos x="968" y="406"/>
              </a:cxn>
              <a:cxn ang="0">
                <a:pos x="875" y="483"/>
              </a:cxn>
              <a:cxn ang="0">
                <a:pos x="852" y="506"/>
              </a:cxn>
              <a:cxn ang="0">
                <a:pos x="806" y="536"/>
              </a:cxn>
              <a:cxn ang="0">
                <a:pos x="730" y="529"/>
              </a:cxn>
              <a:cxn ang="0">
                <a:pos x="699" y="490"/>
              </a:cxn>
              <a:cxn ang="0">
                <a:pos x="637" y="437"/>
              </a:cxn>
              <a:cxn ang="0">
                <a:pos x="284" y="367"/>
              </a:cxn>
              <a:cxn ang="0">
                <a:pos x="154" y="344"/>
              </a:cxn>
              <a:cxn ang="0">
                <a:pos x="92" y="298"/>
              </a:cxn>
              <a:cxn ang="0">
                <a:pos x="15" y="229"/>
              </a:cxn>
              <a:cxn ang="0">
                <a:pos x="0" y="206"/>
              </a:cxn>
              <a:cxn ang="0">
                <a:pos x="31" y="168"/>
              </a:cxn>
              <a:cxn ang="0">
                <a:pos x="100" y="106"/>
              </a:cxn>
              <a:cxn ang="0">
                <a:pos x="246" y="137"/>
              </a:cxn>
              <a:cxn ang="0">
                <a:pos x="338" y="175"/>
              </a:cxn>
              <a:cxn ang="0">
                <a:pos x="376" y="168"/>
              </a:cxn>
              <a:cxn ang="0">
                <a:pos x="430" y="114"/>
              </a:cxn>
              <a:cxn ang="0">
                <a:pos x="499" y="45"/>
              </a:cxn>
              <a:cxn ang="0">
                <a:pos x="683" y="68"/>
              </a:cxn>
              <a:cxn ang="0">
                <a:pos x="845" y="114"/>
              </a:cxn>
              <a:cxn ang="0">
                <a:pos x="998" y="83"/>
              </a:cxn>
              <a:cxn ang="0">
                <a:pos x="1037" y="53"/>
              </a:cxn>
              <a:cxn ang="0">
                <a:pos x="1091" y="6"/>
              </a:cxn>
              <a:cxn ang="0">
                <a:pos x="1236" y="22"/>
              </a:cxn>
              <a:cxn ang="0">
                <a:pos x="1306" y="68"/>
              </a:cxn>
              <a:cxn ang="0">
                <a:pos x="1359" y="145"/>
              </a:cxn>
              <a:cxn ang="0">
                <a:pos x="1390" y="152"/>
              </a:cxn>
              <a:cxn ang="0">
                <a:pos x="1590" y="122"/>
              </a:cxn>
              <a:cxn ang="0">
                <a:pos x="1667" y="99"/>
              </a:cxn>
              <a:cxn ang="0">
                <a:pos x="1812" y="106"/>
              </a:cxn>
              <a:cxn ang="0">
                <a:pos x="1859" y="152"/>
              </a:cxn>
              <a:cxn ang="0">
                <a:pos x="1897" y="183"/>
              </a:cxn>
              <a:cxn ang="0">
                <a:pos x="1920" y="206"/>
              </a:cxn>
              <a:cxn ang="0">
                <a:pos x="1874" y="337"/>
              </a:cxn>
              <a:cxn ang="0">
                <a:pos x="1866" y="398"/>
              </a:cxn>
              <a:cxn ang="0">
                <a:pos x="1774" y="483"/>
              </a:cxn>
              <a:cxn ang="0">
                <a:pos x="1636" y="452"/>
              </a:cxn>
              <a:cxn ang="0">
                <a:pos x="1528" y="398"/>
              </a:cxn>
              <a:cxn ang="0">
                <a:pos x="1413" y="421"/>
              </a:cxn>
              <a:cxn ang="0">
                <a:pos x="1321" y="498"/>
              </a:cxn>
              <a:cxn ang="0">
                <a:pos x="1259" y="536"/>
              </a:cxn>
              <a:cxn ang="0">
                <a:pos x="1167" y="513"/>
              </a:cxn>
              <a:cxn ang="0">
                <a:pos x="1160" y="490"/>
              </a:cxn>
              <a:cxn ang="0">
                <a:pos x="1144" y="475"/>
              </a:cxn>
            </a:cxnLst>
            <a:rect l="0" t="0" r="r" b="b"/>
            <a:pathLst>
              <a:path w="1920" h="540">
                <a:moveTo>
                  <a:pt x="968" y="406"/>
                </a:moveTo>
                <a:cubicBezTo>
                  <a:pt x="893" y="419"/>
                  <a:pt x="917" y="433"/>
                  <a:pt x="875" y="483"/>
                </a:cubicBezTo>
                <a:cubicBezTo>
                  <a:pt x="868" y="491"/>
                  <a:pt x="861" y="499"/>
                  <a:pt x="852" y="506"/>
                </a:cubicBezTo>
                <a:cubicBezTo>
                  <a:pt x="837" y="517"/>
                  <a:pt x="806" y="536"/>
                  <a:pt x="806" y="536"/>
                </a:cubicBezTo>
                <a:cubicBezTo>
                  <a:pt x="781" y="534"/>
                  <a:pt x="755" y="535"/>
                  <a:pt x="730" y="529"/>
                </a:cubicBezTo>
                <a:cubicBezTo>
                  <a:pt x="719" y="526"/>
                  <a:pt x="704" y="495"/>
                  <a:pt x="699" y="490"/>
                </a:cubicBezTo>
                <a:cubicBezTo>
                  <a:pt x="668" y="455"/>
                  <a:pt x="668" y="457"/>
                  <a:pt x="637" y="437"/>
                </a:cubicBezTo>
                <a:cubicBezTo>
                  <a:pt x="574" y="336"/>
                  <a:pt x="358" y="369"/>
                  <a:pt x="284" y="367"/>
                </a:cubicBezTo>
                <a:cubicBezTo>
                  <a:pt x="239" y="362"/>
                  <a:pt x="198" y="356"/>
                  <a:pt x="154" y="344"/>
                </a:cubicBezTo>
                <a:cubicBezTo>
                  <a:pt x="125" y="316"/>
                  <a:pt x="144" y="333"/>
                  <a:pt x="92" y="298"/>
                </a:cubicBezTo>
                <a:cubicBezTo>
                  <a:pt x="63" y="279"/>
                  <a:pt x="43" y="249"/>
                  <a:pt x="15" y="229"/>
                </a:cubicBezTo>
                <a:cubicBezTo>
                  <a:pt x="10" y="221"/>
                  <a:pt x="0" y="215"/>
                  <a:pt x="0" y="206"/>
                </a:cubicBezTo>
                <a:cubicBezTo>
                  <a:pt x="0" y="192"/>
                  <a:pt x="23" y="177"/>
                  <a:pt x="31" y="168"/>
                </a:cubicBezTo>
                <a:cubicBezTo>
                  <a:pt x="54" y="140"/>
                  <a:pt x="64" y="119"/>
                  <a:pt x="100" y="106"/>
                </a:cubicBezTo>
                <a:cubicBezTo>
                  <a:pt x="146" y="112"/>
                  <a:pt x="203" y="115"/>
                  <a:pt x="246" y="137"/>
                </a:cubicBezTo>
                <a:cubicBezTo>
                  <a:pt x="282" y="155"/>
                  <a:pt x="299" y="166"/>
                  <a:pt x="338" y="175"/>
                </a:cubicBezTo>
                <a:cubicBezTo>
                  <a:pt x="351" y="173"/>
                  <a:pt x="364" y="173"/>
                  <a:pt x="376" y="168"/>
                </a:cubicBezTo>
                <a:cubicBezTo>
                  <a:pt x="390" y="162"/>
                  <a:pt x="409" y="128"/>
                  <a:pt x="430" y="114"/>
                </a:cubicBezTo>
                <a:cubicBezTo>
                  <a:pt x="448" y="86"/>
                  <a:pt x="468" y="56"/>
                  <a:pt x="499" y="45"/>
                </a:cubicBezTo>
                <a:cubicBezTo>
                  <a:pt x="541" y="3"/>
                  <a:pt x="630" y="50"/>
                  <a:pt x="683" y="68"/>
                </a:cubicBezTo>
                <a:cubicBezTo>
                  <a:pt x="724" y="107"/>
                  <a:pt x="792" y="107"/>
                  <a:pt x="845" y="114"/>
                </a:cubicBezTo>
                <a:cubicBezTo>
                  <a:pt x="918" y="109"/>
                  <a:pt x="947" y="119"/>
                  <a:pt x="998" y="83"/>
                </a:cubicBezTo>
                <a:cubicBezTo>
                  <a:pt x="1032" y="34"/>
                  <a:pt x="994" y="79"/>
                  <a:pt x="1037" y="53"/>
                </a:cubicBezTo>
                <a:cubicBezTo>
                  <a:pt x="1055" y="42"/>
                  <a:pt x="1076" y="21"/>
                  <a:pt x="1091" y="6"/>
                </a:cubicBezTo>
                <a:cubicBezTo>
                  <a:pt x="1140" y="9"/>
                  <a:pt x="1193" y="0"/>
                  <a:pt x="1236" y="22"/>
                </a:cubicBezTo>
                <a:cubicBezTo>
                  <a:pt x="1265" y="37"/>
                  <a:pt x="1275" y="57"/>
                  <a:pt x="1306" y="68"/>
                </a:cubicBezTo>
                <a:cubicBezTo>
                  <a:pt x="1313" y="90"/>
                  <a:pt x="1337" y="134"/>
                  <a:pt x="1359" y="145"/>
                </a:cubicBezTo>
                <a:cubicBezTo>
                  <a:pt x="1368" y="150"/>
                  <a:pt x="1380" y="150"/>
                  <a:pt x="1390" y="152"/>
                </a:cubicBezTo>
                <a:cubicBezTo>
                  <a:pt x="1465" y="147"/>
                  <a:pt x="1520" y="139"/>
                  <a:pt x="1590" y="122"/>
                </a:cubicBezTo>
                <a:cubicBezTo>
                  <a:pt x="1616" y="116"/>
                  <a:pt x="1667" y="99"/>
                  <a:pt x="1667" y="99"/>
                </a:cubicBezTo>
                <a:cubicBezTo>
                  <a:pt x="1715" y="101"/>
                  <a:pt x="1764" y="99"/>
                  <a:pt x="1812" y="106"/>
                </a:cubicBezTo>
                <a:cubicBezTo>
                  <a:pt x="1830" y="108"/>
                  <a:pt x="1850" y="143"/>
                  <a:pt x="1859" y="152"/>
                </a:cubicBezTo>
                <a:cubicBezTo>
                  <a:pt x="1871" y="163"/>
                  <a:pt x="1885" y="172"/>
                  <a:pt x="1897" y="183"/>
                </a:cubicBezTo>
                <a:cubicBezTo>
                  <a:pt x="1905" y="190"/>
                  <a:pt x="1912" y="198"/>
                  <a:pt x="1920" y="206"/>
                </a:cubicBezTo>
                <a:cubicBezTo>
                  <a:pt x="1913" y="270"/>
                  <a:pt x="1906" y="287"/>
                  <a:pt x="1874" y="337"/>
                </a:cubicBezTo>
                <a:cubicBezTo>
                  <a:pt x="1871" y="357"/>
                  <a:pt x="1871" y="378"/>
                  <a:pt x="1866" y="398"/>
                </a:cubicBezTo>
                <a:cubicBezTo>
                  <a:pt x="1856" y="434"/>
                  <a:pt x="1798" y="457"/>
                  <a:pt x="1774" y="483"/>
                </a:cubicBezTo>
                <a:cubicBezTo>
                  <a:pt x="1662" y="473"/>
                  <a:pt x="1708" y="477"/>
                  <a:pt x="1636" y="452"/>
                </a:cubicBezTo>
                <a:cubicBezTo>
                  <a:pt x="1607" y="425"/>
                  <a:pt x="1565" y="411"/>
                  <a:pt x="1528" y="398"/>
                </a:cubicBezTo>
                <a:cubicBezTo>
                  <a:pt x="1490" y="411"/>
                  <a:pt x="1451" y="408"/>
                  <a:pt x="1413" y="421"/>
                </a:cubicBezTo>
                <a:cubicBezTo>
                  <a:pt x="1386" y="450"/>
                  <a:pt x="1354" y="476"/>
                  <a:pt x="1321" y="498"/>
                </a:cubicBezTo>
                <a:cubicBezTo>
                  <a:pt x="1302" y="526"/>
                  <a:pt x="1291" y="527"/>
                  <a:pt x="1259" y="536"/>
                </a:cubicBezTo>
                <a:cubicBezTo>
                  <a:pt x="1233" y="533"/>
                  <a:pt x="1188" y="540"/>
                  <a:pt x="1167" y="513"/>
                </a:cubicBezTo>
                <a:cubicBezTo>
                  <a:pt x="1162" y="507"/>
                  <a:pt x="1164" y="497"/>
                  <a:pt x="1160" y="490"/>
                </a:cubicBezTo>
                <a:cubicBezTo>
                  <a:pt x="1156" y="484"/>
                  <a:pt x="1144" y="475"/>
                  <a:pt x="1144" y="475"/>
                </a:cubicBezTo>
              </a:path>
            </a:pathLst>
          </a:custGeom>
          <a:noFill/>
          <a:ln w="9525" cap="flat" cmpd="sng">
            <a:solidFill>
              <a:schemeClr val="hlink"/>
            </a:solidFill>
            <a:prstDash val="solid"/>
            <a:round/>
            <a:headEnd/>
            <a:tailEnd/>
          </a:ln>
          <a:effectLst/>
        </p:spPr>
        <p:txBody>
          <a:bodyPr>
            <a:spAutoFit/>
          </a:bodyPr>
          <a:lstStyle/>
          <a:p>
            <a:endParaRPr lang="en-US"/>
          </a:p>
        </p:txBody>
      </p:sp>
      <p:pic>
        <p:nvPicPr>
          <p:cNvPr id="241716" name="Picture 52"/>
          <p:cNvPicPr>
            <a:picLocks noChangeAspect="1" noChangeArrowheads="1"/>
          </p:cNvPicPr>
          <p:nvPr/>
        </p:nvPicPr>
        <p:blipFill>
          <a:blip r:embed="rId3" cstate="print"/>
          <a:srcRect/>
          <a:stretch>
            <a:fillRect/>
          </a:stretch>
        </p:blipFill>
        <p:spPr bwMode="auto">
          <a:xfrm>
            <a:off x="6096000" y="4495800"/>
            <a:ext cx="2619375" cy="1638300"/>
          </a:xfrm>
          <a:prstGeom prst="rect">
            <a:avLst/>
          </a:prstGeom>
          <a:noFill/>
          <a:ln w="9525" algn="ctr">
            <a:noFill/>
            <a:miter lim="800000"/>
            <a:headEnd/>
            <a:tailEnd/>
          </a:ln>
          <a:effectLst/>
        </p:spPr>
      </p:pic>
      <p:sp>
        <p:nvSpPr>
          <p:cNvPr id="241718" name="Rectangle 54"/>
          <p:cNvSpPr>
            <a:spLocks noChangeArrowheads="1"/>
          </p:cNvSpPr>
          <p:nvPr/>
        </p:nvSpPr>
        <p:spPr bwMode="auto">
          <a:xfrm>
            <a:off x="7526338" y="3563938"/>
            <a:ext cx="222250" cy="100012"/>
          </a:xfrm>
          <a:prstGeom prst="rect">
            <a:avLst/>
          </a:prstGeom>
          <a:solidFill>
            <a:schemeClr val="folHlink"/>
          </a:solidFill>
          <a:ln w="9525" algn="ctr">
            <a:noFill/>
            <a:miter lim="800000"/>
            <a:headEnd/>
            <a:tailEnd/>
          </a:ln>
          <a:effectLst/>
        </p:spPr>
        <p:txBody>
          <a:bodyPr anchor="ctr">
            <a:spAutoFit/>
          </a:bodyPr>
          <a:lstStyle/>
          <a:p>
            <a:endParaRPr lang="en-US"/>
          </a:p>
        </p:txBody>
      </p:sp>
      <p:sp>
        <p:nvSpPr>
          <p:cNvPr id="241719" name="Rectangle 55"/>
          <p:cNvSpPr>
            <a:spLocks noChangeArrowheads="1"/>
          </p:cNvSpPr>
          <p:nvPr/>
        </p:nvSpPr>
        <p:spPr bwMode="auto">
          <a:xfrm>
            <a:off x="7829550" y="3497263"/>
            <a:ext cx="222250" cy="100012"/>
          </a:xfrm>
          <a:prstGeom prst="rect">
            <a:avLst/>
          </a:prstGeom>
          <a:solidFill>
            <a:schemeClr val="folHlink"/>
          </a:solidFill>
          <a:ln w="9525" algn="ctr">
            <a:noFill/>
            <a:miter lim="800000"/>
            <a:headEnd/>
            <a:tailEnd/>
          </a:ln>
          <a:effectLst/>
        </p:spPr>
        <p:txBody>
          <a:bodyPr anchor="ctr">
            <a:spAutoFit/>
          </a:bodyPr>
          <a:lstStyle/>
          <a:p>
            <a:endParaRPr lang="en-US"/>
          </a:p>
        </p:txBody>
      </p:sp>
      <p:sp>
        <p:nvSpPr>
          <p:cNvPr id="241720" name="Rectangle 56"/>
          <p:cNvSpPr>
            <a:spLocks noChangeArrowheads="1"/>
          </p:cNvSpPr>
          <p:nvPr/>
        </p:nvSpPr>
        <p:spPr bwMode="auto">
          <a:xfrm>
            <a:off x="7170738" y="3611563"/>
            <a:ext cx="222250" cy="100012"/>
          </a:xfrm>
          <a:prstGeom prst="rect">
            <a:avLst/>
          </a:prstGeom>
          <a:solidFill>
            <a:schemeClr val="folHlink"/>
          </a:solidFill>
          <a:ln w="9525" algn="ctr">
            <a:noFill/>
            <a:miter lim="800000"/>
            <a:headEnd/>
            <a:tailEnd/>
          </a:ln>
          <a:effectLst/>
        </p:spPr>
        <p:txBody>
          <a:bodyPr anchor="ctr">
            <a:spAutoFit/>
          </a:bodyPr>
          <a:lstStyle/>
          <a:p>
            <a:endParaRPr lang="en-US"/>
          </a:p>
        </p:txBody>
      </p:sp>
      <p:sp>
        <p:nvSpPr>
          <p:cNvPr id="241721" name="Rectangle 57"/>
          <p:cNvSpPr>
            <a:spLocks noChangeArrowheads="1"/>
          </p:cNvSpPr>
          <p:nvPr/>
        </p:nvSpPr>
        <p:spPr bwMode="auto">
          <a:xfrm>
            <a:off x="6837363" y="3611563"/>
            <a:ext cx="222250" cy="100012"/>
          </a:xfrm>
          <a:prstGeom prst="rect">
            <a:avLst/>
          </a:prstGeom>
          <a:solidFill>
            <a:schemeClr val="folHlink"/>
          </a:solidFill>
          <a:ln w="9525" algn="ctr">
            <a:noFill/>
            <a:miter lim="800000"/>
            <a:headEnd/>
            <a:tailEnd/>
          </a:ln>
          <a:effectLst/>
        </p:spPr>
        <p:txBody>
          <a:bodyPr anchor="ctr">
            <a:spAutoFit/>
          </a:bodyPr>
          <a:lstStyle/>
          <a:p>
            <a:endParaRPr lang="en-US"/>
          </a:p>
        </p:txBody>
      </p:sp>
      <p:sp>
        <p:nvSpPr>
          <p:cNvPr id="241722" name="Line 58"/>
          <p:cNvSpPr>
            <a:spLocks noChangeShapeType="1"/>
          </p:cNvSpPr>
          <p:nvPr/>
        </p:nvSpPr>
        <p:spPr bwMode="auto">
          <a:xfrm>
            <a:off x="6935788" y="3692525"/>
            <a:ext cx="263525" cy="819150"/>
          </a:xfrm>
          <a:prstGeom prst="line">
            <a:avLst/>
          </a:prstGeom>
          <a:noFill/>
          <a:ln w="9525">
            <a:solidFill>
              <a:schemeClr val="folHlink"/>
            </a:solidFill>
            <a:round/>
            <a:headEnd/>
            <a:tailEnd type="triangle" w="med" len="med"/>
          </a:ln>
          <a:effectLst/>
        </p:spPr>
        <p:txBody>
          <a:bodyPr>
            <a:spAutoFit/>
          </a:bodyPr>
          <a:lstStyle/>
          <a:p>
            <a:endParaRPr lang="en-US"/>
          </a:p>
        </p:txBody>
      </p:sp>
      <p:sp>
        <p:nvSpPr>
          <p:cNvPr id="241723" name="Text Box 59"/>
          <p:cNvSpPr txBox="1">
            <a:spLocks noChangeArrowheads="1"/>
          </p:cNvSpPr>
          <p:nvPr/>
        </p:nvSpPr>
        <p:spPr bwMode="auto">
          <a:xfrm>
            <a:off x="7212013" y="4019550"/>
            <a:ext cx="720725" cy="274638"/>
          </a:xfrm>
          <a:prstGeom prst="rect">
            <a:avLst/>
          </a:prstGeom>
          <a:noFill/>
          <a:ln w="9525" algn="ctr">
            <a:noFill/>
            <a:miter lim="800000"/>
            <a:headEnd/>
            <a:tailEnd/>
          </a:ln>
          <a:effectLst/>
        </p:spPr>
        <p:txBody>
          <a:bodyPr wrap="none">
            <a:spAutoFit/>
          </a:bodyPr>
          <a:lstStyle/>
          <a:p>
            <a:r>
              <a:rPr lang="sv-SE" sz="1200" b="1">
                <a:solidFill>
                  <a:schemeClr val="folHlink"/>
                </a:solidFill>
              </a:rPr>
              <a:t>Magnet</a:t>
            </a:r>
          </a:p>
        </p:txBody>
      </p:sp>
      <p:pic>
        <p:nvPicPr>
          <p:cNvPr id="241724" name="Picture 60"/>
          <p:cNvPicPr>
            <a:picLocks noChangeAspect="1" noChangeArrowheads="1"/>
          </p:cNvPicPr>
          <p:nvPr/>
        </p:nvPicPr>
        <p:blipFill>
          <a:blip r:embed="rId4" cstate="print"/>
          <a:srcRect b="1331"/>
          <a:stretch>
            <a:fillRect/>
          </a:stretch>
        </p:blipFill>
        <p:spPr bwMode="auto">
          <a:xfrm>
            <a:off x="2743200" y="3124200"/>
            <a:ext cx="2609850" cy="1330325"/>
          </a:xfrm>
          <a:prstGeom prst="rect">
            <a:avLst/>
          </a:prstGeom>
          <a:noFill/>
          <a:ln w="9525" algn="ctr">
            <a:noFill/>
            <a:miter lim="800000"/>
            <a:headEnd/>
            <a:tailEnd/>
          </a:ln>
          <a:effectLst/>
        </p:spPr>
      </p:pic>
      <p:sp>
        <p:nvSpPr>
          <p:cNvPr id="241725" name="Line 61"/>
          <p:cNvSpPr>
            <a:spLocks noChangeShapeType="1"/>
          </p:cNvSpPr>
          <p:nvPr/>
        </p:nvSpPr>
        <p:spPr bwMode="auto">
          <a:xfrm>
            <a:off x="6796088" y="1560513"/>
            <a:ext cx="19050" cy="327025"/>
          </a:xfrm>
          <a:prstGeom prst="line">
            <a:avLst/>
          </a:prstGeom>
          <a:noFill/>
          <a:ln w="38100">
            <a:solidFill>
              <a:schemeClr val="tx1"/>
            </a:solidFill>
            <a:round/>
            <a:headEnd/>
            <a:tailEnd/>
          </a:ln>
          <a:effectLst/>
        </p:spPr>
        <p:txBody>
          <a:bodyPr>
            <a:spAutoFit/>
          </a:bodyPr>
          <a:lstStyle/>
          <a:p>
            <a:endParaRPr lang="en-US"/>
          </a:p>
        </p:txBody>
      </p:sp>
      <p:sp>
        <p:nvSpPr>
          <p:cNvPr id="241726" name="Line 62"/>
          <p:cNvSpPr>
            <a:spLocks noChangeShapeType="1"/>
          </p:cNvSpPr>
          <p:nvPr/>
        </p:nvSpPr>
        <p:spPr bwMode="auto">
          <a:xfrm flipH="1">
            <a:off x="6253163" y="1554163"/>
            <a:ext cx="36512" cy="290512"/>
          </a:xfrm>
          <a:prstGeom prst="line">
            <a:avLst/>
          </a:prstGeom>
          <a:noFill/>
          <a:ln w="38100">
            <a:solidFill>
              <a:schemeClr val="tx1"/>
            </a:solidFill>
            <a:round/>
            <a:headEnd/>
            <a:tailEnd/>
          </a:ln>
          <a:effectLst/>
        </p:spPr>
        <p:txBody>
          <a:bodyPr>
            <a:spAutoFit/>
          </a:bodyPr>
          <a:lstStyle/>
          <a:p>
            <a:endParaRPr lang="en-US"/>
          </a:p>
        </p:txBody>
      </p:sp>
      <p:sp>
        <p:nvSpPr>
          <p:cNvPr id="241727" name="Text Box 63"/>
          <p:cNvSpPr txBox="1">
            <a:spLocks noChangeArrowheads="1"/>
          </p:cNvSpPr>
          <p:nvPr/>
        </p:nvSpPr>
        <p:spPr bwMode="auto">
          <a:xfrm>
            <a:off x="7058025" y="1936750"/>
            <a:ext cx="798513" cy="304800"/>
          </a:xfrm>
          <a:prstGeom prst="rect">
            <a:avLst/>
          </a:prstGeom>
          <a:noFill/>
          <a:ln w="9525" algn="ctr">
            <a:noFill/>
            <a:miter lim="800000"/>
            <a:headEnd/>
            <a:tailEnd/>
          </a:ln>
          <a:effectLst/>
        </p:spPr>
        <p:txBody>
          <a:bodyPr wrap="none">
            <a:spAutoFit/>
          </a:bodyPr>
          <a:lstStyle/>
          <a:p>
            <a:r>
              <a:rPr lang="sv-SE" sz="1400" b="1"/>
              <a:t>RF Gap</a:t>
            </a:r>
          </a:p>
        </p:txBody>
      </p:sp>
      <p:sp>
        <p:nvSpPr>
          <p:cNvPr id="241728" name="Text Box 64"/>
          <p:cNvSpPr txBox="1">
            <a:spLocks noChangeArrowheads="1"/>
          </p:cNvSpPr>
          <p:nvPr/>
        </p:nvSpPr>
        <p:spPr bwMode="auto">
          <a:xfrm>
            <a:off x="6024563" y="1935163"/>
            <a:ext cx="995362" cy="396875"/>
          </a:xfrm>
          <a:prstGeom prst="rect">
            <a:avLst/>
          </a:prstGeom>
          <a:noFill/>
          <a:ln w="9525" algn="ctr">
            <a:noFill/>
            <a:miter lim="800000"/>
            <a:headEnd/>
            <a:tailEnd/>
          </a:ln>
          <a:effectLst/>
        </p:spPr>
        <p:txBody>
          <a:bodyPr wrap="none">
            <a:spAutoFit/>
          </a:bodyPr>
          <a:lstStyle/>
          <a:p>
            <a:r>
              <a:rPr lang="sv-SE" sz="2000" b="1">
                <a:solidFill>
                  <a:srgbClr val="7F4DFD"/>
                </a:solidFill>
              </a:rPr>
              <a:t>-</a:t>
            </a:r>
            <a:r>
              <a:rPr lang="sv-SE" sz="2000" b="1"/>
              <a:t>  V </a:t>
            </a:r>
            <a:r>
              <a:rPr lang="sv-SE" sz="2000" b="1">
                <a:solidFill>
                  <a:schemeClr val="hlink"/>
                </a:solidFill>
              </a:rPr>
              <a:t>+</a:t>
            </a:r>
          </a:p>
        </p:txBody>
      </p:sp>
      <p:pic>
        <p:nvPicPr>
          <p:cNvPr id="241729" name="Picture 65"/>
          <p:cNvPicPr>
            <a:picLocks noChangeAspect="1" noChangeArrowheads="1"/>
          </p:cNvPicPr>
          <p:nvPr/>
        </p:nvPicPr>
        <p:blipFill>
          <a:blip r:embed="rId5" cstate="print"/>
          <a:srcRect/>
          <a:stretch>
            <a:fillRect/>
          </a:stretch>
        </p:blipFill>
        <p:spPr bwMode="auto">
          <a:xfrm>
            <a:off x="6345238" y="1930400"/>
            <a:ext cx="387350" cy="481013"/>
          </a:xfrm>
          <a:prstGeom prst="rect">
            <a:avLst/>
          </a:prstGeom>
          <a:noFill/>
          <a:ln w="9525" algn="ctr">
            <a:noFill/>
            <a:miter lim="800000"/>
            <a:headEnd/>
            <a:tailEnd/>
          </a:ln>
          <a:effectLst/>
        </p:spPr>
      </p:pic>
      <p:sp>
        <p:nvSpPr>
          <p:cNvPr id="34" name="Rectangle 33"/>
          <p:cNvSpPr/>
          <p:nvPr/>
        </p:nvSpPr>
        <p:spPr>
          <a:xfrm>
            <a:off x="228600" y="4419600"/>
            <a:ext cx="4572000" cy="2154436"/>
          </a:xfrm>
          <a:prstGeom prst="rect">
            <a:avLst/>
          </a:prstGeom>
        </p:spPr>
        <p:txBody>
          <a:bodyPr wrap="square">
            <a:spAutoFit/>
          </a:bodyPr>
          <a:lstStyle/>
          <a:p>
            <a:r>
              <a:rPr lang="en-US" sz="1400" dirty="0" smtClean="0">
                <a:solidFill>
                  <a:srgbClr val="0070C0"/>
                </a:solidFill>
                <a:latin typeface="Verdana" pitchFamily="34" charset="0"/>
              </a:rPr>
              <a:t>LHC:</a:t>
            </a:r>
          </a:p>
          <a:p>
            <a:r>
              <a:rPr lang="en-US" sz="1400" dirty="0" err="1" smtClean="0">
                <a:solidFill>
                  <a:srgbClr val="0070C0"/>
                </a:solidFill>
                <a:latin typeface="Verdana" pitchFamily="34" charset="0"/>
              </a:rPr>
              <a:t>Varje</a:t>
            </a:r>
            <a:r>
              <a:rPr lang="en-US" sz="1400" dirty="0" smtClean="0">
                <a:solidFill>
                  <a:srgbClr val="0070C0"/>
                </a:solidFill>
                <a:latin typeface="Verdana" pitchFamily="34" charset="0"/>
              </a:rPr>
              <a:t> proton </a:t>
            </a:r>
            <a:r>
              <a:rPr lang="en-US" sz="1400" dirty="0" err="1" smtClean="0">
                <a:solidFill>
                  <a:srgbClr val="0070C0"/>
                </a:solidFill>
                <a:latin typeface="Verdana" pitchFamily="34" charset="0"/>
              </a:rPr>
              <a:t>passerar</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det</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elektriskt</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fältet</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som</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är</a:t>
            </a:r>
            <a:endParaRPr lang="en-US" sz="1400" dirty="0" smtClean="0">
              <a:solidFill>
                <a:srgbClr val="0070C0"/>
              </a:solidFill>
              <a:latin typeface="Verdana" pitchFamily="34" charset="0"/>
            </a:endParaRPr>
          </a:p>
          <a:p>
            <a:r>
              <a:rPr lang="en-US" sz="1400" dirty="0" smtClean="0">
                <a:solidFill>
                  <a:srgbClr val="0070C0"/>
                </a:solidFill>
                <a:latin typeface="Verdana" pitchFamily="34" charset="0"/>
              </a:rPr>
              <a:t>2 x 8 MV = 16 MV  </a:t>
            </a:r>
            <a:r>
              <a:rPr lang="en-US" sz="1400" dirty="0" err="1" smtClean="0">
                <a:solidFill>
                  <a:srgbClr val="0070C0"/>
                </a:solidFill>
                <a:latin typeface="Verdana" pitchFamily="34" charset="0"/>
              </a:rPr>
              <a:t>och</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detta</a:t>
            </a:r>
            <a:r>
              <a:rPr lang="en-US" sz="1400" dirty="0" smtClean="0">
                <a:solidFill>
                  <a:srgbClr val="0070C0"/>
                </a:solidFill>
                <a:latin typeface="Verdana" pitchFamily="34" charset="0"/>
              </a:rPr>
              <a:t> 11245 </a:t>
            </a:r>
            <a:r>
              <a:rPr lang="en-US" sz="1400" dirty="0" err="1" smtClean="0">
                <a:solidFill>
                  <a:srgbClr val="0070C0"/>
                </a:solidFill>
                <a:latin typeface="Verdana" pitchFamily="34" charset="0"/>
              </a:rPr>
              <a:t>varv</a:t>
            </a:r>
            <a:r>
              <a:rPr lang="en-US" sz="1400" dirty="0" smtClean="0">
                <a:solidFill>
                  <a:srgbClr val="0070C0"/>
                </a:solidFill>
                <a:latin typeface="Verdana" pitchFamily="34" charset="0"/>
              </a:rPr>
              <a:t> per </a:t>
            </a:r>
            <a:r>
              <a:rPr lang="en-US" sz="1400" dirty="0" err="1" smtClean="0">
                <a:solidFill>
                  <a:srgbClr val="0070C0"/>
                </a:solidFill>
                <a:latin typeface="Verdana" pitchFamily="34" charset="0"/>
              </a:rPr>
              <a:t>sekund</a:t>
            </a:r>
            <a:r>
              <a:rPr lang="en-US" sz="1400" dirty="0" smtClean="0">
                <a:solidFill>
                  <a:srgbClr val="0070C0"/>
                </a:solidFill>
                <a:latin typeface="Verdana" pitchFamily="34" charset="0"/>
              </a:rPr>
              <a:t>; total </a:t>
            </a:r>
            <a:r>
              <a:rPr lang="en-US" sz="1400" dirty="0" err="1" smtClean="0">
                <a:solidFill>
                  <a:srgbClr val="0070C0"/>
                </a:solidFill>
                <a:latin typeface="Verdana" pitchFamily="34" charset="0"/>
              </a:rPr>
              <a:t>additionell</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energie</a:t>
            </a:r>
            <a:r>
              <a:rPr lang="en-US" sz="1400" dirty="0" smtClean="0">
                <a:solidFill>
                  <a:srgbClr val="0070C0"/>
                </a:solidFill>
                <a:latin typeface="Verdana" pitchFamily="34" charset="0"/>
              </a:rPr>
              <a:t> per </a:t>
            </a:r>
            <a:r>
              <a:rPr lang="en-US" sz="1400" dirty="0" err="1" smtClean="0">
                <a:solidFill>
                  <a:srgbClr val="0070C0"/>
                </a:solidFill>
                <a:latin typeface="Verdana" pitchFamily="34" charset="0"/>
              </a:rPr>
              <a:t>sekund</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är</a:t>
            </a:r>
            <a:r>
              <a:rPr lang="en-US" sz="1400" dirty="0" smtClean="0">
                <a:solidFill>
                  <a:srgbClr val="0070C0"/>
                </a:solidFill>
                <a:latin typeface="Verdana" pitchFamily="34" charset="0"/>
              </a:rPr>
              <a:t>:</a:t>
            </a:r>
          </a:p>
          <a:p>
            <a:r>
              <a:rPr lang="en-US" sz="1400" dirty="0" smtClean="0">
                <a:solidFill>
                  <a:srgbClr val="0070C0"/>
                </a:solidFill>
                <a:latin typeface="Verdana" pitchFamily="34" charset="0"/>
              </a:rPr>
              <a:t>(16 </a:t>
            </a:r>
            <a:r>
              <a:rPr lang="en-US" sz="1400" dirty="0" err="1" smtClean="0">
                <a:solidFill>
                  <a:srgbClr val="0070C0"/>
                </a:solidFill>
                <a:latin typeface="Verdana" pitchFamily="34" charset="0"/>
              </a:rPr>
              <a:t>MeV</a:t>
            </a:r>
            <a:r>
              <a:rPr lang="en-US" sz="1400" dirty="0" smtClean="0">
                <a:solidFill>
                  <a:srgbClr val="0070C0"/>
                </a:solidFill>
                <a:latin typeface="Verdana" pitchFamily="34" charset="0"/>
              </a:rPr>
              <a:t>/</a:t>
            </a:r>
            <a:r>
              <a:rPr lang="en-US" sz="1400" dirty="0" err="1" smtClean="0">
                <a:solidFill>
                  <a:srgbClr val="0070C0"/>
                </a:solidFill>
                <a:latin typeface="Verdana" pitchFamily="34" charset="0"/>
              </a:rPr>
              <a:t>varv</a:t>
            </a:r>
            <a:r>
              <a:rPr lang="en-US" sz="1400" dirty="0" smtClean="0">
                <a:solidFill>
                  <a:srgbClr val="0070C0"/>
                </a:solidFill>
                <a:latin typeface="Verdana" pitchFamily="34" charset="0"/>
              </a:rPr>
              <a:t>) x (11245 </a:t>
            </a:r>
            <a:r>
              <a:rPr lang="en-US" sz="1400" dirty="0" err="1" smtClean="0">
                <a:solidFill>
                  <a:srgbClr val="0070C0"/>
                </a:solidFill>
                <a:latin typeface="Verdana" pitchFamily="34" charset="0"/>
              </a:rPr>
              <a:t>varv</a:t>
            </a:r>
            <a:r>
              <a:rPr lang="en-US" sz="1400" dirty="0" smtClean="0">
                <a:solidFill>
                  <a:srgbClr val="0070C0"/>
                </a:solidFill>
                <a:latin typeface="Verdana" pitchFamily="34" charset="0"/>
              </a:rPr>
              <a:t>/s)= 1.8·10</a:t>
            </a:r>
            <a:r>
              <a:rPr lang="en-US" sz="1400" baseline="30000" dirty="0" smtClean="0">
                <a:solidFill>
                  <a:srgbClr val="0070C0"/>
                </a:solidFill>
                <a:latin typeface="Verdana" pitchFamily="34" charset="0"/>
              </a:rPr>
              <a:t>5</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MeV</a:t>
            </a:r>
            <a:r>
              <a:rPr lang="en-US" sz="1400" dirty="0" smtClean="0">
                <a:solidFill>
                  <a:srgbClr val="0070C0"/>
                </a:solidFill>
                <a:latin typeface="Verdana" pitchFamily="34" charset="0"/>
              </a:rPr>
              <a:t>/s  </a:t>
            </a:r>
            <a:r>
              <a:rPr lang="en-US" sz="1400" dirty="0" err="1" smtClean="0">
                <a:solidFill>
                  <a:srgbClr val="0070C0"/>
                </a:solidFill>
                <a:latin typeface="Verdana" pitchFamily="34" charset="0"/>
              </a:rPr>
              <a:t>eller</a:t>
            </a:r>
            <a:r>
              <a:rPr lang="en-US" sz="1400" dirty="0" smtClean="0">
                <a:solidFill>
                  <a:srgbClr val="0070C0"/>
                </a:solidFill>
                <a:latin typeface="Verdana" pitchFamily="34" charset="0"/>
              </a:rPr>
              <a:t>  0.18 </a:t>
            </a:r>
            <a:r>
              <a:rPr lang="en-US" sz="1400" dirty="0" err="1" smtClean="0">
                <a:solidFill>
                  <a:srgbClr val="0070C0"/>
                </a:solidFill>
                <a:latin typeface="Verdana" pitchFamily="34" charset="0"/>
              </a:rPr>
              <a:t>TeV</a:t>
            </a:r>
            <a:r>
              <a:rPr lang="en-US" sz="1400" dirty="0" smtClean="0">
                <a:solidFill>
                  <a:srgbClr val="0070C0"/>
                </a:solidFill>
                <a:latin typeface="Verdana" pitchFamily="34" charset="0"/>
              </a:rPr>
              <a:t>/s; </a:t>
            </a:r>
          </a:p>
          <a:p>
            <a:r>
              <a:rPr lang="en-US" sz="1400" dirty="0" smtClean="0">
                <a:solidFill>
                  <a:srgbClr val="0070C0"/>
                </a:solidFill>
                <a:latin typeface="Verdana" pitchFamily="34" charset="0"/>
              </a:rPr>
              <a:t>f</a:t>
            </a:r>
            <a:r>
              <a:rPr lang="sv-SE" sz="1400" dirty="0" smtClean="0">
                <a:solidFill>
                  <a:srgbClr val="0070C0"/>
                </a:solidFill>
                <a:latin typeface="Verdana" pitchFamily="34" charset="0"/>
              </a:rPr>
              <a:t>ö</a:t>
            </a:r>
            <a:r>
              <a:rPr lang="en-US" sz="1400" dirty="0" smtClean="0">
                <a:solidFill>
                  <a:srgbClr val="0070C0"/>
                </a:solidFill>
                <a:latin typeface="Verdana" pitchFamily="34" charset="0"/>
              </a:rPr>
              <a:t>r </a:t>
            </a:r>
            <a:r>
              <a:rPr lang="en-US" sz="1400" dirty="0" err="1" smtClean="0">
                <a:solidFill>
                  <a:srgbClr val="0070C0"/>
                </a:solidFill>
                <a:latin typeface="Verdana" pitchFamily="34" charset="0"/>
              </a:rPr>
              <a:t>att</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nå</a:t>
            </a:r>
            <a:r>
              <a:rPr lang="en-US" sz="1400" dirty="0" smtClean="0">
                <a:solidFill>
                  <a:srgbClr val="0070C0"/>
                </a:solidFill>
                <a:latin typeface="Verdana" pitchFamily="34" charset="0"/>
              </a:rPr>
              <a:t> 6.55 </a:t>
            </a:r>
            <a:r>
              <a:rPr lang="en-US" sz="1400" dirty="0" err="1" smtClean="0">
                <a:solidFill>
                  <a:srgbClr val="0070C0"/>
                </a:solidFill>
                <a:latin typeface="Verdana" pitchFamily="34" charset="0"/>
              </a:rPr>
              <a:t>TeV</a:t>
            </a:r>
            <a:r>
              <a:rPr lang="en-US" sz="1400" dirty="0" smtClean="0">
                <a:solidFill>
                  <a:srgbClr val="0070C0"/>
                </a:solidFill>
                <a:latin typeface="Verdana" pitchFamily="34" charset="0"/>
              </a:rPr>
              <a:t> tar </a:t>
            </a:r>
            <a:r>
              <a:rPr lang="en-US" sz="1400" dirty="0" err="1" smtClean="0">
                <a:solidFill>
                  <a:srgbClr val="0070C0"/>
                </a:solidFill>
                <a:latin typeface="Verdana" pitchFamily="34" charset="0"/>
              </a:rPr>
              <a:t>det</a:t>
            </a:r>
            <a:r>
              <a:rPr lang="en-US" sz="1400" dirty="0" smtClean="0">
                <a:solidFill>
                  <a:srgbClr val="0070C0"/>
                </a:solidFill>
                <a:latin typeface="Verdana" pitchFamily="34" charset="0"/>
              </a:rPr>
              <a:t> 6.55 / 0,18 = 36,4 s!</a:t>
            </a:r>
          </a:p>
          <a:p>
            <a:r>
              <a:rPr lang="en-US" b="1" dirty="0" smtClean="0"/>
              <a:t/>
            </a:r>
            <a:br>
              <a:rPr lang="en-US" b="1" dirty="0" smtClean="0"/>
            </a:br>
            <a:endParaRPr lang="en-US" dirty="0" smtClean="0"/>
          </a:p>
        </p:txBody>
      </p:sp>
      <p:sp>
        <p:nvSpPr>
          <p:cNvPr id="35" name="Footer Placeholder 34"/>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Verdana" pitchFamily="34" charset="0"/>
              </a:rPr>
              <a:t>Den f</a:t>
            </a:r>
            <a:r>
              <a:rPr lang="sv-SE" sz="2800" dirty="0" smtClean="0">
                <a:latin typeface="Verdana" pitchFamily="34" charset="0"/>
              </a:rPr>
              <a:t>ö</a:t>
            </a:r>
            <a:r>
              <a:rPr lang="en-US" sz="2800" dirty="0" err="1" smtClean="0">
                <a:latin typeface="Verdana" pitchFamily="34" charset="0"/>
              </a:rPr>
              <a:t>rsta</a:t>
            </a:r>
            <a:r>
              <a:rPr lang="en-US" sz="2800" dirty="0" smtClean="0">
                <a:latin typeface="Verdana" pitchFamily="34" charset="0"/>
              </a:rPr>
              <a:t>, den </a:t>
            </a:r>
            <a:r>
              <a:rPr lang="en-US" sz="2800" dirty="0" err="1" smtClean="0">
                <a:latin typeface="Verdana" pitchFamily="34" charset="0"/>
              </a:rPr>
              <a:t>st</a:t>
            </a:r>
            <a:r>
              <a:rPr lang="sv-SE" sz="2800" dirty="0" smtClean="0">
                <a:latin typeface="Verdana" pitchFamily="34" charset="0"/>
              </a:rPr>
              <a:t>ö</a:t>
            </a:r>
            <a:r>
              <a:rPr lang="en-US" sz="2800" dirty="0" err="1" smtClean="0">
                <a:latin typeface="Verdana" pitchFamily="34" charset="0"/>
              </a:rPr>
              <a:t>rsta</a:t>
            </a:r>
            <a:endParaRPr lang="en-US" sz="2800" dirty="0">
              <a:latin typeface="Verdana" pitchFamily="34" charset="0"/>
            </a:endParaRPr>
          </a:p>
        </p:txBody>
      </p:sp>
      <p:pic>
        <p:nvPicPr>
          <p:cNvPr id="1026" name="Picture 2" descr="http://cdsweb.cern.ch/record/43886/files/obj-ac-015.jpeg"/>
          <p:cNvPicPr>
            <a:picLocks noChangeAspect="1" noChangeArrowheads="1"/>
          </p:cNvPicPr>
          <p:nvPr/>
        </p:nvPicPr>
        <p:blipFill>
          <a:blip r:embed="rId3" cstate="print"/>
          <a:srcRect/>
          <a:stretch>
            <a:fillRect/>
          </a:stretch>
        </p:blipFill>
        <p:spPr bwMode="auto">
          <a:xfrm>
            <a:off x="533400" y="1600200"/>
            <a:ext cx="3990975" cy="4011944"/>
          </a:xfrm>
          <a:prstGeom prst="rect">
            <a:avLst/>
          </a:prstGeom>
          <a:noFill/>
        </p:spPr>
      </p:pic>
      <p:sp>
        <p:nvSpPr>
          <p:cNvPr id="5" name="TextBox 4"/>
          <p:cNvSpPr txBox="1"/>
          <p:nvPr/>
        </p:nvSpPr>
        <p:spPr>
          <a:xfrm>
            <a:off x="4953000" y="5943600"/>
            <a:ext cx="3429000" cy="369332"/>
          </a:xfrm>
          <a:prstGeom prst="rect">
            <a:avLst/>
          </a:prstGeom>
          <a:noFill/>
        </p:spPr>
        <p:txBody>
          <a:bodyPr wrap="square" rtlCol="0">
            <a:spAutoFit/>
          </a:bodyPr>
          <a:lstStyle/>
          <a:p>
            <a:pPr algn="ctr"/>
            <a:r>
              <a:rPr lang="en-US" dirty="0" smtClean="0">
                <a:solidFill>
                  <a:srgbClr val="0070C0"/>
                </a:solidFill>
              </a:rPr>
              <a:t>kilometer</a:t>
            </a:r>
            <a:endParaRPr lang="en-US" dirty="0">
              <a:solidFill>
                <a:srgbClr val="0070C0"/>
              </a:solidFill>
            </a:endParaRPr>
          </a:p>
        </p:txBody>
      </p:sp>
      <p:sp>
        <p:nvSpPr>
          <p:cNvPr id="6" name="TextBox 5"/>
          <p:cNvSpPr txBox="1"/>
          <p:nvPr/>
        </p:nvSpPr>
        <p:spPr>
          <a:xfrm>
            <a:off x="762000" y="5943600"/>
            <a:ext cx="3581400" cy="369332"/>
          </a:xfrm>
          <a:prstGeom prst="rect">
            <a:avLst/>
          </a:prstGeom>
          <a:noFill/>
        </p:spPr>
        <p:txBody>
          <a:bodyPr wrap="square" rtlCol="0">
            <a:spAutoFit/>
          </a:bodyPr>
          <a:lstStyle/>
          <a:p>
            <a:pPr algn="ctr"/>
            <a:r>
              <a:rPr lang="en-US" dirty="0" smtClean="0">
                <a:solidFill>
                  <a:srgbClr val="0070C0"/>
                </a:solidFill>
              </a:rPr>
              <a:t>centimeter</a:t>
            </a:r>
            <a:endParaRPr lang="en-US" dirty="0">
              <a:solidFill>
                <a:srgbClr val="0070C0"/>
              </a:solidFill>
            </a:endParaRPr>
          </a:p>
        </p:txBody>
      </p:sp>
      <p:pic>
        <p:nvPicPr>
          <p:cNvPr id="8" name="Picture 7"/>
          <p:cNvPicPr>
            <a:picLocks noChangeAspect="1" noChangeArrowheads="1"/>
          </p:cNvPicPr>
          <p:nvPr/>
        </p:nvPicPr>
        <p:blipFill>
          <a:blip r:embed="rId4" cstate="print"/>
          <a:srcRect/>
          <a:stretch>
            <a:fillRect/>
          </a:stretch>
        </p:blipFill>
        <p:spPr bwMode="auto">
          <a:xfrm>
            <a:off x="4648200" y="1600200"/>
            <a:ext cx="4191000" cy="4038600"/>
          </a:xfrm>
          <a:prstGeom prst="rect">
            <a:avLst/>
          </a:prstGeom>
          <a:noFill/>
        </p:spPr>
      </p:pic>
      <p:sp>
        <p:nvSpPr>
          <p:cNvPr id="7" name="Slide Number Placeholder 6"/>
          <p:cNvSpPr>
            <a:spLocks noGrp="1"/>
          </p:cNvSpPr>
          <p:nvPr>
            <p:ph type="sldNum" sz="quarter" idx="12"/>
          </p:nvPr>
        </p:nvSpPr>
        <p:spPr/>
        <p:txBody>
          <a:bodyPr/>
          <a:lstStyle/>
          <a:p>
            <a:fld id="{CAB8EED1-3844-4211-BF6B-0C22E3A0228A}" type="slidenum">
              <a:rPr lang="en-US" smtClean="0"/>
              <a:pPr/>
              <a:t>17</a:t>
            </a:fld>
            <a:endParaRPr lang="en-US"/>
          </a:p>
        </p:txBody>
      </p:sp>
      <p:sp>
        <p:nvSpPr>
          <p:cNvPr id="9" name="Footer Placeholder 8"/>
          <p:cNvSpPr>
            <a:spLocks noGrp="1"/>
          </p:cNvSpPr>
          <p:nvPr>
            <p:ph type="ftr" sz="quarter" idx="11"/>
          </p:nvPr>
        </p:nvSpPr>
        <p:spPr/>
        <p:txBody>
          <a:bodyPr/>
          <a:lstStyle/>
          <a:p>
            <a:r>
              <a:rPr lang="en-US" smtClean="0"/>
              <a:t>EDMS:1220969</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6"/>
          <p:cNvSpPr>
            <a:spLocks noGrp="1" noChangeArrowheads="1"/>
          </p:cNvSpPr>
          <p:nvPr>
            <p:ph type="sldNum" sz="quarter" idx="4294967295"/>
          </p:nvPr>
        </p:nvSpPr>
        <p:spPr>
          <a:xfrm>
            <a:off x="6858000" y="6337300"/>
            <a:ext cx="1905000" cy="457200"/>
          </a:xfrm>
          <a:prstGeom prst="rect">
            <a:avLst/>
          </a:prstGeom>
        </p:spPr>
        <p:txBody>
          <a:bodyPr/>
          <a:lstStyle/>
          <a:p>
            <a:fld id="{DAB629F7-DE85-4CDF-A774-B59E56AEB166}" type="slidenum">
              <a:rPr lang="en-US"/>
              <a:pPr/>
              <a:t>18</a:t>
            </a:fld>
            <a:endParaRPr lang="en-US"/>
          </a:p>
        </p:txBody>
      </p:sp>
      <p:sp>
        <p:nvSpPr>
          <p:cNvPr id="219138" name="Rectangle 2"/>
          <p:cNvSpPr>
            <a:spLocks noGrp="1" noChangeArrowheads="1"/>
          </p:cNvSpPr>
          <p:nvPr>
            <p:ph type="ctrTitle"/>
          </p:nvPr>
        </p:nvSpPr>
        <p:spPr>
          <a:xfrm>
            <a:off x="935038" y="-71438"/>
            <a:ext cx="7772400" cy="698501"/>
          </a:xfrm>
        </p:spPr>
        <p:txBody>
          <a:bodyPr/>
          <a:lstStyle/>
          <a:p>
            <a:r>
              <a:rPr lang="en-US" sz="2800" dirty="0" err="1" smtClean="0">
                <a:solidFill>
                  <a:srgbClr val="0070C0"/>
                </a:solidFill>
                <a:latin typeface="Comic Sans MS" pitchFamily="66" charset="0"/>
              </a:rPr>
              <a:t>Acceleratorerna</a:t>
            </a:r>
            <a:r>
              <a:rPr lang="en-US" sz="2800" dirty="0" smtClean="0">
                <a:solidFill>
                  <a:srgbClr val="0070C0"/>
                </a:solidFill>
                <a:latin typeface="Comic Sans MS" pitchFamily="66" charset="0"/>
              </a:rPr>
              <a:t> </a:t>
            </a:r>
            <a:r>
              <a:rPr lang="en-US" sz="2800" dirty="0" err="1" smtClean="0">
                <a:solidFill>
                  <a:srgbClr val="0070C0"/>
                </a:solidFill>
                <a:latin typeface="Comic Sans MS" pitchFamily="66" charset="0"/>
              </a:rPr>
              <a:t>på</a:t>
            </a:r>
            <a:r>
              <a:rPr lang="en-US" sz="2800" dirty="0" smtClean="0">
                <a:solidFill>
                  <a:srgbClr val="0070C0"/>
                </a:solidFill>
                <a:latin typeface="Comic Sans MS" pitchFamily="66" charset="0"/>
              </a:rPr>
              <a:t> CERN </a:t>
            </a:r>
            <a:endParaRPr lang="en-US" sz="2800" dirty="0">
              <a:solidFill>
                <a:srgbClr val="0070C0"/>
              </a:solidFill>
              <a:latin typeface="Comic Sans MS" pitchFamily="66" charset="0"/>
            </a:endParaRPr>
          </a:p>
        </p:txBody>
      </p:sp>
      <p:sp>
        <p:nvSpPr>
          <p:cNvPr id="219139"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19141"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219152" name="Picture 16" descr="Cern-complex"/>
          <p:cNvPicPr>
            <a:picLocks noChangeAspect="1" noChangeArrowheads="1"/>
          </p:cNvPicPr>
          <p:nvPr/>
        </p:nvPicPr>
        <p:blipFill>
          <a:blip r:embed="rId3" cstate="print"/>
          <a:srcRect/>
          <a:stretch>
            <a:fillRect/>
          </a:stretch>
        </p:blipFill>
        <p:spPr bwMode="auto">
          <a:xfrm>
            <a:off x="1098550" y="762000"/>
            <a:ext cx="4699000" cy="5654675"/>
          </a:xfrm>
          <a:prstGeom prst="rect">
            <a:avLst/>
          </a:prstGeom>
          <a:noFill/>
        </p:spPr>
      </p:pic>
      <p:sp>
        <p:nvSpPr>
          <p:cNvPr id="219153" name="Text Box 17"/>
          <p:cNvSpPr txBox="1">
            <a:spLocks noChangeArrowheads="1"/>
          </p:cNvSpPr>
          <p:nvPr/>
        </p:nvSpPr>
        <p:spPr bwMode="auto">
          <a:xfrm>
            <a:off x="6742113" y="1316038"/>
            <a:ext cx="1933575" cy="3565525"/>
          </a:xfrm>
          <a:prstGeom prst="rect">
            <a:avLst/>
          </a:prstGeom>
          <a:noFill/>
          <a:ln w="9525" algn="ctr">
            <a:noFill/>
            <a:miter lim="800000"/>
            <a:headEnd/>
            <a:tailEnd/>
          </a:ln>
          <a:effectLst/>
        </p:spPr>
        <p:txBody>
          <a:bodyPr wrap="none">
            <a:spAutoFit/>
          </a:bodyPr>
          <a:lstStyle/>
          <a:p>
            <a:r>
              <a:rPr lang="sv-SE" sz="2400"/>
              <a:t>Energier:</a:t>
            </a:r>
          </a:p>
          <a:p>
            <a:endParaRPr lang="sv-SE" sz="2400"/>
          </a:p>
          <a:p>
            <a:r>
              <a:rPr lang="sv-SE" sz="2000"/>
              <a:t>Linac   </a:t>
            </a:r>
            <a:r>
              <a:rPr lang="sv-SE" sz="2000">
                <a:solidFill>
                  <a:schemeClr val="folHlink"/>
                </a:solidFill>
              </a:rPr>
              <a:t>50 MeV</a:t>
            </a:r>
          </a:p>
          <a:p>
            <a:endParaRPr lang="sv-SE" sz="2000">
              <a:solidFill>
                <a:schemeClr val="folHlink"/>
              </a:solidFill>
            </a:endParaRPr>
          </a:p>
          <a:p>
            <a:r>
              <a:rPr lang="sv-SE" sz="2000"/>
              <a:t>PSB    </a:t>
            </a:r>
            <a:r>
              <a:rPr lang="sv-SE" sz="2000">
                <a:solidFill>
                  <a:schemeClr val="folHlink"/>
                </a:solidFill>
              </a:rPr>
              <a:t>1.4  GeV</a:t>
            </a:r>
          </a:p>
          <a:p>
            <a:endParaRPr lang="sv-SE" sz="2000">
              <a:solidFill>
                <a:schemeClr val="folHlink"/>
              </a:solidFill>
            </a:endParaRPr>
          </a:p>
          <a:p>
            <a:r>
              <a:rPr lang="sv-SE" sz="2000"/>
              <a:t>PS      </a:t>
            </a:r>
            <a:r>
              <a:rPr lang="sv-SE" sz="2000">
                <a:solidFill>
                  <a:schemeClr val="folHlink"/>
                </a:solidFill>
              </a:rPr>
              <a:t>28  GeV</a:t>
            </a:r>
          </a:p>
          <a:p>
            <a:endParaRPr lang="sv-SE" sz="2000">
              <a:solidFill>
                <a:schemeClr val="folHlink"/>
              </a:solidFill>
            </a:endParaRPr>
          </a:p>
          <a:p>
            <a:r>
              <a:rPr lang="sv-SE" sz="2000"/>
              <a:t>SPS  </a:t>
            </a:r>
            <a:r>
              <a:rPr lang="sv-SE" sz="2000">
                <a:solidFill>
                  <a:schemeClr val="folHlink"/>
                </a:solidFill>
              </a:rPr>
              <a:t>450 GeV</a:t>
            </a:r>
          </a:p>
          <a:p>
            <a:endParaRPr lang="sv-SE" sz="2000">
              <a:solidFill>
                <a:schemeClr val="folHlink"/>
              </a:solidFill>
            </a:endParaRPr>
          </a:p>
          <a:p>
            <a:r>
              <a:rPr lang="sv-SE" sz="2000"/>
              <a:t>LHC      </a:t>
            </a:r>
            <a:r>
              <a:rPr lang="sv-SE" sz="2000">
                <a:solidFill>
                  <a:schemeClr val="folHlink"/>
                </a:solidFill>
              </a:rPr>
              <a:t>7 TeV</a:t>
            </a:r>
          </a:p>
        </p:txBody>
      </p:sp>
      <p:sp>
        <p:nvSpPr>
          <p:cNvPr id="219155" name="Rectangle 19"/>
          <p:cNvSpPr>
            <a:spLocks noChangeArrowheads="1"/>
          </p:cNvSpPr>
          <p:nvPr/>
        </p:nvSpPr>
        <p:spPr bwMode="auto">
          <a:xfrm rot="-5400000">
            <a:off x="-2331243" y="3151981"/>
            <a:ext cx="5748338" cy="307975"/>
          </a:xfrm>
          <a:prstGeom prst="rect">
            <a:avLst/>
          </a:prstGeom>
          <a:noFill/>
          <a:ln w="9525">
            <a:noFill/>
            <a:miter lim="800000"/>
            <a:headEnd/>
            <a:tailEnd/>
          </a:ln>
          <a:effectLst/>
        </p:spPr>
        <p:txBody>
          <a:bodyPr anchor="b"/>
          <a:lstStyle/>
          <a:p>
            <a:pPr algn="ctr" eaLnBrk="1" hangingPunct="1"/>
            <a:r>
              <a:rPr lang="en-US" sz="1800">
                <a:solidFill>
                  <a:schemeClr val="folHlink"/>
                </a:solidFill>
              </a:rPr>
              <a:t>INLEDNING</a:t>
            </a:r>
            <a:endParaRPr lang="en-US" sz="1600">
              <a:solidFill>
                <a:schemeClr val="folHlink"/>
              </a:solidFill>
            </a:endParaRPr>
          </a:p>
        </p:txBody>
      </p:sp>
      <p:sp>
        <p:nvSpPr>
          <p:cNvPr id="11" name="Footer Placeholder 10"/>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6"/>
          <p:cNvSpPr>
            <a:spLocks noGrp="1" noChangeArrowheads="1"/>
          </p:cNvSpPr>
          <p:nvPr>
            <p:ph type="sldNum" sz="quarter" idx="4294967295"/>
          </p:nvPr>
        </p:nvSpPr>
        <p:spPr>
          <a:xfrm>
            <a:off x="6858000" y="6337300"/>
            <a:ext cx="1905000" cy="457200"/>
          </a:xfrm>
          <a:prstGeom prst="rect">
            <a:avLst/>
          </a:prstGeom>
        </p:spPr>
        <p:txBody>
          <a:bodyPr/>
          <a:lstStyle/>
          <a:p>
            <a:fld id="{EB2CA3B1-B959-4BFB-B681-27FE3D467245}" type="slidenum">
              <a:rPr lang="en-US"/>
              <a:pPr/>
              <a:t>19</a:t>
            </a:fld>
            <a:endParaRPr lang="en-US"/>
          </a:p>
        </p:txBody>
      </p:sp>
      <p:sp>
        <p:nvSpPr>
          <p:cNvPr id="385026" name="Rectangle 2"/>
          <p:cNvSpPr>
            <a:spLocks noGrp="1" noChangeArrowheads="1"/>
          </p:cNvSpPr>
          <p:nvPr>
            <p:ph type="ctrTitle"/>
          </p:nvPr>
        </p:nvSpPr>
        <p:spPr>
          <a:xfrm>
            <a:off x="838200" y="-71438"/>
            <a:ext cx="7869238" cy="698501"/>
          </a:xfrm>
        </p:spPr>
        <p:txBody>
          <a:bodyPr/>
          <a:lstStyle/>
          <a:p>
            <a:r>
              <a:rPr lang="en-US" sz="2400" dirty="0" err="1" smtClean="0">
                <a:solidFill>
                  <a:srgbClr val="0070C0"/>
                </a:solidFill>
                <a:latin typeface="Comic Sans MS" pitchFamily="66" charset="0"/>
              </a:rPr>
              <a:t>Partikelkälla</a:t>
            </a:r>
            <a:endParaRPr lang="en-US" sz="2400" dirty="0">
              <a:solidFill>
                <a:srgbClr val="0070C0"/>
              </a:solidFill>
              <a:latin typeface="Comic Sans MS" pitchFamily="66" charset="0"/>
            </a:endParaRPr>
          </a:p>
        </p:txBody>
      </p:sp>
      <p:sp>
        <p:nvSpPr>
          <p:cNvPr id="385027"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85028"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85029"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385034" name="Picture 10"/>
          <p:cNvPicPr>
            <a:picLocks noChangeAspect="1" noChangeArrowheads="1"/>
          </p:cNvPicPr>
          <p:nvPr/>
        </p:nvPicPr>
        <p:blipFill>
          <a:blip r:embed="rId3" cstate="print"/>
          <a:srcRect l="37433" t="21201" r="20938" b="37793"/>
          <a:stretch>
            <a:fillRect/>
          </a:stretch>
        </p:blipFill>
        <p:spPr bwMode="auto">
          <a:xfrm>
            <a:off x="962025" y="1295400"/>
            <a:ext cx="5876925" cy="2590800"/>
          </a:xfrm>
          <a:prstGeom prst="rect">
            <a:avLst/>
          </a:prstGeom>
          <a:noFill/>
          <a:ln w="9525" algn="ctr">
            <a:noFill/>
            <a:miter lim="800000"/>
            <a:headEnd/>
            <a:tailEnd/>
          </a:ln>
          <a:effectLst/>
        </p:spPr>
      </p:pic>
      <p:sp>
        <p:nvSpPr>
          <p:cNvPr id="385035" name="Text Box 11"/>
          <p:cNvSpPr txBox="1">
            <a:spLocks noChangeArrowheads="1"/>
          </p:cNvSpPr>
          <p:nvPr/>
        </p:nvSpPr>
        <p:spPr bwMode="auto">
          <a:xfrm>
            <a:off x="2392363" y="4230688"/>
            <a:ext cx="673100" cy="304800"/>
          </a:xfrm>
          <a:prstGeom prst="rect">
            <a:avLst/>
          </a:prstGeom>
          <a:noFill/>
          <a:ln w="9525" algn="ctr">
            <a:noFill/>
            <a:miter lim="800000"/>
            <a:headEnd/>
            <a:tailEnd/>
          </a:ln>
          <a:effectLst/>
        </p:spPr>
        <p:txBody>
          <a:bodyPr wrap="none">
            <a:spAutoFit/>
          </a:bodyPr>
          <a:lstStyle/>
          <a:p>
            <a:r>
              <a:rPr lang="sv-SE" sz="1400" b="1"/>
              <a:t>Katod</a:t>
            </a:r>
          </a:p>
        </p:txBody>
      </p:sp>
      <p:sp>
        <p:nvSpPr>
          <p:cNvPr id="385036" name="Text Box 12"/>
          <p:cNvSpPr txBox="1">
            <a:spLocks noChangeArrowheads="1"/>
          </p:cNvSpPr>
          <p:nvPr/>
        </p:nvSpPr>
        <p:spPr bwMode="auto">
          <a:xfrm>
            <a:off x="1647825" y="2295525"/>
            <a:ext cx="711200" cy="304800"/>
          </a:xfrm>
          <a:prstGeom prst="rect">
            <a:avLst/>
          </a:prstGeom>
          <a:noFill/>
          <a:ln w="9525" algn="ctr">
            <a:noFill/>
            <a:miter lim="800000"/>
            <a:headEnd/>
            <a:tailEnd/>
          </a:ln>
          <a:effectLst/>
        </p:spPr>
        <p:txBody>
          <a:bodyPr wrap="none">
            <a:spAutoFit/>
          </a:bodyPr>
          <a:lstStyle/>
          <a:p>
            <a:r>
              <a:rPr lang="sv-SE" sz="1400" b="1"/>
              <a:t>Gas in</a:t>
            </a:r>
          </a:p>
        </p:txBody>
      </p:sp>
      <p:sp>
        <p:nvSpPr>
          <p:cNvPr id="385037" name="Line 13"/>
          <p:cNvSpPr>
            <a:spLocks noChangeShapeType="1"/>
          </p:cNvSpPr>
          <p:nvPr/>
        </p:nvSpPr>
        <p:spPr bwMode="auto">
          <a:xfrm flipV="1">
            <a:off x="2790825" y="3257550"/>
            <a:ext cx="1362075" cy="923925"/>
          </a:xfrm>
          <a:prstGeom prst="line">
            <a:avLst/>
          </a:prstGeom>
          <a:noFill/>
          <a:ln w="38100">
            <a:solidFill>
              <a:schemeClr val="tx1"/>
            </a:solidFill>
            <a:round/>
            <a:headEnd/>
            <a:tailEnd type="triangle" w="med" len="med"/>
          </a:ln>
          <a:effectLst/>
        </p:spPr>
        <p:txBody>
          <a:bodyPr>
            <a:spAutoFit/>
          </a:bodyPr>
          <a:lstStyle/>
          <a:p>
            <a:endParaRPr lang="en-US"/>
          </a:p>
        </p:txBody>
      </p:sp>
      <p:sp>
        <p:nvSpPr>
          <p:cNvPr id="385038" name="Text Box 14"/>
          <p:cNvSpPr txBox="1">
            <a:spLocks noChangeArrowheads="1"/>
          </p:cNvSpPr>
          <p:nvPr/>
        </p:nvSpPr>
        <p:spPr bwMode="auto">
          <a:xfrm>
            <a:off x="6553200" y="3429000"/>
            <a:ext cx="606425" cy="304800"/>
          </a:xfrm>
          <a:prstGeom prst="rect">
            <a:avLst/>
          </a:prstGeom>
          <a:noFill/>
          <a:ln w="9525" algn="ctr">
            <a:noFill/>
            <a:miter lim="800000"/>
            <a:headEnd/>
            <a:tailEnd/>
          </a:ln>
          <a:effectLst/>
        </p:spPr>
        <p:txBody>
          <a:bodyPr wrap="none">
            <a:spAutoFit/>
          </a:bodyPr>
          <a:lstStyle/>
          <a:p>
            <a:r>
              <a:rPr lang="sv-SE" sz="1400" b="1" dirty="0"/>
              <a:t>Anod</a:t>
            </a:r>
          </a:p>
        </p:txBody>
      </p:sp>
      <p:sp>
        <p:nvSpPr>
          <p:cNvPr id="385039" name="Line 15"/>
          <p:cNvSpPr>
            <a:spLocks noChangeShapeType="1"/>
          </p:cNvSpPr>
          <p:nvPr/>
        </p:nvSpPr>
        <p:spPr bwMode="auto">
          <a:xfrm flipH="1" flipV="1">
            <a:off x="5427662" y="3255962"/>
            <a:ext cx="1125537" cy="325437"/>
          </a:xfrm>
          <a:prstGeom prst="line">
            <a:avLst/>
          </a:prstGeom>
          <a:noFill/>
          <a:ln w="38100">
            <a:solidFill>
              <a:schemeClr val="tx1"/>
            </a:solidFill>
            <a:round/>
            <a:headEnd/>
            <a:tailEnd type="triangle" w="med" len="med"/>
          </a:ln>
          <a:effectLst/>
        </p:spPr>
        <p:txBody>
          <a:bodyPr wrap="square">
            <a:spAutoFit/>
          </a:bodyPr>
          <a:lstStyle/>
          <a:p>
            <a:endParaRPr lang="en-US"/>
          </a:p>
        </p:txBody>
      </p:sp>
      <p:sp>
        <p:nvSpPr>
          <p:cNvPr id="385040" name="Text Box 16"/>
          <p:cNvSpPr txBox="1">
            <a:spLocks noChangeArrowheads="1"/>
          </p:cNvSpPr>
          <p:nvPr/>
        </p:nvSpPr>
        <p:spPr bwMode="auto">
          <a:xfrm>
            <a:off x="3894138" y="2722563"/>
            <a:ext cx="750887" cy="304800"/>
          </a:xfrm>
          <a:prstGeom prst="rect">
            <a:avLst/>
          </a:prstGeom>
          <a:noFill/>
          <a:ln w="9525" algn="ctr">
            <a:noFill/>
            <a:miter lim="800000"/>
            <a:headEnd/>
            <a:tailEnd/>
          </a:ln>
          <a:effectLst/>
        </p:spPr>
        <p:txBody>
          <a:bodyPr wrap="none">
            <a:spAutoFit/>
          </a:bodyPr>
          <a:lstStyle/>
          <a:p>
            <a:r>
              <a:rPr lang="sv-SE" sz="1400" b="1"/>
              <a:t>Plasma</a:t>
            </a:r>
          </a:p>
        </p:txBody>
      </p:sp>
      <p:sp>
        <p:nvSpPr>
          <p:cNvPr id="385041" name="Line 17"/>
          <p:cNvSpPr>
            <a:spLocks noChangeShapeType="1"/>
          </p:cNvSpPr>
          <p:nvPr/>
        </p:nvSpPr>
        <p:spPr bwMode="auto">
          <a:xfrm flipV="1">
            <a:off x="6629400" y="2133600"/>
            <a:ext cx="1162050" cy="457200"/>
          </a:xfrm>
          <a:prstGeom prst="line">
            <a:avLst/>
          </a:prstGeom>
          <a:noFill/>
          <a:ln w="38100">
            <a:solidFill>
              <a:schemeClr val="tx1"/>
            </a:solidFill>
            <a:round/>
            <a:headEnd/>
            <a:tailEnd type="triangle" w="med" len="med"/>
          </a:ln>
          <a:effectLst/>
        </p:spPr>
        <p:txBody>
          <a:bodyPr>
            <a:spAutoFit/>
          </a:bodyPr>
          <a:lstStyle/>
          <a:p>
            <a:endParaRPr lang="en-US"/>
          </a:p>
        </p:txBody>
      </p:sp>
      <p:sp>
        <p:nvSpPr>
          <p:cNvPr id="385042" name="Line 18"/>
          <p:cNvSpPr>
            <a:spLocks noChangeShapeType="1"/>
          </p:cNvSpPr>
          <p:nvPr/>
        </p:nvSpPr>
        <p:spPr bwMode="auto">
          <a:xfrm flipV="1">
            <a:off x="6705600" y="2362200"/>
            <a:ext cx="1238250" cy="323850"/>
          </a:xfrm>
          <a:prstGeom prst="line">
            <a:avLst/>
          </a:prstGeom>
          <a:noFill/>
          <a:ln w="38100">
            <a:solidFill>
              <a:schemeClr val="tx1"/>
            </a:solidFill>
            <a:round/>
            <a:headEnd/>
            <a:tailEnd type="triangle" w="med" len="med"/>
          </a:ln>
          <a:effectLst/>
        </p:spPr>
        <p:txBody>
          <a:bodyPr>
            <a:spAutoFit/>
          </a:bodyPr>
          <a:lstStyle/>
          <a:p>
            <a:endParaRPr lang="en-US"/>
          </a:p>
        </p:txBody>
      </p:sp>
      <p:sp>
        <p:nvSpPr>
          <p:cNvPr id="385043" name="Line 19"/>
          <p:cNvSpPr>
            <a:spLocks noChangeShapeType="1"/>
          </p:cNvSpPr>
          <p:nvPr/>
        </p:nvSpPr>
        <p:spPr bwMode="auto">
          <a:xfrm>
            <a:off x="6629400" y="2819400"/>
            <a:ext cx="1143000" cy="66675"/>
          </a:xfrm>
          <a:prstGeom prst="line">
            <a:avLst/>
          </a:prstGeom>
          <a:noFill/>
          <a:ln w="38100">
            <a:solidFill>
              <a:schemeClr val="tx1"/>
            </a:solidFill>
            <a:round/>
            <a:headEnd/>
            <a:tailEnd type="triangle" w="med" len="med"/>
          </a:ln>
          <a:effectLst/>
        </p:spPr>
        <p:txBody>
          <a:bodyPr>
            <a:spAutoFit/>
          </a:bodyPr>
          <a:lstStyle/>
          <a:p>
            <a:endParaRPr lang="en-US"/>
          </a:p>
        </p:txBody>
      </p:sp>
      <p:sp>
        <p:nvSpPr>
          <p:cNvPr id="385044" name="Line 20"/>
          <p:cNvSpPr>
            <a:spLocks noChangeShapeType="1"/>
          </p:cNvSpPr>
          <p:nvPr/>
        </p:nvSpPr>
        <p:spPr bwMode="auto">
          <a:xfrm>
            <a:off x="6629400" y="2895600"/>
            <a:ext cx="1009650" cy="295275"/>
          </a:xfrm>
          <a:prstGeom prst="line">
            <a:avLst/>
          </a:prstGeom>
          <a:noFill/>
          <a:ln w="38100">
            <a:solidFill>
              <a:schemeClr val="tx1"/>
            </a:solidFill>
            <a:round/>
            <a:headEnd/>
            <a:tailEnd type="triangle" w="med" len="med"/>
          </a:ln>
          <a:effectLst/>
        </p:spPr>
        <p:txBody>
          <a:bodyPr>
            <a:spAutoFit/>
          </a:bodyPr>
          <a:lstStyle/>
          <a:p>
            <a:endParaRPr lang="en-US"/>
          </a:p>
        </p:txBody>
      </p:sp>
      <p:sp>
        <p:nvSpPr>
          <p:cNvPr id="385045" name="Text Box 21"/>
          <p:cNvSpPr txBox="1">
            <a:spLocks noChangeArrowheads="1"/>
          </p:cNvSpPr>
          <p:nvPr/>
        </p:nvSpPr>
        <p:spPr bwMode="auto">
          <a:xfrm>
            <a:off x="7924800" y="2590800"/>
            <a:ext cx="928687" cy="304800"/>
          </a:xfrm>
          <a:prstGeom prst="rect">
            <a:avLst/>
          </a:prstGeom>
          <a:noFill/>
          <a:ln w="9525" algn="ctr">
            <a:noFill/>
            <a:miter lim="800000"/>
            <a:headEnd/>
            <a:tailEnd/>
          </a:ln>
          <a:effectLst/>
        </p:spPr>
        <p:txBody>
          <a:bodyPr wrap="none">
            <a:spAutoFit/>
          </a:bodyPr>
          <a:lstStyle/>
          <a:p>
            <a:r>
              <a:rPr lang="sv-SE" sz="1400" b="1" dirty="0">
                <a:solidFill>
                  <a:schemeClr val="hlink"/>
                </a:solidFill>
              </a:rPr>
              <a:t>Joner ut</a:t>
            </a:r>
          </a:p>
        </p:txBody>
      </p:sp>
      <p:sp>
        <p:nvSpPr>
          <p:cNvPr id="385046" name="Text Box 22"/>
          <p:cNvSpPr txBox="1">
            <a:spLocks noChangeArrowheads="1"/>
          </p:cNvSpPr>
          <p:nvPr/>
        </p:nvSpPr>
        <p:spPr bwMode="auto">
          <a:xfrm>
            <a:off x="4191000" y="838200"/>
            <a:ext cx="3844925" cy="304800"/>
          </a:xfrm>
          <a:prstGeom prst="rect">
            <a:avLst/>
          </a:prstGeom>
          <a:solidFill>
            <a:srgbClr val="FFCC99"/>
          </a:solidFill>
          <a:ln w="9525" algn="ctr">
            <a:noFill/>
            <a:miter lim="800000"/>
            <a:headEnd/>
            <a:tailEnd/>
          </a:ln>
          <a:effectLst/>
        </p:spPr>
        <p:txBody>
          <a:bodyPr wrap="none">
            <a:spAutoFit/>
          </a:bodyPr>
          <a:lstStyle/>
          <a:p>
            <a:r>
              <a:rPr lang="sv-SE" sz="1400" b="1"/>
              <a:t>Duoplasmatron från CERNs Linac-Hemsida</a:t>
            </a:r>
          </a:p>
        </p:txBody>
      </p:sp>
      <p:pic>
        <p:nvPicPr>
          <p:cNvPr id="385048" name="Picture 24"/>
          <p:cNvPicPr>
            <a:picLocks noChangeAspect="1" noChangeArrowheads="1"/>
          </p:cNvPicPr>
          <p:nvPr/>
        </p:nvPicPr>
        <p:blipFill>
          <a:blip r:embed="rId4" cstate="print"/>
          <a:srcRect/>
          <a:stretch>
            <a:fillRect/>
          </a:stretch>
        </p:blipFill>
        <p:spPr bwMode="auto">
          <a:xfrm>
            <a:off x="685800" y="4876800"/>
            <a:ext cx="2933700" cy="1335088"/>
          </a:xfrm>
          <a:prstGeom prst="rect">
            <a:avLst/>
          </a:prstGeom>
          <a:noFill/>
          <a:ln w="9525" algn="ctr">
            <a:solidFill>
              <a:schemeClr val="accent2"/>
            </a:solidFill>
            <a:miter lim="800000"/>
            <a:headEnd/>
            <a:tailEnd/>
          </a:ln>
          <a:effectLst/>
        </p:spPr>
      </p:pic>
      <p:sp>
        <p:nvSpPr>
          <p:cNvPr id="385049" name="Oval 25"/>
          <p:cNvSpPr>
            <a:spLocks noChangeArrowheads="1"/>
          </p:cNvSpPr>
          <p:nvPr/>
        </p:nvSpPr>
        <p:spPr bwMode="auto">
          <a:xfrm>
            <a:off x="1981200" y="5334000"/>
            <a:ext cx="647700" cy="828675"/>
          </a:xfrm>
          <a:prstGeom prst="ellipse">
            <a:avLst/>
          </a:prstGeom>
          <a:noFill/>
          <a:ln w="9525" algn="ctr">
            <a:solidFill>
              <a:schemeClr val="hlink"/>
            </a:solidFill>
            <a:round/>
            <a:headEnd/>
            <a:tailEnd/>
          </a:ln>
          <a:effectLst/>
        </p:spPr>
        <p:txBody>
          <a:bodyPr wrap="none" anchor="ctr">
            <a:spAutoFit/>
          </a:bodyPr>
          <a:lstStyle/>
          <a:p>
            <a:endParaRPr lang="en-US"/>
          </a:p>
        </p:txBody>
      </p:sp>
      <p:pic>
        <p:nvPicPr>
          <p:cNvPr id="75778" name="Picture 2" descr="http://linac2.home.cern.ch/linac2/CF002521-ProtonSourceDuoplasmatronRichardChristianss.jpg"/>
          <p:cNvPicPr>
            <a:picLocks noChangeAspect="1" noChangeArrowheads="1"/>
          </p:cNvPicPr>
          <p:nvPr/>
        </p:nvPicPr>
        <p:blipFill>
          <a:blip r:embed="rId5" cstate="print"/>
          <a:srcRect/>
          <a:stretch>
            <a:fillRect/>
          </a:stretch>
        </p:blipFill>
        <p:spPr bwMode="auto">
          <a:xfrm>
            <a:off x="5181600" y="4038600"/>
            <a:ext cx="3220352" cy="2418843"/>
          </a:xfrm>
          <a:prstGeom prst="rect">
            <a:avLst/>
          </a:prstGeom>
          <a:noFill/>
        </p:spPr>
      </p:pic>
      <p:sp>
        <p:nvSpPr>
          <p:cNvPr id="24" name="Footer Placeholder 23"/>
          <p:cNvSpPr>
            <a:spLocks noGrp="1"/>
          </p:cNvSpPr>
          <p:nvPr>
            <p:ph type="ftr" sz="quarter" idx="11"/>
          </p:nvPr>
        </p:nvSpPr>
        <p:spPr/>
        <p:txBody>
          <a:bodyPr/>
          <a:lstStyle/>
          <a:p>
            <a:r>
              <a:rPr lang="en-US" smtClean="0"/>
              <a:t>EDMS:1220969</a:t>
            </a:r>
            <a:endParaRPr lang="en-US"/>
          </a:p>
        </p:txBody>
      </p:sp>
      <p:sp>
        <p:nvSpPr>
          <p:cNvPr id="25" name="TextBox 24"/>
          <p:cNvSpPr txBox="1"/>
          <p:nvPr/>
        </p:nvSpPr>
        <p:spPr>
          <a:xfrm>
            <a:off x="7239000" y="1371600"/>
            <a:ext cx="1752600" cy="276999"/>
          </a:xfrm>
          <a:prstGeom prst="rect">
            <a:avLst/>
          </a:prstGeom>
          <a:noFill/>
        </p:spPr>
        <p:txBody>
          <a:bodyPr wrap="square" rtlCol="0">
            <a:spAutoFit/>
          </a:bodyPr>
          <a:lstStyle/>
          <a:p>
            <a:r>
              <a:rPr lang="en-US" sz="1200" dirty="0" smtClean="0">
                <a:solidFill>
                  <a:srgbClr val="0070C0"/>
                </a:solidFill>
                <a:latin typeface="Verdana" pitchFamily="34" charset="0"/>
              </a:rPr>
              <a:t>M. Von </a:t>
            </a:r>
            <a:r>
              <a:rPr lang="en-US" sz="1200" dirty="0" err="1" smtClean="0">
                <a:solidFill>
                  <a:srgbClr val="0070C0"/>
                </a:solidFill>
                <a:latin typeface="Verdana" pitchFamily="34" charset="0"/>
              </a:rPr>
              <a:t>Ardenne</a:t>
            </a:r>
            <a:endParaRPr lang="en-US" sz="1200" dirty="0">
              <a:solidFill>
                <a:srgbClr val="0070C0"/>
              </a:solidFill>
              <a:latin typeface="Verdana"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smtClean="0">
                <a:solidFill>
                  <a:srgbClr val="0070C0"/>
                </a:solidFill>
                <a:latin typeface="Verdana" pitchFamily="34" charset="0"/>
              </a:rPr>
              <a:t>Innehåll</a:t>
            </a:r>
            <a:endParaRPr lang="en-US" sz="3200" dirty="0">
              <a:solidFill>
                <a:srgbClr val="0070C0"/>
              </a:solidFill>
              <a:latin typeface="Verdana" pitchFamily="34" charset="0"/>
            </a:endParaRPr>
          </a:p>
        </p:txBody>
      </p:sp>
      <p:sp>
        <p:nvSpPr>
          <p:cNvPr id="3" name="TextBox 2"/>
          <p:cNvSpPr txBox="1"/>
          <p:nvPr/>
        </p:nvSpPr>
        <p:spPr>
          <a:xfrm>
            <a:off x="1219200" y="1905000"/>
            <a:ext cx="7086600" cy="4524315"/>
          </a:xfrm>
          <a:prstGeom prst="rect">
            <a:avLst/>
          </a:prstGeom>
          <a:noFill/>
        </p:spPr>
        <p:txBody>
          <a:bodyPr wrap="square" rtlCol="0">
            <a:spAutoFit/>
          </a:bodyPr>
          <a:lstStyle/>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Introduktion</a:t>
            </a:r>
            <a:endParaRPr lang="en-US" dirty="0" smtClean="0">
              <a:solidFill>
                <a:srgbClr val="0070C0"/>
              </a:solidFill>
              <a:latin typeface="Verdana" pitchFamily="34" charset="0"/>
            </a:endParaRP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Acceleratorer</a:t>
            </a:r>
            <a:r>
              <a:rPr lang="en-US" dirty="0" smtClean="0">
                <a:solidFill>
                  <a:srgbClr val="0070C0"/>
                </a:solidFill>
                <a:latin typeface="Verdana" pitchFamily="34" charset="0"/>
              </a:rPr>
              <a:t>?</a:t>
            </a: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Grundl</a:t>
            </a:r>
            <a:r>
              <a:rPr lang="sv-SE" dirty="0" smtClean="0">
                <a:solidFill>
                  <a:srgbClr val="0070C0"/>
                </a:solidFill>
                <a:latin typeface="Verdana" pitchFamily="34" charset="0"/>
              </a:rPr>
              <a:t>ä</a:t>
            </a:r>
            <a:r>
              <a:rPr lang="en-US" dirty="0" err="1" smtClean="0">
                <a:solidFill>
                  <a:srgbClr val="0070C0"/>
                </a:solidFill>
                <a:latin typeface="Verdana" pitchFamily="34" charset="0"/>
              </a:rPr>
              <a:t>ggande</a:t>
            </a:r>
            <a:r>
              <a:rPr lang="en-US" dirty="0" smtClean="0">
                <a:solidFill>
                  <a:srgbClr val="0070C0"/>
                </a:solidFill>
                <a:latin typeface="Verdana" pitchFamily="34" charset="0"/>
              </a:rPr>
              <a:t> </a:t>
            </a:r>
            <a:r>
              <a:rPr lang="en-US" dirty="0" err="1" smtClean="0">
                <a:solidFill>
                  <a:srgbClr val="0070C0"/>
                </a:solidFill>
                <a:latin typeface="Verdana" pitchFamily="34" charset="0"/>
              </a:rPr>
              <a:t>fysiklagar</a:t>
            </a:r>
            <a:r>
              <a:rPr lang="en-US" dirty="0" smtClean="0">
                <a:solidFill>
                  <a:srgbClr val="0070C0"/>
                </a:solidFill>
                <a:latin typeface="Verdana" pitchFamily="34" charset="0"/>
              </a:rPr>
              <a:t> &amp; </a:t>
            </a:r>
            <a:r>
              <a:rPr lang="en-US" dirty="0" err="1" smtClean="0">
                <a:solidFill>
                  <a:srgbClr val="0070C0"/>
                </a:solidFill>
                <a:latin typeface="Verdana" pitchFamily="34" charset="0"/>
              </a:rPr>
              <a:t>enheter</a:t>
            </a:r>
            <a:endParaRPr lang="en-US" dirty="0" smtClean="0">
              <a:solidFill>
                <a:srgbClr val="0070C0"/>
              </a:solidFill>
              <a:latin typeface="Verdana" pitchFamily="34" charset="0"/>
            </a:endParaRP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Lineära</a:t>
            </a:r>
            <a:r>
              <a:rPr lang="en-US" dirty="0" smtClean="0">
                <a:solidFill>
                  <a:srgbClr val="0070C0"/>
                </a:solidFill>
                <a:latin typeface="Verdana" pitchFamily="34" charset="0"/>
              </a:rPr>
              <a:t> </a:t>
            </a:r>
            <a:r>
              <a:rPr lang="en-US" dirty="0" err="1" smtClean="0">
                <a:solidFill>
                  <a:srgbClr val="0070C0"/>
                </a:solidFill>
                <a:latin typeface="Verdana" pitchFamily="34" charset="0"/>
              </a:rPr>
              <a:t>och</a:t>
            </a:r>
            <a:r>
              <a:rPr lang="en-US" dirty="0" smtClean="0">
                <a:solidFill>
                  <a:srgbClr val="0070C0"/>
                </a:solidFill>
                <a:latin typeface="Verdana" pitchFamily="34" charset="0"/>
              </a:rPr>
              <a:t> </a:t>
            </a:r>
            <a:r>
              <a:rPr lang="en-US" dirty="0" err="1" smtClean="0">
                <a:solidFill>
                  <a:srgbClr val="0070C0"/>
                </a:solidFill>
                <a:latin typeface="Verdana" pitchFamily="34" charset="0"/>
              </a:rPr>
              <a:t>circulära</a:t>
            </a:r>
            <a:r>
              <a:rPr lang="en-US" dirty="0" smtClean="0">
                <a:solidFill>
                  <a:srgbClr val="0070C0"/>
                </a:solidFill>
                <a:latin typeface="Verdana" pitchFamily="34" charset="0"/>
              </a:rPr>
              <a:t> </a:t>
            </a:r>
            <a:r>
              <a:rPr lang="en-US" dirty="0" err="1" smtClean="0">
                <a:solidFill>
                  <a:srgbClr val="0070C0"/>
                </a:solidFill>
                <a:latin typeface="Verdana" pitchFamily="34" charset="0"/>
              </a:rPr>
              <a:t>maskiner</a:t>
            </a:r>
            <a:endParaRPr lang="en-US" dirty="0" smtClean="0">
              <a:solidFill>
                <a:srgbClr val="0070C0"/>
              </a:solidFill>
              <a:latin typeface="Verdana" pitchFamily="34" charset="0"/>
            </a:endParaRP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Några</a:t>
            </a:r>
            <a:r>
              <a:rPr lang="en-US" dirty="0" smtClean="0">
                <a:solidFill>
                  <a:srgbClr val="0070C0"/>
                </a:solidFill>
                <a:latin typeface="Verdana" pitchFamily="34" charset="0"/>
              </a:rPr>
              <a:t> </a:t>
            </a:r>
            <a:r>
              <a:rPr lang="en-US" dirty="0" err="1" smtClean="0">
                <a:solidFill>
                  <a:srgbClr val="0070C0"/>
                </a:solidFill>
                <a:latin typeface="Verdana" pitchFamily="34" charset="0"/>
              </a:rPr>
              <a:t>magnettyper</a:t>
            </a:r>
            <a:r>
              <a:rPr lang="en-US" dirty="0" smtClean="0">
                <a:solidFill>
                  <a:srgbClr val="0070C0"/>
                </a:solidFill>
                <a:latin typeface="Verdana" pitchFamily="34" charset="0"/>
              </a:rPr>
              <a:t> </a:t>
            </a: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Supraledande</a:t>
            </a:r>
            <a:r>
              <a:rPr lang="en-US" dirty="0" smtClean="0">
                <a:solidFill>
                  <a:srgbClr val="0070C0"/>
                </a:solidFill>
                <a:latin typeface="Verdana" pitchFamily="34" charset="0"/>
              </a:rPr>
              <a:t> </a:t>
            </a:r>
            <a:r>
              <a:rPr lang="en-US" dirty="0" err="1" smtClean="0">
                <a:solidFill>
                  <a:srgbClr val="0070C0"/>
                </a:solidFill>
                <a:latin typeface="Verdana" pitchFamily="34" charset="0"/>
              </a:rPr>
              <a:t>magneter</a:t>
            </a:r>
            <a:endParaRPr lang="en-US" dirty="0" smtClean="0">
              <a:solidFill>
                <a:srgbClr val="0070C0"/>
              </a:solidFill>
              <a:latin typeface="Verdana" pitchFamily="34" charset="0"/>
            </a:endParaRP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Kolliderare</a:t>
            </a:r>
            <a:r>
              <a:rPr lang="en-US" dirty="0" smtClean="0">
                <a:solidFill>
                  <a:srgbClr val="0070C0"/>
                </a:solidFill>
                <a:latin typeface="Verdana" pitchFamily="34" charset="0"/>
              </a:rPr>
              <a:t> </a:t>
            </a:r>
            <a:r>
              <a:rPr lang="en-US" dirty="0" err="1" smtClean="0">
                <a:solidFill>
                  <a:srgbClr val="0070C0"/>
                </a:solidFill>
                <a:latin typeface="Verdana" pitchFamily="34" charset="0"/>
              </a:rPr>
              <a:t>och</a:t>
            </a:r>
            <a:r>
              <a:rPr lang="en-US" dirty="0" smtClean="0">
                <a:solidFill>
                  <a:srgbClr val="0070C0"/>
                </a:solidFill>
                <a:latin typeface="Verdana" pitchFamily="34" charset="0"/>
              </a:rPr>
              <a:t> </a:t>
            </a:r>
            <a:r>
              <a:rPr lang="en-US" dirty="0" err="1" smtClean="0">
                <a:solidFill>
                  <a:srgbClr val="0070C0"/>
                </a:solidFill>
                <a:latin typeface="Verdana" pitchFamily="34" charset="0"/>
              </a:rPr>
              <a:t>fasta</a:t>
            </a:r>
            <a:r>
              <a:rPr lang="en-US" dirty="0" smtClean="0">
                <a:solidFill>
                  <a:srgbClr val="0070C0"/>
                </a:solidFill>
                <a:latin typeface="Verdana" pitchFamily="34" charset="0"/>
              </a:rPr>
              <a:t> </a:t>
            </a:r>
            <a:r>
              <a:rPr lang="en-US" dirty="0" err="1" smtClean="0">
                <a:solidFill>
                  <a:srgbClr val="0070C0"/>
                </a:solidFill>
                <a:latin typeface="Verdana" pitchFamily="34" charset="0"/>
              </a:rPr>
              <a:t>mål</a:t>
            </a:r>
            <a:endParaRPr lang="en-US" dirty="0" smtClean="0">
              <a:solidFill>
                <a:srgbClr val="0070C0"/>
              </a:solidFill>
              <a:latin typeface="Verdana" pitchFamily="34" charset="0"/>
            </a:endParaRP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Viktiga</a:t>
            </a:r>
            <a:r>
              <a:rPr lang="en-US" dirty="0" smtClean="0">
                <a:solidFill>
                  <a:srgbClr val="0070C0"/>
                </a:solidFill>
                <a:latin typeface="Verdana" pitchFamily="34" charset="0"/>
              </a:rPr>
              <a:t> accelerator </a:t>
            </a:r>
            <a:r>
              <a:rPr lang="en-US" dirty="0" err="1" smtClean="0">
                <a:solidFill>
                  <a:srgbClr val="0070C0"/>
                </a:solidFill>
                <a:latin typeface="Verdana" pitchFamily="34" charset="0"/>
              </a:rPr>
              <a:t>parametrar</a:t>
            </a:r>
            <a:r>
              <a:rPr lang="en-US" dirty="0" smtClean="0">
                <a:solidFill>
                  <a:srgbClr val="0070C0"/>
                </a:solidFill>
                <a:latin typeface="Verdana" pitchFamily="34" charset="0"/>
              </a:rPr>
              <a:t> </a:t>
            </a:r>
            <a:r>
              <a:rPr lang="en-US" dirty="0" err="1" smtClean="0">
                <a:solidFill>
                  <a:srgbClr val="0070C0"/>
                </a:solidFill>
                <a:latin typeface="Verdana" pitchFamily="34" charset="0"/>
              </a:rPr>
              <a:t>för</a:t>
            </a:r>
            <a:r>
              <a:rPr lang="en-US" dirty="0" smtClean="0">
                <a:solidFill>
                  <a:srgbClr val="0070C0"/>
                </a:solidFill>
                <a:latin typeface="Verdana" pitchFamily="34" charset="0"/>
              </a:rPr>
              <a:t> </a:t>
            </a:r>
            <a:r>
              <a:rPr lang="en-US" dirty="0" err="1" smtClean="0">
                <a:solidFill>
                  <a:srgbClr val="0070C0"/>
                </a:solidFill>
                <a:latin typeface="Verdana" pitchFamily="34" charset="0"/>
              </a:rPr>
              <a:t>fysikern</a:t>
            </a:r>
            <a:endParaRPr lang="en-US" dirty="0" smtClean="0">
              <a:solidFill>
                <a:srgbClr val="0070C0"/>
              </a:solidFill>
              <a:latin typeface="Verdana" pitchFamily="34" charset="0"/>
            </a:endParaRP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Störkällor</a:t>
            </a:r>
            <a:endParaRPr lang="en-US" dirty="0" smtClean="0">
              <a:solidFill>
                <a:srgbClr val="0070C0"/>
              </a:solidFill>
              <a:latin typeface="Verdana" pitchFamily="34" charset="0"/>
            </a:endParaRP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Acceleratorer</a:t>
            </a:r>
            <a:r>
              <a:rPr lang="en-US" dirty="0" smtClean="0">
                <a:solidFill>
                  <a:srgbClr val="0070C0"/>
                </a:solidFill>
                <a:latin typeface="Verdana" pitchFamily="34" charset="0"/>
              </a:rPr>
              <a:t>  </a:t>
            </a:r>
            <a:r>
              <a:rPr lang="en-US" dirty="0" err="1" smtClean="0">
                <a:solidFill>
                  <a:srgbClr val="0070C0"/>
                </a:solidFill>
                <a:latin typeface="Verdana" pitchFamily="34" charset="0"/>
              </a:rPr>
              <a:t>i</a:t>
            </a:r>
            <a:r>
              <a:rPr lang="en-US" dirty="0" smtClean="0">
                <a:solidFill>
                  <a:srgbClr val="0070C0"/>
                </a:solidFill>
                <a:latin typeface="Verdana" pitchFamily="34" charset="0"/>
              </a:rPr>
              <a:t> </a:t>
            </a:r>
            <a:r>
              <a:rPr lang="en-US" dirty="0" err="1" smtClean="0">
                <a:solidFill>
                  <a:srgbClr val="0070C0"/>
                </a:solidFill>
                <a:latin typeface="Verdana" pitchFamily="34" charset="0"/>
              </a:rPr>
              <a:t>samh</a:t>
            </a:r>
            <a:r>
              <a:rPr lang="sv-SE" dirty="0" smtClean="0">
                <a:solidFill>
                  <a:srgbClr val="0070C0"/>
                </a:solidFill>
                <a:latin typeface="Verdana" pitchFamily="34" charset="0"/>
              </a:rPr>
              <a:t>ä</a:t>
            </a:r>
            <a:r>
              <a:rPr lang="en-US" dirty="0" err="1" smtClean="0">
                <a:solidFill>
                  <a:srgbClr val="0070C0"/>
                </a:solidFill>
                <a:latin typeface="Verdana" pitchFamily="34" charset="0"/>
              </a:rPr>
              <a:t>llet</a:t>
            </a:r>
            <a:r>
              <a:rPr lang="en-US" dirty="0" smtClean="0">
                <a:solidFill>
                  <a:srgbClr val="0070C0"/>
                </a:solidFill>
                <a:latin typeface="Verdana" pitchFamily="34" charset="0"/>
              </a:rPr>
              <a:t>.</a:t>
            </a:r>
          </a:p>
          <a:p>
            <a:endParaRPr lang="en-US" dirty="0" smtClean="0">
              <a:solidFill>
                <a:srgbClr val="0070C0"/>
              </a:solidFill>
              <a:latin typeface="Verdana" pitchFamily="34" charset="0"/>
            </a:endParaRPr>
          </a:p>
          <a:p>
            <a:endParaRPr lang="en-US" dirty="0" smtClean="0">
              <a:solidFill>
                <a:srgbClr val="0070C0"/>
              </a:solidFill>
              <a:latin typeface="Verdana" pitchFamily="34" charset="0"/>
            </a:endParaRPr>
          </a:p>
          <a:p>
            <a:r>
              <a:rPr lang="en-US" dirty="0" err="1" smtClean="0">
                <a:solidFill>
                  <a:srgbClr val="0070C0"/>
                </a:solidFill>
                <a:latin typeface="Verdana" pitchFamily="34" charset="0"/>
              </a:rPr>
              <a:t>Fina</a:t>
            </a:r>
            <a:r>
              <a:rPr lang="en-US" dirty="0" smtClean="0">
                <a:solidFill>
                  <a:srgbClr val="0070C0"/>
                </a:solidFill>
                <a:latin typeface="Verdana" pitchFamily="34" charset="0"/>
              </a:rPr>
              <a:t> figurer </a:t>
            </a:r>
            <a:r>
              <a:rPr lang="en-US" dirty="0" err="1" smtClean="0">
                <a:solidFill>
                  <a:srgbClr val="0070C0"/>
                </a:solidFill>
                <a:latin typeface="Verdana" pitchFamily="34" charset="0"/>
              </a:rPr>
              <a:t>och</a:t>
            </a:r>
            <a:r>
              <a:rPr lang="en-US" dirty="0" smtClean="0">
                <a:solidFill>
                  <a:srgbClr val="0070C0"/>
                </a:solidFill>
                <a:latin typeface="Verdana" pitchFamily="34" charset="0"/>
              </a:rPr>
              <a:t> text : tack till E. Wildner</a:t>
            </a:r>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CAB8EED1-3844-4211-BF6B-0C22E3A0228A}" type="slidenum">
              <a:rPr lang="en-US" smtClean="0"/>
              <a:pPr/>
              <a:t>2</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6"/>
          <p:cNvSpPr>
            <a:spLocks noGrp="1" noChangeArrowheads="1"/>
          </p:cNvSpPr>
          <p:nvPr>
            <p:ph type="sldNum" sz="quarter" idx="4294967295"/>
          </p:nvPr>
        </p:nvSpPr>
        <p:spPr>
          <a:xfrm>
            <a:off x="6858000" y="6337300"/>
            <a:ext cx="1905000" cy="457200"/>
          </a:xfrm>
          <a:prstGeom prst="rect">
            <a:avLst/>
          </a:prstGeom>
        </p:spPr>
        <p:txBody>
          <a:bodyPr/>
          <a:lstStyle/>
          <a:p>
            <a:fld id="{4D268200-501D-4E28-B624-72ADBF65F24C}" type="slidenum">
              <a:rPr lang="en-US"/>
              <a:pPr/>
              <a:t>20</a:t>
            </a:fld>
            <a:endParaRPr lang="en-US"/>
          </a:p>
        </p:txBody>
      </p:sp>
      <p:sp>
        <p:nvSpPr>
          <p:cNvPr id="409602" name="Rectangle 2"/>
          <p:cNvSpPr>
            <a:spLocks noGrp="1" noChangeArrowheads="1"/>
          </p:cNvSpPr>
          <p:nvPr>
            <p:ph type="ctrTitle"/>
          </p:nvPr>
        </p:nvSpPr>
        <p:spPr>
          <a:xfrm>
            <a:off x="609600" y="152400"/>
            <a:ext cx="7772400" cy="698501"/>
          </a:xfrm>
        </p:spPr>
        <p:txBody>
          <a:bodyPr/>
          <a:lstStyle/>
          <a:p>
            <a:r>
              <a:rPr lang="en-US" sz="2400" dirty="0" err="1" smtClean="0">
                <a:solidFill>
                  <a:srgbClr val="0070C0"/>
                </a:solidFill>
                <a:latin typeface="Comic Sans MS" pitchFamily="66" charset="0"/>
              </a:rPr>
              <a:t>Magnettyper</a:t>
            </a:r>
            <a:r>
              <a:rPr lang="en-US" sz="2400" dirty="0" smtClean="0">
                <a:solidFill>
                  <a:srgbClr val="0070C0"/>
                </a:solidFill>
                <a:latin typeface="Comic Sans MS" pitchFamily="66" charset="0"/>
              </a:rPr>
              <a:t> - </a:t>
            </a:r>
            <a:r>
              <a:rPr lang="en-US" sz="2400" dirty="0" err="1" smtClean="0">
                <a:solidFill>
                  <a:srgbClr val="0070C0"/>
                </a:solidFill>
                <a:latin typeface="Comic Sans MS" pitchFamily="66" charset="0"/>
              </a:rPr>
              <a:t>Dipolen</a:t>
            </a:r>
            <a:endParaRPr lang="en-US" sz="2400" dirty="0">
              <a:solidFill>
                <a:srgbClr val="0070C0"/>
              </a:solidFill>
              <a:latin typeface="Comic Sans MS" pitchFamily="66" charset="0"/>
            </a:endParaRPr>
          </a:p>
        </p:txBody>
      </p:sp>
      <p:sp>
        <p:nvSpPr>
          <p:cNvPr id="40960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960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960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09609" name="Text Box 9"/>
          <p:cNvSpPr txBox="1">
            <a:spLocks noChangeArrowheads="1"/>
          </p:cNvSpPr>
          <p:nvPr/>
        </p:nvSpPr>
        <p:spPr bwMode="auto">
          <a:xfrm>
            <a:off x="228600" y="1155700"/>
            <a:ext cx="4454525" cy="830997"/>
          </a:xfrm>
          <a:prstGeom prst="rect">
            <a:avLst/>
          </a:prstGeom>
          <a:solidFill>
            <a:schemeClr val="bg1"/>
          </a:solidFill>
          <a:ln w="9525" algn="ctr">
            <a:noFill/>
            <a:miter lim="800000"/>
            <a:headEnd/>
            <a:tailEnd/>
          </a:ln>
          <a:effectLst/>
        </p:spPr>
        <p:txBody>
          <a:bodyPr wrap="square">
            <a:spAutoFit/>
          </a:bodyPr>
          <a:lstStyle/>
          <a:p>
            <a:r>
              <a:rPr lang="sv-SE" sz="1600" dirty="0">
                <a:solidFill>
                  <a:srgbClr val="0070C0"/>
                </a:solidFill>
                <a:latin typeface="Verdana" pitchFamily="34" charset="0"/>
              </a:rPr>
              <a:t>Dipolmagnet, </a:t>
            </a:r>
            <a:r>
              <a:rPr lang="sv-SE" sz="1600" dirty="0" smtClean="0">
                <a:solidFill>
                  <a:srgbClr val="0070C0"/>
                </a:solidFill>
                <a:latin typeface="Verdana" pitchFamily="34" charset="0"/>
              </a:rPr>
              <a:t>horisontal typ </a:t>
            </a:r>
            <a:r>
              <a:rPr lang="sv-SE" sz="1600" dirty="0">
                <a:solidFill>
                  <a:srgbClr val="0070C0"/>
                </a:solidFill>
                <a:latin typeface="Verdana" pitchFamily="34" charset="0"/>
              </a:rPr>
              <a:t>(vertikalt fält</a:t>
            </a:r>
            <a:r>
              <a:rPr lang="sv-SE" sz="1600" dirty="0" smtClean="0">
                <a:solidFill>
                  <a:srgbClr val="0070C0"/>
                </a:solidFill>
                <a:latin typeface="Verdana" pitchFamily="34" charset="0"/>
              </a:rPr>
              <a:t>);  variant enligt behov! Anv</a:t>
            </a:r>
            <a:r>
              <a:rPr lang="en-US" sz="1600" dirty="0" smtClean="0">
                <a:solidFill>
                  <a:srgbClr val="0070C0"/>
                </a:solidFill>
                <a:latin typeface="Verdana" pitchFamily="34" charset="0"/>
              </a:rPr>
              <a:t>ä</a:t>
            </a:r>
            <a:r>
              <a:rPr lang="sv-SE" sz="1600" dirty="0" smtClean="0">
                <a:solidFill>
                  <a:srgbClr val="0070C0"/>
                </a:solidFill>
                <a:latin typeface="Verdana" pitchFamily="34" charset="0"/>
              </a:rPr>
              <a:t>nds för styrning av strålen.</a:t>
            </a:r>
            <a:endParaRPr lang="sv-SE" sz="1600" dirty="0">
              <a:solidFill>
                <a:srgbClr val="0070C0"/>
              </a:solidFill>
              <a:latin typeface="Verdana" pitchFamily="34" charset="0"/>
            </a:endParaRPr>
          </a:p>
        </p:txBody>
      </p:sp>
      <p:pic>
        <p:nvPicPr>
          <p:cNvPr id="409612" name="Picture 12" descr="Image_Hetdipole"/>
          <p:cNvPicPr>
            <a:picLocks noChangeAspect="1" noChangeArrowheads="1"/>
          </p:cNvPicPr>
          <p:nvPr/>
        </p:nvPicPr>
        <p:blipFill>
          <a:blip r:embed="rId4" cstate="print"/>
          <a:srcRect/>
          <a:stretch>
            <a:fillRect/>
          </a:stretch>
        </p:blipFill>
        <p:spPr bwMode="auto">
          <a:xfrm>
            <a:off x="5224463" y="1035050"/>
            <a:ext cx="3398837" cy="2319338"/>
          </a:xfrm>
          <a:prstGeom prst="rect">
            <a:avLst/>
          </a:prstGeom>
          <a:noFill/>
        </p:spPr>
      </p:pic>
      <p:sp>
        <p:nvSpPr>
          <p:cNvPr id="409615" name="Rectangle 1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graphicFrame>
        <p:nvGraphicFramePr>
          <p:cNvPr id="409614" name="Object 14"/>
          <p:cNvGraphicFramePr>
            <a:graphicFrameLocks noChangeAspect="1"/>
          </p:cNvGraphicFramePr>
          <p:nvPr/>
        </p:nvGraphicFramePr>
        <p:xfrm>
          <a:off x="685800" y="2514600"/>
          <a:ext cx="2735263" cy="2590800"/>
        </p:xfrm>
        <a:graphic>
          <a:graphicData uri="http://schemas.openxmlformats.org/presentationml/2006/ole">
            <p:oleObj spid="_x0000_s16387" name="Equation" r:id="rId5" imgW="1536480" imgH="1803240" progId="Equation.3">
              <p:embed/>
            </p:oleObj>
          </a:graphicData>
        </a:graphic>
      </p:graphicFrame>
      <p:sp>
        <p:nvSpPr>
          <p:cNvPr id="409616" name="Line 16"/>
          <p:cNvSpPr>
            <a:spLocks noChangeShapeType="1"/>
          </p:cNvSpPr>
          <p:nvPr/>
        </p:nvSpPr>
        <p:spPr bwMode="auto">
          <a:xfrm>
            <a:off x="6000750" y="3971925"/>
            <a:ext cx="12700" cy="914400"/>
          </a:xfrm>
          <a:prstGeom prst="line">
            <a:avLst/>
          </a:prstGeom>
          <a:noFill/>
          <a:ln w="38100">
            <a:solidFill>
              <a:schemeClr val="tx1"/>
            </a:solidFill>
            <a:round/>
            <a:headEnd type="triangle" w="med" len="med"/>
            <a:tailEnd/>
          </a:ln>
          <a:effectLst/>
        </p:spPr>
        <p:txBody>
          <a:bodyPr>
            <a:spAutoFit/>
          </a:bodyPr>
          <a:lstStyle/>
          <a:p>
            <a:endParaRPr lang="en-US"/>
          </a:p>
        </p:txBody>
      </p:sp>
      <p:sp>
        <p:nvSpPr>
          <p:cNvPr id="409617" name="Line 17"/>
          <p:cNvSpPr>
            <a:spLocks noChangeShapeType="1"/>
          </p:cNvSpPr>
          <p:nvPr/>
        </p:nvSpPr>
        <p:spPr bwMode="auto">
          <a:xfrm flipH="1" flipV="1">
            <a:off x="6018213" y="4884738"/>
            <a:ext cx="1646237" cy="361950"/>
          </a:xfrm>
          <a:prstGeom prst="line">
            <a:avLst/>
          </a:prstGeom>
          <a:noFill/>
          <a:ln w="38100">
            <a:solidFill>
              <a:schemeClr val="tx1"/>
            </a:solidFill>
            <a:round/>
            <a:headEnd type="triangle" w="med" len="med"/>
            <a:tailEnd/>
          </a:ln>
          <a:effectLst/>
        </p:spPr>
        <p:txBody>
          <a:bodyPr>
            <a:spAutoFit/>
          </a:bodyPr>
          <a:lstStyle/>
          <a:p>
            <a:endParaRPr lang="en-US"/>
          </a:p>
        </p:txBody>
      </p:sp>
      <p:sp>
        <p:nvSpPr>
          <p:cNvPr id="409618" name="Line 18"/>
          <p:cNvSpPr>
            <a:spLocks noChangeShapeType="1"/>
          </p:cNvSpPr>
          <p:nvPr/>
        </p:nvSpPr>
        <p:spPr bwMode="auto">
          <a:xfrm flipH="1">
            <a:off x="6032500" y="4362450"/>
            <a:ext cx="1311275" cy="514350"/>
          </a:xfrm>
          <a:prstGeom prst="line">
            <a:avLst/>
          </a:prstGeom>
          <a:noFill/>
          <a:ln w="38100">
            <a:solidFill>
              <a:schemeClr val="tx1"/>
            </a:solidFill>
            <a:round/>
            <a:headEnd type="triangle" w="med" len="med"/>
            <a:tailEnd/>
          </a:ln>
          <a:effectLst/>
        </p:spPr>
        <p:txBody>
          <a:bodyPr>
            <a:spAutoFit/>
          </a:bodyPr>
          <a:lstStyle/>
          <a:p>
            <a:endParaRPr lang="en-US"/>
          </a:p>
        </p:txBody>
      </p:sp>
      <p:sp>
        <p:nvSpPr>
          <p:cNvPr id="409619" name="Text Box 19"/>
          <p:cNvSpPr txBox="1">
            <a:spLocks noChangeArrowheads="1"/>
          </p:cNvSpPr>
          <p:nvPr/>
        </p:nvSpPr>
        <p:spPr bwMode="auto">
          <a:xfrm>
            <a:off x="6992938" y="4697413"/>
            <a:ext cx="1970087" cy="366712"/>
          </a:xfrm>
          <a:prstGeom prst="rect">
            <a:avLst/>
          </a:prstGeom>
          <a:solidFill>
            <a:schemeClr val="bg1"/>
          </a:solidFill>
          <a:ln w="9525" algn="ctr">
            <a:noFill/>
            <a:miter lim="800000"/>
            <a:headEnd/>
            <a:tailEnd/>
          </a:ln>
          <a:effectLst/>
        </p:spPr>
        <p:txBody>
          <a:bodyPr>
            <a:spAutoFit/>
          </a:bodyPr>
          <a:lstStyle/>
          <a:p>
            <a:r>
              <a:rPr lang="sv-SE" sz="1800" b="1"/>
              <a:t>s </a:t>
            </a:r>
            <a:r>
              <a:rPr lang="sv-SE" sz="1400" b="1"/>
              <a:t>(strålens riktning)</a:t>
            </a:r>
          </a:p>
        </p:txBody>
      </p:sp>
      <p:sp>
        <p:nvSpPr>
          <p:cNvPr id="409620" name="Text Box 20"/>
          <p:cNvSpPr txBox="1">
            <a:spLocks noChangeArrowheads="1"/>
          </p:cNvSpPr>
          <p:nvPr/>
        </p:nvSpPr>
        <p:spPr bwMode="auto">
          <a:xfrm>
            <a:off x="6115050" y="3886200"/>
            <a:ext cx="406400" cy="366713"/>
          </a:xfrm>
          <a:prstGeom prst="rect">
            <a:avLst/>
          </a:prstGeom>
          <a:solidFill>
            <a:schemeClr val="bg1"/>
          </a:solidFill>
          <a:ln w="9525" algn="ctr">
            <a:noFill/>
            <a:miter lim="800000"/>
            <a:headEnd/>
            <a:tailEnd/>
          </a:ln>
          <a:effectLst/>
        </p:spPr>
        <p:txBody>
          <a:bodyPr>
            <a:spAutoFit/>
          </a:bodyPr>
          <a:lstStyle/>
          <a:p>
            <a:r>
              <a:rPr lang="sv-SE" sz="1800" b="1"/>
              <a:t>y</a:t>
            </a:r>
          </a:p>
        </p:txBody>
      </p:sp>
      <p:sp>
        <p:nvSpPr>
          <p:cNvPr id="409621" name="Text Box 21"/>
          <p:cNvSpPr txBox="1">
            <a:spLocks noChangeArrowheads="1"/>
          </p:cNvSpPr>
          <p:nvPr/>
        </p:nvSpPr>
        <p:spPr bwMode="auto">
          <a:xfrm>
            <a:off x="7115175" y="3959225"/>
            <a:ext cx="406400" cy="366713"/>
          </a:xfrm>
          <a:prstGeom prst="rect">
            <a:avLst/>
          </a:prstGeom>
          <a:solidFill>
            <a:schemeClr val="bg1"/>
          </a:solidFill>
          <a:ln w="9525" algn="ctr">
            <a:noFill/>
            <a:miter lim="800000"/>
            <a:headEnd/>
            <a:tailEnd/>
          </a:ln>
          <a:effectLst/>
        </p:spPr>
        <p:txBody>
          <a:bodyPr>
            <a:spAutoFit/>
          </a:bodyPr>
          <a:lstStyle/>
          <a:p>
            <a:r>
              <a:rPr lang="sv-SE" sz="1800" b="1"/>
              <a:t>x</a:t>
            </a:r>
          </a:p>
        </p:txBody>
      </p:sp>
      <p:sp>
        <p:nvSpPr>
          <p:cNvPr id="409622" name="Freeform 22"/>
          <p:cNvSpPr>
            <a:spLocks/>
          </p:cNvSpPr>
          <p:nvPr/>
        </p:nvSpPr>
        <p:spPr bwMode="auto">
          <a:xfrm rot="567740">
            <a:off x="5962650" y="4981575"/>
            <a:ext cx="1352550" cy="847725"/>
          </a:xfrm>
          <a:custGeom>
            <a:avLst/>
            <a:gdLst/>
            <a:ahLst/>
            <a:cxnLst>
              <a:cxn ang="0">
                <a:pos x="0" y="0"/>
              </a:cxn>
              <a:cxn ang="0">
                <a:pos x="354" y="102"/>
              </a:cxn>
              <a:cxn ang="0">
                <a:pos x="588" y="534"/>
              </a:cxn>
            </a:cxnLst>
            <a:rect l="0" t="0" r="r" b="b"/>
            <a:pathLst>
              <a:path w="588" h="534">
                <a:moveTo>
                  <a:pt x="0" y="0"/>
                </a:moveTo>
                <a:cubicBezTo>
                  <a:pt x="128" y="6"/>
                  <a:pt x="256" y="13"/>
                  <a:pt x="354" y="102"/>
                </a:cubicBezTo>
                <a:cubicBezTo>
                  <a:pt x="452" y="191"/>
                  <a:pt x="549" y="462"/>
                  <a:pt x="588" y="534"/>
                </a:cubicBezTo>
              </a:path>
            </a:pathLst>
          </a:custGeom>
          <a:noFill/>
          <a:ln w="28575" cap="flat" cmpd="sng">
            <a:solidFill>
              <a:schemeClr val="tx1"/>
            </a:solidFill>
            <a:prstDash val="solid"/>
            <a:round/>
            <a:headEnd type="none" w="med" len="med"/>
            <a:tailEnd type="triangle" w="med" len="med"/>
          </a:ln>
          <a:effectLst/>
        </p:spPr>
        <p:txBody>
          <a:bodyPr>
            <a:spAutoFit/>
          </a:bodyPr>
          <a:lstStyle/>
          <a:p>
            <a:endParaRPr lang="en-US"/>
          </a:p>
        </p:txBody>
      </p:sp>
      <p:sp>
        <p:nvSpPr>
          <p:cNvPr id="409623" name="Text Box 23"/>
          <p:cNvSpPr txBox="1">
            <a:spLocks noChangeArrowheads="1"/>
          </p:cNvSpPr>
          <p:nvPr/>
        </p:nvSpPr>
        <p:spPr bwMode="auto">
          <a:xfrm>
            <a:off x="533400" y="5181600"/>
            <a:ext cx="2451100" cy="584775"/>
          </a:xfrm>
          <a:prstGeom prst="rect">
            <a:avLst/>
          </a:prstGeom>
          <a:solidFill>
            <a:schemeClr val="bg1"/>
          </a:solidFill>
          <a:ln w="9525" algn="ctr">
            <a:noFill/>
            <a:miter lim="800000"/>
            <a:headEnd/>
            <a:tailEnd/>
          </a:ln>
          <a:effectLst/>
        </p:spPr>
        <p:txBody>
          <a:bodyPr>
            <a:spAutoFit/>
          </a:bodyPr>
          <a:lstStyle/>
          <a:p>
            <a:r>
              <a:rPr lang="sv-SE" sz="1600" dirty="0">
                <a:solidFill>
                  <a:srgbClr val="0070C0"/>
                </a:solidFill>
                <a:latin typeface="Verdana" pitchFamily="34" charset="0"/>
              </a:rPr>
              <a:t>Magnetisk styvhet</a:t>
            </a:r>
          </a:p>
          <a:p>
            <a:r>
              <a:rPr lang="sv-SE" sz="1600" dirty="0">
                <a:solidFill>
                  <a:srgbClr val="0070C0"/>
                </a:solidFill>
                <a:latin typeface="Verdana" pitchFamily="34" charset="0"/>
              </a:rPr>
              <a:t>”Magnetic rigidity” </a:t>
            </a:r>
          </a:p>
        </p:txBody>
      </p:sp>
      <p:sp>
        <p:nvSpPr>
          <p:cNvPr id="19" name="Footer Placeholder 18"/>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6"/>
          <p:cNvSpPr>
            <a:spLocks noGrp="1" noChangeArrowheads="1"/>
          </p:cNvSpPr>
          <p:nvPr>
            <p:ph type="sldNum" sz="quarter" idx="4294967295"/>
          </p:nvPr>
        </p:nvSpPr>
        <p:spPr>
          <a:xfrm>
            <a:off x="6858000" y="6337300"/>
            <a:ext cx="1905000" cy="457200"/>
          </a:xfrm>
          <a:prstGeom prst="rect">
            <a:avLst/>
          </a:prstGeom>
        </p:spPr>
        <p:txBody>
          <a:bodyPr/>
          <a:lstStyle/>
          <a:p>
            <a:fld id="{4D268200-501D-4E28-B624-72ADBF65F24C}" type="slidenum">
              <a:rPr lang="en-US"/>
              <a:pPr/>
              <a:t>21</a:t>
            </a:fld>
            <a:endParaRPr lang="en-US"/>
          </a:p>
        </p:txBody>
      </p:sp>
      <p:sp>
        <p:nvSpPr>
          <p:cNvPr id="409602" name="Rectangle 2"/>
          <p:cNvSpPr>
            <a:spLocks noGrp="1" noChangeArrowheads="1"/>
          </p:cNvSpPr>
          <p:nvPr>
            <p:ph type="ctrTitle"/>
          </p:nvPr>
        </p:nvSpPr>
        <p:spPr>
          <a:xfrm>
            <a:off x="609600" y="152400"/>
            <a:ext cx="7772400" cy="698501"/>
          </a:xfrm>
        </p:spPr>
        <p:txBody>
          <a:bodyPr/>
          <a:lstStyle/>
          <a:p>
            <a:r>
              <a:rPr lang="en-US" sz="2400" dirty="0" smtClean="0">
                <a:solidFill>
                  <a:srgbClr val="0070C0"/>
                </a:solidFill>
                <a:latin typeface="Comic Sans MS" pitchFamily="66" charset="0"/>
              </a:rPr>
              <a:t>PS </a:t>
            </a:r>
            <a:r>
              <a:rPr lang="en-US" sz="2400" dirty="0" err="1" smtClean="0">
                <a:solidFill>
                  <a:srgbClr val="0070C0"/>
                </a:solidFill>
                <a:latin typeface="Comic Sans MS" pitchFamily="66" charset="0"/>
              </a:rPr>
              <a:t>Dipol</a:t>
            </a:r>
            <a:r>
              <a:rPr lang="en-US" sz="2400" dirty="0" smtClean="0">
                <a:solidFill>
                  <a:srgbClr val="0070C0"/>
                </a:solidFill>
                <a:latin typeface="Comic Sans MS" pitchFamily="66" charset="0"/>
              </a:rPr>
              <a:t> – 1956….</a:t>
            </a:r>
            <a:endParaRPr lang="en-US" sz="2400" dirty="0">
              <a:solidFill>
                <a:srgbClr val="0070C0"/>
              </a:solidFill>
              <a:latin typeface="Comic Sans MS" pitchFamily="66" charset="0"/>
            </a:endParaRPr>
          </a:p>
        </p:txBody>
      </p:sp>
      <p:sp>
        <p:nvSpPr>
          <p:cNvPr id="40960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960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960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09615" name="Rectangle 1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09616" name="Line 16"/>
          <p:cNvSpPr>
            <a:spLocks noChangeShapeType="1"/>
          </p:cNvSpPr>
          <p:nvPr/>
        </p:nvSpPr>
        <p:spPr bwMode="auto">
          <a:xfrm>
            <a:off x="6000750" y="3971925"/>
            <a:ext cx="12700" cy="914400"/>
          </a:xfrm>
          <a:prstGeom prst="line">
            <a:avLst/>
          </a:prstGeom>
          <a:noFill/>
          <a:ln w="38100">
            <a:solidFill>
              <a:schemeClr val="tx1"/>
            </a:solidFill>
            <a:round/>
            <a:headEnd type="triangle" w="med" len="med"/>
            <a:tailEnd/>
          </a:ln>
          <a:effectLst/>
        </p:spPr>
        <p:txBody>
          <a:bodyPr>
            <a:spAutoFit/>
          </a:bodyPr>
          <a:lstStyle/>
          <a:p>
            <a:endParaRPr lang="en-US"/>
          </a:p>
        </p:txBody>
      </p:sp>
      <p:sp>
        <p:nvSpPr>
          <p:cNvPr id="409617" name="Line 17"/>
          <p:cNvSpPr>
            <a:spLocks noChangeShapeType="1"/>
          </p:cNvSpPr>
          <p:nvPr/>
        </p:nvSpPr>
        <p:spPr bwMode="auto">
          <a:xfrm flipH="1" flipV="1">
            <a:off x="6018213" y="4884738"/>
            <a:ext cx="1646237" cy="361950"/>
          </a:xfrm>
          <a:prstGeom prst="line">
            <a:avLst/>
          </a:prstGeom>
          <a:noFill/>
          <a:ln w="38100">
            <a:solidFill>
              <a:schemeClr val="tx1"/>
            </a:solidFill>
            <a:round/>
            <a:headEnd type="triangle" w="med" len="med"/>
            <a:tailEnd/>
          </a:ln>
          <a:effectLst/>
        </p:spPr>
        <p:txBody>
          <a:bodyPr>
            <a:spAutoFit/>
          </a:bodyPr>
          <a:lstStyle/>
          <a:p>
            <a:endParaRPr lang="en-US"/>
          </a:p>
        </p:txBody>
      </p:sp>
      <p:sp>
        <p:nvSpPr>
          <p:cNvPr id="409618" name="Line 18"/>
          <p:cNvSpPr>
            <a:spLocks noChangeShapeType="1"/>
          </p:cNvSpPr>
          <p:nvPr/>
        </p:nvSpPr>
        <p:spPr bwMode="auto">
          <a:xfrm flipH="1">
            <a:off x="6032500" y="4362450"/>
            <a:ext cx="1311275" cy="514350"/>
          </a:xfrm>
          <a:prstGeom prst="line">
            <a:avLst/>
          </a:prstGeom>
          <a:noFill/>
          <a:ln w="38100">
            <a:solidFill>
              <a:schemeClr val="tx1"/>
            </a:solidFill>
            <a:round/>
            <a:headEnd type="triangle" w="med" len="med"/>
            <a:tailEnd/>
          </a:ln>
          <a:effectLst/>
        </p:spPr>
        <p:txBody>
          <a:bodyPr>
            <a:spAutoFit/>
          </a:bodyPr>
          <a:lstStyle/>
          <a:p>
            <a:endParaRPr lang="en-US"/>
          </a:p>
        </p:txBody>
      </p:sp>
      <p:sp>
        <p:nvSpPr>
          <p:cNvPr id="409620" name="Text Box 20"/>
          <p:cNvSpPr txBox="1">
            <a:spLocks noChangeArrowheads="1"/>
          </p:cNvSpPr>
          <p:nvPr/>
        </p:nvSpPr>
        <p:spPr bwMode="auto">
          <a:xfrm>
            <a:off x="6115050" y="3886200"/>
            <a:ext cx="406400" cy="366713"/>
          </a:xfrm>
          <a:prstGeom prst="rect">
            <a:avLst/>
          </a:prstGeom>
          <a:solidFill>
            <a:schemeClr val="bg1"/>
          </a:solidFill>
          <a:ln w="9525" algn="ctr">
            <a:noFill/>
            <a:miter lim="800000"/>
            <a:headEnd/>
            <a:tailEnd/>
          </a:ln>
          <a:effectLst/>
        </p:spPr>
        <p:txBody>
          <a:bodyPr>
            <a:spAutoFit/>
          </a:bodyPr>
          <a:lstStyle/>
          <a:p>
            <a:r>
              <a:rPr lang="sv-SE" sz="1800" b="1"/>
              <a:t>y</a:t>
            </a:r>
          </a:p>
        </p:txBody>
      </p:sp>
      <p:sp>
        <p:nvSpPr>
          <p:cNvPr id="409621" name="Text Box 21"/>
          <p:cNvSpPr txBox="1">
            <a:spLocks noChangeArrowheads="1"/>
          </p:cNvSpPr>
          <p:nvPr/>
        </p:nvSpPr>
        <p:spPr bwMode="auto">
          <a:xfrm>
            <a:off x="7115175" y="3959225"/>
            <a:ext cx="406400" cy="366713"/>
          </a:xfrm>
          <a:prstGeom prst="rect">
            <a:avLst/>
          </a:prstGeom>
          <a:solidFill>
            <a:schemeClr val="bg1"/>
          </a:solidFill>
          <a:ln w="9525" algn="ctr">
            <a:noFill/>
            <a:miter lim="800000"/>
            <a:headEnd/>
            <a:tailEnd/>
          </a:ln>
          <a:effectLst/>
        </p:spPr>
        <p:txBody>
          <a:bodyPr>
            <a:spAutoFit/>
          </a:bodyPr>
          <a:lstStyle/>
          <a:p>
            <a:r>
              <a:rPr lang="sv-SE" sz="1800" b="1"/>
              <a:t>x</a:t>
            </a:r>
          </a:p>
        </p:txBody>
      </p:sp>
      <p:sp>
        <p:nvSpPr>
          <p:cNvPr id="409622" name="Freeform 22"/>
          <p:cNvSpPr>
            <a:spLocks/>
          </p:cNvSpPr>
          <p:nvPr/>
        </p:nvSpPr>
        <p:spPr bwMode="auto">
          <a:xfrm rot="567740">
            <a:off x="5962650" y="4981575"/>
            <a:ext cx="1352550" cy="847725"/>
          </a:xfrm>
          <a:custGeom>
            <a:avLst/>
            <a:gdLst/>
            <a:ahLst/>
            <a:cxnLst>
              <a:cxn ang="0">
                <a:pos x="0" y="0"/>
              </a:cxn>
              <a:cxn ang="0">
                <a:pos x="354" y="102"/>
              </a:cxn>
              <a:cxn ang="0">
                <a:pos x="588" y="534"/>
              </a:cxn>
            </a:cxnLst>
            <a:rect l="0" t="0" r="r" b="b"/>
            <a:pathLst>
              <a:path w="588" h="534">
                <a:moveTo>
                  <a:pt x="0" y="0"/>
                </a:moveTo>
                <a:cubicBezTo>
                  <a:pt x="128" y="6"/>
                  <a:pt x="256" y="13"/>
                  <a:pt x="354" y="102"/>
                </a:cubicBezTo>
                <a:cubicBezTo>
                  <a:pt x="452" y="191"/>
                  <a:pt x="549" y="462"/>
                  <a:pt x="588" y="534"/>
                </a:cubicBezTo>
              </a:path>
            </a:pathLst>
          </a:custGeom>
          <a:noFill/>
          <a:ln w="28575" cap="flat" cmpd="sng">
            <a:solidFill>
              <a:schemeClr val="tx1"/>
            </a:solidFill>
            <a:prstDash val="solid"/>
            <a:round/>
            <a:headEnd type="none" w="med" len="med"/>
            <a:tailEnd type="triangle" w="med" len="med"/>
          </a:ln>
          <a:effectLst/>
        </p:spPr>
        <p:txBody>
          <a:bodyPr>
            <a:spAutoFit/>
          </a:bodyPr>
          <a:lstStyle/>
          <a:p>
            <a:endParaRPr lang="en-US"/>
          </a:p>
        </p:txBody>
      </p:sp>
      <p:pic>
        <p:nvPicPr>
          <p:cNvPr id="19" name="Picture 4" descr="https://mediastream.cern.ch/MediaArchive/Photo/Public/1956/5600555/5600555/5600555-A4-at-144-dpi.jpg"/>
          <p:cNvPicPr>
            <a:picLocks noChangeAspect="1" noChangeArrowheads="1"/>
          </p:cNvPicPr>
          <p:nvPr/>
        </p:nvPicPr>
        <p:blipFill>
          <a:blip r:embed="rId3" cstate="print"/>
          <a:srcRect/>
          <a:stretch>
            <a:fillRect/>
          </a:stretch>
        </p:blipFill>
        <p:spPr bwMode="auto">
          <a:xfrm>
            <a:off x="762000" y="1117600"/>
            <a:ext cx="7467600" cy="4978400"/>
          </a:xfrm>
          <a:prstGeom prst="rect">
            <a:avLst/>
          </a:prstGeom>
          <a:noFill/>
        </p:spPr>
      </p:pic>
      <p:sp>
        <p:nvSpPr>
          <p:cNvPr id="15" name="Footer Placeholder 14"/>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Rectangle 16"/>
          <p:cNvSpPr>
            <a:spLocks noGrp="1" noChangeArrowheads="1"/>
          </p:cNvSpPr>
          <p:nvPr>
            <p:ph type="sldNum" sz="quarter" idx="4294967295"/>
          </p:nvPr>
        </p:nvSpPr>
        <p:spPr>
          <a:xfrm>
            <a:off x="6858000" y="6337300"/>
            <a:ext cx="1905000" cy="457200"/>
          </a:xfrm>
          <a:prstGeom prst="rect">
            <a:avLst/>
          </a:prstGeom>
        </p:spPr>
        <p:txBody>
          <a:bodyPr/>
          <a:lstStyle/>
          <a:p>
            <a:fld id="{E44D74BE-F4C5-4B96-99ED-F7468C0E10E2}" type="slidenum">
              <a:rPr lang="en-US"/>
              <a:pPr/>
              <a:t>22</a:t>
            </a:fld>
            <a:endParaRPr lang="en-US"/>
          </a:p>
        </p:txBody>
      </p:sp>
      <p:sp>
        <p:nvSpPr>
          <p:cNvPr id="276482" name="Rectangle 2"/>
          <p:cNvSpPr>
            <a:spLocks noGrp="1" noChangeArrowheads="1"/>
          </p:cNvSpPr>
          <p:nvPr>
            <p:ph type="ctrTitle"/>
          </p:nvPr>
        </p:nvSpPr>
        <p:spPr>
          <a:xfrm>
            <a:off x="935038" y="-71438"/>
            <a:ext cx="7672387" cy="698501"/>
          </a:xfrm>
        </p:spPr>
        <p:txBody>
          <a:bodyPr/>
          <a:lstStyle/>
          <a:p>
            <a:r>
              <a:rPr lang="en-GB" sz="2400" dirty="0" err="1">
                <a:solidFill>
                  <a:srgbClr val="0070C0"/>
                </a:solidFill>
                <a:latin typeface="Comic Sans MS" pitchFamily="66" charset="0"/>
              </a:rPr>
              <a:t>Supraledande</a:t>
            </a:r>
            <a:r>
              <a:rPr lang="en-GB" sz="2400" dirty="0">
                <a:solidFill>
                  <a:srgbClr val="0070C0"/>
                </a:solidFill>
                <a:latin typeface="Comic Sans MS" pitchFamily="66" charset="0"/>
              </a:rPr>
              <a:t> </a:t>
            </a:r>
            <a:r>
              <a:rPr lang="en-GB" sz="2400" dirty="0" err="1" smtClean="0">
                <a:solidFill>
                  <a:srgbClr val="0070C0"/>
                </a:solidFill>
                <a:latin typeface="Comic Sans MS" pitchFamily="66" charset="0"/>
              </a:rPr>
              <a:t>Dipol</a:t>
            </a:r>
            <a:r>
              <a:rPr lang="en-GB" sz="2400" dirty="0" smtClean="0">
                <a:solidFill>
                  <a:srgbClr val="0070C0"/>
                </a:solidFill>
                <a:latin typeface="Comic Sans MS" pitchFamily="66" charset="0"/>
              </a:rPr>
              <a:t> </a:t>
            </a:r>
            <a:r>
              <a:rPr lang="en-GB" sz="2400" dirty="0" err="1">
                <a:solidFill>
                  <a:srgbClr val="0070C0"/>
                </a:solidFill>
                <a:latin typeface="Comic Sans MS" pitchFamily="66" charset="0"/>
              </a:rPr>
              <a:t>för</a:t>
            </a:r>
            <a:r>
              <a:rPr lang="en-GB" sz="2400" dirty="0">
                <a:solidFill>
                  <a:srgbClr val="0070C0"/>
                </a:solidFill>
                <a:latin typeface="Comic Sans MS" pitchFamily="66" charset="0"/>
              </a:rPr>
              <a:t> </a:t>
            </a:r>
            <a:r>
              <a:rPr lang="en-GB" sz="2400" dirty="0" smtClean="0">
                <a:solidFill>
                  <a:srgbClr val="0070C0"/>
                </a:solidFill>
                <a:latin typeface="Comic Sans MS" pitchFamily="66" charset="0"/>
              </a:rPr>
              <a:t>LHC-2008</a:t>
            </a:r>
            <a:endParaRPr lang="en-US" sz="2400" dirty="0">
              <a:solidFill>
                <a:srgbClr val="0070C0"/>
              </a:solidFill>
              <a:latin typeface="Comic Sans MS" pitchFamily="66" charset="0"/>
            </a:endParaRPr>
          </a:p>
        </p:txBody>
      </p:sp>
      <p:sp>
        <p:nvSpPr>
          <p:cNvPr id="27648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7648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7648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276492" name="Rectangle 12"/>
          <p:cNvSpPr>
            <a:spLocks noChangeArrowheads="1"/>
          </p:cNvSpPr>
          <p:nvPr/>
        </p:nvSpPr>
        <p:spPr bwMode="auto">
          <a:xfrm>
            <a:off x="914400" y="609600"/>
            <a:ext cx="7620000" cy="458788"/>
          </a:xfrm>
          <a:prstGeom prst="rect">
            <a:avLst/>
          </a:prstGeom>
          <a:noFill/>
          <a:ln w="9525">
            <a:noFill/>
            <a:miter lim="800000"/>
            <a:headEnd/>
            <a:tailEnd/>
          </a:ln>
          <a:effectLst/>
        </p:spPr>
        <p:txBody>
          <a:bodyPr/>
          <a:lstStyle/>
          <a:p>
            <a:pPr eaLnBrk="1" hangingPunct="1"/>
            <a:r>
              <a:rPr lang="en-US" sz="1600" dirty="0" smtClean="0">
                <a:solidFill>
                  <a:srgbClr val="0070C0"/>
                </a:solidFill>
                <a:latin typeface="Verdana" pitchFamily="34" charset="0"/>
              </a:rPr>
              <a:t>LHC </a:t>
            </a:r>
            <a:r>
              <a:rPr lang="en-US" sz="1600" dirty="0" err="1" smtClean="0">
                <a:solidFill>
                  <a:srgbClr val="0070C0"/>
                </a:solidFill>
                <a:latin typeface="Verdana" pitchFamily="34" charset="0"/>
              </a:rPr>
              <a:t>dipolen</a:t>
            </a:r>
            <a:r>
              <a:rPr lang="en-US" sz="1600" dirty="0" smtClean="0">
                <a:solidFill>
                  <a:srgbClr val="0070C0"/>
                </a:solidFill>
                <a:latin typeface="Verdana" pitchFamily="34" charset="0"/>
              </a:rPr>
              <a:t> (15m/30 ton - 1232 </a:t>
            </a:r>
            <a:r>
              <a:rPr lang="en-US" sz="1600" dirty="0" err="1" smtClean="0">
                <a:solidFill>
                  <a:srgbClr val="0070C0"/>
                </a:solidFill>
                <a:latin typeface="Verdana" pitchFamily="34" charset="0"/>
              </a:rPr>
              <a:t>stycken</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installerade</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i</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tunneln</a:t>
            </a:r>
            <a:r>
              <a:rPr lang="en-US" sz="1600" dirty="0" smtClean="0">
                <a:solidFill>
                  <a:srgbClr val="0070C0"/>
                </a:solidFill>
                <a:latin typeface="Verdana" pitchFamily="34" charset="0"/>
              </a:rPr>
              <a:t>) </a:t>
            </a:r>
          </a:p>
          <a:p>
            <a:pPr eaLnBrk="1" hangingPunct="1"/>
            <a:r>
              <a:rPr lang="en-US" sz="1600" dirty="0" err="1" smtClean="0">
                <a:solidFill>
                  <a:srgbClr val="0070C0"/>
                </a:solidFill>
                <a:latin typeface="Verdana" pitchFamily="34" charset="0"/>
              </a:rPr>
              <a:t>Byggda</a:t>
            </a:r>
            <a:r>
              <a:rPr lang="en-US" sz="1600" dirty="0" smtClean="0">
                <a:solidFill>
                  <a:srgbClr val="0070C0"/>
                </a:solidFill>
                <a:latin typeface="Verdana" pitchFamily="34" charset="0"/>
              </a:rPr>
              <a:t> </a:t>
            </a:r>
            <a:r>
              <a:rPr lang="en-US" sz="1600" dirty="0" err="1">
                <a:solidFill>
                  <a:srgbClr val="0070C0"/>
                </a:solidFill>
                <a:latin typeface="Verdana" pitchFamily="34" charset="0"/>
              </a:rPr>
              <a:t>i</a:t>
            </a:r>
            <a:r>
              <a:rPr lang="en-US" sz="1600" dirty="0">
                <a:solidFill>
                  <a:srgbClr val="0070C0"/>
                </a:solidFill>
                <a:latin typeface="Verdana" pitchFamily="34" charset="0"/>
              </a:rPr>
              <a:t> 3 </a:t>
            </a:r>
            <a:r>
              <a:rPr lang="en-US" sz="1600" dirty="0" err="1">
                <a:solidFill>
                  <a:srgbClr val="0070C0"/>
                </a:solidFill>
                <a:latin typeface="Verdana" pitchFamily="34" charset="0"/>
              </a:rPr>
              <a:t>fabriker</a:t>
            </a:r>
            <a:r>
              <a:rPr lang="en-US" sz="1600" dirty="0">
                <a:solidFill>
                  <a:srgbClr val="0070C0"/>
                </a:solidFill>
                <a:latin typeface="Verdana" pitchFamily="34" charset="0"/>
              </a:rPr>
              <a:t> (</a:t>
            </a:r>
            <a:r>
              <a:rPr lang="en-US" sz="1600" dirty="0" err="1">
                <a:solidFill>
                  <a:srgbClr val="0070C0"/>
                </a:solidFill>
                <a:latin typeface="Verdana" pitchFamily="34" charset="0"/>
              </a:rPr>
              <a:t>Tyskland</a:t>
            </a:r>
            <a:r>
              <a:rPr lang="en-US" sz="1600" dirty="0">
                <a:solidFill>
                  <a:srgbClr val="0070C0"/>
                </a:solidFill>
                <a:latin typeface="Verdana" pitchFamily="34" charset="0"/>
              </a:rPr>
              <a:t> </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Frankrike</a:t>
            </a:r>
            <a:r>
              <a:rPr lang="en-US" sz="1600" dirty="0">
                <a:solidFill>
                  <a:srgbClr val="0070C0"/>
                </a:solidFill>
                <a:latin typeface="Verdana" pitchFamily="34" charset="0"/>
              </a:rPr>
              <a:t>, </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Italien</a:t>
            </a:r>
            <a:r>
              <a:rPr lang="en-US" sz="1600" dirty="0" smtClean="0">
                <a:solidFill>
                  <a:srgbClr val="0070C0"/>
                </a:solidFill>
                <a:latin typeface="Verdana" pitchFamily="34" charset="0"/>
              </a:rPr>
              <a:t>)</a:t>
            </a:r>
            <a:endParaRPr lang="en-US" sz="1600" dirty="0">
              <a:solidFill>
                <a:srgbClr val="0070C0"/>
              </a:solidFill>
              <a:latin typeface="Verdana" pitchFamily="34" charset="0"/>
            </a:endParaRPr>
          </a:p>
        </p:txBody>
      </p:sp>
      <p:pic>
        <p:nvPicPr>
          <p:cNvPr id="276493" name="Picture 13"/>
          <p:cNvPicPr>
            <a:picLocks noChangeAspect="1" noChangeArrowheads="1"/>
          </p:cNvPicPr>
          <p:nvPr/>
        </p:nvPicPr>
        <p:blipFill>
          <a:blip r:embed="rId3" cstate="print"/>
          <a:srcRect/>
          <a:stretch>
            <a:fillRect/>
          </a:stretch>
        </p:blipFill>
        <p:spPr bwMode="auto">
          <a:xfrm>
            <a:off x="1387475" y="1608138"/>
            <a:ext cx="6459538" cy="4211637"/>
          </a:xfrm>
          <a:prstGeom prst="rect">
            <a:avLst/>
          </a:prstGeom>
          <a:noFill/>
          <a:ln w="9525">
            <a:noFill/>
            <a:miter lim="800000"/>
            <a:headEnd/>
            <a:tailEnd/>
          </a:ln>
          <a:effectLst/>
        </p:spPr>
      </p:pic>
      <p:sp>
        <p:nvSpPr>
          <p:cNvPr id="276496" name="Rectangle 16"/>
          <p:cNvSpPr>
            <a:spLocks noChangeArrowheads="1"/>
          </p:cNvSpPr>
          <p:nvPr/>
        </p:nvSpPr>
        <p:spPr bwMode="auto">
          <a:xfrm rot="-5400000">
            <a:off x="-2331243" y="3151981"/>
            <a:ext cx="5748338" cy="307975"/>
          </a:xfrm>
          <a:prstGeom prst="rect">
            <a:avLst/>
          </a:prstGeom>
          <a:noFill/>
          <a:ln w="9525">
            <a:noFill/>
            <a:miter lim="800000"/>
            <a:headEnd/>
            <a:tailEnd/>
          </a:ln>
          <a:effectLst/>
        </p:spPr>
        <p:txBody>
          <a:bodyPr anchor="b"/>
          <a:lstStyle/>
          <a:p>
            <a:pPr algn="ctr" eaLnBrk="1" hangingPunct="1"/>
            <a:r>
              <a:rPr lang="en-US" sz="1800">
                <a:solidFill>
                  <a:schemeClr val="folHlink"/>
                </a:solidFill>
              </a:rPr>
              <a:t>TEKNOLOGI</a:t>
            </a:r>
            <a:endParaRPr lang="en-US" sz="1600">
              <a:solidFill>
                <a:schemeClr val="folHlink"/>
              </a:solidFill>
            </a:endParaRPr>
          </a:p>
        </p:txBody>
      </p:sp>
      <p:sp>
        <p:nvSpPr>
          <p:cNvPr id="10" name="Footer Placeholder 9"/>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Verdana" pitchFamily="34" charset="0"/>
              </a:rPr>
              <a:t>LHC </a:t>
            </a:r>
            <a:r>
              <a:rPr lang="en-US" sz="2800" dirty="0" err="1" smtClean="0">
                <a:latin typeface="Verdana" pitchFamily="34" charset="0"/>
              </a:rPr>
              <a:t>Dipol</a:t>
            </a:r>
            <a:r>
              <a:rPr lang="en-US" sz="2800" dirty="0" smtClean="0">
                <a:latin typeface="Verdana" pitchFamily="34" charset="0"/>
              </a:rPr>
              <a:t> </a:t>
            </a:r>
            <a:r>
              <a:rPr lang="en-US" sz="2800" dirty="0" err="1" smtClean="0">
                <a:latin typeface="Verdana" pitchFamily="34" charset="0"/>
              </a:rPr>
              <a:t>fält</a:t>
            </a:r>
            <a:endParaRPr lang="en-US" sz="2800" dirty="0">
              <a:latin typeface="Verdana" pitchFamily="34" charset="0"/>
            </a:endParaRPr>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23</a:t>
            </a:fld>
            <a:endParaRPr lang="en-US"/>
          </a:p>
        </p:txBody>
      </p:sp>
      <p:pic>
        <p:nvPicPr>
          <p:cNvPr id="143362" name="Picture 2" descr="http://www.lhc-facts.ch/img/dipol/magnetfeld2.jpg"/>
          <p:cNvPicPr>
            <a:picLocks noChangeAspect="1" noChangeArrowheads="1"/>
          </p:cNvPicPr>
          <p:nvPr/>
        </p:nvPicPr>
        <p:blipFill>
          <a:blip r:embed="rId3" cstate="print"/>
          <a:srcRect/>
          <a:stretch>
            <a:fillRect/>
          </a:stretch>
        </p:blipFill>
        <p:spPr bwMode="auto">
          <a:xfrm>
            <a:off x="4114800" y="2514600"/>
            <a:ext cx="4025771" cy="2895600"/>
          </a:xfrm>
          <a:prstGeom prst="rect">
            <a:avLst/>
          </a:prstGeom>
          <a:noFill/>
        </p:spPr>
      </p:pic>
      <p:pic>
        <p:nvPicPr>
          <p:cNvPr id="143364" name="Picture 4" descr="http://www.lhc-facts.ch/img/dipol/dipolschema.jpg"/>
          <p:cNvPicPr>
            <a:picLocks noChangeAspect="1" noChangeArrowheads="1"/>
          </p:cNvPicPr>
          <p:nvPr/>
        </p:nvPicPr>
        <p:blipFill>
          <a:blip r:embed="rId4" cstate="print"/>
          <a:srcRect/>
          <a:stretch>
            <a:fillRect/>
          </a:stretch>
        </p:blipFill>
        <p:spPr bwMode="auto">
          <a:xfrm>
            <a:off x="381000" y="2514600"/>
            <a:ext cx="3286125" cy="314325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Krafter</a:t>
            </a:r>
            <a:r>
              <a:rPr lang="en-US" dirty="0" smtClean="0"/>
              <a:t> </a:t>
            </a:r>
            <a:r>
              <a:rPr lang="en-US" dirty="0" err="1" smtClean="0"/>
              <a:t>i</a:t>
            </a:r>
            <a:r>
              <a:rPr lang="en-US" dirty="0" smtClean="0"/>
              <a:t> </a:t>
            </a:r>
            <a:r>
              <a:rPr lang="en-US" dirty="0" err="1" smtClean="0"/>
              <a:t>spel</a:t>
            </a:r>
            <a:endParaRPr lang="en-US" dirty="0"/>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24</a:t>
            </a:fld>
            <a:endParaRPr lang="en-US"/>
          </a:p>
        </p:txBody>
      </p:sp>
      <p:pic>
        <p:nvPicPr>
          <p:cNvPr id="149506" name="Picture 2" descr="http://www.newscientist.com/data/galleries/dn16254-damage-that-derailed-higgs-hunt/two.jpg"/>
          <p:cNvPicPr>
            <a:picLocks noChangeAspect="1" noChangeArrowheads="1"/>
          </p:cNvPicPr>
          <p:nvPr/>
        </p:nvPicPr>
        <p:blipFill>
          <a:blip r:embed="rId2" cstate="print"/>
          <a:srcRect/>
          <a:stretch>
            <a:fillRect/>
          </a:stretch>
        </p:blipFill>
        <p:spPr bwMode="auto">
          <a:xfrm>
            <a:off x="381000" y="1828800"/>
            <a:ext cx="3733800" cy="4038600"/>
          </a:xfrm>
          <a:prstGeom prst="rect">
            <a:avLst/>
          </a:prstGeom>
          <a:noFill/>
        </p:spPr>
      </p:pic>
      <p:pic>
        <p:nvPicPr>
          <p:cNvPr id="149508" name="Picture 4" descr="http://www.newscientist.com/data/galleries/dn16254-damage-that-derailed-higgs-hunt/red_boxes.jpg"/>
          <p:cNvPicPr>
            <a:picLocks noChangeAspect="1" noChangeArrowheads="1"/>
          </p:cNvPicPr>
          <p:nvPr/>
        </p:nvPicPr>
        <p:blipFill>
          <a:blip r:embed="rId3" cstate="print"/>
          <a:srcRect/>
          <a:stretch>
            <a:fillRect/>
          </a:stretch>
        </p:blipFill>
        <p:spPr bwMode="auto">
          <a:xfrm>
            <a:off x="4419600" y="2057400"/>
            <a:ext cx="4000500" cy="357187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Krafter</a:t>
            </a:r>
            <a:r>
              <a:rPr lang="en-US" dirty="0" smtClean="0"/>
              <a:t> </a:t>
            </a:r>
            <a:r>
              <a:rPr lang="en-US" dirty="0" err="1" smtClean="0"/>
              <a:t>i</a:t>
            </a:r>
            <a:r>
              <a:rPr lang="en-US" dirty="0" smtClean="0"/>
              <a:t> </a:t>
            </a:r>
            <a:r>
              <a:rPr lang="en-US" dirty="0" err="1" smtClean="0"/>
              <a:t>spel</a:t>
            </a:r>
            <a:endParaRPr lang="en-US" dirty="0"/>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25</a:t>
            </a:fld>
            <a:endParaRPr lang="en-US"/>
          </a:p>
        </p:txBody>
      </p:sp>
      <p:pic>
        <p:nvPicPr>
          <p:cNvPr id="172034" name="Picture 2" descr="https://mediastream.cern.ch/MediaArchive/Photo/Public/2008/0811007/0811007_13/0811007_13-A4-at-144-dpi.jpg"/>
          <p:cNvPicPr>
            <a:picLocks noChangeAspect="1" noChangeArrowheads="1"/>
          </p:cNvPicPr>
          <p:nvPr/>
        </p:nvPicPr>
        <p:blipFill>
          <a:blip r:embed="rId2" cstate="print"/>
          <a:srcRect/>
          <a:stretch>
            <a:fillRect/>
          </a:stretch>
        </p:blipFill>
        <p:spPr bwMode="auto">
          <a:xfrm>
            <a:off x="1524000" y="1828800"/>
            <a:ext cx="6324600" cy="399097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6"/>
          <p:cNvSpPr>
            <a:spLocks noGrp="1" noChangeArrowheads="1"/>
          </p:cNvSpPr>
          <p:nvPr>
            <p:ph type="sldNum" sz="quarter" idx="4294967295"/>
          </p:nvPr>
        </p:nvSpPr>
        <p:spPr>
          <a:xfrm>
            <a:off x="6858000" y="6337300"/>
            <a:ext cx="1905000" cy="457200"/>
          </a:xfrm>
          <a:prstGeom prst="rect">
            <a:avLst/>
          </a:prstGeom>
        </p:spPr>
        <p:txBody>
          <a:bodyPr/>
          <a:lstStyle/>
          <a:p>
            <a:fld id="{EC9ABC97-484F-4AF1-BB86-7187C82DB861}" type="slidenum">
              <a:rPr lang="en-US"/>
              <a:pPr/>
              <a:t>26</a:t>
            </a:fld>
            <a:endParaRPr lang="en-US"/>
          </a:p>
        </p:txBody>
      </p:sp>
      <p:sp>
        <p:nvSpPr>
          <p:cNvPr id="227330" name="Rectangle 2"/>
          <p:cNvSpPr>
            <a:spLocks noGrp="1" noChangeArrowheads="1"/>
          </p:cNvSpPr>
          <p:nvPr>
            <p:ph type="ctrTitle"/>
          </p:nvPr>
        </p:nvSpPr>
        <p:spPr>
          <a:xfrm>
            <a:off x="935038" y="-71438"/>
            <a:ext cx="7772400" cy="698501"/>
          </a:xfrm>
        </p:spPr>
        <p:txBody>
          <a:bodyPr/>
          <a:lstStyle/>
          <a:p>
            <a:r>
              <a:rPr lang="en-US" sz="2400" dirty="0" err="1" smtClean="0">
                <a:solidFill>
                  <a:srgbClr val="0070C0"/>
                </a:solidFill>
                <a:latin typeface="Verdana" pitchFamily="34" charset="0"/>
              </a:rPr>
              <a:t>Magnettyper</a:t>
            </a:r>
            <a:r>
              <a:rPr lang="en-US" sz="2400" dirty="0" smtClean="0">
                <a:solidFill>
                  <a:srgbClr val="0070C0"/>
                </a:solidFill>
                <a:latin typeface="Verdana" pitchFamily="34" charset="0"/>
              </a:rPr>
              <a:t> - </a:t>
            </a:r>
            <a:r>
              <a:rPr lang="en-US" sz="2400" dirty="0" err="1" smtClean="0">
                <a:solidFill>
                  <a:srgbClr val="0070C0"/>
                </a:solidFill>
                <a:latin typeface="Verdana" pitchFamily="34" charset="0"/>
              </a:rPr>
              <a:t>kvadrupolen</a:t>
            </a:r>
            <a:r>
              <a:rPr lang="en-US" sz="2400" dirty="0" smtClean="0">
                <a:solidFill>
                  <a:srgbClr val="0070C0"/>
                </a:solidFill>
                <a:latin typeface="Verdana" pitchFamily="34" charset="0"/>
              </a:rPr>
              <a:t> </a:t>
            </a:r>
            <a:endParaRPr lang="en-US" sz="2400" dirty="0">
              <a:solidFill>
                <a:srgbClr val="0070C0"/>
              </a:solidFill>
              <a:latin typeface="Verdana" pitchFamily="34" charset="0"/>
            </a:endParaRPr>
          </a:p>
        </p:txBody>
      </p:sp>
      <p:sp>
        <p:nvSpPr>
          <p:cNvPr id="227331"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27332"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27333"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227348" name="Text Box 20"/>
          <p:cNvSpPr txBox="1">
            <a:spLocks noChangeArrowheads="1"/>
          </p:cNvSpPr>
          <p:nvPr/>
        </p:nvSpPr>
        <p:spPr bwMode="auto">
          <a:xfrm>
            <a:off x="762000" y="1157288"/>
            <a:ext cx="8001000" cy="523220"/>
          </a:xfrm>
          <a:prstGeom prst="rect">
            <a:avLst/>
          </a:prstGeom>
          <a:noFill/>
          <a:ln w="9525" algn="ctr">
            <a:noFill/>
            <a:miter lim="800000"/>
            <a:headEnd/>
            <a:tailEnd/>
          </a:ln>
          <a:effectLst/>
        </p:spPr>
        <p:txBody>
          <a:bodyPr wrap="square">
            <a:spAutoFit/>
          </a:bodyPr>
          <a:lstStyle/>
          <a:p>
            <a:r>
              <a:rPr lang="sv-SE" sz="1400" dirty="0">
                <a:solidFill>
                  <a:srgbClr val="0070C0"/>
                </a:solidFill>
                <a:latin typeface="Verdana" pitchFamily="34" charset="0"/>
              </a:rPr>
              <a:t>Partiklarna måste fokuseras för </a:t>
            </a:r>
            <a:r>
              <a:rPr lang="sv-SE" sz="1400" dirty="0" smtClean="0">
                <a:solidFill>
                  <a:srgbClr val="0070C0"/>
                </a:solidFill>
                <a:latin typeface="Verdana" pitchFamily="34" charset="0"/>
              </a:rPr>
              <a:t>stanna kvar i maskinen och för att kunna accelereras.  Linser, i form av kvadrupoler, precis </a:t>
            </a:r>
            <a:r>
              <a:rPr lang="sv-SE" sz="1400" dirty="0">
                <a:solidFill>
                  <a:srgbClr val="0070C0"/>
                </a:solidFill>
                <a:latin typeface="Verdana" pitchFamily="34" charset="0"/>
              </a:rPr>
              <a:t>som i </a:t>
            </a:r>
            <a:r>
              <a:rPr lang="sv-SE" sz="1400" dirty="0" smtClean="0">
                <a:solidFill>
                  <a:srgbClr val="0070C0"/>
                </a:solidFill>
                <a:latin typeface="Verdana" pitchFamily="34" charset="0"/>
              </a:rPr>
              <a:t> vanliga optiska system anv</a:t>
            </a:r>
            <a:r>
              <a:rPr lang="en-GB" sz="1400" dirty="0" err="1" smtClean="0">
                <a:solidFill>
                  <a:srgbClr val="0070C0"/>
                </a:solidFill>
                <a:latin typeface="Verdana" pitchFamily="34" charset="0"/>
              </a:rPr>
              <a:t>änds</a:t>
            </a:r>
            <a:r>
              <a:rPr lang="sv-SE" sz="1400" dirty="0" smtClean="0">
                <a:solidFill>
                  <a:srgbClr val="0070C0"/>
                </a:solidFill>
                <a:latin typeface="Verdana" pitchFamily="34" charset="0"/>
              </a:rPr>
              <a:t>.</a:t>
            </a:r>
            <a:endParaRPr lang="sv-SE" sz="1400" dirty="0">
              <a:solidFill>
                <a:srgbClr val="0070C0"/>
              </a:solidFill>
              <a:latin typeface="Verdana" pitchFamily="34" charset="0"/>
            </a:endParaRPr>
          </a:p>
        </p:txBody>
      </p:sp>
      <p:pic>
        <p:nvPicPr>
          <p:cNvPr id="227349" name="Picture 21"/>
          <p:cNvPicPr>
            <a:picLocks noChangeAspect="1" noChangeArrowheads="1"/>
          </p:cNvPicPr>
          <p:nvPr/>
        </p:nvPicPr>
        <p:blipFill>
          <a:blip r:embed="rId3" cstate="print"/>
          <a:srcRect/>
          <a:stretch>
            <a:fillRect/>
          </a:stretch>
        </p:blipFill>
        <p:spPr bwMode="auto">
          <a:xfrm>
            <a:off x="1905000" y="1981200"/>
            <a:ext cx="4275137" cy="3476625"/>
          </a:xfrm>
          <a:prstGeom prst="rect">
            <a:avLst/>
          </a:prstGeom>
          <a:noFill/>
          <a:ln w="9525" algn="ctr">
            <a:noFill/>
            <a:miter lim="800000"/>
            <a:headEnd/>
            <a:tailEnd/>
          </a:ln>
          <a:effectLst/>
        </p:spPr>
      </p:pic>
      <p:sp>
        <p:nvSpPr>
          <p:cNvPr id="227351" name="Text Box 23"/>
          <p:cNvSpPr txBox="1">
            <a:spLocks noChangeArrowheads="1"/>
          </p:cNvSpPr>
          <p:nvPr/>
        </p:nvSpPr>
        <p:spPr bwMode="auto">
          <a:xfrm>
            <a:off x="1555750" y="2212975"/>
            <a:ext cx="1822450" cy="366713"/>
          </a:xfrm>
          <a:prstGeom prst="rect">
            <a:avLst/>
          </a:prstGeom>
          <a:solidFill>
            <a:schemeClr val="bg1"/>
          </a:solidFill>
          <a:ln w="9525" algn="ctr">
            <a:noFill/>
            <a:miter lim="800000"/>
            <a:headEnd/>
            <a:tailEnd/>
          </a:ln>
          <a:effectLst/>
        </p:spPr>
        <p:txBody>
          <a:bodyPr>
            <a:spAutoFit/>
          </a:bodyPr>
          <a:lstStyle/>
          <a:p>
            <a:r>
              <a:rPr lang="sv-SE" sz="1800" dirty="0">
                <a:solidFill>
                  <a:srgbClr val="0070C0"/>
                </a:solidFill>
                <a:latin typeface="Verdana" pitchFamily="34" charset="0"/>
              </a:rPr>
              <a:t>Kvadrupol</a:t>
            </a:r>
          </a:p>
        </p:txBody>
      </p:sp>
      <p:sp>
        <p:nvSpPr>
          <p:cNvPr id="227352" name="Text Box 24"/>
          <p:cNvSpPr txBox="1">
            <a:spLocks noChangeArrowheads="1"/>
          </p:cNvSpPr>
          <p:nvPr/>
        </p:nvSpPr>
        <p:spPr bwMode="auto">
          <a:xfrm>
            <a:off x="6477000" y="2362200"/>
            <a:ext cx="2270125" cy="1446550"/>
          </a:xfrm>
          <a:prstGeom prst="rect">
            <a:avLst/>
          </a:prstGeom>
          <a:solidFill>
            <a:schemeClr val="bg1"/>
          </a:solidFill>
          <a:ln w="9525" algn="ctr">
            <a:noFill/>
            <a:miter lim="800000"/>
            <a:headEnd/>
            <a:tailEnd/>
          </a:ln>
          <a:effectLst/>
        </p:spPr>
        <p:txBody>
          <a:bodyPr>
            <a:spAutoFit/>
          </a:bodyPr>
          <a:lstStyle/>
          <a:p>
            <a:r>
              <a:rPr lang="sv-SE" sz="1400" dirty="0">
                <a:solidFill>
                  <a:srgbClr val="0070C0"/>
                </a:solidFill>
                <a:latin typeface="Verdana" pitchFamily="34" charset="0"/>
              </a:rPr>
              <a:t>Positiv partikel som rör sig mot oss: </a:t>
            </a:r>
          </a:p>
          <a:p>
            <a:r>
              <a:rPr lang="sv-SE" sz="1400" dirty="0">
                <a:solidFill>
                  <a:srgbClr val="0070C0"/>
                </a:solidFill>
                <a:latin typeface="Verdana" pitchFamily="34" charset="0"/>
              </a:rPr>
              <a:t>Defokuserande i det horizontella planet fokuserande i </a:t>
            </a:r>
            <a:r>
              <a:rPr lang="sv-SE" sz="1400" dirty="0" smtClean="0">
                <a:solidFill>
                  <a:srgbClr val="0070C0"/>
                </a:solidFill>
                <a:latin typeface="Verdana" pitchFamily="34" charset="0"/>
              </a:rPr>
              <a:t>det vertikala planet</a:t>
            </a:r>
            <a:r>
              <a:rPr lang="sv-SE" sz="1800" dirty="0" smtClean="0">
                <a:latin typeface="Verdana" pitchFamily="34" charset="0"/>
              </a:rPr>
              <a:t>.</a:t>
            </a:r>
            <a:endParaRPr lang="sv-SE" sz="1800" dirty="0">
              <a:latin typeface="Verdana" pitchFamily="34" charset="0"/>
            </a:endParaRPr>
          </a:p>
        </p:txBody>
      </p:sp>
      <p:sp>
        <p:nvSpPr>
          <p:cNvPr id="227355" name="Oval 27"/>
          <p:cNvSpPr>
            <a:spLocks noChangeArrowheads="1"/>
          </p:cNvSpPr>
          <p:nvPr/>
        </p:nvSpPr>
        <p:spPr bwMode="auto">
          <a:xfrm>
            <a:off x="4191000" y="3962400"/>
            <a:ext cx="88900" cy="88900"/>
          </a:xfrm>
          <a:prstGeom prst="ellipse">
            <a:avLst/>
          </a:prstGeom>
          <a:solidFill>
            <a:srgbClr val="9933FF"/>
          </a:solidFill>
          <a:ln w="9525" algn="ctr">
            <a:noFill/>
            <a:round/>
            <a:headEnd/>
            <a:tailEnd/>
          </a:ln>
          <a:effectLst/>
        </p:spPr>
        <p:txBody>
          <a:bodyPr wrap="none" anchor="ctr">
            <a:spAutoFit/>
          </a:bodyPr>
          <a:lstStyle/>
          <a:p>
            <a:endParaRPr lang="en-US"/>
          </a:p>
        </p:txBody>
      </p:sp>
      <p:sp>
        <p:nvSpPr>
          <p:cNvPr id="227356" name="Text Box 28"/>
          <p:cNvSpPr txBox="1">
            <a:spLocks noChangeArrowheads="1"/>
          </p:cNvSpPr>
          <p:nvPr/>
        </p:nvSpPr>
        <p:spPr bwMode="auto">
          <a:xfrm>
            <a:off x="4171950" y="3703638"/>
            <a:ext cx="323850" cy="366712"/>
          </a:xfrm>
          <a:prstGeom prst="rect">
            <a:avLst/>
          </a:prstGeom>
          <a:noFill/>
          <a:ln w="9525" algn="ctr">
            <a:noFill/>
            <a:miter lim="800000"/>
            <a:headEnd/>
            <a:tailEnd/>
          </a:ln>
          <a:effectLst/>
        </p:spPr>
        <p:txBody>
          <a:bodyPr wrap="none">
            <a:spAutoFit/>
          </a:bodyPr>
          <a:lstStyle/>
          <a:p>
            <a:r>
              <a:rPr lang="sv-SE" sz="1800" b="1"/>
              <a:t>+</a:t>
            </a:r>
          </a:p>
        </p:txBody>
      </p:sp>
      <p:sp>
        <p:nvSpPr>
          <p:cNvPr id="227357" name="Line 29"/>
          <p:cNvSpPr>
            <a:spLocks noChangeShapeType="1"/>
          </p:cNvSpPr>
          <p:nvPr/>
        </p:nvSpPr>
        <p:spPr bwMode="auto">
          <a:xfrm>
            <a:off x="4286250" y="4000500"/>
            <a:ext cx="381000" cy="0"/>
          </a:xfrm>
          <a:prstGeom prst="line">
            <a:avLst/>
          </a:prstGeom>
          <a:noFill/>
          <a:ln w="28575">
            <a:solidFill>
              <a:schemeClr val="tx1"/>
            </a:solidFill>
            <a:round/>
            <a:headEnd/>
            <a:tailEnd type="triangle" w="med" len="med"/>
          </a:ln>
          <a:effectLst/>
        </p:spPr>
        <p:txBody>
          <a:bodyPr>
            <a:spAutoFit/>
          </a:bodyPr>
          <a:lstStyle/>
          <a:p>
            <a:endParaRPr lang="en-US"/>
          </a:p>
        </p:txBody>
      </p:sp>
      <p:sp>
        <p:nvSpPr>
          <p:cNvPr id="227359" name="Oval 31"/>
          <p:cNvSpPr>
            <a:spLocks noChangeArrowheads="1"/>
          </p:cNvSpPr>
          <p:nvPr/>
        </p:nvSpPr>
        <p:spPr bwMode="auto">
          <a:xfrm>
            <a:off x="3989388" y="4741863"/>
            <a:ext cx="88900" cy="88900"/>
          </a:xfrm>
          <a:prstGeom prst="ellipse">
            <a:avLst/>
          </a:prstGeom>
          <a:solidFill>
            <a:srgbClr val="9933FF"/>
          </a:solidFill>
          <a:ln w="9525" algn="ctr">
            <a:noFill/>
            <a:round/>
            <a:headEnd/>
            <a:tailEnd/>
          </a:ln>
          <a:effectLst/>
        </p:spPr>
        <p:txBody>
          <a:bodyPr wrap="none" anchor="ctr">
            <a:spAutoFit/>
          </a:bodyPr>
          <a:lstStyle/>
          <a:p>
            <a:endParaRPr lang="en-US"/>
          </a:p>
        </p:txBody>
      </p:sp>
      <p:sp>
        <p:nvSpPr>
          <p:cNvPr id="227360" name="Text Box 32"/>
          <p:cNvSpPr txBox="1">
            <a:spLocks noChangeArrowheads="1"/>
          </p:cNvSpPr>
          <p:nvPr/>
        </p:nvSpPr>
        <p:spPr bwMode="auto">
          <a:xfrm>
            <a:off x="3951288" y="4597400"/>
            <a:ext cx="323850" cy="366713"/>
          </a:xfrm>
          <a:prstGeom prst="rect">
            <a:avLst/>
          </a:prstGeom>
          <a:noFill/>
          <a:ln w="9525" algn="ctr">
            <a:noFill/>
            <a:miter lim="800000"/>
            <a:headEnd/>
            <a:tailEnd/>
          </a:ln>
          <a:effectLst/>
        </p:spPr>
        <p:txBody>
          <a:bodyPr wrap="none">
            <a:spAutoFit/>
          </a:bodyPr>
          <a:lstStyle/>
          <a:p>
            <a:r>
              <a:rPr lang="sv-SE" sz="1800" b="1"/>
              <a:t>+</a:t>
            </a:r>
          </a:p>
        </p:txBody>
      </p:sp>
      <p:sp>
        <p:nvSpPr>
          <p:cNvPr id="227361" name="Line 33"/>
          <p:cNvSpPr>
            <a:spLocks noChangeShapeType="1"/>
          </p:cNvSpPr>
          <p:nvPr/>
        </p:nvSpPr>
        <p:spPr bwMode="auto">
          <a:xfrm flipH="1" flipV="1">
            <a:off x="4027488" y="4408488"/>
            <a:ext cx="9525" cy="295275"/>
          </a:xfrm>
          <a:prstGeom prst="line">
            <a:avLst/>
          </a:prstGeom>
          <a:noFill/>
          <a:ln w="28575">
            <a:solidFill>
              <a:schemeClr val="tx1"/>
            </a:solidFill>
            <a:round/>
            <a:headEnd/>
            <a:tailEnd type="triangle" w="med" len="med"/>
          </a:ln>
          <a:effectLst/>
        </p:spPr>
        <p:txBody>
          <a:bodyPr>
            <a:spAutoFit/>
          </a:bodyPr>
          <a:lstStyle/>
          <a:p>
            <a:endParaRPr lang="en-US"/>
          </a:p>
        </p:txBody>
      </p:sp>
      <p:sp>
        <p:nvSpPr>
          <p:cNvPr id="17" name="Footer Placeholder 16"/>
          <p:cNvSpPr>
            <a:spLocks noGrp="1"/>
          </p:cNvSpPr>
          <p:nvPr>
            <p:ph type="ftr" sz="quarter" idx="11"/>
          </p:nvPr>
        </p:nvSpPr>
        <p:spPr/>
        <p:txBody>
          <a:bodyPr/>
          <a:lstStyle/>
          <a:p>
            <a:r>
              <a:rPr lang="en-US" smtClean="0"/>
              <a:t>EDMS:1220969</a:t>
            </a:r>
            <a:endParaRPr lang="en-US"/>
          </a:p>
        </p:txBody>
      </p:sp>
      <p:pic>
        <p:nvPicPr>
          <p:cNvPr id="18" name="Picture 25"/>
          <p:cNvPicPr>
            <a:picLocks noChangeAspect="1" noChangeArrowheads="1"/>
          </p:cNvPicPr>
          <p:nvPr/>
        </p:nvPicPr>
        <p:blipFill>
          <a:blip r:embed="rId4" cstate="print"/>
          <a:srcRect/>
          <a:stretch>
            <a:fillRect/>
          </a:stretch>
        </p:blipFill>
        <p:spPr bwMode="auto">
          <a:xfrm>
            <a:off x="5022819" y="4876800"/>
            <a:ext cx="4121181" cy="946150"/>
          </a:xfrm>
          <a:prstGeom prst="rect">
            <a:avLst/>
          </a:prstGeom>
          <a:noFill/>
          <a:ln w="9525" algn="ctr">
            <a:noFill/>
            <a:miter lim="800000"/>
            <a:headEnd/>
            <a:tailEnd/>
          </a:ln>
          <a:effectLst/>
        </p:spPr>
      </p:pic>
      <p:sp>
        <p:nvSpPr>
          <p:cNvPr id="20" name="Rectangle 19"/>
          <p:cNvSpPr/>
          <p:nvPr/>
        </p:nvSpPr>
        <p:spPr>
          <a:xfrm>
            <a:off x="0" y="5562600"/>
            <a:ext cx="4572000" cy="523220"/>
          </a:xfrm>
          <a:prstGeom prst="rect">
            <a:avLst/>
          </a:prstGeom>
        </p:spPr>
        <p:txBody>
          <a:bodyPr>
            <a:spAutoFit/>
          </a:bodyPr>
          <a:lstStyle/>
          <a:p>
            <a:r>
              <a:rPr lang="sv-SE" sz="1400" dirty="0" smtClean="0">
                <a:solidFill>
                  <a:srgbClr val="0070C0"/>
                </a:solidFill>
                <a:latin typeface="Verdana" pitchFamily="34" charset="0"/>
              </a:rPr>
              <a:t>Partiklar l</a:t>
            </a:r>
            <a:r>
              <a:rPr lang="en-GB" sz="1400" dirty="0" err="1" smtClean="0">
                <a:solidFill>
                  <a:srgbClr val="0070C0"/>
                </a:solidFill>
                <a:latin typeface="Verdana" pitchFamily="34" charset="0"/>
              </a:rPr>
              <a:t>ängre</a:t>
            </a:r>
            <a:r>
              <a:rPr lang="en-GB" sz="1400" dirty="0" smtClean="0">
                <a:solidFill>
                  <a:srgbClr val="0070C0"/>
                </a:solidFill>
                <a:latin typeface="Verdana" pitchFamily="34" charset="0"/>
              </a:rPr>
              <a:t> </a:t>
            </a:r>
            <a:r>
              <a:rPr lang="en-GB" sz="1400" dirty="0" err="1" smtClean="0">
                <a:solidFill>
                  <a:srgbClr val="0070C0"/>
                </a:solidFill>
                <a:latin typeface="Verdana" pitchFamily="34" charset="0"/>
              </a:rPr>
              <a:t>bort</a:t>
            </a:r>
            <a:r>
              <a:rPr lang="en-GB" sz="1400" dirty="0" smtClean="0">
                <a:solidFill>
                  <a:srgbClr val="0070C0"/>
                </a:solidFill>
                <a:latin typeface="Verdana" pitchFamily="34" charset="0"/>
              </a:rPr>
              <a:t> </a:t>
            </a:r>
            <a:r>
              <a:rPr lang="en-GB" sz="1400" dirty="0" err="1" smtClean="0">
                <a:solidFill>
                  <a:srgbClr val="0070C0"/>
                </a:solidFill>
                <a:latin typeface="Verdana" pitchFamily="34" charset="0"/>
              </a:rPr>
              <a:t>fr</a:t>
            </a:r>
            <a:r>
              <a:rPr lang="sv-SE" sz="1400" dirty="0" smtClean="0">
                <a:solidFill>
                  <a:srgbClr val="0070C0"/>
                </a:solidFill>
                <a:latin typeface="Verdana" pitchFamily="34" charset="0"/>
              </a:rPr>
              <a:t>ån magnetcentrum böjs av mer, de korrigeras hårdare</a:t>
            </a:r>
            <a:endParaRPr lang="sv-SE" sz="1400" dirty="0">
              <a:solidFill>
                <a:srgbClr val="0070C0"/>
              </a:solidFill>
              <a:latin typeface="Verdana" pitchFamily="34"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noChangeArrowheads="1"/>
          </p:cNvSpPr>
          <p:nvPr>
            <p:ph type="sldNum" sz="quarter" idx="4294967295"/>
          </p:nvPr>
        </p:nvSpPr>
        <p:spPr>
          <a:xfrm>
            <a:off x="6858000" y="6337300"/>
            <a:ext cx="1905000" cy="457200"/>
          </a:xfrm>
          <a:prstGeom prst="rect">
            <a:avLst/>
          </a:prstGeom>
        </p:spPr>
        <p:txBody>
          <a:bodyPr/>
          <a:lstStyle/>
          <a:p>
            <a:fld id="{5612CEC6-B8A1-40CF-98DD-1EB1CA6C8309}" type="slidenum">
              <a:rPr lang="en-US"/>
              <a:pPr/>
              <a:t>27</a:t>
            </a:fld>
            <a:endParaRPr lang="en-US"/>
          </a:p>
        </p:txBody>
      </p:sp>
      <p:sp>
        <p:nvSpPr>
          <p:cNvPr id="407554" name="Rectangle 2"/>
          <p:cNvSpPr>
            <a:spLocks noGrp="1" noChangeArrowheads="1"/>
          </p:cNvSpPr>
          <p:nvPr>
            <p:ph type="ctrTitle"/>
          </p:nvPr>
        </p:nvSpPr>
        <p:spPr>
          <a:xfrm>
            <a:off x="935038" y="-71438"/>
            <a:ext cx="7772400" cy="698501"/>
          </a:xfrm>
        </p:spPr>
        <p:txBody>
          <a:bodyPr/>
          <a:lstStyle/>
          <a:p>
            <a:r>
              <a:rPr lang="en-US" sz="2400" dirty="0" err="1">
                <a:solidFill>
                  <a:srgbClr val="0070C0"/>
                </a:solidFill>
                <a:latin typeface="Comic Sans MS" pitchFamily="66" charset="0"/>
              </a:rPr>
              <a:t>Fokuseringssystemet</a:t>
            </a:r>
            <a:r>
              <a:rPr lang="en-US" sz="2400" dirty="0">
                <a:solidFill>
                  <a:srgbClr val="0070C0"/>
                </a:solidFill>
                <a:latin typeface="Comic Sans MS" pitchFamily="66" charset="0"/>
              </a:rPr>
              <a:t> </a:t>
            </a:r>
          </a:p>
        </p:txBody>
      </p:sp>
      <p:sp>
        <p:nvSpPr>
          <p:cNvPr id="40755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407565" name="Picture 13"/>
          <p:cNvPicPr>
            <a:picLocks noChangeAspect="1" noChangeArrowheads="1"/>
          </p:cNvPicPr>
          <p:nvPr/>
        </p:nvPicPr>
        <p:blipFill>
          <a:blip r:embed="rId3" cstate="print"/>
          <a:srcRect/>
          <a:stretch>
            <a:fillRect/>
          </a:stretch>
        </p:blipFill>
        <p:spPr bwMode="auto">
          <a:xfrm>
            <a:off x="1549400" y="990600"/>
            <a:ext cx="6330950" cy="1285875"/>
          </a:xfrm>
          <a:prstGeom prst="rect">
            <a:avLst/>
          </a:prstGeom>
          <a:noFill/>
          <a:ln w="9525" algn="ctr">
            <a:noFill/>
            <a:miter lim="800000"/>
            <a:headEnd/>
            <a:tailEnd/>
          </a:ln>
          <a:effectLst/>
        </p:spPr>
      </p:pic>
      <p:sp>
        <p:nvSpPr>
          <p:cNvPr id="407566" name="Text Box 14"/>
          <p:cNvSpPr txBox="1">
            <a:spLocks noChangeArrowheads="1"/>
          </p:cNvSpPr>
          <p:nvPr/>
        </p:nvSpPr>
        <p:spPr bwMode="auto">
          <a:xfrm>
            <a:off x="1371600" y="2362200"/>
            <a:ext cx="7162800" cy="1384995"/>
          </a:xfrm>
          <a:prstGeom prst="rect">
            <a:avLst/>
          </a:prstGeom>
          <a:solidFill>
            <a:schemeClr val="bg1"/>
          </a:solidFill>
          <a:ln w="9525" algn="ctr">
            <a:noFill/>
            <a:miter lim="800000"/>
            <a:headEnd/>
            <a:tailEnd/>
          </a:ln>
          <a:effectLst/>
        </p:spPr>
        <p:txBody>
          <a:bodyPr wrap="square">
            <a:spAutoFit/>
          </a:bodyPr>
          <a:lstStyle/>
          <a:p>
            <a:r>
              <a:rPr lang="sv-SE" sz="1400" dirty="0" smtClean="0">
                <a:solidFill>
                  <a:srgbClr val="0070C0"/>
                </a:solidFill>
                <a:latin typeface="Verdana" pitchFamily="34" charset="0"/>
              </a:rPr>
              <a:t>” Alternate </a:t>
            </a:r>
            <a:r>
              <a:rPr lang="sv-SE" sz="1400" dirty="0">
                <a:solidFill>
                  <a:srgbClr val="0070C0"/>
                </a:solidFill>
                <a:latin typeface="Verdana" pitchFamily="34" charset="0"/>
              </a:rPr>
              <a:t>gradient focusing” ger totalt fokuserande effekt (jämför optiska system i kameror t.ex</a:t>
            </a:r>
            <a:r>
              <a:rPr lang="sv-SE" sz="1400" dirty="0" smtClean="0">
                <a:solidFill>
                  <a:srgbClr val="0070C0"/>
                </a:solidFill>
                <a:latin typeface="Verdana" pitchFamily="34" charset="0"/>
              </a:rPr>
              <a:t>.). Utvecklad av Brookhaven i AGS maskinen  i slutet av 1950 talet.</a:t>
            </a:r>
            <a:endParaRPr lang="sv-SE" sz="1400" dirty="0">
              <a:solidFill>
                <a:srgbClr val="0070C0"/>
              </a:solidFill>
              <a:latin typeface="Verdana" pitchFamily="34" charset="0"/>
            </a:endParaRPr>
          </a:p>
          <a:p>
            <a:endParaRPr lang="sv-SE" sz="1400" dirty="0">
              <a:solidFill>
                <a:srgbClr val="0070C0"/>
              </a:solidFill>
              <a:latin typeface="Verdana" pitchFamily="34" charset="0"/>
            </a:endParaRPr>
          </a:p>
          <a:p>
            <a:r>
              <a:rPr lang="sv-SE" sz="1400" dirty="0">
                <a:solidFill>
                  <a:srgbClr val="0070C0"/>
                </a:solidFill>
                <a:latin typeface="Verdana" pitchFamily="34" charset="0"/>
              </a:rPr>
              <a:t>Strålen tar mindre plats i vakumröret (amplituderna blir mindre), </a:t>
            </a:r>
            <a:r>
              <a:rPr lang="sv-SE" sz="1400" dirty="0" smtClean="0">
                <a:solidFill>
                  <a:srgbClr val="0070C0"/>
                </a:solidFill>
                <a:latin typeface="Verdana" pitchFamily="34" charset="0"/>
              </a:rPr>
              <a:t>magnetfältet kan </a:t>
            </a:r>
            <a:r>
              <a:rPr lang="sv-SE" sz="1400" dirty="0">
                <a:solidFill>
                  <a:srgbClr val="0070C0"/>
                </a:solidFill>
                <a:latin typeface="Verdana" pitchFamily="34" charset="0"/>
              </a:rPr>
              <a:t>göras </a:t>
            </a:r>
            <a:r>
              <a:rPr lang="sv-SE" sz="1400" dirty="0" smtClean="0">
                <a:solidFill>
                  <a:srgbClr val="0070C0"/>
                </a:solidFill>
                <a:latin typeface="Verdana" pitchFamily="34" charset="0"/>
              </a:rPr>
              <a:t>homogenare genom att magnetgapet blir mindre.</a:t>
            </a:r>
            <a:endParaRPr lang="sv-SE" sz="1400" dirty="0">
              <a:solidFill>
                <a:srgbClr val="0070C0"/>
              </a:solidFill>
              <a:latin typeface="Verdana" pitchFamily="34" charset="0"/>
            </a:endParaRPr>
          </a:p>
        </p:txBody>
      </p:sp>
      <p:pic>
        <p:nvPicPr>
          <p:cNvPr id="407567" name="Picture 15"/>
          <p:cNvPicPr>
            <a:picLocks noChangeAspect="1" noChangeArrowheads="1"/>
          </p:cNvPicPr>
          <p:nvPr/>
        </p:nvPicPr>
        <p:blipFill>
          <a:blip r:embed="rId4" cstate="print"/>
          <a:srcRect/>
          <a:stretch>
            <a:fillRect/>
          </a:stretch>
        </p:blipFill>
        <p:spPr bwMode="auto">
          <a:xfrm>
            <a:off x="4432300" y="4391025"/>
            <a:ext cx="4135438" cy="1541463"/>
          </a:xfrm>
          <a:prstGeom prst="rect">
            <a:avLst/>
          </a:prstGeom>
          <a:noFill/>
          <a:ln w="9525" algn="ctr">
            <a:noFill/>
            <a:miter lim="800000"/>
            <a:headEnd/>
            <a:tailEnd/>
          </a:ln>
          <a:effectLst/>
        </p:spPr>
      </p:pic>
      <p:sp>
        <p:nvSpPr>
          <p:cNvPr id="407568" name="Text Box 16"/>
          <p:cNvSpPr txBox="1">
            <a:spLocks noChangeArrowheads="1"/>
          </p:cNvSpPr>
          <p:nvPr/>
        </p:nvSpPr>
        <p:spPr bwMode="auto">
          <a:xfrm>
            <a:off x="304800" y="4352925"/>
            <a:ext cx="4460875" cy="738664"/>
          </a:xfrm>
          <a:prstGeom prst="rect">
            <a:avLst/>
          </a:prstGeom>
          <a:solidFill>
            <a:schemeClr val="bg1"/>
          </a:solidFill>
          <a:ln w="9525" algn="ctr">
            <a:noFill/>
            <a:miter lim="800000"/>
            <a:headEnd/>
            <a:tailEnd/>
          </a:ln>
          <a:effectLst/>
        </p:spPr>
        <p:txBody>
          <a:bodyPr wrap="square">
            <a:spAutoFit/>
          </a:bodyPr>
          <a:lstStyle/>
          <a:p>
            <a:r>
              <a:rPr lang="sv-SE" sz="1400" dirty="0" smtClean="0">
                <a:solidFill>
                  <a:srgbClr val="0070C0"/>
                </a:solidFill>
                <a:latin typeface="Verdana" pitchFamily="34" charset="0"/>
              </a:rPr>
              <a:t>Magnettyperna i linssystemet alterneras mellan fokuserande och defokuserande linser i de olika</a:t>
            </a:r>
          </a:p>
          <a:p>
            <a:r>
              <a:rPr lang="sv-SE" sz="1400" dirty="0" smtClean="0">
                <a:solidFill>
                  <a:srgbClr val="0070C0"/>
                </a:solidFill>
                <a:latin typeface="Verdana" pitchFamily="34" charset="0"/>
              </a:rPr>
              <a:t>Planen.</a:t>
            </a:r>
            <a:endParaRPr lang="sv-SE" sz="1400" dirty="0">
              <a:solidFill>
                <a:srgbClr val="0070C0"/>
              </a:solidFill>
              <a:latin typeface="Verdana" pitchFamily="34" charset="0"/>
            </a:endParaRPr>
          </a:p>
        </p:txBody>
      </p:sp>
      <p:sp>
        <p:nvSpPr>
          <p:cNvPr id="407569" name="Text Box 17"/>
          <p:cNvSpPr txBox="1">
            <a:spLocks noChangeArrowheads="1"/>
          </p:cNvSpPr>
          <p:nvPr/>
        </p:nvSpPr>
        <p:spPr bwMode="auto">
          <a:xfrm>
            <a:off x="5456238" y="4627563"/>
            <a:ext cx="307975" cy="366712"/>
          </a:xfrm>
          <a:prstGeom prst="rect">
            <a:avLst/>
          </a:prstGeom>
          <a:solidFill>
            <a:schemeClr val="bg1"/>
          </a:solidFill>
          <a:ln w="9525" algn="ctr">
            <a:noFill/>
            <a:miter lim="800000"/>
            <a:headEnd/>
            <a:tailEnd/>
          </a:ln>
          <a:effectLst/>
        </p:spPr>
        <p:txBody>
          <a:bodyPr>
            <a:spAutoFit/>
          </a:bodyPr>
          <a:lstStyle/>
          <a:p>
            <a:r>
              <a:rPr lang="sv-SE" sz="1800" b="1"/>
              <a:t>F</a:t>
            </a:r>
          </a:p>
        </p:txBody>
      </p:sp>
      <p:sp>
        <p:nvSpPr>
          <p:cNvPr id="407570" name="Text Box 18"/>
          <p:cNvSpPr txBox="1">
            <a:spLocks noChangeArrowheads="1"/>
          </p:cNvSpPr>
          <p:nvPr/>
        </p:nvSpPr>
        <p:spPr bwMode="auto">
          <a:xfrm>
            <a:off x="6950075" y="4130675"/>
            <a:ext cx="307975" cy="366713"/>
          </a:xfrm>
          <a:prstGeom prst="rect">
            <a:avLst/>
          </a:prstGeom>
          <a:solidFill>
            <a:schemeClr val="bg1"/>
          </a:solidFill>
          <a:ln w="9525" algn="ctr">
            <a:noFill/>
            <a:miter lim="800000"/>
            <a:headEnd/>
            <a:tailEnd/>
          </a:ln>
          <a:effectLst/>
        </p:spPr>
        <p:txBody>
          <a:bodyPr>
            <a:spAutoFit/>
          </a:bodyPr>
          <a:lstStyle/>
          <a:p>
            <a:r>
              <a:rPr lang="sv-SE" sz="1800" b="1"/>
              <a:t>D</a:t>
            </a:r>
          </a:p>
        </p:txBody>
      </p:sp>
      <p:sp>
        <p:nvSpPr>
          <p:cNvPr id="407571" name="Text Box 19"/>
          <p:cNvSpPr txBox="1">
            <a:spLocks noChangeArrowheads="1"/>
          </p:cNvSpPr>
          <p:nvPr/>
        </p:nvSpPr>
        <p:spPr bwMode="auto">
          <a:xfrm>
            <a:off x="6132513" y="4351338"/>
            <a:ext cx="307975" cy="366712"/>
          </a:xfrm>
          <a:prstGeom prst="rect">
            <a:avLst/>
          </a:prstGeom>
          <a:solidFill>
            <a:schemeClr val="bg1"/>
          </a:solidFill>
          <a:ln w="9525" algn="ctr">
            <a:noFill/>
            <a:miter lim="800000"/>
            <a:headEnd/>
            <a:tailEnd/>
          </a:ln>
          <a:effectLst/>
        </p:spPr>
        <p:txBody>
          <a:bodyPr>
            <a:spAutoFit/>
          </a:bodyPr>
          <a:lstStyle/>
          <a:p>
            <a:r>
              <a:rPr lang="sv-SE" sz="1800" b="1"/>
              <a:t>B</a:t>
            </a:r>
          </a:p>
        </p:txBody>
      </p:sp>
      <p:sp>
        <p:nvSpPr>
          <p:cNvPr id="407572" name="Text Box 20"/>
          <p:cNvSpPr txBox="1">
            <a:spLocks noChangeArrowheads="1"/>
          </p:cNvSpPr>
          <p:nvPr/>
        </p:nvSpPr>
        <p:spPr bwMode="auto">
          <a:xfrm>
            <a:off x="7689850" y="4127500"/>
            <a:ext cx="307975" cy="366713"/>
          </a:xfrm>
          <a:prstGeom prst="rect">
            <a:avLst/>
          </a:prstGeom>
          <a:solidFill>
            <a:schemeClr val="bg1"/>
          </a:solidFill>
          <a:ln w="9525" algn="ctr">
            <a:noFill/>
            <a:miter lim="800000"/>
            <a:headEnd/>
            <a:tailEnd/>
          </a:ln>
          <a:effectLst/>
        </p:spPr>
        <p:txBody>
          <a:bodyPr>
            <a:spAutoFit/>
          </a:bodyPr>
          <a:lstStyle/>
          <a:p>
            <a:r>
              <a:rPr lang="sv-SE" sz="1800" b="1"/>
              <a:t>B</a:t>
            </a:r>
          </a:p>
        </p:txBody>
      </p:sp>
      <p:sp>
        <p:nvSpPr>
          <p:cNvPr id="407573" name="Text Box 21"/>
          <p:cNvSpPr txBox="1">
            <a:spLocks noChangeArrowheads="1"/>
          </p:cNvSpPr>
          <p:nvPr/>
        </p:nvSpPr>
        <p:spPr bwMode="auto">
          <a:xfrm>
            <a:off x="4768850" y="4994275"/>
            <a:ext cx="307975" cy="366713"/>
          </a:xfrm>
          <a:prstGeom prst="rect">
            <a:avLst/>
          </a:prstGeom>
          <a:solidFill>
            <a:schemeClr val="bg1"/>
          </a:solidFill>
          <a:ln w="9525" algn="ctr">
            <a:noFill/>
            <a:miter lim="800000"/>
            <a:headEnd/>
            <a:tailEnd/>
          </a:ln>
          <a:effectLst/>
        </p:spPr>
        <p:txBody>
          <a:bodyPr>
            <a:spAutoFit/>
          </a:bodyPr>
          <a:lstStyle/>
          <a:p>
            <a:r>
              <a:rPr lang="sv-SE" sz="1800" b="1"/>
              <a:t>B</a:t>
            </a:r>
          </a:p>
        </p:txBody>
      </p:sp>
      <p:sp>
        <p:nvSpPr>
          <p:cNvPr id="16" name="Footer Placeholder 15"/>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smtClean="0">
                <a:latin typeface="Verdana" pitchFamily="34" charset="0"/>
              </a:rPr>
              <a:t>Partikelns</a:t>
            </a:r>
            <a:r>
              <a:rPr lang="en-US" sz="2400" dirty="0" smtClean="0">
                <a:latin typeface="Verdana" pitchFamily="34" charset="0"/>
              </a:rPr>
              <a:t> position </a:t>
            </a:r>
            <a:r>
              <a:rPr lang="en-US" sz="2400" dirty="0" err="1" smtClean="0">
                <a:latin typeface="Verdana" pitchFamily="34" charset="0"/>
              </a:rPr>
              <a:t>och</a:t>
            </a:r>
            <a:r>
              <a:rPr lang="en-US" sz="2400" dirty="0" smtClean="0">
                <a:latin typeface="Verdana" pitchFamily="34" charset="0"/>
              </a:rPr>
              <a:t> </a:t>
            </a:r>
            <a:r>
              <a:rPr lang="en-US" sz="2400" dirty="0" err="1" smtClean="0">
                <a:latin typeface="Verdana" pitchFamily="34" charset="0"/>
              </a:rPr>
              <a:t>vinkel</a:t>
            </a:r>
            <a:r>
              <a:rPr lang="en-US" sz="2400" dirty="0" smtClean="0">
                <a:latin typeface="Verdana" pitchFamily="34" charset="0"/>
              </a:rPr>
              <a:t> runt </a:t>
            </a:r>
            <a:r>
              <a:rPr lang="en-US" sz="2400" dirty="0" err="1" smtClean="0">
                <a:latin typeface="Verdana" pitchFamily="34" charset="0"/>
              </a:rPr>
              <a:t>maskinen</a:t>
            </a:r>
            <a:endParaRPr lang="en-US" sz="2400" dirty="0">
              <a:latin typeface="Verdana" pitchFamily="34" charset="0"/>
            </a:endParaRPr>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28</a:t>
            </a:fld>
            <a:endParaRPr lang="en-US"/>
          </a:p>
        </p:txBody>
      </p:sp>
      <p:sp>
        <p:nvSpPr>
          <p:cNvPr id="143371" name="Rectangle 11"/>
          <p:cNvSpPr>
            <a:spLocks noChangeArrowheads="1"/>
          </p:cNvSpPr>
          <p:nvPr/>
        </p:nvSpPr>
        <p:spPr bwMode="auto">
          <a:xfrm>
            <a:off x="304800" y="3550622"/>
            <a:ext cx="8458200" cy="38779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endParaRPr kumimoji="0" lang="en-US" sz="1400" i="0" u="none" strike="noStrike" cap="none" normalizeH="0" baseline="0" dirty="0" smtClean="0">
              <a:ln>
                <a:noFill/>
              </a:ln>
              <a:solidFill>
                <a:srgbClr val="224E7D"/>
              </a:solidFill>
              <a:effectLst/>
              <a:latin typeface="Verdana" pitchFamily="34" charset="0"/>
            </a:endParaRPr>
          </a:p>
          <a:p>
            <a:pPr lvl="0" fontAlgn="base">
              <a:spcBef>
                <a:spcPct val="0"/>
              </a:spcBef>
              <a:spcAft>
                <a:spcPct val="0"/>
              </a:spcAft>
            </a:pPr>
            <a:endParaRPr kumimoji="0" lang="en-US" sz="1400" i="0" u="none" strike="noStrike" cap="none" normalizeH="0" baseline="0" dirty="0" smtClean="0">
              <a:ln>
                <a:noFill/>
              </a:ln>
              <a:solidFill>
                <a:srgbClr val="224E7D"/>
              </a:solidFill>
              <a:effectLst/>
              <a:latin typeface="Verdana" pitchFamily="34" charset="0"/>
            </a:endParaRPr>
          </a:p>
          <a:p>
            <a:pPr lvl="0" fontAlgn="base">
              <a:spcBef>
                <a:spcPct val="0"/>
              </a:spcBef>
              <a:spcAft>
                <a:spcPct val="0"/>
              </a:spcAft>
            </a:pPr>
            <a:r>
              <a:rPr lang="en-US" sz="1400" dirty="0" err="1" smtClean="0">
                <a:solidFill>
                  <a:srgbClr val="0070C0"/>
                </a:solidFill>
                <a:latin typeface="Verdana" pitchFamily="34" charset="0"/>
              </a:rPr>
              <a:t>P</a:t>
            </a:r>
            <a:r>
              <a:rPr kumimoji="0" lang="en-US" sz="1400" i="0" u="none" strike="noStrike" cap="none" normalizeH="0" baseline="0" dirty="0" err="1" smtClean="0">
                <a:ln>
                  <a:noFill/>
                </a:ln>
                <a:solidFill>
                  <a:srgbClr val="0070C0"/>
                </a:solidFill>
                <a:effectLst/>
                <a:latin typeface="Verdana" pitchFamily="34" charset="0"/>
              </a:rPr>
              <a:t>artikelns</a:t>
            </a:r>
            <a:r>
              <a:rPr kumimoji="0" lang="en-US" sz="1400" i="0" u="none" strike="noStrike" cap="none" normalizeH="0" baseline="0" dirty="0" smtClean="0">
                <a:ln>
                  <a:noFill/>
                </a:ln>
                <a:solidFill>
                  <a:srgbClr val="0070C0"/>
                </a:solidFill>
                <a:effectLst/>
                <a:latin typeface="Verdana" pitchFamily="34" charset="0"/>
              </a:rPr>
              <a:t> position</a:t>
            </a:r>
            <a:r>
              <a:rPr kumimoji="0" lang="en-US" sz="1400" i="0" u="none" strike="noStrike" cap="none" normalizeH="0" dirty="0" smtClean="0">
                <a:ln>
                  <a:noFill/>
                </a:ln>
                <a:solidFill>
                  <a:srgbClr val="0070C0"/>
                </a:solidFill>
                <a:effectLst/>
                <a:latin typeface="Verdana" pitchFamily="34" charset="0"/>
              </a:rPr>
              <a:t> -</a:t>
            </a:r>
            <a:r>
              <a:rPr kumimoji="0" lang="en-US" sz="1400" i="0" u="none" strike="noStrike" cap="none" normalizeH="0" baseline="0" dirty="0" smtClean="0">
                <a:ln>
                  <a:noFill/>
                </a:ln>
                <a:solidFill>
                  <a:srgbClr val="0070C0"/>
                </a:solidFill>
                <a:effectLst/>
                <a:latin typeface="Verdana" pitchFamily="34" charset="0"/>
              </a:rPr>
              <a:t> </a:t>
            </a:r>
            <a:r>
              <a:rPr kumimoji="0" lang="en-US" sz="1400" i="0" u="none" strike="noStrike" cap="none" normalizeH="0" baseline="0" dirty="0" err="1" smtClean="0">
                <a:ln>
                  <a:noFill/>
                </a:ln>
                <a:solidFill>
                  <a:srgbClr val="0070C0"/>
                </a:solidFill>
                <a:effectLst/>
                <a:latin typeface="Verdana" pitchFamily="34" charset="0"/>
              </a:rPr>
              <a:t>karakterised</a:t>
            </a:r>
            <a:r>
              <a:rPr kumimoji="0" lang="en-US" sz="1400" i="0" u="none" strike="noStrike" cap="none" normalizeH="0" baseline="0" dirty="0" smtClean="0">
                <a:ln>
                  <a:noFill/>
                </a:ln>
                <a:solidFill>
                  <a:srgbClr val="0070C0"/>
                </a:solidFill>
                <a:effectLst/>
                <a:latin typeface="Verdana" pitchFamily="34" charset="0"/>
              </a:rPr>
              <a:t> </a:t>
            </a:r>
            <a:r>
              <a:rPr kumimoji="0" lang="en-US" sz="1400" i="0" u="none" strike="noStrike" cap="none" normalizeH="0" baseline="0" dirty="0" err="1" smtClean="0">
                <a:ln>
                  <a:noFill/>
                </a:ln>
                <a:solidFill>
                  <a:srgbClr val="0070C0"/>
                </a:solidFill>
                <a:effectLst/>
                <a:latin typeface="Verdana" pitchFamily="34" charset="0"/>
              </a:rPr>
              <a:t>av</a:t>
            </a:r>
            <a:r>
              <a:rPr kumimoji="0" lang="en-US" sz="1400" i="0" u="none" strike="noStrike" cap="none" normalizeH="0" baseline="0" dirty="0" smtClean="0">
                <a:ln>
                  <a:noFill/>
                </a:ln>
                <a:solidFill>
                  <a:srgbClr val="0070C0"/>
                </a:solidFill>
                <a:effectLst/>
                <a:latin typeface="Verdana" pitchFamily="34" charset="0"/>
              </a:rPr>
              <a:t>:</a:t>
            </a:r>
            <a:r>
              <a:rPr kumimoji="0" lang="en-US" sz="1400" i="0" u="none" strike="noStrike" cap="none" normalizeH="0" dirty="0" smtClean="0">
                <a:ln>
                  <a:noFill/>
                </a:ln>
                <a:solidFill>
                  <a:srgbClr val="0070C0"/>
                </a:solidFill>
                <a:effectLst/>
                <a:latin typeface="Verdana" pitchFamily="34" charset="0"/>
              </a:rPr>
              <a:t> </a:t>
            </a:r>
            <a:r>
              <a:rPr kumimoji="0" lang="en-US" sz="1400" i="0" u="none" strike="noStrike" cap="none" normalizeH="0" baseline="0" dirty="0" smtClean="0">
                <a:ln>
                  <a:noFill/>
                </a:ln>
                <a:solidFill>
                  <a:srgbClr val="0070C0"/>
                </a:solidFill>
                <a:effectLst/>
                <a:latin typeface="Verdana" pitchFamily="34" charset="0"/>
              </a:rPr>
              <a:t>(x(s)), (x(s)’).  Oscillation(t)-&gt;</a:t>
            </a:r>
            <a:r>
              <a:rPr lang="en-US" sz="1400" dirty="0" smtClean="0">
                <a:solidFill>
                  <a:srgbClr val="0070C0"/>
                </a:solidFill>
                <a:latin typeface="Verdana" pitchFamily="34" charset="0"/>
              </a:rPr>
              <a:t>O</a:t>
            </a:r>
            <a:r>
              <a:rPr kumimoji="0" lang="en-US" sz="1400" i="0" u="none" strike="noStrike" cap="none" normalizeH="0" baseline="0" dirty="0" smtClean="0">
                <a:ln>
                  <a:noFill/>
                </a:ln>
                <a:solidFill>
                  <a:srgbClr val="0070C0"/>
                </a:solidFill>
                <a:effectLst/>
                <a:latin typeface="Verdana" pitchFamily="34" charset="0"/>
              </a:rPr>
              <a:t>scillation(s)!</a:t>
            </a:r>
          </a:p>
          <a:p>
            <a:pPr lvl="0" fontAlgn="base">
              <a:spcBef>
                <a:spcPct val="0"/>
              </a:spcBef>
              <a:spcAft>
                <a:spcPct val="0"/>
              </a:spcAft>
            </a:pPr>
            <a:r>
              <a:rPr kumimoji="0" lang="en-US" sz="1400" i="0" u="none" strike="noStrike" cap="none" normalizeH="0" baseline="0" dirty="0" err="1" smtClean="0">
                <a:ln>
                  <a:noFill/>
                </a:ln>
                <a:solidFill>
                  <a:srgbClr val="0070C0"/>
                </a:solidFill>
                <a:effectLst/>
                <a:latin typeface="Verdana" pitchFamily="34" charset="0"/>
              </a:rPr>
              <a:t>Ansats</a:t>
            </a:r>
            <a:r>
              <a:rPr lang="en-US" sz="1400" dirty="0" smtClean="0">
                <a:solidFill>
                  <a:srgbClr val="0070C0"/>
                </a:solidFill>
                <a:latin typeface="Verdana" pitchFamily="34" charset="0"/>
              </a:rPr>
              <a:t> (Hills </a:t>
            </a:r>
            <a:r>
              <a:rPr lang="en-US" sz="1400" dirty="0" err="1" smtClean="0">
                <a:solidFill>
                  <a:srgbClr val="0070C0"/>
                </a:solidFill>
                <a:latin typeface="Verdana" pitchFamily="34" charset="0"/>
              </a:rPr>
              <a:t>ekvation</a:t>
            </a:r>
            <a:r>
              <a:rPr lang="en-US" sz="1400" dirty="0" smtClean="0">
                <a:solidFill>
                  <a:srgbClr val="0070C0"/>
                </a:solidFill>
                <a:latin typeface="Verdana" pitchFamily="34" charset="0"/>
              </a:rPr>
              <a:t>): </a:t>
            </a:r>
          </a:p>
          <a:p>
            <a:pPr lvl="0" fontAlgn="base">
              <a:spcBef>
                <a:spcPct val="0"/>
              </a:spcBef>
              <a:spcAft>
                <a:spcPct val="0"/>
              </a:spcAft>
            </a:pPr>
            <a:r>
              <a:rPr lang="en-US" sz="1400" dirty="0" smtClean="0">
                <a:solidFill>
                  <a:srgbClr val="0070C0"/>
                </a:solidFill>
                <a:latin typeface="Verdana" pitchFamily="34" charset="0"/>
              </a:rPr>
              <a:t>	d</a:t>
            </a:r>
            <a:r>
              <a:rPr lang="en-US" sz="1400" baseline="30000" dirty="0" smtClean="0">
                <a:solidFill>
                  <a:srgbClr val="0070C0"/>
                </a:solidFill>
                <a:latin typeface="Verdana" pitchFamily="34" charset="0"/>
              </a:rPr>
              <a:t>2</a:t>
            </a:r>
            <a:r>
              <a:rPr lang="en-US" sz="1400" dirty="0" smtClean="0">
                <a:solidFill>
                  <a:srgbClr val="0070C0"/>
                </a:solidFill>
                <a:latin typeface="Verdana" pitchFamily="34" charset="0"/>
              </a:rPr>
              <a:t>x/ds</a:t>
            </a:r>
            <a:r>
              <a:rPr lang="en-US" sz="1400" baseline="30000" dirty="0" smtClean="0">
                <a:solidFill>
                  <a:srgbClr val="0070C0"/>
                </a:solidFill>
                <a:latin typeface="Verdana" pitchFamily="34" charset="0"/>
              </a:rPr>
              <a:t>2 </a:t>
            </a:r>
            <a:r>
              <a:rPr lang="en-US" sz="1400" dirty="0" smtClean="0">
                <a:solidFill>
                  <a:srgbClr val="0070C0"/>
                </a:solidFill>
                <a:latin typeface="Verdana" pitchFamily="34" charset="0"/>
              </a:rPr>
              <a:t>+ K(s)·x(s) = 0 ; K(s)  </a:t>
            </a:r>
            <a:r>
              <a:rPr lang="en-US" sz="1400" dirty="0" err="1" smtClean="0">
                <a:solidFill>
                  <a:srgbClr val="0070C0"/>
                </a:solidFill>
                <a:latin typeface="Verdana" pitchFamily="34" charset="0"/>
              </a:rPr>
              <a:t>är</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återf</a:t>
            </a:r>
            <a:r>
              <a:rPr lang="sv-SE" sz="1400" dirty="0" smtClean="0">
                <a:solidFill>
                  <a:srgbClr val="0070C0"/>
                </a:solidFill>
                <a:latin typeface="Verdana" pitchFamily="34" charset="0"/>
              </a:rPr>
              <a:t>ö</a:t>
            </a:r>
            <a:r>
              <a:rPr lang="en-US" sz="1400" dirty="0" err="1" smtClean="0">
                <a:solidFill>
                  <a:srgbClr val="0070C0"/>
                </a:solidFill>
                <a:latin typeface="Verdana" pitchFamily="34" charset="0"/>
              </a:rPr>
              <a:t>ringskraften</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generad</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av</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magnetfälten</a:t>
            </a:r>
            <a:r>
              <a:rPr lang="en-US" sz="1400" dirty="0" smtClean="0">
                <a:solidFill>
                  <a:srgbClr val="0070C0"/>
                </a:solidFill>
                <a:latin typeface="Verdana" pitchFamily="34" charset="0"/>
              </a:rPr>
              <a:t>;</a:t>
            </a:r>
          </a:p>
          <a:p>
            <a:r>
              <a:rPr lang="en-US" sz="1400" dirty="0" err="1" smtClean="0">
                <a:solidFill>
                  <a:srgbClr val="0070C0"/>
                </a:solidFill>
                <a:latin typeface="Verdana" pitchFamily="34" charset="0"/>
              </a:rPr>
              <a:t>Definiera</a:t>
            </a:r>
            <a:r>
              <a:rPr lang="en-US" sz="1400" dirty="0" smtClean="0">
                <a:solidFill>
                  <a:srgbClr val="0070C0"/>
                </a:solidFill>
                <a:latin typeface="Verdana" pitchFamily="34" charset="0"/>
              </a:rPr>
              <a:t>:</a:t>
            </a:r>
          </a:p>
          <a:p>
            <a:r>
              <a:rPr lang="en-US" sz="1400" dirty="0" smtClean="0">
                <a:solidFill>
                  <a:srgbClr val="0070C0"/>
                </a:solidFill>
                <a:latin typeface="Verdana" pitchFamily="34" charset="0"/>
              </a:rPr>
              <a:t>	ε = transversal </a:t>
            </a:r>
            <a:r>
              <a:rPr lang="en-US" sz="1400" dirty="0" err="1" smtClean="0">
                <a:solidFill>
                  <a:srgbClr val="0070C0"/>
                </a:solidFill>
                <a:latin typeface="Verdana" pitchFamily="34" charset="0"/>
              </a:rPr>
              <a:t>emittance</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konstant</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och</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beroende</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av</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initialvillkoren</a:t>
            </a:r>
            <a:r>
              <a:rPr lang="en-US" sz="1400" dirty="0" smtClean="0">
                <a:solidFill>
                  <a:srgbClr val="0070C0"/>
                </a:solidFill>
                <a:latin typeface="Verdana" pitchFamily="34" charset="0"/>
              </a:rPr>
              <a:t>.</a:t>
            </a:r>
          </a:p>
          <a:p>
            <a:r>
              <a:rPr lang="en-US" sz="1400" dirty="0" smtClean="0">
                <a:solidFill>
                  <a:srgbClr val="0070C0"/>
                </a:solidFill>
                <a:latin typeface="Verdana" pitchFamily="34" charset="0"/>
              </a:rPr>
              <a:t>	β(s) = </a:t>
            </a:r>
            <a:r>
              <a:rPr lang="en-US" sz="1400" dirty="0" err="1" smtClean="0">
                <a:solidFill>
                  <a:srgbClr val="0070C0"/>
                </a:solidFill>
                <a:latin typeface="Verdana" pitchFamily="34" charset="0"/>
              </a:rPr>
              <a:t>amplitud</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modulering</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är</a:t>
            </a:r>
            <a:r>
              <a:rPr lang="en-US" sz="1400" dirty="0" smtClean="0">
                <a:solidFill>
                  <a:srgbClr val="0070C0"/>
                </a:solidFill>
                <a:latin typeface="Verdana" pitchFamily="34" charset="0"/>
              </a:rPr>
              <a:t> en function </a:t>
            </a:r>
            <a:r>
              <a:rPr lang="en-US" sz="1400" dirty="0" err="1" smtClean="0">
                <a:solidFill>
                  <a:srgbClr val="0070C0"/>
                </a:solidFill>
                <a:latin typeface="Verdana" pitchFamily="34" charset="0"/>
              </a:rPr>
              <a:t>av</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fokusseringstyrkan</a:t>
            </a:r>
            <a:endParaRPr lang="en-US" sz="1400" dirty="0" smtClean="0">
              <a:solidFill>
                <a:srgbClr val="0070C0"/>
              </a:solidFill>
              <a:latin typeface="Verdana" pitchFamily="34" charset="0"/>
            </a:endParaRPr>
          </a:p>
          <a:p>
            <a:r>
              <a:rPr lang="en-US" sz="1400" dirty="0" smtClean="0">
                <a:solidFill>
                  <a:srgbClr val="0070C0"/>
                </a:solidFill>
                <a:latin typeface="Verdana" pitchFamily="34" charset="0"/>
              </a:rPr>
              <a:t>	ψ(s) = </a:t>
            </a:r>
            <a:r>
              <a:rPr lang="en-US" sz="1400" dirty="0" err="1" smtClean="0">
                <a:solidFill>
                  <a:srgbClr val="0070C0"/>
                </a:solidFill>
                <a:latin typeface="Verdana" pitchFamily="34" charset="0"/>
              </a:rPr>
              <a:t>fasen</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är</a:t>
            </a:r>
            <a:r>
              <a:rPr lang="en-US" sz="1400" dirty="0" smtClean="0">
                <a:solidFill>
                  <a:srgbClr val="0070C0"/>
                </a:solidFill>
                <a:latin typeface="Verdana" pitchFamily="34" charset="0"/>
              </a:rPr>
              <a:t> en function </a:t>
            </a:r>
            <a:r>
              <a:rPr lang="en-US" sz="1400" dirty="0" err="1" smtClean="0">
                <a:solidFill>
                  <a:srgbClr val="0070C0"/>
                </a:solidFill>
                <a:latin typeface="Verdana" pitchFamily="34" charset="0"/>
              </a:rPr>
              <a:t>av</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fokusseringstyrkan</a:t>
            </a:r>
            <a:endParaRPr lang="en-US" sz="1400" dirty="0" smtClean="0">
              <a:solidFill>
                <a:srgbClr val="0070C0"/>
              </a:solidFill>
              <a:latin typeface="Verdana" pitchFamily="34" charset="0"/>
            </a:endParaRPr>
          </a:p>
          <a:p>
            <a:r>
              <a:rPr lang="el-GR" sz="1400" dirty="0" smtClean="0">
                <a:solidFill>
                  <a:srgbClr val="0070C0"/>
                </a:solidFill>
                <a:latin typeface="Verdana" pitchFamily="34" charset="0"/>
              </a:rPr>
              <a:t>  </a:t>
            </a:r>
          </a:p>
          <a:p>
            <a:endParaRPr lang="en-US" sz="1400" dirty="0" smtClean="0">
              <a:solidFill>
                <a:srgbClr val="0070C0"/>
              </a:solidFill>
              <a:latin typeface="Verdana" pitchFamily="34" charset="0"/>
            </a:endParaRPr>
          </a:p>
          <a:p>
            <a:endParaRPr lang="en-US" sz="1400" dirty="0" smtClean="0">
              <a:solidFill>
                <a:srgbClr val="0070C0"/>
              </a:solidFill>
              <a:latin typeface="Verdana" pitchFamily="34" charset="0"/>
            </a:endParaRPr>
          </a:p>
          <a:p>
            <a:endParaRPr lang="en-US" sz="1400" dirty="0" smtClean="0"/>
          </a:p>
          <a:p>
            <a:endParaRPr lang="en-US" sz="1400" dirty="0" smtClean="0"/>
          </a:p>
          <a:p>
            <a:r>
              <a:rPr lang="en-US" sz="1400" b="1" dirty="0" smtClean="0"/>
              <a:t> </a:t>
            </a:r>
            <a:endParaRPr lang="en-US" sz="1400" dirty="0" smtClean="0"/>
          </a:p>
          <a:p>
            <a:pPr lvl="0" fontAlgn="base">
              <a:spcBef>
                <a:spcPct val="0"/>
              </a:spcBef>
              <a:spcAft>
                <a:spcPct val="0"/>
              </a:spcAft>
            </a:pPr>
            <a:endParaRPr kumimoji="0" lang="en-US" sz="1400" i="0" u="none" strike="noStrike" cap="none" normalizeH="0" baseline="0" dirty="0" smtClean="0">
              <a:ln>
                <a:noFill/>
              </a:ln>
              <a:solidFill>
                <a:schemeClr val="tx1"/>
              </a:solidFill>
              <a:effectLst/>
              <a:latin typeface="Verdana"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tx1"/>
                </a:solidFill>
                <a:effectLst/>
                <a:latin typeface="Verdana" pitchFamily="34" charset="0"/>
              </a:rPr>
              <a:t>   </a:t>
            </a:r>
            <a:endParaRPr kumimoji="0" lang="en-US" sz="14100" i="0" u="none" strike="noStrike" cap="none" normalizeH="0" baseline="0" dirty="0" smtClean="0">
              <a:ln>
                <a:noFill/>
              </a:ln>
              <a:solidFill>
                <a:schemeClr val="tx1"/>
              </a:solidFill>
              <a:effectLst/>
              <a:latin typeface="Verdana" pitchFamily="34" charset="0"/>
            </a:endParaRPr>
          </a:p>
        </p:txBody>
      </p:sp>
      <p:pic>
        <p:nvPicPr>
          <p:cNvPr id="143372" name="Picture 12" descr="http://www.lhc-closer.es/img/subidas/4_1_2_1.jpg"/>
          <p:cNvPicPr>
            <a:picLocks noChangeAspect="1" noChangeArrowheads="1"/>
          </p:cNvPicPr>
          <p:nvPr/>
        </p:nvPicPr>
        <p:blipFill>
          <a:blip r:embed="rId3" cstate="print"/>
          <a:srcRect/>
          <a:stretch>
            <a:fillRect/>
          </a:stretch>
        </p:blipFill>
        <p:spPr bwMode="auto">
          <a:xfrm>
            <a:off x="2133600" y="1524000"/>
            <a:ext cx="4819650" cy="2247900"/>
          </a:xfrm>
          <a:prstGeom prst="rect">
            <a:avLst/>
          </a:prstGeom>
          <a:noFill/>
        </p:spPr>
      </p:pic>
      <p:sp>
        <p:nvSpPr>
          <p:cNvPr id="18" name="TextBox 17"/>
          <p:cNvSpPr txBox="1"/>
          <p:nvPr/>
        </p:nvSpPr>
        <p:spPr>
          <a:xfrm>
            <a:off x="7010400" y="2286000"/>
            <a:ext cx="1981200" cy="276999"/>
          </a:xfrm>
          <a:prstGeom prst="rect">
            <a:avLst/>
          </a:prstGeom>
          <a:noFill/>
        </p:spPr>
        <p:txBody>
          <a:bodyPr wrap="square" rtlCol="0">
            <a:spAutoFit/>
          </a:bodyPr>
          <a:lstStyle/>
          <a:p>
            <a:r>
              <a:rPr lang="en-US" sz="1200" dirty="0" smtClean="0">
                <a:latin typeface="Verdana" pitchFamily="34" charset="0"/>
              </a:rPr>
              <a:t>s= </a:t>
            </a:r>
            <a:r>
              <a:rPr lang="en-US" sz="1200" dirty="0" err="1" smtClean="0">
                <a:latin typeface="Verdana" pitchFamily="34" charset="0"/>
              </a:rPr>
              <a:t>l</a:t>
            </a:r>
            <a:r>
              <a:rPr lang="en-US" sz="1200" dirty="0" err="1" smtClean="0">
                <a:solidFill>
                  <a:srgbClr val="0070C0"/>
                </a:solidFill>
                <a:latin typeface="Verdana" pitchFamily="34" charset="0"/>
              </a:rPr>
              <a:t>ä</a:t>
            </a:r>
            <a:r>
              <a:rPr lang="en-US" sz="1200" dirty="0" err="1" smtClean="0">
                <a:latin typeface="Verdana" pitchFamily="34" charset="0"/>
              </a:rPr>
              <a:t>ngdkoordinat</a:t>
            </a:r>
            <a:r>
              <a:rPr lang="en-US" sz="1200" dirty="0" smtClean="0">
                <a:latin typeface="Verdana" pitchFamily="34" charset="0"/>
              </a:rPr>
              <a:t> </a:t>
            </a:r>
            <a:endParaRPr lang="en-US" sz="1200" dirty="0">
              <a:latin typeface="Verdana" pitchFamily="34" charset="0"/>
            </a:endParaRPr>
          </a:p>
        </p:txBody>
      </p:sp>
      <p:pic>
        <p:nvPicPr>
          <p:cNvPr id="143376" name="Picture 16" descr="http://www.lhc-closer.es/img/subidas/4_1_2_7.jpg"/>
          <p:cNvPicPr>
            <a:picLocks noChangeAspect="1" noChangeArrowheads="1"/>
          </p:cNvPicPr>
          <p:nvPr/>
        </p:nvPicPr>
        <p:blipFill>
          <a:blip r:embed="rId4" cstate="print"/>
          <a:srcRect/>
          <a:stretch>
            <a:fillRect/>
          </a:stretch>
        </p:blipFill>
        <p:spPr bwMode="auto">
          <a:xfrm>
            <a:off x="3200400" y="5867400"/>
            <a:ext cx="2895600" cy="2667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9"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39620"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39621"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239622" name="Rectangle 6"/>
          <p:cNvSpPr>
            <a:spLocks noGrp="1" noChangeArrowheads="1"/>
          </p:cNvSpPr>
          <p:nvPr>
            <p:ph type="subTitle" idx="1"/>
          </p:nvPr>
        </p:nvSpPr>
        <p:spPr>
          <a:xfrm>
            <a:off x="431800" y="231775"/>
            <a:ext cx="8534400" cy="487363"/>
          </a:xfrm>
          <a:noFill/>
          <a:ln/>
        </p:spPr>
        <p:txBody>
          <a:bodyPr/>
          <a:lstStyle/>
          <a:p>
            <a:pPr marL="990600" lvl="1" indent="-533400">
              <a:buClr>
                <a:schemeClr val="tx1"/>
              </a:buClr>
            </a:pPr>
            <a:r>
              <a:rPr lang="en-US" sz="2400" dirty="0" err="1" smtClean="0">
                <a:solidFill>
                  <a:srgbClr val="0070C0"/>
                </a:solidFill>
              </a:rPr>
              <a:t>Fokusering</a:t>
            </a:r>
            <a:r>
              <a:rPr lang="en-US" sz="2400" dirty="0" smtClean="0">
                <a:solidFill>
                  <a:srgbClr val="0070C0"/>
                </a:solidFill>
              </a:rPr>
              <a:t> </a:t>
            </a:r>
            <a:r>
              <a:rPr lang="en-US" sz="2400" dirty="0" err="1" smtClean="0">
                <a:solidFill>
                  <a:srgbClr val="0070C0"/>
                </a:solidFill>
              </a:rPr>
              <a:t>och</a:t>
            </a:r>
            <a:r>
              <a:rPr lang="en-US" sz="2400" dirty="0" smtClean="0">
                <a:solidFill>
                  <a:srgbClr val="0070C0"/>
                </a:solidFill>
              </a:rPr>
              <a:t> </a:t>
            </a:r>
            <a:r>
              <a:rPr lang="en-US" sz="2400" dirty="0" err="1" smtClean="0">
                <a:solidFill>
                  <a:srgbClr val="0070C0"/>
                </a:solidFill>
              </a:rPr>
              <a:t>oscillerande</a:t>
            </a:r>
            <a:r>
              <a:rPr lang="en-US" sz="2400" dirty="0" smtClean="0">
                <a:solidFill>
                  <a:srgbClr val="0070C0"/>
                </a:solidFill>
              </a:rPr>
              <a:t> </a:t>
            </a:r>
            <a:r>
              <a:rPr lang="en-US" sz="2400" dirty="0" err="1" smtClean="0">
                <a:solidFill>
                  <a:srgbClr val="0070C0"/>
                </a:solidFill>
              </a:rPr>
              <a:t>partiklar</a:t>
            </a:r>
            <a:r>
              <a:rPr lang="en-US" sz="2400" dirty="0" smtClean="0">
                <a:solidFill>
                  <a:srgbClr val="0070C0"/>
                </a:solidFill>
              </a:rPr>
              <a:t> </a:t>
            </a:r>
            <a:endParaRPr lang="en-US" sz="2400" dirty="0">
              <a:solidFill>
                <a:srgbClr val="0070C0"/>
              </a:solidFill>
              <a:latin typeface="Comic Sans MS" pitchFamily="66" charset="0"/>
            </a:endParaRPr>
          </a:p>
        </p:txBody>
      </p:sp>
      <p:sp>
        <p:nvSpPr>
          <p:cNvPr id="239634" name="Text Box 18"/>
          <p:cNvSpPr txBox="1">
            <a:spLocks noChangeArrowheads="1"/>
          </p:cNvSpPr>
          <p:nvPr/>
        </p:nvSpPr>
        <p:spPr bwMode="auto">
          <a:xfrm>
            <a:off x="457200" y="1066800"/>
            <a:ext cx="8096250" cy="646331"/>
          </a:xfrm>
          <a:prstGeom prst="rect">
            <a:avLst/>
          </a:prstGeom>
          <a:solidFill>
            <a:schemeClr val="bg1"/>
          </a:solidFill>
          <a:ln w="9525" algn="ctr">
            <a:noFill/>
            <a:miter lim="800000"/>
            <a:headEnd/>
            <a:tailEnd/>
          </a:ln>
          <a:effectLst/>
        </p:spPr>
        <p:txBody>
          <a:bodyPr wrap="square">
            <a:spAutoFit/>
          </a:bodyPr>
          <a:lstStyle/>
          <a:p>
            <a:r>
              <a:rPr lang="sv-SE" sz="1800" dirty="0">
                <a:solidFill>
                  <a:srgbClr val="0070C0"/>
                </a:solidFill>
                <a:latin typeface="Verdana" pitchFamily="34" charset="0"/>
              </a:rPr>
              <a:t>Man kan härleda rörelsekvationer av typen (jämför enkel pendel):</a:t>
            </a:r>
          </a:p>
          <a:p>
            <a:endParaRPr lang="sv-SE" sz="1800" b="1" dirty="0"/>
          </a:p>
        </p:txBody>
      </p:sp>
      <p:graphicFrame>
        <p:nvGraphicFramePr>
          <p:cNvPr id="239635" name="Object 19"/>
          <p:cNvGraphicFramePr>
            <a:graphicFrameLocks noChangeAspect="1"/>
          </p:cNvGraphicFramePr>
          <p:nvPr/>
        </p:nvGraphicFramePr>
        <p:xfrm>
          <a:off x="1160463" y="1922463"/>
          <a:ext cx="5024437" cy="896937"/>
        </p:xfrm>
        <a:graphic>
          <a:graphicData uri="http://schemas.openxmlformats.org/presentationml/2006/ole">
            <p:oleObj spid="_x0000_s104450" name="Equation" r:id="rId4" imgW="2565360" imgH="457200" progId="Equation.3">
              <p:embed/>
            </p:oleObj>
          </a:graphicData>
        </a:graphic>
      </p:graphicFrame>
      <p:graphicFrame>
        <p:nvGraphicFramePr>
          <p:cNvPr id="239636" name="Object 20"/>
          <p:cNvGraphicFramePr>
            <a:graphicFrameLocks noChangeAspect="1"/>
          </p:cNvGraphicFramePr>
          <p:nvPr/>
        </p:nvGraphicFramePr>
        <p:xfrm>
          <a:off x="1163638" y="2679700"/>
          <a:ext cx="2538412" cy="1320800"/>
        </p:xfrm>
        <a:graphic>
          <a:graphicData uri="http://schemas.openxmlformats.org/presentationml/2006/ole">
            <p:oleObj spid="_x0000_s104451" name="Equation" r:id="rId5" imgW="1295280" imgH="672840" progId="Equation.3">
              <p:embed/>
            </p:oleObj>
          </a:graphicData>
        </a:graphic>
      </p:graphicFrame>
      <p:graphicFrame>
        <p:nvGraphicFramePr>
          <p:cNvPr id="239637" name="Object 21"/>
          <p:cNvGraphicFramePr>
            <a:graphicFrameLocks noChangeAspect="1"/>
          </p:cNvGraphicFramePr>
          <p:nvPr/>
        </p:nvGraphicFramePr>
        <p:xfrm>
          <a:off x="1166813" y="3476625"/>
          <a:ext cx="3884612" cy="1670050"/>
        </p:xfrm>
        <a:graphic>
          <a:graphicData uri="http://schemas.openxmlformats.org/presentationml/2006/ole">
            <p:oleObj spid="_x0000_s104452" name="Equation" r:id="rId6" imgW="1981080" imgH="850680" progId="Equation.3">
              <p:embed/>
            </p:oleObj>
          </a:graphicData>
        </a:graphic>
      </p:graphicFrame>
      <p:sp>
        <p:nvSpPr>
          <p:cNvPr id="239638" name="Text Box 22"/>
          <p:cNvSpPr txBox="1">
            <a:spLocks noChangeArrowheads="1"/>
          </p:cNvSpPr>
          <p:nvPr/>
        </p:nvSpPr>
        <p:spPr bwMode="auto">
          <a:xfrm>
            <a:off x="457200" y="4876800"/>
            <a:ext cx="7848600" cy="1200329"/>
          </a:xfrm>
          <a:prstGeom prst="rect">
            <a:avLst/>
          </a:prstGeom>
          <a:solidFill>
            <a:schemeClr val="bg1"/>
          </a:solidFill>
          <a:ln w="9525" algn="ctr">
            <a:noFill/>
            <a:miter lim="800000"/>
            <a:headEnd/>
            <a:tailEnd/>
          </a:ln>
          <a:effectLst/>
        </p:spPr>
        <p:txBody>
          <a:bodyPr wrap="square">
            <a:spAutoFit/>
          </a:bodyPr>
          <a:lstStyle/>
          <a:p>
            <a:r>
              <a:rPr lang="sv-SE" sz="1800" dirty="0">
                <a:solidFill>
                  <a:srgbClr val="0070C0"/>
                </a:solidFill>
                <a:latin typeface="Verdana" pitchFamily="34" charset="0"/>
              </a:rPr>
              <a:t>Oscillerande rörelse med varierande amplitud!</a:t>
            </a:r>
          </a:p>
          <a:p>
            <a:r>
              <a:rPr lang="sv-SE" sz="1800" dirty="0">
                <a:solidFill>
                  <a:srgbClr val="0070C0"/>
                </a:solidFill>
                <a:latin typeface="Verdana" pitchFamily="34" charset="0"/>
              </a:rPr>
              <a:t>Antalet oscillationer på ett varv kallas ”tune” och betecknas Q. </a:t>
            </a:r>
            <a:r>
              <a:rPr lang="sv-SE" sz="1800" dirty="0" smtClean="0">
                <a:solidFill>
                  <a:srgbClr val="0070C0"/>
                </a:solidFill>
                <a:latin typeface="Verdana" pitchFamily="34" charset="0"/>
              </a:rPr>
              <a:t>  Q-</a:t>
            </a:r>
            <a:r>
              <a:rPr lang="sv-SE" sz="1600" dirty="0" smtClean="0">
                <a:solidFill>
                  <a:srgbClr val="0070C0"/>
                </a:solidFill>
                <a:latin typeface="Verdana" pitchFamily="34" charset="0"/>
              </a:rPr>
              <a:t>värdet</a:t>
            </a:r>
            <a:r>
              <a:rPr lang="sv-SE" sz="1800" dirty="0" smtClean="0">
                <a:solidFill>
                  <a:srgbClr val="0070C0"/>
                </a:solidFill>
                <a:latin typeface="Verdana" pitchFamily="34" charset="0"/>
              </a:rPr>
              <a:t> </a:t>
            </a:r>
            <a:r>
              <a:rPr lang="sv-SE" sz="1800" dirty="0">
                <a:solidFill>
                  <a:srgbClr val="0070C0"/>
                </a:solidFill>
                <a:latin typeface="Verdana" pitchFamily="34" charset="0"/>
              </a:rPr>
              <a:t>är olika i de två planen (horizontellt och vertikalt plan). </a:t>
            </a:r>
            <a:endParaRPr lang="sv-SE" sz="1800" dirty="0" smtClean="0">
              <a:solidFill>
                <a:srgbClr val="0070C0"/>
              </a:solidFill>
              <a:latin typeface="Verdana" pitchFamily="34" charset="0"/>
            </a:endParaRPr>
          </a:p>
          <a:p>
            <a:r>
              <a:rPr lang="sv-SE" sz="1800" dirty="0" smtClean="0">
                <a:solidFill>
                  <a:srgbClr val="0070C0"/>
                </a:solidFill>
                <a:latin typeface="Verdana" pitchFamily="34" charset="0"/>
              </a:rPr>
              <a:t>L </a:t>
            </a:r>
            <a:r>
              <a:rPr lang="sv-SE" sz="1800" dirty="0">
                <a:solidFill>
                  <a:srgbClr val="0070C0"/>
                </a:solidFill>
                <a:latin typeface="Verdana" pitchFamily="34" charset="0"/>
              </a:rPr>
              <a:t>är ringens omkrets.</a:t>
            </a:r>
          </a:p>
        </p:txBody>
      </p:sp>
      <p:sp>
        <p:nvSpPr>
          <p:cNvPr id="239639" name="Oval 23"/>
          <p:cNvSpPr>
            <a:spLocks noChangeArrowheads="1"/>
          </p:cNvSpPr>
          <p:nvPr/>
        </p:nvSpPr>
        <p:spPr bwMode="auto">
          <a:xfrm>
            <a:off x="5695950" y="3335338"/>
            <a:ext cx="2963863" cy="708025"/>
          </a:xfrm>
          <a:prstGeom prst="ellipse">
            <a:avLst/>
          </a:prstGeom>
          <a:noFill/>
          <a:ln w="28575" algn="ctr">
            <a:solidFill>
              <a:schemeClr val="hlink"/>
            </a:solidFill>
            <a:round/>
            <a:headEnd/>
            <a:tailEnd/>
          </a:ln>
          <a:effectLst/>
        </p:spPr>
        <p:txBody>
          <a:bodyPr wrap="none" anchor="ctr">
            <a:spAutoFit/>
          </a:bodyPr>
          <a:lstStyle/>
          <a:p>
            <a:endParaRPr lang="en-US"/>
          </a:p>
        </p:txBody>
      </p:sp>
      <p:sp>
        <p:nvSpPr>
          <p:cNvPr id="239640" name="Oval 24"/>
          <p:cNvSpPr>
            <a:spLocks noChangeArrowheads="1"/>
          </p:cNvSpPr>
          <p:nvPr/>
        </p:nvSpPr>
        <p:spPr bwMode="auto">
          <a:xfrm>
            <a:off x="6989763" y="3856038"/>
            <a:ext cx="111125" cy="96837"/>
          </a:xfrm>
          <a:prstGeom prst="ellipse">
            <a:avLst/>
          </a:prstGeom>
          <a:solidFill>
            <a:schemeClr val="accent1"/>
          </a:solidFill>
          <a:ln w="9525" algn="ctr">
            <a:solidFill>
              <a:schemeClr val="tx2"/>
            </a:solidFill>
            <a:round/>
            <a:headEnd/>
            <a:tailEnd/>
          </a:ln>
          <a:effectLst/>
        </p:spPr>
        <p:txBody>
          <a:bodyPr anchor="ctr">
            <a:spAutoFit/>
          </a:bodyPr>
          <a:lstStyle/>
          <a:p>
            <a:endParaRPr lang="en-US"/>
          </a:p>
        </p:txBody>
      </p:sp>
      <p:sp>
        <p:nvSpPr>
          <p:cNvPr id="239641" name="Freeform 25"/>
          <p:cNvSpPr>
            <a:spLocks/>
          </p:cNvSpPr>
          <p:nvPr/>
        </p:nvSpPr>
        <p:spPr bwMode="auto">
          <a:xfrm>
            <a:off x="5468938" y="3268663"/>
            <a:ext cx="3048000" cy="857250"/>
          </a:xfrm>
          <a:custGeom>
            <a:avLst/>
            <a:gdLst/>
            <a:ahLst/>
            <a:cxnLst>
              <a:cxn ang="0">
                <a:pos x="968" y="406"/>
              </a:cxn>
              <a:cxn ang="0">
                <a:pos x="875" y="483"/>
              </a:cxn>
              <a:cxn ang="0">
                <a:pos x="852" y="506"/>
              </a:cxn>
              <a:cxn ang="0">
                <a:pos x="806" y="536"/>
              </a:cxn>
              <a:cxn ang="0">
                <a:pos x="730" y="529"/>
              </a:cxn>
              <a:cxn ang="0">
                <a:pos x="699" y="490"/>
              </a:cxn>
              <a:cxn ang="0">
                <a:pos x="637" y="437"/>
              </a:cxn>
              <a:cxn ang="0">
                <a:pos x="284" y="367"/>
              </a:cxn>
              <a:cxn ang="0">
                <a:pos x="154" y="344"/>
              </a:cxn>
              <a:cxn ang="0">
                <a:pos x="92" y="298"/>
              </a:cxn>
              <a:cxn ang="0">
                <a:pos x="15" y="229"/>
              </a:cxn>
              <a:cxn ang="0">
                <a:pos x="0" y="206"/>
              </a:cxn>
              <a:cxn ang="0">
                <a:pos x="31" y="168"/>
              </a:cxn>
              <a:cxn ang="0">
                <a:pos x="100" y="106"/>
              </a:cxn>
              <a:cxn ang="0">
                <a:pos x="246" y="137"/>
              </a:cxn>
              <a:cxn ang="0">
                <a:pos x="338" y="175"/>
              </a:cxn>
              <a:cxn ang="0">
                <a:pos x="376" y="168"/>
              </a:cxn>
              <a:cxn ang="0">
                <a:pos x="430" y="114"/>
              </a:cxn>
              <a:cxn ang="0">
                <a:pos x="499" y="45"/>
              </a:cxn>
              <a:cxn ang="0">
                <a:pos x="683" y="68"/>
              </a:cxn>
              <a:cxn ang="0">
                <a:pos x="845" y="114"/>
              </a:cxn>
              <a:cxn ang="0">
                <a:pos x="998" y="83"/>
              </a:cxn>
              <a:cxn ang="0">
                <a:pos x="1037" y="53"/>
              </a:cxn>
              <a:cxn ang="0">
                <a:pos x="1091" y="6"/>
              </a:cxn>
              <a:cxn ang="0">
                <a:pos x="1236" y="22"/>
              </a:cxn>
              <a:cxn ang="0">
                <a:pos x="1306" y="68"/>
              </a:cxn>
              <a:cxn ang="0">
                <a:pos x="1359" y="145"/>
              </a:cxn>
              <a:cxn ang="0">
                <a:pos x="1390" y="152"/>
              </a:cxn>
              <a:cxn ang="0">
                <a:pos x="1590" y="122"/>
              </a:cxn>
              <a:cxn ang="0">
                <a:pos x="1667" y="99"/>
              </a:cxn>
              <a:cxn ang="0">
                <a:pos x="1812" y="106"/>
              </a:cxn>
              <a:cxn ang="0">
                <a:pos x="1859" y="152"/>
              </a:cxn>
              <a:cxn ang="0">
                <a:pos x="1897" y="183"/>
              </a:cxn>
              <a:cxn ang="0">
                <a:pos x="1920" y="206"/>
              </a:cxn>
              <a:cxn ang="0">
                <a:pos x="1874" y="337"/>
              </a:cxn>
              <a:cxn ang="0">
                <a:pos x="1866" y="398"/>
              </a:cxn>
              <a:cxn ang="0">
                <a:pos x="1774" y="483"/>
              </a:cxn>
              <a:cxn ang="0">
                <a:pos x="1636" y="452"/>
              </a:cxn>
              <a:cxn ang="0">
                <a:pos x="1528" y="398"/>
              </a:cxn>
              <a:cxn ang="0">
                <a:pos x="1413" y="421"/>
              </a:cxn>
              <a:cxn ang="0">
                <a:pos x="1321" y="498"/>
              </a:cxn>
              <a:cxn ang="0">
                <a:pos x="1259" y="536"/>
              </a:cxn>
              <a:cxn ang="0">
                <a:pos x="1167" y="513"/>
              </a:cxn>
              <a:cxn ang="0">
                <a:pos x="1160" y="490"/>
              </a:cxn>
              <a:cxn ang="0">
                <a:pos x="1144" y="475"/>
              </a:cxn>
            </a:cxnLst>
            <a:rect l="0" t="0" r="r" b="b"/>
            <a:pathLst>
              <a:path w="1920" h="540">
                <a:moveTo>
                  <a:pt x="968" y="406"/>
                </a:moveTo>
                <a:cubicBezTo>
                  <a:pt x="893" y="419"/>
                  <a:pt x="917" y="433"/>
                  <a:pt x="875" y="483"/>
                </a:cubicBezTo>
                <a:cubicBezTo>
                  <a:pt x="868" y="491"/>
                  <a:pt x="861" y="499"/>
                  <a:pt x="852" y="506"/>
                </a:cubicBezTo>
                <a:cubicBezTo>
                  <a:pt x="837" y="517"/>
                  <a:pt x="806" y="536"/>
                  <a:pt x="806" y="536"/>
                </a:cubicBezTo>
                <a:cubicBezTo>
                  <a:pt x="781" y="534"/>
                  <a:pt x="755" y="535"/>
                  <a:pt x="730" y="529"/>
                </a:cubicBezTo>
                <a:cubicBezTo>
                  <a:pt x="719" y="526"/>
                  <a:pt x="704" y="495"/>
                  <a:pt x="699" y="490"/>
                </a:cubicBezTo>
                <a:cubicBezTo>
                  <a:pt x="668" y="455"/>
                  <a:pt x="668" y="457"/>
                  <a:pt x="637" y="437"/>
                </a:cubicBezTo>
                <a:cubicBezTo>
                  <a:pt x="574" y="336"/>
                  <a:pt x="358" y="369"/>
                  <a:pt x="284" y="367"/>
                </a:cubicBezTo>
                <a:cubicBezTo>
                  <a:pt x="239" y="362"/>
                  <a:pt x="198" y="356"/>
                  <a:pt x="154" y="344"/>
                </a:cubicBezTo>
                <a:cubicBezTo>
                  <a:pt x="125" y="316"/>
                  <a:pt x="144" y="333"/>
                  <a:pt x="92" y="298"/>
                </a:cubicBezTo>
                <a:cubicBezTo>
                  <a:pt x="63" y="279"/>
                  <a:pt x="43" y="249"/>
                  <a:pt x="15" y="229"/>
                </a:cubicBezTo>
                <a:cubicBezTo>
                  <a:pt x="10" y="221"/>
                  <a:pt x="0" y="215"/>
                  <a:pt x="0" y="206"/>
                </a:cubicBezTo>
                <a:cubicBezTo>
                  <a:pt x="0" y="192"/>
                  <a:pt x="23" y="177"/>
                  <a:pt x="31" y="168"/>
                </a:cubicBezTo>
                <a:cubicBezTo>
                  <a:pt x="54" y="140"/>
                  <a:pt x="64" y="119"/>
                  <a:pt x="100" y="106"/>
                </a:cubicBezTo>
                <a:cubicBezTo>
                  <a:pt x="146" y="112"/>
                  <a:pt x="203" y="115"/>
                  <a:pt x="246" y="137"/>
                </a:cubicBezTo>
                <a:cubicBezTo>
                  <a:pt x="282" y="155"/>
                  <a:pt x="299" y="166"/>
                  <a:pt x="338" y="175"/>
                </a:cubicBezTo>
                <a:cubicBezTo>
                  <a:pt x="351" y="173"/>
                  <a:pt x="364" y="173"/>
                  <a:pt x="376" y="168"/>
                </a:cubicBezTo>
                <a:cubicBezTo>
                  <a:pt x="390" y="162"/>
                  <a:pt x="409" y="128"/>
                  <a:pt x="430" y="114"/>
                </a:cubicBezTo>
                <a:cubicBezTo>
                  <a:pt x="448" y="86"/>
                  <a:pt x="468" y="56"/>
                  <a:pt x="499" y="45"/>
                </a:cubicBezTo>
                <a:cubicBezTo>
                  <a:pt x="541" y="3"/>
                  <a:pt x="630" y="50"/>
                  <a:pt x="683" y="68"/>
                </a:cubicBezTo>
                <a:cubicBezTo>
                  <a:pt x="724" y="107"/>
                  <a:pt x="792" y="107"/>
                  <a:pt x="845" y="114"/>
                </a:cubicBezTo>
                <a:cubicBezTo>
                  <a:pt x="918" y="109"/>
                  <a:pt x="947" y="119"/>
                  <a:pt x="998" y="83"/>
                </a:cubicBezTo>
                <a:cubicBezTo>
                  <a:pt x="1032" y="34"/>
                  <a:pt x="994" y="79"/>
                  <a:pt x="1037" y="53"/>
                </a:cubicBezTo>
                <a:cubicBezTo>
                  <a:pt x="1055" y="42"/>
                  <a:pt x="1076" y="21"/>
                  <a:pt x="1091" y="6"/>
                </a:cubicBezTo>
                <a:cubicBezTo>
                  <a:pt x="1140" y="9"/>
                  <a:pt x="1193" y="0"/>
                  <a:pt x="1236" y="22"/>
                </a:cubicBezTo>
                <a:cubicBezTo>
                  <a:pt x="1265" y="37"/>
                  <a:pt x="1275" y="57"/>
                  <a:pt x="1306" y="68"/>
                </a:cubicBezTo>
                <a:cubicBezTo>
                  <a:pt x="1313" y="90"/>
                  <a:pt x="1337" y="134"/>
                  <a:pt x="1359" y="145"/>
                </a:cubicBezTo>
                <a:cubicBezTo>
                  <a:pt x="1368" y="150"/>
                  <a:pt x="1380" y="150"/>
                  <a:pt x="1390" y="152"/>
                </a:cubicBezTo>
                <a:cubicBezTo>
                  <a:pt x="1465" y="147"/>
                  <a:pt x="1520" y="139"/>
                  <a:pt x="1590" y="122"/>
                </a:cubicBezTo>
                <a:cubicBezTo>
                  <a:pt x="1616" y="116"/>
                  <a:pt x="1667" y="99"/>
                  <a:pt x="1667" y="99"/>
                </a:cubicBezTo>
                <a:cubicBezTo>
                  <a:pt x="1715" y="101"/>
                  <a:pt x="1764" y="99"/>
                  <a:pt x="1812" y="106"/>
                </a:cubicBezTo>
                <a:cubicBezTo>
                  <a:pt x="1830" y="108"/>
                  <a:pt x="1850" y="143"/>
                  <a:pt x="1859" y="152"/>
                </a:cubicBezTo>
                <a:cubicBezTo>
                  <a:pt x="1871" y="163"/>
                  <a:pt x="1885" y="172"/>
                  <a:pt x="1897" y="183"/>
                </a:cubicBezTo>
                <a:cubicBezTo>
                  <a:pt x="1905" y="190"/>
                  <a:pt x="1912" y="198"/>
                  <a:pt x="1920" y="206"/>
                </a:cubicBezTo>
                <a:cubicBezTo>
                  <a:pt x="1913" y="270"/>
                  <a:pt x="1906" y="287"/>
                  <a:pt x="1874" y="337"/>
                </a:cubicBezTo>
                <a:cubicBezTo>
                  <a:pt x="1871" y="357"/>
                  <a:pt x="1871" y="378"/>
                  <a:pt x="1866" y="398"/>
                </a:cubicBezTo>
                <a:cubicBezTo>
                  <a:pt x="1856" y="434"/>
                  <a:pt x="1798" y="457"/>
                  <a:pt x="1774" y="483"/>
                </a:cubicBezTo>
                <a:cubicBezTo>
                  <a:pt x="1662" y="473"/>
                  <a:pt x="1708" y="477"/>
                  <a:pt x="1636" y="452"/>
                </a:cubicBezTo>
                <a:cubicBezTo>
                  <a:pt x="1607" y="425"/>
                  <a:pt x="1565" y="411"/>
                  <a:pt x="1528" y="398"/>
                </a:cubicBezTo>
                <a:cubicBezTo>
                  <a:pt x="1490" y="411"/>
                  <a:pt x="1451" y="408"/>
                  <a:pt x="1413" y="421"/>
                </a:cubicBezTo>
                <a:cubicBezTo>
                  <a:pt x="1386" y="450"/>
                  <a:pt x="1354" y="476"/>
                  <a:pt x="1321" y="498"/>
                </a:cubicBezTo>
                <a:cubicBezTo>
                  <a:pt x="1302" y="526"/>
                  <a:pt x="1291" y="527"/>
                  <a:pt x="1259" y="536"/>
                </a:cubicBezTo>
                <a:cubicBezTo>
                  <a:pt x="1233" y="533"/>
                  <a:pt x="1188" y="540"/>
                  <a:pt x="1167" y="513"/>
                </a:cubicBezTo>
                <a:cubicBezTo>
                  <a:pt x="1162" y="507"/>
                  <a:pt x="1164" y="497"/>
                  <a:pt x="1160" y="490"/>
                </a:cubicBezTo>
                <a:cubicBezTo>
                  <a:pt x="1156" y="484"/>
                  <a:pt x="1144" y="475"/>
                  <a:pt x="1144" y="475"/>
                </a:cubicBezTo>
              </a:path>
            </a:pathLst>
          </a:custGeom>
          <a:noFill/>
          <a:ln w="9525" cap="flat" cmpd="sng">
            <a:solidFill>
              <a:schemeClr val="hlink"/>
            </a:solidFill>
            <a:prstDash val="solid"/>
            <a:round/>
            <a:headEnd/>
            <a:tailEnd/>
          </a:ln>
          <a:effectLst/>
        </p:spPr>
        <p:txBody>
          <a:bodyPr>
            <a:spAutoFit/>
          </a:bodyPr>
          <a:lstStyle/>
          <a:p>
            <a:endParaRPr lang="en-US"/>
          </a:p>
        </p:txBody>
      </p:sp>
      <p:sp>
        <p:nvSpPr>
          <p:cNvPr id="239642" name="Rectangle 26"/>
          <p:cNvSpPr>
            <a:spLocks noChangeArrowheads="1"/>
          </p:cNvSpPr>
          <p:nvPr/>
        </p:nvSpPr>
        <p:spPr bwMode="auto">
          <a:xfrm>
            <a:off x="7450138" y="3935413"/>
            <a:ext cx="222250" cy="100012"/>
          </a:xfrm>
          <a:prstGeom prst="rect">
            <a:avLst/>
          </a:prstGeom>
          <a:solidFill>
            <a:schemeClr val="folHlink"/>
          </a:solidFill>
          <a:ln w="9525" algn="ctr">
            <a:noFill/>
            <a:miter lim="800000"/>
            <a:headEnd/>
            <a:tailEnd/>
          </a:ln>
          <a:effectLst/>
        </p:spPr>
        <p:txBody>
          <a:bodyPr anchor="ctr">
            <a:spAutoFit/>
          </a:bodyPr>
          <a:lstStyle/>
          <a:p>
            <a:endParaRPr lang="en-US"/>
          </a:p>
        </p:txBody>
      </p:sp>
      <p:sp>
        <p:nvSpPr>
          <p:cNvPr id="239643" name="Rectangle 27"/>
          <p:cNvSpPr>
            <a:spLocks noChangeArrowheads="1"/>
          </p:cNvSpPr>
          <p:nvPr/>
        </p:nvSpPr>
        <p:spPr bwMode="auto">
          <a:xfrm>
            <a:off x="8153400" y="3868738"/>
            <a:ext cx="222250" cy="100012"/>
          </a:xfrm>
          <a:prstGeom prst="rect">
            <a:avLst/>
          </a:prstGeom>
          <a:solidFill>
            <a:schemeClr val="folHlink"/>
          </a:solidFill>
          <a:ln w="9525" algn="ctr">
            <a:noFill/>
            <a:miter lim="800000"/>
            <a:headEnd/>
            <a:tailEnd/>
          </a:ln>
          <a:effectLst/>
        </p:spPr>
        <p:txBody>
          <a:bodyPr anchor="ctr">
            <a:spAutoFit/>
          </a:bodyPr>
          <a:lstStyle/>
          <a:p>
            <a:endParaRPr lang="en-US"/>
          </a:p>
        </p:txBody>
      </p:sp>
      <p:sp>
        <p:nvSpPr>
          <p:cNvPr id="239644" name="Rectangle 28"/>
          <p:cNvSpPr>
            <a:spLocks noChangeArrowheads="1"/>
          </p:cNvSpPr>
          <p:nvPr/>
        </p:nvSpPr>
        <p:spPr bwMode="auto">
          <a:xfrm>
            <a:off x="7094538" y="3983038"/>
            <a:ext cx="222250" cy="100012"/>
          </a:xfrm>
          <a:prstGeom prst="rect">
            <a:avLst/>
          </a:prstGeom>
          <a:solidFill>
            <a:schemeClr val="folHlink"/>
          </a:solidFill>
          <a:ln w="9525" algn="ctr">
            <a:noFill/>
            <a:miter lim="800000"/>
            <a:headEnd/>
            <a:tailEnd/>
          </a:ln>
          <a:effectLst/>
        </p:spPr>
        <p:txBody>
          <a:bodyPr anchor="ctr">
            <a:spAutoFit/>
          </a:bodyPr>
          <a:lstStyle/>
          <a:p>
            <a:endParaRPr lang="en-US"/>
          </a:p>
        </p:txBody>
      </p:sp>
      <p:sp>
        <p:nvSpPr>
          <p:cNvPr id="239645" name="Rectangle 29"/>
          <p:cNvSpPr>
            <a:spLocks noChangeArrowheads="1"/>
          </p:cNvSpPr>
          <p:nvPr/>
        </p:nvSpPr>
        <p:spPr bwMode="auto">
          <a:xfrm>
            <a:off x="6761163" y="3983038"/>
            <a:ext cx="222250" cy="100012"/>
          </a:xfrm>
          <a:prstGeom prst="rect">
            <a:avLst/>
          </a:prstGeom>
          <a:solidFill>
            <a:schemeClr val="folHlink"/>
          </a:solidFill>
          <a:ln w="9525" algn="ctr">
            <a:noFill/>
            <a:miter lim="800000"/>
            <a:headEnd/>
            <a:tailEnd/>
          </a:ln>
          <a:effectLst/>
        </p:spPr>
        <p:txBody>
          <a:bodyPr anchor="ctr">
            <a:spAutoFit/>
          </a:bodyPr>
          <a:lstStyle/>
          <a:p>
            <a:endParaRPr lang="en-US"/>
          </a:p>
        </p:txBody>
      </p:sp>
      <p:sp>
        <p:nvSpPr>
          <p:cNvPr id="239646" name="Text Box 30"/>
          <p:cNvSpPr txBox="1">
            <a:spLocks noChangeArrowheads="1"/>
          </p:cNvSpPr>
          <p:nvPr/>
        </p:nvSpPr>
        <p:spPr bwMode="auto">
          <a:xfrm>
            <a:off x="6313488" y="2198688"/>
            <a:ext cx="346075" cy="366712"/>
          </a:xfrm>
          <a:prstGeom prst="rect">
            <a:avLst/>
          </a:prstGeom>
          <a:solidFill>
            <a:schemeClr val="bg1"/>
          </a:solidFill>
          <a:ln w="9525" algn="ctr">
            <a:noFill/>
            <a:miter lim="800000"/>
            <a:headEnd/>
            <a:tailEnd/>
          </a:ln>
          <a:effectLst/>
        </p:spPr>
        <p:txBody>
          <a:bodyPr>
            <a:spAutoFit/>
          </a:bodyPr>
          <a:lstStyle/>
          <a:p>
            <a:r>
              <a:rPr lang="sv-SE" sz="1800" b="1"/>
              <a:t>;</a:t>
            </a:r>
          </a:p>
        </p:txBody>
      </p:sp>
      <p:graphicFrame>
        <p:nvGraphicFramePr>
          <p:cNvPr id="239647" name="Object 31"/>
          <p:cNvGraphicFramePr>
            <a:graphicFrameLocks noChangeAspect="1"/>
          </p:cNvGraphicFramePr>
          <p:nvPr/>
        </p:nvGraphicFramePr>
        <p:xfrm>
          <a:off x="6734175" y="2030413"/>
          <a:ext cx="1319213" cy="823912"/>
        </p:xfrm>
        <a:graphic>
          <a:graphicData uri="http://schemas.openxmlformats.org/presentationml/2006/ole">
            <p:oleObj spid="_x0000_s104453" name="Equation" r:id="rId7" imgW="672840" imgH="419040" progId="Equation.3">
              <p:embed/>
            </p:oleObj>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6"/>
          <p:cNvSpPr>
            <a:spLocks noGrp="1" noChangeArrowheads="1"/>
          </p:cNvSpPr>
          <p:nvPr>
            <p:ph type="sldNum" sz="quarter" idx="4294967295"/>
          </p:nvPr>
        </p:nvSpPr>
        <p:spPr>
          <a:xfrm>
            <a:off x="6858000" y="6337300"/>
            <a:ext cx="1905000" cy="457200"/>
          </a:xfrm>
          <a:prstGeom prst="rect">
            <a:avLst/>
          </a:prstGeom>
        </p:spPr>
        <p:txBody>
          <a:bodyPr/>
          <a:lstStyle/>
          <a:p>
            <a:fld id="{A4D802D6-6E34-47E7-B27D-D8B12EE9001B}" type="slidenum">
              <a:rPr lang="en-US"/>
              <a:pPr/>
              <a:t>3</a:t>
            </a:fld>
            <a:endParaRPr lang="en-US"/>
          </a:p>
        </p:txBody>
      </p:sp>
      <p:sp>
        <p:nvSpPr>
          <p:cNvPr id="378882" name="Rectangle 2"/>
          <p:cNvSpPr>
            <a:spLocks noGrp="1" noChangeArrowheads="1"/>
          </p:cNvSpPr>
          <p:nvPr>
            <p:ph type="ctrTitle"/>
          </p:nvPr>
        </p:nvSpPr>
        <p:spPr>
          <a:xfrm>
            <a:off x="838200" y="152400"/>
            <a:ext cx="7772400" cy="698501"/>
          </a:xfrm>
        </p:spPr>
        <p:txBody>
          <a:bodyPr/>
          <a:lstStyle/>
          <a:p>
            <a:r>
              <a:rPr lang="en-US" sz="2400" dirty="0" err="1">
                <a:solidFill>
                  <a:srgbClr val="0070C0"/>
                </a:solidFill>
                <a:latin typeface="Verdana" pitchFamily="34" charset="0"/>
              </a:rPr>
              <a:t>Partikelkällor</a:t>
            </a:r>
            <a:r>
              <a:rPr lang="en-US" sz="2400" dirty="0">
                <a:solidFill>
                  <a:srgbClr val="0070C0"/>
                </a:solidFill>
                <a:latin typeface="Verdana" pitchFamily="34" charset="0"/>
              </a:rPr>
              <a:t> </a:t>
            </a:r>
            <a:r>
              <a:rPr lang="en-US" sz="2400" dirty="0" err="1">
                <a:solidFill>
                  <a:srgbClr val="0070C0"/>
                </a:solidFill>
                <a:latin typeface="Verdana" pitchFamily="34" charset="0"/>
              </a:rPr>
              <a:t>och</a:t>
            </a:r>
            <a:r>
              <a:rPr lang="en-US" sz="2400" dirty="0">
                <a:solidFill>
                  <a:srgbClr val="0070C0"/>
                </a:solidFill>
                <a:latin typeface="Verdana" pitchFamily="34" charset="0"/>
              </a:rPr>
              <a:t> </a:t>
            </a:r>
            <a:r>
              <a:rPr lang="en-US" sz="2400" dirty="0" err="1" smtClean="0">
                <a:solidFill>
                  <a:srgbClr val="0070C0"/>
                </a:solidFill>
                <a:latin typeface="Verdana" pitchFamily="34" charset="0"/>
              </a:rPr>
              <a:t>partikelacceleration</a:t>
            </a:r>
            <a:r>
              <a:rPr lang="en-US" sz="2400" dirty="0" smtClean="0">
                <a:solidFill>
                  <a:srgbClr val="0070C0"/>
                </a:solidFill>
                <a:latin typeface="Verdana" pitchFamily="34" charset="0"/>
              </a:rPr>
              <a:t>(1/3)</a:t>
            </a:r>
            <a:endParaRPr lang="en-US" sz="2400" dirty="0">
              <a:solidFill>
                <a:srgbClr val="0070C0"/>
              </a:solidFill>
              <a:latin typeface="Verdana" pitchFamily="34" charset="0"/>
            </a:endParaRPr>
          </a:p>
        </p:txBody>
      </p:sp>
      <p:sp>
        <p:nvSpPr>
          <p:cNvPr id="37888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7888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7888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378886" name="Rectangle 6"/>
          <p:cNvSpPr>
            <a:spLocks noGrp="1" noChangeArrowheads="1"/>
          </p:cNvSpPr>
          <p:nvPr>
            <p:ph type="subTitle" idx="1"/>
          </p:nvPr>
        </p:nvSpPr>
        <p:spPr>
          <a:xfrm>
            <a:off x="3048000" y="1752600"/>
            <a:ext cx="5791200" cy="4148137"/>
          </a:xfrm>
          <a:noFill/>
          <a:ln/>
        </p:spPr>
        <p:txBody>
          <a:bodyPr>
            <a:normAutofit/>
          </a:bodyPr>
          <a:lstStyle/>
          <a:p>
            <a:pPr marL="609600" indent="-609600" algn="l">
              <a:lnSpc>
                <a:spcPct val="120000"/>
              </a:lnSpc>
              <a:buFont typeface="Wingdings" pitchFamily="2" charset="2"/>
              <a:buChar char="n"/>
            </a:pPr>
            <a:r>
              <a:rPr lang="en-US" sz="1800" dirty="0" smtClean="0">
                <a:solidFill>
                  <a:srgbClr val="0070C0"/>
                </a:solidFill>
                <a:latin typeface="Verdana" pitchFamily="34" charset="0"/>
              </a:rPr>
              <a:t>E. Rutherford (f. 1871) </a:t>
            </a:r>
            <a:r>
              <a:rPr lang="en-US" sz="1800" dirty="0" err="1" smtClean="0">
                <a:solidFill>
                  <a:srgbClr val="0070C0"/>
                </a:solidFill>
                <a:latin typeface="Verdana" pitchFamily="34" charset="0"/>
              </a:rPr>
              <a:t>upptäckte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att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han</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kunde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använda</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partiklar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som</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strålade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ut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från</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radioaktiva</a:t>
            </a:r>
            <a:r>
              <a:rPr lang="en-US" sz="1800" dirty="0" smtClean="0">
                <a:solidFill>
                  <a:srgbClr val="0070C0"/>
                </a:solidFill>
                <a:latin typeface="Verdana" pitchFamily="34" charset="0"/>
              </a:rPr>
              <a:t> material (</a:t>
            </a:r>
            <a:r>
              <a:rPr lang="en-US" sz="1800" dirty="0" err="1" smtClean="0">
                <a:solidFill>
                  <a:srgbClr val="0070C0"/>
                </a:solidFill>
                <a:latin typeface="Verdana" pitchFamily="34" charset="0"/>
              </a:rPr>
              <a:t>alfa</a:t>
            </a:r>
            <a:r>
              <a:rPr lang="en-US" sz="1800" dirty="0" smtClean="0">
                <a:solidFill>
                  <a:srgbClr val="0070C0"/>
                </a:solidFill>
                <a:latin typeface="Verdana" pitchFamily="34" charset="0"/>
              </a:rPr>
              <a:t> </a:t>
            </a:r>
            <a:r>
              <a:rPr lang="en-US" sz="1800" dirty="0" err="1">
                <a:solidFill>
                  <a:srgbClr val="0070C0"/>
                </a:solidFill>
                <a:latin typeface="Verdana" pitchFamily="34" charset="0"/>
              </a:rPr>
              <a:t>partiklar</a:t>
            </a:r>
            <a:r>
              <a:rPr lang="en-US" sz="1800" dirty="0">
                <a:solidFill>
                  <a:srgbClr val="0070C0"/>
                </a:solidFill>
                <a:latin typeface="Verdana" pitchFamily="34" charset="0"/>
              </a:rPr>
              <a:t> </a:t>
            </a:r>
            <a:r>
              <a:rPr lang="en-US" sz="1800" dirty="0" err="1">
                <a:solidFill>
                  <a:srgbClr val="0070C0"/>
                </a:solidFill>
                <a:latin typeface="Verdana" pitchFamily="34" charset="0"/>
              </a:rPr>
              <a:t>och</a:t>
            </a:r>
            <a:r>
              <a:rPr lang="en-US" sz="1800" dirty="0">
                <a:solidFill>
                  <a:srgbClr val="0070C0"/>
                </a:solidFill>
                <a:latin typeface="Verdana" pitchFamily="34" charset="0"/>
              </a:rPr>
              <a:t> </a:t>
            </a:r>
            <a:r>
              <a:rPr lang="en-US" sz="1800" dirty="0" err="1" smtClean="0">
                <a:solidFill>
                  <a:srgbClr val="0070C0"/>
                </a:solidFill>
                <a:latin typeface="Verdana" pitchFamily="34" charset="0"/>
              </a:rPr>
              <a:t>elektroner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för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att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titta</a:t>
            </a:r>
            <a:r>
              <a:rPr lang="en-US" sz="1800" dirty="0" smtClean="0">
                <a:solidFill>
                  <a:srgbClr val="0070C0"/>
                </a:solidFill>
                <a:latin typeface="Verdana" pitchFamily="34" charset="0"/>
              </a:rPr>
              <a:t> in” in </a:t>
            </a:r>
            <a:r>
              <a:rPr lang="en-US" sz="1800" dirty="0" err="1" smtClean="0">
                <a:solidFill>
                  <a:srgbClr val="0070C0"/>
                </a:solidFill>
                <a:latin typeface="Verdana" pitchFamily="34" charset="0"/>
              </a:rPr>
              <a:t>i</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atomer</a:t>
            </a:r>
            <a:r>
              <a:rPr lang="en-US" sz="1800" dirty="0" smtClean="0">
                <a:solidFill>
                  <a:srgbClr val="0070C0"/>
                </a:solidFill>
                <a:latin typeface="Verdana" pitchFamily="34" charset="0"/>
              </a:rPr>
              <a:t>.</a:t>
            </a:r>
          </a:p>
          <a:p>
            <a:pPr marL="609600" indent="-609600" algn="l">
              <a:lnSpc>
                <a:spcPct val="120000"/>
              </a:lnSpc>
              <a:buFont typeface="Wingdings" pitchFamily="2" charset="2"/>
              <a:buChar char="n"/>
            </a:pPr>
            <a:r>
              <a:rPr lang="sv-SE" sz="1800" dirty="0" smtClean="0">
                <a:solidFill>
                  <a:srgbClr val="0070C0"/>
                </a:solidFill>
                <a:latin typeface="Verdana" pitchFamily="34" charset="0"/>
              </a:rPr>
              <a:t>Alfa </a:t>
            </a:r>
            <a:r>
              <a:rPr lang="sv-SE" sz="1800" dirty="0">
                <a:solidFill>
                  <a:srgbClr val="0070C0"/>
                </a:solidFill>
                <a:latin typeface="Verdana" pitchFamily="34" charset="0"/>
              </a:rPr>
              <a:t>partiklar har en energi runt 5 MeV </a:t>
            </a:r>
            <a:r>
              <a:rPr lang="sv-SE" sz="1800" dirty="0" smtClean="0">
                <a:solidFill>
                  <a:srgbClr val="0070C0"/>
                </a:solidFill>
                <a:latin typeface="Verdana" pitchFamily="34" charset="0"/>
              </a:rPr>
              <a:t>(</a:t>
            </a:r>
            <a:r>
              <a:rPr lang="sv-SE" sz="1800" dirty="0">
                <a:solidFill>
                  <a:srgbClr val="0070C0"/>
                </a:solidFill>
                <a:latin typeface="Verdana" pitchFamily="34" charset="0"/>
              </a:rPr>
              <a:t>motsvarar en hastighet av ~15,000 km/s). </a:t>
            </a:r>
            <a:endParaRPr lang="sv-SE" sz="1800" dirty="0" smtClean="0">
              <a:solidFill>
                <a:srgbClr val="0070C0"/>
              </a:solidFill>
              <a:latin typeface="Verdana" pitchFamily="34" charset="0"/>
            </a:endParaRPr>
          </a:p>
          <a:p>
            <a:pPr marL="609600" indent="-609600" algn="l">
              <a:lnSpc>
                <a:spcPct val="80000"/>
              </a:lnSpc>
            </a:pPr>
            <a:endParaRPr lang="sv-SE" sz="1800" dirty="0" smtClean="0">
              <a:solidFill>
                <a:srgbClr val="0070C0"/>
              </a:solidFill>
              <a:latin typeface="Verdana" pitchFamily="34" charset="0"/>
            </a:endParaRPr>
          </a:p>
          <a:p>
            <a:pPr marL="609600" indent="-609600" algn="l">
              <a:lnSpc>
                <a:spcPct val="120000"/>
              </a:lnSpc>
              <a:buFont typeface="Wingdings" pitchFamily="2" charset="2"/>
              <a:buChar char="n"/>
            </a:pPr>
            <a:r>
              <a:rPr lang="sv-SE" sz="1800" dirty="0" smtClean="0">
                <a:solidFill>
                  <a:srgbClr val="0070C0"/>
                </a:solidFill>
                <a:latin typeface="Verdana" pitchFamily="34" charset="0"/>
              </a:rPr>
              <a:t>Naturliga partikelkällor visade sig snabbt vara </a:t>
            </a:r>
            <a:r>
              <a:rPr lang="en-US" sz="1800" dirty="0" err="1" smtClean="0">
                <a:solidFill>
                  <a:srgbClr val="0070C0"/>
                </a:solidFill>
                <a:latin typeface="Verdana" pitchFamily="34" charset="0"/>
              </a:rPr>
              <a:t>för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begränsade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och</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ohälsosamma</a:t>
            </a:r>
            <a:r>
              <a:rPr lang="en-US" sz="1800" dirty="0" smtClean="0">
                <a:solidFill>
                  <a:srgbClr val="0070C0"/>
                </a:solidFill>
                <a:latin typeface="Verdana" pitchFamily="34" charset="0"/>
              </a:rPr>
              <a:t>……</a:t>
            </a:r>
            <a:endParaRPr lang="en-US" sz="1800" dirty="0">
              <a:solidFill>
                <a:srgbClr val="0070C0"/>
              </a:solidFill>
              <a:latin typeface="Verdana" pitchFamily="34" charset="0"/>
            </a:endParaRPr>
          </a:p>
          <a:p>
            <a:pPr marL="609600" indent="-609600" algn="l">
              <a:lnSpc>
                <a:spcPct val="80000"/>
              </a:lnSpc>
            </a:pPr>
            <a:endParaRPr lang="en-US" sz="1800" dirty="0" smtClean="0">
              <a:solidFill>
                <a:srgbClr val="0070C0"/>
              </a:solidFill>
              <a:latin typeface="Verdana" pitchFamily="34" charset="0"/>
            </a:endParaRPr>
          </a:p>
          <a:p>
            <a:pPr marL="609600" indent="-609600" algn="l">
              <a:lnSpc>
                <a:spcPct val="120000"/>
              </a:lnSpc>
              <a:buFont typeface="Wingdings" pitchFamily="2" charset="2"/>
              <a:buChar char="n"/>
            </a:pPr>
            <a:endParaRPr lang="en-US" sz="1800" dirty="0" smtClean="0">
              <a:solidFill>
                <a:srgbClr val="0070C0"/>
              </a:solidFill>
              <a:latin typeface="Verdana" pitchFamily="34" charset="0"/>
            </a:endParaRPr>
          </a:p>
          <a:p>
            <a:pPr marL="609600" indent="-609600" algn="l">
              <a:lnSpc>
                <a:spcPct val="120000"/>
              </a:lnSpc>
              <a:buFont typeface="Wingdings" pitchFamily="2" charset="2"/>
              <a:buChar char="n"/>
            </a:pPr>
            <a:endParaRPr lang="en-US" sz="1800" dirty="0">
              <a:solidFill>
                <a:srgbClr val="0070C0"/>
              </a:solidFill>
              <a:latin typeface="Verdana" pitchFamily="34" charset="0"/>
            </a:endParaRPr>
          </a:p>
        </p:txBody>
      </p:sp>
      <p:sp>
        <p:nvSpPr>
          <p:cNvPr id="8" name="Footer Placeholder 7"/>
          <p:cNvSpPr>
            <a:spLocks noGrp="1"/>
          </p:cNvSpPr>
          <p:nvPr>
            <p:ph type="ftr" sz="quarter" idx="11"/>
          </p:nvPr>
        </p:nvSpPr>
        <p:spPr/>
        <p:txBody>
          <a:bodyPr/>
          <a:lstStyle/>
          <a:p>
            <a:r>
              <a:rPr lang="en-US" smtClean="0"/>
              <a:t>EDMS:1220969</a:t>
            </a:r>
            <a:endParaRPr lang="en-US"/>
          </a:p>
        </p:txBody>
      </p:sp>
      <p:pic>
        <p:nvPicPr>
          <p:cNvPr id="44034" name="Picture 2" descr="http://t0.gstatic.com/images?q=tbn:ANd9GcTup3_ylpYqx0niVlfcGo_7f7HMTAIaDDMKxrKvZqSw62fLRKZC"/>
          <p:cNvPicPr>
            <a:picLocks noChangeAspect="1" noChangeArrowheads="1"/>
          </p:cNvPicPr>
          <p:nvPr/>
        </p:nvPicPr>
        <p:blipFill>
          <a:blip r:embed="rId3" cstate="print"/>
          <a:srcRect/>
          <a:stretch>
            <a:fillRect/>
          </a:stretch>
        </p:blipFill>
        <p:spPr bwMode="auto">
          <a:xfrm>
            <a:off x="533400" y="3124200"/>
            <a:ext cx="1905000" cy="1295401"/>
          </a:xfrm>
          <a:prstGeom prst="rect">
            <a:avLst/>
          </a:prstGeom>
          <a:noFill/>
        </p:spPr>
      </p:pic>
      <p:sp>
        <p:nvSpPr>
          <p:cNvPr id="10" name="TextBox 9"/>
          <p:cNvSpPr txBox="1"/>
          <p:nvPr/>
        </p:nvSpPr>
        <p:spPr>
          <a:xfrm>
            <a:off x="838200" y="5029200"/>
            <a:ext cx="1295400" cy="261610"/>
          </a:xfrm>
          <a:prstGeom prst="rect">
            <a:avLst/>
          </a:prstGeom>
          <a:noFill/>
        </p:spPr>
        <p:txBody>
          <a:bodyPr wrap="square" rtlCol="0">
            <a:spAutoFit/>
          </a:bodyPr>
          <a:lstStyle/>
          <a:p>
            <a:r>
              <a:rPr lang="en-US" sz="1100" dirty="0" err="1" smtClean="0">
                <a:solidFill>
                  <a:srgbClr val="0070C0"/>
                </a:solidFill>
                <a:latin typeface="Verdana" pitchFamily="34" charset="0"/>
              </a:rPr>
              <a:t>wikipedia</a:t>
            </a:r>
            <a:endParaRPr lang="en-US" sz="1100" dirty="0">
              <a:solidFill>
                <a:srgbClr val="0070C0"/>
              </a:solidFill>
              <a:latin typeface="Verdana"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noChangeArrowheads="1"/>
          </p:cNvSpPr>
          <p:nvPr>
            <p:ph type="sldNum" sz="quarter" idx="4294967295"/>
          </p:nvPr>
        </p:nvSpPr>
        <p:spPr>
          <a:xfrm>
            <a:off x="6858000" y="6337300"/>
            <a:ext cx="1905000" cy="457200"/>
          </a:xfrm>
          <a:prstGeom prst="rect">
            <a:avLst/>
          </a:prstGeom>
        </p:spPr>
        <p:txBody>
          <a:bodyPr/>
          <a:lstStyle/>
          <a:p>
            <a:fld id="{5612CEC6-B8A1-40CF-98DD-1EB1CA6C8309}" type="slidenum">
              <a:rPr lang="en-US"/>
              <a:pPr/>
              <a:t>30</a:t>
            </a:fld>
            <a:endParaRPr lang="en-US" dirty="0"/>
          </a:p>
        </p:txBody>
      </p:sp>
      <p:sp>
        <p:nvSpPr>
          <p:cNvPr id="407554" name="Rectangle 2"/>
          <p:cNvSpPr>
            <a:spLocks noGrp="1" noChangeArrowheads="1"/>
          </p:cNvSpPr>
          <p:nvPr>
            <p:ph type="ctrTitle"/>
          </p:nvPr>
        </p:nvSpPr>
        <p:spPr>
          <a:xfrm>
            <a:off x="914400" y="228600"/>
            <a:ext cx="7772400" cy="698501"/>
          </a:xfrm>
        </p:spPr>
        <p:txBody>
          <a:bodyPr>
            <a:normAutofit fontScale="90000"/>
          </a:bodyPr>
          <a:lstStyle/>
          <a:p>
            <a:r>
              <a:rPr lang="en-US" sz="2400" dirty="0" smtClean="0">
                <a:solidFill>
                  <a:srgbClr val="0070C0"/>
                </a:solidFill>
                <a:latin typeface="Comic Sans MS" pitchFamily="66" charset="0"/>
              </a:rPr>
              <a:t>LHC </a:t>
            </a:r>
            <a:r>
              <a:rPr lang="en-US" sz="2400" dirty="0" err="1" smtClean="0">
                <a:solidFill>
                  <a:srgbClr val="0070C0"/>
                </a:solidFill>
                <a:latin typeface="Comic Sans MS" pitchFamily="66" charset="0"/>
              </a:rPr>
              <a:t>supraledande</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kvadrupol</a:t>
            </a:r>
            <a:r>
              <a:rPr lang="en-US" sz="2400" dirty="0" smtClean="0">
                <a:solidFill>
                  <a:srgbClr val="0070C0"/>
                </a:solidFill>
                <a:latin typeface="Comic Sans MS" pitchFamily="66" charset="0"/>
              </a:rPr>
              <a:t> - </a:t>
            </a:r>
            <a:r>
              <a:rPr lang="en-US" sz="2400" dirty="0" err="1" smtClean="0">
                <a:solidFill>
                  <a:srgbClr val="0070C0"/>
                </a:solidFill>
                <a:latin typeface="Comic Sans MS" pitchFamily="66" charset="0"/>
              </a:rPr>
              <a:t>tv</a:t>
            </a:r>
            <a:r>
              <a:rPr lang="sv-SE" sz="2400" dirty="0" smtClean="0">
                <a:solidFill>
                  <a:srgbClr val="0070C0"/>
                </a:solidFill>
                <a:latin typeface="Verdana" pitchFamily="34" charset="0"/>
              </a:rPr>
              <a:t>ä</a:t>
            </a:r>
            <a:r>
              <a:rPr lang="en-US" sz="2400" dirty="0" err="1" smtClean="0">
                <a:solidFill>
                  <a:srgbClr val="0070C0"/>
                </a:solidFill>
                <a:latin typeface="Comic Sans MS" pitchFamily="66" charset="0"/>
              </a:rPr>
              <a:t>rsnitt</a:t>
            </a:r>
            <a:r>
              <a:rPr lang="en-US" sz="2400" dirty="0" smtClean="0">
                <a:solidFill>
                  <a:srgbClr val="0070C0"/>
                </a:solidFill>
                <a:latin typeface="Comic Sans MS" pitchFamily="66" charset="0"/>
              </a:rPr>
              <a:t> 2008</a:t>
            </a:r>
            <a:br>
              <a:rPr lang="en-US" sz="2400" dirty="0" smtClean="0">
                <a:solidFill>
                  <a:srgbClr val="0070C0"/>
                </a:solidFill>
                <a:latin typeface="Comic Sans MS" pitchFamily="66" charset="0"/>
              </a:rPr>
            </a:br>
            <a:r>
              <a:rPr lang="en-US" sz="2400" dirty="0" smtClean="0">
                <a:solidFill>
                  <a:srgbClr val="0070C0"/>
                </a:solidFill>
                <a:latin typeface="Comic Sans MS" pitchFamily="66" charset="0"/>
              </a:rPr>
              <a:t>5.3m/6.5 ton </a:t>
            </a:r>
            <a:endParaRPr lang="en-US" sz="2400" dirty="0">
              <a:solidFill>
                <a:srgbClr val="0070C0"/>
              </a:solidFill>
              <a:latin typeface="Comic Sans MS" pitchFamily="66" charset="0"/>
            </a:endParaRPr>
          </a:p>
        </p:txBody>
      </p:sp>
      <p:sp>
        <p:nvSpPr>
          <p:cNvPr id="40755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407567" name="Picture 15"/>
          <p:cNvPicPr>
            <a:picLocks noChangeAspect="1" noChangeArrowheads="1"/>
          </p:cNvPicPr>
          <p:nvPr/>
        </p:nvPicPr>
        <p:blipFill>
          <a:blip r:embed="rId3" cstate="print"/>
          <a:srcRect/>
          <a:stretch>
            <a:fillRect/>
          </a:stretch>
        </p:blipFill>
        <p:spPr bwMode="auto">
          <a:xfrm>
            <a:off x="4432300" y="4391025"/>
            <a:ext cx="4135438" cy="1541463"/>
          </a:xfrm>
          <a:prstGeom prst="rect">
            <a:avLst/>
          </a:prstGeom>
          <a:noFill/>
          <a:ln w="9525" algn="ctr">
            <a:noFill/>
            <a:miter lim="800000"/>
            <a:headEnd/>
            <a:tailEnd/>
          </a:ln>
          <a:effectLst/>
        </p:spPr>
      </p:pic>
      <p:sp>
        <p:nvSpPr>
          <p:cNvPr id="407569" name="Text Box 17"/>
          <p:cNvSpPr txBox="1">
            <a:spLocks noChangeArrowheads="1"/>
          </p:cNvSpPr>
          <p:nvPr/>
        </p:nvSpPr>
        <p:spPr bwMode="auto">
          <a:xfrm>
            <a:off x="5456238" y="4627563"/>
            <a:ext cx="307975" cy="366712"/>
          </a:xfrm>
          <a:prstGeom prst="rect">
            <a:avLst/>
          </a:prstGeom>
          <a:solidFill>
            <a:schemeClr val="bg1"/>
          </a:solidFill>
          <a:ln w="9525" algn="ctr">
            <a:noFill/>
            <a:miter lim="800000"/>
            <a:headEnd/>
            <a:tailEnd/>
          </a:ln>
          <a:effectLst/>
        </p:spPr>
        <p:txBody>
          <a:bodyPr>
            <a:spAutoFit/>
          </a:bodyPr>
          <a:lstStyle/>
          <a:p>
            <a:r>
              <a:rPr lang="sv-SE" sz="1800" b="1"/>
              <a:t>F</a:t>
            </a:r>
          </a:p>
        </p:txBody>
      </p:sp>
      <p:sp>
        <p:nvSpPr>
          <p:cNvPr id="407570" name="Text Box 18"/>
          <p:cNvSpPr txBox="1">
            <a:spLocks noChangeArrowheads="1"/>
          </p:cNvSpPr>
          <p:nvPr/>
        </p:nvSpPr>
        <p:spPr bwMode="auto">
          <a:xfrm>
            <a:off x="6950075" y="4130675"/>
            <a:ext cx="307975" cy="366713"/>
          </a:xfrm>
          <a:prstGeom prst="rect">
            <a:avLst/>
          </a:prstGeom>
          <a:solidFill>
            <a:schemeClr val="bg1"/>
          </a:solidFill>
          <a:ln w="9525" algn="ctr">
            <a:noFill/>
            <a:miter lim="800000"/>
            <a:headEnd/>
            <a:tailEnd/>
          </a:ln>
          <a:effectLst/>
        </p:spPr>
        <p:txBody>
          <a:bodyPr>
            <a:spAutoFit/>
          </a:bodyPr>
          <a:lstStyle/>
          <a:p>
            <a:r>
              <a:rPr lang="sv-SE" sz="1800" b="1"/>
              <a:t>D</a:t>
            </a:r>
          </a:p>
        </p:txBody>
      </p:sp>
      <p:sp>
        <p:nvSpPr>
          <p:cNvPr id="407571" name="Text Box 19"/>
          <p:cNvSpPr txBox="1">
            <a:spLocks noChangeArrowheads="1"/>
          </p:cNvSpPr>
          <p:nvPr/>
        </p:nvSpPr>
        <p:spPr bwMode="auto">
          <a:xfrm>
            <a:off x="6132513" y="4351338"/>
            <a:ext cx="307975" cy="366712"/>
          </a:xfrm>
          <a:prstGeom prst="rect">
            <a:avLst/>
          </a:prstGeom>
          <a:solidFill>
            <a:schemeClr val="bg1"/>
          </a:solidFill>
          <a:ln w="9525" algn="ctr">
            <a:noFill/>
            <a:miter lim="800000"/>
            <a:headEnd/>
            <a:tailEnd/>
          </a:ln>
          <a:effectLst/>
        </p:spPr>
        <p:txBody>
          <a:bodyPr>
            <a:spAutoFit/>
          </a:bodyPr>
          <a:lstStyle/>
          <a:p>
            <a:r>
              <a:rPr lang="sv-SE" sz="1800" b="1"/>
              <a:t>B</a:t>
            </a:r>
          </a:p>
        </p:txBody>
      </p:sp>
      <p:sp>
        <p:nvSpPr>
          <p:cNvPr id="407572" name="Text Box 20"/>
          <p:cNvSpPr txBox="1">
            <a:spLocks noChangeArrowheads="1"/>
          </p:cNvSpPr>
          <p:nvPr/>
        </p:nvSpPr>
        <p:spPr bwMode="auto">
          <a:xfrm>
            <a:off x="7689850" y="4127500"/>
            <a:ext cx="307975" cy="366713"/>
          </a:xfrm>
          <a:prstGeom prst="rect">
            <a:avLst/>
          </a:prstGeom>
          <a:solidFill>
            <a:schemeClr val="bg1"/>
          </a:solidFill>
          <a:ln w="9525" algn="ctr">
            <a:noFill/>
            <a:miter lim="800000"/>
            <a:headEnd/>
            <a:tailEnd/>
          </a:ln>
          <a:effectLst/>
        </p:spPr>
        <p:txBody>
          <a:bodyPr>
            <a:spAutoFit/>
          </a:bodyPr>
          <a:lstStyle/>
          <a:p>
            <a:r>
              <a:rPr lang="sv-SE" sz="1800" b="1"/>
              <a:t>B</a:t>
            </a:r>
          </a:p>
        </p:txBody>
      </p:sp>
      <p:sp>
        <p:nvSpPr>
          <p:cNvPr id="407573" name="Text Box 21"/>
          <p:cNvSpPr txBox="1">
            <a:spLocks noChangeArrowheads="1"/>
          </p:cNvSpPr>
          <p:nvPr/>
        </p:nvSpPr>
        <p:spPr bwMode="auto">
          <a:xfrm>
            <a:off x="4768850" y="4994275"/>
            <a:ext cx="307975" cy="366713"/>
          </a:xfrm>
          <a:prstGeom prst="rect">
            <a:avLst/>
          </a:prstGeom>
          <a:solidFill>
            <a:schemeClr val="bg1"/>
          </a:solidFill>
          <a:ln w="9525" algn="ctr">
            <a:noFill/>
            <a:miter lim="800000"/>
            <a:headEnd/>
            <a:tailEnd/>
          </a:ln>
          <a:effectLst/>
        </p:spPr>
        <p:txBody>
          <a:bodyPr>
            <a:spAutoFit/>
          </a:bodyPr>
          <a:lstStyle/>
          <a:p>
            <a:r>
              <a:rPr lang="sv-SE" sz="1800" b="1"/>
              <a:t>B</a:t>
            </a:r>
          </a:p>
        </p:txBody>
      </p:sp>
      <p:pic>
        <p:nvPicPr>
          <p:cNvPr id="96258" name="Picture 2" descr="https://mediastream.cern.ch/MediaArchive/Photo/Public/2000/0001016/0001016_01/0001016_01-A4-at-144-dpi.jpg"/>
          <p:cNvPicPr>
            <a:picLocks noChangeAspect="1" noChangeArrowheads="1"/>
          </p:cNvPicPr>
          <p:nvPr/>
        </p:nvPicPr>
        <p:blipFill>
          <a:blip r:embed="rId4" cstate="print"/>
          <a:srcRect/>
          <a:stretch>
            <a:fillRect/>
          </a:stretch>
        </p:blipFill>
        <p:spPr bwMode="auto">
          <a:xfrm>
            <a:off x="990600" y="1219200"/>
            <a:ext cx="7677547" cy="4876800"/>
          </a:xfrm>
          <a:prstGeom prst="rect">
            <a:avLst/>
          </a:prstGeom>
          <a:noFill/>
        </p:spPr>
      </p:pic>
      <p:sp>
        <p:nvSpPr>
          <p:cNvPr id="14" name="Footer Placeholder 13"/>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noChangeArrowheads="1"/>
          </p:cNvSpPr>
          <p:nvPr>
            <p:ph type="sldNum" sz="quarter" idx="4294967295"/>
          </p:nvPr>
        </p:nvSpPr>
        <p:spPr>
          <a:xfrm>
            <a:off x="6858000" y="6337300"/>
            <a:ext cx="1905000" cy="457200"/>
          </a:xfrm>
          <a:prstGeom prst="rect">
            <a:avLst/>
          </a:prstGeom>
        </p:spPr>
        <p:txBody>
          <a:bodyPr/>
          <a:lstStyle/>
          <a:p>
            <a:fld id="{5612CEC6-B8A1-40CF-98DD-1EB1CA6C8309}" type="slidenum">
              <a:rPr lang="en-US"/>
              <a:pPr/>
              <a:t>31</a:t>
            </a:fld>
            <a:endParaRPr lang="en-US"/>
          </a:p>
        </p:txBody>
      </p:sp>
      <p:sp>
        <p:nvSpPr>
          <p:cNvPr id="407554" name="Rectangle 2"/>
          <p:cNvSpPr>
            <a:spLocks noGrp="1" noChangeArrowheads="1"/>
          </p:cNvSpPr>
          <p:nvPr>
            <p:ph type="ctrTitle"/>
          </p:nvPr>
        </p:nvSpPr>
        <p:spPr>
          <a:xfrm>
            <a:off x="935038" y="-71438"/>
            <a:ext cx="7772400" cy="698501"/>
          </a:xfrm>
        </p:spPr>
        <p:txBody>
          <a:bodyPr/>
          <a:lstStyle/>
          <a:p>
            <a:r>
              <a:rPr lang="en-US" sz="2400" dirty="0" smtClean="0">
                <a:solidFill>
                  <a:srgbClr val="0070C0"/>
                </a:solidFill>
                <a:latin typeface="Comic Sans MS" pitchFamily="66" charset="0"/>
              </a:rPr>
              <a:t>LHC </a:t>
            </a:r>
            <a:r>
              <a:rPr lang="en-US" sz="2400" dirty="0" err="1" smtClean="0">
                <a:solidFill>
                  <a:srgbClr val="0070C0"/>
                </a:solidFill>
                <a:latin typeface="Comic Sans MS" pitchFamily="66" charset="0"/>
              </a:rPr>
              <a:t>Kvadrupol</a:t>
            </a:r>
            <a:r>
              <a:rPr lang="en-US" sz="2400" dirty="0" smtClean="0">
                <a:solidFill>
                  <a:srgbClr val="0070C0"/>
                </a:solidFill>
                <a:latin typeface="Comic Sans MS" pitchFamily="66" charset="0"/>
              </a:rPr>
              <a:t> 2009 </a:t>
            </a:r>
            <a:endParaRPr lang="en-US" sz="2400" dirty="0">
              <a:solidFill>
                <a:srgbClr val="0070C0"/>
              </a:solidFill>
              <a:latin typeface="Comic Sans MS" pitchFamily="66" charset="0"/>
            </a:endParaRPr>
          </a:p>
        </p:txBody>
      </p:sp>
      <p:sp>
        <p:nvSpPr>
          <p:cNvPr id="40755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407567" name="Picture 15"/>
          <p:cNvPicPr>
            <a:picLocks noChangeAspect="1" noChangeArrowheads="1"/>
          </p:cNvPicPr>
          <p:nvPr/>
        </p:nvPicPr>
        <p:blipFill>
          <a:blip r:embed="rId3" cstate="print"/>
          <a:srcRect/>
          <a:stretch>
            <a:fillRect/>
          </a:stretch>
        </p:blipFill>
        <p:spPr bwMode="auto">
          <a:xfrm>
            <a:off x="4432300" y="4391025"/>
            <a:ext cx="4135438" cy="1541463"/>
          </a:xfrm>
          <a:prstGeom prst="rect">
            <a:avLst/>
          </a:prstGeom>
          <a:noFill/>
          <a:ln w="9525" algn="ctr">
            <a:noFill/>
            <a:miter lim="800000"/>
            <a:headEnd/>
            <a:tailEnd/>
          </a:ln>
          <a:effectLst/>
        </p:spPr>
      </p:pic>
      <p:sp>
        <p:nvSpPr>
          <p:cNvPr id="407569" name="Text Box 17"/>
          <p:cNvSpPr txBox="1">
            <a:spLocks noChangeArrowheads="1"/>
          </p:cNvSpPr>
          <p:nvPr/>
        </p:nvSpPr>
        <p:spPr bwMode="auto">
          <a:xfrm>
            <a:off x="5456238" y="4627563"/>
            <a:ext cx="307975" cy="366712"/>
          </a:xfrm>
          <a:prstGeom prst="rect">
            <a:avLst/>
          </a:prstGeom>
          <a:solidFill>
            <a:schemeClr val="bg1"/>
          </a:solidFill>
          <a:ln w="9525" algn="ctr">
            <a:noFill/>
            <a:miter lim="800000"/>
            <a:headEnd/>
            <a:tailEnd/>
          </a:ln>
          <a:effectLst/>
        </p:spPr>
        <p:txBody>
          <a:bodyPr>
            <a:spAutoFit/>
          </a:bodyPr>
          <a:lstStyle/>
          <a:p>
            <a:r>
              <a:rPr lang="sv-SE" sz="1800" b="1"/>
              <a:t>F</a:t>
            </a:r>
          </a:p>
        </p:txBody>
      </p:sp>
      <p:sp>
        <p:nvSpPr>
          <p:cNvPr id="407570" name="Text Box 18"/>
          <p:cNvSpPr txBox="1">
            <a:spLocks noChangeArrowheads="1"/>
          </p:cNvSpPr>
          <p:nvPr/>
        </p:nvSpPr>
        <p:spPr bwMode="auto">
          <a:xfrm>
            <a:off x="6950075" y="4130675"/>
            <a:ext cx="307975" cy="366713"/>
          </a:xfrm>
          <a:prstGeom prst="rect">
            <a:avLst/>
          </a:prstGeom>
          <a:solidFill>
            <a:schemeClr val="bg1"/>
          </a:solidFill>
          <a:ln w="9525" algn="ctr">
            <a:noFill/>
            <a:miter lim="800000"/>
            <a:headEnd/>
            <a:tailEnd/>
          </a:ln>
          <a:effectLst/>
        </p:spPr>
        <p:txBody>
          <a:bodyPr>
            <a:spAutoFit/>
          </a:bodyPr>
          <a:lstStyle/>
          <a:p>
            <a:r>
              <a:rPr lang="sv-SE" sz="1800" b="1"/>
              <a:t>D</a:t>
            </a:r>
          </a:p>
        </p:txBody>
      </p:sp>
      <p:sp>
        <p:nvSpPr>
          <p:cNvPr id="407571" name="Text Box 19"/>
          <p:cNvSpPr txBox="1">
            <a:spLocks noChangeArrowheads="1"/>
          </p:cNvSpPr>
          <p:nvPr/>
        </p:nvSpPr>
        <p:spPr bwMode="auto">
          <a:xfrm>
            <a:off x="6132513" y="4351338"/>
            <a:ext cx="307975" cy="366712"/>
          </a:xfrm>
          <a:prstGeom prst="rect">
            <a:avLst/>
          </a:prstGeom>
          <a:solidFill>
            <a:schemeClr val="bg1"/>
          </a:solidFill>
          <a:ln w="9525" algn="ctr">
            <a:noFill/>
            <a:miter lim="800000"/>
            <a:headEnd/>
            <a:tailEnd/>
          </a:ln>
          <a:effectLst/>
        </p:spPr>
        <p:txBody>
          <a:bodyPr>
            <a:spAutoFit/>
          </a:bodyPr>
          <a:lstStyle/>
          <a:p>
            <a:r>
              <a:rPr lang="sv-SE" sz="1800" b="1"/>
              <a:t>B</a:t>
            </a:r>
          </a:p>
        </p:txBody>
      </p:sp>
      <p:sp>
        <p:nvSpPr>
          <p:cNvPr id="407572" name="Text Box 20"/>
          <p:cNvSpPr txBox="1">
            <a:spLocks noChangeArrowheads="1"/>
          </p:cNvSpPr>
          <p:nvPr/>
        </p:nvSpPr>
        <p:spPr bwMode="auto">
          <a:xfrm>
            <a:off x="7689850" y="4127500"/>
            <a:ext cx="307975" cy="366713"/>
          </a:xfrm>
          <a:prstGeom prst="rect">
            <a:avLst/>
          </a:prstGeom>
          <a:solidFill>
            <a:schemeClr val="bg1"/>
          </a:solidFill>
          <a:ln w="9525" algn="ctr">
            <a:noFill/>
            <a:miter lim="800000"/>
            <a:headEnd/>
            <a:tailEnd/>
          </a:ln>
          <a:effectLst/>
        </p:spPr>
        <p:txBody>
          <a:bodyPr>
            <a:spAutoFit/>
          </a:bodyPr>
          <a:lstStyle/>
          <a:p>
            <a:r>
              <a:rPr lang="sv-SE" sz="1800" b="1"/>
              <a:t>B</a:t>
            </a:r>
          </a:p>
        </p:txBody>
      </p:sp>
      <p:sp>
        <p:nvSpPr>
          <p:cNvPr id="407573" name="Text Box 21"/>
          <p:cNvSpPr txBox="1">
            <a:spLocks noChangeArrowheads="1"/>
          </p:cNvSpPr>
          <p:nvPr/>
        </p:nvSpPr>
        <p:spPr bwMode="auto">
          <a:xfrm>
            <a:off x="4768850" y="4994275"/>
            <a:ext cx="307975" cy="366713"/>
          </a:xfrm>
          <a:prstGeom prst="rect">
            <a:avLst/>
          </a:prstGeom>
          <a:solidFill>
            <a:schemeClr val="bg1"/>
          </a:solidFill>
          <a:ln w="9525" algn="ctr">
            <a:noFill/>
            <a:miter lim="800000"/>
            <a:headEnd/>
            <a:tailEnd/>
          </a:ln>
          <a:effectLst/>
        </p:spPr>
        <p:txBody>
          <a:bodyPr>
            <a:spAutoFit/>
          </a:bodyPr>
          <a:lstStyle/>
          <a:p>
            <a:r>
              <a:rPr lang="sv-SE" sz="1800" b="1"/>
              <a:t>B</a:t>
            </a:r>
          </a:p>
        </p:txBody>
      </p:sp>
      <p:pic>
        <p:nvPicPr>
          <p:cNvPr id="98306" name="Picture 2" descr="https://mediastream.cern.ch/MediaArchive/Photo/Public/2009/0904060/0904060_01/0904060_01-A4-at-144-dpi.jpg"/>
          <p:cNvPicPr>
            <a:picLocks noChangeAspect="1" noChangeArrowheads="1"/>
          </p:cNvPicPr>
          <p:nvPr/>
        </p:nvPicPr>
        <p:blipFill>
          <a:blip r:embed="rId4" cstate="print"/>
          <a:srcRect/>
          <a:stretch>
            <a:fillRect/>
          </a:stretch>
        </p:blipFill>
        <p:spPr bwMode="auto">
          <a:xfrm>
            <a:off x="990600" y="1117285"/>
            <a:ext cx="7458075" cy="4964354"/>
          </a:xfrm>
          <a:prstGeom prst="rect">
            <a:avLst/>
          </a:prstGeom>
          <a:noFill/>
        </p:spPr>
      </p:pic>
      <p:sp>
        <p:nvSpPr>
          <p:cNvPr id="14" name="Footer Placeholder 13"/>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noChangeArrowheads="1"/>
          </p:cNvSpPr>
          <p:nvPr>
            <p:ph type="sldNum" sz="quarter" idx="4294967295"/>
          </p:nvPr>
        </p:nvSpPr>
        <p:spPr>
          <a:xfrm>
            <a:off x="6858000" y="6337300"/>
            <a:ext cx="1905000" cy="457200"/>
          </a:xfrm>
          <a:prstGeom prst="rect">
            <a:avLst/>
          </a:prstGeom>
        </p:spPr>
        <p:txBody>
          <a:bodyPr/>
          <a:lstStyle/>
          <a:p>
            <a:fld id="{5612CEC6-B8A1-40CF-98DD-1EB1CA6C8309}" type="slidenum">
              <a:rPr lang="en-US"/>
              <a:pPr/>
              <a:t>32</a:t>
            </a:fld>
            <a:endParaRPr lang="en-US"/>
          </a:p>
        </p:txBody>
      </p:sp>
      <p:sp>
        <p:nvSpPr>
          <p:cNvPr id="407554" name="Rectangle 2"/>
          <p:cNvSpPr>
            <a:spLocks noGrp="1" noChangeArrowheads="1"/>
          </p:cNvSpPr>
          <p:nvPr>
            <p:ph type="ctrTitle"/>
          </p:nvPr>
        </p:nvSpPr>
        <p:spPr>
          <a:xfrm>
            <a:off x="935038" y="-71438"/>
            <a:ext cx="7772400" cy="698501"/>
          </a:xfrm>
        </p:spPr>
        <p:txBody>
          <a:bodyPr/>
          <a:lstStyle/>
          <a:p>
            <a:r>
              <a:rPr lang="en-US" sz="2400" dirty="0" smtClean="0">
                <a:solidFill>
                  <a:srgbClr val="0070C0"/>
                </a:solidFill>
                <a:latin typeface="Comic Sans MS" pitchFamily="66" charset="0"/>
              </a:rPr>
              <a:t>LHC </a:t>
            </a:r>
            <a:r>
              <a:rPr lang="en-US" sz="2400" dirty="0" err="1" smtClean="0">
                <a:solidFill>
                  <a:srgbClr val="0070C0"/>
                </a:solidFill>
                <a:latin typeface="Comic Sans MS" pitchFamily="66" charset="0"/>
              </a:rPr>
              <a:t>Kvadrupol</a:t>
            </a:r>
            <a:r>
              <a:rPr lang="en-US" sz="2400" dirty="0" smtClean="0">
                <a:solidFill>
                  <a:srgbClr val="0070C0"/>
                </a:solidFill>
                <a:latin typeface="Comic Sans MS" pitchFamily="66" charset="0"/>
              </a:rPr>
              <a:t> 2009 </a:t>
            </a:r>
            <a:endParaRPr lang="en-US" sz="2400" dirty="0">
              <a:solidFill>
                <a:srgbClr val="0070C0"/>
              </a:solidFill>
              <a:latin typeface="Comic Sans MS" pitchFamily="66" charset="0"/>
            </a:endParaRPr>
          </a:p>
        </p:txBody>
      </p:sp>
      <p:sp>
        <p:nvSpPr>
          <p:cNvPr id="40755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407567" name="Picture 15"/>
          <p:cNvPicPr>
            <a:picLocks noChangeAspect="1" noChangeArrowheads="1"/>
          </p:cNvPicPr>
          <p:nvPr/>
        </p:nvPicPr>
        <p:blipFill>
          <a:blip r:embed="rId3" cstate="print"/>
          <a:srcRect/>
          <a:stretch>
            <a:fillRect/>
          </a:stretch>
        </p:blipFill>
        <p:spPr bwMode="auto">
          <a:xfrm>
            <a:off x="4432300" y="4391025"/>
            <a:ext cx="4135438" cy="1541463"/>
          </a:xfrm>
          <a:prstGeom prst="rect">
            <a:avLst/>
          </a:prstGeom>
          <a:noFill/>
          <a:ln w="9525" algn="ctr">
            <a:noFill/>
            <a:miter lim="800000"/>
            <a:headEnd/>
            <a:tailEnd/>
          </a:ln>
          <a:effectLst/>
        </p:spPr>
      </p:pic>
      <p:sp>
        <p:nvSpPr>
          <p:cNvPr id="407569" name="Text Box 17"/>
          <p:cNvSpPr txBox="1">
            <a:spLocks noChangeArrowheads="1"/>
          </p:cNvSpPr>
          <p:nvPr/>
        </p:nvSpPr>
        <p:spPr bwMode="auto">
          <a:xfrm>
            <a:off x="5456238" y="4627563"/>
            <a:ext cx="307975" cy="366712"/>
          </a:xfrm>
          <a:prstGeom prst="rect">
            <a:avLst/>
          </a:prstGeom>
          <a:solidFill>
            <a:schemeClr val="bg1"/>
          </a:solidFill>
          <a:ln w="9525" algn="ctr">
            <a:noFill/>
            <a:miter lim="800000"/>
            <a:headEnd/>
            <a:tailEnd/>
          </a:ln>
          <a:effectLst/>
        </p:spPr>
        <p:txBody>
          <a:bodyPr>
            <a:spAutoFit/>
          </a:bodyPr>
          <a:lstStyle/>
          <a:p>
            <a:r>
              <a:rPr lang="sv-SE" sz="1800" b="1"/>
              <a:t>F</a:t>
            </a:r>
          </a:p>
        </p:txBody>
      </p:sp>
      <p:sp>
        <p:nvSpPr>
          <p:cNvPr id="407570" name="Text Box 18"/>
          <p:cNvSpPr txBox="1">
            <a:spLocks noChangeArrowheads="1"/>
          </p:cNvSpPr>
          <p:nvPr/>
        </p:nvSpPr>
        <p:spPr bwMode="auto">
          <a:xfrm>
            <a:off x="6950075" y="4130675"/>
            <a:ext cx="307975" cy="366713"/>
          </a:xfrm>
          <a:prstGeom prst="rect">
            <a:avLst/>
          </a:prstGeom>
          <a:solidFill>
            <a:schemeClr val="bg1"/>
          </a:solidFill>
          <a:ln w="9525" algn="ctr">
            <a:noFill/>
            <a:miter lim="800000"/>
            <a:headEnd/>
            <a:tailEnd/>
          </a:ln>
          <a:effectLst/>
        </p:spPr>
        <p:txBody>
          <a:bodyPr>
            <a:spAutoFit/>
          </a:bodyPr>
          <a:lstStyle/>
          <a:p>
            <a:r>
              <a:rPr lang="sv-SE" sz="1800" b="1"/>
              <a:t>D</a:t>
            </a:r>
          </a:p>
        </p:txBody>
      </p:sp>
      <p:sp>
        <p:nvSpPr>
          <p:cNvPr id="407571" name="Text Box 19"/>
          <p:cNvSpPr txBox="1">
            <a:spLocks noChangeArrowheads="1"/>
          </p:cNvSpPr>
          <p:nvPr/>
        </p:nvSpPr>
        <p:spPr bwMode="auto">
          <a:xfrm>
            <a:off x="6132513" y="4351338"/>
            <a:ext cx="307975" cy="366712"/>
          </a:xfrm>
          <a:prstGeom prst="rect">
            <a:avLst/>
          </a:prstGeom>
          <a:solidFill>
            <a:schemeClr val="bg1"/>
          </a:solidFill>
          <a:ln w="9525" algn="ctr">
            <a:noFill/>
            <a:miter lim="800000"/>
            <a:headEnd/>
            <a:tailEnd/>
          </a:ln>
          <a:effectLst/>
        </p:spPr>
        <p:txBody>
          <a:bodyPr>
            <a:spAutoFit/>
          </a:bodyPr>
          <a:lstStyle/>
          <a:p>
            <a:r>
              <a:rPr lang="sv-SE" sz="1800" b="1"/>
              <a:t>B</a:t>
            </a:r>
          </a:p>
        </p:txBody>
      </p:sp>
      <p:sp>
        <p:nvSpPr>
          <p:cNvPr id="407572" name="Text Box 20"/>
          <p:cNvSpPr txBox="1">
            <a:spLocks noChangeArrowheads="1"/>
          </p:cNvSpPr>
          <p:nvPr/>
        </p:nvSpPr>
        <p:spPr bwMode="auto">
          <a:xfrm>
            <a:off x="7689850" y="4127500"/>
            <a:ext cx="307975" cy="366713"/>
          </a:xfrm>
          <a:prstGeom prst="rect">
            <a:avLst/>
          </a:prstGeom>
          <a:solidFill>
            <a:schemeClr val="bg1"/>
          </a:solidFill>
          <a:ln w="9525" algn="ctr">
            <a:noFill/>
            <a:miter lim="800000"/>
            <a:headEnd/>
            <a:tailEnd/>
          </a:ln>
          <a:effectLst/>
        </p:spPr>
        <p:txBody>
          <a:bodyPr>
            <a:spAutoFit/>
          </a:bodyPr>
          <a:lstStyle/>
          <a:p>
            <a:r>
              <a:rPr lang="sv-SE" sz="1800" b="1"/>
              <a:t>B</a:t>
            </a:r>
          </a:p>
        </p:txBody>
      </p:sp>
      <p:sp>
        <p:nvSpPr>
          <p:cNvPr id="407573" name="Text Box 21"/>
          <p:cNvSpPr txBox="1">
            <a:spLocks noChangeArrowheads="1"/>
          </p:cNvSpPr>
          <p:nvPr/>
        </p:nvSpPr>
        <p:spPr bwMode="auto">
          <a:xfrm>
            <a:off x="4768850" y="4994275"/>
            <a:ext cx="307975" cy="366713"/>
          </a:xfrm>
          <a:prstGeom prst="rect">
            <a:avLst/>
          </a:prstGeom>
          <a:solidFill>
            <a:schemeClr val="bg1"/>
          </a:solidFill>
          <a:ln w="9525" algn="ctr">
            <a:noFill/>
            <a:miter lim="800000"/>
            <a:headEnd/>
            <a:tailEnd/>
          </a:ln>
          <a:effectLst/>
        </p:spPr>
        <p:txBody>
          <a:bodyPr>
            <a:spAutoFit/>
          </a:bodyPr>
          <a:lstStyle/>
          <a:p>
            <a:r>
              <a:rPr lang="sv-SE" sz="1800" b="1"/>
              <a:t>B</a:t>
            </a:r>
          </a:p>
        </p:txBody>
      </p:sp>
      <p:pic>
        <p:nvPicPr>
          <p:cNvPr id="100354" name="Picture 2" descr="https://mediastream.cern.ch/MediaArchive/Photo/Public/2009/0904060/0904060_39/0904060_39-A4-at-144-dpi.jpg"/>
          <p:cNvPicPr>
            <a:picLocks noChangeAspect="1" noChangeArrowheads="1"/>
          </p:cNvPicPr>
          <p:nvPr/>
        </p:nvPicPr>
        <p:blipFill>
          <a:blip r:embed="rId4" cstate="print"/>
          <a:srcRect/>
          <a:stretch>
            <a:fillRect/>
          </a:stretch>
        </p:blipFill>
        <p:spPr bwMode="auto">
          <a:xfrm>
            <a:off x="1143000" y="1066800"/>
            <a:ext cx="7696200" cy="5052714"/>
          </a:xfrm>
          <a:prstGeom prst="rect">
            <a:avLst/>
          </a:prstGeom>
          <a:noFill/>
        </p:spPr>
      </p:pic>
      <p:sp>
        <p:nvSpPr>
          <p:cNvPr id="14" name="Footer Placeholder 13"/>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16"/>
          <p:cNvSpPr>
            <a:spLocks noGrp="1" noChangeArrowheads="1"/>
          </p:cNvSpPr>
          <p:nvPr>
            <p:ph type="sldNum" sz="quarter" idx="4294967295"/>
          </p:nvPr>
        </p:nvSpPr>
        <p:spPr>
          <a:xfrm>
            <a:off x="6858000" y="6337300"/>
            <a:ext cx="1905000" cy="457200"/>
          </a:xfrm>
          <a:prstGeom prst="rect">
            <a:avLst/>
          </a:prstGeom>
        </p:spPr>
        <p:txBody>
          <a:bodyPr/>
          <a:lstStyle/>
          <a:p>
            <a:fld id="{5612CEC6-B8A1-40CF-98DD-1EB1CA6C8309}" type="slidenum">
              <a:rPr lang="en-US"/>
              <a:pPr/>
              <a:t>33</a:t>
            </a:fld>
            <a:endParaRPr lang="en-US"/>
          </a:p>
        </p:txBody>
      </p:sp>
      <p:sp>
        <p:nvSpPr>
          <p:cNvPr id="407554" name="Rectangle 2"/>
          <p:cNvSpPr>
            <a:spLocks noGrp="1" noChangeArrowheads="1"/>
          </p:cNvSpPr>
          <p:nvPr>
            <p:ph type="ctrTitle"/>
          </p:nvPr>
        </p:nvSpPr>
        <p:spPr>
          <a:xfrm>
            <a:off x="935038" y="-71438"/>
            <a:ext cx="7772400" cy="698501"/>
          </a:xfrm>
        </p:spPr>
        <p:txBody>
          <a:bodyPr/>
          <a:lstStyle/>
          <a:p>
            <a:r>
              <a:rPr lang="en-US" sz="2400" dirty="0" smtClean="0">
                <a:solidFill>
                  <a:srgbClr val="0070C0"/>
                </a:solidFill>
                <a:latin typeface="Comic Sans MS" pitchFamily="66" charset="0"/>
              </a:rPr>
              <a:t>H</a:t>
            </a:r>
            <a:r>
              <a:rPr lang="sv-SE" sz="2400" dirty="0" smtClean="0">
                <a:solidFill>
                  <a:srgbClr val="0070C0"/>
                </a:solidFill>
                <a:latin typeface="Verdana" pitchFamily="34" charset="0"/>
              </a:rPr>
              <a:t>ö</a:t>
            </a:r>
            <a:r>
              <a:rPr lang="en-US" sz="2400" dirty="0" err="1" smtClean="0">
                <a:solidFill>
                  <a:srgbClr val="0070C0"/>
                </a:solidFill>
                <a:latin typeface="Comic Sans MS" pitchFamily="66" charset="0"/>
              </a:rPr>
              <a:t>gre</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ordningens</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magneter</a:t>
            </a:r>
            <a:endParaRPr lang="en-US" sz="2400" dirty="0">
              <a:solidFill>
                <a:srgbClr val="0070C0"/>
              </a:solidFill>
              <a:latin typeface="Comic Sans MS" pitchFamily="66" charset="0"/>
            </a:endParaRPr>
          </a:p>
        </p:txBody>
      </p:sp>
      <p:sp>
        <p:nvSpPr>
          <p:cNvPr id="40755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0755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14" name="Footer Placeholder 13"/>
          <p:cNvSpPr>
            <a:spLocks noGrp="1"/>
          </p:cNvSpPr>
          <p:nvPr>
            <p:ph type="ftr" sz="quarter" idx="11"/>
          </p:nvPr>
        </p:nvSpPr>
        <p:spPr/>
        <p:txBody>
          <a:bodyPr/>
          <a:lstStyle/>
          <a:p>
            <a:r>
              <a:rPr lang="en-US" smtClean="0"/>
              <a:t>EDMS:1220969</a:t>
            </a:r>
            <a:endParaRPr lang="en-US"/>
          </a:p>
        </p:txBody>
      </p:sp>
      <p:sp>
        <p:nvSpPr>
          <p:cNvPr id="8" name="TextBox 7"/>
          <p:cNvSpPr txBox="1"/>
          <p:nvPr/>
        </p:nvSpPr>
        <p:spPr>
          <a:xfrm>
            <a:off x="2286000" y="1447800"/>
            <a:ext cx="6019800" cy="369332"/>
          </a:xfrm>
          <a:prstGeom prst="rect">
            <a:avLst/>
          </a:prstGeom>
          <a:noFill/>
        </p:spPr>
        <p:txBody>
          <a:bodyPr wrap="square" rtlCol="0">
            <a:spAutoFit/>
          </a:bodyPr>
          <a:lstStyle/>
          <a:p>
            <a:endParaRPr lang="en-US" dirty="0"/>
          </a:p>
        </p:txBody>
      </p:sp>
      <p:sp>
        <p:nvSpPr>
          <p:cNvPr id="9" name="TextBox 8"/>
          <p:cNvSpPr txBox="1"/>
          <p:nvPr/>
        </p:nvSpPr>
        <p:spPr>
          <a:xfrm>
            <a:off x="838200" y="1066800"/>
            <a:ext cx="7467600" cy="6524863"/>
          </a:xfrm>
          <a:prstGeom prst="rect">
            <a:avLst/>
          </a:prstGeom>
          <a:noFill/>
        </p:spPr>
        <p:txBody>
          <a:bodyPr wrap="square" rtlCol="0">
            <a:spAutoFit/>
          </a:bodyPr>
          <a:lstStyle/>
          <a:p>
            <a:r>
              <a:rPr lang="en-US" sz="1600" dirty="0" err="1" smtClean="0">
                <a:solidFill>
                  <a:srgbClr val="0070C0"/>
                </a:solidFill>
                <a:latin typeface="Verdana" pitchFamily="34" charset="0"/>
              </a:rPr>
              <a:t>Dipoler</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och</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kvadrupol</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magneter</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avl</a:t>
            </a:r>
            <a:r>
              <a:rPr lang="sv-SE" sz="1600" dirty="0" smtClean="0">
                <a:solidFill>
                  <a:srgbClr val="0070C0"/>
                </a:solidFill>
                <a:latin typeface="Verdana" pitchFamily="34" charset="0"/>
              </a:rPr>
              <a:t>ä</a:t>
            </a:r>
            <a:r>
              <a:rPr lang="en-US" sz="1600" dirty="0" err="1" smtClean="0">
                <a:solidFill>
                  <a:srgbClr val="0070C0"/>
                </a:solidFill>
                <a:latin typeface="Verdana" pitchFamily="34" charset="0"/>
              </a:rPr>
              <a:t>nkar</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partiklar</a:t>
            </a:r>
            <a:r>
              <a:rPr lang="en-US" sz="1600" dirty="0" smtClean="0">
                <a:solidFill>
                  <a:srgbClr val="0070C0"/>
                </a:solidFill>
                <a:latin typeface="Verdana" pitchFamily="34" charset="0"/>
              </a:rPr>
              <a:t> med </a:t>
            </a:r>
            <a:r>
              <a:rPr lang="en-US" sz="1600" dirty="0" err="1" smtClean="0">
                <a:solidFill>
                  <a:srgbClr val="0070C0"/>
                </a:solidFill>
                <a:latin typeface="Verdana" pitchFamily="34" charset="0"/>
              </a:rPr>
              <a:t>olika</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energier</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olika</a:t>
            </a:r>
            <a:r>
              <a:rPr lang="en-US" sz="1600" dirty="0" smtClean="0">
                <a:solidFill>
                  <a:srgbClr val="0070C0"/>
                </a:solidFill>
                <a:latin typeface="Verdana" pitchFamily="34" charset="0"/>
              </a:rPr>
              <a:t>, en </a:t>
            </a:r>
            <a:r>
              <a:rPr lang="en-US" sz="1600" dirty="0" err="1" smtClean="0">
                <a:solidFill>
                  <a:srgbClr val="0070C0"/>
                </a:solidFill>
                <a:latin typeface="Verdana" pitchFamily="34" charset="0"/>
              </a:rPr>
              <a:t>egenskap</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som</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kallas</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kromaticitet</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i</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analogi</a:t>
            </a:r>
            <a:r>
              <a:rPr lang="en-US" sz="1600" dirty="0" smtClean="0">
                <a:solidFill>
                  <a:srgbClr val="0070C0"/>
                </a:solidFill>
                <a:latin typeface="Verdana" pitchFamily="34" charset="0"/>
              </a:rPr>
              <a:t>  med </a:t>
            </a:r>
            <a:r>
              <a:rPr lang="en-US" sz="1600" dirty="0" err="1" smtClean="0">
                <a:solidFill>
                  <a:srgbClr val="0070C0"/>
                </a:solidFill>
                <a:latin typeface="Verdana" pitchFamily="34" charset="0"/>
              </a:rPr>
              <a:t>optiken</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Energispridningen</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som</a:t>
            </a:r>
            <a:r>
              <a:rPr lang="en-US" sz="1600" dirty="0" smtClean="0">
                <a:solidFill>
                  <a:srgbClr val="0070C0"/>
                </a:solidFill>
                <a:latin typeface="Verdana" pitchFamily="34" charset="0"/>
              </a:rPr>
              <a:t> </a:t>
            </a:r>
            <a:r>
              <a:rPr lang="sv-SE" sz="1600" dirty="0" smtClean="0">
                <a:solidFill>
                  <a:srgbClr val="0070C0"/>
                </a:solidFill>
                <a:latin typeface="Verdana" pitchFamily="34" charset="0"/>
              </a:rPr>
              <a:t>ä</a:t>
            </a:r>
            <a:r>
              <a:rPr lang="en-US" sz="1600" dirty="0" smtClean="0">
                <a:solidFill>
                  <a:srgbClr val="0070C0"/>
                </a:solidFill>
                <a:latin typeface="Verdana" pitchFamily="34" charset="0"/>
              </a:rPr>
              <a:t>r </a:t>
            </a:r>
            <a:r>
              <a:rPr lang="en-US" sz="1600" dirty="0" err="1" smtClean="0">
                <a:solidFill>
                  <a:srgbClr val="0070C0"/>
                </a:solidFill>
                <a:latin typeface="Verdana" pitchFamily="34" charset="0"/>
              </a:rPr>
              <a:t>inneboende</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i</a:t>
            </a:r>
            <a:r>
              <a:rPr lang="en-US" sz="1600" dirty="0" smtClean="0">
                <a:solidFill>
                  <a:srgbClr val="0070C0"/>
                </a:solidFill>
                <a:latin typeface="Verdana" pitchFamily="34" charset="0"/>
              </a:rPr>
              <a:t> en </a:t>
            </a:r>
            <a:r>
              <a:rPr lang="en-US" sz="1600" dirty="0" err="1" smtClean="0">
                <a:solidFill>
                  <a:srgbClr val="0070C0"/>
                </a:solidFill>
                <a:latin typeface="Verdana" pitchFamily="34" charset="0"/>
              </a:rPr>
              <a:t>partikelstr</a:t>
            </a:r>
            <a:r>
              <a:rPr lang="sv-SE" sz="1600" dirty="0" smtClean="0">
                <a:solidFill>
                  <a:srgbClr val="0070C0"/>
                </a:solidFill>
                <a:latin typeface="Verdana" pitchFamily="34" charset="0"/>
              </a:rPr>
              <a:t>å</a:t>
            </a:r>
            <a:r>
              <a:rPr lang="en-US" sz="1600" dirty="0" smtClean="0">
                <a:solidFill>
                  <a:srgbClr val="0070C0"/>
                </a:solidFill>
                <a:latin typeface="Verdana" pitchFamily="34" charset="0"/>
              </a:rPr>
              <a:t>le </a:t>
            </a:r>
            <a:r>
              <a:rPr lang="en-US" sz="1600" dirty="0" err="1" smtClean="0">
                <a:solidFill>
                  <a:srgbClr val="0070C0"/>
                </a:solidFill>
                <a:latin typeface="Verdana" pitchFamily="34" charset="0"/>
              </a:rPr>
              <a:t>ger</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upphov</a:t>
            </a:r>
            <a:r>
              <a:rPr lang="en-US" sz="1600" dirty="0" smtClean="0">
                <a:solidFill>
                  <a:srgbClr val="0070C0"/>
                </a:solidFill>
                <a:latin typeface="Verdana" pitchFamily="34" charset="0"/>
              </a:rPr>
              <a:t> till en </a:t>
            </a:r>
            <a:r>
              <a:rPr lang="en-US" sz="1600" dirty="0" err="1" smtClean="0">
                <a:solidFill>
                  <a:srgbClr val="0070C0"/>
                </a:solidFill>
                <a:latin typeface="Verdana" pitchFamily="34" charset="0"/>
              </a:rPr>
              <a:t>spridning</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av</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fokuseringen</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och</a:t>
            </a:r>
            <a:r>
              <a:rPr lang="en-US" sz="1600" dirty="0" smtClean="0">
                <a:solidFill>
                  <a:srgbClr val="0070C0"/>
                </a:solidFill>
                <a:latin typeface="Verdana" pitchFamily="34" charset="0"/>
              </a:rPr>
              <a:t> till </a:t>
            </a:r>
            <a:r>
              <a:rPr lang="en-US" sz="1600" dirty="0" err="1" smtClean="0">
                <a:solidFill>
                  <a:srgbClr val="0070C0"/>
                </a:solidFill>
                <a:latin typeface="Verdana" pitchFamily="34" charset="0"/>
              </a:rPr>
              <a:t>instabiliteter</a:t>
            </a:r>
            <a:r>
              <a:rPr lang="en-US" sz="1600" dirty="0" smtClean="0">
                <a:solidFill>
                  <a:srgbClr val="0070C0"/>
                </a:solidFill>
                <a:latin typeface="Verdana" pitchFamily="34" charset="0"/>
              </a:rPr>
              <a:t>. </a:t>
            </a:r>
          </a:p>
          <a:p>
            <a:r>
              <a:rPr lang="en-US" sz="1600" dirty="0" err="1" smtClean="0">
                <a:solidFill>
                  <a:srgbClr val="0070C0"/>
                </a:solidFill>
                <a:latin typeface="Verdana" pitchFamily="34" charset="0"/>
              </a:rPr>
              <a:t>Sextupol</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magneter</a:t>
            </a:r>
            <a:r>
              <a:rPr lang="en-US" sz="1600" dirty="0" smtClean="0">
                <a:solidFill>
                  <a:srgbClr val="0070C0"/>
                </a:solidFill>
                <a:latin typeface="Verdana" pitchFamily="34" charset="0"/>
              </a:rPr>
              <a:t> (and h</a:t>
            </a:r>
            <a:r>
              <a:rPr lang="sv-SE" sz="1600" dirty="0" smtClean="0">
                <a:solidFill>
                  <a:srgbClr val="0070C0"/>
                </a:solidFill>
                <a:latin typeface="Verdana" pitchFamily="34" charset="0"/>
              </a:rPr>
              <a:t>ö</a:t>
            </a:r>
            <a:r>
              <a:rPr lang="en-US" sz="1600" dirty="0" err="1" smtClean="0">
                <a:solidFill>
                  <a:srgbClr val="0070C0"/>
                </a:solidFill>
                <a:latin typeface="Verdana" pitchFamily="34" charset="0"/>
              </a:rPr>
              <a:t>gre</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ordningars</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magneter</a:t>
            </a:r>
            <a:r>
              <a:rPr lang="en-US" sz="1600" dirty="0" smtClean="0">
                <a:solidFill>
                  <a:srgbClr val="0070C0"/>
                </a:solidFill>
                <a:latin typeface="Verdana" pitchFamily="34" charset="0"/>
              </a:rPr>
              <a:t> ) </a:t>
            </a:r>
            <a:r>
              <a:rPr lang="en-US" sz="1600" dirty="0" err="1" smtClean="0">
                <a:solidFill>
                  <a:srgbClr val="0070C0"/>
                </a:solidFill>
                <a:latin typeface="Verdana" pitchFamily="34" charset="0"/>
              </a:rPr>
              <a:t>anv</a:t>
            </a:r>
            <a:r>
              <a:rPr lang="sv-SE" sz="1600" dirty="0" smtClean="0">
                <a:solidFill>
                  <a:srgbClr val="0070C0"/>
                </a:solidFill>
                <a:latin typeface="Verdana" pitchFamily="34" charset="0"/>
              </a:rPr>
              <a:t>ä</a:t>
            </a:r>
            <a:r>
              <a:rPr lang="en-US" sz="1600" dirty="0" err="1" smtClean="0">
                <a:solidFill>
                  <a:srgbClr val="0070C0"/>
                </a:solidFill>
                <a:latin typeface="Verdana" pitchFamily="34" charset="0"/>
              </a:rPr>
              <a:t>nds</a:t>
            </a:r>
            <a:r>
              <a:rPr lang="en-US" sz="1600" dirty="0" smtClean="0">
                <a:solidFill>
                  <a:srgbClr val="0070C0"/>
                </a:solidFill>
                <a:latin typeface="Verdana" pitchFamily="34" charset="0"/>
              </a:rPr>
              <a:t> f</a:t>
            </a:r>
            <a:r>
              <a:rPr lang="sv-SE" sz="1600" dirty="0" smtClean="0">
                <a:solidFill>
                  <a:srgbClr val="0070C0"/>
                </a:solidFill>
                <a:latin typeface="Verdana" pitchFamily="34" charset="0"/>
              </a:rPr>
              <a:t>ö</a:t>
            </a:r>
            <a:r>
              <a:rPr lang="en-US" sz="1600" dirty="0" smtClean="0">
                <a:solidFill>
                  <a:srgbClr val="0070C0"/>
                </a:solidFill>
                <a:latin typeface="Verdana" pitchFamily="34" charset="0"/>
              </a:rPr>
              <a:t>r </a:t>
            </a:r>
            <a:r>
              <a:rPr lang="en-US" sz="1600" dirty="0" err="1" smtClean="0">
                <a:solidFill>
                  <a:srgbClr val="0070C0"/>
                </a:solidFill>
                <a:latin typeface="Verdana" pitchFamily="34" charset="0"/>
              </a:rPr>
              <a:t>att</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korrigera</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fenomenet</a:t>
            </a:r>
            <a:r>
              <a:rPr lang="en-US" sz="1600" dirty="0" smtClean="0">
                <a:solidFill>
                  <a:srgbClr val="0070C0"/>
                </a:solidFill>
                <a:latin typeface="Verdana" pitchFamily="34" charset="0"/>
              </a:rPr>
              <a:t> men </a:t>
            </a:r>
            <a:r>
              <a:rPr lang="en-US" sz="1600" dirty="0" err="1" smtClean="0">
                <a:solidFill>
                  <a:srgbClr val="0070C0"/>
                </a:solidFill>
                <a:latin typeface="Verdana" pitchFamily="34" charset="0"/>
              </a:rPr>
              <a:t>dessa</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ger</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ocks</a:t>
            </a:r>
            <a:r>
              <a:rPr lang="sv-SE" sz="1600" dirty="0" smtClean="0">
                <a:solidFill>
                  <a:srgbClr val="0070C0"/>
                </a:solidFill>
                <a:latin typeface="Verdana" pitchFamily="34" charset="0"/>
              </a:rPr>
              <a:t>å</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upphov</a:t>
            </a:r>
            <a:r>
              <a:rPr lang="en-US" sz="1600" dirty="0" smtClean="0">
                <a:solidFill>
                  <a:srgbClr val="0070C0"/>
                </a:solidFill>
                <a:latin typeface="Verdana" pitchFamily="34" charset="0"/>
              </a:rPr>
              <a:t> till </a:t>
            </a:r>
            <a:r>
              <a:rPr lang="en-US" sz="1600" dirty="0" err="1" smtClean="0">
                <a:solidFill>
                  <a:srgbClr val="0070C0"/>
                </a:solidFill>
                <a:latin typeface="Verdana" pitchFamily="34" charset="0"/>
              </a:rPr>
              <a:t>andra</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icke</a:t>
            </a:r>
            <a:r>
              <a:rPr lang="sv-SE" sz="1600" dirty="0" smtClean="0">
                <a:solidFill>
                  <a:srgbClr val="0070C0"/>
                </a:solidFill>
                <a:latin typeface="Verdana" pitchFamily="34" charset="0"/>
              </a:rPr>
              <a:t> ö</a:t>
            </a:r>
            <a:r>
              <a:rPr lang="en-US" sz="1600" dirty="0" err="1" smtClean="0">
                <a:solidFill>
                  <a:srgbClr val="0070C0"/>
                </a:solidFill>
                <a:latin typeface="Verdana" pitchFamily="34" charset="0"/>
              </a:rPr>
              <a:t>nskv</a:t>
            </a:r>
            <a:r>
              <a:rPr lang="sv-SE" sz="1600" dirty="0" smtClean="0">
                <a:solidFill>
                  <a:srgbClr val="0070C0"/>
                </a:solidFill>
                <a:latin typeface="Verdana" pitchFamily="34" charset="0"/>
              </a:rPr>
              <a:t>ä</a:t>
            </a:r>
            <a:r>
              <a:rPr lang="en-US" sz="1600" dirty="0" err="1" smtClean="0">
                <a:solidFill>
                  <a:srgbClr val="0070C0"/>
                </a:solidFill>
                <a:latin typeface="Verdana" pitchFamily="34" charset="0"/>
              </a:rPr>
              <a:t>rda</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ickelinj</a:t>
            </a:r>
            <a:r>
              <a:rPr lang="sv-SE" sz="1600" dirty="0" smtClean="0">
                <a:solidFill>
                  <a:srgbClr val="0070C0"/>
                </a:solidFill>
                <a:latin typeface="Verdana" pitchFamily="34" charset="0"/>
              </a:rPr>
              <a:t>ä</a:t>
            </a:r>
            <a:r>
              <a:rPr lang="en-US" sz="1600" dirty="0" err="1" smtClean="0">
                <a:solidFill>
                  <a:srgbClr val="0070C0"/>
                </a:solidFill>
                <a:latin typeface="Verdana" pitchFamily="34" charset="0"/>
              </a:rPr>
              <a:t>ra</a:t>
            </a:r>
            <a:r>
              <a:rPr lang="en-US" sz="1600" dirty="0" smtClean="0">
                <a:solidFill>
                  <a:srgbClr val="0070C0"/>
                </a:solidFill>
                <a:latin typeface="Verdana" pitchFamily="34" charset="0"/>
              </a:rPr>
              <a:t> r</a:t>
            </a:r>
            <a:r>
              <a:rPr lang="sv-SE" sz="1600" dirty="0" smtClean="0">
                <a:solidFill>
                  <a:srgbClr val="0070C0"/>
                </a:solidFill>
                <a:latin typeface="Verdana" pitchFamily="34" charset="0"/>
              </a:rPr>
              <a:t>ö</a:t>
            </a:r>
            <a:r>
              <a:rPr lang="en-US" sz="1600" dirty="0" err="1" smtClean="0">
                <a:solidFill>
                  <a:srgbClr val="0070C0"/>
                </a:solidFill>
                <a:latin typeface="Verdana" pitchFamily="34" charset="0"/>
              </a:rPr>
              <a:t>relser</a:t>
            </a:r>
            <a:r>
              <a:rPr lang="en-US" sz="1600" dirty="0" smtClean="0">
                <a:solidFill>
                  <a:srgbClr val="0070C0"/>
                </a:solidFill>
                <a:latin typeface="Verdana" pitchFamily="34" charset="0"/>
              </a:rPr>
              <a:t>.</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130050" name="Picture 2" descr="File:Aust.-Synchrotron,-Sextupole-Focusing-Magnet,-14.06.2007.jpg"/>
          <p:cNvPicPr>
            <a:picLocks noChangeAspect="1" noChangeArrowheads="1"/>
          </p:cNvPicPr>
          <p:nvPr/>
        </p:nvPicPr>
        <p:blipFill>
          <a:blip r:embed="rId3" cstate="print"/>
          <a:srcRect/>
          <a:stretch>
            <a:fillRect/>
          </a:stretch>
        </p:blipFill>
        <p:spPr bwMode="auto">
          <a:xfrm>
            <a:off x="1219200" y="3124200"/>
            <a:ext cx="3429000" cy="3200400"/>
          </a:xfrm>
          <a:prstGeom prst="rect">
            <a:avLst/>
          </a:prstGeom>
          <a:noFill/>
        </p:spPr>
      </p:pic>
      <p:sp>
        <p:nvSpPr>
          <p:cNvPr id="11" name="TextBox 10"/>
          <p:cNvSpPr txBox="1"/>
          <p:nvPr/>
        </p:nvSpPr>
        <p:spPr>
          <a:xfrm>
            <a:off x="228600" y="5410200"/>
            <a:ext cx="1295400" cy="276999"/>
          </a:xfrm>
          <a:prstGeom prst="rect">
            <a:avLst/>
          </a:prstGeom>
          <a:noFill/>
        </p:spPr>
        <p:txBody>
          <a:bodyPr wrap="square" rtlCol="0">
            <a:spAutoFit/>
          </a:bodyPr>
          <a:lstStyle/>
          <a:p>
            <a:r>
              <a:rPr lang="en-US" sz="1200" dirty="0" err="1" smtClean="0">
                <a:solidFill>
                  <a:srgbClr val="0070C0"/>
                </a:solidFill>
                <a:latin typeface="Verdana" pitchFamily="34" charset="0"/>
              </a:rPr>
              <a:t>wikipedia</a:t>
            </a:r>
            <a:endParaRPr lang="en-US" sz="1200" dirty="0">
              <a:solidFill>
                <a:srgbClr val="0070C0"/>
              </a:solidFill>
              <a:latin typeface="Verdana" pitchFamily="34" charset="0"/>
            </a:endParaRPr>
          </a:p>
        </p:txBody>
      </p:sp>
      <p:sp>
        <p:nvSpPr>
          <p:cNvPr id="130052" name="AutoShape 4" descr="data:image/jpeg;base64,/9j/4AAQSkZJRgABAQAAAQABAAD/2wCEAAkGBhQPEBUUEBIVFBUQFBQUEBQPEA8QEA8QFBAVFBQQFBQXHCYeFxkjGRQVHy8gIycpLCwsFR4xNTAqNSYrLCkBCQoKDgwOFw8PFykcHRwpKSkpKSwpKSkpKSkpKSkpKSwpKSkpKSkpKSkpKSkpKSkpKSkpKSksLCkpLCwpLCkpKf/AABEIALgBEgMBIgACEQEDEQH/xAAbAAACAwEBAQAAAAAAAAAAAAABAgADBQQGB//EAD8QAAEDAgMFBQUGBAUFAAAAAAEAAhEDIQQSMQVBUWFxEyIygZEGobHB0RQjQlJy8GKS4fEkU4KyswcVFjOi/8QAGAEBAQEBAQAAAAAAAAAAAAAAAAECAwT/xAAfEQEBAAIDAQEAAwAAAAAAAAAAAQIRAyExElETQWH/2gAMAwEAAhEDEQA/APZOCEFXOalyr16cFSisyqZVNKRRPlUyqaCKJ8qMKaVWonhSE0EupdWZFS56vxV2e6ijUC6NR6KXA2klRFpBTZVnSkkqSU0KQpoISVJTZVITQWUJ5psqkJoKUJKYhAhNBZKElNChagWShJTQgQgEoSU0IQihmUkowhCASpJUUKCxpMKKNFlER3ObdDKrHhCF6HNXlUyp4RATQryoZVbCmVTSqsqkKzKuTamKNOmS3xHTlz8k0KsZjgyzbnfwb/VJQxWbT3rHY6Rx48zxXo9hbBe+57rToSLnoN6b0A0qxuCe67WE84t6rdp08Ph/43Do4z8AqcRt1xs1oaP5j9FzvLG5x2sn7KW628wno4XOYzALupuzGTfqAtChos3nn9RucN/WDidkkAEGf0i4PP8AcKsUyBLo63HkQQIK9Qq3sB1APUArn/N/jX8X+vN5UMq2a2zmHQZf02XFX2eW+Ehw3h3dd5HQrc5MazeOxx5UIVhbxEHgVMq6ac1cIQrMqhappVRCEK3KgQmhUQoQrMqkJoVQhCsyqZU0KsqkKwhAtU0K4QyqzKhCaFcIQrCEITQZrbKJ2iyiaHe5tyhCtc26SF3cyQjCfKpCBIUyp4UhAmVZO0WGpIF5sAN62H2B6LLZjgwkgSdG9eJ5KVfS7O2Y3DgOq3fubqB9eui78Rtd7xAOUbw3U8iVm9uXElxklM0rhnla7Y4yOmk9XBcQfC5623mNsDmPBkR/N9Fxsddt+g9aFGqOK+e4vb2Ikdl2dNt8znN7RzQBINyBrO5cmyPbF+KaezxTnmmYeWsFISdCBGhWbiv0+qNeDvUBnQ+hXzb/AL/iGuhld5J3GHCdNIV7fa7EMMVQ1362ZT1lv0WflfqPeVHrkrPWFs/2vpvMPcadgAKneZPN/wBYWhi8UcvdEudAZeWEkwHF35d55Cyshaqq1i+oGt8NO9U6xI7tNvAmcx4COKtLUtKiKbcoJJuXOOr3Ey555k/TclL7rtjlY5XHZ8qmVFjp+f1TQvRO+3G9K8qEKyFITSbVQpCsyoZVFVFqGVWwhCptVCkKzKhCgrhTKrMqBaqKiEuVXZUsKaUWiyisa2yiukdzxdLCseLpIW3MIUATKIoQpCKWo+ATwQcO068DKN+v0WQWb10VamZxJ4p62KLmZYGus96IsI6rjbt1k05GuQxWNFNskxwO+dwA3qvEVQwEk2aJK8tUxDsTV7zsjBvucoO4Aau/e5c63Gk/HPxByNNrB24fqcR8FfQwDBTMuPaCcwnQh0BgHS8roxuPw9Kk3sKdSzZgsJzkWdUzaxI/toqNjYatiQ6r2ZyWyEtLe03d0G7gJF9Oqx6145a+IbTbNVwaNO8bGdy5tk06DC5tFmSXXgWeYmRraJXq/wDw8VRFd0CQctPWxkd7QeS0MP7LYdgADD3RAlxsPKOJ9VucdsY+48rTaWvL26jREbbp03P7XxEARlzS0fh53K39tYCjQoueJaR4e+YLuYMrxNDAU3Vu0cO8TLrkyd1uqXCyLjlKvxQZU71FuR29mZpkTd0NJgAEdI3I0NvPwjXZgS1l3U7lrhxpm8eVvil2o5tLKZylzoaeDuJ3jhPqkY4vGWo4ZiYbY9wgCZ3Q7W289ViK9js7bLK9MVKbszDxs+m6PC8biJH9l2Zl4DCA4Co7I3wk9qxpJFVkknLz1LfTQlezwmKa4NyuzMqNDqThoWkTHotdU8djahBsuym7MJXLSpZjZHBYiT1t0K6YbjOfbrhCFYWqQuzirhCFZCmVFVQoWqzKgWoKoQyq3KhlQV5UMqshCEFeVKWK0hAhAWtsorGtsoqOt4ukhXOCSEYIUMqshSECQuHa9XLT6/v99FowsP2gqd5o5SpldRqTtwNqIl9lRKrxVfI0uOjQXHo0Zj8F59OzI9oMYS4UmXMiY/FUdoPIKjC7Lim5wrvZIIhgbItllp/jd5kCdyy9htfVrEuLu0qE5W1DJY8k5i0GJABkR+ULv2vjmUaYaB2faAuDcrySSwAEwZByXncXqLfxs7LwjqjgJzOMAuPADU8AF7jB4cUmNYDIaIv1ny10XzbZ1R2EDGgxIJmR4iZIBAAAnkFsP9sKjN2bm6Pot8ese6xlLeo9tKoxmNZSbLzHLeegXi63tZXcLZWTppPlKxMdtKo4nM4nje/VdLmzMHb7RbeOIqQTDW6Nmw681kfaS10z3bRxjUknr8FnV6sEmZnfxQOJb+K4gyBMzBhvrCRqxr4uoJaXgOAOpmxBzMfbUWEjQ5RwVtKnUDS92oJyTlLiwjUkWN7g/BZFPEZqMHVu/iNF6HYuIFSiQdWWPIEWn3rlyzXbWN/o+IGemHEjPTDZ079Jwt1cI3/JP7O4kjtKE+D7+hya53faOj7/AOtVbPwhqvAAlrHSTFmyC2556xyXPTBo4mieD30XdHtI+LQsT1a9m14qNB4j04j1+CtaQNLdFm4KvZzR+F3xE/GVaXnit2I9LTOYA8RKbKubZTppDkSPfPzXZC7xxqohSFYWoQgrhCFZCmVBXlQIVkIQgryoZVYQhCKqLUCFZCEKhmtsona2yiDrcLpITu1SqMJCEKEqSqJC8rt+r/iCODW/CfmvVSvKe0A/xB6N/wBqzl41j64g7guPa9T7o84Hq8BdTQuDa5+786f/ACtHzXG+OsY2EwYfUBzEOc6G5TBgDvRzgrSqYRlWoXVGCxhodfIA4Q0c+6244JtnYeQ8Alrg9rqbhEMcLieRkrIxlLEdo5tOoYDu8GgN33gkF19ZJXPK6kbndXVNoCoAYu2QREt18U+aBqZpBkeQhZVJ/ZvcHExo4dP3+5XVRxBc7KSNLRq4D8S6XuMeU9fGOaIzZTuJANvNUV8VImZMeq5dp4U3cOsc98LMp1e8LkWghzhre+g5eiovxNQn93subCVJcW8dJmx3fJdbqjSIFjuBBBWcXlj54a81vFb42MOww8n8LQANY3GepPuXds3Yn2gtJJBYLwYDgJs7jqs9hzAEauIAE6kjWOWq9Bs3FNwzMzgSHEMGUSdJn0HvXPkt1oxbewG9hnadCRlDQ5xsPdqs7bT5e0j/ADmOH83D1WtQrRLgPEO8CeIEj5LO2mM9WmN76mY/6QfnC5SrWlQble6Cbx4jMROi6pVNBkvPQfErr7Jd2G5sD/1H9XyC0i1cWxGRT6uPwC74XSeMUkIQrCECFUVwhCeFIVCQhCeEIQIQlyqyFCEVWWpYVkIQiHaLIotFlFRa7VLCdwukhZZAhCUSECqASvN+0VP70Hi34Ej6L0ZWTt6hLA78p9x/sFMvFx9eeAXHtLBGrTe1viyksuQMwBLbdQPctNtJR9Mggi3GeB/YXGu0ef2ZWzDMCWhzQ6288J3LpqM7xgk9bk9VzVqHY1nMiGvl9PhBMuZ5O9xVG0dv0sPk7V2UvMNAa53IzGgv71wv41HD7Q4Eg9owTm8Q5/Vee2XiyypJ3gh1rxa/KCAvWbTc8feFw7JoEsAJLgYHe4Qd/BcOJ2WIz5bEbxDwDuK3jlqaq0MQyd8zpvHSFi4nHuBy02MaBaYLnA6EtsAtnBVRUbDSDl7pGkbo5KnEbMzCOxgt0IyXEcVdssQukzJJBE7ySf7SicMaptad5nh4Y13Stihsdx8Qyj9QJPk1deK2eW0j2TJLe8OMi/qr96A2dgsrQPE6IHKdwWz9neyoxrZDWXee7DybERrP0VXs9VDWfeHv3iYkg3/mj4LSdVJEge4268+S5XK2rrTOp7UrfaKjHUCKVNpLakkuqECbDS5kBVezr31sQ6pUzAMnK18SwSe6YAvJaPJaOMxeVkNu59m/Xpv8lo7N2f2VIAeOrx1jifUnzTGq7MEyQXfmJ9BYLpFNWUcPlaANyuo0ZcBxXojDW2fTy02jlPqZXRCjQiurkWFITIIFIQhOgVQhCEJ4QQIQhCshAoEhCE8JUDtFlE7RZRAztUid4ulKjIQgQiVEVW4KnEUQ9pad4hdBCUhB5z7NBg7tUxoSIK08bhvxDz+q5gxc66y7ef2ns7tWlhMPZ3qbue49DoV45kmvkxLM5nugtBFN+Y6Fx0jUcrb19MxWEzi1nN8J+R5LC2jssVj+Ssz3xp16rjlNNys95EQBc2g6HqFTjcQaTT3ZI0sYHAkcEn2h9B8VRlLdCR3deO74c13YbaFO7qjROWGAtzMI18V5JO88Fz1+rK8vsLAtaHucZzkO4TaQ7z+nFaLsRTHUbgJm024rW2fhsLVblfmpvAHfpk1M5AiXtvBtu4LK9oNi0qZa5hDgLS5uVwO8efyVxm6mXfbhoe07C5oyFuYXzAi48QEDQEEXPktXA7XDx3ADJhuQh8kbrLqwmwKJNMyctQF7ScsZhBB0i7cy49kY37JiKjJDhNnNyXy+HvRoRY9Fq4ypvVduz/Zsh7TWENe9zmAyXNOUHKeAtvvdX47HNw7XMDg5osCLudP4BxM7ws6rtGXOFBriXm7Wve4CdzqhJ9AunA7EIcH4iZ/CADA5fwj3lSLTbIwZee2rCAPC3l+UfM+S9NgmF3fdvs0cAuehhjVguGVjfC0W0tAWnC1MUCF3bPo/iPQfMrno0sxWkyy74xjKrQmCRpThdGEURQUAQTFLCohQRQQCECmQKBUE0IQgsbooi3RRQFwSAynqDVKEQEEVEAKUolAoFLVxVsKW3HhmJ4HgV3SqxjxSeA+9N4h83AvqsZeN4+uAKnFYNtQXsR4XDULWx+zMvepmWm/EgfMLKxNYtb3RL3HLTB0LjvP8IEk8hxhcr26Rk1KeYvZVYKjaeUZ2gy1zmyQeBAym35gsrFezTCZw9TKXHQmItqd0dQvaYLDCm0NBJiS5x8T3Ey555kklStsunU8TL8W90+oXOtSPndb2dxTfwB4G8AH/AGn5LmdsavBaaBAOsMqesQvo42LHgqvHIw5MNnP/AM3/AOf6LO9NafJ9n7MrYv7tjiOx1yuIgOmJuBFloY32XqYWkHOeHBkA3zODDpygGPVdv2M4Ta2QuhmIgSIE59LfrAC9nV2NTe0h4Lg4EGTuIhdsurv9YnmmRsIsNFhoU7kXNu67Q8gtFmzQTNQ5v4fw+fFYnspWOHq1MM/8xyzoXtGo/U2/kF6qFLj2k8LCLGSmc2BJ0+PJNsx5cHE8bcuS3jN1K6KdPKFYEFAV3jmtBTAqppVgKosBRSAppUBQCKCCFBQqIJCUpkpRAIQKZLCCxpsig1tkUDPF0pCZ2qVRAQRKCBSgSiUhCCEri2nTzMtqL9RwXYQq3tWbNtRiYLbj6Qy+Ju4E3b0PyVNfa8PDgBvEO1gxPwHorNpbNvLLHfwPVZZMWeI66FebK3H12mq3cLt2m7xHIf4tPULTpVQ67SCOIIPwXkG0GuPXgYSnZ8Xa5zTyt7wuVzjeq9sF5ai7FnGOkPyZ26z2QphxBjddt+KpjEMiMS4A8Rm+Kft8TuxPrRppOSLcdub/AKi7OJZSrMnNSfBI1yu3+RuvQ4PGCrRZU/O0E8jFx6ysvaGzar6R7Ss54Iu3I0AmLG3A3WPsag1zSHAnszABccoBvMdZXSZzLj3P6ZuOstLPaqG1WV6Lm5mkB+UzdplhnTiPILdwu2w+HZLEAi/u+SzsThGvYWkC43C06j3wqdj0iZZpckcBxA+Pqt42549exm9Xts18e6q4A8e61ug5/wBVr4SjkaB69d65cFgQzTU6k6ld7WLtx46nbGVK5EKwUkwprowRrVY0IhicBAoCYBGEYQCECEVCgWEEyhQKgmhCEQqEJkFRa3RRRuiiwI7VKrHi6UhVCSgnIQhBWlKshLCBIUKchKQsqpqMlcFfZ7XLSckKzlNtSsF2xgDLSR0+igwDho6eoW05qrNNefLjjpM6zK2Ge6NLCNT9EgwL+A9f6LVDVFz/AIo191S8vLMth5n6Lz1HB9nisjjapa1r6jXn8V6crO2lgy5zXNMER5wZhd+Hjk3j+s5529uijgGN3X4m5VDsARXDmCx7xJIDWuAgk7zPDqu8FMCt4z58Zt26muVrXrla5WNcukrLplEKtpTgrSHBRCWVEDqIIyqiKKSigUhCEyiBYQTIKhSgmKCCxuiijRZRYDvbfRLlRUWZUKWoFp/YUUV2ELf3CEKKKbVMqUt5KKIqstSObyUUUoUt/cJS3l7kFFhoC3khlPBFRELkPBKQ4XbYjiCQoorAGNdHeid8AgJwOSii0p2tVjWqKKs1cw7oVgCii0GDeSIHJRRTaJl5IgKKK7DQpCiifQmVTKoop9AZUC1RRX6AyqZUFFfoXNbZRRRY2r//2Q=="/>
          <p:cNvSpPr>
            <a:spLocks noChangeAspect="1" noChangeArrowheads="1"/>
          </p:cNvSpPr>
          <p:nvPr/>
        </p:nvSpPr>
        <p:spPr bwMode="auto">
          <a:xfrm>
            <a:off x="155575" y="-838200"/>
            <a:ext cx="2609850" cy="17526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30054" name="Picture 6" descr="https://mediastream.cern.ch/MediaArchive/Photo/Public/1996/9611002/9611002_01/9611002_01-A4-at-144-dpi.jpg"/>
          <p:cNvPicPr>
            <a:picLocks noChangeAspect="1" noChangeArrowheads="1"/>
          </p:cNvPicPr>
          <p:nvPr/>
        </p:nvPicPr>
        <p:blipFill>
          <a:blip r:embed="rId4" cstate="print"/>
          <a:srcRect/>
          <a:stretch>
            <a:fillRect/>
          </a:stretch>
        </p:blipFill>
        <p:spPr bwMode="auto">
          <a:xfrm>
            <a:off x="4953000" y="3124200"/>
            <a:ext cx="3686175" cy="2481484"/>
          </a:xfrm>
          <a:prstGeom prst="rect">
            <a:avLst/>
          </a:prstGeom>
          <a:noFill/>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16"/>
          <p:cNvSpPr>
            <a:spLocks noGrp="1" noChangeArrowheads="1"/>
          </p:cNvSpPr>
          <p:nvPr>
            <p:ph type="sldNum" sz="quarter" idx="4294967295"/>
          </p:nvPr>
        </p:nvSpPr>
        <p:spPr>
          <a:xfrm>
            <a:off x="6858000" y="6337300"/>
            <a:ext cx="1905000" cy="457200"/>
          </a:xfrm>
          <a:prstGeom prst="rect">
            <a:avLst/>
          </a:prstGeom>
        </p:spPr>
        <p:txBody>
          <a:bodyPr/>
          <a:lstStyle/>
          <a:p>
            <a:fld id="{9622A5AC-E9F9-4CDC-A21D-32D9AA0B1908}" type="slidenum">
              <a:rPr lang="en-US"/>
              <a:pPr/>
              <a:t>34</a:t>
            </a:fld>
            <a:endParaRPr lang="en-US"/>
          </a:p>
        </p:txBody>
      </p:sp>
      <p:sp>
        <p:nvSpPr>
          <p:cNvPr id="251907"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51908" name="Rectangle 4"/>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251909" name="Rectangle 5"/>
          <p:cNvSpPr>
            <a:spLocks noGrp="1" noChangeArrowheads="1"/>
          </p:cNvSpPr>
          <p:nvPr>
            <p:ph type="subTitle" idx="1"/>
          </p:nvPr>
        </p:nvSpPr>
        <p:spPr>
          <a:xfrm>
            <a:off x="431800" y="231775"/>
            <a:ext cx="8534400" cy="487363"/>
          </a:xfrm>
          <a:noFill/>
          <a:ln/>
        </p:spPr>
        <p:txBody>
          <a:bodyPr/>
          <a:lstStyle/>
          <a:p>
            <a:pPr marL="990600" lvl="1" indent="-533400">
              <a:buClr>
                <a:schemeClr val="tx1"/>
              </a:buClr>
              <a:buSzTx/>
              <a:buFont typeface="Wingdings" pitchFamily="2" charset="2"/>
              <a:buNone/>
            </a:pPr>
            <a:r>
              <a:rPr lang="en-GB" sz="2400" dirty="0" smtClean="0">
                <a:solidFill>
                  <a:srgbClr val="0070C0"/>
                </a:solidFill>
                <a:latin typeface="Comic Sans MS" pitchFamily="66" charset="0"/>
              </a:rPr>
              <a:t>Acceleration </a:t>
            </a:r>
            <a:r>
              <a:rPr lang="en-GB" sz="2400" dirty="0" err="1">
                <a:solidFill>
                  <a:srgbClr val="0070C0"/>
                </a:solidFill>
                <a:latin typeface="Comic Sans MS" pitchFamily="66" charset="0"/>
              </a:rPr>
              <a:t>och</a:t>
            </a:r>
            <a:r>
              <a:rPr lang="en-GB" sz="2400" dirty="0">
                <a:solidFill>
                  <a:srgbClr val="0070C0"/>
                </a:solidFill>
                <a:latin typeface="Comic Sans MS" pitchFamily="66" charset="0"/>
              </a:rPr>
              <a:t> </a:t>
            </a:r>
            <a:r>
              <a:rPr lang="en-GB" sz="2400" dirty="0" err="1">
                <a:solidFill>
                  <a:srgbClr val="0070C0"/>
                </a:solidFill>
                <a:latin typeface="Comic Sans MS" pitchFamily="66" charset="0"/>
              </a:rPr>
              <a:t>partikelbanans</a:t>
            </a:r>
            <a:r>
              <a:rPr lang="en-GB" sz="2400" dirty="0">
                <a:solidFill>
                  <a:srgbClr val="0070C0"/>
                </a:solidFill>
                <a:latin typeface="Comic Sans MS" pitchFamily="66" charset="0"/>
              </a:rPr>
              <a:t> </a:t>
            </a:r>
            <a:r>
              <a:rPr lang="en-GB" sz="2400" dirty="0" err="1">
                <a:solidFill>
                  <a:srgbClr val="0070C0"/>
                </a:solidFill>
                <a:latin typeface="Comic Sans MS" pitchFamily="66" charset="0"/>
              </a:rPr>
              <a:t>radie</a:t>
            </a:r>
            <a:r>
              <a:rPr lang="en-GB" sz="2400" dirty="0">
                <a:solidFill>
                  <a:srgbClr val="0070C0"/>
                </a:solidFill>
                <a:latin typeface="Comic Sans MS" pitchFamily="66" charset="0"/>
              </a:rPr>
              <a:t> </a:t>
            </a:r>
            <a:r>
              <a:rPr lang="en-GB" sz="2400" dirty="0" smtClean="0">
                <a:solidFill>
                  <a:srgbClr val="0070C0"/>
                </a:solidFill>
                <a:latin typeface="Comic Sans MS" pitchFamily="66" charset="0"/>
              </a:rPr>
              <a:t> </a:t>
            </a:r>
            <a:endParaRPr lang="en-US" sz="2400" dirty="0">
              <a:solidFill>
                <a:srgbClr val="0070C0"/>
              </a:solidFill>
              <a:latin typeface="Comic Sans MS" pitchFamily="66" charset="0"/>
            </a:endParaRPr>
          </a:p>
          <a:p>
            <a:pPr marL="990600" lvl="1" indent="-533400">
              <a:buClr>
                <a:schemeClr val="tx1"/>
              </a:buClr>
              <a:buSzTx/>
              <a:buFont typeface="Wingdings" pitchFamily="2" charset="2"/>
              <a:buAutoNum type="arabicPeriod"/>
            </a:pPr>
            <a:endParaRPr lang="en-US" sz="2400" dirty="0">
              <a:solidFill>
                <a:schemeClr val="folHlink"/>
              </a:solidFill>
              <a:latin typeface="Comic Sans MS" pitchFamily="66" charset="0"/>
            </a:endParaRPr>
          </a:p>
        </p:txBody>
      </p:sp>
      <p:sp>
        <p:nvSpPr>
          <p:cNvPr id="251950" name="Rectangle 46"/>
          <p:cNvSpPr>
            <a:spLocks noChangeArrowheads="1"/>
          </p:cNvSpPr>
          <p:nvPr/>
        </p:nvSpPr>
        <p:spPr bwMode="auto">
          <a:xfrm>
            <a:off x="1257300" y="1017588"/>
            <a:ext cx="6829425" cy="1268412"/>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800" dirty="0"/>
              <a:t>	</a:t>
            </a:r>
            <a:r>
              <a:rPr lang="en-US" sz="1400" dirty="0" err="1" smtClean="0">
                <a:solidFill>
                  <a:srgbClr val="0070C0"/>
                </a:solidFill>
                <a:latin typeface="Verdana" pitchFamily="34" charset="0"/>
              </a:rPr>
              <a:t>Magnetfältet</a:t>
            </a:r>
            <a:r>
              <a:rPr lang="en-US" sz="1400" dirty="0" smtClean="0">
                <a:solidFill>
                  <a:srgbClr val="0070C0"/>
                </a:solidFill>
                <a:latin typeface="Verdana" pitchFamily="34" charset="0"/>
              </a:rPr>
              <a:t> ( B) </a:t>
            </a:r>
            <a:r>
              <a:rPr lang="en-US" sz="1400" dirty="0" err="1">
                <a:solidFill>
                  <a:srgbClr val="0070C0"/>
                </a:solidFill>
                <a:latin typeface="Verdana" pitchFamily="34" charset="0"/>
              </a:rPr>
              <a:t>och</a:t>
            </a:r>
            <a:r>
              <a:rPr lang="en-US" sz="1400" dirty="0">
                <a:solidFill>
                  <a:srgbClr val="0070C0"/>
                </a:solidFill>
                <a:latin typeface="Verdana" pitchFamily="34" charset="0"/>
              </a:rPr>
              <a:t> </a:t>
            </a:r>
            <a:r>
              <a:rPr lang="en-US" sz="1400" dirty="0" err="1" smtClean="0">
                <a:solidFill>
                  <a:srgbClr val="0070C0"/>
                </a:solidFill>
                <a:latin typeface="Verdana" pitchFamily="34" charset="0"/>
              </a:rPr>
              <a:t>partikelns</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hastighet</a:t>
            </a:r>
            <a:r>
              <a:rPr lang="en-US" sz="1400" dirty="0" smtClean="0">
                <a:solidFill>
                  <a:srgbClr val="0070C0"/>
                </a:solidFill>
                <a:latin typeface="Verdana" pitchFamily="34" charset="0"/>
              </a:rPr>
              <a:t> (v)</a:t>
            </a:r>
            <a:endParaRPr lang="en-US" sz="1400" dirty="0">
              <a:solidFill>
                <a:srgbClr val="0070C0"/>
              </a:solidFill>
              <a:latin typeface="Verdana" pitchFamily="34" charset="0"/>
            </a:endParaRPr>
          </a:p>
          <a:p>
            <a:pPr marL="609600" indent="-609600" eaLnBrk="1" hangingPunct="1">
              <a:spcBef>
                <a:spcPct val="20000"/>
              </a:spcBef>
              <a:buClr>
                <a:schemeClr val="tx1"/>
              </a:buClr>
              <a:buFont typeface="Wingdings" pitchFamily="2" charset="2"/>
              <a:buNone/>
            </a:pPr>
            <a:r>
              <a:rPr lang="en-US" sz="1400" dirty="0">
                <a:solidFill>
                  <a:srgbClr val="0070C0"/>
                </a:solidFill>
                <a:latin typeface="Verdana" pitchFamily="34" charset="0"/>
              </a:rPr>
              <a:t>	-&gt; </a:t>
            </a:r>
            <a:r>
              <a:rPr lang="en-US" sz="1400" dirty="0" err="1">
                <a:solidFill>
                  <a:srgbClr val="0070C0"/>
                </a:solidFill>
                <a:latin typeface="Verdana" pitchFamily="34" charset="0"/>
              </a:rPr>
              <a:t>banan</a:t>
            </a:r>
            <a:r>
              <a:rPr lang="en-US" sz="1400" dirty="0">
                <a:solidFill>
                  <a:srgbClr val="0070C0"/>
                </a:solidFill>
                <a:latin typeface="Verdana" pitchFamily="34" charset="0"/>
              </a:rPr>
              <a:t> </a:t>
            </a:r>
          </a:p>
          <a:p>
            <a:pPr marL="609600" indent="-609600" eaLnBrk="1" hangingPunct="1">
              <a:spcBef>
                <a:spcPct val="20000"/>
              </a:spcBef>
              <a:buClr>
                <a:schemeClr val="tx1"/>
              </a:buClr>
              <a:buFont typeface="Wingdings" pitchFamily="2" charset="2"/>
              <a:buNone/>
            </a:pPr>
            <a:r>
              <a:rPr lang="en-US" sz="1400" dirty="0">
                <a:solidFill>
                  <a:srgbClr val="0070C0"/>
                </a:solidFill>
                <a:latin typeface="Verdana" pitchFamily="34" charset="0"/>
              </a:rPr>
              <a:t>	-&gt; </a:t>
            </a:r>
            <a:r>
              <a:rPr lang="en-US" sz="1400" dirty="0" err="1">
                <a:solidFill>
                  <a:srgbClr val="0070C0"/>
                </a:solidFill>
                <a:latin typeface="Verdana" pitchFamily="34" charset="0"/>
              </a:rPr>
              <a:t>omloppstiden</a:t>
            </a:r>
            <a:r>
              <a:rPr lang="en-US" sz="1400" dirty="0">
                <a:solidFill>
                  <a:srgbClr val="0070C0"/>
                </a:solidFill>
                <a:latin typeface="Verdana" pitchFamily="34" charset="0"/>
              </a:rPr>
              <a:t> </a:t>
            </a:r>
          </a:p>
          <a:p>
            <a:pPr marL="609600" indent="-609600" eaLnBrk="1" hangingPunct="1">
              <a:spcBef>
                <a:spcPct val="20000"/>
              </a:spcBef>
              <a:buClr>
                <a:schemeClr val="tx1"/>
              </a:buClr>
              <a:buFont typeface="Wingdings" pitchFamily="2" charset="2"/>
              <a:buNone/>
            </a:pPr>
            <a:r>
              <a:rPr lang="en-US" sz="1400" dirty="0">
                <a:solidFill>
                  <a:srgbClr val="0070C0"/>
                </a:solidFill>
                <a:latin typeface="Verdana" pitchFamily="34" charset="0"/>
              </a:rPr>
              <a:t>	-&gt; </a:t>
            </a:r>
            <a:r>
              <a:rPr lang="en-US" sz="1400" dirty="0" err="1">
                <a:solidFill>
                  <a:srgbClr val="0070C0"/>
                </a:solidFill>
                <a:latin typeface="Verdana" pitchFamily="34" charset="0"/>
              </a:rPr>
              <a:t>tiden</a:t>
            </a:r>
            <a:r>
              <a:rPr lang="en-US" sz="1400" dirty="0">
                <a:solidFill>
                  <a:srgbClr val="0070C0"/>
                </a:solidFill>
                <a:latin typeface="Verdana" pitchFamily="34" charset="0"/>
              </a:rPr>
              <a:t> </a:t>
            </a:r>
            <a:r>
              <a:rPr lang="en-US" sz="1400" dirty="0" err="1">
                <a:solidFill>
                  <a:srgbClr val="0070C0"/>
                </a:solidFill>
                <a:latin typeface="Verdana" pitchFamily="34" charset="0"/>
              </a:rPr>
              <a:t>för</a:t>
            </a:r>
            <a:r>
              <a:rPr lang="en-US" sz="1400" dirty="0">
                <a:solidFill>
                  <a:srgbClr val="0070C0"/>
                </a:solidFill>
                <a:latin typeface="Verdana" pitchFamily="34" charset="0"/>
              </a:rPr>
              <a:t> </a:t>
            </a:r>
            <a:r>
              <a:rPr lang="en-US" sz="1400" dirty="0" err="1">
                <a:solidFill>
                  <a:srgbClr val="0070C0"/>
                </a:solidFill>
                <a:latin typeface="Verdana" pitchFamily="34" charset="0"/>
              </a:rPr>
              <a:t>inträdande</a:t>
            </a:r>
            <a:r>
              <a:rPr lang="en-US" sz="1400" dirty="0">
                <a:solidFill>
                  <a:srgbClr val="0070C0"/>
                </a:solidFill>
                <a:latin typeface="Verdana" pitchFamily="34" charset="0"/>
              </a:rPr>
              <a:t> </a:t>
            </a:r>
            <a:r>
              <a:rPr lang="en-US" sz="1400" dirty="0" err="1">
                <a:solidFill>
                  <a:srgbClr val="0070C0"/>
                </a:solidFill>
                <a:latin typeface="Verdana" pitchFamily="34" charset="0"/>
              </a:rPr>
              <a:t>i</a:t>
            </a:r>
            <a:r>
              <a:rPr lang="en-US" sz="1400" dirty="0">
                <a:solidFill>
                  <a:srgbClr val="0070C0"/>
                </a:solidFill>
                <a:latin typeface="Verdana" pitchFamily="34" charset="0"/>
              </a:rPr>
              <a:t> </a:t>
            </a:r>
            <a:r>
              <a:rPr lang="en-US" sz="1400" dirty="0" smtClean="0">
                <a:solidFill>
                  <a:srgbClr val="0070C0"/>
                </a:solidFill>
                <a:latin typeface="Verdana" pitchFamily="34" charset="0"/>
              </a:rPr>
              <a:t>RF </a:t>
            </a:r>
            <a:r>
              <a:rPr lang="en-US" sz="1400" dirty="0" err="1" smtClean="0">
                <a:solidFill>
                  <a:srgbClr val="0070C0"/>
                </a:solidFill>
                <a:latin typeface="Verdana" pitchFamily="34" charset="0"/>
              </a:rPr>
              <a:t>kaviteten</a:t>
            </a:r>
            <a:r>
              <a:rPr lang="en-US" sz="1400" dirty="0" smtClean="0">
                <a:solidFill>
                  <a:srgbClr val="0070C0"/>
                </a:solidFill>
                <a:latin typeface="Verdana" pitchFamily="34" charset="0"/>
              </a:rPr>
              <a:t>  </a:t>
            </a:r>
            <a:endParaRPr lang="en-US" sz="1400" dirty="0">
              <a:solidFill>
                <a:srgbClr val="0070C0"/>
              </a:solidFill>
              <a:latin typeface="Verdana" pitchFamily="34" charset="0"/>
            </a:endParaRPr>
          </a:p>
        </p:txBody>
      </p:sp>
      <p:sp>
        <p:nvSpPr>
          <p:cNvPr id="251951" name="Oval 47"/>
          <p:cNvSpPr>
            <a:spLocks noChangeArrowheads="1"/>
          </p:cNvSpPr>
          <p:nvPr/>
        </p:nvSpPr>
        <p:spPr bwMode="auto">
          <a:xfrm>
            <a:off x="1152525" y="2676525"/>
            <a:ext cx="1609725" cy="1562100"/>
          </a:xfrm>
          <a:prstGeom prst="ellipse">
            <a:avLst/>
          </a:prstGeom>
          <a:noFill/>
          <a:ln w="9525" algn="ctr">
            <a:solidFill>
              <a:srgbClr val="000000"/>
            </a:solidFill>
            <a:round/>
            <a:headEnd/>
            <a:tailEnd/>
          </a:ln>
          <a:effectLst/>
        </p:spPr>
        <p:txBody>
          <a:bodyPr anchor="ctr">
            <a:spAutoFit/>
          </a:bodyPr>
          <a:lstStyle/>
          <a:p>
            <a:endParaRPr lang="en-US"/>
          </a:p>
        </p:txBody>
      </p:sp>
      <p:sp>
        <p:nvSpPr>
          <p:cNvPr id="251952" name="Oval 48"/>
          <p:cNvSpPr>
            <a:spLocks noChangeArrowheads="1"/>
          </p:cNvSpPr>
          <p:nvPr/>
        </p:nvSpPr>
        <p:spPr bwMode="auto">
          <a:xfrm>
            <a:off x="1303338" y="2798763"/>
            <a:ext cx="1333500" cy="1295400"/>
          </a:xfrm>
          <a:prstGeom prst="ellipse">
            <a:avLst/>
          </a:prstGeom>
          <a:noFill/>
          <a:ln w="9525" algn="ctr">
            <a:solidFill>
              <a:srgbClr val="000000"/>
            </a:solidFill>
            <a:round/>
            <a:headEnd/>
            <a:tailEnd/>
          </a:ln>
          <a:effectLst/>
        </p:spPr>
        <p:txBody>
          <a:bodyPr anchor="ctr">
            <a:spAutoFit/>
          </a:bodyPr>
          <a:lstStyle/>
          <a:p>
            <a:endParaRPr lang="en-US"/>
          </a:p>
        </p:txBody>
      </p:sp>
      <p:sp>
        <p:nvSpPr>
          <p:cNvPr id="251953" name="Line 49"/>
          <p:cNvSpPr>
            <a:spLocks noChangeShapeType="1"/>
          </p:cNvSpPr>
          <p:nvPr/>
        </p:nvSpPr>
        <p:spPr bwMode="auto">
          <a:xfrm flipV="1">
            <a:off x="2657475" y="2933700"/>
            <a:ext cx="457200" cy="171450"/>
          </a:xfrm>
          <a:prstGeom prst="line">
            <a:avLst/>
          </a:prstGeom>
          <a:noFill/>
          <a:ln w="9525">
            <a:solidFill>
              <a:schemeClr val="tx1"/>
            </a:solidFill>
            <a:round/>
            <a:headEnd type="triangle" w="med" len="med"/>
            <a:tailEnd/>
          </a:ln>
          <a:effectLst/>
        </p:spPr>
        <p:txBody>
          <a:bodyPr>
            <a:spAutoFit/>
          </a:bodyPr>
          <a:lstStyle/>
          <a:p>
            <a:endParaRPr lang="en-US"/>
          </a:p>
        </p:txBody>
      </p:sp>
      <p:sp>
        <p:nvSpPr>
          <p:cNvPr id="251954" name="Rectangle 50"/>
          <p:cNvSpPr>
            <a:spLocks noChangeArrowheads="1"/>
          </p:cNvSpPr>
          <p:nvPr/>
        </p:nvSpPr>
        <p:spPr bwMode="auto">
          <a:xfrm>
            <a:off x="5257800" y="4343400"/>
            <a:ext cx="3581400" cy="398463"/>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endParaRPr lang="en-US" sz="1600" dirty="0">
              <a:solidFill>
                <a:srgbClr val="0070C0"/>
              </a:solidFill>
              <a:latin typeface="Verdana" pitchFamily="34" charset="0"/>
            </a:endParaRPr>
          </a:p>
        </p:txBody>
      </p:sp>
      <p:pic>
        <p:nvPicPr>
          <p:cNvPr id="251958" name="Picture 54"/>
          <p:cNvPicPr>
            <a:picLocks noChangeAspect="1" noChangeArrowheads="1"/>
          </p:cNvPicPr>
          <p:nvPr/>
        </p:nvPicPr>
        <p:blipFill>
          <a:blip r:embed="rId3" cstate="print"/>
          <a:srcRect/>
          <a:stretch>
            <a:fillRect/>
          </a:stretch>
        </p:blipFill>
        <p:spPr bwMode="auto">
          <a:xfrm>
            <a:off x="6245225" y="2865438"/>
            <a:ext cx="2273300" cy="1395412"/>
          </a:xfrm>
          <a:prstGeom prst="rect">
            <a:avLst/>
          </a:prstGeom>
          <a:noFill/>
          <a:ln w="9525" algn="ctr">
            <a:noFill/>
            <a:miter lim="800000"/>
            <a:headEnd/>
            <a:tailEnd/>
          </a:ln>
          <a:effectLst/>
        </p:spPr>
      </p:pic>
      <p:sp>
        <p:nvSpPr>
          <p:cNvPr id="251959" name="Line 55"/>
          <p:cNvSpPr>
            <a:spLocks noChangeShapeType="1"/>
          </p:cNvSpPr>
          <p:nvPr/>
        </p:nvSpPr>
        <p:spPr bwMode="auto">
          <a:xfrm>
            <a:off x="7583488" y="2613025"/>
            <a:ext cx="11112" cy="1257300"/>
          </a:xfrm>
          <a:prstGeom prst="line">
            <a:avLst/>
          </a:prstGeom>
          <a:noFill/>
          <a:ln w="9525">
            <a:solidFill>
              <a:schemeClr val="hlink"/>
            </a:solidFill>
            <a:round/>
            <a:headEnd/>
            <a:tailEnd/>
          </a:ln>
          <a:effectLst/>
        </p:spPr>
        <p:txBody>
          <a:bodyPr>
            <a:spAutoFit/>
          </a:bodyPr>
          <a:lstStyle/>
          <a:p>
            <a:endParaRPr lang="en-US"/>
          </a:p>
        </p:txBody>
      </p:sp>
      <p:sp>
        <p:nvSpPr>
          <p:cNvPr id="251960" name="Line 56"/>
          <p:cNvSpPr>
            <a:spLocks noChangeShapeType="1"/>
          </p:cNvSpPr>
          <p:nvPr/>
        </p:nvSpPr>
        <p:spPr bwMode="auto">
          <a:xfrm>
            <a:off x="7786688" y="2605088"/>
            <a:ext cx="11112" cy="1257300"/>
          </a:xfrm>
          <a:prstGeom prst="line">
            <a:avLst/>
          </a:prstGeom>
          <a:noFill/>
          <a:ln w="9525">
            <a:solidFill>
              <a:schemeClr val="hlink"/>
            </a:solidFill>
            <a:round/>
            <a:headEnd/>
            <a:tailEnd/>
          </a:ln>
          <a:effectLst/>
        </p:spPr>
        <p:txBody>
          <a:bodyPr>
            <a:spAutoFit/>
          </a:bodyPr>
          <a:lstStyle/>
          <a:p>
            <a:endParaRPr lang="en-US"/>
          </a:p>
        </p:txBody>
      </p:sp>
      <p:sp>
        <p:nvSpPr>
          <p:cNvPr id="251961" name="Line 57"/>
          <p:cNvSpPr>
            <a:spLocks noChangeShapeType="1"/>
          </p:cNvSpPr>
          <p:nvPr/>
        </p:nvSpPr>
        <p:spPr bwMode="auto">
          <a:xfrm>
            <a:off x="7688263" y="2852738"/>
            <a:ext cx="11112" cy="1257300"/>
          </a:xfrm>
          <a:prstGeom prst="line">
            <a:avLst/>
          </a:prstGeom>
          <a:noFill/>
          <a:ln w="38100">
            <a:solidFill>
              <a:schemeClr val="hlink"/>
            </a:solidFill>
            <a:round/>
            <a:headEnd/>
            <a:tailEnd/>
          </a:ln>
          <a:effectLst/>
        </p:spPr>
        <p:txBody>
          <a:bodyPr>
            <a:spAutoFit/>
          </a:bodyPr>
          <a:lstStyle/>
          <a:p>
            <a:endParaRPr lang="en-US"/>
          </a:p>
        </p:txBody>
      </p:sp>
      <p:sp>
        <p:nvSpPr>
          <p:cNvPr id="251963" name="Line 59"/>
          <p:cNvSpPr>
            <a:spLocks noChangeShapeType="1"/>
          </p:cNvSpPr>
          <p:nvPr/>
        </p:nvSpPr>
        <p:spPr bwMode="auto">
          <a:xfrm flipH="1" flipV="1">
            <a:off x="5638800" y="2895600"/>
            <a:ext cx="2030413" cy="139700"/>
          </a:xfrm>
          <a:prstGeom prst="line">
            <a:avLst/>
          </a:prstGeom>
          <a:noFill/>
          <a:ln w="9525">
            <a:solidFill>
              <a:schemeClr val="hlink"/>
            </a:solidFill>
            <a:round/>
            <a:headEnd type="arrow" w="med" len="med"/>
            <a:tailEnd/>
          </a:ln>
          <a:effectLst/>
        </p:spPr>
        <p:txBody>
          <a:bodyPr>
            <a:spAutoFit/>
          </a:bodyPr>
          <a:lstStyle/>
          <a:p>
            <a:endParaRPr lang="en-US"/>
          </a:p>
        </p:txBody>
      </p:sp>
      <p:sp>
        <p:nvSpPr>
          <p:cNvPr id="251964" name="Rectangle 60"/>
          <p:cNvSpPr>
            <a:spLocks noChangeArrowheads="1"/>
          </p:cNvSpPr>
          <p:nvPr/>
        </p:nvSpPr>
        <p:spPr bwMode="auto">
          <a:xfrm>
            <a:off x="8501063" y="3429000"/>
            <a:ext cx="242887" cy="436563"/>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a:t>t</a:t>
            </a:r>
          </a:p>
        </p:txBody>
      </p:sp>
      <p:sp>
        <p:nvSpPr>
          <p:cNvPr id="251965" name="Rectangle 61"/>
          <p:cNvSpPr>
            <a:spLocks noChangeArrowheads="1"/>
          </p:cNvSpPr>
          <p:nvPr/>
        </p:nvSpPr>
        <p:spPr bwMode="auto">
          <a:xfrm>
            <a:off x="6975475" y="2789238"/>
            <a:ext cx="271463" cy="436562"/>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a:t>V</a:t>
            </a:r>
          </a:p>
          <a:p>
            <a:pPr marL="609600" indent="-609600" eaLnBrk="1" hangingPunct="1">
              <a:spcBef>
                <a:spcPct val="20000"/>
              </a:spcBef>
              <a:buClr>
                <a:schemeClr val="tx1"/>
              </a:buClr>
              <a:buFont typeface="Wingdings" pitchFamily="2" charset="2"/>
              <a:buNone/>
            </a:pPr>
            <a:endParaRPr lang="en-US" sz="1600"/>
          </a:p>
        </p:txBody>
      </p:sp>
      <p:sp>
        <p:nvSpPr>
          <p:cNvPr id="251966" name="Rectangle 62"/>
          <p:cNvSpPr>
            <a:spLocks noChangeArrowheads="1"/>
          </p:cNvSpPr>
          <p:nvPr/>
        </p:nvSpPr>
        <p:spPr bwMode="auto">
          <a:xfrm>
            <a:off x="457200" y="4800600"/>
            <a:ext cx="8037513" cy="1017588"/>
          </a:xfrm>
          <a:prstGeom prst="rect">
            <a:avLst/>
          </a:prstGeom>
          <a:noFill/>
          <a:ln w="9525">
            <a:noFill/>
            <a:miter lim="800000"/>
            <a:headEnd/>
            <a:tailEnd/>
          </a:ln>
          <a:effectLst/>
        </p:spPr>
        <p:txBody>
          <a:bodyPr/>
          <a:lstStyle/>
          <a:p>
            <a:pPr marL="609600" indent="-609600">
              <a:spcBef>
                <a:spcPct val="20000"/>
              </a:spcBef>
              <a:buClr>
                <a:schemeClr val="tx1"/>
              </a:buClr>
            </a:pPr>
            <a:r>
              <a:rPr lang="en-US" sz="1800" b="1" dirty="0">
                <a:solidFill>
                  <a:schemeClr val="hlink"/>
                </a:solidFill>
              </a:rPr>
              <a:t>	</a:t>
            </a:r>
            <a:r>
              <a:rPr lang="en-US" sz="1600" dirty="0" err="1">
                <a:solidFill>
                  <a:srgbClr val="0070C0"/>
                </a:solidFill>
                <a:latin typeface="Verdana" pitchFamily="34" charset="0"/>
              </a:rPr>
              <a:t>Allteftersom</a:t>
            </a:r>
            <a:r>
              <a:rPr lang="en-US" sz="1600" dirty="0">
                <a:solidFill>
                  <a:srgbClr val="0070C0"/>
                </a:solidFill>
                <a:latin typeface="Verdana" pitchFamily="34" charset="0"/>
              </a:rPr>
              <a:t> </a:t>
            </a:r>
            <a:r>
              <a:rPr lang="en-US" sz="1600" dirty="0" err="1">
                <a:solidFill>
                  <a:srgbClr val="0070C0"/>
                </a:solidFill>
                <a:latin typeface="Verdana" pitchFamily="34" charset="0"/>
              </a:rPr>
              <a:t>partiklarna</a:t>
            </a:r>
            <a:r>
              <a:rPr lang="en-US" sz="1600" dirty="0">
                <a:solidFill>
                  <a:srgbClr val="0070C0"/>
                </a:solidFill>
                <a:latin typeface="Verdana" pitchFamily="34" charset="0"/>
              </a:rPr>
              <a:t> </a:t>
            </a:r>
            <a:r>
              <a:rPr lang="en-US" sz="1600" dirty="0" err="1">
                <a:solidFill>
                  <a:srgbClr val="0070C0"/>
                </a:solidFill>
                <a:latin typeface="Verdana" pitchFamily="34" charset="0"/>
              </a:rPr>
              <a:t>accelereras</a:t>
            </a:r>
            <a:r>
              <a:rPr lang="en-US" sz="1600" dirty="0">
                <a:solidFill>
                  <a:srgbClr val="0070C0"/>
                </a:solidFill>
                <a:latin typeface="Verdana" pitchFamily="34" charset="0"/>
              </a:rPr>
              <a:t> </a:t>
            </a:r>
            <a:r>
              <a:rPr lang="en-US" sz="1600" dirty="0" err="1">
                <a:solidFill>
                  <a:srgbClr val="0070C0"/>
                </a:solidFill>
                <a:latin typeface="Verdana" pitchFamily="34" charset="0"/>
              </a:rPr>
              <a:t>måste</a:t>
            </a:r>
            <a:r>
              <a:rPr lang="en-US" sz="1600" dirty="0">
                <a:solidFill>
                  <a:srgbClr val="0070C0"/>
                </a:solidFill>
                <a:latin typeface="Verdana" pitchFamily="34" charset="0"/>
              </a:rPr>
              <a:t> </a:t>
            </a:r>
            <a:r>
              <a:rPr lang="en-US" sz="1600" dirty="0" err="1">
                <a:solidFill>
                  <a:srgbClr val="0070C0"/>
                </a:solidFill>
                <a:latin typeface="Verdana" pitchFamily="34" charset="0"/>
              </a:rPr>
              <a:t>magnetfältens</a:t>
            </a:r>
            <a:r>
              <a:rPr lang="en-US" sz="1600" dirty="0">
                <a:solidFill>
                  <a:srgbClr val="0070C0"/>
                </a:solidFill>
                <a:latin typeface="Verdana" pitchFamily="34" charset="0"/>
              </a:rPr>
              <a:t> </a:t>
            </a:r>
            <a:r>
              <a:rPr lang="en-US" sz="1600" dirty="0" err="1">
                <a:solidFill>
                  <a:srgbClr val="0070C0"/>
                </a:solidFill>
                <a:latin typeface="Verdana" pitchFamily="34" charset="0"/>
              </a:rPr>
              <a:t>styrka</a:t>
            </a:r>
            <a:r>
              <a:rPr lang="en-US" sz="1600" dirty="0">
                <a:solidFill>
                  <a:srgbClr val="0070C0"/>
                </a:solidFill>
                <a:latin typeface="Verdana" pitchFamily="34" charset="0"/>
              </a:rPr>
              <a:t> </a:t>
            </a:r>
            <a:r>
              <a:rPr lang="en-US" sz="1600" dirty="0" err="1">
                <a:solidFill>
                  <a:srgbClr val="0070C0"/>
                </a:solidFill>
                <a:latin typeface="Verdana" pitchFamily="34" charset="0"/>
              </a:rPr>
              <a:t>ökas</a:t>
            </a:r>
            <a:r>
              <a:rPr lang="en-US" sz="1600" dirty="0">
                <a:solidFill>
                  <a:srgbClr val="0070C0"/>
                </a:solidFill>
                <a:latin typeface="Verdana" pitchFamily="34" charset="0"/>
              </a:rPr>
              <a:t> </a:t>
            </a:r>
            <a:r>
              <a:rPr lang="en-US" sz="1600" dirty="0" err="1">
                <a:solidFill>
                  <a:srgbClr val="0070C0"/>
                </a:solidFill>
                <a:latin typeface="Verdana" pitchFamily="34" charset="0"/>
              </a:rPr>
              <a:t>och</a:t>
            </a:r>
            <a:r>
              <a:rPr lang="en-US" sz="1600" dirty="0">
                <a:solidFill>
                  <a:srgbClr val="0070C0"/>
                </a:solidFill>
                <a:latin typeface="Verdana" pitchFamily="34" charset="0"/>
              </a:rPr>
              <a:t> RF </a:t>
            </a:r>
            <a:r>
              <a:rPr lang="en-US" sz="1600" dirty="0" err="1">
                <a:solidFill>
                  <a:srgbClr val="0070C0"/>
                </a:solidFill>
                <a:latin typeface="Verdana" pitchFamily="34" charset="0"/>
              </a:rPr>
              <a:t>frekvensen</a:t>
            </a:r>
            <a:r>
              <a:rPr lang="en-US" sz="1600" dirty="0">
                <a:solidFill>
                  <a:srgbClr val="0070C0"/>
                </a:solidFill>
                <a:latin typeface="Verdana" pitchFamily="34" charset="0"/>
              </a:rPr>
              <a:t> </a:t>
            </a:r>
            <a:r>
              <a:rPr lang="en-US" sz="1600" dirty="0" err="1">
                <a:solidFill>
                  <a:srgbClr val="0070C0"/>
                </a:solidFill>
                <a:latin typeface="Verdana" pitchFamily="34" charset="0"/>
              </a:rPr>
              <a:t>justeras</a:t>
            </a:r>
            <a:r>
              <a:rPr lang="en-US" sz="1600" dirty="0">
                <a:solidFill>
                  <a:srgbClr val="0070C0"/>
                </a:solidFill>
                <a:latin typeface="Verdana" pitchFamily="34" charset="0"/>
              </a:rPr>
              <a:t> </a:t>
            </a:r>
            <a:r>
              <a:rPr lang="en-US" sz="1600" dirty="0" err="1" smtClean="0">
                <a:solidFill>
                  <a:srgbClr val="0070C0"/>
                </a:solidFill>
                <a:latin typeface="Verdana" pitchFamily="34" charset="0"/>
              </a:rPr>
              <a:t>i</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takt</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för</a:t>
            </a:r>
            <a:r>
              <a:rPr lang="en-US" sz="1600" dirty="0" smtClean="0">
                <a:solidFill>
                  <a:srgbClr val="0070C0"/>
                </a:solidFill>
                <a:latin typeface="Verdana" pitchFamily="34" charset="0"/>
              </a:rPr>
              <a:t> </a:t>
            </a:r>
            <a:r>
              <a:rPr lang="en-US" sz="1600" dirty="0" err="1">
                <a:solidFill>
                  <a:srgbClr val="0070C0"/>
                </a:solidFill>
                <a:latin typeface="Verdana" pitchFamily="34" charset="0"/>
              </a:rPr>
              <a:t>att</a:t>
            </a:r>
            <a:r>
              <a:rPr lang="en-US" sz="1600" dirty="0">
                <a:solidFill>
                  <a:srgbClr val="0070C0"/>
                </a:solidFill>
                <a:latin typeface="Verdana" pitchFamily="34" charset="0"/>
              </a:rPr>
              <a:t> </a:t>
            </a:r>
            <a:r>
              <a:rPr lang="en-US" sz="1600" dirty="0" err="1">
                <a:solidFill>
                  <a:srgbClr val="0070C0"/>
                </a:solidFill>
                <a:latin typeface="Verdana" pitchFamily="34" charset="0"/>
              </a:rPr>
              <a:t>hålla</a:t>
            </a:r>
            <a:r>
              <a:rPr lang="en-US" sz="1600" dirty="0">
                <a:solidFill>
                  <a:srgbClr val="0070C0"/>
                </a:solidFill>
                <a:latin typeface="Verdana" pitchFamily="34" charset="0"/>
              </a:rPr>
              <a:t> </a:t>
            </a:r>
            <a:r>
              <a:rPr lang="en-US" sz="1600" dirty="0" err="1">
                <a:solidFill>
                  <a:srgbClr val="0070C0"/>
                </a:solidFill>
                <a:latin typeface="Verdana" pitchFamily="34" charset="0"/>
              </a:rPr>
              <a:t>partiklarna</a:t>
            </a:r>
            <a:r>
              <a:rPr lang="en-US" sz="1600" dirty="0">
                <a:solidFill>
                  <a:srgbClr val="0070C0"/>
                </a:solidFill>
                <a:latin typeface="Verdana" pitchFamily="34" charset="0"/>
              </a:rPr>
              <a:t> </a:t>
            </a:r>
            <a:r>
              <a:rPr lang="en-US" sz="1600" dirty="0" err="1">
                <a:solidFill>
                  <a:srgbClr val="0070C0"/>
                </a:solidFill>
                <a:latin typeface="Verdana" pitchFamily="34" charset="0"/>
              </a:rPr>
              <a:t>kvar</a:t>
            </a:r>
            <a:r>
              <a:rPr lang="en-US" sz="1600" dirty="0">
                <a:solidFill>
                  <a:srgbClr val="0070C0"/>
                </a:solidFill>
                <a:latin typeface="Verdana" pitchFamily="34" charset="0"/>
              </a:rPr>
              <a:t> runt </a:t>
            </a:r>
            <a:r>
              <a:rPr lang="en-US" sz="1600" dirty="0" err="1" smtClean="0">
                <a:solidFill>
                  <a:srgbClr val="0070C0"/>
                </a:solidFill>
                <a:latin typeface="Verdana" pitchFamily="34" charset="0"/>
              </a:rPr>
              <a:t>referensbanan</a:t>
            </a:r>
            <a:r>
              <a:rPr lang="en-US" sz="1600" dirty="0" smtClean="0">
                <a:solidFill>
                  <a:srgbClr val="0070C0"/>
                </a:solidFill>
                <a:latin typeface="Verdana" pitchFamily="34" charset="0"/>
              </a:rPr>
              <a:t>!</a:t>
            </a:r>
            <a:endParaRPr lang="en-US" sz="1600" dirty="0">
              <a:solidFill>
                <a:srgbClr val="0070C0"/>
              </a:solidFill>
              <a:latin typeface="Verdana" pitchFamily="34" charset="0"/>
            </a:endParaRPr>
          </a:p>
        </p:txBody>
      </p:sp>
      <p:sp>
        <p:nvSpPr>
          <p:cNvPr id="20" name="Footer Placeholder 19"/>
          <p:cNvSpPr>
            <a:spLocks noGrp="1"/>
          </p:cNvSpPr>
          <p:nvPr>
            <p:ph type="ftr" sz="quarter" idx="11"/>
          </p:nvPr>
        </p:nvSpPr>
        <p:spPr/>
        <p:txBody>
          <a:bodyPr/>
          <a:lstStyle/>
          <a:p>
            <a:r>
              <a:rPr lang="en-US" dirty="0" smtClean="0"/>
              <a:t>EDMS:1220969</a:t>
            </a:r>
            <a:endParaRPr lang="en-US" dirty="0"/>
          </a:p>
        </p:txBody>
      </p:sp>
      <p:sp>
        <p:nvSpPr>
          <p:cNvPr id="21" name="Rectangle 43"/>
          <p:cNvSpPr>
            <a:spLocks noChangeArrowheads="1"/>
          </p:cNvSpPr>
          <p:nvPr/>
        </p:nvSpPr>
        <p:spPr bwMode="auto">
          <a:xfrm>
            <a:off x="2286000" y="4343400"/>
            <a:ext cx="4610100" cy="388937"/>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dirty="0"/>
              <a:t>	</a:t>
            </a:r>
            <a:r>
              <a:rPr lang="en-US" sz="1400" dirty="0" err="1">
                <a:solidFill>
                  <a:srgbClr val="0070C0"/>
                </a:solidFill>
                <a:latin typeface="Verdana" pitchFamily="34" charset="0"/>
              </a:rPr>
              <a:t>Tidig</a:t>
            </a:r>
            <a:r>
              <a:rPr lang="en-US" sz="1400" dirty="0">
                <a:solidFill>
                  <a:srgbClr val="0070C0"/>
                </a:solidFill>
                <a:latin typeface="Verdana" pitchFamily="34" charset="0"/>
              </a:rPr>
              <a:t> </a:t>
            </a:r>
            <a:r>
              <a:rPr lang="en-US" sz="1400" dirty="0" err="1">
                <a:solidFill>
                  <a:srgbClr val="0070C0"/>
                </a:solidFill>
                <a:latin typeface="Verdana" pitchFamily="34" charset="0"/>
              </a:rPr>
              <a:t>partikel</a:t>
            </a:r>
            <a:r>
              <a:rPr lang="en-US" sz="1400" dirty="0">
                <a:solidFill>
                  <a:srgbClr val="0070C0"/>
                </a:solidFill>
                <a:latin typeface="Verdana" pitchFamily="34" charset="0"/>
              </a:rPr>
              <a:t> </a:t>
            </a:r>
            <a:r>
              <a:rPr lang="en-US" sz="1400" dirty="0" err="1">
                <a:solidFill>
                  <a:srgbClr val="0070C0"/>
                </a:solidFill>
                <a:latin typeface="Verdana" pitchFamily="34" charset="0"/>
              </a:rPr>
              <a:t>får</a:t>
            </a:r>
            <a:r>
              <a:rPr lang="en-US" sz="1400" dirty="0">
                <a:solidFill>
                  <a:srgbClr val="0070C0"/>
                </a:solidFill>
                <a:latin typeface="Verdana" pitchFamily="34" charset="0"/>
              </a:rPr>
              <a:t> </a:t>
            </a:r>
            <a:r>
              <a:rPr lang="en-US" sz="1400" dirty="0" err="1">
                <a:solidFill>
                  <a:srgbClr val="0070C0"/>
                </a:solidFill>
                <a:latin typeface="Verdana" pitchFamily="34" charset="0"/>
              </a:rPr>
              <a:t>mindre</a:t>
            </a:r>
            <a:r>
              <a:rPr lang="en-US" sz="1400" dirty="0">
                <a:solidFill>
                  <a:srgbClr val="0070C0"/>
                </a:solidFill>
                <a:latin typeface="Verdana" pitchFamily="34" charset="0"/>
              </a:rPr>
              <a:t> </a:t>
            </a:r>
            <a:r>
              <a:rPr lang="en-US" sz="1400" dirty="0" err="1">
                <a:solidFill>
                  <a:srgbClr val="0070C0"/>
                </a:solidFill>
                <a:latin typeface="Verdana" pitchFamily="34" charset="0"/>
              </a:rPr>
              <a:t>energitillskott</a:t>
            </a:r>
            <a:r>
              <a:rPr lang="en-US" sz="1400" dirty="0">
                <a:solidFill>
                  <a:srgbClr val="0070C0"/>
                </a:solidFill>
                <a:latin typeface="Verdana" pitchFamily="34" charset="0"/>
              </a:rPr>
              <a:t> </a:t>
            </a:r>
          </a:p>
        </p:txBody>
      </p:sp>
      <p:sp>
        <p:nvSpPr>
          <p:cNvPr id="23" name="Rectangle 41"/>
          <p:cNvSpPr>
            <a:spLocks noChangeArrowheads="1"/>
          </p:cNvSpPr>
          <p:nvPr/>
        </p:nvSpPr>
        <p:spPr bwMode="auto">
          <a:xfrm>
            <a:off x="3581400" y="2286000"/>
            <a:ext cx="3952875" cy="436563"/>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dirty="0"/>
              <a:t>	</a:t>
            </a:r>
            <a:r>
              <a:rPr lang="en-US" sz="1400" dirty="0" err="1">
                <a:solidFill>
                  <a:srgbClr val="0070C0"/>
                </a:solidFill>
                <a:latin typeface="Verdana" pitchFamily="34" charset="0"/>
              </a:rPr>
              <a:t>Detta</a:t>
            </a:r>
            <a:r>
              <a:rPr lang="en-US" sz="1400" dirty="0">
                <a:solidFill>
                  <a:srgbClr val="0070C0"/>
                </a:solidFill>
                <a:latin typeface="Verdana" pitchFamily="34" charset="0"/>
              </a:rPr>
              <a:t> </a:t>
            </a:r>
            <a:r>
              <a:rPr lang="en-US" sz="1400" dirty="0" err="1">
                <a:solidFill>
                  <a:srgbClr val="0070C0"/>
                </a:solidFill>
                <a:latin typeface="Verdana" pitchFamily="34" charset="0"/>
              </a:rPr>
              <a:t>är</a:t>
            </a:r>
            <a:r>
              <a:rPr lang="en-US" sz="1400" dirty="0">
                <a:solidFill>
                  <a:srgbClr val="0070C0"/>
                </a:solidFill>
                <a:latin typeface="Verdana" pitchFamily="34" charset="0"/>
              </a:rPr>
              <a:t> </a:t>
            </a:r>
            <a:r>
              <a:rPr lang="en-US" sz="1400" dirty="0" err="1">
                <a:solidFill>
                  <a:srgbClr val="0070C0"/>
                </a:solidFill>
                <a:latin typeface="Verdana" pitchFamily="34" charset="0"/>
              </a:rPr>
              <a:t>det</a:t>
            </a:r>
            <a:r>
              <a:rPr lang="en-US" sz="1400" dirty="0">
                <a:solidFill>
                  <a:srgbClr val="0070C0"/>
                </a:solidFill>
                <a:latin typeface="Verdana" pitchFamily="34" charset="0"/>
              </a:rPr>
              <a:t> </a:t>
            </a:r>
            <a:r>
              <a:rPr lang="en-US" sz="1400" dirty="0" err="1">
                <a:solidFill>
                  <a:srgbClr val="0070C0"/>
                </a:solidFill>
                <a:latin typeface="Verdana" pitchFamily="34" charset="0"/>
              </a:rPr>
              <a:t>elektriska</a:t>
            </a:r>
            <a:r>
              <a:rPr lang="en-US" sz="1400" dirty="0">
                <a:solidFill>
                  <a:srgbClr val="0070C0"/>
                </a:solidFill>
                <a:latin typeface="Verdana" pitchFamily="34" charset="0"/>
              </a:rPr>
              <a:t> </a:t>
            </a:r>
            <a:r>
              <a:rPr lang="en-US" sz="1400" dirty="0" err="1">
                <a:solidFill>
                  <a:srgbClr val="0070C0"/>
                </a:solidFill>
                <a:latin typeface="Verdana" pitchFamily="34" charset="0"/>
              </a:rPr>
              <a:t>fältet</a:t>
            </a:r>
            <a:r>
              <a:rPr lang="en-US" sz="1400" dirty="0">
                <a:solidFill>
                  <a:srgbClr val="0070C0"/>
                </a:solidFill>
                <a:latin typeface="Verdana" pitchFamily="34" charset="0"/>
              </a:rPr>
              <a:t> </a:t>
            </a:r>
            <a:r>
              <a:rPr lang="en-US" sz="1400" dirty="0" err="1">
                <a:solidFill>
                  <a:srgbClr val="0070C0"/>
                </a:solidFill>
                <a:latin typeface="Verdana" pitchFamily="34" charset="0"/>
              </a:rPr>
              <a:t>som</a:t>
            </a:r>
            <a:r>
              <a:rPr lang="en-US" sz="1400" dirty="0">
                <a:solidFill>
                  <a:srgbClr val="0070C0"/>
                </a:solidFill>
                <a:latin typeface="Verdana" pitchFamily="34" charset="0"/>
              </a:rPr>
              <a:t> </a:t>
            </a:r>
            <a:r>
              <a:rPr lang="en-US" sz="1400" dirty="0" err="1">
                <a:solidFill>
                  <a:srgbClr val="0070C0"/>
                </a:solidFill>
                <a:latin typeface="Verdana" pitchFamily="34" charset="0"/>
              </a:rPr>
              <a:t>referenspartikeln</a:t>
            </a:r>
            <a:r>
              <a:rPr lang="en-US" sz="1400" dirty="0">
                <a:solidFill>
                  <a:srgbClr val="0070C0"/>
                </a:solidFill>
                <a:latin typeface="Verdana" pitchFamily="34" charset="0"/>
              </a:rPr>
              <a:t> </a:t>
            </a:r>
            <a:r>
              <a:rPr lang="en-US" sz="1400" dirty="0" err="1">
                <a:solidFill>
                  <a:srgbClr val="0070C0"/>
                </a:solidFill>
                <a:latin typeface="Verdana" pitchFamily="34" charset="0"/>
              </a:rPr>
              <a:t>upplever</a:t>
            </a:r>
            <a:endParaRPr lang="en-US" sz="1400" dirty="0">
              <a:solidFill>
                <a:srgbClr val="0070C0"/>
              </a:solidFill>
              <a:latin typeface="Verdana" pitchFamily="34" charset="0"/>
            </a:endParaRPr>
          </a:p>
        </p:txBody>
      </p:sp>
      <p:sp>
        <p:nvSpPr>
          <p:cNvPr id="24" name="Rectangle 23"/>
          <p:cNvSpPr/>
          <p:nvPr/>
        </p:nvSpPr>
        <p:spPr>
          <a:xfrm>
            <a:off x="3124200" y="2971800"/>
            <a:ext cx="2362200" cy="1175706"/>
          </a:xfrm>
          <a:prstGeom prst="rect">
            <a:avLst/>
          </a:prstGeom>
        </p:spPr>
        <p:txBody>
          <a:bodyPr wrap="square">
            <a:spAutoFit/>
          </a:bodyPr>
          <a:lstStyle/>
          <a:p>
            <a:pPr marL="609600" indent="-609600">
              <a:spcBef>
                <a:spcPct val="20000"/>
              </a:spcBef>
              <a:buClr>
                <a:schemeClr val="tx1"/>
              </a:buClr>
            </a:pPr>
            <a:r>
              <a:rPr lang="en-US" sz="1600" dirty="0" smtClean="0">
                <a:solidFill>
                  <a:srgbClr val="0070C0"/>
                </a:solidFill>
                <a:latin typeface="Verdana" pitchFamily="34" charset="0"/>
              </a:rPr>
              <a:t>v </a:t>
            </a:r>
            <a:r>
              <a:rPr lang="en-US" sz="1600" dirty="0" err="1" smtClean="0">
                <a:solidFill>
                  <a:srgbClr val="0070C0"/>
                </a:solidFill>
                <a:latin typeface="Verdana" pitchFamily="34" charset="0"/>
              </a:rPr>
              <a:t>ökar</a:t>
            </a:r>
            <a:r>
              <a:rPr lang="en-US" sz="1600" dirty="0" smtClean="0">
                <a:solidFill>
                  <a:srgbClr val="0070C0"/>
                </a:solidFill>
                <a:latin typeface="Verdana" pitchFamily="34" charset="0"/>
              </a:rPr>
              <a:t> -&gt; </a:t>
            </a:r>
          </a:p>
          <a:p>
            <a:pPr marL="609600" indent="-609600">
              <a:spcBef>
                <a:spcPct val="20000"/>
              </a:spcBef>
              <a:buClr>
                <a:schemeClr val="tx1"/>
              </a:buClr>
            </a:pPr>
            <a:r>
              <a:rPr lang="en-US" sz="1600" dirty="0" err="1" smtClean="0">
                <a:solidFill>
                  <a:srgbClr val="0070C0"/>
                </a:solidFill>
                <a:latin typeface="Verdana" pitchFamily="34" charset="0"/>
              </a:rPr>
              <a:t>Radien</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större</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än</a:t>
            </a:r>
            <a:r>
              <a:rPr lang="en-US" sz="1600" dirty="0" smtClean="0">
                <a:solidFill>
                  <a:srgbClr val="0070C0"/>
                </a:solidFill>
                <a:latin typeface="Verdana" pitchFamily="34" charset="0"/>
              </a:rPr>
              <a:t> </a:t>
            </a:r>
            <a:r>
              <a:rPr lang="en-US" sz="1600" dirty="0" err="1" smtClean="0">
                <a:solidFill>
                  <a:srgbClr val="0070C0"/>
                </a:solidFill>
                <a:latin typeface="Verdana" pitchFamily="34" charset="0"/>
              </a:rPr>
              <a:t>referensradien</a:t>
            </a:r>
            <a:endParaRPr lang="en-US" sz="1600" dirty="0" smtClean="0">
              <a:solidFill>
                <a:srgbClr val="0070C0"/>
              </a:solidFill>
              <a:latin typeface="Verdana" pitchFamily="34" charset="0"/>
            </a:endParaRPr>
          </a:p>
          <a:p>
            <a:pPr marL="609600" indent="-609600">
              <a:spcBef>
                <a:spcPct val="20000"/>
              </a:spcBef>
              <a:buClr>
                <a:schemeClr val="tx1"/>
              </a:buClr>
            </a:pPr>
            <a:r>
              <a:rPr lang="en-US" sz="1600" b="1" dirty="0" smtClean="0">
                <a:solidFill>
                  <a:srgbClr val="0070C0"/>
                </a:solidFill>
                <a:latin typeface="Verdana" pitchFamily="34" charset="0"/>
              </a:rPr>
              <a:t> </a:t>
            </a:r>
            <a:r>
              <a:rPr lang="en-US" sz="1600" dirty="0" smtClean="0">
                <a:solidFill>
                  <a:srgbClr val="0070C0"/>
                </a:solidFill>
                <a:latin typeface="Verdana" pitchFamily="34" charset="0"/>
              </a:rPr>
              <a:t> </a:t>
            </a:r>
            <a:endParaRPr lang="en-US" sz="1600" dirty="0">
              <a:solidFill>
                <a:srgbClr val="0070C0"/>
              </a:solidFill>
              <a:latin typeface="Verdana" pitchFamily="34" charset="0"/>
            </a:endParaRPr>
          </a:p>
        </p:txBody>
      </p:sp>
      <p:sp>
        <p:nvSpPr>
          <p:cNvPr id="25" name="Line 59"/>
          <p:cNvSpPr>
            <a:spLocks noChangeShapeType="1"/>
          </p:cNvSpPr>
          <p:nvPr/>
        </p:nvSpPr>
        <p:spPr bwMode="auto">
          <a:xfrm flipH="1">
            <a:off x="6629399" y="3873500"/>
            <a:ext cx="963613" cy="698500"/>
          </a:xfrm>
          <a:prstGeom prst="line">
            <a:avLst/>
          </a:prstGeom>
          <a:noFill/>
          <a:ln w="9525">
            <a:solidFill>
              <a:schemeClr val="hlink"/>
            </a:solidFill>
            <a:round/>
            <a:headEnd type="arrow" w="med" len="med"/>
            <a:tailEnd/>
          </a:ln>
          <a:effectLst/>
        </p:spPr>
        <p:txBody>
          <a:bodyPr wrap="square">
            <a:spAutoFit/>
          </a:bodyPr>
          <a:lstStyle/>
          <a:p>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Resonanser</a:t>
            </a:r>
            <a:r>
              <a:rPr lang="en-US" dirty="0" smtClean="0"/>
              <a:t>…..</a:t>
            </a:r>
            <a:endParaRPr lang="en-US" dirty="0"/>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35</a:t>
            </a:fld>
            <a:endParaRPr lang="en-US"/>
          </a:p>
        </p:txBody>
      </p:sp>
      <p:pic>
        <p:nvPicPr>
          <p:cNvPr id="171011" name="Picture 3"/>
          <p:cNvPicPr>
            <a:picLocks noChangeAspect="1" noChangeArrowheads="1"/>
          </p:cNvPicPr>
          <p:nvPr/>
        </p:nvPicPr>
        <p:blipFill>
          <a:blip r:embed="rId2" cstate="print"/>
          <a:srcRect/>
          <a:stretch>
            <a:fillRect/>
          </a:stretch>
        </p:blipFill>
        <p:spPr bwMode="auto">
          <a:xfrm>
            <a:off x="1981200" y="1371600"/>
            <a:ext cx="5181600" cy="4676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6"/>
          <p:cNvSpPr>
            <a:spLocks noGrp="1" noChangeArrowheads="1"/>
          </p:cNvSpPr>
          <p:nvPr>
            <p:ph type="sldNum" sz="quarter" idx="4294967295"/>
          </p:nvPr>
        </p:nvSpPr>
        <p:spPr>
          <a:xfrm>
            <a:off x="6858000" y="6337300"/>
            <a:ext cx="1905000" cy="457200"/>
          </a:xfrm>
          <a:prstGeom prst="rect">
            <a:avLst/>
          </a:prstGeom>
        </p:spPr>
        <p:txBody>
          <a:bodyPr/>
          <a:lstStyle/>
          <a:p>
            <a:fld id="{2C21EFF5-5E91-4D64-8336-5E12A7AF1014}" type="slidenum">
              <a:rPr lang="en-US"/>
              <a:pPr/>
              <a:t>36</a:t>
            </a:fld>
            <a:endParaRPr lang="en-US"/>
          </a:p>
        </p:txBody>
      </p:sp>
      <p:sp>
        <p:nvSpPr>
          <p:cNvPr id="421891"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21892" name="Rectangle 4"/>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21893" name="Rectangle 5"/>
          <p:cNvSpPr>
            <a:spLocks noGrp="1" noChangeArrowheads="1"/>
          </p:cNvSpPr>
          <p:nvPr>
            <p:ph type="subTitle" idx="1"/>
          </p:nvPr>
        </p:nvSpPr>
        <p:spPr>
          <a:xfrm>
            <a:off x="431800" y="231775"/>
            <a:ext cx="8534400" cy="487363"/>
          </a:xfrm>
          <a:noFill/>
          <a:ln/>
        </p:spPr>
        <p:txBody>
          <a:bodyPr/>
          <a:lstStyle/>
          <a:p>
            <a:pPr marL="990600" lvl="1" indent="-533400">
              <a:buClr>
                <a:schemeClr val="tx1"/>
              </a:buClr>
              <a:buSzTx/>
              <a:buFont typeface="Wingdings" pitchFamily="2" charset="2"/>
              <a:buNone/>
            </a:pPr>
            <a:r>
              <a:rPr lang="en-US" sz="2400" dirty="0" err="1" smtClean="0">
                <a:solidFill>
                  <a:srgbClr val="0070C0"/>
                </a:solidFill>
                <a:latin typeface="Comic Sans MS" pitchFamily="66" charset="0"/>
              </a:rPr>
              <a:t>Typer</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av</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Kolliderare</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acceleratorer</a:t>
            </a:r>
            <a:endParaRPr lang="en-US" sz="2400" dirty="0">
              <a:solidFill>
                <a:srgbClr val="0070C0"/>
              </a:solidFill>
              <a:latin typeface="Comic Sans MS" pitchFamily="66" charset="0"/>
            </a:endParaRPr>
          </a:p>
          <a:p>
            <a:pPr marL="990600" lvl="1" indent="-533400">
              <a:buClr>
                <a:schemeClr val="tx1"/>
              </a:buClr>
              <a:buSzTx/>
              <a:buFont typeface="Wingdings" pitchFamily="2" charset="2"/>
              <a:buAutoNum type="arabicPeriod"/>
            </a:pPr>
            <a:endParaRPr lang="en-US" sz="2400" dirty="0">
              <a:solidFill>
                <a:schemeClr val="folHlink"/>
              </a:solidFill>
              <a:latin typeface="Comic Sans MS" pitchFamily="66" charset="0"/>
            </a:endParaRPr>
          </a:p>
        </p:txBody>
      </p:sp>
      <p:pic>
        <p:nvPicPr>
          <p:cNvPr id="421910" name="Picture 22"/>
          <p:cNvPicPr>
            <a:picLocks noChangeAspect="1" noChangeArrowheads="1"/>
          </p:cNvPicPr>
          <p:nvPr/>
        </p:nvPicPr>
        <p:blipFill>
          <a:blip r:embed="rId3" cstate="print"/>
          <a:srcRect/>
          <a:stretch>
            <a:fillRect/>
          </a:stretch>
        </p:blipFill>
        <p:spPr bwMode="auto">
          <a:xfrm>
            <a:off x="1219200" y="862013"/>
            <a:ext cx="6838950" cy="2674937"/>
          </a:xfrm>
          <a:prstGeom prst="rect">
            <a:avLst/>
          </a:prstGeom>
          <a:noFill/>
          <a:ln w="9525" algn="ctr">
            <a:noFill/>
            <a:miter lim="800000"/>
            <a:headEnd/>
            <a:tailEnd/>
          </a:ln>
          <a:effectLst/>
        </p:spPr>
      </p:pic>
      <p:sp>
        <p:nvSpPr>
          <p:cNvPr id="421911" name="Text Box 23"/>
          <p:cNvSpPr txBox="1">
            <a:spLocks noChangeArrowheads="1"/>
          </p:cNvSpPr>
          <p:nvPr/>
        </p:nvSpPr>
        <p:spPr bwMode="auto">
          <a:xfrm>
            <a:off x="457200" y="3505200"/>
            <a:ext cx="8458200" cy="2154436"/>
          </a:xfrm>
          <a:prstGeom prst="rect">
            <a:avLst/>
          </a:prstGeom>
          <a:solidFill>
            <a:schemeClr val="bg1"/>
          </a:solidFill>
          <a:ln w="9525" algn="ctr">
            <a:noFill/>
            <a:miter lim="800000"/>
            <a:headEnd/>
            <a:tailEnd/>
          </a:ln>
          <a:effectLst/>
        </p:spPr>
        <p:txBody>
          <a:bodyPr wrap="square">
            <a:spAutoFit/>
          </a:bodyPr>
          <a:lstStyle/>
          <a:p>
            <a:pPr>
              <a:buFont typeface="Wingdings" pitchFamily="2" charset="2"/>
              <a:buChar char="q"/>
            </a:pPr>
            <a:r>
              <a:rPr lang="sv-SE" sz="1800" b="1" dirty="0"/>
              <a:t> </a:t>
            </a:r>
            <a:r>
              <a:rPr lang="sv-SE" sz="1400" dirty="0">
                <a:solidFill>
                  <a:srgbClr val="0070C0"/>
                </a:solidFill>
                <a:latin typeface="Verdana" pitchFamily="34" charset="0"/>
              </a:rPr>
              <a:t>Alla partiklar kolliderar inte på en gång-&gt; </a:t>
            </a:r>
            <a:r>
              <a:rPr lang="sv-SE" sz="1400" dirty="0" smtClean="0">
                <a:solidFill>
                  <a:srgbClr val="0070C0"/>
                </a:solidFill>
                <a:latin typeface="Verdana" pitchFamily="34" charset="0"/>
              </a:rPr>
              <a:t>långa tider for experimental verksamhet </a:t>
            </a:r>
            <a:endParaRPr lang="sv-SE" sz="1400" dirty="0">
              <a:solidFill>
                <a:srgbClr val="0070C0"/>
              </a:solidFill>
              <a:latin typeface="Verdana" pitchFamily="34" charset="0"/>
            </a:endParaRPr>
          </a:p>
          <a:p>
            <a:pPr>
              <a:buFont typeface="Wingdings" pitchFamily="2" charset="2"/>
              <a:buChar char="q"/>
            </a:pPr>
            <a:endParaRPr lang="sv-SE" sz="1400" dirty="0">
              <a:solidFill>
                <a:srgbClr val="0070C0"/>
              </a:solidFill>
              <a:latin typeface="Verdana" pitchFamily="34" charset="0"/>
            </a:endParaRPr>
          </a:p>
          <a:p>
            <a:pPr>
              <a:buFont typeface="Wingdings" pitchFamily="2" charset="2"/>
              <a:buChar char="q"/>
            </a:pPr>
            <a:r>
              <a:rPr lang="sv-SE" sz="1400" dirty="0">
                <a:solidFill>
                  <a:srgbClr val="0070C0"/>
                </a:solidFill>
                <a:latin typeface="Verdana" pitchFamily="34" charset="0"/>
              </a:rPr>
              <a:t> Två strålar behövs</a:t>
            </a:r>
          </a:p>
          <a:p>
            <a:pPr>
              <a:buFont typeface="Wingdings" pitchFamily="2" charset="2"/>
              <a:buChar char="q"/>
            </a:pPr>
            <a:endParaRPr lang="sv-SE" sz="1400" dirty="0">
              <a:solidFill>
                <a:srgbClr val="0070C0"/>
              </a:solidFill>
              <a:latin typeface="Verdana" pitchFamily="34" charset="0"/>
            </a:endParaRPr>
          </a:p>
          <a:p>
            <a:pPr>
              <a:buFont typeface="Wingdings" pitchFamily="2" charset="2"/>
              <a:buChar char="q"/>
            </a:pPr>
            <a:r>
              <a:rPr lang="sv-SE" sz="1400" dirty="0">
                <a:solidFill>
                  <a:srgbClr val="0070C0"/>
                </a:solidFill>
                <a:latin typeface="Verdana" pitchFamily="34" charset="0"/>
              </a:rPr>
              <a:t> Antipartiklar svåra (dyra) att producera (~1 antiproton/10^6 protoner</a:t>
            </a:r>
            <a:r>
              <a:rPr lang="sv-SE" sz="1400" dirty="0" smtClean="0">
                <a:solidFill>
                  <a:srgbClr val="0070C0"/>
                </a:solidFill>
                <a:latin typeface="Verdana" pitchFamily="34" charset="0"/>
              </a:rPr>
              <a:t>) (naturfenomen)</a:t>
            </a:r>
            <a:endParaRPr lang="sv-SE" sz="1400" dirty="0">
              <a:solidFill>
                <a:srgbClr val="0070C0"/>
              </a:solidFill>
              <a:latin typeface="Verdana" pitchFamily="34" charset="0"/>
            </a:endParaRPr>
          </a:p>
          <a:p>
            <a:pPr>
              <a:buFont typeface="Wingdings" pitchFamily="2" charset="2"/>
              <a:buChar char="q"/>
            </a:pPr>
            <a:endParaRPr lang="sv-SE" sz="1400" dirty="0">
              <a:solidFill>
                <a:srgbClr val="0070C0"/>
              </a:solidFill>
              <a:latin typeface="Verdana" pitchFamily="34" charset="0"/>
            </a:endParaRPr>
          </a:p>
          <a:p>
            <a:pPr>
              <a:buFont typeface="Wingdings" pitchFamily="2" charset="2"/>
              <a:buChar char="q"/>
            </a:pPr>
            <a:r>
              <a:rPr lang="sv-SE" sz="1400" dirty="0">
                <a:solidFill>
                  <a:srgbClr val="0070C0"/>
                </a:solidFill>
                <a:latin typeface="Verdana" pitchFamily="34" charset="0"/>
              </a:rPr>
              <a:t> Strålarna påverkar varandra: kräver </a:t>
            </a:r>
            <a:r>
              <a:rPr lang="sv-SE" sz="1400" dirty="0" smtClean="0">
                <a:solidFill>
                  <a:srgbClr val="0070C0"/>
                </a:solidFill>
                <a:latin typeface="Verdana" pitchFamily="34" charset="0"/>
              </a:rPr>
              <a:t>separation runt hela ringen  utom i kollisionspunkterna.</a:t>
            </a:r>
            <a:endParaRPr lang="sv-SE" sz="1400" dirty="0">
              <a:solidFill>
                <a:srgbClr val="0070C0"/>
              </a:solidFill>
              <a:latin typeface="Verdana" pitchFamily="34" charset="0"/>
            </a:endParaRPr>
          </a:p>
          <a:p>
            <a:pPr>
              <a:buFont typeface="Wingdings" pitchFamily="2" charset="2"/>
              <a:buChar char="q"/>
            </a:pPr>
            <a:endParaRPr lang="sv-SE" sz="1800" b="1" dirty="0"/>
          </a:p>
        </p:txBody>
      </p:sp>
      <p:sp>
        <p:nvSpPr>
          <p:cNvPr id="8" name="Footer Placeholder 7"/>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err="1" smtClean="0">
                <a:latin typeface="Verdana" pitchFamily="34" charset="0"/>
              </a:rPr>
              <a:t>Två</a:t>
            </a:r>
            <a:r>
              <a:rPr lang="en-US" sz="1800" dirty="0" smtClean="0">
                <a:latin typeface="Verdana" pitchFamily="34" charset="0"/>
              </a:rPr>
              <a:t> </a:t>
            </a:r>
            <a:r>
              <a:rPr lang="en-US" sz="1800" dirty="0" err="1" smtClean="0">
                <a:latin typeface="Verdana" pitchFamily="34" charset="0"/>
              </a:rPr>
              <a:t>ringar</a:t>
            </a:r>
            <a:r>
              <a:rPr lang="en-US" sz="1800" dirty="0" smtClean="0">
                <a:latin typeface="Verdana" pitchFamily="34" charset="0"/>
              </a:rPr>
              <a:t> – Intersecting Storage Rings </a:t>
            </a:r>
            <a:r>
              <a:rPr lang="en-US" sz="1600" dirty="0" smtClean="0">
                <a:latin typeface="Verdana" pitchFamily="34" charset="0"/>
              </a:rPr>
              <a:t>(1971-1984)</a:t>
            </a:r>
            <a:br>
              <a:rPr lang="en-US" sz="1600" dirty="0" smtClean="0">
                <a:latin typeface="Verdana" pitchFamily="34" charset="0"/>
              </a:rPr>
            </a:br>
            <a:r>
              <a:rPr lang="en-US" sz="1600" dirty="0" smtClean="0">
                <a:latin typeface="Verdana" pitchFamily="34" charset="0"/>
              </a:rPr>
              <a:t>(proton-proton, ion-ion, proton-antiproton </a:t>
            </a:r>
            <a:endParaRPr lang="en-US" sz="1600" dirty="0">
              <a:latin typeface="Verdana" pitchFamily="34" charset="0"/>
            </a:endParaRPr>
          </a:p>
        </p:txBody>
      </p:sp>
      <p:pic>
        <p:nvPicPr>
          <p:cNvPr id="86018" name="Picture 2" descr="https://mediastream.cern.ch/MediaArchive/Photo/Public/1974/7406295/7406295/7406295-A4-at-144-dpi.jpg"/>
          <p:cNvPicPr>
            <a:picLocks noChangeAspect="1" noChangeArrowheads="1"/>
          </p:cNvPicPr>
          <p:nvPr/>
        </p:nvPicPr>
        <p:blipFill>
          <a:blip r:embed="rId2" cstate="print"/>
          <a:srcRect/>
          <a:stretch>
            <a:fillRect/>
          </a:stretch>
        </p:blipFill>
        <p:spPr bwMode="auto">
          <a:xfrm>
            <a:off x="928840" y="1447800"/>
            <a:ext cx="7434110" cy="4953000"/>
          </a:xfrm>
          <a:prstGeom prst="rect">
            <a:avLst/>
          </a:prstGeom>
          <a:noFill/>
        </p:spPr>
      </p:pic>
      <p:sp>
        <p:nvSpPr>
          <p:cNvPr id="4" name="Slide Number Placeholder 3"/>
          <p:cNvSpPr>
            <a:spLocks noGrp="1"/>
          </p:cNvSpPr>
          <p:nvPr>
            <p:ph type="sldNum" sz="quarter" idx="12"/>
          </p:nvPr>
        </p:nvSpPr>
        <p:spPr/>
        <p:txBody>
          <a:bodyPr/>
          <a:lstStyle/>
          <a:p>
            <a:fld id="{CAB8EED1-3844-4211-BF6B-0C22E3A0228A}"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Verdana" pitchFamily="34" charset="0"/>
              </a:rPr>
              <a:t>En ring proton-antiproton </a:t>
            </a:r>
            <a:br>
              <a:rPr lang="en-US" sz="2800" dirty="0" smtClean="0">
                <a:latin typeface="Verdana" pitchFamily="34" charset="0"/>
              </a:rPr>
            </a:br>
            <a:r>
              <a:rPr lang="en-US" sz="2800" dirty="0" smtClean="0">
                <a:latin typeface="Verdana" pitchFamily="34" charset="0"/>
              </a:rPr>
              <a:t>SPS(1976)-&gt;</a:t>
            </a:r>
            <a:r>
              <a:rPr lang="en-US" sz="2800" dirty="0" err="1" smtClean="0">
                <a:latin typeface="Verdana" pitchFamily="34" charset="0"/>
              </a:rPr>
              <a:t>SppS</a:t>
            </a:r>
            <a:r>
              <a:rPr lang="en-US" sz="2800" dirty="0" smtClean="0">
                <a:latin typeface="Verdana" pitchFamily="34" charset="0"/>
              </a:rPr>
              <a:t>(1983)-&gt;SPS(1989) </a:t>
            </a:r>
            <a:endParaRPr lang="en-US" sz="2800" dirty="0">
              <a:latin typeface="Verdana" pitchFamily="34" charset="0"/>
            </a:endParaRPr>
          </a:p>
        </p:txBody>
      </p:sp>
      <p:pic>
        <p:nvPicPr>
          <p:cNvPr id="104454" name="Picture 6" descr="http://sl.web.cern.ch/SL/sli/sps.gif"/>
          <p:cNvPicPr>
            <a:picLocks noChangeAspect="1" noChangeArrowheads="1"/>
          </p:cNvPicPr>
          <p:nvPr/>
        </p:nvPicPr>
        <p:blipFill>
          <a:blip r:embed="rId2" cstate="print"/>
          <a:srcRect/>
          <a:stretch>
            <a:fillRect/>
          </a:stretch>
        </p:blipFill>
        <p:spPr bwMode="auto">
          <a:xfrm>
            <a:off x="2133600" y="1752600"/>
            <a:ext cx="5191125" cy="4295776"/>
          </a:xfrm>
          <a:prstGeom prst="rect">
            <a:avLst/>
          </a:prstGeom>
          <a:noFill/>
        </p:spPr>
      </p:pic>
      <p:sp>
        <p:nvSpPr>
          <p:cNvPr id="4" name="Slide Number Placeholder 3"/>
          <p:cNvSpPr>
            <a:spLocks noGrp="1"/>
          </p:cNvSpPr>
          <p:nvPr>
            <p:ph type="sldNum" sz="quarter" idx="12"/>
          </p:nvPr>
        </p:nvSpPr>
        <p:spPr/>
        <p:txBody>
          <a:bodyPr/>
          <a:lstStyle/>
          <a:p>
            <a:fld id="{CAB8EED1-3844-4211-BF6B-0C22E3A0228A}" type="slidenum">
              <a:rPr lang="en-US" smtClean="0"/>
              <a:pPr/>
              <a:t>38</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6"/>
          <p:cNvSpPr>
            <a:spLocks noGrp="1" noChangeArrowheads="1"/>
          </p:cNvSpPr>
          <p:nvPr>
            <p:ph type="sldNum" sz="quarter" idx="4294967295"/>
          </p:nvPr>
        </p:nvSpPr>
        <p:spPr>
          <a:xfrm>
            <a:off x="6858000" y="6337300"/>
            <a:ext cx="1905000" cy="457200"/>
          </a:xfrm>
          <a:prstGeom prst="rect">
            <a:avLst/>
          </a:prstGeom>
        </p:spPr>
        <p:txBody>
          <a:bodyPr/>
          <a:lstStyle/>
          <a:p>
            <a:fld id="{852EE81C-2BE3-4238-A37B-EADA83DF4D93}" type="slidenum">
              <a:rPr lang="en-US"/>
              <a:pPr/>
              <a:t>39</a:t>
            </a:fld>
            <a:endParaRPr lang="en-US"/>
          </a:p>
        </p:txBody>
      </p:sp>
      <p:sp>
        <p:nvSpPr>
          <p:cNvPr id="432131"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32132" name="Rectangle 4"/>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32133" name="Rectangle 5"/>
          <p:cNvSpPr>
            <a:spLocks noGrp="1" noChangeArrowheads="1"/>
          </p:cNvSpPr>
          <p:nvPr>
            <p:ph type="subTitle" idx="1"/>
          </p:nvPr>
        </p:nvSpPr>
        <p:spPr>
          <a:xfrm>
            <a:off x="431800" y="231775"/>
            <a:ext cx="8534400" cy="758825"/>
          </a:xfrm>
          <a:noFill/>
          <a:ln/>
        </p:spPr>
        <p:txBody>
          <a:bodyPr>
            <a:normAutofit fontScale="92500" lnSpcReduction="20000"/>
          </a:bodyPr>
          <a:lstStyle/>
          <a:p>
            <a:pPr marL="990600" lvl="1" indent="-533400">
              <a:buClr>
                <a:schemeClr val="tx1"/>
              </a:buClr>
            </a:pPr>
            <a:r>
              <a:rPr lang="en-US" sz="2600" dirty="0" err="1" smtClean="0">
                <a:solidFill>
                  <a:srgbClr val="0070C0"/>
                </a:solidFill>
                <a:latin typeface="Verdana" pitchFamily="34" charset="0"/>
              </a:rPr>
              <a:t>Två</a:t>
            </a:r>
            <a:r>
              <a:rPr lang="en-US" sz="2600" dirty="0" smtClean="0">
                <a:solidFill>
                  <a:srgbClr val="0070C0"/>
                </a:solidFill>
                <a:latin typeface="Verdana" pitchFamily="34" charset="0"/>
              </a:rPr>
              <a:t> </a:t>
            </a:r>
            <a:r>
              <a:rPr lang="en-US" sz="2600" dirty="0" err="1" smtClean="0">
                <a:solidFill>
                  <a:srgbClr val="0070C0"/>
                </a:solidFill>
                <a:latin typeface="Verdana" pitchFamily="34" charset="0"/>
              </a:rPr>
              <a:t>ringar</a:t>
            </a:r>
            <a:r>
              <a:rPr lang="en-US" sz="2600" dirty="0" smtClean="0">
                <a:solidFill>
                  <a:srgbClr val="0070C0"/>
                </a:solidFill>
                <a:latin typeface="Verdana" pitchFamily="34" charset="0"/>
              </a:rPr>
              <a:t> </a:t>
            </a:r>
            <a:r>
              <a:rPr lang="en-US" sz="2600" dirty="0" err="1" smtClean="0">
                <a:solidFill>
                  <a:srgbClr val="0070C0"/>
                </a:solidFill>
                <a:latin typeface="Verdana" pitchFamily="34" charset="0"/>
              </a:rPr>
              <a:t>i</a:t>
            </a:r>
            <a:r>
              <a:rPr lang="en-US" sz="2600" dirty="0" smtClean="0">
                <a:solidFill>
                  <a:srgbClr val="0070C0"/>
                </a:solidFill>
                <a:latin typeface="Verdana" pitchFamily="34" charset="0"/>
              </a:rPr>
              <a:t> en magnet – LHC (2008) – </a:t>
            </a:r>
          </a:p>
          <a:p>
            <a:pPr marL="990600" lvl="1" indent="-533400">
              <a:buClr>
                <a:schemeClr val="tx1"/>
              </a:buClr>
              <a:buSzTx/>
              <a:buFont typeface="Wingdings" pitchFamily="2" charset="2"/>
              <a:buNone/>
            </a:pPr>
            <a:r>
              <a:rPr lang="en-US" sz="2600" dirty="0" smtClean="0">
                <a:solidFill>
                  <a:srgbClr val="0070C0"/>
                </a:solidFill>
                <a:latin typeface="Verdana" pitchFamily="34" charset="0"/>
              </a:rPr>
              <a:t>proton-proton, </a:t>
            </a:r>
            <a:r>
              <a:rPr lang="en-US" sz="2600" dirty="0" err="1" smtClean="0">
                <a:solidFill>
                  <a:srgbClr val="0070C0"/>
                </a:solidFill>
                <a:latin typeface="Verdana" pitchFamily="34" charset="0"/>
              </a:rPr>
              <a:t>jon-jon</a:t>
            </a:r>
            <a:r>
              <a:rPr lang="en-US" sz="2600" dirty="0" smtClean="0">
                <a:solidFill>
                  <a:srgbClr val="0070C0"/>
                </a:solidFill>
                <a:latin typeface="Verdana" pitchFamily="34" charset="0"/>
              </a:rPr>
              <a:t>, </a:t>
            </a:r>
            <a:r>
              <a:rPr lang="en-US" sz="2600" dirty="0" err="1" smtClean="0">
                <a:solidFill>
                  <a:srgbClr val="0070C0"/>
                </a:solidFill>
                <a:latin typeface="Verdana" pitchFamily="34" charset="0"/>
              </a:rPr>
              <a:t>jon</a:t>
            </a:r>
            <a:r>
              <a:rPr lang="en-US" sz="2600" dirty="0" smtClean="0">
                <a:solidFill>
                  <a:srgbClr val="0070C0"/>
                </a:solidFill>
                <a:latin typeface="Verdana" pitchFamily="34" charset="0"/>
              </a:rPr>
              <a:t>-proton</a:t>
            </a:r>
          </a:p>
          <a:p>
            <a:pPr marL="990600" lvl="1" indent="-533400">
              <a:buClr>
                <a:schemeClr val="tx1"/>
              </a:buClr>
              <a:buSzTx/>
              <a:buFont typeface="Wingdings" pitchFamily="2" charset="2"/>
              <a:buNone/>
            </a:pPr>
            <a:endParaRPr lang="en-US" sz="2400" dirty="0" smtClean="0">
              <a:solidFill>
                <a:schemeClr val="folHlink"/>
              </a:solidFill>
              <a:latin typeface="Comic Sans MS" pitchFamily="66" charset="0"/>
            </a:endParaRPr>
          </a:p>
          <a:p>
            <a:pPr marL="990600" lvl="1" indent="-533400">
              <a:buClr>
                <a:schemeClr val="tx1"/>
              </a:buClr>
              <a:buSzTx/>
              <a:buFont typeface="Wingdings" pitchFamily="2" charset="2"/>
              <a:buNone/>
            </a:pPr>
            <a:endParaRPr lang="en-US" sz="2400" dirty="0">
              <a:solidFill>
                <a:schemeClr val="folHlink"/>
              </a:solidFill>
              <a:latin typeface="Comic Sans MS" pitchFamily="66" charset="0"/>
            </a:endParaRPr>
          </a:p>
          <a:p>
            <a:pPr marL="990600" lvl="1" indent="-533400">
              <a:buClr>
                <a:schemeClr val="tx1"/>
              </a:buClr>
              <a:buSzTx/>
              <a:buFont typeface="Wingdings" pitchFamily="2" charset="2"/>
              <a:buAutoNum type="arabicPeriod"/>
            </a:pPr>
            <a:endParaRPr lang="en-US" sz="2400" dirty="0">
              <a:solidFill>
                <a:schemeClr val="folHlink"/>
              </a:solidFill>
              <a:latin typeface="Comic Sans MS" pitchFamily="66" charset="0"/>
            </a:endParaRPr>
          </a:p>
        </p:txBody>
      </p:sp>
      <p:pic>
        <p:nvPicPr>
          <p:cNvPr id="432135" name="Picture 7"/>
          <p:cNvPicPr>
            <a:picLocks noChangeAspect="1" noChangeArrowheads="1"/>
          </p:cNvPicPr>
          <p:nvPr/>
        </p:nvPicPr>
        <p:blipFill>
          <a:blip r:embed="rId3" cstate="print"/>
          <a:srcRect/>
          <a:stretch>
            <a:fillRect/>
          </a:stretch>
        </p:blipFill>
        <p:spPr bwMode="auto">
          <a:xfrm>
            <a:off x="1752600" y="1295400"/>
            <a:ext cx="5649913" cy="4554538"/>
          </a:xfrm>
          <a:prstGeom prst="rect">
            <a:avLst/>
          </a:prstGeom>
          <a:noFill/>
          <a:ln w="9525" algn="ctr">
            <a:noFill/>
            <a:miter lim="800000"/>
            <a:headEnd/>
            <a:tailEnd/>
          </a:ln>
          <a:effectLst/>
        </p:spPr>
      </p:pic>
      <p:sp>
        <p:nvSpPr>
          <p:cNvPr id="7" name="Footer Placeholder 6"/>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6"/>
          <p:cNvSpPr>
            <a:spLocks noGrp="1" noChangeArrowheads="1"/>
          </p:cNvSpPr>
          <p:nvPr>
            <p:ph type="sldNum" sz="quarter" idx="4294967295"/>
          </p:nvPr>
        </p:nvSpPr>
        <p:spPr>
          <a:xfrm>
            <a:off x="6858000" y="6337300"/>
            <a:ext cx="1905000" cy="457200"/>
          </a:xfrm>
          <a:prstGeom prst="rect">
            <a:avLst/>
          </a:prstGeom>
        </p:spPr>
        <p:txBody>
          <a:bodyPr/>
          <a:lstStyle/>
          <a:p>
            <a:fld id="{A4D802D6-6E34-47E7-B27D-D8B12EE9001B}" type="slidenum">
              <a:rPr lang="en-US"/>
              <a:pPr/>
              <a:t>4</a:t>
            </a:fld>
            <a:endParaRPr lang="en-US"/>
          </a:p>
        </p:txBody>
      </p:sp>
      <p:sp>
        <p:nvSpPr>
          <p:cNvPr id="378882" name="Rectangle 2"/>
          <p:cNvSpPr>
            <a:spLocks noGrp="1" noChangeArrowheads="1"/>
          </p:cNvSpPr>
          <p:nvPr>
            <p:ph type="ctrTitle"/>
          </p:nvPr>
        </p:nvSpPr>
        <p:spPr>
          <a:xfrm>
            <a:off x="838200" y="152400"/>
            <a:ext cx="7772400" cy="698501"/>
          </a:xfrm>
        </p:spPr>
        <p:txBody>
          <a:bodyPr/>
          <a:lstStyle/>
          <a:p>
            <a:r>
              <a:rPr lang="en-US" sz="2400" dirty="0" err="1">
                <a:solidFill>
                  <a:srgbClr val="0070C0"/>
                </a:solidFill>
                <a:latin typeface="Verdana" pitchFamily="34" charset="0"/>
              </a:rPr>
              <a:t>Partikelkällor</a:t>
            </a:r>
            <a:r>
              <a:rPr lang="en-US" sz="2400" dirty="0">
                <a:solidFill>
                  <a:srgbClr val="0070C0"/>
                </a:solidFill>
                <a:latin typeface="Verdana" pitchFamily="34" charset="0"/>
              </a:rPr>
              <a:t> </a:t>
            </a:r>
            <a:r>
              <a:rPr lang="en-US" sz="2400" dirty="0" err="1">
                <a:solidFill>
                  <a:srgbClr val="0070C0"/>
                </a:solidFill>
                <a:latin typeface="Verdana" pitchFamily="34" charset="0"/>
              </a:rPr>
              <a:t>och</a:t>
            </a:r>
            <a:r>
              <a:rPr lang="en-US" sz="2400" dirty="0">
                <a:solidFill>
                  <a:srgbClr val="0070C0"/>
                </a:solidFill>
                <a:latin typeface="Verdana" pitchFamily="34" charset="0"/>
              </a:rPr>
              <a:t> </a:t>
            </a:r>
            <a:r>
              <a:rPr lang="en-US" sz="2400" dirty="0" err="1" smtClean="0">
                <a:solidFill>
                  <a:srgbClr val="0070C0"/>
                </a:solidFill>
                <a:latin typeface="Verdana" pitchFamily="34" charset="0"/>
              </a:rPr>
              <a:t>partikelacceleration</a:t>
            </a:r>
            <a:r>
              <a:rPr lang="en-US" sz="2400" dirty="0" smtClean="0">
                <a:solidFill>
                  <a:srgbClr val="0070C0"/>
                </a:solidFill>
                <a:latin typeface="Verdana" pitchFamily="34" charset="0"/>
              </a:rPr>
              <a:t>(2/3)</a:t>
            </a:r>
            <a:endParaRPr lang="en-US" sz="2400" dirty="0">
              <a:solidFill>
                <a:srgbClr val="0070C0"/>
              </a:solidFill>
              <a:latin typeface="Verdana" pitchFamily="34" charset="0"/>
            </a:endParaRPr>
          </a:p>
        </p:txBody>
      </p:sp>
      <p:sp>
        <p:nvSpPr>
          <p:cNvPr id="37888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7888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7888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378886" name="Rectangle 6"/>
          <p:cNvSpPr>
            <a:spLocks noGrp="1" noChangeArrowheads="1"/>
          </p:cNvSpPr>
          <p:nvPr>
            <p:ph type="subTitle" idx="1"/>
          </p:nvPr>
        </p:nvSpPr>
        <p:spPr>
          <a:xfrm>
            <a:off x="838200" y="1143000"/>
            <a:ext cx="7918450" cy="4681537"/>
          </a:xfrm>
          <a:noFill/>
          <a:ln/>
        </p:spPr>
        <p:txBody>
          <a:bodyPr>
            <a:normAutofit/>
          </a:bodyPr>
          <a:lstStyle/>
          <a:p>
            <a:pPr marL="609600" indent="-609600" algn="l">
              <a:lnSpc>
                <a:spcPct val="80000"/>
              </a:lnSpc>
            </a:pPr>
            <a:endParaRPr lang="en-US" sz="1800" dirty="0">
              <a:solidFill>
                <a:srgbClr val="0070C0"/>
              </a:solidFill>
              <a:latin typeface="Verdana" pitchFamily="34" charset="0"/>
            </a:endParaRPr>
          </a:p>
          <a:p>
            <a:pPr marL="609600" indent="-609600" algn="l">
              <a:lnSpc>
                <a:spcPct val="120000"/>
              </a:lnSpc>
              <a:buFont typeface="Wingdings" pitchFamily="2" charset="2"/>
              <a:buChar char="n"/>
            </a:pPr>
            <a:r>
              <a:rPr lang="en-US" sz="1800" dirty="0" err="1" smtClean="0">
                <a:solidFill>
                  <a:srgbClr val="0070C0"/>
                </a:solidFill>
                <a:latin typeface="Verdana" pitchFamily="34" charset="0"/>
              </a:rPr>
              <a:t>Partiklarna</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måste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vara</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i</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vakuum</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rör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eller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tankar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för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att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inte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kollidera</a:t>
            </a:r>
            <a:r>
              <a:rPr lang="en-US" sz="1800" dirty="0" smtClean="0">
                <a:solidFill>
                  <a:srgbClr val="0070C0"/>
                </a:solidFill>
                <a:latin typeface="Verdana" pitchFamily="34" charset="0"/>
              </a:rPr>
              <a:t> med </a:t>
            </a:r>
            <a:r>
              <a:rPr lang="en-US" sz="1800" dirty="0" err="1" smtClean="0">
                <a:solidFill>
                  <a:srgbClr val="0070C0"/>
                </a:solidFill>
                <a:latin typeface="Verdana" pitchFamily="34" charset="0"/>
              </a:rPr>
              <a:t>eller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störas</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av</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andra</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partiklar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av</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alla</a:t>
            </a:r>
            <a:r>
              <a:rPr lang="en-US" sz="1800" dirty="0" smtClean="0">
                <a:solidFill>
                  <a:srgbClr val="0070C0"/>
                </a:solidFill>
                <a:latin typeface="Verdana" pitchFamily="34" charset="0"/>
              </a:rPr>
              <a:t> slag. </a:t>
            </a:r>
          </a:p>
          <a:p>
            <a:pPr marL="609600" indent="-609600" algn="l">
              <a:lnSpc>
                <a:spcPct val="120000"/>
              </a:lnSpc>
              <a:buFont typeface="Wingdings" pitchFamily="2" charset="2"/>
              <a:buChar char="n"/>
            </a:pPr>
            <a:r>
              <a:rPr lang="en-US" sz="1800" dirty="0" smtClean="0">
                <a:solidFill>
                  <a:srgbClr val="0070C0"/>
                </a:solidFill>
                <a:latin typeface="Verdana" pitchFamily="34" charset="0"/>
              </a:rPr>
              <a:t>En </a:t>
            </a:r>
            <a:r>
              <a:rPr lang="en-US" sz="1800" dirty="0" err="1" smtClean="0">
                <a:solidFill>
                  <a:srgbClr val="0070C0"/>
                </a:solidFill>
                <a:latin typeface="Verdana" pitchFamily="34" charset="0"/>
              </a:rPr>
              <a:t>konstgjord</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källa</a:t>
            </a:r>
            <a:r>
              <a:rPr lang="en-US" sz="1800" dirty="0" smtClean="0">
                <a:solidFill>
                  <a:srgbClr val="0070C0"/>
                </a:solidFill>
                <a:latin typeface="Verdana" pitchFamily="34" charset="0"/>
              </a:rPr>
              <a:t>  med </a:t>
            </a:r>
            <a:r>
              <a:rPr lang="en-US" sz="1800" dirty="0" err="1" smtClean="0">
                <a:solidFill>
                  <a:srgbClr val="0070C0"/>
                </a:solidFill>
                <a:latin typeface="Verdana" pitchFamily="34" charset="0"/>
              </a:rPr>
              <a:t>elektrostatiska</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fält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användes</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för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det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första</a:t>
            </a:r>
            <a:r>
              <a:rPr lang="en-US" sz="1800" dirty="0" smtClean="0">
                <a:solidFill>
                  <a:srgbClr val="0070C0"/>
                </a:solidFill>
                <a:latin typeface="Verdana" pitchFamily="34" charset="0"/>
              </a:rPr>
              <a:t> accelerations </a:t>
            </a:r>
            <a:r>
              <a:rPr lang="en-US" sz="1800" dirty="0" err="1" smtClean="0">
                <a:solidFill>
                  <a:srgbClr val="0070C0"/>
                </a:solidFill>
                <a:latin typeface="Verdana" pitchFamily="34" charset="0"/>
              </a:rPr>
              <a:t>steget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efter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källan</a:t>
            </a:r>
            <a:r>
              <a:rPr lang="en-US" sz="1800" dirty="0" smtClean="0">
                <a:solidFill>
                  <a:srgbClr val="0070C0"/>
                </a:solidFill>
                <a:latin typeface="Verdana" pitchFamily="34" charset="0"/>
              </a:rPr>
              <a:t> (Van de Graff,..) 1920</a:t>
            </a:r>
          </a:p>
          <a:p>
            <a:pPr marL="609600" indent="-609600" algn="l">
              <a:lnSpc>
                <a:spcPct val="120000"/>
              </a:lnSpc>
              <a:buFont typeface="Wingdings" pitchFamily="2" charset="2"/>
              <a:buChar char="n"/>
            </a:pPr>
            <a:r>
              <a:rPr lang="en-US" sz="1800" dirty="0" err="1" smtClean="0">
                <a:solidFill>
                  <a:srgbClr val="0070C0"/>
                </a:solidFill>
                <a:latin typeface="Verdana" pitchFamily="34" charset="0"/>
              </a:rPr>
              <a:t>Linjära</a:t>
            </a:r>
            <a:r>
              <a:rPr lang="en-US" sz="1800" dirty="0" smtClean="0">
                <a:solidFill>
                  <a:srgbClr val="0070C0"/>
                </a:solidFill>
                <a:latin typeface="Verdana" pitchFamily="34" charset="0"/>
              </a:rPr>
              <a:t> </a:t>
            </a:r>
            <a:r>
              <a:rPr lang="en-US" sz="1800" dirty="0" err="1">
                <a:solidFill>
                  <a:srgbClr val="0070C0"/>
                </a:solidFill>
                <a:latin typeface="Verdana" pitchFamily="34" charset="0"/>
              </a:rPr>
              <a:t>acceleratorer</a:t>
            </a:r>
            <a:r>
              <a:rPr lang="en-US" sz="1800" dirty="0">
                <a:solidFill>
                  <a:srgbClr val="0070C0"/>
                </a:solidFill>
                <a:latin typeface="Verdana" pitchFamily="34" charset="0"/>
              </a:rPr>
              <a:t> </a:t>
            </a:r>
            <a:r>
              <a:rPr lang="en-US" sz="1800" dirty="0" err="1">
                <a:solidFill>
                  <a:srgbClr val="0070C0"/>
                </a:solidFill>
                <a:latin typeface="Verdana" pitchFamily="34" charset="0"/>
              </a:rPr>
              <a:t>accelererar</a:t>
            </a:r>
            <a:r>
              <a:rPr lang="en-US" sz="1800" dirty="0">
                <a:solidFill>
                  <a:srgbClr val="0070C0"/>
                </a:solidFill>
                <a:latin typeface="Verdana" pitchFamily="34" charset="0"/>
              </a:rPr>
              <a:t> </a:t>
            </a:r>
            <a:r>
              <a:rPr lang="en-US" sz="1800" dirty="0" err="1">
                <a:solidFill>
                  <a:srgbClr val="0070C0"/>
                </a:solidFill>
                <a:latin typeface="Verdana" pitchFamily="34" charset="0"/>
              </a:rPr>
              <a:t>partiklarna</a:t>
            </a:r>
            <a:r>
              <a:rPr lang="en-US" sz="1800" dirty="0">
                <a:solidFill>
                  <a:srgbClr val="0070C0"/>
                </a:solidFill>
                <a:latin typeface="Verdana" pitchFamily="34" charset="0"/>
              </a:rPr>
              <a:t> med </a:t>
            </a:r>
            <a:r>
              <a:rPr lang="en-US" sz="1800" dirty="0" err="1" smtClean="0">
                <a:solidFill>
                  <a:srgbClr val="0070C0"/>
                </a:solidFill>
                <a:latin typeface="Verdana" pitchFamily="34" charset="0"/>
              </a:rPr>
              <a:t>elektriska</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fält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som</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frekvensvarieras</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Engelska</a:t>
            </a:r>
            <a:r>
              <a:rPr lang="en-US" sz="1800" dirty="0" smtClean="0">
                <a:solidFill>
                  <a:srgbClr val="0070C0"/>
                </a:solidFill>
                <a:latin typeface="Verdana" pitchFamily="34" charset="0"/>
              </a:rPr>
              <a:t>: Radiofrequency - RF) </a:t>
            </a:r>
          </a:p>
          <a:p>
            <a:pPr marL="609600" indent="-609600" algn="l">
              <a:lnSpc>
                <a:spcPct val="120000"/>
              </a:lnSpc>
              <a:buFont typeface="Wingdings" pitchFamily="2" charset="2"/>
              <a:buChar char="n"/>
            </a:pPr>
            <a:r>
              <a:rPr lang="en-US" sz="1800" dirty="0" err="1" smtClean="0">
                <a:solidFill>
                  <a:srgbClr val="0070C0"/>
                </a:solidFill>
                <a:latin typeface="Verdana" pitchFamily="34" charset="0"/>
              </a:rPr>
              <a:t>Cirkulära</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acceleratorer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använder</a:t>
            </a:r>
            <a:r>
              <a:rPr lang="en-US" sz="1800" dirty="0" smtClean="0">
                <a:solidFill>
                  <a:srgbClr val="0070C0"/>
                </a:solidFill>
                <a:latin typeface="Verdana" pitchFamily="34" charset="0"/>
              </a:rPr>
              <a:t>  RF for acceleration </a:t>
            </a:r>
            <a:r>
              <a:rPr lang="en-US" sz="1800" dirty="0" err="1" smtClean="0">
                <a:solidFill>
                  <a:srgbClr val="0070C0"/>
                </a:solidFill>
                <a:latin typeface="Verdana" pitchFamily="34" charset="0"/>
              </a:rPr>
              <a:t>och</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elektromagnetiska</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fält</a:t>
            </a:r>
            <a:r>
              <a:rPr lang="en-US" sz="1800" dirty="0" smtClean="0">
                <a:solidFill>
                  <a:srgbClr val="0070C0"/>
                </a:solidFill>
                <a:latin typeface="Verdana" pitchFamily="34" charset="0"/>
              </a:rPr>
              <a:t> for </a:t>
            </a:r>
            <a:r>
              <a:rPr lang="en-US" sz="1800" dirty="0" err="1" smtClean="0">
                <a:solidFill>
                  <a:srgbClr val="0070C0"/>
                </a:solidFill>
                <a:latin typeface="Verdana" pitchFamily="34" charset="0"/>
              </a:rPr>
              <a:t>styrning</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och</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fokalisering</a:t>
            </a:r>
            <a:r>
              <a:rPr lang="en-US" sz="1800" dirty="0" smtClean="0">
                <a:solidFill>
                  <a:srgbClr val="0070C0"/>
                </a:solidFill>
                <a:latin typeface="Verdana" pitchFamily="34" charset="0"/>
              </a:rPr>
              <a:t>. </a:t>
            </a:r>
          </a:p>
          <a:p>
            <a:pPr marL="609600" indent="-609600" algn="l">
              <a:lnSpc>
                <a:spcPct val="120000"/>
              </a:lnSpc>
              <a:buFont typeface="Wingdings" pitchFamily="2" charset="2"/>
              <a:buChar char="n"/>
            </a:pPr>
            <a:r>
              <a:rPr lang="en-US" sz="1800" dirty="0" err="1" smtClean="0">
                <a:solidFill>
                  <a:srgbClr val="0070C0"/>
                </a:solidFill>
                <a:latin typeface="Verdana" pitchFamily="34" charset="0"/>
              </a:rPr>
              <a:t>Ständig</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strävan</a:t>
            </a:r>
            <a:r>
              <a:rPr lang="en-US" sz="1800" dirty="0" smtClean="0">
                <a:solidFill>
                  <a:srgbClr val="0070C0"/>
                </a:solidFill>
                <a:latin typeface="Verdana" pitchFamily="34" charset="0"/>
              </a:rPr>
              <a:t> mot </a:t>
            </a:r>
            <a:r>
              <a:rPr lang="en-US" sz="1800" dirty="0" err="1" smtClean="0">
                <a:solidFill>
                  <a:srgbClr val="0070C0"/>
                </a:solidFill>
                <a:latin typeface="Verdana" pitchFamily="34" charset="0"/>
              </a:rPr>
              <a:t>högre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energi</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för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att</a:t>
            </a:r>
            <a:r>
              <a:rPr lang="en-US" sz="1800" dirty="0" smtClean="0">
                <a:solidFill>
                  <a:srgbClr val="0070C0"/>
                </a:solidFill>
                <a:latin typeface="Verdana" pitchFamily="34" charset="0"/>
              </a:rPr>
              <a:t> se </a:t>
            </a:r>
            <a:r>
              <a:rPr lang="en-US" sz="1800" dirty="0" err="1" smtClean="0">
                <a:solidFill>
                  <a:srgbClr val="0070C0"/>
                </a:solidFill>
                <a:latin typeface="Verdana" pitchFamily="34" charset="0"/>
              </a:rPr>
              <a:t>djupare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och</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djupare</a:t>
            </a:r>
            <a:r>
              <a:rPr lang="en-US" sz="1800" dirty="0" smtClean="0">
                <a:solidFill>
                  <a:srgbClr val="0070C0"/>
                </a:solidFill>
                <a:latin typeface="Verdana" pitchFamily="34" charset="0"/>
              </a:rPr>
              <a:t> in </a:t>
            </a:r>
            <a:r>
              <a:rPr lang="en-US" sz="1800" dirty="0" err="1" smtClean="0">
                <a:solidFill>
                  <a:srgbClr val="0070C0"/>
                </a:solidFill>
                <a:latin typeface="Verdana" pitchFamily="34" charset="0"/>
              </a:rPr>
              <a:t>i</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atomen</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och</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dess</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kärna</a:t>
            </a:r>
            <a:r>
              <a:rPr lang="en-US" sz="1800" dirty="0" smtClean="0">
                <a:solidFill>
                  <a:srgbClr val="0070C0"/>
                </a:solidFill>
                <a:latin typeface="Verdana" pitchFamily="34" charset="0"/>
              </a:rPr>
              <a:t>!</a:t>
            </a:r>
          </a:p>
          <a:p>
            <a:endParaRPr lang="en-US" sz="1800" dirty="0" smtClean="0">
              <a:solidFill>
                <a:srgbClr val="0070C0"/>
              </a:solidFill>
              <a:latin typeface="Verdana" pitchFamily="34" charset="0"/>
            </a:endParaRPr>
          </a:p>
        </p:txBody>
      </p:sp>
      <p:sp>
        <p:nvSpPr>
          <p:cNvPr id="8" name="Footer Placeholder 7"/>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Antiproton, </a:t>
            </a:r>
            <a:r>
              <a:rPr lang="en-US" dirty="0" err="1" smtClean="0"/>
              <a:t>antimateria</a:t>
            </a:r>
            <a:r>
              <a:rPr lang="en-US" dirty="0" smtClean="0"/>
              <a:t>, </a:t>
            </a:r>
            <a:r>
              <a:rPr lang="en-US" dirty="0" err="1" smtClean="0"/>
              <a:t>joner</a:t>
            </a:r>
            <a:endParaRPr lang="en-US" dirty="0"/>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40</a:t>
            </a:fld>
            <a:endParaRPr lang="en-US"/>
          </a:p>
        </p:txBody>
      </p:sp>
      <p:pic>
        <p:nvPicPr>
          <p:cNvPr id="101378" name="Picture 2" descr="Datei:CERN LEAR.jpg"/>
          <p:cNvPicPr>
            <a:picLocks noChangeAspect="1" noChangeArrowheads="1"/>
          </p:cNvPicPr>
          <p:nvPr/>
        </p:nvPicPr>
        <p:blipFill>
          <a:blip r:embed="rId2" cstate="print"/>
          <a:srcRect/>
          <a:stretch>
            <a:fillRect/>
          </a:stretch>
        </p:blipFill>
        <p:spPr bwMode="auto">
          <a:xfrm>
            <a:off x="1295400" y="1371600"/>
            <a:ext cx="6590657" cy="4391026"/>
          </a:xfrm>
          <a:prstGeom prst="rect">
            <a:avLst/>
          </a:prstGeom>
          <a:noFill/>
        </p:spPr>
      </p:pic>
      <p:sp>
        <p:nvSpPr>
          <p:cNvPr id="6" name="TextBox 5"/>
          <p:cNvSpPr txBox="1"/>
          <p:nvPr/>
        </p:nvSpPr>
        <p:spPr>
          <a:xfrm>
            <a:off x="2362200" y="6019800"/>
            <a:ext cx="5181600" cy="369332"/>
          </a:xfrm>
          <a:prstGeom prst="rect">
            <a:avLst/>
          </a:prstGeom>
          <a:noFill/>
        </p:spPr>
        <p:txBody>
          <a:bodyPr wrap="square" rtlCol="0">
            <a:spAutoFit/>
          </a:bodyPr>
          <a:lstStyle/>
          <a:p>
            <a:pPr algn="ctr"/>
            <a:r>
              <a:rPr lang="en-US" dirty="0" smtClean="0">
                <a:solidFill>
                  <a:srgbClr val="0070C0"/>
                </a:solidFill>
                <a:latin typeface="Verdana" pitchFamily="34" charset="0"/>
              </a:rPr>
              <a:t>LEAR (</a:t>
            </a:r>
            <a:r>
              <a:rPr lang="en-US" dirty="0" err="1" smtClean="0">
                <a:solidFill>
                  <a:srgbClr val="0070C0"/>
                </a:solidFill>
                <a:latin typeface="Verdana" pitchFamily="34" charset="0"/>
              </a:rPr>
              <a:t>idag</a:t>
            </a:r>
            <a:r>
              <a:rPr lang="en-US" dirty="0" smtClean="0">
                <a:solidFill>
                  <a:srgbClr val="0070C0"/>
                </a:solidFill>
                <a:latin typeface="Verdana" pitchFamily="34" charset="0"/>
              </a:rPr>
              <a:t> LEIR) 75 m </a:t>
            </a:r>
            <a:r>
              <a:rPr lang="en-US" dirty="0" err="1" smtClean="0">
                <a:solidFill>
                  <a:srgbClr val="0070C0"/>
                </a:solidFill>
                <a:latin typeface="Verdana" pitchFamily="34" charset="0"/>
              </a:rPr>
              <a:t>fyrkantig</a:t>
            </a:r>
            <a:endParaRPr lang="en-US" dirty="0">
              <a:solidFill>
                <a:srgbClr val="0070C0"/>
              </a:solidFill>
              <a:latin typeface="Verdana"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16"/>
          <p:cNvSpPr>
            <a:spLocks noGrp="1" noChangeArrowheads="1"/>
          </p:cNvSpPr>
          <p:nvPr>
            <p:ph type="sldNum" sz="quarter" idx="4294967295"/>
          </p:nvPr>
        </p:nvSpPr>
        <p:spPr>
          <a:xfrm>
            <a:off x="6858000" y="6337300"/>
            <a:ext cx="1905000" cy="457200"/>
          </a:xfrm>
          <a:prstGeom prst="rect">
            <a:avLst/>
          </a:prstGeom>
        </p:spPr>
        <p:txBody>
          <a:bodyPr/>
          <a:lstStyle/>
          <a:p>
            <a:fld id="{4A3AA822-CF96-46D7-8207-9315FF046989}" type="slidenum">
              <a:rPr lang="en-US"/>
              <a:pPr/>
              <a:t>41</a:t>
            </a:fld>
            <a:endParaRPr lang="en-US"/>
          </a:p>
        </p:txBody>
      </p:sp>
      <p:sp>
        <p:nvSpPr>
          <p:cNvPr id="438274" name="Rectangle 2"/>
          <p:cNvSpPr>
            <a:spLocks noGrp="1" noChangeArrowheads="1"/>
          </p:cNvSpPr>
          <p:nvPr>
            <p:ph type="ctrTitle"/>
          </p:nvPr>
        </p:nvSpPr>
        <p:spPr>
          <a:xfrm>
            <a:off x="990600" y="0"/>
            <a:ext cx="8153400" cy="698501"/>
          </a:xfrm>
        </p:spPr>
        <p:txBody>
          <a:bodyPr>
            <a:noAutofit/>
          </a:bodyPr>
          <a:lstStyle/>
          <a:p>
            <a:pPr algn="l"/>
            <a:r>
              <a:rPr lang="en-US" sz="1800" dirty="0" err="1" smtClean="0">
                <a:solidFill>
                  <a:srgbClr val="0070C0"/>
                </a:solidFill>
                <a:latin typeface="Verdana" pitchFamily="34" charset="0"/>
              </a:rPr>
              <a:t>Luminositet</a:t>
            </a:r>
            <a:r>
              <a:rPr lang="en-US" sz="1800" dirty="0" smtClean="0">
                <a:solidFill>
                  <a:srgbClr val="0070C0"/>
                </a:solidFill>
                <a:latin typeface="Verdana" pitchFamily="34" charset="0"/>
              </a:rPr>
              <a:t> – </a:t>
            </a:r>
            <a:r>
              <a:rPr lang="en-US" sz="1800" dirty="0" err="1" smtClean="0">
                <a:solidFill>
                  <a:srgbClr val="0070C0"/>
                </a:solidFill>
                <a:latin typeface="Verdana" pitchFamily="34" charset="0"/>
              </a:rPr>
              <a:t>vad</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som</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intresserar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experimentalfysikern</a:t>
            </a:r>
            <a:endParaRPr lang="en-US" sz="1800" dirty="0">
              <a:solidFill>
                <a:srgbClr val="0070C0"/>
              </a:solidFill>
              <a:latin typeface="Verdana" pitchFamily="34" charset="0"/>
            </a:endParaRPr>
          </a:p>
        </p:txBody>
      </p:sp>
      <p:sp>
        <p:nvSpPr>
          <p:cNvPr id="43827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3827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3827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graphicFrame>
        <p:nvGraphicFramePr>
          <p:cNvPr id="438280" name="Object 8"/>
          <p:cNvGraphicFramePr>
            <a:graphicFrameLocks noChangeAspect="1"/>
          </p:cNvGraphicFramePr>
          <p:nvPr/>
        </p:nvGraphicFramePr>
        <p:xfrm>
          <a:off x="1957388" y="4359275"/>
          <a:ext cx="2732087" cy="1239838"/>
        </p:xfrm>
        <a:graphic>
          <a:graphicData uri="http://schemas.openxmlformats.org/presentationml/2006/ole">
            <p:oleObj spid="_x0000_s19461" name="Equation" r:id="rId4" imgW="977760" imgH="444240" progId="Equation.3">
              <p:embed/>
            </p:oleObj>
          </a:graphicData>
        </a:graphic>
      </p:graphicFrame>
      <p:sp>
        <p:nvSpPr>
          <p:cNvPr id="438282" name="Rectangle 10"/>
          <p:cNvSpPr>
            <a:spLocks noChangeArrowheads="1"/>
          </p:cNvSpPr>
          <p:nvPr/>
        </p:nvSpPr>
        <p:spPr bwMode="auto">
          <a:xfrm>
            <a:off x="876300" y="3621088"/>
            <a:ext cx="2798763" cy="581025"/>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a:t>Antal partiklar per grupp (två strålar)</a:t>
            </a:r>
          </a:p>
          <a:p>
            <a:pPr marL="609600" indent="-609600" eaLnBrk="1" hangingPunct="1">
              <a:spcBef>
                <a:spcPct val="20000"/>
              </a:spcBef>
              <a:buClr>
                <a:schemeClr val="tx1"/>
              </a:buClr>
              <a:buFont typeface="Wingdings" pitchFamily="2" charset="2"/>
              <a:buChar char="n"/>
            </a:pPr>
            <a:endParaRPr lang="en-US" sz="1600"/>
          </a:p>
        </p:txBody>
      </p:sp>
      <p:sp>
        <p:nvSpPr>
          <p:cNvPr id="438283" name="Rectangle 11"/>
          <p:cNvSpPr>
            <a:spLocks noChangeArrowheads="1"/>
          </p:cNvSpPr>
          <p:nvPr/>
        </p:nvSpPr>
        <p:spPr bwMode="auto">
          <a:xfrm>
            <a:off x="3689350" y="3489325"/>
            <a:ext cx="3827463" cy="314325"/>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a:t>Antal partikelgrupper i varje stråle</a:t>
            </a:r>
          </a:p>
        </p:txBody>
      </p:sp>
      <p:sp>
        <p:nvSpPr>
          <p:cNvPr id="438284" name="Rectangle 12"/>
          <p:cNvSpPr>
            <a:spLocks noChangeArrowheads="1"/>
          </p:cNvSpPr>
          <p:nvPr/>
        </p:nvSpPr>
        <p:spPr bwMode="auto">
          <a:xfrm>
            <a:off x="5068888" y="4156075"/>
            <a:ext cx="2679700" cy="581025"/>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a:t>Omloppsfrekvensen </a:t>
            </a:r>
          </a:p>
          <a:p>
            <a:pPr marL="609600" indent="-609600" eaLnBrk="1" hangingPunct="1">
              <a:spcBef>
                <a:spcPct val="20000"/>
              </a:spcBef>
              <a:buClr>
                <a:schemeClr val="tx1"/>
              </a:buClr>
              <a:buFont typeface="Wingdings" pitchFamily="2" charset="2"/>
              <a:buChar char="n"/>
            </a:pPr>
            <a:endParaRPr lang="en-US" sz="1600"/>
          </a:p>
        </p:txBody>
      </p:sp>
      <p:sp>
        <p:nvSpPr>
          <p:cNvPr id="438285" name="Rectangle 13"/>
          <p:cNvSpPr>
            <a:spLocks noChangeArrowheads="1"/>
          </p:cNvSpPr>
          <p:nvPr/>
        </p:nvSpPr>
        <p:spPr bwMode="auto">
          <a:xfrm>
            <a:off x="5257800" y="4813300"/>
            <a:ext cx="3549650" cy="581025"/>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a:t>Formfaktor för vinkeln mellan strålarna (“crossing angle”)</a:t>
            </a:r>
          </a:p>
          <a:p>
            <a:pPr marL="609600" indent="-609600" eaLnBrk="1" hangingPunct="1">
              <a:spcBef>
                <a:spcPct val="20000"/>
              </a:spcBef>
              <a:buClr>
                <a:schemeClr val="tx1"/>
              </a:buClr>
              <a:buFont typeface="Wingdings" pitchFamily="2" charset="2"/>
              <a:buChar char="n"/>
            </a:pPr>
            <a:endParaRPr lang="en-US" sz="1600"/>
          </a:p>
        </p:txBody>
      </p:sp>
      <p:sp>
        <p:nvSpPr>
          <p:cNvPr id="438286" name="Rectangle 14"/>
          <p:cNvSpPr>
            <a:spLocks noChangeArrowheads="1"/>
          </p:cNvSpPr>
          <p:nvPr/>
        </p:nvSpPr>
        <p:spPr bwMode="auto">
          <a:xfrm>
            <a:off x="3136900" y="6013450"/>
            <a:ext cx="3987800" cy="361950"/>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a:t>Optisk beta funktion </a:t>
            </a:r>
          </a:p>
        </p:txBody>
      </p:sp>
      <p:sp>
        <p:nvSpPr>
          <p:cNvPr id="438287" name="Rectangle 15"/>
          <p:cNvSpPr>
            <a:spLocks noChangeArrowheads="1"/>
          </p:cNvSpPr>
          <p:nvPr/>
        </p:nvSpPr>
        <p:spPr bwMode="auto">
          <a:xfrm>
            <a:off x="1525588" y="5694363"/>
            <a:ext cx="2084387" cy="581025"/>
          </a:xfrm>
          <a:prstGeom prst="rect">
            <a:avLst/>
          </a:prstGeom>
          <a:noFill/>
          <a:ln w="9525">
            <a:noFill/>
            <a:miter lim="800000"/>
            <a:headEnd/>
            <a:tailEnd/>
          </a:ln>
          <a:effectLst/>
        </p:spPr>
        <p:txBody>
          <a:bodyPr/>
          <a:lstStyle/>
          <a:p>
            <a:pPr marL="609600" indent="-609600" eaLnBrk="1" hangingPunct="1">
              <a:spcBef>
                <a:spcPct val="20000"/>
              </a:spcBef>
              <a:buClr>
                <a:schemeClr val="tx1"/>
              </a:buClr>
              <a:buFont typeface="Wingdings" pitchFamily="2" charset="2"/>
              <a:buNone/>
            </a:pPr>
            <a:r>
              <a:rPr lang="en-US" sz="1600"/>
              <a:t>Emittans</a:t>
            </a:r>
          </a:p>
          <a:p>
            <a:pPr marL="609600" indent="-609600" eaLnBrk="1" hangingPunct="1">
              <a:spcBef>
                <a:spcPct val="20000"/>
              </a:spcBef>
              <a:buClr>
                <a:schemeClr val="tx1"/>
              </a:buClr>
              <a:buFont typeface="Wingdings" pitchFamily="2" charset="2"/>
              <a:buChar char="n"/>
            </a:pPr>
            <a:endParaRPr lang="en-US" sz="1600"/>
          </a:p>
        </p:txBody>
      </p:sp>
      <p:sp>
        <p:nvSpPr>
          <p:cNvPr id="438288" name="Line 16"/>
          <p:cNvSpPr>
            <a:spLocks noChangeShapeType="1"/>
          </p:cNvSpPr>
          <p:nvPr/>
        </p:nvSpPr>
        <p:spPr bwMode="auto">
          <a:xfrm flipV="1">
            <a:off x="2662238" y="5491163"/>
            <a:ext cx="696912" cy="390525"/>
          </a:xfrm>
          <a:prstGeom prst="line">
            <a:avLst/>
          </a:prstGeom>
          <a:noFill/>
          <a:ln w="19050">
            <a:solidFill>
              <a:schemeClr val="tx1"/>
            </a:solidFill>
            <a:round/>
            <a:headEnd/>
            <a:tailEnd type="triangle" w="med" len="med"/>
          </a:ln>
          <a:effectLst/>
        </p:spPr>
        <p:txBody>
          <a:bodyPr>
            <a:spAutoFit/>
          </a:bodyPr>
          <a:lstStyle/>
          <a:p>
            <a:endParaRPr lang="en-US"/>
          </a:p>
        </p:txBody>
      </p:sp>
      <p:sp>
        <p:nvSpPr>
          <p:cNvPr id="438289" name="Line 17"/>
          <p:cNvSpPr>
            <a:spLocks noChangeShapeType="1"/>
          </p:cNvSpPr>
          <p:nvPr/>
        </p:nvSpPr>
        <p:spPr bwMode="auto">
          <a:xfrm flipV="1">
            <a:off x="3630613" y="5511800"/>
            <a:ext cx="61912" cy="409575"/>
          </a:xfrm>
          <a:prstGeom prst="line">
            <a:avLst/>
          </a:prstGeom>
          <a:noFill/>
          <a:ln w="19050">
            <a:solidFill>
              <a:schemeClr val="tx1"/>
            </a:solidFill>
            <a:round/>
            <a:headEnd/>
            <a:tailEnd type="triangle" w="med" len="med"/>
          </a:ln>
          <a:effectLst/>
        </p:spPr>
        <p:txBody>
          <a:bodyPr>
            <a:spAutoFit/>
          </a:bodyPr>
          <a:lstStyle/>
          <a:p>
            <a:endParaRPr lang="en-US"/>
          </a:p>
        </p:txBody>
      </p:sp>
      <p:sp>
        <p:nvSpPr>
          <p:cNvPr id="438290" name="Line 18"/>
          <p:cNvSpPr>
            <a:spLocks noChangeShapeType="1"/>
          </p:cNvSpPr>
          <p:nvPr/>
        </p:nvSpPr>
        <p:spPr bwMode="auto">
          <a:xfrm flipH="1" flipV="1">
            <a:off x="4818063" y="4957763"/>
            <a:ext cx="452437" cy="55562"/>
          </a:xfrm>
          <a:prstGeom prst="line">
            <a:avLst/>
          </a:prstGeom>
          <a:noFill/>
          <a:ln w="19050">
            <a:solidFill>
              <a:schemeClr val="tx1"/>
            </a:solidFill>
            <a:round/>
            <a:headEnd/>
            <a:tailEnd type="triangle" w="med" len="med"/>
          </a:ln>
          <a:effectLst/>
        </p:spPr>
        <p:txBody>
          <a:bodyPr>
            <a:spAutoFit/>
          </a:bodyPr>
          <a:lstStyle/>
          <a:p>
            <a:endParaRPr lang="en-US"/>
          </a:p>
        </p:txBody>
      </p:sp>
      <p:sp>
        <p:nvSpPr>
          <p:cNvPr id="438291" name="Line 19"/>
          <p:cNvSpPr>
            <a:spLocks noChangeShapeType="1"/>
          </p:cNvSpPr>
          <p:nvPr/>
        </p:nvSpPr>
        <p:spPr bwMode="auto">
          <a:xfrm flipH="1">
            <a:off x="3954463" y="4330700"/>
            <a:ext cx="1058862" cy="190500"/>
          </a:xfrm>
          <a:prstGeom prst="line">
            <a:avLst/>
          </a:prstGeom>
          <a:noFill/>
          <a:ln w="19050">
            <a:solidFill>
              <a:schemeClr val="tx1"/>
            </a:solidFill>
            <a:round/>
            <a:headEnd/>
            <a:tailEnd type="triangle" w="med" len="med"/>
          </a:ln>
          <a:effectLst/>
        </p:spPr>
        <p:txBody>
          <a:bodyPr>
            <a:spAutoFit/>
          </a:bodyPr>
          <a:lstStyle/>
          <a:p>
            <a:endParaRPr lang="en-US"/>
          </a:p>
        </p:txBody>
      </p:sp>
      <p:sp>
        <p:nvSpPr>
          <p:cNvPr id="438292" name="Line 20"/>
          <p:cNvSpPr>
            <a:spLocks noChangeShapeType="1"/>
          </p:cNvSpPr>
          <p:nvPr/>
        </p:nvSpPr>
        <p:spPr bwMode="auto">
          <a:xfrm flipH="1">
            <a:off x="3524250" y="3846513"/>
            <a:ext cx="392113" cy="693737"/>
          </a:xfrm>
          <a:prstGeom prst="line">
            <a:avLst/>
          </a:prstGeom>
          <a:noFill/>
          <a:ln w="19050">
            <a:solidFill>
              <a:schemeClr val="tx1"/>
            </a:solidFill>
            <a:round/>
            <a:headEnd/>
            <a:tailEnd type="triangle" w="med" len="med"/>
          </a:ln>
          <a:effectLst/>
        </p:spPr>
        <p:txBody>
          <a:bodyPr>
            <a:spAutoFit/>
          </a:bodyPr>
          <a:lstStyle/>
          <a:p>
            <a:endParaRPr lang="en-US"/>
          </a:p>
        </p:txBody>
      </p:sp>
      <p:sp>
        <p:nvSpPr>
          <p:cNvPr id="438293" name="Line 21"/>
          <p:cNvSpPr>
            <a:spLocks noChangeShapeType="1"/>
          </p:cNvSpPr>
          <p:nvPr/>
        </p:nvSpPr>
        <p:spPr bwMode="auto">
          <a:xfrm>
            <a:off x="2368550" y="4167188"/>
            <a:ext cx="392113" cy="306387"/>
          </a:xfrm>
          <a:prstGeom prst="line">
            <a:avLst/>
          </a:prstGeom>
          <a:noFill/>
          <a:ln w="19050">
            <a:solidFill>
              <a:schemeClr val="tx1"/>
            </a:solidFill>
            <a:round/>
            <a:headEnd/>
            <a:tailEnd type="triangle" w="med" len="med"/>
          </a:ln>
          <a:effectLst/>
        </p:spPr>
        <p:txBody>
          <a:bodyPr>
            <a:spAutoFit/>
          </a:bodyPr>
          <a:lstStyle/>
          <a:p>
            <a:endParaRPr lang="en-US"/>
          </a:p>
        </p:txBody>
      </p:sp>
      <p:sp>
        <p:nvSpPr>
          <p:cNvPr id="438294" name="Line 22"/>
          <p:cNvSpPr>
            <a:spLocks noChangeShapeType="1"/>
          </p:cNvSpPr>
          <p:nvPr/>
        </p:nvSpPr>
        <p:spPr bwMode="auto">
          <a:xfrm>
            <a:off x="6672263" y="987425"/>
            <a:ext cx="703262" cy="0"/>
          </a:xfrm>
          <a:prstGeom prst="line">
            <a:avLst/>
          </a:prstGeom>
          <a:noFill/>
          <a:ln w="57150">
            <a:solidFill>
              <a:schemeClr val="hlink"/>
            </a:solidFill>
            <a:round/>
            <a:headEnd/>
            <a:tailEnd/>
          </a:ln>
          <a:effectLst/>
        </p:spPr>
        <p:txBody>
          <a:bodyPr>
            <a:spAutoFit/>
          </a:bodyPr>
          <a:lstStyle/>
          <a:p>
            <a:endParaRPr lang="en-US"/>
          </a:p>
        </p:txBody>
      </p:sp>
      <p:sp>
        <p:nvSpPr>
          <p:cNvPr id="438295" name="Line 23"/>
          <p:cNvSpPr>
            <a:spLocks noChangeShapeType="1"/>
          </p:cNvSpPr>
          <p:nvPr/>
        </p:nvSpPr>
        <p:spPr bwMode="auto">
          <a:xfrm>
            <a:off x="8134350" y="965200"/>
            <a:ext cx="703263" cy="0"/>
          </a:xfrm>
          <a:prstGeom prst="line">
            <a:avLst/>
          </a:prstGeom>
          <a:noFill/>
          <a:ln w="57150">
            <a:solidFill>
              <a:schemeClr val="folHlink"/>
            </a:solidFill>
            <a:round/>
            <a:headEnd/>
            <a:tailEnd/>
          </a:ln>
          <a:effectLst/>
        </p:spPr>
        <p:txBody>
          <a:bodyPr>
            <a:spAutoFit/>
          </a:bodyPr>
          <a:lstStyle/>
          <a:p>
            <a:endParaRPr lang="en-US"/>
          </a:p>
        </p:txBody>
      </p:sp>
      <p:sp>
        <p:nvSpPr>
          <p:cNvPr id="438296" name="Line 24"/>
          <p:cNvSpPr>
            <a:spLocks noChangeShapeType="1"/>
          </p:cNvSpPr>
          <p:nvPr/>
        </p:nvSpPr>
        <p:spPr bwMode="auto">
          <a:xfrm>
            <a:off x="7366000" y="977900"/>
            <a:ext cx="827088" cy="423863"/>
          </a:xfrm>
          <a:prstGeom prst="line">
            <a:avLst/>
          </a:prstGeom>
          <a:noFill/>
          <a:ln w="57150">
            <a:solidFill>
              <a:schemeClr val="hlink"/>
            </a:solidFill>
            <a:round/>
            <a:headEnd/>
            <a:tailEnd/>
          </a:ln>
          <a:effectLst/>
        </p:spPr>
        <p:txBody>
          <a:bodyPr>
            <a:spAutoFit/>
          </a:bodyPr>
          <a:lstStyle/>
          <a:p>
            <a:endParaRPr lang="en-US"/>
          </a:p>
        </p:txBody>
      </p:sp>
      <p:sp>
        <p:nvSpPr>
          <p:cNvPr id="438297" name="Line 25"/>
          <p:cNvSpPr>
            <a:spLocks noChangeShapeType="1"/>
          </p:cNvSpPr>
          <p:nvPr/>
        </p:nvSpPr>
        <p:spPr bwMode="auto">
          <a:xfrm>
            <a:off x="6697663" y="1423988"/>
            <a:ext cx="703262" cy="0"/>
          </a:xfrm>
          <a:prstGeom prst="line">
            <a:avLst/>
          </a:prstGeom>
          <a:noFill/>
          <a:ln w="57150">
            <a:solidFill>
              <a:schemeClr val="folHlink"/>
            </a:solidFill>
            <a:round/>
            <a:headEnd/>
            <a:tailEnd type="triangle" w="med" len="med"/>
          </a:ln>
          <a:effectLst/>
        </p:spPr>
        <p:txBody>
          <a:bodyPr>
            <a:spAutoFit/>
          </a:bodyPr>
          <a:lstStyle/>
          <a:p>
            <a:endParaRPr lang="en-US"/>
          </a:p>
        </p:txBody>
      </p:sp>
      <p:sp>
        <p:nvSpPr>
          <p:cNvPr id="438298" name="Line 26"/>
          <p:cNvSpPr>
            <a:spLocks noChangeShapeType="1"/>
          </p:cNvSpPr>
          <p:nvPr/>
        </p:nvSpPr>
        <p:spPr bwMode="auto">
          <a:xfrm>
            <a:off x="8126413" y="1403350"/>
            <a:ext cx="703262" cy="0"/>
          </a:xfrm>
          <a:prstGeom prst="line">
            <a:avLst/>
          </a:prstGeom>
          <a:noFill/>
          <a:ln w="57150">
            <a:solidFill>
              <a:schemeClr val="hlink"/>
            </a:solidFill>
            <a:round/>
            <a:headEnd type="triangle" w="med" len="med"/>
            <a:tailEnd/>
          </a:ln>
          <a:effectLst/>
        </p:spPr>
        <p:txBody>
          <a:bodyPr>
            <a:spAutoFit/>
          </a:bodyPr>
          <a:lstStyle/>
          <a:p>
            <a:endParaRPr lang="en-US"/>
          </a:p>
        </p:txBody>
      </p:sp>
      <p:sp>
        <p:nvSpPr>
          <p:cNvPr id="438299" name="Line 27"/>
          <p:cNvSpPr>
            <a:spLocks noChangeShapeType="1"/>
          </p:cNvSpPr>
          <p:nvPr/>
        </p:nvSpPr>
        <p:spPr bwMode="auto">
          <a:xfrm flipV="1">
            <a:off x="7343775" y="968375"/>
            <a:ext cx="804863" cy="457200"/>
          </a:xfrm>
          <a:prstGeom prst="line">
            <a:avLst/>
          </a:prstGeom>
          <a:noFill/>
          <a:ln w="57150">
            <a:solidFill>
              <a:schemeClr val="folHlink"/>
            </a:solidFill>
            <a:round/>
            <a:headEnd/>
            <a:tailEnd/>
          </a:ln>
          <a:effectLst/>
        </p:spPr>
        <p:txBody>
          <a:bodyPr>
            <a:spAutoFit/>
          </a:bodyPr>
          <a:lstStyle/>
          <a:p>
            <a:endParaRPr lang="en-US"/>
          </a:p>
        </p:txBody>
      </p:sp>
      <p:sp>
        <p:nvSpPr>
          <p:cNvPr id="438300" name="Rectangle 28"/>
          <p:cNvSpPr>
            <a:spLocks noChangeArrowheads="1"/>
          </p:cNvSpPr>
          <p:nvPr/>
        </p:nvSpPr>
        <p:spPr bwMode="auto">
          <a:xfrm rot="7296537">
            <a:off x="7666832" y="1434306"/>
            <a:ext cx="246062" cy="892175"/>
          </a:xfrm>
          <a:prstGeom prst="rect">
            <a:avLst/>
          </a:prstGeom>
          <a:solidFill>
            <a:schemeClr val="folHlink"/>
          </a:solidFill>
          <a:ln w="9525" algn="ctr">
            <a:noFill/>
            <a:miter lim="800000"/>
            <a:headEnd/>
            <a:tailEnd/>
          </a:ln>
          <a:effectLst/>
        </p:spPr>
        <p:txBody>
          <a:bodyPr anchor="ctr">
            <a:spAutoFit/>
          </a:bodyPr>
          <a:lstStyle/>
          <a:p>
            <a:endParaRPr lang="en-US"/>
          </a:p>
        </p:txBody>
      </p:sp>
      <p:sp>
        <p:nvSpPr>
          <p:cNvPr id="438301" name="Rectangle 29"/>
          <p:cNvSpPr>
            <a:spLocks noChangeArrowheads="1"/>
          </p:cNvSpPr>
          <p:nvPr/>
        </p:nvSpPr>
        <p:spPr bwMode="auto">
          <a:xfrm rot="3604775">
            <a:off x="7646195" y="1424781"/>
            <a:ext cx="246062" cy="892175"/>
          </a:xfrm>
          <a:prstGeom prst="rect">
            <a:avLst/>
          </a:prstGeom>
          <a:solidFill>
            <a:schemeClr val="hlink"/>
          </a:solidFill>
          <a:ln w="9525" algn="ctr">
            <a:noFill/>
            <a:miter lim="800000"/>
            <a:headEnd/>
            <a:tailEnd/>
          </a:ln>
          <a:effectLst/>
        </p:spPr>
        <p:txBody>
          <a:bodyPr anchor="ctr">
            <a:spAutoFit/>
          </a:bodyPr>
          <a:lstStyle/>
          <a:p>
            <a:endParaRPr lang="en-US"/>
          </a:p>
        </p:txBody>
      </p:sp>
      <p:sp>
        <p:nvSpPr>
          <p:cNvPr id="438302" name="Line 30"/>
          <p:cNvSpPr>
            <a:spLocks noChangeShapeType="1"/>
          </p:cNvSpPr>
          <p:nvPr/>
        </p:nvSpPr>
        <p:spPr bwMode="auto">
          <a:xfrm>
            <a:off x="7769225" y="1716088"/>
            <a:ext cx="12700" cy="285750"/>
          </a:xfrm>
          <a:prstGeom prst="line">
            <a:avLst/>
          </a:prstGeom>
          <a:noFill/>
          <a:ln w="19050">
            <a:solidFill>
              <a:schemeClr val="tx1"/>
            </a:solidFill>
            <a:prstDash val="dash"/>
            <a:round/>
            <a:headEnd/>
            <a:tailEnd/>
          </a:ln>
          <a:effectLst/>
        </p:spPr>
        <p:txBody>
          <a:bodyPr>
            <a:spAutoFit/>
          </a:bodyPr>
          <a:lstStyle/>
          <a:p>
            <a:endParaRPr lang="en-US"/>
          </a:p>
        </p:txBody>
      </p:sp>
      <p:pic>
        <p:nvPicPr>
          <p:cNvPr id="438304" name="Picture 32"/>
          <p:cNvPicPr>
            <a:picLocks noChangeAspect="1" noChangeArrowheads="1"/>
          </p:cNvPicPr>
          <p:nvPr/>
        </p:nvPicPr>
        <p:blipFill>
          <a:blip r:embed="rId5" cstate="print"/>
          <a:srcRect/>
          <a:stretch>
            <a:fillRect/>
          </a:stretch>
        </p:blipFill>
        <p:spPr bwMode="auto">
          <a:xfrm>
            <a:off x="1166813" y="928688"/>
            <a:ext cx="5321300" cy="1144587"/>
          </a:xfrm>
          <a:prstGeom prst="rect">
            <a:avLst/>
          </a:prstGeom>
          <a:noFill/>
          <a:ln w="9525" algn="ctr">
            <a:noFill/>
            <a:miter lim="800000"/>
            <a:headEnd/>
            <a:tailEnd/>
          </a:ln>
          <a:effectLst/>
        </p:spPr>
      </p:pic>
      <p:pic>
        <p:nvPicPr>
          <p:cNvPr id="438305" name="Picture 33"/>
          <p:cNvPicPr>
            <a:picLocks noChangeAspect="1" noChangeArrowheads="1"/>
          </p:cNvPicPr>
          <p:nvPr/>
        </p:nvPicPr>
        <p:blipFill>
          <a:blip r:embed="rId6" cstate="print"/>
          <a:srcRect/>
          <a:stretch>
            <a:fillRect/>
          </a:stretch>
        </p:blipFill>
        <p:spPr bwMode="auto">
          <a:xfrm>
            <a:off x="1096963" y="2317750"/>
            <a:ext cx="2592387" cy="461963"/>
          </a:xfrm>
          <a:prstGeom prst="rect">
            <a:avLst/>
          </a:prstGeom>
          <a:noFill/>
          <a:ln w="9525" algn="ctr">
            <a:solidFill>
              <a:srgbClr val="00CC99"/>
            </a:solidFill>
            <a:miter lim="800000"/>
            <a:headEnd/>
            <a:tailEnd/>
          </a:ln>
          <a:effectLst/>
        </p:spPr>
      </p:pic>
      <p:graphicFrame>
        <p:nvGraphicFramePr>
          <p:cNvPr id="438307" name="Object 35"/>
          <p:cNvGraphicFramePr>
            <a:graphicFrameLocks noChangeAspect="1"/>
          </p:cNvGraphicFramePr>
          <p:nvPr/>
        </p:nvGraphicFramePr>
        <p:xfrm>
          <a:off x="4935538" y="2678113"/>
          <a:ext cx="3113087" cy="601662"/>
        </p:xfrm>
        <a:graphic>
          <a:graphicData uri="http://schemas.openxmlformats.org/presentationml/2006/ole">
            <p:oleObj spid="_x0000_s19462" name="Equation" r:id="rId7" imgW="1981080" imgH="393480" progId="Equation.3">
              <p:embed/>
            </p:oleObj>
          </a:graphicData>
        </a:graphic>
      </p:graphicFrame>
      <p:graphicFrame>
        <p:nvGraphicFramePr>
          <p:cNvPr id="438308" name="Object 36"/>
          <p:cNvGraphicFramePr>
            <a:graphicFrameLocks noChangeAspect="1"/>
          </p:cNvGraphicFramePr>
          <p:nvPr/>
        </p:nvGraphicFramePr>
        <p:xfrm>
          <a:off x="4217988" y="2051050"/>
          <a:ext cx="1374775" cy="439738"/>
        </p:xfrm>
        <a:graphic>
          <a:graphicData uri="http://schemas.openxmlformats.org/presentationml/2006/ole">
            <p:oleObj spid="_x0000_s19463" name="Equation" r:id="rId8" imgW="634680" imgH="203040" progId="Equation.3">
              <p:embed/>
            </p:oleObj>
          </a:graphicData>
        </a:graphic>
      </p:graphicFrame>
      <p:sp>
        <p:nvSpPr>
          <p:cNvPr id="438309" name="Oval 37"/>
          <p:cNvSpPr>
            <a:spLocks noChangeArrowheads="1"/>
          </p:cNvSpPr>
          <p:nvPr/>
        </p:nvSpPr>
        <p:spPr bwMode="auto">
          <a:xfrm>
            <a:off x="2752725" y="5038725"/>
            <a:ext cx="1362075" cy="561975"/>
          </a:xfrm>
          <a:prstGeom prst="ellipse">
            <a:avLst/>
          </a:prstGeom>
          <a:noFill/>
          <a:ln w="9525" algn="ctr">
            <a:noFill/>
            <a:round/>
            <a:headEnd/>
            <a:tailEnd/>
          </a:ln>
          <a:effectLst/>
        </p:spPr>
        <p:txBody>
          <a:bodyPr wrap="none" anchor="ctr">
            <a:spAutoFit/>
          </a:bodyPr>
          <a:lstStyle/>
          <a:p>
            <a:endParaRPr lang="en-US"/>
          </a:p>
        </p:txBody>
      </p:sp>
      <p:sp>
        <p:nvSpPr>
          <p:cNvPr id="35" name="Footer Placeholder 34"/>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6"/>
          <p:cNvSpPr>
            <a:spLocks noGrp="1" noChangeArrowheads="1"/>
          </p:cNvSpPr>
          <p:nvPr>
            <p:ph type="sldNum" sz="quarter" idx="4294967295"/>
          </p:nvPr>
        </p:nvSpPr>
        <p:spPr>
          <a:xfrm>
            <a:off x="6858000" y="6337300"/>
            <a:ext cx="1905000" cy="457200"/>
          </a:xfrm>
          <a:prstGeom prst="rect">
            <a:avLst/>
          </a:prstGeom>
        </p:spPr>
        <p:txBody>
          <a:bodyPr/>
          <a:lstStyle/>
          <a:p>
            <a:fld id="{D4FD58AB-EEB9-45DC-97E5-08BC151DBA42}" type="slidenum">
              <a:rPr lang="en-US"/>
              <a:pPr/>
              <a:t>42</a:t>
            </a:fld>
            <a:endParaRPr lang="en-US"/>
          </a:p>
        </p:txBody>
      </p:sp>
      <p:sp>
        <p:nvSpPr>
          <p:cNvPr id="448514" name="Rectangle 2"/>
          <p:cNvSpPr>
            <a:spLocks noGrp="1" noChangeArrowheads="1"/>
          </p:cNvSpPr>
          <p:nvPr>
            <p:ph type="ctrTitle"/>
          </p:nvPr>
        </p:nvSpPr>
        <p:spPr>
          <a:xfrm>
            <a:off x="1143000" y="381000"/>
            <a:ext cx="7751762" cy="685800"/>
          </a:xfrm>
        </p:spPr>
        <p:txBody>
          <a:bodyPr>
            <a:noAutofit/>
          </a:bodyPr>
          <a:lstStyle/>
          <a:p>
            <a:r>
              <a:rPr lang="en-US" sz="1800" dirty="0" err="1" smtClean="0">
                <a:solidFill>
                  <a:srgbClr val="0070C0"/>
                </a:solidFill>
                <a:latin typeface="Verdana" pitchFamily="34" charset="0"/>
              </a:rPr>
              <a:t>Fokuseringen</a:t>
            </a:r>
            <a:r>
              <a:rPr lang="en-US" sz="1800" dirty="0" smtClean="0">
                <a:solidFill>
                  <a:srgbClr val="0070C0"/>
                </a:solidFill>
                <a:latin typeface="Verdana" pitchFamily="34" charset="0"/>
              </a:rPr>
              <a:t> runt </a:t>
            </a:r>
            <a:r>
              <a:rPr lang="en-US" sz="1800" dirty="0" err="1" smtClean="0">
                <a:solidFill>
                  <a:srgbClr val="0070C0"/>
                </a:solidFill>
                <a:latin typeface="Verdana" pitchFamily="34" charset="0"/>
              </a:rPr>
              <a:t>maskinen</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karakteriseras</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av</a:t>
            </a:r>
            <a:r>
              <a:rPr lang="en-US" sz="1800" dirty="0" smtClean="0">
                <a:solidFill>
                  <a:srgbClr val="0070C0"/>
                </a:solidFill>
                <a:latin typeface="Verdana" pitchFamily="34" charset="0"/>
              </a:rPr>
              <a:t> beta </a:t>
            </a:r>
            <a:r>
              <a:rPr lang="en-US" sz="1800" dirty="0" err="1" smtClean="0">
                <a:solidFill>
                  <a:srgbClr val="0070C0"/>
                </a:solidFill>
                <a:latin typeface="Verdana" pitchFamily="34" charset="0"/>
              </a:rPr>
              <a:t>funktionen</a:t>
            </a:r>
            <a:r>
              <a:rPr lang="en-US" sz="2400" dirty="0" smtClean="0">
                <a:solidFill>
                  <a:srgbClr val="0070C0"/>
                </a:solidFill>
                <a:latin typeface="Verdana" pitchFamily="34" charset="0"/>
              </a:rPr>
              <a:t/>
            </a:r>
            <a:br>
              <a:rPr lang="en-US" sz="2400" dirty="0" smtClean="0">
                <a:solidFill>
                  <a:srgbClr val="0070C0"/>
                </a:solidFill>
                <a:latin typeface="Verdana" pitchFamily="34" charset="0"/>
              </a:rPr>
            </a:br>
            <a:endParaRPr lang="en-US" sz="2400" dirty="0">
              <a:solidFill>
                <a:srgbClr val="0070C0"/>
              </a:solidFill>
              <a:latin typeface="Verdana" pitchFamily="34" charset="0"/>
            </a:endParaRPr>
          </a:p>
        </p:txBody>
      </p:sp>
      <p:sp>
        <p:nvSpPr>
          <p:cNvPr id="44851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4851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4851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448543" name="Picture 31"/>
          <p:cNvPicPr>
            <a:picLocks noChangeAspect="1" noChangeArrowheads="1"/>
          </p:cNvPicPr>
          <p:nvPr/>
        </p:nvPicPr>
        <p:blipFill>
          <a:blip r:embed="rId4" cstate="print"/>
          <a:srcRect/>
          <a:stretch>
            <a:fillRect/>
          </a:stretch>
        </p:blipFill>
        <p:spPr bwMode="auto">
          <a:xfrm>
            <a:off x="762000" y="2971800"/>
            <a:ext cx="3973512" cy="2811463"/>
          </a:xfrm>
          <a:prstGeom prst="rect">
            <a:avLst/>
          </a:prstGeom>
          <a:noFill/>
          <a:ln w="9525" algn="ctr">
            <a:noFill/>
            <a:miter lim="800000"/>
            <a:headEnd/>
            <a:tailEnd/>
          </a:ln>
          <a:effectLst/>
        </p:spPr>
      </p:pic>
      <p:pic>
        <p:nvPicPr>
          <p:cNvPr id="448544" name="Picture 32"/>
          <p:cNvPicPr>
            <a:picLocks noChangeAspect="1" noChangeArrowheads="1"/>
          </p:cNvPicPr>
          <p:nvPr/>
        </p:nvPicPr>
        <p:blipFill>
          <a:blip r:embed="rId5" cstate="print"/>
          <a:srcRect/>
          <a:stretch>
            <a:fillRect/>
          </a:stretch>
        </p:blipFill>
        <p:spPr bwMode="auto">
          <a:xfrm>
            <a:off x="4495800" y="2667000"/>
            <a:ext cx="4124325" cy="3270250"/>
          </a:xfrm>
          <a:prstGeom prst="rect">
            <a:avLst/>
          </a:prstGeom>
          <a:noFill/>
          <a:ln w="9525" algn="ctr">
            <a:noFill/>
            <a:miter lim="800000"/>
            <a:headEnd/>
            <a:tailEnd/>
          </a:ln>
          <a:effectLst/>
        </p:spPr>
      </p:pic>
      <p:sp>
        <p:nvSpPr>
          <p:cNvPr id="448546" name="Text Box 34"/>
          <p:cNvSpPr txBox="1">
            <a:spLocks noChangeArrowheads="1"/>
          </p:cNvSpPr>
          <p:nvPr/>
        </p:nvSpPr>
        <p:spPr bwMode="auto">
          <a:xfrm>
            <a:off x="7213600" y="3938588"/>
            <a:ext cx="1362075" cy="304800"/>
          </a:xfrm>
          <a:prstGeom prst="rect">
            <a:avLst/>
          </a:prstGeom>
          <a:solidFill>
            <a:schemeClr val="bg1"/>
          </a:solidFill>
          <a:ln w="9525" algn="ctr">
            <a:noFill/>
            <a:miter lim="800000"/>
            <a:headEnd/>
            <a:tailEnd/>
          </a:ln>
          <a:effectLst/>
        </p:spPr>
        <p:txBody>
          <a:bodyPr wrap="none">
            <a:spAutoFit/>
          </a:bodyPr>
          <a:lstStyle/>
          <a:p>
            <a:r>
              <a:rPr lang="en-US" sz="1400">
                <a:solidFill>
                  <a:schemeClr val="hlink"/>
                </a:solidFill>
              </a:rPr>
              <a:t>Kollisionsoptik</a:t>
            </a:r>
          </a:p>
        </p:txBody>
      </p:sp>
      <p:graphicFrame>
        <p:nvGraphicFramePr>
          <p:cNvPr id="448548" name="Object 36"/>
          <p:cNvGraphicFramePr>
            <a:graphicFrameLocks noChangeAspect="1"/>
          </p:cNvGraphicFramePr>
          <p:nvPr/>
        </p:nvGraphicFramePr>
        <p:xfrm>
          <a:off x="1981200" y="990600"/>
          <a:ext cx="3884612" cy="1670050"/>
        </p:xfrm>
        <a:graphic>
          <a:graphicData uri="http://schemas.openxmlformats.org/presentationml/2006/ole">
            <p:oleObj spid="_x0000_s20483" name="Equation" r:id="rId6" imgW="1981080" imgH="850680" progId="Equation.3">
              <p:embed/>
            </p:oleObj>
          </a:graphicData>
        </a:graphic>
      </p:graphicFrame>
      <p:sp>
        <p:nvSpPr>
          <p:cNvPr id="12" name="Footer Placeholder 11"/>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6"/>
          <p:cNvSpPr>
            <a:spLocks noGrp="1" noChangeArrowheads="1"/>
          </p:cNvSpPr>
          <p:nvPr>
            <p:ph type="sldNum" sz="quarter" idx="4294967295"/>
          </p:nvPr>
        </p:nvSpPr>
        <p:spPr>
          <a:xfrm>
            <a:off x="6858000" y="6337300"/>
            <a:ext cx="1905000" cy="457200"/>
          </a:xfrm>
          <a:prstGeom prst="rect">
            <a:avLst/>
          </a:prstGeom>
        </p:spPr>
        <p:txBody>
          <a:bodyPr/>
          <a:lstStyle/>
          <a:p>
            <a:fld id="{714498D5-AC20-42D7-8F7B-014CC8CB6BEC}" type="slidenum">
              <a:rPr lang="en-US"/>
              <a:pPr/>
              <a:t>43</a:t>
            </a:fld>
            <a:endParaRPr lang="en-US"/>
          </a:p>
        </p:txBody>
      </p:sp>
      <p:sp>
        <p:nvSpPr>
          <p:cNvPr id="440322" name="Rectangle 2"/>
          <p:cNvSpPr>
            <a:spLocks noGrp="1" noChangeArrowheads="1"/>
          </p:cNvSpPr>
          <p:nvPr>
            <p:ph type="ctrTitle"/>
          </p:nvPr>
        </p:nvSpPr>
        <p:spPr>
          <a:xfrm>
            <a:off x="935038" y="0"/>
            <a:ext cx="8208962" cy="698501"/>
          </a:xfrm>
        </p:spPr>
        <p:txBody>
          <a:bodyPr>
            <a:normAutofit/>
          </a:bodyPr>
          <a:lstStyle/>
          <a:p>
            <a:r>
              <a:rPr lang="en-US" sz="2000" dirty="0" err="1" smtClean="0">
                <a:solidFill>
                  <a:srgbClr val="0070C0"/>
                </a:solidFill>
                <a:latin typeface="Verdana" pitchFamily="34" charset="0"/>
              </a:rPr>
              <a:t>Luminositet</a:t>
            </a:r>
            <a:r>
              <a:rPr lang="en-US" sz="2000" dirty="0">
                <a:solidFill>
                  <a:srgbClr val="0070C0"/>
                </a:solidFill>
                <a:latin typeface="Verdana" pitchFamily="34" charset="0"/>
              </a:rPr>
              <a:t> </a:t>
            </a:r>
            <a:r>
              <a:rPr lang="en-US" sz="2000" dirty="0" smtClean="0">
                <a:solidFill>
                  <a:srgbClr val="0070C0"/>
                </a:solidFill>
                <a:latin typeface="Verdana" pitchFamily="34" charset="0"/>
              </a:rPr>
              <a:t>= f(</a:t>
            </a:r>
            <a:r>
              <a:rPr lang="en-US" sz="2000" dirty="0" err="1" smtClean="0">
                <a:solidFill>
                  <a:srgbClr val="0070C0"/>
                </a:solidFill>
                <a:latin typeface="Verdana" pitchFamily="34" charset="0"/>
              </a:rPr>
              <a:t>strålens</a:t>
            </a:r>
            <a:r>
              <a:rPr lang="en-US" sz="2000" dirty="0" smtClean="0">
                <a:solidFill>
                  <a:srgbClr val="0070C0"/>
                </a:solidFill>
                <a:latin typeface="Verdana" pitchFamily="34" charset="0"/>
              </a:rPr>
              <a:t> </a:t>
            </a:r>
            <a:r>
              <a:rPr lang="en-US" sz="2000" dirty="0" err="1" smtClean="0">
                <a:solidFill>
                  <a:srgbClr val="0070C0"/>
                </a:solidFill>
                <a:latin typeface="Verdana" pitchFamily="34" charset="0"/>
              </a:rPr>
              <a:t>storlek</a:t>
            </a:r>
            <a:r>
              <a:rPr lang="en-US" sz="2000" dirty="0" smtClean="0">
                <a:solidFill>
                  <a:srgbClr val="0070C0"/>
                </a:solidFill>
                <a:latin typeface="Verdana" pitchFamily="34" charset="0"/>
              </a:rPr>
              <a:t>)</a:t>
            </a:r>
            <a:endParaRPr lang="en-US" sz="2000" dirty="0">
              <a:solidFill>
                <a:srgbClr val="0070C0"/>
              </a:solidFill>
              <a:latin typeface="Verdana" pitchFamily="34" charset="0"/>
            </a:endParaRPr>
          </a:p>
        </p:txBody>
      </p:sp>
      <p:sp>
        <p:nvSpPr>
          <p:cNvPr id="44032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4032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4032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graphicFrame>
        <p:nvGraphicFramePr>
          <p:cNvPr id="440327" name="Object 7"/>
          <p:cNvGraphicFramePr>
            <a:graphicFrameLocks noChangeAspect="1"/>
          </p:cNvGraphicFramePr>
          <p:nvPr/>
        </p:nvGraphicFramePr>
        <p:xfrm>
          <a:off x="6591300" y="3259138"/>
          <a:ext cx="1416050" cy="533400"/>
        </p:xfrm>
        <a:graphic>
          <a:graphicData uri="http://schemas.openxmlformats.org/presentationml/2006/ole">
            <p:oleObj spid="_x0000_s21508" name="Equation" r:id="rId4" imgW="672840" imgH="253800" progId="Equation.3">
              <p:embed/>
            </p:oleObj>
          </a:graphicData>
        </a:graphic>
      </p:graphicFrame>
      <p:pic>
        <p:nvPicPr>
          <p:cNvPr id="440349" name="Picture 29"/>
          <p:cNvPicPr>
            <a:picLocks noChangeAspect="1" noChangeArrowheads="1"/>
          </p:cNvPicPr>
          <p:nvPr/>
        </p:nvPicPr>
        <p:blipFill>
          <a:blip r:embed="rId5" cstate="print"/>
          <a:srcRect/>
          <a:stretch>
            <a:fillRect/>
          </a:stretch>
        </p:blipFill>
        <p:spPr bwMode="auto">
          <a:xfrm>
            <a:off x="1166813" y="1804988"/>
            <a:ext cx="5321300" cy="1144587"/>
          </a:xfrm>
          <a:prstGeom prst="rect">
            <a:avLst/>
          </a:prstGeom>
          <a:noFill/>
          <a:ln w="9525" algn="ctr">
            <a:noFill/>
            <a:miter lim="800000"/>
            <a:headEnd/>
            <a:tailEnd/>
          </a:ln>
          <a:effectLst/>
        </p:spPr>
      </p:pic>
      <p:sp>
        <p:nvSpPr>
          <p:cNvPr id="440352" name="Text Box 32"/>
          <p:cNvSpPr txBox="1">
            <a:spLocks noChangeArrowheads="1"/>
          </p:cNvSpPr>
          <p:nvPr/>
        </p:nvSpPr>
        <p:spPr bwMode="auto">
          <a:xfrm>
            <a:off x="685800" y="5486400"/>
            <a:ext cx="1773242" cy="338554"/>
          </a:xfrm>
          <a:prstGeom prst="rect">
            <a:avLst/>
          </a:prstGeom>
          <a:solidFill>
            <a:schemeClr val="bg1"/>
          </a:solidFill>
          <a:ln w="9525" algn="ctr">
            <a:noFill/>
            <a:miter lim="800000"/>
            <a:headEnd/>
            <a:tailEnd/>
          </a:ln>
          <a:effectLst/>
        </p:spPr>
        <p:txBody>
          <a:bodyPr wrap="none">
            <a:spAutoFit/>
          </a:bodyPr>
          <a:lstStyle/>
          <a:p>
            <a:r>
              <a:rPr lang="en-US" sz="1600" dirty="0" err="1" smtClean="0">
                <a:solidFill>
                  <a:srgbClr val="0070C0"/>
                </a:solidFill>
                <a:latin typeface="Verdana" pitchFamily="34" charset="0"/>
              </a:rPr>
              <a:t>Begränsningar</a:t>
            </a:r>
            <a:r>
              <a:rPr lang="en-US" sz="1600" dirty="0" smtClean="0">
                <a:solidFill>
                  <a:srgbClr val="0070C0"/>
                </a:solidFill>
                <a:latin typeface="Verdana" pitchFamily="34" charset="0"/>
              </a:rPr>
              <a:t>:</a:t>
            </a:r>
            <a:endParaRPr lang="en-US" sz="1600" dirty="0">
              <a:solidFill>
                <a:srgbClr val="0070C0"/>
              </a:solidFill>
              <a:latin typeface="Verdana" pitchFamily="34" charset="0"/>
            </a:endParaRPr>
          </a:p>
        </p:txBody>
      </p:sp>
      <p:sp>
        <p:nvSpPr>
          <p:cNvPr id="440353" name="Text Box 33"/>
          <p:cNvSpPr txBox="1">
            <a:spLocks noChangeArrowheads="1"/>
          </p:cNvSpPr>
          <p:nvPr/>
        </p:nvSpPr>
        <p:spPr bwMode="auto">
          <a:xfrm>
            <a:off x="2687638" y="5478463"/>
            <a:ext cx="2908745" cy="338554"/>
          </a:xfrm>
          <a:prstGeom prst="rect">
            <a:avLst/>
          </a:prstGeom>
          <a:solidFill>
            <a:schemeClr val="bg1"/>
          </a:solidFill>
          <a:ln w="9525" algn="ctr">
            <a:noFill/>
            <a:miter lim="800000"/>
            <a:headEnd/>
            <a:tailEnd/>
          </a:ln>
          <a:effectLst/>
        </p:spPr>
        <p:txBody>
          <a:bodyPr wrap="none">
            <a:spAutoFit/>
          </a:bodyPr>
          <a:lstStyle/>
          <a:p>
            <a:r>
              <a:rPr lang="en-US" sz="1600" dirty="0" err="1">
                <a:solidFill>
                  <a:srgbClr val="0070C0"/>
                </a:solidFill>
                <a:latin typeface="Verdana" pitchFamily="34" charset="0"/>
              </a:rPr>
              <a:t>Tillgänglig</a:t>
            </a:r>
            <a:r>
              <a:rPr lang="en-US" sz="1600" dirty="0">
                <a:solidFill>
                  <a:srgbClr val="0070C0"/>
                </a:solidFill>
                <a:latin typeface="Verdana" pitchFamily="34" charset="0"/>
              </a:rPr>
              <a:t> </a:t>
            </a:r>
            <a:r>
              <a:rPr lang="en-US" sz="1600" dirty="0" err="1" smtClean="0">
                <a:solidFill>
                  <a:srgbClr val="0070C0"/>
                </a:solidFill>
                <a:latin typeface="Verdana" pitchFamily="34" charset="0"/>
              </a:rPr>
              <a:t>fältstyrka</a:t>
            </a:r>
            <a:r>
              <a:rPr lang="en-US" sz="1600" dirty="0" smtClean="0">
                <a:solidFill>
                  <a:srgbClr val="0070C0"/>
                </a:solidFill>
                <a:latin typeface="Verdana" pitchFamily="34" charset="0"/>
              </a:rPr>
              <a:t>        </a:t>
            </a:r>
            <a:endParaRPr lang="en-US" sz="1600" dirty="0">
              <a:solidFill>
                <a:srgbClr val="0070C0"/>
              </a:solidFill>
              <a:latin typeface="Verdana" pitchFamily="34" charset="0"/>
            </a:endParaRPr>
          </a:p>
        </p:txBody>
      </p:sp>
      <p:sp>
        <p:nvSpPr>
          <p:cNvPr id="440354" name="Text Box 34"/>
          <p:cNvSpPr txBox="1">
            <a:spLocks noChangeArrowheads="1"/>
          </p:cNvSpPr>
          <p:nvPr/>
        </p:nvSpPr>
        <p:spPr bwMode="auto">
          <a:xfrm>
            <a:off x="2705100" y="5800725"/>
            <a:ext cx="2702984" cy="338554"/>
          </a:xfrm>
          <a:prstGeom prst="rect">
            <a:avLst/>
          </a:prstGeom>
          <a:solidFill>
            <a:schemeClr val="bg1"/>
          </a:solidFill>
          <a:ln w="9525" algn="ctr">
            <a:noFill/>
            <a:miter lim="800000"/>
            <a:headEnd/>
            <a:tailEnd/>
          </a:ln>
          <a:effectLst/>
        </p:spPr>
        <p:txBody>
          <a:bodyPr wrap="none">
            <a:spAutoFit/>
          </a:bodyPr>
          <a:lstStyle/>
          <a:p>
            <a:r>
              <a:rPr lang="en-US" sz="1600" dirty="0" err="1">
                <a:solidFill>
                  <a:srgbClr val="0070C0"/>
                </a:solidFill>
                <a:latin typeface="Verdana" pitchFamily="34" charset="0"/>
              </a:rPr>
              <a:t>Magnetens</a:t>
            </a:r>
            <a:r>
              <a:rPr lang="en-US" sz="1600" dirty="0">
                <a:solidFill>
                  <a:srgbClr val="0070C0"/>
                </a:solidFill>
                <a:latin typeface="Verdana" pitchFamily="34" charset="0"/>
              </a:rPr>
              <a:t> </a:t>
            </a:r>
            <a:r>
              <a:rPr lang="en-US" sz="1600" dirty="0" err="1">
                <a:solidFill>
                  <a:srgbClr val="0070C0"/>
                </a:solidFill>
                <a:latin typeface="Verdana" pitchFamily="34" charset="0"/>
              </a:rPr>
              <a:t>öppning</a:t>
            </a:r>
            <a:r>
              <a:rPr lang="en-US" sz="1600" dirty="0">
                <a:solidFill>
                  <a:srgbClr val="0070C0"/>
                </a:solidFill>
                <a:latin typeface="Verdana" pitchFamily="34" charset="0"/>
              </a:rPr>
              <a:t>       </a:t>
            </a:r>
          </a:p>
        </p:txBody>
      </p:sp>
      <p:sp>
        <p:nvSpPr>
          <p:cNvPr id="440355" name="Oval 35"/>
          <p:cNvSpPr>
            <a:spLocks noChangeArrowheads="1"/>
          </p:cNvSpPr>
          <p:nvPr/>
        </p:nvSpPr>
        <p:spPr bwMode="auto">
          <a:xfrm>
            <a:off x="6934200" y="2362200"/>
            <a:ext cx="1743075" cy="904875"/>
          </a:xfrm>
          <a:prstGeom prst="ellipse">
            <a:avLst/>
          </a:prstGeom>
          <a:noFill/>
          <a:ln w="9525" algn="ctr">
            <a:noFill/>
            <a:round/>
            <a:headEnd/>
            <a:tailEnd/>
          </a:ln>
          <a:effectLst/>
        </p:spPr>
        <p:txBody>
          <a:bodyPr wrap="none" anchor="ctr">
            <a:spAutoFit/>
          </a:bodyPr>
          <a:lstStyle/>
          <a:p>
            <a:endParaRPr lang="en-US"/>
          </a:p>
        </p:txBody>
      </p:sp>
      <p:pic>
        <p:nvPicPr>
          <p:cNvPr id="440356" name="Picture 36"/>
          <p:cNvPicPr>
            <a:picLocks noChangeAspect="1" noChangeArrowheads="1"/>
          </p:cNvPicPr>
          <p:nvPr/>
        </p:nvPicPr>
        <p:blipFill>
          <a:blip r:embed="rId6" cstate="print"/>
          <a:srcRect/>
          <a:stretch>
            <a:fillRect/>
          </a:stretch>
        </p:blipFill>
        <p:spPr bwMode="auto">
          <a:xfrm>
            <a:off x="952500" y="3378200"/>
            <a:ext cx="4670425" cy="1843088"/>
          </a:xfrm>
          <a:prstGeom prst="rect">
            <a:avLst/>
          </a:prstGeom>
          <a:noFill/>
          <a:ln w="9525" algn="ctr">
            <a:noFill/>
            <a:miter lim="800000"/>
            <a:headEnd/>
            <a:tailEnd/>
          </a:ln>
          <a:effectLst/>
        </p:spPr>
      </p:pic>
      <p:sp>
        <p:nvSpPr>
          <p:cNvPr id="440357" name="Oval 37"/>
          <p:cNvSpPr>
            <a:spLocks noChangeArrowheads="1"/>
          </p:cNvSpPr>
          <p:nvPr/>
        </p:nvSpPr>
        <p:spPr bwMode="auto">
          <a:xfrm>
            <a:off x="7113588" y="2541588"/>
            <a:ext cx="1743075" cy="904875"/>
          </a:xfrm>
          <a:prstGeom prst="ellipse">
            <a:avLst/>
          </a:prstGeom>
          <a:noFill/>
          <a:ln w="9525" algn="ctr">
            <a:noFill/>
            <a:round/>
            <a:headEnd/>
            <a:tailEnd/>
          </a:ln>
          <a:effectLst/>
        </p:spPr>
        <p:txBody>
          <a:bodyPr wrap="none" anchor="ctr">
            <a:spAutoFit/>
          </a:bodyPr>
          <a:lstStyle/>
          <a:p>
            <a:endParaRPr lang="en-US"/>
          </a:p>
        </p:txBody>
      </p:sp>
      <p:graphicFrame>
        <p:nvGraphicFramePr>
          <p:cNvPr id="440358" name="Object 38"/>
          <p:cNvGraphicFramePr>
            <a:graphicFrameLocks noChangeAspect="1"/>
          </p:cNvGraphicFramePr>
          <p:nvPr/>
        </p:nvGraphicFramePr>
        <p:xfrm>
          <a:off x="6535738" y="1809750"/>
          <a:ext cx="2058987" cy="933450"/>
        </p:xfrm>
        <a:graphic>
          <a:graphicData uri="http://schemas.openxmlformats.org/presentationml/2006/ole">
            <p:oleObj spid="_x0000_s21509" name="Equation" r:id="rId7" imgW="977760" imgH="444240" progId="Equation.3">
              <p:embed/>
            </p:oleObj>
          </a:graphicData>
        </a:graphic>
      </p:graphicFrame>
      <p:pic>
        <p:nvPicPr>
          <p:cNvPr id="440359" name="Picture 39"/>
          <p:cNvPicPr>
            <a:picLocks noChangeAspect="1" noChangeArrowheads="1"/>
          </p:cNvPicPr>
          <p:nvPr/>
        </p:nvPicPr>
        <p:blipFill>
          <a:blip r:embed="rId5" cstate="print"/>
          <a:srcRect l="44792" t="22469" r="27565" b="43661"/>
          <a:stretch>
            <a:fillRect/>
          </a:stretch>
        </p:blipFill>
        <p:spPr bwMode="auto">
          <a:xfrm>
            <a:off x="6175375" y="3946525"/>
            <a:ext cx="2752725" cy="725488"/>
          </a:xfrm>
          <a:prstGeom prst="rect">
            <a:avLst/>
          </a:prstGeom>
          <a:noFill/>
          <a:ln w="9525" algn="ctr">
            <a:noFill/>
            <a:miter lim="800000"/>
            <a:headEnd/>
            <a:tailEnd/>
          </a:ln>
          <a:effectLst/>
        </p:spPr>
      </p:pic>
      <p:sp>
        <p:nvSpPr>
          <p:cNvPr id="440360" name="Line 40"/>
          <p:cNvSpPr>
            <a:spLocks noChangeShapeType="1"/>
          </p:cNvSpPr>
          <p:nvPr/>
        </p:nvSpPr>
        <p:spPr bwMode="auto">
          <a:xfrm flipH="1">
            <a:off x="7543800" y="2800350"/>
            <a:ext cx="171450" cy="619125"/>
          </a:xfrm>
          <a:prstGeom prst="line">
            <a:avLst/>
          </a:prstGeom>
          <a:noFill/>
          <a:ln w="9525">
            <a:solidFill>
              <a:schemeClr val="tx1"/>
            </a:solidFill>
            <a:round/>
            <a:headEnd/>
            <a:tailEnd type="triangle" w="med" len="med"/>
          </a:ln>
          <a:effectLst/>
        </p:spPr>
        <p:txBody>
          <a:bodyPr>
            <a:spAutoFit/>
          </a:bodyPr>
          <a:lstStyle/>
          <a:p>
            <a:endParaRPr lang="en-US"/>
          </a:p>
        </p:txBody>
      </p:sp>
      <p:sp>
        <p:nvSpPr>
          <p:cNvPr id="440361" name="Line 41"/>
          <p:cNvSpPr>
            <a:spLocks noChangeShapeType="1"/>
          </p:cNvSpPr>
          <p:nvPr/>
        </p:nvSpPr>
        <p:spPr bwMode="auto">
          <a:xfrm>
            <a:off x="7362825" y="4257675"/>
            <a:ext cx="419100" cy="133350"/>
          </a:xfrm>
          <a:prstGeom prst="line">
            <a:avLst/>
          </a:prstGeom>
          <a:noFill/>
          <a:ln w="28575">
            <a:solidFill>
              <a:schemeClr val="hlink"/>
            </a:solidFill>
            <a:round/>
            <a:headEnd type="triangle" w="med" len="med"/>
            <a:tailEnd type="triangle" w="med" len="med"/>
          </a:ln>
          <a:effectLst/>
        </p:spPr>
        <p:txBody>
          <a:bodyPr>
            <a:spAutoFit/>
          </a:bodyPr>
          <a:lstStyle/>
          <a:p>
            <a:endParaRPr lang="en-US"/>
          </a:p>
        </p:txBody>
      </p:sp>
      <p:sp>
        <p:nvSpPr>
          <p:cNvPr id="440362" name="Line 42"/>
          <p:cNvSpPr>
            <a:spLocks noChangeShapeType="1"/>
          </p:cNvSpPr>
          <p:nvPr/>
        </p:nvSpPr>
        <p:spPr bwMode="auto">
          <a:xfrm>
            <a:off x="6675438" y="3713163"/>
            <a:ext cx="647700" cy="466725"/>
          </a:xfrm>
          <a:prstGeom prst="line">
            <a:avLst/>
          </a:prstGeom>
          <a:noFill/>
          <a:ln w="9525">
            <a:solidFill>
              <a:schemeClr val="tx1"/>
            </a:solidFill>
            <a:round/>
            <a:headEnd/>
            <a:tailEnd type="triangle" w="med" len="med"/>
          </a:ln>
          <a:effectLst/>
        </p:spPr>
        <p:txBody>
          <a:bodyPr>
            <a:spAutoFit/>
          </a:bodyPr>
          <a:lstStyle/>
          <a:p>
            <a:endParaRPr lang="en-US"/>
          </a:p>
        </p:txBody>
      </p:sp>
      <p:sp>
        <p:nvSpPr>
          <p:cNvPr id="440363" name="Text Box 43"/>
          <p:cNvSpPr txBox="1">
            <a:spLocks noChangeArrowheads="1"/>
          </p:cNvSpPr>
          <p:nvPr/>
        </p:nvSpPr>
        <p:spPr bwMode="auto">
          <a:xfrm>
            <a:off x="1152525" y="885825"/>
            <a:ext cx="5617692" cy="369332"/>
          </a:xfrm>
          <a:prstGeom prst="rect">
            <a:avLst/>
          </a:prstGeom>
          <a:solidFill>
            <a:schemeClr val="bg1"/>
          </a:solidFill>
          <a:ln w="9525" algn="ctr">
            <a:noFill/>
            <a:miter lim="800000"/>
            <a:headEnd/>
            <a:tailEnd/>
          </a:ln>
          <a:effectLst/>
        </p:spPr>
        <p:txBody>
          <a:bodyPr wrap="none">
            <a:spAutoFit/>
          </a:bodyPr>
          <a:lstStyle/>
          <a:p>
            <a:r>
              <a:rPr lang="en-US" sz="1800" dirty="0" err="1">
                <a:solidFill>
                  <a:srgbClr val="0070C0"/>
                </a:solidFill>
                <a:latin typeface="Verdana" pitchFamily="34" charset="0"/>
              </a:rPr>
              <a:t>Strålen</a:t>
            </a:r>
            <a:r>
              <a:rPr lang="en-US" sz="1800" dirty="0">
                <a:solidFill>
                  <a:srgbClr val="0070C0"/>
                </a:solidFill>
                <a:latin typeface="Verdana" pitchFamily="34" charset="0"/>
              </a:rPr>
              <a:t> </a:t>
            </a:r>
            <a:r>
              <a:rPr lang="en-US" sz="1800" dirty="0" err="1">
                <a:solidFill>
                  <a:srgbClr val="0070C0"/>
                </a:solidFill>
                <a:latin typeface="Verdana" pitchFamily="34" charset="0"/>
              </a:rPr>
              <a:t>måste</a:t>
            </a:r>
            <a:r>
              <a:rPr lang="en-US" sz="1800" dirty="0">
                <a:solidFill>
                  <a:srgbClr val="0070C0"/>
                </a:solidFill>
                <a:latin typeface="Verdana" pitchFamily="34" charset="0"/>
              </a:rPr>
              <a:t> </a:t>
            </a:r>
            <a:r>
              <a:rPr lang="en-US" sz="1800" dirty="0" err="1">
                <a:solidFill>
                  <a:srgbClr val="0070C0"/>
                </a:solidFill>
                <a:latin typeface="Verdana" pitchFamily="34" charset="0"/>
              </a:rPr>
              <a:t>vara</a:t>
            </a:r>
            <a:r>
              <a:rPr lang="en-US" sz="1800" dirty="0">
                <a:solidFill>
                  <a:srgbClr val="0070C0"/>
                </a:solidFill>
                <a:latin typeface="Verdana" pitchFamily="34" charset="0"/>
              </a:rPr>
              <a:t> </a:t>
            </a:r>
            <a:r>
              <a:rPr lang="en-US" sz="1800" dirty="0" err="1">
                <a:solidFill>
                  <a:srgbClr val="0070C0"/>
                </a:solidFill>
                <a:latin typeface="Verdana" pitchFamily="34" charset="0"/>
              </a:rPr>
              <a:t>liten</a:t>
            </a:r>
            <a:r>
              <a:rPr lang="en-US" sz="1800" dirty="0">
                <a:solidFill>
                  <a:srgbClr val="0070C0"/>
                </a:solidFill>
                <a:latin typeface="Verdana" pitchFamily="34" charset="0"/>
              </a:rPr>
              <a:t> </a:t>
            </a:r>
            <a:r>
              <a:rPr lang="en-US" sz="1800" dirty="0" err="1">
                <a:solidFill>
                  <a:srgbClr val="0070C0"/>
                </a:solidFill>
                <a:latin typeface="Verdana" pitchFamily="34" charset="0"/>
              </a:rPr>
              <a:t>i</a:t>
            </a:r>
            <a:r>
              <a:rPr lang="en-US" sz="1800" dirty="0">
                <a:solidFill>
                  <a:srgbClr val="0070C0"/>
                </a:solidFill>
                <a:latin typeface="Verdana" pitchFamily="34" charset="0"/>
              </a:rPr>
              <a:t> </a:t>
            </a:r>
            <a:r>
              <a:rPr lang="en-US" sz="1800" dirty="0" err="1">
                <a:solidFill>
                  <a:srgbClr val="0070C0"/>
                </a:solidFill>
                <a:latin typeface="Verdana" pitchFamily="34" charset="0"/>
              </a:rPr>
              <a:t>kollisionspunkten</a:t>
            </a:r>
            <a:r>
              <a:rPr lang="en-US" sz="1800" dirty="0">
                <a:solidFill>
                  <a:srgbClr val="0070C0"/>
                </a:solidFill>
                <a:latin typeface="Verdana" pitchFamily="34" charset="0"/>
              </a:rPr>
              <a:t>     </a:t>
            </a:r>
          </a:p>
        </p:txBody>
      </p:sp>
      <p:sp>
        <p:nvSpPr>
          <p:cNvPr id="440370" name="Rectangle 50"/>
          <p:cNvSpPr>
            <a:spLocks noChangeArrowheads="1"/>
          </p:cNvSpPr>
          <p:nvPr/>
        </p:nvSpPr>
        <p:spPr bwMode="auto">
          <a:xfrm rot="-5400000">
            <a:off x="-2331243" y="3151981"/>
            <a:ext cx="5748338" cy="307975"/>
          </a:xfrm>
          <a:prstGeom prst="rect">
            <a:avLst/>
          </a:prstGeom>
          <a:noFill/>
          <a:ln w="9525">
            <a:noFill/>
            <a:miter lim="800000"/>
            <a:headEnd/>
            <a:tailEnd/>
          </a:ln>
          <a:effectLst/>
        </p:spPr>
        <p:txBody>
          <a:bodyPr anchor="b"/>
          <a:lstStyle/>
          <a:p>
            <a:pPr algn="ctr" eaLnBrk="1" hangingPunct="1"/>
            <a:r>
              <a:rPr lang="en-US" sz="1800">
                <a:solidFill>
                  <a:schemeClr val="folHlink"/>
                </a:solidFill>
              </a:rPr>
              <a:t>EXPERIMENT</a:t>
            </a:r>
            <a:endParaRPr lang="en-US" sz="1600">
              <a:solidFill>
                <a:schemeClr val="folHlink"/>
              </a:solidFill>
            </a:endParaRPr>
          </a:p>
        </p:txBody>
      </p:sp>
      <p:sp>
        <p:nvSpPr>
          <p:cNvPr id="22" name="Footer Placeholder 21"/>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6"/>
          <p:cNvSpPr>
            <a:spLocks noGrp="1" noChangeArrowheads="1"/>
          </p:cNvSpPr>
          <p:nvPr>
            <p:ph type="sldNum" sz="quarter" idx="4294967295"/>
          </p:nvPr>
        </p:nvSpPr>
        <p:spPr>
          <a:xfrm>
            <a:off x="6858000" y="6337300"/>
            <a:ext cx="1905000" cy="457200"/>
          </a:xfrm>
          <a:prstGeom prst="rect">
            <a:avLst/>
          </a:prstGeom>
        </p:spPr>
        <p:txBody>
          <a:bodyPr/>
          <a:lstStyle/>
          <a:p>
            <a:fld id="{260C7FD7-6618-4C5E-90FF-1259DF843DC5}" type="slidenum">
              <a:rPr lang="en-US"/>
              <a:pPr/>
              <a:t>44</a:t>
            </a:fld>
            <a:endParaRPr lang="en-US"/>
          </a:p>
        </p:txBody>
      </p:sp>
      <p:sp>
        <p:nvSpPr>
          <p:cNvPr id="442370" name="Rectangle 2"/>
          <p:cNvSpPr>
            <a:spLocks noGrp="1" noChangeArrowheads="1"/>
          </p:cNvSpPr>
          <p:nvPr>
            <p:ph type="ctrTitle"/>
          </p:nvPr>
        </p:nvSpPr>
        <p:spPr>
          <a:xfrm>
            <a:off x="935038" y="-71438"/>
            <a:ext cx="8208962" cy="698501"/>
          </a:xfrm>
        </p:spPr>
        <p:txBody>
          <a:bodyPr/>
          <a:lstStyle/>
          <a:p>
            <a:r>
              <a:rPr lang="en-US" sz="2600" dirty="0">
                <a:solidFill>
                  <a:srgbClr val="0070C0"/>
                </a:solidFill>
                <a:latin typeface="Comic Sans MS" pitchFamily="66" charset="0"/>
              </a:rPr>
              <a:t>S</a:t>
            </a:r>
            <a:r>
              <a:rPr lang="fr-FR" sz="2600" dirty="0">
                <a:solidFill>
                  <a:srgbClr val="0070C0"/>
                </a:solidFill>
                <a:latin typeface="Comic Sans MS" pitchFamily="66" charset="0"/>
              </a:rPr>
              <a:t>y</a:t>
            </a:r>
            <a:r>
              <a:rPr lang="en-US" sz="2600" dirty="0" err="1">
                <a:solidFill>
                  <a:srgbClr val="0070C0"/>
                </a:solidFill>
                <a:latin typeface="Comic Sans MS" pitchFamily="66" charset="0"/>
              </a:rPr>
              <a:t>nkrotronstrålning</a:t>
            </a:r>
            <a:endParaRPr lang="en-US" sz="2600" dirty="0">
              <a:solidFill>
                <a:srgbClr val="0070C0"/>
              </a:solidFill>
              <a:latin typeface="Comic Sans MS" pitchFamily="66" charset="0"/>
            </a:endParaRPr>
          </a:p>
        </p:txBody>
      </p:sp>
      <p:sp>
        <p:nvSpPr>
          <p:cNvPr id="442371"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42372"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42373"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442389" name="Picture 21"/>
          <p:cNvPicPr>
            <a:picLocks noChangeAspect="1" noChangeArrowheads="1"/>
          </p:cNvPicPr>
          <p:nvPr/>
        </p:nvPicPr>
        <p:blipFill>
          <a:blip r:embed="rId4" cstate="print"/>
          <a:srcRect/>
          <a:stretch>
            <a:fillRect/>
          </a:stretch>
        </p:blipFill>
        <p:spPr bwMode="auto">
          <a:xfrm>
            <a:off x="2276475" y="1304925"/>
            <a:ext cx="6686550" cy="1847850"/>
          </a:xfrm>
          <a:prstGeom prst="rect">
            <a:avLst/>
          </a:prstGeom>
          <a:noFill/>
          <a:ln w="9525" algn="ctr">
            <a:noFill/>
            <a:miter lim="800000"/>
            <a:headEnd/>
            <a:tailEnd/>
          </a:ln>
          <a:effectLst/>
        </p:spPr>
      </p:pic>
      <p:sp>
        <p:nvSpPr>
          <p:cNvPr id="442390" name="Text Box 22"/>
          <p:cNvSpPr txBox="1">
            <a:spLocks noChangeArrowheads="1"/>
          </p:cNvSpPr>
          <p:nvPr/>
        </p:nvSpPr>
        <p:spPr bwMode="auto">
          <a:xfrm>
            <a:off x="6651625" y="1836738"/>
            <a:ext cx="1358900" cy="581025"/>
          </a:xfrm>
          <a:prstGeom prst="rect">
            <a:avLst/>
          </a:prstGeom>
          <a:solidFill>
            <a:schemeClr val="bg1"/>
          </a:solidFill>
          <a:ln w="9525" algn="ctr">
            <a:noFill/>
            <a:miter lim="800000"/>
            <a:headEnd/>
            <a:tailEnd/>
          </a:ln>
          <a:effectLst/>
        </p:spPr>
        <p:txBody>
          <a:bodyPr wrap="none">
            <a:spAutoFit/>
          </a:bodyPr>
          <a:lstStyle/>
          <a:p>
            <a:r>
              <a:rPr lang="en-US" sz="1600"/>
              <a:t>Partikelbana</a:t>
            </a:r>
          </a:p>
          <a:p>
            <a:endParaRPr lang="en-US" sz="1600"/>
          </a:p>
        </p:txBody>
      </p:sp>
      <p:sp>
        <p:nvSpPr>
          <p:cNvPr id="442392" name="Text Box 24"/>
          <p:cNvSpPr txBox="1">
            <a:spLocks noChangeArrowheads="1"/>
          </p:cNvSpPr>
          <p:nvPr/>
        </p:nvSpPr>
        <p:spPr bwMode="auto">
          <a:xfrm>
            <a:off x="381000" y="1752600"/>
            <a:ext cx="1970539" cy="338554"/>
          </a:xfrm>
          <a:prstGeom prst="rect">
            <a:avLst/>
          </a:prstGeom>
          <a:solidFill>
            <a:schemeClr val="bg1"/>
          </a:solidFill>
          <a:ln w="9525" algn="ctr">
            <a:noFill/>
            <a:miter lim="800000"/>
            <a:headEnd/>
            <a:tailEnd/>
          </a:ln>
          <a:effectLst/>
        </p:spPr>
        <p:txBody>
          <a:bodyPr wrap="none">
            <a:spAutoFit/>
          </a:bodyPr>
          <a:lstStyle/>
          <a:p>
            <a:r>
              <a:rPr lang="en-US" sz="1600" dirty="0" err="1">
                <a:solidFill>
                  <a:srgbClr val="0070C0"/>
                </a:solidFill>
              </a:rPr>
              <a:t>Kon</a:t>
            </a:r>
            <a:r>
              <a:rPr lang="en-US" sz="1600" dirty="0">
                <a:solidFill>
                  <a:srgbClr val="0070C0"/>
                </a:solidFill>
              </a:rPr>
              <a:t> </a:t>
            </a:r>
            <a:r>
              <a:rPr lang="en-US" sz="1600" dirty="0" err="1">
                <a:solidFill>
                  <a:srgbClr val="0070C0"/>
                </a:solidFill>
              </a:rPr>
              <a:t>av</a:t>
            </a:r>
            <a:r>
              <a:rPr lang="en-US" sz="1600" dirty="0">
                <a:solidFill>
                  <a:srgbClr val="0070C0"/>
                </a:solidFill>
              </a:rPr>
              <a:t> s</a:t>
            </a:r>
            <a:r>
              <a:rPr lang="fr-FR" sz="1600" dirty="0">
                <a:solidFill>
                  <a:srgbClr val="0070C0"/>
                </a:solidFill>
              </a:rPr>
              <a:t>y</a:t>
            </a:r>
            <a:r>
              <a:rPr lang="en-US" sz="1600" dirty="0" err="1">
                <a:solidFill>
                  <a:srgbClr val="0070C0"/>
                </a:solidFill>
              </a:rPr>
              <a:t>nkrotronljus</a:t>
            </a:r>
            <a:endParaRPr lang="en-US" sz="1600" dirty="0">
              <a:solidFill>
                <a:srgbClr val="0070C0"/>
              </a:solidFill>
            </a:endParaRPr>
          </a:p>
        </p:txBody>
      </p:sp>
      <p:sp>
        <p:nvSpPr>
          <p:cNvPr id="442393" name="Text Box 25"/>
          <p:cNvSpPr txBox="1">
            <a:spLocks noChangeArrowheads="1"/>
          </p:cNvSpPr>
          <p:nvPr/>
        </p:nvSpPr>
        <p:spPr bwMode="auto">
          <a:xfrm>
            <a:off x="4572000" y="2628900"/>
            <a:ext cx="2145459" cy="369332"/>
          </a:xfrm>
          <a:prstGeom prst="rect">
            <a:avLst/>
          </a:prstGeom>
          <a:solidFill>
            <a:schemeClr val="bg1"/>
          </a:solidFill>
          <a:ln w="9525" algn="ctr">
            <a:noFill/>
            <a:miter lim="800000"/>
            <a:headEnd/>
            <a:tailEnd/>
          </a:ln>
          <a:effectLst/>
        </p:spPr>
        <p:txBody>
          <a:bodyPr wrap="none">
            <a:spAutoFit/>
          </a:bodyPr>
          <a:lstStyle/>
          <a:p>
            <a:r>
              <a:rPr lang="en-US" sz="1800" dirty="0">
                <a:solidFill>
                  <a:srgbClr val="0070C0"/>
                </a:solidFill>
              </a:rPr>
              <a:t>          </a:t>
            </a:r>
            <a:r>
              <a:rPr lang="en-US" sz="1800" dirty="0" err="1">
                <a:solidFill>
                  <a:srgbClr val="0070C0"/>
                </a:solidFill>
              </a:rPr>
              <a:t>Öppningsvinkel</a:t>
            </a:r>
            <a:endParaRPr lang="en-US" sz="1800" dirty="0">
              <a:solidFill>
                <a:srgbClr val="0070C0"/>
              </a:solidFill>
            </a:endParaRPr>
          </a:p>
        </p:txBody>
      </p:sp>
      <p:sp>
        <p:nvSpPr>
          <p:cNvPr id="442394" name="Text Box 26"/>
          <p:cNvSpPr txBox="1">
            <a:spLocks noChangeArrowheads="1"/>
          </p:cNvSpPr>
          <p:nvPr/>
        </p:nvSpPr>
        <p:spPr bwMode="auto">
          <a:xfrm>
            <a:off x="1257300" y="2986088"/>
            <a:ext cx="3728393" cy="1815882"/>
          </a:xfrm>
          <a:prstGeom prst="rect">
            <a:avLst/>
          </a:prstGeom>
          <a:solidFill>
            <a:schemeClr val="bg1"/>
          </a:solidFill>
          <a:ln w="9525" algn="ctr">
            <a:noFill/>
            <a:miter lim="800000"/>
            <a:headEnd/>
            <a:tailEnd/>
          </a:ln>
          <a:effectLst/>
        </p:spPr>
        <p:txBody>
          <a:bodyPr wrap="none">
            <a:spAutoFit/>
          </a:bodyPr>
          <a:lstStyle/>
          <a:p>
            <a:r>
              <a:rPr lang="en-US" sz="1600" dirty="0" err="1">
                <a:solidFill>
                  <a:srgbClr val="0070C0"/>
                </a:solidFill>
              </a:rPr>
              <a:t>Elektromagnetiska</a:t>
            </a:r>
            <a:r>
              <a:rPr lang="en-US" sz="1600" dirty="0">
                <a:solidFill>
                  <a:srgbClr val="0070C0"/>
                </a:solidFill>
              </a:rPr>
              <a:t> </a:t>
            </a:r>
            <a:r>
              <a:rPr lang="en-US" sz="1600" dirty="0" err="1">
                <a:solidFill>
                  <a:srgbClr val="0070C0"/>
                </a:solidFill>
              </a:rPr>
              <a:t>vågor</a:t>
            </a:r>
            <a:endParaRPr lang="en-US" sz="1600" dirty="0">
              <a:solidFill>
                <a:srgbClr val="0070C0"/>
              </a:solidFill>
            </a:endParaRPr>
          </a:p>
          <a:p>
            <a:endParaRPr lang="en-US" sz="1600" dirty="0">
              <a:solidFill>
                <a:srgbClr val="0070C0"/>
              </a:solidFill>
            </a:endParaRPr>
          </a:p>
          <a:p>
            <a:r>
              <a:rPr lang="en-US" sz="1600" dirty="0" err="1">
                <a:solidFill>
                  <a:srgbClr val="0070C0"/>
                </a:solidFill>
              </a:rPr>
              <a:t>Accelererande</a:t>
            </a:r>
            <a:r>
              <a:rPr lang="en-US" sz="1600" dirty="0">
                <a:solidFill>
                  <a:srgbClr val="0070C0"/>
                </a:solidFill>
              </a:rPr>
              <a:t> </a:t>
            </a:r>
            <a:r>
              <a:rPr lang="en-US" sz="1600" dirty="0" err="1">
                <a:solidFill>
                  <a:srgbClr val="0070C0"/>
                </a:solidFill>
              </a:rPr>
              <a:t>laddade</a:t>
            </a:r>
            <a:r>
              <a:rPr lang="en-US" sz="1600" dirty="0">
                <a:solidFill>
                  <a:srgbClr val="0070C0"/>
                </a:solidFill>
              </a:rPr>
              <a:t> </a:t>
            </a:r>
            <a:r>
              <a:rPr lang="en-US" sz="1600" dirty="0" err="1">
                <a:solidFill>
                  <a:srgbClr val="0070C0"/>
                </a:solidFill>
              </a:rPr>
              <a:t>partiklar</a:t>
            </a:r>
            <a:r>
              <a:rPr lang="en-US" sz="1600" dirty="0">
                <a:solidFill>
                  <a:srgbClr val="0070C0"/>
                </a:solidFill>
              </a:rPr>
              <a:t> </a:t>
            </a:r>
            <a:r>
              <a:rPr lang="en-US" sz="1600" dirty="0" err="1">
                <a:solidFill>
                  <a:srgbClr val="0070C0"/>
                </a:solidFill>
              </a:rPr>
              <a:t>sänder</a:t>
            </a:r>
            <a:r>
              <a:rPr lang="en-US" sz="1600" dirty="0">
                <a:solidFill>
                  <a:srgbClr val="0070C0"/>
                </a:solidFill>
              </a:rPr>
              <a:t> </a:t>
            </a:r>
            <a:r>
              <a:rPr lang="en-US" sz="1600" dirty="0" err="1">
                <a:solidFill>
                  <a:srgbClr val="0070C0"/>
                </a:solidFill>
              </a:rPr>
              <a:t>ut</a:t>
            </a:r>
            <a:r>
              <a:rPr lang="en-US" sz="1600" dirty="0">
                <a:solidFill>
                  <a:srgbClr val="0070C0"/>
                </a:solidFill>
              </a:rPr>
              <a:t> </a:t>
            </a:r>
          </a:p>
          <a:p>
            <a:r>
              <a:rPr lang="en-US" sz="1600" dirty="0" err="1">
                <a:solidFill>
                  <a:srgbClr val="0070C0"/>
                </a:solidFill>
              </a:rPr>
              <a:t>elektromagnetisk</a:t>
            </a:r>
            <a:r>
              <a:rPr lang="en-US" sz="1600" dirty="0">
                <a:solidFill>
                  <a:srgbClr val="0070C0"/>
                </a:solidFill>
              </a:rPr>
              <a:t> </a:t>
            </a:r>
            <a:r>
              <a:rPr lang="en-US" sz="1600" dirty="0" err="1">
                <a:solidFill>
                  <a:srgbClr val="0070C0"/>
                </a:solidFill>
              </a:rPr>
              <a:t>strålning</a:t>
            </a:r>
            <a:endParaRPr lang="en-US" sz="1600" dirty="0">
              <a:solidFill>
                <a:srgbClr val="0070C0"/>
              </a:solidFill>
            </a:endParaRPr>
          </a:p>
          <a:p>
            <a:endParaRPr lang="en-US" sz="1600" dirty="0">
              <a:solidFill>
                <a:srgbClr val="0070C0"/>
              </a:solidFill>
            </a:endParaRPr>
          </a:p>
          <a:p>
            <a:r>
              <a:rPr lang="en-US" sz="1600" dirty="0">
                <a:solidFill>
                  <a:srgbClr val="0070C0"/>
                </a:solidFill>
              </a:rPr>
              <a:t>Radio signaler </a:t>
            </a:r>
            <a:r>
              <a:rPr lang="en-US" sz="1600" dirty="0" err="1">
                <a:solidFill>
                  <a:srgbClr val="0070C0"/>
                </a:solidFill>
              </a:rPr>
              <a:t>och</a:t>
            </a:r>
            <a:r>
              <a:rPr lang="en-US" sz="1600" dirty="0">
                <a:solidFill>
                  <a:srgbClr val="0070C0"/>
                </a:solidFill>
              </a:rPr>
              <a:t> </a:t>
            </a:r>
            <a:r>
              <a:rPr lang="en-US" sz="1600" dirty="0" err="1">
                <a:solidFill>
                  <a:srgbClr val="0070C0"/>
                </a:solidFill>
              </a:rPr>
              <a:t>röntgenstrålning</a:t>
            </a:r>
            <a:endParaRPr lang="en-US" sz="1600" dirty="0">
              <a:solidFill>
                <a:srgbClr val="0070C0"/>
              </a:solidFill>
            </a:endParaRPr>
          </a:p>
          <a:p>
            <a:endParaRPr lang="en-US" sz="1600" dirty="0"/>
          </a:p>
        </p:txBody>
      </p:sp>
      <p:graphicFrame>
        <p:nvGraphicFramePr>
          <p:cNvPr id="442395" name="Object 27"/>
          <p:cNvGraphicFramePr>
            <a:graphicFrameLocks noChangeAspect="1"/>
          </p:cNvGraphicFramePr>
          <p:nvPr/>
        </p:nvGraphicFramePr>
        <p:xfrm>
          <a:off x="1446213" y="4687888"/>
          <a:ext cx="1095375" cy="935037"/>
        </p:xfrm>
        <a:graphic>
          <a:graphicData uri="http://schemas.openxmlformats.org/presentationml/2006/ole">
            <p:oleObj spid="_x0000_s22532" name="Equation" r:id="rId5" imgW="520560" imgH="444240" progId="Equation.3">
              <p:embed/>
            </p:oleObj>
          </a:graphicData>
        </a:graphic>
      </p:graphicFrame>
      <p:graphicFrame>
        <p:nvGraphicFramePr>
          <p:cNvPr id="442396" name="Object 28"/>
          <p:cNvGraphicFramePr>
            <a:graphicFrameLocks noChangeAspect="1"/>
          </p:cNvGraphicFramePr>
          <p:nvPr/>
        </p:nvGraphicFramePr>
        <p:xfrm>
          <a:off x="3340100" y="4676775"/>
          <a:ext cx="1095375" cy="935038"/>
        </p:xfrm>
        <a:graphic>
          <a:graphicData uri="http://schemas.openxmlformats.org/presentationml/2006/ole">
            <p:oleObj spid="_x0000_s22533" name="Equation" r:id="rId6" imgW="520560" imgH="444240" progId="Equation.3">
              <p:embed/>
            </p:oleObj>
          </a:graphicData>
        </a:graphic>
      </p:graphicFrame>
      <p:pic>
        <p:nvPicPr>
          <p:cNvPr id="442397" name="Picture 29"/>
          <p:cNvPicPr>
            <a:picLocks noChangeAspect="1" noChangeArrowheads="1"/>
          </p:cNvPicPr>
          <p:nvPr/>
        </p:nvPicPr>
        <p:blipFill>
          <a:blip r:embed="rId7" cstate="print"/>
          <a:srcRect/>
          <a:stretch>
            <a:fillRect/>
          </a:stretch>
        </p:blipFill>
        <p:spPr bwMode="auto">
          <a:xfrm>
            <a:off x="5543550" y="4737100"/>
            <a:ext cx="2609850" cy="717550"/>
          </a:xfrm>
          <a:prstGeom prst="rect">
            <a:avLst/>
          </a:prstGeom>
          <a:noFill/>
          <a:ln w="9525" algn="ctr">
            <a:noFill/>
            <a:miter lim="800000"/>
            <a:headEnd/>
            <a:tailEnd/>
          </a:ln>
          <a:effectLst/>
        </p:spPr>
      </p:pic>
      <p:sp>
        <p:nvSpPr>
          <p:cNvPr id="15" name="Footer Placeholder 14"/>
          <p:cNvSpPr>
            <a:spLocks noGrp="1"/>
          </p:cNvSpPr>
          <p:nvPr>
            <p:ph type="ftr" sz="quarter" idx="11"/>
          </p:nvPr>
        </p:nvSpPr>
        <p:spPr/>
        <p:txBody>
          <a:bodyPr/>
          <a:lstStyle/>
          <a:p>
            <a:r>
              <a:rPr lang="en-US" smtClean="0"/>
              <a:t>EDMS:1220969</a:t>
            </a:r>
            <a:endParaRPr lang="en-US"/>
          </a:p>
        </p:txBody>
      </p:sp>
      <p:pic>
        <p:nvPicPr>
          <p:cNvPr id="17" name="Picture 14"/>
          <p:cNvPicPr>
            <a:picLocks noChangeAspect="1" noChangeArrowheads="1"/>
          </p:cNvPicPr>
          <p:nvPr/>
        </p:nvPicPr>
        <p:blipFill>
          <a:blip r:embed="rId8" cstate="print"/>
          <a:srcRect/>
          <a:stretch>
            <a:fillRect/>
          </a:stretch>
        </p:blipFill>
        <p:spPr bwMode="auto">
          <a:xfrm>
            <a:off x="533400" y="5638800"/>
            <a:ext cx="4454525" cy="885825"/>
          </a:xfrm>
          <a:prstGeom prst="rect">
            <a:avLst/>
          </a:prstGeom>
          <a:noFill/>
          <a:ln w="9525" algn="ctr">
            <a:noFill/>
            <a:miter lim="800000"/>
            <a:headEnd/>
            <a:tailEnd/>
          </a:ln>
          <a:effectLst/>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6"/>
          <p:cNvSpPr>
            <a:spLocks noGrp="1" noChangeArrowheads="1"/>
          </p:cNvSpPr>
          <p:nvPr>
            <p:ph type="sldNum" sz="quarter" idx="4294967295"/>
          </p:nvPr>
        </p:nvSpPr>
        <p:spPr>
          <a:xfrm>
            <a:off x="6858000" y="6337300"/>
            <a:ext cx="1905000" cy="457200"/>
          </a:xfrm>
          <a:prstGeom prst="rect">
            <a:avLst/>
          </a:prstGeom>
        </p:spPr>
        <p:txBody>
          <a:bodyPr/>
          <a:lstStyle/>
          <a:p>
            <a:fld id="{764AD70A-91B1-4766-A9FA-BC3581E680A5}" type="slidenum">
              <a:rPr lang="en-US"/>
              <a:pPr/>
              <a:t>45</a:t>
            </a:fld>
            <a:endParaRPr lang="en-US"/>
          </a:p>
        </p:txBody>
      </p:sp>
      <p:sp>
        <p:nvSpPr>
          <p:cNvPr id="454658" name="Rectangle 2"/>
          <p:cNvSpPr>
            <a:spLocks noGrp="1" noChangeArrowheads="1"/>
          </p:cNvSpPr>
          <p:nvPr>
            <p:ph type="ctrTitle"/>
          </p:nvPr>
        </p:nvSpPr>
        <p:spPr>
          <a:xfrm>
            <a:off x="935038" y="-71438"/>
            <a:ext cx="7672387" cy="698501"/>
          </a:xfrm>
        </p:spPr>
        <p:txBody>
          <a:bodyPr/>
          <a:lstStyle/>
          <a:p>
            <a:r>
              <a:rPr lang="en-GB" sz="2800" dirty="0">
                <a:solidFill>
                  <a:srgbClr val="0070C0"/>
                </a:solidFill>
                <a:latin typeface="Comic Sans MS" pitchFamily="66" charset="0"/>
              </a:rPr>
              <a:t>Vacuum</a:t>
            </a:r>
            <a:endParaRPr lang="en-US" sz="2800" dirty="0">
              <a:solidFill>
                <a:srgbClr val="0070C0"/>
              </a:solidFill>
              <a:latin typeface="Comic Sans MS" pitchFamily="66" charset="0"/>
            </a:endParaRPr>
          </a:p>
        </p:txBody>
      </p:sp>
      <p:sp>
        <p:nvSpPr>
          <p:cNvPr id="454659"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54660"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54661"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454666" name="Picture 10"/>
          <p:cNvPicPr>
            <a:picLocks noChangeAspect="1" noChangeArrowheads="1"/>
          </p:cNvPicPr>
          <p:nvPr/>
        </p:nvPicPr>
        <p:blipFill>
          <a:blip r:embed="rId3" cstate="print"/>
          <a:srcRect/>
          <a:stretch>
            <a:fillRect/>
          </a:stretch>
        </p:blipFill>
        <p:spPr bwMode="auto">
          <a:xfrm>
            <a:off x="2387600" y="981075"/>
            <a:ext cx="5032375" cy="2513013"/>
          </a:xfrm>
          <a:prstGeom prst="rect">
            <a:avLst/>
          </a:prstGeom>
          <a:noFill/>
          <a:ln w="9525" algn="ctr">
            <a:noFill/>
            <a:miter lim="800000"/>
            <a:headEnd/>
            <a:tailEnd/>
          </a:ln>
          <a:effectLst/>
        </p:spPr>
      </p:pic>
      <p:sp>
        <p:nvSpPr>
          <p:cNvPr id="454667" name="Rectangle 11"/>
          <p:cNvSpPr>
            <a:spLocks noChangeArrowheads="1"/>
          </p:cNvSpPr>
          <p:nvPr/>
        </p:nvSpPr>
        <p:spPr bwMode="auto">
          <a:xfrm>
            <a:off x="1463675" y="3819525"/>
            <a:ext cx="3098800" cy="401638"/>
          </a:xfrm>
          <a:prstGeom prst="rect">
            <a:avLst/>
          </a:prstGeom>
          <a:noFill/>
          <a:ln w="9525">
            <a:noFill/>
            <a:miter lim="800000"/>
            <a:headEnd/>
            <a:tailEnd/>
          </a:ln>
          <a:effectLst/>
        </p:spPr>
        <p:txBody>
          <a:bodyPr lIns="92075" tIns="46038" rIns="92075" bIns="46038"/>
          <a:lstStyle/>
          <a:p>
            <a:pPr lvl="1" eaLnBrk="1" hangingPunct="1">
              <a:spcBef>
                <a:spcPct val="20000"/>
              </a:spcBef>
              <a:buClr>
                <a:schemeClr val="hlink"/>
              </a:buClr>
              <a:buSzPct val="55000"/>
            </a:pPr>
            <a:endParaRPr lang="en-US" sz="1800">
              <a:solidFill>
                <a:schemeClr val="accent1"/>
              </a:solidFill>
            </a:endParaRPr>
          </a:p>
          <a:p>
            <a:pPr lvl="1" eaLnBrk="1" hangingPunct="1">
              <a:spcBef>
                <a:spcPct val="20000"/>
              </a:spcBef>
              <a:buClr>
                <a:schemeClr val="hlink"/>
              </a:buClr>
              <a:buSzPct val="55000"/>
            </a:pPr>
            <a:endParaRPr lang="en-US" sz="1600">
              <a:solidFill>
                <a:schemeClr val="accent1"/>
              </a:solidFill>
            </a:endParaRPr>
          </a:p>
        </p:txBody>
      </p:sp>
      <p:sp>
        <p:nvSpPr>
          <p:cNvPr id="454668" name="Text Box 12"/>
          <p:cNvSpPr txBox="1">
            <a:spLocks noChangeArrowheads="1"/>
          </p:cNvSpPr>
          <p:nvPr/>
        </p:nvSpPr>
        <p:spPr bwMode="auto">
          <a:xfrm>
            <a:off x="1524000" y="3733800"/>
            <a:ext cx="7023398" cy="2585323"/>
          </a:xfrm>
          <a:prstGeom prst="rect">
            <a:avLst/>
          </a:prstGeom>
          <a:noFill/>
          <a:ln w="9525" algn="ctr">
            <a:noFill/>
            <a:miter lim="800000"/>
            <a:headEnd/>
            <a:tailEnd/>
          </a:ln>
          <a:effectLst/>
        </p:spPr>
        <p:txBody>
          <a:bodyPr wrap="none">
            <a:spAutoFit/>
          </a:bodyPr>
          <a:lstStyle/>
          <a:p>
            <a:r>
              <a:rPr lang="en-US" sz="1800" dirty="0"/>
              <a:t> </a:t>
            </a:r>
            <a:endParaRPr lang="en-US" sz="1800" dirty="0" smtClean="0"/>
          </a:p>
          <a:p>
            <a:pPr>
              <a:buFont typeface="Arial" pitchFamily="34" charset="0"/>
              <a:buChar char="•"/>
            </a:pP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Förstoring</a:t>
            </a:r>
            <a:r>
              <a:rPr lang="en-US" sz="1800" dirty="0" smtClean="0">
                <a:solidFill>
                  <a:srgbClr val="0070C0"/>
                </a:solidFill>
                <a:latin typeface="Verdana" pitchFamily="34" charset="0"/>
              </a:rPr>
              <a:t> </a:t>
            </a:r>
            <a:r>
              <a:rPr lang="en-US" sz="1800" dirty="0">
                <a:solidFill>
                  <a:srgbClr val="0070C0"/>
                </a:solidFill>
                <a:latin typeface="Verdana" pitchFamily="34" charset="0"/>
              </a:rPr>
              <a:t>“Blow up” </a:t>
            </a:r>
            <a:r>
              <a:rPr lang="en-US" sz="1800" dirty="0" err="1">
                <a:solidFill>
                  <a:srgbClr val="0070C0"/>
                </a:solidFill>
                <a:latin typeface="Verdana" pitchFamily="34" charset="0"/>
              </a:rPr>
              <a:t>av</a:t>
            </a:r>
            <a:r>
              <a:rPr lang="en-US" sz="1800" dirty="0">
                <a:solidFill>
                  <a:srgbClr val="0070C0"/>
                </a:solidFill>
                <a:latin typeface="Verdana" pitchFamily="34" charset="0"/>
              </a:rPr>
              <a:t> </a:t>
            </a:r>
            <a:r>
              <a:rPr lang="en-US" sz="1800" dirty="0" err="1" smtClean="0">
                <a:solidFill>
                  <a:srgbClr val="0070C0"/>
                </a:solidFill>
                <a:latin typeface="Verdana" pitchFamily="34" charset="0"/>
              </a:rPr>
              <a:t>strålen</a:t>
            </a:r>
            <a:endParaRPr lang="en-US" sz="1800" dirty="0">
              <a:solidFill>
                <a:srgbClr val="0070C0"/>
              </a:solidFill>
              <a:latin typeface="Verdana" pitchFamily="34" charset="0"/>
            </a:endParaRPr>
          </a:p>
          <a:p>
            <a:pPr>
              <a:buFont typeface="Arial" pitchFamily="34" charset="0"/>
              <a:buChar char="•"/>
            </a:pPr>
            <a:r>
              <a:rPr lang="en-US" sz="1800" dirty="0">
                <a:solidFill>
                  <a:srgbClr val="0070C0"/>
                </a:solidFill>
                <a:latin typeface="Verdana" pitchFamily="34" charset="0"/>
              </a:rPr>
              <a:t> </a:t>
            </a:r>
            <a:r>
              <a:rPr lang="en-US" sz="1800" dirty="0" err="1" smtClean="0">
                <a:solidFill>
                  <a:srgbClr val="0070C0"/>
                </a:solidFill>
                <a:latin typeface="Verdana" pitchFamily="34" charset="0"/>
              </a:rPr>
              <a:t>Partikelförluster</a:t>
            </a:r>
            <a:endParaRPr lang="en-US" sz="1800" dirty="0">
              <a:solidFill>
                <a:srgbClr val="0070C0"/>
              </a:solidFill>
              <a:latin typeface="Verdana" pitchFamily="34" charset="0"/>
            </a:endParaRPr>
          </a:p>
          <a:p>
            <a:pPr>
              <a:buFont typeface="Arial" pitchFamily="34" charset="0"/>
              <a:buChar char="•"/>
            </a:pPr>
            <a:r>
              <a:rPr lang="en-US" sz="1800" dirty="0">
                <a:solidFill>
                  <a:srgbClr val="0070C0"/>
                </a:solidFill>
                <a:latin typeface="Verdana" pitchFamily="34" charset="0"/>
              </a:rPr>
              <a:t> </a:t>
            </a:r>
            <a:r>
              <a:rPr lang="en-US" sz="1800" dirty="0" err="1">
                <a:solidFill>
                  <a:srgbClr val="0070C0"/>
                </a:solidFill>
                <a:latin typeface="Verdana" pitchFamily="34" charset="0"/>
              </a:rPr>
              <a:t>Oönskade</a:t>
            </a:r>
            <a:r>
              <a:rPr lang="en-US" sz="1800" dirty="0">
                <a:solidFill>
                  <a:srgbClr val="0070C0"/>
                </a:solidFill>
                <a:latin typeface="Verdana" pitchFamily="34" charset="0"/>
              </a:rPr>
              <a:t> </a:t>
            </a:r>
            <a:r>
              <a:rPr lang="en-US" sz="1800" dirty="0" err="1">
                <a:solidFill>
                  <a:srgbClr val="0070C0"/>
                </a:solidFill>
                <a:latin typeface="Verdana" pitchFamily="34" charset="0"/>
              </a:rPr>
              <a:t>kollisioner</a:t>
            </a:r>
            <a:r>
              <a:rPr lang="en-US" sz="1800" dirty="0">
                <a:solidFill>
                  <a:srgbClr val="0070C0"/>
                </a:solidFill>
                <a:latin typeface="Verdana" pitchFamily="34" charset="0"/>
              </a:rPr>
              <a:t> </a:t>
            </a:r>
            <a:r>
              <a:rPr lang="en-US" sz="1800" dirty="0" err="1">
                <a:solidFill>
                  <a:srgbClr val="0070C0"/>
                </a:solidFill>
                <a:latin typeface="Verdana" pitchFamily="34" charset="0"/>
              </a:rPr>
              <a:t>i</a:t>
            </a:r>
            <a:r>
              <a:rPr lang="en-US" sz="1800" dirty="0">
                <a:solidFill>
                  <a:srgbClr val="0070C0"/>
                </a:solidFill>
                <a:latin typeface="Verdana" pitchFamily="34" charset="0"/>
              </a:rPr>
              <a:t> </a:t>
            </a:r>
            <a:r>
              <a:rPr lang="en-US" sz="1800" dirty="0" err="1" smtClean="0">
                <a:solidFill>
                  <a:srgbClr val="0070C0"/>
                </a:solidFill>
                <a:latin typeface="Verdana" pitchFamily="34" charset="0"/>
              </a:rPr>
              <a:t>experimenten</a:t>
            </a:r>
            <a:endParaRPr lang="en-US" sz="1800" dirty="0">
              <a:solidFill>
                <a:srgbClr val="0070C0"/>
              </a:solidFill>
              <a:latin typeface="Verdana" pitchFamily="34" charset="0"/>
            </a:endParaRPr>
          </a:p>
          <a:p>
            <a:pPr>
              <a:buFont typeface="Arial" pitchFamily="34" charset="0"/>
              <a:buChar char="•"/>
            </a:pPr>
            <a:r>
              <a:rPr lang="en-US" sz="1800" dirty="0">
                <a:solidFill>
                  <a:srgbClr val="0070C0"/>
                </a:solidFill>
                <a:latin typeface="Verdana" pitchFamily="34" charset="0"/>
              </a:rPr>
              <a:t> </a:t>
            </a:r>
            <a:r>
              <a:rPr lang="en-US" sz="1800" dirty="0" err="1">
                <a:solidFill>
                  <a:srgbClr val="0070C0"/>
                </a:solidFill>
                <a:latin typeface="Verdana" pitchFamily="34" charset="0"/>
              </a:rPr>
              <a:t>Minskad</a:t>
            </a:r>
            <a:r>
              <a:rPr lang="en-US" sz="1800" dirty="0">
                <a:solidFill>
                  <a:srgbClr val="0070C0"/>
                </a:solidFill>
                <a:latin typeface="Verdana" pitchFamily="34" charset="0"/>
              </a:rPr>
              <a:t> </a:t>
            </a:r>
            <a:r>
              <a:rPr lang="en-US" sz="1800" dirty="0" err="1" smtClean="0">
                <a:solidFill>
                  <a:srgbClr val="0070C0"/>
                </a:solidFill>
                <a:latin typeface="Verdana" pitchFamily="34" charset="0"/>
              </a:rPr>
              <a:t>luminositet</a:t>
            </a:r>
            <a:endParaRPr lang="en-US" sz="1800" dirty="0" smtClean="0">
              <a:solidFill>
                <a:srgbClr val="0070C0"/>
              </a:solidFill>
              <a:latin typeface="Verdana" pitchFamily="34" charset="0"/>
            </a:endParaRPr>
          </a:p>
          <a:p>
            <a:pPr>
              <a:buFont typeface="Arial" pitchFamily="34" charset="0"/>
              <a:buChar char="•"/>
            </a:pPr>
            <a:endParaRPr lang="en-US" dirty="0" smtClean="0">
              <a:solidFill>
                <a:srgbClr val="0070C0"/>
              </a:solidFill>
              <a:latin typeface="Verdana" pitchFamily="34" charset="0"/>
            </a:endParaRPr>
          </a:p>
          <a:p>
            <a:pPr>
              <a:buFont typeface="Arial" pitchFamily="34" charset="0"/>
              <a:buChar char="•"/>
            </a:pPr>
            <a:r>
              <a:rPr lang="en-US" dirty="0" smtClean="0">
                <a:solidFill>
                  <a:srgbClr val="0070C0"/>
                </a:solidFill>
                <a:latin typeface="Verdana" pitchFamily="34" charset="0"/>
              </a:rPr>
              <a:t>LHC :</a:t>
            </a:r>
            <a:endParaRPr lang="en-US" sz="1800" dirty="0" smtClean="0">
              <a:solidFill>
                <a:srgbClr val="0070C0"/>
              </a:solidFill>
              <a:latin typeface="Verdana" pitchFamily="34" charset="0"/>
            </a:endParaRP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Ultrahögt</a:t>
            </a:r>
            <a:r>
              <a:rPr lang="en-US" dirty="0" smtClean="0">
                <a:solidFill>
                  <a:srgbClr val="0070C0"/>
                </a:solidFill>
                <a:latin typeface="Verdana" pitchFamily="34" charset="0"/>
              </a:rPr>
              <a:t> </a:t>
            </a:r>
            <a:r>
              <a:rPr lang="en-US" b="1" dirty="0" smtClean="0">
                <a:solidFill>
                  <a:srgbClr val="0070C0"/>
                </a:solidFill>
                <a:latin typeface="Verdana" pitchFamily="34" charset="0"/>
              </a:rPr>
              <a:t> </a:t>
            </a:r>
            <a:r>
              <a:rPr lang="en-US" dirty="0" smtClean="0">
                <a:solidFill>
                  <a:srgbClr val="0070C0"/>
                </a:solidFill>
                <a:latin typeface="Verdana" pitchFamily="34" charset="0"/>
              </a:rPr>
              <a:t>vacuum 10-</a:t>
            </a:r>
            <a:r>
              <a:rPr lang="en-US" baseline="30000" dirty="0" smtClean="0">
                <a:solidFill>
                  <a:srgbClr val="0070C0"/>
                </a:solidFill>
                <a:latin typeface="Verdana" pitchFamily="34" charset="0"/>
              </a:rPr>
              <a:t>10</a:t>
            </a:r>
            <a:r>
              <a:rPr lang="en-US" dirty="0" smtClean="0">
                <a:solidFill>
                  <a:srgbClr val="0070C0"/>
                </a:solidFill>
                <a:latin typeface="Verdana" pitchFamily="34" charset="0"/>
              </a:rPr>
              <a:t> </a:t>
            </a:r>
            <a:r>
              <a:rPr lang="en-US" dirty="0" err="1" smtClean="0">
                <a:solidFill>
                  <a:srgbClr val="0070C0"/>
                </a:solidFill>
                <a:latin typeface="Verdana" pitchFamily="34" charset="0"/>
              </a:rPr>
              <a:t>Torr</a:t>
            </a:r>
            <a:r>
              <a:rPr lang="en-US" dirty="0" smtClean="0">
                <a:solidFill>
                  <a:srgbClr val="0070C0"/>
                </a:solidFill>
                <a:latin typeface="Verdana" pitchFamily="34" charset="0"/>
              </a:rPr>
              <a:t> (~3 million </a:t>
            </a:r>
            <a:r>
              <a:rPr lang="en-US" dirty="0" err="1" smtClean="0">
                <a:solidFill>
                  <a:srgbClr val="0070C0"/>
                </a:solidFill>
                <a:latin typeface="Verdana" pitchFamily="34" charset="0"/>
              </a:rPr>
              <a:t>molekyler</a:t>
            </a:r>
            <a:r>
              <a:rPr lang="en-US" dirty="0" smtClean="0">
                <a:solidFill>
                  <a:srgbClr val="0070C0"/>
                </a:solidFill>
                <a:latin typeface="Verdana" pitchFamily="34" charset="0"/>
              </a:rPr>
              <a:t>/cm</a:t>
            </a:r>
            <a:r>
              <a:rPr lang="en-US" baseline="30000" dirty="0" smtClean="0">
                <a:solidFill>
                  <a:srgbClr val="0070C0"/>
                </a:solidFill>
                <a:latin typeface="Verdana" pitchFamily="34" charset="0"/>
              </a:rPr>
              <a:t>3</a:t>
            </a:r>
            <a:r>
              <a:rPr lang="en-US" dirty="0" smtClean="0">
                <a:solidFill>
                  <a:srgbClr val="0070C0"/>
                </a:solidFill>
                <a:latin typeface="Verdana" pitchFamily="34" charset="0"/>
              </a:rPr>
              <a:t>) </a:t>
            </a:r>
          </a:p>
          <a:p>
            <a:pPr>
              <a:buFont typeface="Arial" pitchFamily="34" charset="0"/>
              <a:buChar char="•"/>
            </a:pPr>
            <a:r>
              <a:rPr lang="en-US" dirty="0" smtClean="0">
                <a:solidFill>
                  <a:srgbClr val="0070C0"/>
                </a:solidFill>
                <a:latin typeface="Verdana" pitchFamily="34" charset="0"/>
              </a:rPr>
              <a:t> </a:t>
            </a:r>
            <a:r>
              <a:rPr lang="en-US" dirty="0" err="1" smtClean="0">
                <a:solidFill>
                  <a:srgbClr val="0070C0"/>
                </a:solidFill>
                <a:latin typeface="Verdana" pitchFamily="34" charset="0"/>
              </a:rPr>
              <a:t>Vid</a:t>
            </a:r>
            <a:r>
              <a:rPr lang="en-US" dirty="0" smtClean="0">
                <a:solidFill>
                  <a:srgbClr val="0070C0"/>
                </a:solidFill>
                <a:latin typeface="Verdana" pitchFamily="34" charset="0"/>
              </a:rPr>
              <a:t> 10,000 km </a:t>
            </a:r>
            <a:r>
              <a:rPr lang="en-US" dirty="0" err="1" smtClean="0">
                <a:solidFill>
                  <a:srgbClr val="0070C0"/>
                </a:solidFill>
                <a:latin typeface="Verdana" pitchFamily="34" charset="0"/>
              </a:rPr>
              <a:t>höjd</a:t>
            </a:r>
            <a:r>
              <a:rPr lang="en-US" dirty="0" smtClean="0">
                <a:solidFill>
                  <a:srgbClr val="0070C0"/>
                </a:solidFill>
                <a:latin typeface="Verdana" pitchFamily="34" charset="0"/>
              </a:rPr>
              <a:t> </a:t>
            </a:r>
            <a:r>
              <a:rPr lang="en-US" dirty="0" err="1" smtClean="0">
                <a:solidFill>
                  <a:srgbClr val="0070C0"/>
                </a:solidFill>
                <a:latin typeface="Verdana" pitchFamily="34" charset="0"/>
              </a:rPr>
              <a:t>är</a:t>
            </a:r>
            <a:r>
              <a:rPr lang="en-US" dirty="0" smtClean="0">
                <a:solidFill>
                  <a:srgbClr val="0070C0"/>
                </a:solidFill>
                <a:latin typeface="Verdana" pitchFamily="34" charset="0"/>
              </a:rPr>
              <a:t> </a:t>
            </a:r>
            <a:r>
              <a:rPr lang="en-US" dirty="0" err="1" smtClean="0">
                <a:solidFill>
                  <a:srgbClr val="0070C0"/>
                </a:solidFill>
                <a:latin typeface="Verdana" pitchFamily="34" charset="0"/>
              </a:rPr>
              <a:t>trycket</a:t>
            </a:r>
            <a:r>
              <a:rPr lang="en-US" dirty="0" smtClean="0">
                <a:solidFill>
                  <a:srgbClr val="0070C0"/>
                </a:solidFill>
                <a:latin typeface="Verdana" pitchFamily="34" charset="0"/>
              </a:rPr>
              <a:t> ~ 10</a:t>
            </a:r>
            <a:r>
              <a:rPr lang="en-US" baseline="30000" dirty="0" smtClean="0">
                <a:solidFill>
                  <a:srgbClr val="0070C0"/>
                </a:solidFill>
                <a:latin typeface="Verdana" pitchFamily="34" charset="0"/>
              </a:rPr>
              <a:t>-13</a:t>
            </a:r>
            <a:r>
              <a:rPr lang="en-US" dirty="0" smtClean="0">
                <a:solidFill>
                  <a:srgbClr val="0070C0"/>
                </a:solidFill>
                <a:latin typeface="Verdana" pitchFamily="34" charset="0"/>
              </a:rPr>
              <a:t> </a:t>
            </a:r>
            <a:r>
              <a:rPr lang="en-US" dirty="0" err="1" smtClean="0">
                <a:solidFill>
                  <a:srgbClr val="0070C0"/>
                </a:solidFill>
                <a:latin typeface="Verdana" pitchFamily="34" charset="0"/>
              </a:rPr>
              <a:t>Torr</a:t>
            </a:r>
            <a:endParaRPr lang="en-US" sz="1800" dirty="0">
              <a:solidFill>
                <a:srgbClr val="0070C0"/>
              </a:solidFill>
              <a:latin typeface="Verdana" pitchFamily="34" charset="0"/>
            </a:endParaRPr>
          </a:p>
        </p:txBody>
      </p:sp>
      <p:sp>
        <p:nvSpPr>
          <p:cNvPr id="454669" name="Rectangle 13"/>
          <p:cNvSpPr>
            <a:spLocks noChangeArrowheads="1"/>
          </p:cNvSpPr>
          <p:nvPr/>
        </p:nvSpPr>
        <p:spPr bwMode="auto">
          <a:xfrm rot="-5400000">
            <a:off x="-2331243" y="3151981"/>
            <a:ext cx="5748338" cy="307975"/>
          </a:xfrm>
          <a:prstGeom prst="rect">
            <a:avLst/>
          </a:prstGeom>
          <a:noFill/>
          <a:ln w="9525">
            <a:noFill/>
            <a:miter lim="800000"/>
            <a:headEnd/>
            <a:tailEnd/>
          </a:ln>
          <a:effectLst/>
        </p:spPr>
        <p:txBody>
          <a:bodyPr anchor="b"/>
          <a:lstStyle/>
          <a:p>
            <a:pPr algn="ctr" eaLnBrk="1" hangingPunct="1"/>
            <a:r>
              <a:rPr lang="en-US" sz="1800">
                <a:solidFill>
                  <a:schemeClr val="folHlink"/>
                </a:solidFill>
              </a:rPr>
              <a:t>TEKNOLOGI</a:t>
            </a:r>
            <a:endParaRPr lang="en-US" sz="1600">
              <a:solidFill>
                <a:schemeClr val="folHlink"/>
              </a:solidFill>
            </a:endParaRPr>
          </a:p>
        </p:txBody>
      </p:sp>
      <p:sp>
        <p:nvSpPr>
          <p:cNvPr id="11" name="Footer Placeholder 10"/>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16"/>
          <p:cNvSpPr>
            <a:spLocks noGrp="1" noChangeArrowheads="1"/>
          </p:cNvSpPr>
          <p:nvPr>
            <p:ph type="sldNum" sz="quarter" idx="4294967295"/>
          </p:nvPr>
        </p:nvSpPr>
        <p:spPr>
          <a:xfrm>
            <a:off x="6858000" y="6337300"/>
            <a:ext cx="1905000" cy="457200"/>
          </a:xfrm>
          <a:prstGeom prst="rect">
            <a:avLst/>
          </a:prstGeom>
        </p:spPr>
        <p:txBody>
          <a:bodyPr/>
          <a:lstStyle/>
          <a:p>
            <a:fld id="{5645D346-0A69-4BFF-AE9A-25838DBF97A4}" type="slidenum">
              <a:rPr lang="en-US"/>
              <a:pPr/>
              <a:t>46</a:t>
            </a:fld>
            <a:endParaRPr lang="en-US"/>
          </a:p>
        </p:txBody>
      </p:sp>
      <p:sp>
        <p:nvSpPr>
          <p:cNvPr id="309250" name="Rectangle 2"/>
          <p:cNvSpPr>
            <a:spLocks noGrp="1" noChangeArrowheads="1"/>
          </p:cNvSpPr>
          <p:nvPr>
            <p:ph type="ctrTitle"/>
          </p:nvPr>
        </p:nvSpPr>
        <p:spPr>
          <a:xfrm>
            <a:off x="935038" y="-71438"/>
            <a:ext cx="8208962" cy="698501"/>
          </a:xfrm>
        </p:spPr>
        <p:txBody>
          <a:bodyPr/>
          <a:lstStyle/>
          <a:p>
            <a:r>
              <a:rPr lang="en-US" sz="2600" dirty="0" err="1">
                <a:solidFill>
                  <a:srgbClr val="0070C0"/>
                </a:solidFill>
                <a:latin typeface="Comic Sans MS" pitchFamily="66" charset="0"/>
              </a:rPr>
              <a:t>Varför</a:t>
            </a:r>
            <a:r>
              <a:rPr lang="en-US" sz="2600" dirty="0">
                <a:solidFill>
                  <a:srgbClr val="0070C0"/>
                </a:solidFill>
                <a:latin typeface="Comic Sans MS" pitchFamily="66" charset="0"/>
              </a:rPr>
              <a:t> </a:t>
            </a:r>
            <a:r>
              <a:rPr lang="en-US" sz="2600" dirty="0" err="1">
                <a:solidFill>
                  <a:srgbClr val="0070C0"/>
                </a:solidFill>
                <a:latin typeface="Comic Sans MS" pitchFamily="66" charset="0"/>
              </a:rPr>
              <a:t>Supraledande</a:t>
            </a:r>
            <a:r>
              <a:rPr lang="en-US" sz="2600" dirty="0">
                <a:solidFill>
                  <a:srgbClr val="0070C0"/>
                </a:solidFill>
                <a:latin typeface="Comic Sans MS" pitchFamily="66" charset="0"/>
              </a:rPr>
              <a:t> </a:t>
            </a:r>
            <a:r>
              <a:rPr lang="en-US" sz="2600" dirty="0" err="1">
                <a:solidFill>
                  <a:srgbClr val="0070C0"/>
                </a:solidFill>
                <a:latin typeface="Comic Sans MS" pitchFamily="66" charset="0"/>
              </a:rPr>
              <a:t>Teknologi</a:t>
            </a:r>
            <a:r>
              <a:rPr lang="en-US" sz="2600" dirty="0">
                <a:solidFill>
                  <a:srgbClr val="0070C0"/>
                </a:solidFill>
                <a:latin typeface="Comic Sans MS" pitchFamily="66" charset="0"/>
              </a:rPr>
              <a:t> 1</a:t>
            </a:r>
          </a:p>
        </p:txBody>
      </p:sp>
      <p:sp>
        <p:nvSpPr>
          <p:cNvPr id="309251"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09252"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09253"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309254" name="Rectangle 6"/>
          <p:cNvSpPr>
            <a:spLocks noGrp="1" noChangeArrowheads="1"/>
          </p:cNvSpPr>
          <p:nvPr>
            <p:ph type="subTitle" idx="1"/>
          </p:nvPr>
        </p:nvSpPr>
        <p:spPr>
          <a:xfrm>
            <a:off x="914400" y="914400"/>
            <a:ext cx="7099300" cy="1266825"/>
          </a:xfrm>
          <a:noFill/>
          <a:ln/>
        </p:spPr>
        <p:txBody>
          <a:bodyPr>
            <a:normAutofit fontScale="92500" lnSpcReduction="10000"/>
          </a:bodyPr>
          <a:lstStyle/>
          <a:p>
            <a:pPr marL="609600" indent="-609600" algn="l">
              <a:lnSpc>
                <a:spcPct val="80000"/>
              </a:lnSpc>
              <a:buClr>
                <a:schemeClr val="tx1"/>
              </a:buClr>
              <a:buSzTx/>
            </a:pPr>
            <a:r>
              <a:rPr lang="en-US" sz="1800" dirty="0" err="1">
                <a:solidFill>
                  <a:srgbClr val="0070C0"/>
                </a:solidFill>
                <a:latin typeface="Verdana" pitchFamily="34" charset="0"/>
              </a:rPr>
              <a:t>Varför</a:t>
            </a:r>
            <a:r>
              <a:rPr lang="en-US" sz="1800" dirty="0">
                <a:solidFill>
                  <a:srgbClr val="0070C0"/>
                </a:solidFill>
                <a:latin typeface="Verdana" pitchFamily="34" charset="0"/>
              </a:rPr>
              <a:t> </a:t>
            </a:r>
            <a:r>
              <a:rPr lang="en-US" sz="1800" dirty="0" err="1">
                <a:solidFill>
                  <a:srgbClr val="0070C0"/>
                </a:solidFill>
                <a:latin typeface="Verdana" pitchFamily="34" charset="0"/>
              </a:rPr>
              <a:t>supraledande</a:t>
            </a:r>
            <a:r>
              <a:rPr lang="en-US" sz="1800" dirty="0">
                <a:solidFill>
                  <a:srgbClr val="0070C0"/>
                </a:solidFill>
                <a:latin typeface="Verdana" pitchFamily="34" charset="0"/>
              </a:rPr>
              <a:t> </a:t>
            </a:r>
            <a:r>
              <a:rPr lang="en-US" sz="1800" dirty="0" err="1">
                <a:solidFill>
                  <a:srgbClr val="0070C0"/>
                </a:solidFill>
                <a:latin typeface="Verdana" pitchFamily="34" charset="0"/>
              </a:rPr>
              <a:t>magneter</a:t>
            </a:r>
            <a:r>
              <a:rPr lang="en-US" sz="1800" dirty="0">
                <a:solidFill>
                  <a:srgbClr val="0070C0"/>
                </a:solidFill>
                <a:latin typeface="Verdana" pitchFamily="34" charset="0"/>
              </a:rPr>
              <a:t>?</a:t>
            </a:r>
          </a:p>
          <a:p>
            <a:pPr marL="609600" indent="-609600" algn="l">
              <a:lnSpc>
                <a:spcPct val="80000"/>
              </a:lnSpc>
              <a:buClr>
                <a:schemeClr val="tx1"/>
              </a:buClr>
              <a:buSzTx/>
            </a:pPr>
            <a:endParaRPr lang="en-US" sz="1800" dirty="0">
              <a:solidFill>
                <a:srgbClr val="0070C0"/>
              </a:solidFill>
              <a:latin typeface="Verdana" pitchFamily="34" charset="0"/>
            </a:endParaRPr>
          </a:p>
          <a:p>
            <a:pPr marL="609600" indent="-609600" algn="l">
              <a:lnSpc>
                <a:spcPct val="80000"/>
              </a:lnSpc>
              <a:buClr>
                <a:schemeClr val="tx1"/>
              </a:buClr>
              <a:buSzTx/>
            </a:pPr>
            <a:r>
              <a:rPr lang="en-US" sz="1800" dirty="0" err="1">
                <a:solidFill>
                  <a:srgbClr val="0070C0"/>
                </a:solidFill>
                <a:latin typeface="Verdana" pitchFamily="34" charset="0"/>
              </a:rPr>
              <a:t>Liten</a:t>
            </a:r>
            <a:r>
              <a:rPr lang="en-US" sz="1800" dirty="0">
                <a:solidFill>
                  <a:srgbClr val="0070C0"/>
                </a:solidFill>
                <a:latin typeface="Verdana" pitchFamily="34" charset="0"/>
              </a:rPr>
              <a:t> </a:t>
            </a:r>
            <a:r>
              <a:rPr lang="en-US" sz="1800" dirty="0" err="1">
                <a:solidFill>
                  <a:srgbClr val="0070C0"/>
                </a:solidFill>
                <a:latin typeface="Verdana" pitchFamily="34" charset="0"/>
              </a:rPr>
              <a:t>radie</a:t>
            </a:r>
            <a:r>
              <a:rPr lang="en-US" sz="1800" dirty="0">
                <a:solidFill>
                  <a:srgbClr val="0070C0"/>
                </a:solidFill>
                <a:latin typeface="Verdana" pitchFamily="34" charset="0"/>
              </a:rPr>
              <a:t>, </a:t>
            </a:r>
            <a:r>
              <a:rPr lang="en-US" sz="1800" dirty="0" err="1" smtClean="0">
                <a:solidFill>
                  <a:srgbClr val="0070C0"/>
                </a:solidFill>
                <a:latin typeface="Verdana" pitchFamily="34" charset="0"/>
              </a:rPr>
              <a:t>mindre</a:t>
            </a:r>
            <a:r>
              <a:rPr lang="en-US" sz="1800" dirty="0" smtClean="0">
                <a:solidFill>
                  <a:srgbClr val="0070C0"/>
                </a:solidFill>
                <a:latin typeface="Verdana" pitchFamily="34" charset="0"/>
              </a:rPr>
              <a:t> </a:t>
            </a:r>
            <a:r>
              <a:rPr lang="en-US" sz="1800" dirty="0" err="1">
                <a:solidFill>
                  <a:srgbClr val="0070C0"/>
                </a:solidFill>
                <a:latin typeface="Verdana" pitchFamily="34" charset="0"/>
              </a:rPr>
              <a:t>maskin</a:t>
            </a:r>
            <a:r>
              <a:rPr lang="en-US" sz="1800" dirty="0">
                <a:solidFill>
                  <a:srgbClr val="0070C0"/>
                </a:solidFill>
                <a:latin typeface="Verdana" pitchFamily="34" charset="0"/>
              </a:rPr>
              <a:t>. </a:t>
            </a:r>
          </a:p>
          <a:p>
            <a:pPr marL="609600" indent="-609600" algn="l">
              <a:lnSpc>
                <a:spcPct val="80000"/>
              </a:lnSpc>
              <a:buClr>
                <a:schemeClr val="tx1"/>
              </a:buClr>
              <a:buSzTx/>
            </a:pPr>
            <a:endParaRPr lang="en-US" sz="1800" dirty="0">
              <a:solidFill>
                <a:srgbClr val="0070C0"/>
              </a:solidFill>
              <a:latin typeface="Verdana" pitchFamily="34" charset="0"/>
            </a:endParaRPr>
          </a:p>
          <a:p>
            <a:pPr marL="609600" indent="-609600" algn="l">
              <a:lnSpc>
                <a:spcPct val="80000"/>
              </a:lnSpc>
              <a:buClr>
                <a:schemeClr val="tx1"/>
              </a:buClr>
              <a:buSzTx/>
            </a:pPr>
            <a:r>
              <a:rPr lang="en-US" sz="1800" dirty="0" err="1">
                <a:solidFill>
                  <a:srgbClr val="0070C0"/>
                </a:solidFill>
                <a:latin typeface="Verdana" pitchFamily="34" charset="0"/>
              </a:rPr>
              <a:t>Energibesparing</a:t>
            </a:r>
            <a:r>
              <a:rPr lang="en-US" sz="1800" dirty="0">
                <a:solidFill>
                  <a:srgbClr val="0070C0"/>
                </a:solidFill>
                <a:latin typeface="Verdana" pitchFamily="34" charset="0"/>
              </a:rPr>
              <a:t>, men </a:t>
            </a:r>
            <a:r>
              <a:rPr lang="en-US" sz="1800" dirty="0" err="1">
                <a:solidFill>
                  <a:srgbClr val="0070C0"/>
                </a:solidFill>
                <a:latin typeface="Verdana" pitchFamily="34" charset="0"/>
              </a:rPr>
              <a:t>infrastrukturen</a:t>
            </a:r>
            <a:r>
              <a:rPr lang="en-US" sz="1800" dirty="0">
                <a:solidFill>
                  <a:srgbClr val="0070C0"/>
                </a:solidFill>
                <a:latin typeface="Verdana" pitchFamily="34" charset="0"/>
              </a:rPr>
              <a:t> </a:t>
            </a:r>
            <a:r>
              <a:rPr lang="en-US" sz="1800" dirty="0" err="1">
                <a:solidFill>
                  <a:srgbClr val="0070C0"/>
                </a:solidFill>
                <a:latin typeface="Verdana" pitchFamily="34" charset="0"/>
              </a:rPr>
              <a:t>mycket</a:t>
            </a:r>
            <a:r>
              <a:rPr lang="en-US" sz="1800" dirty="0">
                <a:solidFill>
                  <a:srgbClr val="0070C0"/>
                </a:solidFill>
                <a:latin typeface="Verdana" pitchFamily="34" charset="0"/>
              </a:rPr>
              <a:t> </a:t>
            </a:r>
            <a:r>
              <a:rPr lang="en-US" sz="1800" dirty="0" err="1">
                <a:solidFill>
                  <a:srgbClr val="0070C0"/>
                </a:solidFill>
                <a:latin typeface="Verdana" pitchFamily="34" charset="0"/>
              </a:rPr>
              <a:t>mer</a:t>
            </a:r>
            <a:r>
              <a:rPr lang="en-US" sz="1800" dirty="0">
                <a:solidFill>
                  <a:srgbClr val="0070C0"/>
                </a:solidFill>
                <a:latin typeface="Verdana" pitchFamily="34" charset="0"/>
              </a:rPr>
              <a:t> </a:t>
            </a:r>
            <a:r>
              <a:rPr lang="en-US" sz="1800" dirty="0" err="1">
                <a:solidFill>
                  <a:srgbClr val="0070C0"/>
                </a:solidFill>
                <a:latin typeface="Verdana" pitchFamily="34" charset="0"/>
              </a:rPr>
              <a:t>komplex</a:t>
            </a:r>
            <a:r>
              <a:rPr lang="en-US" sz="2200" b="1" dirty="0">
                <a:solidFill>
                  <a:srgbClr val="0070C0"/>
                </a:solidFill>
                <a:latin typeface="Verdana" pitchFamily="34" charset="0"/>
              </a:rPr>
              <a:t>.</a:t>
            </a:r>
          </a:p>
          <a:p>
            <a:pPr marL="609600" indent="-609600" algn="l">
              <a:lnSpc>
                <a:spcPct val="80000"/>
              </a:lnSpc>
              <a:buClr>
                <a:schemeClr val="tx1"/>
              </a:buClr>
              <a:buSzTx/>
              <a:buFont typeface="Wingdings" pitchFamily="2" charset="2"/>
              <a:buChar char="n"/>
            </a:pPr>
            <a:endParaRPr lang="en-US" sz="1800" b="1" dirty="0">
              <a:latin typeface="Comic Sans MS" pitchFamily="66" charset="0"/>
            </a:endParaRPr>
          </a:p>
        </p:txBody>
      </p:sp>
      <p:graphicFrame>
        <p:nvGraphicFramePr>
          <p:cNvPr id="309264" name="Object 16"/>
          <p:cNvGraphicFramePr>
            <a:graphicFrameLocks noChangeAspect="1"/>
          </p:cNvGraphicFramePr>
          <p:nvPr/>
        </p:nvGraphicFramePr>
        <p:xfrm>
          <a:off x="5562600" y="3886200"/>
          <a:ext cx="2946400" cy="1274762"/>
        </p:xfrm>
        <a:graphic>
          <a:graphicData uri="http://schemas.openxmlformats.org/presentationml/2006/ole">
            <p:oleObj spid="_x0000_s23555" name="Equation" r:id="rId4" imgW="1054080" imgH="457200" progId="Equation.3">
              <p:embed/>
            </p:oleObj>
          </a:graphicData>
        </a:graphic>
      </p:graphicFrame>
      <p:sp>
        <p:nvSpPr>
          <p:cNvPr id="309297" name="Oval 49"/>
          <p:cNvSpPr>
            <a:spLocks noChangeArrowheads="1"/>
          </p:cNvSpPr>
          <p:nvPr/>
        </p:nvSpPr>
        <p:spPr bwMode="auto">
          <a:xfrm>
            <a:off x="3714750" y="2466975"/>
            <a:ext cx="1257300" cy="523875"/>
          </a:xfrm>
          <a:prstGeom prst="ellipse">
            <a:avLst/>
          </a:prstGeom>
          <a:noFill/>
          <a:ln w="9525" algn="ctr">
            <a:solidFill>
              <a:schemeClr val="hlink"/>
            </a:solidFill>
            <a:round/>
            <a:headEnd/>
            <a:tailEnd/>
          </a:ln>
          <a:effectLst/>
        </p:spPr>
        <p:txBody>
          <a:bodyPr wrap="none" anchor="ctr">
            <a:spAutoFit/>
          </a:bodyPr>
          <a:lstStyle/>
          <a:p>
            <a:endParaRPr lang="en-US"/>
          </a:p>
        </p:txBody>
      </p:sp>
      <p:sp>
        <p:nvSpPr>
          <p:cNvPr id="309298" name="Oval 50"/>
          <p:cNvSpPr>
            <a:spLocks noChangeArrowheads="1"/>
          </p:cNvSpPr>
          <p:nvPr/>
        </p:nvSpPr>
        <p:spPr bwMode="auto">
          <a:xfrm>
            <a:off x="3732213" y="2370138"/>
            <a:ext cx="3114675" cy="704850"/>
          </a:xfrm>
          <a:prstGeom prst="ellipse">
            <a:avLst/>
          </a:prstGeom>
          <a:noFill/>
          <a:ln w="9525" algn="ctr">
            <a:solidFill>
              <a:schemeClr val="tx2"/>
            </a:solidFill>
            <a:round/>
            <a:headEnd/>
            <a:tailEnd/>
          </a:ln>
          <a:effectLst/>
        </p:spPr>
        <p:txBody>
          <a:bodyPr anchor="ctr">
            <a:spAutoFit/>
          </a:bodyPr>
          <a:lstStyle/>
          <a:p>
            <a:endParaRPr lang="en-US"/>
          </a:p>
        </p:txBody>
      </p:sp>
      <p:sp>
        <p:nvSpPr>
          <p:cNvPr id="309299" name="Oval 51"/>
          <p:cNvSpPr>
            <a:spLocks noChangeArrowheads="1"/>
          </p:cNvSpPr>
          <p:nvPr/>
        </p:nvSpPr>
        <p:spPr bwMode="auto">
          <a:xfrm>
            <a:off x="4029075" y="2457450"/>
            <a:ext cx="88900" cy="88900"/>
          </a:xfrm>
          <a:prstGeom prst="ellipse">
            <a:avLst/>
          </a:prstGeom>
          <a:solidFill>
            <a:srgbClr val="9933FF"/>
          </a:solidFill>
          <a:ln w="9525" algn="ctr">
            <a:noFill/>
            <a:round/>
            <a:headEnd/>
            <a:tailEnd/>
          </a:ln>
          <a:effectLst/>
        </p:spPr>
        <p:txBody>
          <a:bodyPr wrap="none" anchor="ctr">
            <a:spAutoFit/>
          </a:bodyPr>
          <a:lstStyle/>
          <a:p>
            <a:endParaRPr lang="en-US"/>
          </a:p>
        </p:txBody>
      </p:sp>
      <p:sp>
        <p:nvSpPr>
          <p:cNvPr id="309300" name="Oval 52"/>
          <p:cNvSpPr>
            <a:spLocks noChangeArrowheads="1"/>
          </p:cNvSpPr>
          <p:nvPr/>
        </p:nvSpPr>
        <p:spPr bwMode="auto">
          <a:xfrm>
            <a:off x="3884613" y="2513013"/>
            <a:ext cx="88900" cy="88900"/>
          </a:xfrm>
          <a:prstGeom prst="ellipse">
            <a:avLst/>
          </a:prstGeom>
          <a:solidFill>
            <a:srgbClr val="9933FF"/>
          </a:solidFill>
          <a:ln w="9525" algn="ctr">
            <a:noFill/>
            <a:round/>
            <a:headEnd/>
            <a:tailEnd/>
          </a:ln>
          <a:effectLst/>
        </p:spPr>
        <p:txBody>
          <a:bodyPr wrap="none" anchor="ctr">
            <a:spAutoFit/>
          </a:bodyPr>
          <a:lstStyle/>
          <a:p>
            <a:endParaRPr lang="en-US"/>
          </a:p>
        </p:txBody>
      </p:sp>
      <p:sp>
        <p:nvSpPr>
          <p:cNvPr id="309301" name="Oval 53"/>
          <p:cNvSpPr>
            <a:spLocks noChangeArrowheads="1"/>
          </p:cNvSpPr>
          <p:nvPr/>
        </p:nvSpPr>
        <p:spPr bwMode="auto">
          <a:xfrm>
            <a:off x="3721100" y="2587625"/>
            <a:ext cx="88900" cy="88900"/>
          </a:xfrm>
          <a:prstGeom prst="ellipse">
            <a:avLst/>
          </a:prstGeom>
          <a:solidFill>
            <a:srgbClr val="9933FF"/>
          </a:solidFill>
          <a:ln w="9525" algn="ctr">
            <a:noFill/>
            <a:round/>
            <a:headEnd/>
            <a:tailEnd/>
          </a:ln>
          <a:effectLst/>
        </p:spPr>
        <p:txBody>
          <a:bodyPr wrap="none" anchor="ctr">
            <a:spAutoFit/>
          </a:bodyPr>
          <a:lstStyle/>
          <a:p>
            <a:endParaRPr lang="en-US"/>
          </a:p>
        </p:txBody>
      </p:sp>
      <p:sp>
        <p:nvSpPr>
          <p:cNvPr id="309302" name="Oval 54"/>
          <p:cNvSpPr>
            <a:spLocks noChangeArrowheads="1"/>
          </p:cNvSpPr>
          <p:nvPr/>
        </p:nvSpPr>
        <p:spPr bwMode="auto">
          <a:xfrm>
            <a:off x="3719513" y="2747963"/>
            <a:ext cx="88900" cy="88900"/>
          </a:xfrm>
          <a:prstGeom prst="ellipse">
            <a:avLst/>
          </a:prstGeom>
          <a:solidFill>
            <a:srgbClr val="9933FF"/>
          </a:solidFill>
          <a:ln w="9525" algn="ctr">
            <a:noFill/>
            <a:round/>
            <a:headEnd/>
            <a:tailEnd/>
          </a:ln>
          <a:effectLst/>
        </p:spPr>
        <p:txBody>
          <a:bodyPr wrap="none" anchor="ctr">
            <a:spAutoFit/>
          </a:bodyPr>
          <a:lstStyle/>
          <a:p>
            <a:endParaRPr lang="en-US"/>
          </a:p>
        </p:txBody>
      </p:sp>
      <p:sp>
        <p:nvSpPr>
          <p:cNvPr id="309303" name="Oval 55"/>
          <p:cNvSpPr>
            <a:spLocks noChangeArrowheads="1"/>
          </p:cNvSpPr>
          <p:nvPr/>
        </p:nvSpPr>
        <p:spPr bwMode="auto">
          <a:xfrm>
            <a:off x="3870325" y="2860675"/>
            <a:ext cx="88900" cy="88900"/>
          </a:xfrm>
          <a:prstGeom prst="ellipse">
            <a:avLst/>
          </a:prstGeom>
          <a:solidFill>
            <a:srgbClr val="9933FF"/>
          </a:solidFill>
          <a:ln w="9525" algn="ctr">
            <a:noFill/>
            <a:round/>
            <a:headEnd/>
            <a:tailEnd/>
          </a:ln>
          <a:effectLst/>
        </p:spPr>
        <p:txBody>
          <a:bodyPr wrap="none" anchor="ctr">
            <a:spAutoFit/>
          </a:bodyPr>
          <a:lstStyle/>
          <a:p>
            <a:endParaRPr lang="en-US"/>
          </a:p>
        </p:txBody>
      </p:sp>
      <p:sp>
        <p:nvSpPr>
          <p:cNvPr id="309304" name="Oval 56"/>
          <p:cNvSpPr>
            <a:spLocks noChangeArrowheads="1"/>
          </p:cNvSpPr>
          <p:nvPr/>
        </p:nvSpPr>
        <p:spPr bwMode="auto">
          <a:xfrm>
            <a:off x="4059238" y="2906713"/>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05" name="Oval 57"/>
          <p:cNvSpPr>
            <a:spLocks noChangeArrowheads="1"/>
          </p:cNvSpPr>
          <p:nvPr/>
        </p:nvSpPr>
        <p:spPr bwMode="auto">
          <a:xfrm>
            <a:off x="4276725" y="2971800"/>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06" name="Oval 58"/>
          <p:cNvSpPr>
            <a:spLocks noChangeArrowheads="1"/>
          </p:cNvSpPr>
          <p:nvPr/>
        </p:nvSpPr>
        <p:spPr bwMode="auto">
          <a:xfrm>
            <a:off x="4513263" y="3008313"/>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07" name="Oval 59"/>
          <p:cNvSpPr>
            <a:spLocks noChangeArrowheads="1"/>
          </p:cNvSpPr>
          <p:nvPr/>
        </p:nvSpPr>
        <p:spPr bwMode="auto">
          <a:xfrm>
            <a:off x="4740275" y="3016250"/>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08" name="Oval 60"/>
          <p:cNvSpPr>
            <a:spLocks noChangeArrowheads="1"/>
          </p:cNvSpPr>
          <p:nvPr/>
        </p:nvSpPr>
        <p:spPr bwMode="auto">
          <a:xfrm>
            <a:off x="4976813" y="3033713"/>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09" name="Oval 61"/>
          <p:cNvSpPr>
            <a:spLocks noChangeArrowheads="1"/>
          </p:cNvSpPr>
          <p:nvPr/>
        </p:nvSpPr>
        <p:spPr bwMode="auto">
          <a:xfrm>
            <a:off x="5232400" y="3032125"/>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10" name="Oval 62"/>
          <p:cNvSpPr>
            <a:spLocks noChangeArrowheads="1"/>
          </p:cNvSpPr>
          <p:nvPr/>
        </p:nvSpPr>
        <p:spPr bwMode="auto">
          <a:xfrm>
            <a:off x="5449888" y="3011488"/>
            <a:ext cx="88900" cy="98425"/>
          </a:xfrm>
          <a:prstGeom prst="ellipse">
            <a:avLst/>
          </a:prstGeom>
          <a:solidFill>
            <a:schemeClr val="tx2"/>
          </a:solidFill>
          <a:ln w="9525" algn="ctr">
            <a:noFill/>
            <a:round/>
            <a:headEnd/>
            <a:tailEnd/>
          </a:ln>
          <a:effectLst/>
        </p:spPr>
        <p:txBody>
          <a:bodyPr anchor="ctr">
            <a:spAutoFit/>
          </a:bodyPr>
          <a:lstStyle/>
          <a:p>
            <a:endParaRPr lang="en-US"/>
          </a:p>
        </p:txBody>
      </p:sp>
      <p:sp>
        <p:nvSpPr>
          <p:cNvPr id="309311" name="Oval 63"/>
          <p:cNvSpPr>
            <a:spLocks noChangeArrowheads="1"/>
          </p:cNvSpPr>
          <p:nvPr/>
        </p:nvSpPr>
        <p:spPr bwMode="auto">
          <a:xfrm>
            <a:off x="6515100" y="2476500"/>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12" name="Oval 64"/>
          <p:cNvSpPr>
            <a:spLocks noChangeArrowheads="1"/>
          </p:cNvSpPr>
          <p:nvPr/>
        </p:nvSpPr>
        <p:spPr bwMode="auto">
          <a:xfrm>
            <a:off x="5903913" y="2998788"/>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13" name="Oval 65"/>
          <p:cNvSpPr>
            <a:spLocks noChangeArrowheads="1"/>
          </p:cNvSpPr>
          <p:nvPr/>
        </p:nvSpPr>
        <p:spPr bwMode="auto">
          <a:xfrm>
            <a:off x="5664200" y="3016250"/>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15" name="Oval 67"/>
          <p:cNvSpPr>
            <a:spLocks noChangeArrowheads="1"/>
          </p:cNvSpPr>
          <p:nvPr/>
        </p:nvSpPr>
        <p:spPr bwMode="auto">
          <a:xfrm>
            <a:off x="6156325" y="2965450"/>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16" name="Oval 68"/>
          <p:cNvSpPr>
            <a:spLocks noChangeArrowheads="1"/>
          </p:cNvSpPr>
          <p:nvPr/>
        </p:nvSpPr>
        <p:spPr bwMode="auto">
          <a:xfrm>
            <a:off x="6402388" y="2897188"/>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17" name="Oval 69"/>
          <p:cNvSpPr>
            <a:spLocks noChangeArrowheads="1"/>
          </p:cNvSpPr>
          <p:nvPr/>
        </p:nvSpPr>
        <p:spPr bwMode="auto">
          <a:xfrm>
            <a:off x="6619875" y="2819400"/>
            <a:ext cx="88900" cy="98425"/>
          </a:xfrm>
          <a:prstGeom prst="ellipse">
            <a:avLst/>
          </a:prstGeom>
          <a:solidFill>
            <a:schemeClr val="tx2"/>
          </a:solidFill>
          <a:ln w="9525" algn="ctr">
            <a:noFill/>
            <a:round/>
            <a:headEnd/>
            <a:tailEnd/>
          </a:ln>
          <a:effectLst/>
        </p:spPr>
        <p:txBody>
          <a:bodyPr anchor="ctr">
            <a:spAutoFit/>
          </a:bodyPr>
          <a:lstStyle/>
          <a:p>
            <a:endParaRPr lang="en-US"/>
          </a:p>
        </p:txBody>
      </p:sp>
      <p:sp>
        <p:nvSpPr>
          <p:cNvPr id="309318" name="Oval 70"/>
          <p:cNvSpPr>
            <a:spLocks noChangeArrowheads="1"/>
          </p:cNvSpPr>
          <p:nvPr/>
        </p:nvSpPr>
        <p:spPr bwMode="auto">
          <a:xfrm>
            <a:off x="6664325" y="2520950"/>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19" name="Oval 71"/>
          <p:cNvSpPr>
            <a:spLocks noChangeArrowheads="1"/>
          </p:cNvSpPr>
          <p:nvPr/>
        </p:nvSpPr>
        <p:spPr bwMode="auto">
          <a:xfrm>
            <a:off x="6777038" y="2671763"/>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20" name="Oval 72"/>
          <p:cNvSpPr>
            <a:spLocks noChangeArrowheads="1"/>
          </p:cNvSpPr>
          <p:nvPr/>
        </p:nvSpPr>
        <p:spPr bwMode="auto">
          <a:xfrm>
            <a:off x="4279900" y="2393950"/>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21" name="Oval 73"/>
          <p:cNvSpPr>
            <a:spLocks noChangeArrowheads="1"/>
          </p:cNvSpPr>
          <p:nvPr/>
        </p:nvSpPr>
        <p:spPr bwMode="auto">
          <a:xfrm>
            <a:off x="4535488" y="2363788"/>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22" name="Oval 74"/>
          <p:cNvSpPr>
            <a:spLocks noChangeArrowheads="1"/>
          </p:cNvSpPr>
          <p:nvPr/>
        </p:nvSpPr>
        <p:spPr bwMode="auto">
          <a:xfrm>
            <a:off x="4752975" y="2343150"/>
            <a:ext cx="88900" cy="98425"/>
          </a:xfrm>
          <a:prstGeom prst="ellipse">
            <a:avLst/>
          </a:prstGeom>
          <a:solidFill>
            <a:schemeClr val="tx2"/>
          </a:solidFill>
          <a:ln w="9525" algn="ctr">
            <a:noFill/>
            <a:round/>
            <a:headEnd/>
            <a:tailEnd/>
          </a:ln>
          <a:effectLst/>
        </p:spPr>
        <p:txBody>
          <a:bodyPr anchor="ctr">
            <a:spAutoFit/>
          </a:bodyPr>
          <a:lstStyle/>
          <a:p>
            <a:endParaRPr lang="en-US"/>
          </a:p>
        </p:txBody>
      </p:sp>
      <p:sp>
        <p:nvSpPr>
          <p:cNvPr id="309323" name="Oval 75"/>
          <p:cNvSpPr>
            <a:spLocks noChangeArrowheads="1"/>
          </p:cNvSpPr>
          <p:nvPr/>
        </p:nvSpPr>
        <p:spPr bwMode="auto">
          <a:xfrm>
            <a:off x="5245100" y="2339975"/>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24" name="Oval 76"/>
          <p:cNvSpPr>
            <a:spLocks noChangeArrowheads="1"/>
          </p:cNvSpPr>
          <p:nvPr/>
        </p:nvSpPr>
        <p:spPr bwMode="auto">
          <a:xfrm>
            <a:off x="4986338" y="2328863"/>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25" name="Oval 77"/>
          <p:cNvSpPr>
            <a:spLocks noChangeArrowheads="1"/>
          </p:cNvSpPr>
          <p:nvPr/>
        </p:nvSpPr>
        <p:spPr bwMode="auto">
          <a:xfrm>
            <a:off x="5484813" y="2332038"/>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26" name="Oval 78"/>
          <p:cNvSpPr>
            <a:spLocks noChangeArrowheads="1"/>
          </p:cNvSpPr>
          <p:nvPr/>
        </p:nvSpPr>
        <p:spPr bwMode="auto">
          <a:xfrm>
            <a:off x="5735638" y="2344738"/>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27" name="Oval 79"/>
          <p:cNvSpPr>
            <a:spLocks noChangeArrowheads="1"/>
          </p:cNvSpPr>
          <p:nvPr/>
        </p:nvSpPr>
        <p:spPr bwMode="auto">
          <a:xfrm>
            <a:off x="5972175" y="2381250"/>
            <a:ext cx="88900" cy="88900"/>
          </a:xfrm>
          <a:prstGeom prst="ellipse">
            <a:avLst/>
          </a:prstGeom>
          <a:solidFill>
            <a:schemeClr val="tx2"/>
          </a:solidFill>
          <a:ln w="9525" algn="ctr">
            <a:noFill/>
            <a:round/>
            <a:headEnd/>
            <a:tailEnd/>
          </a:ln>
          <a:effectLst/>
        </p:spPr>
        <p:txBody>
          <a:bodyPr wrap="none" anchor="ctr">
            <a:spAutoFit/>
          </a:bodyPr>
          <a:lstStyle/>
          <a:p>
            <a:endParaRPr lang="en-US"/>
          </a:p>
        </p:txBody>
      </p:sp>
      <p:sp>
        <p:nvSpPr>
          <p:cNvPr id="309328" name="Oval 80"/>
          <p:cNvSpPr>
            <a:spLocks noChangeArrowheads="1"/>
          </p:cNvSpPr>
          <p:nvPr/>
        </p:nvSpPr>
        <p:spPr bwMode="auto">
          <a:xfrm>
            <a:off x="6265863" y="2427288"/>
            <a:ext cx="88900" cy="98425"/>
          </a:xfrm>
          <a:prstGeom prst="ellipse">
            <a:avLst/>
          </a:prstGeom>
          <a:solidFill>
            <a:schemeClr val="tx2"/>
          </a:solidFill>
          <a:ln w="9525" algn="ctr">
            <a:noFill/>
            <a:round/>
            <a:headEnd/>
            <a:tailEnd/>
          </a:ln>
          <a:effectLst/>
        </p:spPr>
        <p:txBody>
          <a:bodyPr anchor="ctr">
            <a:spAutoFit/>
          </a:bodyPr>
          <a:lstStyle/>
          <a:p>
            <a:endParaRPr lang="en-US"/>
          </a:p>
        </p:txBody>
      </p:sp>
      <p:sp>
        <p:nvSpPr>
          <p:cNvPr id="309331" name="Oval 83"/>
          <p:cNvSpPr>
            <a:spLocks noChangeArrowheads="1"/>
          </p:cNvSpPr>
          <p:nvPr/>
        </p:nvSpPr>
        <p:spPr bwMode="auto">
          <a:xfrm>
            <a:off x="4279900" y="2422525"/>
            <a:ext cx="88900" cy="88900"/>
          </a:xfrm>
          <a:prstGeom prst="ellipse">
            <a:avLst/>
          </a:prstGeom>
          <a:solidFill>
            <a:schemeClr val="hlink"/>
          </a:solidFill>
          <a:ln w="9525" algn="ctr">
            <a:noFill/>
            <a:round/>
            <a:headEnd/>
            <a:tailEnd/>
          </a:ln>
          <a:effectLst/>
        </p:spPr>
        <p:txBody>
          <a:bodyPr wrap="none" anchor="ctr">
            <a:spAutoFit/>
          </a:bodyPr>
          <a:lstStyle/>
          <a:p>
            <a:endParaRPr lang="en-US"/>
          </a:p>
        </p:txBody>
      </p:sp>
      <p:sp>
        <p:nvSpPr>
          <p:cNvPr id="309332" name="Oval 84"/>
          <p:cNvSpPr>
            <a:spLocks noChangeArrowheads="1"/>
          </p:cNvSpPr>
          <p:nvPr/>
        </p:nvSpPr>
        <p:spPr bwMode="auto">
          <a:xfrm>
            <a:off x="4525963" y="2430463"/>
            <a:ext cx="88900" cy="88900"/>
          </a:xfrm>
          <a:prstGeom prst="ellipse">
            <a:avLst/>
          </a:prstGeom>
          <a:solidFill>
            <a:schemeClr val="hlink"/>
          </a:solidFill>
          <a:ln w="9525" algn="ctr">
            <a:noFill/>
            <a:round/>
            <a:headEnd/>
            <a:tailEnd/>
          </a:ln>
          <a:effectLst/>
        </p:spPr>
        <p:txBody>
          <a:bodyPr wrap="none" anchor="ctr">
            <a:spAutoFit/>
          </a:bodyPr>
          <a:lstStyle/>
          <a:p>
            <a:endParaRPr lang="en-US"/>
          </a:p>
        </p:txBody>
      </p:sp>
      <p:sp>
        <p:nvSpPr>
          <p:cNvPr id="309333" name="Oval 85"/>
          <p:cNvSpPr>
            <a:spLocks noChangeArrowheads="1"/>
          </p:cNvSpPr>
          <p:nvPr/>
        </p:nvSpPr>
        <p:spPr bwMode="auto">
          <a:xfrm>
            <a:off x="4714875" y="2495550"/>
            <a:ext cx="88900" cy="88900"/>
          </a:xfrm>
          <a:prstGeom prst="ellipse">
            <a:avLst/>
          </a:prstGeom>
          <a:solidFill>
            <a:schemeClr val="hlink"/>
          </a:solidFill>
          <a:ln w="9525" algn="ctr">
            <a:noFill/>
            <a:round/>
            <a:headEnd/>
            <a:tailEnd/>
          </a:ln>
          <a:effectLst/>
        </p:spPr>
        <p:txBody>
          <a:bodyPr wrap="none" anchor="ctr">
            <a:spAutoFit/>
          </a:bodyPr>
          <a:lstStyle/>
          <a:p>
            <a:endParaRPr lang="en-US"/>
          </a:p>
        </p:txBody>
      </p:sp>
      <p:sp>
        <p:nvSpPr>
          <p:cNvPr id="309334" name="Oval 86"/>
          <p:cNvSpPr>
            <a:spLocks noChangeArrowheads="1"/>
          </p:cNvSpPr>
          <p:nvPr/>
        </p:nvSpPr>
        <p:spPr bwMode="auto">
          <a:xfrm>
            <a:off x="4886325" y="2600325"/>
            <a:ext cx="88900" cy="88900"/>
          </a:xfrm>
          <a:prstGeom prst="ellipse">
            <a:avLst/>
          </a:prstGeom>
          <a:solidFill>
            <a:schemeClr val="hlink"/>
          </a:solidFill>
          <a:ln w="9525" algn="ctr">
            <a:noFill/>
            <a:round/>
            <a:headEnd/>
            <a:tailEnd/>
          </a:ln>
          <a:effectLst/>
        </p:spPr>
        <p:txBody>
          <a:bodyPr wrap="none" anchor="ctr">
            <a:spAutoFit/>
          </a:bodyPr>
          <a:lstStyle/>
          <a:p>
            <a:endParaRPr lang="en-US"/>
          </a:p>
        </p:txBody>
      </p:sp>
      <p:sp>
        <p:nvSpPr>
          <p:cNvPr id="309335" name="Oval 87"/>
          <p:cNvSpPr>
            <a:spLocks noChangeArrowheads="1"/>
          </p:cNvSpPr>
          <p:nvPr/>
        </p:nvSpPr>
        <p:spPr bwMode="auto">
          <a:xfrm>
            <a:off x="4733925" y="2867025"/>
            <a:ext cx="88900" cy="88900"/>
          </a:xfrm>
          <a:prstGeom prst="ellipse">
            <a:avLst/>
          </a:prstGeom>
          <a:solidFill>
            <a:schemeClr val="hlink"/>
          </a:solidFill>
          <a:ln w="9525" algn="ctr">
            <a:noFill/>
            <a:round/>
            <a:headEnd/>
            <a:tailEnd/>
          </a:ln>
          <a:effectLst/>
        </p:spPr>
        <p:txBody>
          <a:bodyPr wrap="none" anchor="ctr">
            <a:spAutoFit/>
          </a:bodyPr>
          <a:lstStyle/>
          <a:p>
            <a:endParaRPr lang="en-US"/>
          </a:p>
        </p:txBody>
      </p:sp>
      <p:sp>
        <p:nvSpPr>
          <p:cNvPr id="309336" name="Oval 88"/>
          <p:cNvSpPr>
            <a:spLocks noChangeArrowheads="1"/>
          </p:cNvSpPr>
          <p:nvPr/>
        </p:nvSpPr>
        <p:spPr bwMode="auto">
          <a:xfrm>
            <a:off x="4884738" y="2789238"/>
            <a:ext cx="88900" cy="88900"/>
          </a:xfrm>
          <a:prstGeom prst="ellipse">
            <a:avLst/>
          </a:prstGeom>
          <a:solidFill>
            <a:schemeClr val="hlink"/>
          </a:solidFill>
          <a:ln w="9525" algn="ctr">
            <a:noFill/>
            <a:round/>
            <a:headEnd/>
            <a:tailEnd/>
          </a:ln>
          <a:effectLst/>
        </p:spPr>
        <p:txBody>
          <a:bodyPr wrap="none" anchor="ctr">
            <a:spAutoFit/>
          </a:bodyPr>
          <a:lstStyle/>
          <a:p>
            <a:endParaRPr lang="en-US"/>
          </a:p>
        </p:txBody>
      </p:sp>
      <p:sp>
        <p:nvSpPr>
          <p:cNvPr id="309337" name="Oval 89"/>
          <p:cNvSpPr>
            <a:spLocks noChangeArrowheads="1"/>
          </p:cNvSpPr>
          <p:nvPr/>
        </p:nvSpPr>
        <p:spPr bwMode="auto">
          <a:xfrm>
            <a:off x="4505325" y="2933700"/>
            <a:ext cx="88900" cy="88900"/>
          </a:xfrm>
          <a:prstGeom prst="ellipse">
            <a:avLst/>
          </a:prstGeom>
          <a:solidFill>
            <a:schemeClr val="hlink"/>
          </a:solidFill>
          <a:ln w="9525" algn="ctr">
            <a:noFill/>
            <a:round/>
            <a:headEnd/>
            <a:tailEnd/>
          </a:ln>
          <a:effectLst/>
        </p:spPr>
        <p:txBody>
          <a:bodyPr wrap="none" anchor="ctr">
            <a:spAutoFit/>
          </a:bodyPr>
          <a:lstStyle/>
          <a:p>
            <a:endParaRPr lang="en-US"/>
          </a:p>
        </p:txBody>
      </p:sp>
      <p:sp>
        <p:nvSpPr>
          <p:cNvPr id="309338" name="Oval 90"/>
          <p:cNvSpPr>
            <a:spLocks noChangeArrowheads="1"/>
          </p:cNvSpPr>
          <p:nvPr/>
        </p:nvSpPr>
        <p:spPr bwMode="auto">
          <a:xfrm>
            <a:off x="4286250" y="2943225"/>
            <a:ext cx="88900" cy="88900"/>
          </a:xfrm>
          <a:prstGeom prst="ellipse">
            <a:avLst/>
          </a:prstGeom>
          <a:solidFill>
            <a:schemeClr val="hlink"/>
          </a:solidFill>
          <a:ln w="9525" algn="ctr">
            <a:noFill/>
            <a:round/>
            <a:headEnd/>
            <a:tailEnd/>
          </a:ln>
          <a:effectLst/>
        </p:spPr>
        <p:txBody>
          <a:bodyPr wrap="none" anchor="ctr">
            <a:spAutoFit/>
          </a:bodyPr>
          <a:lstStyle/>
          <a:p>
            <a:endParaRPr lang="en-US"/>
          </a:p>
        </p:txBody>
      </p:sp>
      <p:sp>
        <p:nvSpPr>
          <p:cNvPr id="309339" name="Oval 91"/>
          <p:cNvSpPr>
            <a:spLocks noChangeArrowheads="1"/>
          </p:cNvSpPr>
          <p:nvPr/>
        </p:nvSpPr>
        <p:spPr bwMode="auto">
          <a:xfrm>
            <a:off x="4067175" y="2876550"/>
            <a:ext cx="88900" cy="88900"/>
          </a:xfrm>
          <a:prstGeom prst="ellipse">
            <a:avLst/>
          </a:prstGeom>
          <a:solidFill>
            <a:schemeClr val="hlink"/>
          </a:solidFill>
          <a:ln w="9525" algn="ctr">
            <a:noFill/>
            <a:round/>
            <a:headEnd/>
            <a:tailEnd/>
          </a:ln>
          <a:effectLst/>
        </p:spPr>
        <p:txBody>
          <a:bodyPr wrap="none" anchor="ctr">
            <a:spAutoFit/>
          </a:bodyPr>
          <a:lstStyle/>
          <a:p>
            <a:endParaRPr lang="en-US"/>
          </a:p>
        </p:txBody>
      </p:sp>
      <p:sp>
        <p:nvSpPr>
          <p:cNvPr id="50" name="Footer Placeholder 49"/>
          <p:cNvSpPr>
            <a:spLocks noGrp="1"/>
          </p:cNvSpPr>
          <p:nvPr>
            <p:ph type="ftr" sz="quarter" idx="11"/>
          </p:nvPr>
        </p:nvSpPr>
        <p:spPr/>
        <p:txBody>
          <a:bodyPr/>
          <a:lstStyle/>
          <a:p>
            <a:r>
              <a:rPr lang="en-US" smtClean="0"/>
              <a:t>EDMS:1220969</a:t>
            </a:r>
            <a:endParaRPr lang="en-US"/>
          </a:p>
        </p:txBody>
      </p:sp>
      <p:pic>
        <p:nvPicPr>
          <p:cNvPr id="23556" name="Picture 4"/>
          <p:cNvPicPr>
            <a:picLocks noChangeAspect="1" noChangeArrowheads="1"/>
          </p:cNvPicPr>
          <p:nvPr/>
        </p:nvPicPr>
        <p:blipFill>
          <a:blip r:embed="rId5" cstate="print"/>
          <a:srcRect/>
          <a:stretch>
            <a:fillRect/>
          </a:stretch>
        </p:blipFill>
        <p:spPr bwMode="auto">
          <a:xfrm>
            <a:off x="381000" y="3124200"/>
            <a:ext cx="3886200" cy="1788479"/>
          </a:xfrm>
          <a:prstGeom prst="rect">
            <a:avLst/>
          </a:prstGeom>
          <a:noFill/>
          <a:ln w="9525">
            <a:noFill/>
            <a:miter lim="800000"/>
            <a:headEnd/>
            <a:tailEnd/>
          </a:ln>
        </p:spPr>
      </p:pic>
      <p:pic>
        <p:nvPicPr>
          <p:cNvPr id="23557" name="Picture 5"/>
          <p:cNvPicPr>
            <a:picLocks noChangeAspect="1" noChangeArrowheads="1"/>
          </p:cNvPicPr>
          <p:nvPr/>
        </p:nvPicPr>
        <p:blipFill>
          <a:blip r:embed="rId6" cstate="print"/>
          <a:srcRect/>
          <a:stretch>
            <a:fillRect/>
          </a:stretch>
        </p:blipFill>
        <p:spPr bwMode="auto">
          <a:xfrm>
            <a:off x="381000" y="4876800"/>
            <a:ext cx="3886200" cy="1755512"/>
          </a:xfrm>
          <a:prstGeom prst="rect">
            <a:avLst/>
          </a:prstGeom>
          <a:noFill/>
          <a:ln w="9525">
            <a:noFill/>
            <a:miter lim="800000"/>
            <a:headEnd/>
            <a:tailEnd/>
          </a:ln>
        </p:spPr>
      </p:pic>
      <p:sp>
        <p:nvSpPr>
          <p:cNvPr id="52" name="TextBox 51"/>
          <p:cNvSpPr txBox="1"/>
          <p:nvPr/>
        </p:nvSpPr>
        <p:spPr>
          <a:xfrm>
            <a:off x="4572000" y="5562600"/>
            <a:ext cx="1948547" cy="369332"/>
          </a:xfrm>
          <a:prstGeom prst="rect">
            <a:avLst/>
          </a:prstGeom>
          <a:noFill/>
        </p:spPr>
        <p:txBody>
          <a:bodyPr wrap="none" rtlCol="0">
            <a:spAutoFit/>
          </a:bodyPr>
          <a:lstStyle/>
          <a:p>
            <a:r>
              <a:rPr lang="en-US" dirty="0" err="1" smtClean="0">
                <a:solidFill>
                  <a:srgbClr val="0070C0"/>
                </a:solidFill>
                <a:latin typeface="Verdana" pitchFamily="34" charset="0"/>
              </a:rPr>
              <a:t>Kylskåp</a:t>
            </a:r>
            <a:r>
              <a:rPr lang="en-US" dirty="0" smtClean="0">
                <a:solidFill>
                  <a:srgbClr val="0070C0"/>
                </a:solidFill>
                <a:latin typeface="Verdana" pitchFamily="34" charset="0"/>
              </a:rPr>
              <a:t>- XXXL.</a:t>
            </a:r>
            <a:endParaRPr lang="en-US" dirty="0">
              <a:solidFill>
                <a:srgbClr val="0070C0"/>
              </a:solidFill>
              <a:latin typeface="Verdana" pitchFamily="34" charset="0"/>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16"/>
          <p:cNvSpPr>
            <a:spLocks noGrp="1" noChangeArrowheads="1"/>
          </p:cNvSpPr>
          <p:nvPr>
            <p:ph type="sldNum" sz="quarter" idx="4294967295"/>
          </p:nvPr>
        </p:nvSpPr>
        <p:spPr>
          <a:xfrm>
            <a:off x="6858000" y="6337300"/>
            <a:ext cx="1905000" cy="457200"/>
          </a:xfrm>
          <a:prstGeom prst="rect">
            <a:avLst/>
          </a:prstGeom>
        </p:spPr>
        <p:txBody>
          <a:bodyPr/>
          <a:lstStyle/>
          <a:p>
            <a:fld id="{5645D346-0A69-4BFF-AE9A-25838DBF97A4}" type="slidenum">
              <a:rPr lang="en-US"/>
              <a:pPr/>
              <a:t>47</a:t>
            </a:fld>
            <a:endParaRPr lang="en-US"/>
          </a:p>
        </p:txBody>
      </p:sp>
      <p:sp>
        <p:nvSpPr>
          <p:cNvPr id="309250" name="Rectangle 2"/>
          <p:cNvSpPr>
            <a:spLocks noGrp="1" noChangeArrowheads="1"/>
          </p:cNvSpPr>
          <p:nvPr>
            <p:ph type="ctrTitle"/>
          </p:nvPr>
        </p:nvSpPr>
        <p:spPr>
          <a:xfrm>
            <a:off x="935038" y="-71438"/>
            <a:ext cx="8208962" cy="698501"/>
          </a:xfrm>
        </p:spPr>
        <p:txBody>
          <a:bodyPr/>
          <a:lstStyle/>
          <a:p>
            <a:r>
              <a:rPr lang="en-US" sz="2600" dirty="0" err="1">
                <a:solidFill>
                  <a:srgbClr val="0070C0"/>
                </a:solidFill>
                <a:latin typeface="Comic Sans MS" pitchFamily="66" charset="0"/>
              </a:rPr>
              <a:t>Varför</a:t>
            </a:r>
            <a:r>
              <a:rPr lang="en-US" sz="2600" dirty="0">
                <a:solidFill>
                  <a:srgbClr val="0070C0"/>
                </a:solidFill>
                <a:latin typeface="Comic Sans MS" pitchFamily="66" charset="0"/>
              </a:rPr>
              <a:t> </a:t>
            </a:r>
            <a:r>
              <a:rPr lang="en-US" sz="2600" dirty="0" err="1">
                <a:solidFill>
                  <a:srgbClr val="0070C0"/>
                </a:solidFill>
                <a:latin typeface="Comic Sans MS" pitchFamily="66" charset="0"/>
              </a:rPr>
              <a:t>Supraledande</a:t>
            </a:r>
            <a:r>
              <a:rPr lang="en-US" sz="2600" dirty="0">
                <a:solidFill>
                  <a:srgbClr val="0070C0"/>
                </a:solidFill>
                <a:latin typeface="Comic Sans MS" pitchFamily="66" charset="0"/>
              </a:rPr>
              <a:t> </a:t>
            </a:r>
            <a:r>
              <a:rPr lang="en-US" sz="2600" dirty="0" err="1">
                <a:solidFill>
                  <a:srgbClr val="0070C0"/>
                </a:solidFill>
                <a:latin typeface="Comic Sans MS" pitchFamily="66" charset="0"/>
              </a:rPr>
              <a:t>Teknologi</a:t>
            </a:r>
            <a:r>
              <a:rPr lang="en-US" sz="2600" dirty="0">
                <a:solidFill>
                  <a:srgbClr val="0070C0"/>
                </a:solidFill>
                <a:latin typeface="Comic Sans MS" pitchFamily="66" charset="0"/>
              </a:rPr>
              <a:t> </a:t>
            </a:r>
            <a:r>
              <a:rPr lang="en-US" sz="2600" dirty="0" smtClean="0">
                <a:solidFill>
                  <a:srgbClr val="0070C0"/>
                </a:solidFill>
                <a:latin typeface="Comic Sans MS" pitchFamily="66" charset="0"/>
              </a:rPr>
              <a:t>2</a:t>
            </a:r>
            <a:endParaRPr lang="en-US" sz="2600" dirty="0">
              <a:solidFill>
                <a:srgbClr val="0070C0"/>
              </a:solidFill>
              <a:latin typeface="Comic Sans MS" pitchFamily="66" charset="0"/>
            </a:endParaRPr>
          </a:p>
        </p:txBody>
      </p:sp>
      <p:sp>
        <p:nvSpPr>
          <p:cNvPr id="309251"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09252"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09253"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309254" name="Rectangle 6"/>
          <p:cNvSpPr>
            <a:spLocks noGrp="1" noChangeArrowheads="1"/>
          </p:cNvSpPr>
          <p:nvPr>
            <p:ph type="subTitle" idx="1"/>
          </p:nvPr>
        </p:nvSpPr>
        <p:spPr>
          <a:xfrm>
            <a:off x="914400" y="609600"/>
            <a:ext cx="7772400" cy="1266825"/>
          </a:xfrm>
          <a:noFill/>
          <a:ln/>
        </p:spPr>
        <p:txBody>
          <a:bodyPr>
            <a:normAutofit/>
          </a:bodyPr>
          <a:lstStyle/>
          <a:p>
            <a:pPr marL="609600" indent="-609600" algn="l">
              <a:lnSpc>
                <a:spcPct val="80000"/>
              </a:lnSpc>
              <a:buClr>
                <a:schemeClr val="tx1"/>
              </a:buClr>
              <a:buSzTx/>
            </a:pPr>
            <a:endParaRPr lang="en-US" sz="1800" dirty="0">
              <a:solidFill>
                <a:srgbClr val="0070C0"/>
              </a:solidFill>
              <a:latin typeface="Verdana" pitchFamily="34" charset="0"/>
            </a:endParaRPr>
          </a:p>
          <a:p>
            <a:pPr marL="609600" indent="-609600" algn="l">
              <a:lnSpc>
                <a:spcPct val="80000"/>
              </a:lnSpc>
              <a:buClr>
                <a:schemeClr val="tx1"/>
              </a:buClr>
              <a:buSzTx/>
            </a:pPr>
            <a:r>
              <a:rPr lang="en-US" sz="1800" dirty="0" err="1">
                <a:solidFill>
                  <a:srgbClr val="0070C0"/>
                </a:solidFill>
                <a:latin typeface="Verdana" pitchFamily="34" charset="0"/>
              </a:rPr>
              <a:t>Energibesparing</a:t>
            </a:r>
            <a:r>
              <a:rPr lang="en-US" sz="1800" dirty="0">
                <a:solidFill>
                  <a:srgbClr val="0070C0"/>
                </a:solidFill>
                <a:latin typeface="Verdana" pitchFamily="34" charset="0"/>
              </a:rPr>
              <a:t>, men </a:t>
            </a:r>
            <a:r>
              <a:rPr lang="en-US" sz="1800" dirty="0" err="1">
                <a:solidFill>
                  <a:srgbClr val="0070C0"/>
                </a:solidFill>
                <a:latin typeface="Verdana" pitchFamily="34" charset="0"/>
              </a:rPr>
              <a:t>infrastrukturen</a:t>
            </a:r>
            <a:r>
              <a:rPr lang="en-US" sz="1800" dirty="0">
                <a:solidFill>
                  <a:srgbClr val="0070C0"/>
                </a:solidFill>
                <a:latin typeface="Verdana" pitchFamily="34" charset="0"/>
              </a:rPr>
              <a:t> </a:t>
            </a:r>
            <a:r>
              <a:rPr lang="en-US" sz="1800" dirty="0" err="1">
                <a:solidFill>
                  <a:srgbClr val="0070C0"/>
                </a:solidFill>
                <a:latin typeface="Verdana" pitchFamily="34" charset="0"/>
              </a:rPr>
              <a:t>mycket</a:t>
            </a:r>
            <a:r>
              <a:rPr lang="en-US" sz="1800" dirty="0">
                <a:solidFill>
                  <a:srgbClr val="0070C0"/>
                </a:solidFill>
                <a:latin typeface="Verdana" pitchFamily="34" charset="0"/>
              </a:rPr>
              <a:t> </a:t>
            </a:r>
            <a:r>
              <a:rPr lang="en-US" sz="1800" dirty="0" err="1">
                <a:solidFill>
                  <a:srgbClr val="0070C0"/>
                </a:solidFill>
                <a:latin typeface="Verdana" pitchFamily="34" charset="0"/>
              </a:rPr>
              <a:t>mer</a:t>
            </a:r>
            <a:r>
              <a:rPr lang="en-US" sz="1800" dirty="0">
                <a:solidFill>
                  <a:srgbClr val="0070C0"/>
                </a:solidFill>
                <a:latin typeface="Verdana" pitchFamily="34" charset="0"/>
              </a:rPr>
              <a:t> </a:t>
            </a:r>
            <a:r>
              <a:rPr lang="en-US" sz="1800" dirty="0" err="1">
                <a:solidFill>
                  <a:srgbClr val="0070C0"/>
                </a:solidFill>
                <a:latin typeface="Verdana" pitchFamily="34" charset="0"/>
              </a:rPr>
              <a:t>komplex</a:t>
            </a:r>
            <a:r>
              <a:rPr lang="en-US" sz="2200" b="1" dirty="0" smtClean="0">
                <a:solidFill>
                  <a:srgbClr val="0070C0"/>
                </a:solidFill>
                <a:latin typeface="Verdana" pitchFamily="34" charset="0"/>
              </a:rPr>
              <a:t>. </a:t>
            </a:r>
          </a:p>
          <a:p>
            <a:pPr marL="609600" indent="-609600">
              <a:lnSpc>
                <a:spcPct val="80000"/>
              </a:lnSpc>
              <a:buClr>
                <a:schemeClr val="tx1"/>
              </a:buClr>
              <a:buSzTx/>
            </a:pPr>
            <a:r>
              <a:rPr lang="en-US" sz="1800" dirty="0" smtClean="0">
                <a:solidFill>
                  <a:srgbClr val="0070C0"/>
                </a:solidFill>
                <a:latin typeface="Verdana" pitchFamily="34" charset="0"/>
              </a:rPr>
              <a:t>QRL – </a:t>
            </a:r>
            <a:r>
              <a:rPr lang="en-US" sz="1800" dirty="0" err="1" smtClean="0">
                <a:solidFill>
                  <a:srgbClr val="0070C0"/>
                </a:solidFill>
                <a:latin typeface="Verdana" pitchFamily="34" charset="0"/>
              </a:rPr>
              <a:t>kryogenisk</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försörjningslinje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f</a:t>
            </a:r>
            <a:r>
              <a:rPr lang="en-US" sz="1800" dirty="0" err="1" smtClean="0">
                <a:solidFill>
                  <a:srgbClr val="0070C0"/>
                </a:solidFill>
                <a:latin typeface="Comic Sans MS" pitchFamily="66" charset="0"/>
              </a:rPr>
              <a:t>ör</a:t>
            </a:r>
            <a:r>
              <a:rPr lang="en-US" sz="1800" dirty="0" smtClean="0">
                <a:solidFill>
                  <a:srgbClr val="0070C0"/>
                </a:solidFill>
                <a:latin typeface="Comic Sans MS" pitchFamily="66" charset="0"/>
              </a:rPr>
              <a:t> LHC</a:t>
            </a:r>
            <a:endParaRPr lang="en-US" sz="1800" dirty="0">
              <a:solidFill>
                <a:srgbClr val="0070C0"/>
              </a:solidFill>
              <a:latin typeface="Verdana" pitchFamily="34" charset="0"/>
            </a:endParaRPr>
          </a:p>
          <a:p>
            <a:pPr marL="609600" indent="-609600" algn="l">
              <a:lnSpc>
                <a:spcPct val="80000"/>
              </a:lnSpc>
              <a:buClr>
                <a:schemeClr val="tx1"/>
              </a:buClr>
              <a:buSzTx/>
              <a:buFont typeface="Wingdings" pitchFamily="2" charset="2"/>
              <a:buChar char="n"/>
            </a:pPr>
            <a:endParaRPr lang="en-US" sz="1800" b="1" dirty="0">
              <a:latin typeface="Comic Sans MS" pitchFamily="66" charset="0"/>
            </a:endParaRPr>
          </a:p>
        </p:txBody>
      </p:sp>
      <p:sp>
        <p:nvSpPr>
          <p:cNvPr id="50" name="Footer Placeholder 49"/>
          <p:cNvSpPr>
            <a:spLocks noGrp="1"/>
          </p:cNvSpPr>
          <p:nvPr>
            <p:ph type="ftr" sz="quarter" idx="11"/>
          </p:nvPr>
        </p:nvSpPr>
        <p:spPr/>
        <p:txBody>
          <a:bodyPr/>
          <a:lstStyle/>
          <a:p>
            <a:r>
              <a:rPr lang="en-US" smtClean="0"/>
              <a:t>EDMS:1220969</a:t>
            </a:r>
            <a:endParaRPr lang="en-US"/>
          </a:p>
        </p:txBody>
      </p:sp>
      <p:sp>
        <p:nvSpPr>
          <p:cNvPr id="52" name="TextBox 51"/>
          <p:cNvSpPr txBox="1"/>
          <p:nvPr/>
        </p:nvSpPr>
        <p:spPr>
          <a:xfrm>
            <a:off x="5562600" y="4419600"/>
            <a:ext cx="1948547" cy="369332"/>
          </a:xfrm>
          <a:prstGeom prst="rect">
            <a:avLst/>
          </a:prstGeom>
          <a:noFill/>
        </p:spPr>
        <p:txBody>
          <a:bodyPr wrap="none" rtlCol="0">
            <a:spAutoFit/>
          </a:bodyPr>
          <a:lstStyle/>
          <a:p>
            <a:r>
              <a:rPr lang="en-US" dirty="0" err="1" smtClean="0">
                <a:solidFill>
                  <a:srgbClr val="0070C0"/>
                </a:solidFill>
                <a:latin typeface="Verdana" pitchFamily="34" charset="0"/>
              </a:rPr>
              <a:t>Kylskåp</a:t>
            </a:r>
            <a:r>
              <a:rPr lang="en-US" dirty="0" smtClean="0">
                <a:solidFill>
                  <a:srgbClr val="0070C0"/>
                </a:solidFill>
                <a:latin typeface="Verdana" pitchFamily="34" charset="0"/>
              </a:rPr>
              <a:t>- XXXL.</a:t>
            </a:r>
            <a:endParaRPr lang="en-US" dirty="0">
              <a:solidFill>
                <a:srgbClr val="0070C0"/>
              </a:solidFill>
              <a:latin typeface="Verdana" pitchFamily="34" charset="0"/>
            </a:endParaRPr>
          </a:p>
        </p:txBody>
      </p:sp>
      <p:pic>
        <p:nvPicPr>
          <p:cNvPr id="83972" name="Picture 4" descr="http://www.lhc-closer.es/img/subidas/4_5_1_3.jpg"/>
          <p:cNvPicPr>
            <a:picLocks noChangeAspect="1" noChangeArrowheads="1"/>
          </p:cNvPicPr>
          <p:nvPr/>
        </p:nvPicPr>
        <p:blipFill>
          <a:blip r:embed="rId3" cstate="print"/>
          <a:srcRect/>
          <a:stretch>
            <a:fillRect/>
          </a:stretch>
        </p:blipFill>
        <p:spPr bwMode="auto">
          <a:xfrm>
            <a:off x="3810000" y="1905000"/>
            <a:ext cx="4576776" cy="4044896"/>
          </a:xfrm>
          <a:prstGeom prst="rect">
            <a:avLst/>
          </a:prstGeom>
          <a:noFill/>
        </p:spPr>
      </p:pic>
      <p:sp>
        <p:nvSpPr>
          <p:cNvPr id="11" name="Rectangle 10"/>
          <p:cNvSpPr/>
          <p:nvPr/>
        </p:nvSpPr>
        <p:spPr>
          <a:xfrm>
            <a:off x="304800" y="2743200"/>
            <a:ext cx="3332515" cy="1169551"/>
          </a:xfrm>
          <a:prstGeom prst="rect">
            <a:avLst/>
          </a:prstGeom>
        </p:spPr>
        <p:txBody>
          <a:bodyPr wrap="none">
            <a:spAutoFit/>
          </a:bodyPr>
          <a:lstStyle/>
          <a:p>
            <a:r>
              <a:rPr lang="nn-NO" sz="1400" dirty="0" smtClean="0">
                <a:solidFill>
                  <a:srgbClr val="0070C0"/>
                </a:solidFill>
                <a:latin typeface="Verdana" pitchFamily="34" charset="0"/>
              </a:rPr>
              <a:t>Krympning vid nedkylning.</a:t>
            </a:r>
          </a:p>
          <a:p>
            <a:r>
              <a:rPr lang="nn-NO" sz="1400" dirty="0" smtClean="0">
                <a:solidFill>
                  <a:srgbClr val="0070C0"/>
                </a:solidFill>
                <a:latin typeface="Verdana" pitchFamily="34" charset="0"/>
              </a:rPr>
              <a:t>Dipolerna minskare med:</a:t>
            </a:r>
          </a:p>
          <a:p>
            <a:r>
              <a:rPr lang="nn-NO" sz="1400" dirty="0" smtClean="0">
                <a:solidFill>
                  <a:srgbClr val="0070C0"/>
                </a:solidFill>
                <a:latin typeface="Verdana" pitchFamily="34" charset="0"/>
              </a:rPr>
              <a:t>ΔL</a:t>
            </a:r>
            <a:r>
              <a:rPr lang="nn-NO" sz="1400" baseline="-25000" dirty="0" smtClean="0">
                <a:solidFill>
                  <a:srgbClr val="0070C0"/>
                </a:solidFill>
                <a:latin typeface="Verdana" pitchFamily="34" charset="0"/>
              </a:rPr>
              <a:t>T</a:t>
            </a:r>
            <a:r>
              <a:rPr lang="nn-NO" sz="1400" dirty="0" smtClean="0">
                <a:solidFill>
                  <a:srgbClr val="0070C0"/>
                </a:solidFill>
                <a:latin typeface="Verdana" pitchFamily="34" charset="0"/>
              </a:rPr>
              <a:t>  ≈ 1232·(-0,043 ) ≈ - 53 m (!)</a:t>
            </a:r>
          </a:p>
          <a:p>
            <a:r>
              <a:rPr lang="nn-NO" sz="1400" dirty="0" smtClean="0">
                <a:solidFill>
                  <a:srgbClr val="0070C0"/>
                </a:solidFill>
                <a:latin typeface="Verdana" pitchFamily="34" charset="0"/>
              </a:rPr>
              <a:t>Plus resterande maskin;</a:t>
            </a:r>
          </a:p>
          <a:p>
            <a:r>
              <a:rPr lang="nn-NO" sz="1400" dirty="0" smtClean="0">
                <a:solidFill>
                  <a:srgbClr val="0070C0"/>
                </a:solidFill>
                <a:latin typeface="Verdana" pitchFamily="34" charset="0"/>
              </a:rPr>
              <a:t>Totalt ~ -80 m</a:t>
            </a:r>
            <a:endParaRPr lang="nn-NO" sz="1400" dirty="0">
              <a:solidFill>
                <a:srgbClr val="0070C0"/>
              </a:solidFill>
              <a:latin typeface="Verdana" pitchFamily="34" charset="0"/>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6"/>
          <p:cNvSpPr>
            <a:spLocks noGrp="1" noChangeArrowheads="1"/>
          </p:cNvSpPr>
          <p:nvPr>
            <p:ph type="sldNum" sz="quarter" idx="4294967295"/>
          </p:nvPr>
        </p:nvSpPr>
        <p:spPr>
          <a:xfrm>
            <a:off x="6858000" y="6337300"/>
            <a:ext cx="1905000" cy="457200"/>
          </a:xfrm>
          <a:prstGeom prst="rect">
            <a:avLst/>
          </a:prstGeom>
        </p:spPr>
        <p:txBody>
          <a:bodyPr/>
          <a:lstStyle/>
          <a:p>
            <a:fld id="{FA072831-5671-4157-9D83-E77AA0AE339F}" type="slidenum">
              <a:rPr lang="en-US"/>
              <a:pPr/>
              <a:t>48</a:t>
            </a:fld>
            <a:endParaRPr lang="en-US"/>
          </a:p>
        </p:txBody>
      </p:sp>
      <p:sp>
        <p:nvSpPr>
          <p:cNvPr id="450562" name="Rectangle 2"/>
          <p:cNvSpPr>
            <a:spLocks noGrp="1" noChangeArrowheads="1"/>
          </p:cNvSpPr>
          <p:nvPr>
            <p:ph type="ctrTitle"/>
          </p:nvPr>
        </p:nvSpPr>
        <p:spPr>
          <a:xfrm>
            <a:off x="935038" y="-71438"/>
            <a:ext cx="8208962" cy="698501"/>
          </a:xfrm>
        </p:spPr>
        <p:txBody>
          <a:bodyPr/>
          <a:lstStyle/>
          <a:p>
            <a:r>
              <a:rPr lang="en-US" sz="2600" dirty="0" err="1">
                <a:solidFill>
                  <a:srgbClr val="0070C0"/>
                </a:solidFill>
                <a:latin typeface="Comic Sans MS" pitchFamily="66" charset="0"/>
              </a:rPr>
              <a:t>Varför</a:t>
            </a:r>
            <a:r>
              <a:rPr lang="en-US" sz="2600" dirty="0">
                <a:solidFill>
                  <a:srgbClr val="0070C0"/>
                </a:solidFill>
                <a:latin typeface="Comic Sans MS" pitchFamily="66" charset="0"/>
              </a:rPr>
              <a:t> </a:t>
            </a:r>
            <a:r>
              <a:rPr lang="en-US" sz="2600" dirty="0" err="1">
                <a:solidFill>
                  <a:srgbClr val="0070C0"/>
                </a:solidFill>
                <a:latin typeface="Comic Sans MS" pitchFamily="66" charset="0"/>
              </a:rPr>
              <a:t>Supraledande</a:t>
            </a:r>
            <a:r>
              <a:rPr lang="en-US" sz="2600" dirty="0">
                <a:solidFill>
                  <a:srgbClr val="0070C0"/>
                </a:solidFill>
                <a:latin typeface="Comic Sans MS" pitchFamily="66" charset="0"/>
              </a:rPr>
              <a:t> </a:t>
            </a:r>
            <a:r>
              <a:rPr lang="en-US" sz="2600" dirty="0" err="1">
                <a:solidFill>
                  <a:srgbClr val="0070C0"/>
                </a:solidFill>
                <a:latin typeface="Comic Sans MS" pitchFamily="66" charset="0"/>
              </a:rPr>
              <a:t>teknologi</a:t>
            </a:r>
            <a:r>
              <a:rPr lang="en-US" sz="2600" dirty="0">
                <a:solidFill>
                  <a:srgbClr val="0070C0"/>
                </a:solidFill>
                <a:latin typeface="Comic Sans MS" pitchFamily="66" charset="0"/>
              </a:rPr>
              <a:t> </a:t>
            </a:r>
            <a:r>
              <a:rPr lang="en-US" sz="2600" dirty="0" smtClean="0">
                <a:solidFill>
                  <a:srgbClr val="0070C0"/>
                </a:solidFill>
                <a:latin typeface="Comic Sans MS" pitchFamily="66" charset="0"/>
              </a:rPr>
              <a:t>3</a:t>
            </a:r>
            <a:endParaRPr lang="en-US" sz="2600" dirty="0">
              <a:solidFill>
                <a:srgbClr val="0070C0"/>
              </a:solidFill>
              <a:latin typeface="Comic Sans MS" pitchFamily="66" charset="0"/>
            </a:endParaRPr>
          </a:p>
        </p:txBody>
      </p:sp>
      <p:sp>
        <p:nvSpPr>
          <p:cNvPr id="45056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5056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5056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50572" name="Rectangle 12"/>
          <p:cNvSpPr>
            <a:spLocks noChangeArrowheads="1"/>
          </p:cNvSpPr>
          <p:nvPr/>
        </p:nvSpPr>
        <p:spPr bwMode="auto">
          <a:xfrm>
            <a:off x="0" y="3071813"/>
            <a:ext cx="9144000" cy="0"/>
          </a:xfrm>
          <a:prstGeom prst="rect">
            <a:avLst/>
          </a:prstGeom>
          <a:noFill/>
          <a:ln w="9525" algn="ctr">
            <a:noFill/>
            <a:miter lim="800000"/>
            <a:headEnd/>
            <a:tailEnd/>
          </a:ln>
          <a:effectLst/>
        </p:spPr>
        <p:txBody>
          <a:bodyPr wrap="none" anchor="ctr">
            <a:spAutoFit/>
          </a:bodyPr>
          <a:lstStyle/>
          <a:p>
            <a:endParaRPr lang="en-US"/>
          </a:p>
        </p:txBody>
      </p:sp>
      <p:sp>
        <p:nvSpPr>
          <p:cNvPr id="450574" name="Rectangle 14"/>
          <p:cNvSpPr>
            <a:spLocks noChangeArrowheads="1"/>
          </p:cNvSpPr>
          <p:nvPr/>
        </p:nvSpPr>
        <p:spPr bwMode="auto">
          <a:xfrm>
            <a:off x="0" y="3162300"/>
            <a:ext cx="9144000" cy="0"/>
          </a:xfrm>
          <a:prstGeom prst="rect">
            <a:avLst/>
          </a:prstGeom>
          <a:noFill/>
          <a:ln w="9525" algn="ctr">
            <a:noFill/>
            <a:miter lim="800000"/>
            <a:headEnd/>
            <a:tailEnd/>
          </a:ln>
          <a:effectLst/>
        </p:spPr>
        <p:txBody>
          <a:bodyPr wrap="none" anchor="ctr">
            <a:spAutoFit/>
          </a:bodyPr>
          <a:lstStyle/>
          <a:p>
            <a:endParaRPr lang="en-US"/>
          </a:p>
        </p:txBody>
      </p:sp>
      <p:pic>
        <p:nvPicPr>
          <p:cNvPr id="450581" name="Picture 21"/>
          <p:cNvPicPr>
            <a:picLocks noChangeAspect="1" noChangeArrowheads="1"/>
          </p:cNvPicPr>
          <p:nvPr/>
        </p:nvPicPr>
        <p:blipFill>
          <a:blip r:embed="rId3" cstate="print"/>
          <a:srcRect/>
          <a:stretch>
            <a:fillRect/>
          </a:stretch>
        </p:blipFill>
        <p:spPr bwMode="auto">
          <a:xfrm>
            <a:off x="1270000" y="989013"/>
            <a:ext cx="5518150" cy="2419350"/>
          </a:xfrm>
          <a:prstGeom prst="rect">
            <a:avLst/>
          </a:prstGeom>
          <a:noFill/>
          <a:ln w="9525" algn="ctr">
            <a:noFill/>
            <a:miter lim="800000"/>
            <a:headEnd/>
            <a:tailEnd/>
          </a:ln>
          <a:effectLst/>
        </p:spPr>
      </p:pic>
      <p:pic>
        <p:nvPicPr>
          <p:cNvPr id="450582" name="Picture 22"/>
          <p:cNvPicPr>
            <a:picLocks noChangeAspect="1" noChangeArrowheads="1"/>
          </p:cNvPicPr>
          <p:nvPr/>
        </p:nvPicPr>
        <p:blipFill>
          <a:blip r:embed="rId4" cstate="print"/>
          <a:srcRect/>
          <a:stretch>
            <a:fillRect/>
          </a:stretch>
        </p:blipFill>
        <p:spPr bwMode="auto">
          <a:xfrm>
            <a:off x="1216025" y="3459163"/>
            <a:ext cx="5722938" cy="3003550"/>
          </a:xfrm>
          <a:prstGeom prst="rect">
            <a:avLst/>
          </a:prstGeom>
          <a:noFill/>
          <a:ln w="9525" algn="ctr">
            <a:noFill/>
            <a:miter lim="800000"/>
            <a:headEnd/>
            <a:tailEnd/>
          </a:ln>
          <a:effectLst/>
        </p:spPr>
      </p:pic>
      <p:sp>
        <p:nvSpPr>
          <p:cNvPr id="13" name="Footer Placeholder 12"/>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6"/>
          <p:cNvSpPr>
            <a:spLocks noGrp="1" noChangeArrowheads="1"/>
          </p:cNvSpPr>
          <p:nvPr>
            <p:ph type="sldNum" sz="quarter" idx="4294967295"/>
          </p:nvPr>
        </p:nvSpPr>
        <p:spPr>
          <a:xfrm>
            <a:off x="6858000" y="6337300"/>
            <a:ext cx="1905000" cy="457200"/>
          </a:xfrm>
          <a:prstGeom prst="rect">
            <a:avLst/>
          </a:prstGeom>
        </p:spPr>
        <p:txBody>
          <a:bodyPr/>
          <a:lstStyle/>
          <a:p>
            <a:fld id="{24566AD4-3779-4860-A6D6-432FB5981A2A}" type="slidenum">
              <a:rPr lang="en-US"/>
              <a:pPr/>
              <a:t>49</a:t>
            </a:fld>
            <a:endParaRPr lang="en-US"/>
          </a:p>
        </p:txBody>
      </p:sp>
      <p:sp>
        <p:nvSpPr>
          <p:cNvPr id="284674" name="Rectangle 2"/>
          <p:cNvSpPr>
            <a:spLocks noGrp="1" noChangeArrowheads="1"/>
          </p:cNvSpPr>
          <p:nvPr>
            <p:ph type="ctrTitle"/>
          </p:nvPr>
        </p:nvSpPr>
        <p:spPr>
          <a:xfrm>
            <a:off x="838200" y="0"/>
            <a:ext cx="7672387" cy="698501"/>
          </a:xfrm>
        </p:spPr>
        <p:txBody>
          <a:bodyPr>
            <a:normAutofit/>
          </a:bodyPr>
          <a:lstStyle/>
          <a:p>
            <a:r>
              <a:rPr lang="en-US" sz="2400" dirty="0" err="1" smtClean="0">
                <a:solidFill>
                  <a:srgbClr val="0070C0"/>
                </a:solidFill>
                <a:latin typeface="Verdana" pitchFamily="34" charset="0"/>
              </a:rPr>
              <a:t>Varför</a:t>
            </a:r>
            <a:r>
              <a:rPr lang="en-US" sz="2400" dirty="0" smtClean="0">
                <a:solidFill>
                  <a:srgbClr val="0070C0"/>
                </a:solidFill>
                <a:latin typeface="Verdana" pitchFamily="34" charset="0"/>
              </a:rPr>
              <a:t> 7+7 </a:t>
            </a:r>
            <a:r>
              <a:rPr lang="en-US" sz="2400" dirty="0" err="1" smtClean="0">
                <a:solidFill>
                  <a:srgbClr val="0070C0"/>
                </a:solidFill>
                <a:latin typeface="Verdana" pitchFamily="34" charset="0"/>
              </a:rPr>
              <a:t>TeV</a:t>
            </a:r>
            <a:r>
              <a:rPr lang="en-US" sz="2400" dirty="0" smtClean="0">
                <a:solidFill>
                  <a:srgbClr val="0070C0"/>
                </a:solidFill>
                <a:latin typeface="Verdana" pitchFamily="34" charset="0"/>
              </a:rPr>
              <a:t> </a:t>
            </a:r>
            <a:r>
              <a:rPr lang="en-US" sz="2400" dirty="0" err="1" smtClean="0">
                <a:solidFill>
                  <a:srgbClr val="0070C0"/>
                </a:solidFill>
                <a:latin typeface="Verdana" pitchFamily="34" charset="0"/>
              </a:rPr>
              <a:t>i</a:t>
            </a:r>
            <a:r>
              <a:rPr lang="en-US" sz="2400" dirty="0" smtClean="0">
                <a:solidFill>
                  <a:srgbClr val="0070C0"/>
                </a:solidFill>
                <a:latin typeface="Verdana" pitchFamily="34" charset="0"/>
              </a:rPr>
              <a:t> LHC ?</a:t>
            </a:r>
            <a:endParaRPr lang="en-US" sz="2400" dirty="0">
              <a:solidFill>
                <a:srgbClr val="0070C0"/>
              </a:solidFill>
              <a:latin typeface="Verdana" pitchFamily="34" charset="0"/>
            </a:endParaRPr>
          </a:p>
        </p:txBody>
      </p:sp>
      <p:sp>
        <p:nvSpPr>
          <p:cNvPr id="28467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8467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8467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284685" name="Picture 13"/>
          <p:cNvPicPr>
            <a:picLocks noChangeAspect="1" noChangeArrowheads="1"/>
          </p:cNvPicPr>
          <p:nvPr/>
        </p:nvPicPr>
        <p:blipFill>
          <a:blip r:embed="rId3" cstate="print"/>
          <a:srcRect/>
          <a:stretch>
            <a:fillRect/>
          </a:stretch>
        </p:blipFill>
        <p:spPr bwMode="auto">
          <a:xfrm>
            <a:off x="1403350" y="804863"/>
            <a:ext cx="5089525" cy="2490787"/>
          </a:xfrm>
          <a:prstGeom prst="rect">
            <a:avLst/>
          </a:prstGeom>
          <a:noFill/>
          <a:ln w="9525" algn="ctr">
            <a:noFill/>
            <a:miter lim="800000"/>
            <a:headEnd/>
            <a:tailEnd/>
          </a:ln>
          <a:effectLst/>
        </p:spPr>
      </p:pic>
      <p:pic>
        <p:nvPicPr>
          <p:cNvPr id="284686" name="Picture 14"/>
          <p:cNvPicPr>
            <a:picLocks noChangeAspect="1" noChangeArrowheads="1"/>
          </p:cNvPicPr>
          <p:nvPr/>
        </p:nvPicPr>
        <p:blipFill>
          <a:blip r:embed="rId4" cstate="print"/>
          <a:srcRect/>
          <a:stretch>
            <a:fillRect/>
          </a:stretch>
        </p:blipFill>
        <p:spPr bwMode="auto">
          <a:xfrm>
            <a:off x="1520825" y="3270250"/>
            <a:ext cx="4562475" cy="3027363"/>
          </a:xfrm>
          <a:prstGeom prst="rect">
            <a:avLst/>
          </a:prstGeom>
          <a:noFill/>
          <a:ln w="9525" algn="ctr">
            <a:noFill/>
            <a:miter lim="800000"/>
            <a:headEnd/>
            <a:tailEnd/>
          </a:ln>
          <a:effectLst/>
        </p:spPr>
      </p:pic>
      <p:sp>
        <p:nvSpPr>
          <p:cNvPr id="284687" name="Rectangle 15"/>
          <p:cNvSpPr>
            <a:spLocks noChangeArrowheads="1"/>
          </p:cNvSpPr>
          <p:nvPr/>
        </p:nvSpPr>
        <p:spPr bwMode="auto">
          <a:xfrm rot="-5400000">
            <a:off x="-2331243" y="3151981"/>
            <a:ext cx="5748338" cy="307975"/>
          </a:xfrm>
          <a:prstGeom prst="rect">
            <a:avLst/>
          </a:prstGeom>
          <a:noFill/>
          <a:ln w="9525">
            <a:noFill/>
            <a:miter lim="800000"/>
            <a:headEnd/>
            <a:tailEnd/>
          </a:ln>
          <a:effectLst/>
        </p:spPr>
        <p:txBody>
          <a:bodyPr anchor="b"/>
          <a:lstStyle/>
          <a:p>
            <a:pPr algn="ctr" eaLnBrk="1" hangingPunct="1"/>
            <a:r>
              <a:rPr lang="en-US" sz="1800">
                <a:solidFill>
                  <a:schemeClr val="folHlink"/>
                </a:solidFill>
              </a:rPr>
              <a:t>TEKNOLOGI</a:t>
            </a:r>
            <a:endParaRPr lang="en-US" sz="1600">
              <a:solidFill>
                <a:schemeClr val="folHlink"/>
              </a:solidFill>
            </a:endParaRPr>
          </a:p>
        </p:txBody>
      </p:sp>
      <p:sp>
        <p:nvSpPr>
          <p:cNvPr id="10" name="Footer Placeholder 9"/>
          <p:cNvSpPr>
            <a:spLocks noGrp="1"/>
          </p:cNvSpPr>
          <p:nvPr>
            <p:ph type="ftr" sz="quarter" idx="11"/>
          </p:nvPr>
        </p:nvSpPr>
        <p:spPr/>
        <p:txBody>
          <a:bodyPr/>
          <a:lstStyle/>
          <a:p>
            <a:r>
              <a:rPr lang="en-US" smtClean="0"/>
              <a:t>EDMS:1220969</a:t>
            </a:r>
            <a:endParaRPr lang="en-US"/>
          </a:p>
        </p:txBody>
      </p:sp>
      <p:sp>
        <p:nvSpPr>
          <p:cNvPr id="12" name="TextBox 11"/>
          <p:cNvSpPr txBox="1"/>
          <p:nvPr/>
        </p:nvSpPr>
        <p:spPr>
          <a:xfrm>
            <a:off x="6553200" y="5486400"/>
            <a:ext cx="1843774" cy="523220"/>
          </a:xfrm>
          <a:prstGeom prst="rect">
            <a:avLst/>
          </a:prstGeom>
          <a:noFill/>
        </p:spPr>
        <p:txBody>
          <a:bodyPr wrap="none" rtlCol="0">
            <a:spAutoFit/>
          </a:bodyPr>
          <a:lstStyle/>
          <a:p>
            <a:r>
              <a:rPr lang="en-US" sz="1400" dirty="0" smtClean="0">
                <a:solidFill>
                  <a:srgbClr val="0070C0"/>
                </a:solidFill>
                <a:latin typeface="Verdana" pitchFamily="34" charset="0"/>
              </a:rPr>
              <a:t>100000 *  </a:t>
            </a:r>
            <a:r>
              <a:rPr lang="en-US" sz="1400" dirty="0" err="1" smtClean="0">
                <a:solidFill>
                  <a:srgbClr val="0070C0"/>
                </a:solidFill>
                <a:latin typeface="Verdana" pitchFamily="34" charset="0"/>
              </a:rPr>
              <a:t>jordens</a:t>
            </a:r>
            <a:endParaRPr lang="en-US" sz="1400" dirty="0" smtClean="0">
              <a:solidFill>
                <a:srgbClr val="0070C0"/>
              </a:solidFill>
              <a:latin typeface="Verdana" pitchFamily="34" charset="0"/>
            </a:endParaRPr>
          </a:p>
          <a:p>
            <a:r>
              <a:rPr lang="en-US" sz="1400" dirty="0" smtClean="0">
                <a:solidFill>
                  <a:srgbClr val="0070C0"/>
                </a:solidFill>
                <a:latin typeface="Verdana" pitchFamily="34" charset="0"/>
              </a:rPr>
              <a:t>magnet </a:t>
            </a:r>
            <a:r>
              <a:rPr lang="en-US" sz="1400" dirty="0" err="1" smtClean="0">
                <a:solidFill>
                  <a:srgbClr val="0070C0"/>
                </a:solidFill>
                <a:latin typeface="Verdana" pitchFamily="34" charset="0"/>
              </a:rPr>
              <a:t>fält</a:t>
            </a:r>
            <a:r>
              <a:rPr lang="en-US" sz="1400" dirty="0" smtClean="0">
                <a:solidFill>
                  <a:srgbClr val="0070C0"/>
                </a:solidFill>
                <a:latin typeface="Verdana" pitchFamily="34" charset="0"/>
              </a:rPr>
              <a:t>)</a:t>
            </a:r>
            <a:endParaRPr lang="en-US" sz="1400" dirty="0">
              <a:solidFill>
                <a:srgbClr val="0070C0"/>
              </a:solidFill>
              <a:latin typeface="Verdana"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6"/>
          <p:cNvSpPr>
            <a:spLocks noGrp="1" noChangeArrowheads="1"/>
          </p:cNvSpPr>
          <p:nvPr>
            <p:ph type="sldNum" sz="quarter" idx="4294967295"/>
          </p:nvPr>
        </p:nvSpPr>
        <p:spPr>
          <a:xfrm>
            <a:off x="6858000" y="6337300"/>
            <a:ext cx="1905000" cy="457200"/>
          </a:xfrm>
          <a:prstGeom prst="rect">
            <a:avLst/>
          </a:prstGeom>
        </p:spPr>
        <p:txBody>
          <a:bodyPr/>
          <a:lstStyle/>
          <a:p>
            <a:fld id="{A4D802D6-6E34-47E7-B27D-D8B12EE9001B}" type="slidenum">
              <a:rPr lang="en-US"/>
              <a:pPr/>
              <a:t>5</a:t>
            </a:fld>
            <a:endParaRPr lang="en-US"/>
          </a:p>
        </p:txBody>
      </p:sp>
      <p:sp>
        <p:nvSpPr>
          <p:cNvPr id="378882" name="Rectangle 2"/>
          <p:cNvSpPr>
            <a:spLocks noGrp="1" noChangeArrowheads="1"/>
          </p:cNvSpPr>
          <p:nvPr>
            <p:ph type="ctrTitle"/>
          </p:nvPr>
        </p:nvSpPr>
        <p:spPr>
          <a:xfrm>
            <a:off x="838200" y="152400"/>
            <a:ext cx="7772400" cy="698501"/>
          </a:xfrm>
        </p:spPr>
        <p:txBody>
          <a:bodyPr/>
          <a:lstStyle/>
          <a:p>
            <a:r>
              <a:rPr lang="en-US" sz="2400" dirty="0" err="1">
                <a:solidFill>
                  <a:srgbClr val="0070C0"/>
                </a:solidFill>
                <a:latin typeface="Verdana" pitchFamily="34" charset="0"/>
              </a:rPr>
              <a:t>Partikelkällor</a:t>
            </a:r>
            <a:r>
              <a:rPr lang="en-US" sz="2400" dirty="0">
                <a:solidFill>
                  <a:srgbClr val="0070C0"/>
                </a:solidFill>
                <a:latin typeface="Verdana" pitchFamily="34" charset="0"/>
              </a:rPr>
              <a:t> </a:t>
            </a:r>
            <a:r>
              <a:rPr lang="en-US" sz="2400" dirty="0" err="1">
                <a:solidFill>
                  <a:srgbClr val="0070C0"/>
                </a:solidFill>
                <a:latin typeface="Verdana" pitchFamily="34" charset="0"/>
              </a:rPr>
              <a:t>och</a:t>
            </a:r>
            <a:r>
              <a:rPr lang="en-US" sz="2400" dirty="0">
                <a:solidFill>
                  <a:srgbClr val="0070C0"/>
                </a:solidFill>
                <a:latin typeface="Verdana" pitchFamily="34" charset="0"/>
              </a:rPr>
              <a:t> </a:t>
            </a:r>
            <a:r>
              <a:rPr lang="en-US" sz="2400" dirty="0" err="1" smtClean="0">
                <a:solidFill>
                  <a:srgbClr val="0070C0"/>
                </a:solidFill>
                <a:latin typeface="Verdana" pitchFamily="34" charset="0"/>
              </a:rPr>
              <a:t>partikelacceleration</a:t>
            </a:r>
            <a:r>
              <a:rPr lang="en-US" sz="2400" dirty="0" smtClean="0">
                <a:solidFill>
                  <a:srgbClr val="0070C0"/>
                </a:solidFill>
                <a:latin typeface="Verdana" pitchFamily="34" charset="0"/>
              </a:rPr>
              <a:t>(3/3)</a:t>
            </a:r>
            <a:endParaRPr lang="en-US" sz="2400" dirty="0">
              <a:solidFill>
                <a:srgbClr val="0070C0"/>
              </a:solidFill>
              <a:latin typeface="Verdana" pitchFamily="34" charset="0"/>
            </a:endParaRPr>
          </a:p>
        </p:txBody>
      </p:sp>
      <p:sp>
        <p:nvSpPr>
          <p:cNvPr id="37888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7888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7888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378886" name="Rectangle 6"/>
          <p:cNvSpPr>
            <a:spLocks noGrp="1" noChangeArrowheads="1"/>
          </p:cNvSpPr>
          <p:nvPr>
            <p:ph type="subTitle" idx="1"/>
          </p:nvPr>
        </p:nvSpPr>
        <p:spPr>
          <a:xfrm>
            <a:off x="838200" y="1143000"/>
            <a:ext cx="7918450" cy="4681537"/>
          </a:xfrm>
          <a:noFill/>
          <a:ln/>
        </p:spPr>
        <p:txBody>
          <a:bodyPr>
            <a:normAutofit/>
          </a:bodyPr>
          <a:lstStyle/>
          <a:p>
            <a:pPr marL="609600" indent="-609600" algn="l">
              <a:lnSpc>
                <a:spcPct val="80000"/>
              </a:lnSpc>
            </a:pPr>
            <a:endParaRPr lang="en-US" sz="1800" dirty="0">
              <a:solidFill>
                <a:srgbClr val="0070C0"/>
              </a:solidFill>
              <a:latin typeface="Verdana" pitchFamily="34" charset="0"/>
            </a:endParaRPr>
          </a:p>
          <a:p>
            <a:pPr marL="609600" indent="-609600" algn="l">
              <a:lnSpc>
                <a:spcPct val="120000"/>
              </a:lnSpc>
              <a:buFont typeface="Wingdings" pitchFamily="2" charset="2"/>
              <a:buChar char="n"/>
            </a:pPr>
            <a:r>
              <a:rPr lang="en-US" sz="1800" dirty="0" err="1" smtClean="0">
                <a:solidFill>
                  <a:srgbClr val="0070C0"/>
                </a:solidFill>
                <a:latin typeface="Verdana" pitchFamily="34" charset="0"/>
              </a:rPr>
              <a:t>Högre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energi</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låter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oss</a:t>
            </a:r>
            <a:r>
              <a:rPr lang="en-US" sz="1800" dirty="0" smtClean="0">
                <a:solidFill>
                  <a:srgbClr val="0070C0"/>
                </a:solidFill>
                <a:latin typeface="Verdana" pitchFamily="34" charset="0"/>
              </a:rPr>
              <a:t>:</a:t>
            </a:r>
          </a:p>
          <a:p>
            <a:pPr marL="1066800" lvl="1" indent="-609600" algn="l">
              <a:lnSpc>
                <a:spcPct val="120000"/>
              </a:lnSpc>
              <a:buFont typeface="Wingdings" pitchFamily="2" charset="2"/>
              <a:buChar char="n"/>
            </a:pPr>
            <a:r>
              <a:rPr lang="en-US" sz="1400" dirty="0" err="1" smtClean="0">
                <a:solidFill>
                  <a:srgbClr val="0070C0"/>
                </a:solidFill>
                <a:latin typeface="Verdana" pitchFamily="34" charset="0"/>
              </a:rPr>
              <a:t>Få</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kortare</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våglängder</a:t>
            </a:r>
            <a:r>
              <a:rPr lang="en-US" sz="1400" dirty="0" smtClean="0">
                <a:solidFill>
                  <a:srgbClr val="0070C0"/>
                </a:solidFill>
                <a:latin typeface="Verdana" pitchFamily="34" charset="0"/>
              </a:rPr>
              <a:t> – </a:t>
            </a:r>
            <a:r>
              <a:rPr lang="en-US" sz="1400" dirty="0" err="1" smtClean="0">
                <a:solidFill>
                  <a:srgbClr val="0070C0"/>
                </a:solidFill>
                <a:latin typeface="Verdana" pitchFamily="34" charset="0"/>
              </a:rPr>
              <a:t>bättre</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upplösning</a:t>
            </a:r>
            <a:endParaRPr lang="en-US" sz="1400" dirty="0" smtClean="0">
              <a:solidFill>
                <a:srgbClr val="0070C0"/>
              </a:solidFill>
              <a:latin typeface="Verdana" pitchFamily="34" charset="0"/>
            </a:endParaRPr>
          </a:p>
          <a:p>
            <a:pPr marL="1066800" lvl="1" indent="-609600" algn="l">
              <a:lnSpc>
                <a:spcPct val="120000"/>
              </a:lnSpc>
              <a:buFont typeface="Wingdings" pitchFamily="2" charset="2"/>
              <a:buChar char="n"/>
            </a:pPr>
            <a:r>
              <a:rPr lang="en-US" sz="1400" dirty="0" err="1" smtClean="0">
                <a:solidFill>
                  <a:srgbClr val="0070C0"/>
                </a:solidFill>
                <a:latin typeface="Verdana" pitchFamily="34" charset="0"/>
              </a:rPr>
              <a:t>Högre</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massa</a:t>
            </a:r>
            <a:r>
              <a:rPr lang="en-US" sz="1400" dirty="0" smtClean="0">
                <a:solidFill>
                  <a:srgbClr val="0070C0"/>
                </a:solidFill>
                <a:latin typeface="Verdana" pitchFamily="34" charset="0"/>
              </a:rPr>
              <a:t> – </a:t>
            </a:r>
            <a:r>
              <a:rPr lang="en-US" sz="1400" dirty="0" err="1" smtClean="0">
                <a:solidFill>
                  <a:srgbClr val="0070C0"/>
                </a:solidFill>
                <a:latin typeface="Verdana" pitchFamily="34" charset="0"/>
              </a:rPr>
              <a:t>nya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partiklar</a:t>
            </a:r>
            <a:endParaRPr lang="en-US" sz="1400" dirty="0" smtClean="0">
              <a:solidFill>
                <a:srgbClr val="0070C0"/>
              </a:solidFill>
              <a:latin typeface="Verdana" pitchFamily="34" charset="0"/>
            </a:endParaRPr>
          </a:p>
          <a:p>
            <a:pPr marL="1066800" lvl="1" indent="-609600" algn="l">
              <a:lnSpc>
                <a:spcPct val="120000"/>
              </a:lnSpc>
              <a:buFont typeface="Wingdings" pitchFamily="2" charset="2"/>
              <a:buChar char="n"/>
            </a:pPr>
            <a:r>
              <a:rPr lang="en-US" sz="1400" dirty="0" err="1" smtClean="0">
                <a:solidFill>
                  <a:srgbClr val="0070C0"/>
                </a:solidFill>
                <a:latin typeface="Verdana" pitchFamily="34" charset="0"/>
              </a:rPr>
              <a:t>Gå</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bakåt</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i</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tiden</a:t>
            </a:r>
            <a:endParaRPr lang="en-US" sz="1400" dirty="0" smtClean="0">
              <a:solidFill>
                <a:srgbClr val="0070C0"/>
              </a:solidFill>
              <a:latin typeface="Verdana" pitchFamily="34" charset="0"/>
            </a:endParaRPr>
          </a:p>
          <a:p>
            <a:pPr marL="609600" indent="-609600" algn="l">
              <a:lnSpc>
                <a:spcPct val="120000"/>
              </a:lnSpc>
              <a:buFont typeface="Wingdings" pitchFamily="2" charset="2"/>
              <a:buChar char="n"/>
            </a:pPr>
            <a:r>
              <a:rPr lang="en-US" sz="1800" dirty="0" err="1" smtClean="0">
                <a:solidFill>
                  <a:srgbClr val="0070C0"/>
                </a:solidFill>
                <a:latin typeface="Verdana" pitchFamily="34" charset="0"/>
              </a:rPr>
              <a:t>Protoner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kommer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att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acceleras</a:t>
            </a:r>
            <a:r>
              <a:rPr lang="en-US" sz="1800" dirty="0" smtClean="0">
                <a:solidFill>
                  <a:srgbClr val="0070C0"/>
                </a:solidFill>
                <a:latin typeface="Verdana" pitchFamily="34" charset="0"/>
              </a:rPr>
              <a:t>  till en </a:t>
            </a:r>
            <a:r>
              <a:rPr lang="en-US" sz="1800" dirty="0" err="1">
                <a:solidFill>
                  <a:srgbClr val="0070C0"/>
                </a:solidFill>
                <a:latin typeface="Verdana" pitchFamily="34" charset="0"/>
              </a:rPr>
              <a:t>energi</a:t>
            </a:r>
            <a:r>
              <a:rPr lang="en-US" sz="1800" dirty="0">
                <a:solidFill>
                  <a:srgbClr val="0070C0"/>
                </a:solidFill>
                <a:latin typeface="Verdana" pitchFamily="34" charset="0"/>
              </a:rPr>
              <a:t> </a:t>
            </a:r>
            <a:r>
              <a:rPr lang="en-US" sz="1800" dirty="0" err="1">
                <a:solidFill>
                  <a:srgbClr val="0070C0"/>
                </a:solidFill>
                <a:latin typeface="Verdana" pitchFamily="34" charset="0"/>
              </a:rPr>
              <a:t>av</a:t>
            </a:r>
            <a:r>
              <a:rPr lang="en-US" sz="1800" dirty="0">
                <a:solidFill>
                  <a:srgbClr val="0070C0"/>
                </a:solidFill>
                <a:latin typeface="Verdana" pitchFamily="34" charset="0"/>
              </a:rPr>
              <a:t> </a:t>
            </a:r>
            <a:r>
              <a:rPr lang="en-US" sz="1800" dirty="0" smtClean="0">
                <a:solidFill>
                  <a:srgbClr val="0070C0"/>
                </a:solidFill>
                <a:latin typeface="Verdana" pitchFamily="34" charset="0"/>
              </a:rPr>
              <a:t>7 </a:t>
            </a:r>
            <a:r>
              <a:rPr lang="en-US" sz="1800" dirty="0" err="1" smtClean="0">
                <a:solidFill>
                  <a:srgbClr val="0070C0"/>
                </a:solidFill>
                <a:latin typeface="Verdana" pitchFamily="34" charset="0"/>
              </a:rPr>
              <a:t>TeV</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i</a:t>
            </a:r>
            <a:r>
              <a:rPr lang="en-US" sz="1800" dirty="0" smtClean="0">
                <a:solidFill>
                  <a:srgbClr val="0070C0"/>
                </a:solidFill>
                <a:latin typeface="Verdana" pitchFamily="34" charset="0"/>
              </a:rPr>
              <a:t> LHC for </a:t>
            </a:r>
            <a:r>
              <a:rPr lang="en-US" sz="1800" dirty="0" err="1" smtClean="0">
                <a:solidFill>
                  <a:srgbClr val="0070C0"/>
                </a:solidFill>
                <a:latin typeface="Verdana" pitchFamily="34" charset="0"/>
              </a:rPr>
              <a:t>att</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titta</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ännu</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nogrannare</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hur</a:t>
            </a:r>
            <a:r>
              <a:rPr lang="en-US" sz="1800" dirty="0" smtClean="0">
                <a:solidFill>
                  <a:srgbClr val="0070C0"/>
                </a:solidFill>
                <a:latin typeface="Verdana" pitchFamily="34" charset="0"/>
              </a:rPr>
              <a:t> den </a:t>
            </a:r>
            <a:r>
              <a:rPr lang="en-US" sz="1800" dirty="0" err="1" smtClean="0">
                <a:solidFill>
                  <a:srgbClr val="0070C0"/>
                </a:solidFill>
                <a:latin typeface="Verdana" pitchFamily="34" charset="0"/>
              </a:rPr>
              <a:t>är</a:t>
            </a:r>
            <a:r>
              <a:rPr lang="en-US" sz="1800" dirty="0" smtClean="0">
                <a:solidFill>
                  <a:srgbClr val="0070C0"/>
                </a:solidFill>
                <a:latin typeface="Verdana" pitchFamily="34" charset="0"/>
              </a:rPr>
              <a:t> </a:t>
            </a:r>
            <a:r>
              <a:rPr lang="en-US" sz="1800" dirty="0" err="1" smtClean="0">
                <a:solidFill>
                  <a:srgbClr val="0070C0"/>
                </a:solidFill>
                <a:latin typeface="Verdana" pitchFamily="34" charset="0"/>
              </a:rPr>
              <a:t>sammansatt</a:t>
            </a:r>
            <a:r>
              <a:rPr lang="en-US" sz="1800" dirty="0" smtClean="0">
                <a:solidFill>
                  <a:srgbClr val="0070C0"/>
                </a:solidFill>
                <a:latin typeface="Verdana" pitchFamily="34" charset="0"/>
              </a:rPr>
              <a:t>! </a:t>
            </a:r>
          </a:p>
          <a:p>
            <a:pPr marL="609600" indent="-609600" algn="l">
              <a:lnSpc>
                <a:spcPct val="120000"/>
              </a:lnSpc>
            </a:pPr>
            <a:r>
              <a:rPr lang="en-US" sz="1800" dirty="0" smtClean="0">
                <a:solidFill>
                  <a:srgbClr val="0070C0"/>
                </a:solidFill>
                <a:latin typeface="Verdana" pitchFamily="34" charset="0"/>
              </a:rPr>
              <a:t>  </a:t>
            </a:r>
          </a:p>
          <a:p>
            <a:endParaRPr lang="en-US" sz="1800" dirty="0" smtClean="0">
              <a:solidFill>
                <a:srgbClr val="0070C0"/>
              </a:solidFill>
              <a:latin typeface="Verdana" pitchFamily="34" charset="0"/>
            </a:endParaRPr>
          </a:p>
          <a:p>
            <a:r>
              <a:rPr lang="en-US" sz="1700" dirty="0" smtClean="0">
                <a:solidFill>
                  <a:srgbClr val="0070C0"/>
                </a:solidFill>
                <a:latin typeface="Verdana" pitchFamily="34" charset="0"/>
              </a:rPr>
              <a:t>En </a:t>
            </a:r>
            <a:r>
              <a:rPr lang="en-US" sz="1700" dirty="0" err="1" smtClean="0">
                <a:solidFill>
                  <a:srgbClr val="0070C0"/>
                </a:solidFill>
                <a:latin typeface="Verdana" pitchFamily="34" charset="0"/>
              </a:rPr>
              <a:t>fluga</a:t>
            </a:r>
            <a:r>
              <a:rPr lang="en-US" sz="1700" dirty="0" smtClean="0">
                <a:solidFill>
                  <a:srgbClr val="0070C0"/>
                </a:solidFill>
                <a:latin typeface="Verdana" pitchFamily="34" charset="0"/>
              </a:rPr>
              <a:t> </a:t>
            </a:r>
            <a:r>
              <a:rPr lang="en-US" sz="1700" dirty="0" err="1" smtClean="0">
                <a:solidFill>
                  <a:srgbClr val="0070C0"/>
                </a:solidFill>
                <a:latin typeface="Verdana" pitchFamily="34" charset="0"/>
              </a:rPr>
              <a:t>väger</a:t>
            </a:r>
            <a:r>
              <a:rPr lang="en-US" sz="1700" dirty="0" smtClean="0">
                <a:solidFill>
                  <a:srgbClr val="0070C0"/>
                </a:solidFill>
                <a:latin typeface="Verdana" pitchFamily="34" charset="0"/>
              </a:rPr>
              <a:t>  60 mg </a:t>
            </a:r>
            <a:r>
              <a:rPr lang="en-US" sz="1700" dirty="0" err="1" smtClean="0">
                <a:solidFill>
                  <a:srgbClr val="0070C0"/>
                </a:solidFill>
                <a:latin typeface="Verdana" pitchFamily="34" charset="0"/>
              </a:rPr>
              <a:t>och</a:t>
            </a:r>
            <a:r>
              <a:rPr lang="en-US" sz="1700" dirty="0" smtClean="0">
                <a:solidFill>
                  <a:srgbClr val="0070C0"/>
                </a:solidFill>
                <a:latin typeface="Verdana" pitchFamily="34" charset="0"/>
              </a:rPr>
              <a:t> </a:t>
            </a:r>
            <a:r>
              <a:rPr lang="en-US" sz="1700" dirty="0" err="1" smtClean="0">
                <a:solidFill>
                  <a:srgbClr val="0070C0"/>
                </a:solidFill>
                <a:latin typeface="Verdana" pitchFamily="34" charset="0"/>
              </a:rPr>
              <a:t>flyger</a:t>
            </a:r>
            <a:r>
              <a:rPr lang="en-US" sz="1700" dirty="0" smtClean="0">
                <a:solidFill>
                  <a:srgbClr val="0070C0"/>
                </a:solidFill>
                <a:latin typeface="Verdana" pitchFamily="34" charset="0"/>
              </a:rPr>
              <a:t> 20 cm/s:</a:t>
            </a:r>
          </a:p>
          <a:p>
            <a:r>
              <a:rPr lang="en-US" sz="1700" b="1" dirty="0" err="1" smtClean="0">
                <a:solidFill>
                  <a:srgbClr val="0070C0"/>
                </a:solidFill>
                <a:latin typeface="Verdana" pitchFamily="34" charset="0"/>
              </a:rPr>
              <a:t>E</a:t>
            </a:r>
            <a:r>
              <a:rPr lang="en-US" sz="1700" b="1" baseline="-25000" dirty="0" err="1" smtClean="0">
                <a:solidFill>
                  <a:srgbClr val="0070C0"/>
                </a:solidFill>
                <a:latin typeface="Verdana" pitchFamily="34" charset="0"/>
              </a:rPr>
              <a:t>k</a:t>
            </a:r>
            <a:r>
              <a:rPr lang="en-US" sz="1700" b="1" dirty="0" smtClean="0">
                <a:solidFill>
                  <a:srgbClr val="0070C0"/>
                </a:solidFill>
                <a:latin typeface="Verdana" pitchFamily="34" charset="0"/>
              </a:rPr>
              <a:t> = ½ m·v</a:t>
            </a:r>
            <a:r>
              <a:rPr lang="en-US" sz="1700" b="1" baseline="30000" dirty="0" smtClean="0">
                <a:solidFill>
                  <a:srgbClr val="0070C0"/>
                </a:solidFill>
                <a:latin typeface="Verdana" pitchFamily="34" charset="0"/>
              </a:rPr>
              <a:t>2</a:t>
            </a:r>
            <a:r>
              <a:rPr lang="en-US" sz="1700" b="1" dirty="0" smtClean="0">
                <a:solidFill>
                  <a:srgbClr val="0070C0"/>
                </a:solidFill>
                <a:latin typeface="Verdana" pitchFamily="34" charset="0"/>
              </a:rPr>
              <a:t>  ⇒   </a:t>
            </a:r>
            <a:r>
              <a:rPr lang="en-US" sz="1700" b="1" dirty="0" err="1" smtClean="0">
                <a:solidFill>
                  <a:srgbClr val="0070C0"/>
                </a:solidFill>
                <a:latin typeface="Verdana" pitchFamily="34" charset="0"/>
              </a:rPr>
              <a:t>E</a:t>
            </a:r>
            <a:r>
              <a:rPr lang="en-US" sz="1700" b="1" baseline="-25000" dirty="0" err="1" smtClean="0">
                <a:solidFill>
                  <a:srgbClr val="0070C0"/>
                </a:solidFill>
                <a:latin typeface="Verdana" pitchFamily="34" charset="0"/>
              </a:rPr>
              <a:t>k</a:t>
            </a:r>
            <a:r>
              <a:rPr lang="en-US" sz="1700" b="1" dirty="0" smtClean="0">
                <a:solidFill>
                  <a:srgbClr val="0070C0"/>
                </a:solidFill>
                <a:latin typeface="Verdana" pitchFamily="34" charset="0"/>
              </a:rPr>
              <a:t> = ½ 6·10</a:t>
            </a:r>
            <a:r>
              <a:rPr lang="en-US" sz="1700" b="1" baseline="30000" dirty="0" smtClean="0">
                <a:solidFill>
                  <a:srgbClr val="0070C0"/>
                </a:solidFill>
                <a:latin typeface="Verdana" pitchFamily="34" charset="0"/>
              </a:rPr>
              <a:t>-5</a:t>
            </a:r>
            <a:r>
              <a:rPr lang="en-US" sz="1700" b="1" dirty="0" smtClean="0">
                <a:solidFill>
                  <a:srgbClr val="0070C0"/>
                </a:solidFill>
                <a:latin typeface="Verdana" pitchFamily="34" charset="0"/>
              </a:rPr>
              <a:t>·0,2 </a:t>
            </a:r>
            <a:r>
              <a:rPr lang="en-US" sz="1700" b="1" baseline="30000" dirty="0" smtClean="0">
                <a:solidFill>
                  <a:srgbClr val="0070C0"/>
                </a:solidFill>
                <a:latin typeface="Verdana" pitchFamily="34" charset="0"/>
              </a:rPr>
              <a:t>2</a:t>
            </a:r>
            <a:r>
              <a:rPr lang="en-US" sz="1700" dirty="0" smtClean="0">
                <a:solidFill>
                  <a:srgbClr val="0070C0"/>
                </a:solidFill>
                <a:latin typeface="Verdana" pitchFamily="34" charset="0"/>
              </a:rPr>
              <a:t> </a:t>
            </a:r>
            <a:r>
              <a:rPr lang="en-US" sz="1700" b="1" dirty="0" smtClean="0">
                <a:solidFill>
                  <a:srgbClr val="0070C0"/>
                </a:solidFill>
                <a:latin typeface="Verdana" pitchFamily="34" charset="0"/>
              </a:rPr>
              <a:t> ~ 7 </a:t>
            </a:r>
            <a:r>
              <a:rPr lang="en-US" sz="1700" b="1" dirty="0" err="1" smtClean="0">
                <a:solidFill>
                  <a:srgbClr val="0070C0"/>
                </a:solidFill>
                <a:latin typeface="Verdana" pitchFamily="34" charset="0"/>
              </a:rPr>
              <a:t>TeV</a:t>
            </a:r>
            <a:endParaRPr lang="en-US" sz="1700" dirty="0" smtClean="0">
              <a:solidFill>
                <a:srgbClr val="0070C0"/>
              </a:solidFill>
              <a:latin typeface="Verdana" pitchFamily="34" charset="0"/>
            </a:endParaRPr>
          </a:p>
          <a:p>
            <a:r>
              <a:rPr lang="en-US" sz="1700" dirty="0" smtClean="0">
                <a:solidFill>
                  <a:srgbClr val="0070C0"/>
                </a:solidFill>
                <a:latin typeface="Verdana" pitchFamily="34" charset="0"/>
              </a:rPr>
              <a:t>I LHC </a:t>
            </a:r>
            <a:r>
              <a:rPr lang="en-US" sz="1700" dirty="0" err="1" smtClean="0">
                <a:solidFill>
                  <a:srgbClr val="0070C0"/>
                </a:solidFill>
                <a:latin typeface="Verdana" pitchFamily="34" charset="0"/>
              </a:rPr>
              <a:t>har</a:t>
            </a:r>
            <a:r>
              <a:rPr lang="en-US" sz="1700" dirty="0" smtClean="0">
                <a:solidFill>
                  <a:srgbClr val="0070C0"/>
                </a:solidFill>
                <a:latin typeface="Verdana" pitchFamily="34" charset="0"/>
              </a:rPr>
              <a:t> </a:t>
            </a:r>
            <a:r>
              <a:rPr lang="en-US" sz="1700" u="sng" dirty="0" err="1" smtClean="0">
                <a:solidFill>
                  <a:srgbClr val="0070C0"/>
                </a:solidFill>
                <a:latin typeface="Verdana" pitchFamily="34" charset="0"/>
              </a:rPr>
              <a:t>varje</a:t>
            </a:r>
            <a:r>
              <a:rPr lang="en-US" sz="1700" dirty="0" smtClean="0">
                <a:solidFill>
                  <a:srgbClr val="0070C0"/>
                </a:solidFill>
                <a:latin typeface="Verdana" pitchFamily="34" charset="0"/>
              </a:rPr>
              <a:t> proton </a:t>
            </a:r>
            <a:r>
              <a:rPr lang="en-US" sz="1700" dirty="0" err="1" smtClean="0">
                <a:solidFill>
                  <a:srgbClr val="0070C0"/>
                </a:solidFill>
                <a:latin typeface="Verdana" pitchFamily="34" charset="0"/>
              </a:rPr>
              <a:t>samma</a:t>
            </a:r>
            <a:r>
              <a:rPr lang="en-US" sz="1700" dirty="0" smtClean="0">
                <a:solidFill>
                  <a:srgbClr val="0070C0"/>
                </a:solidFill>
                <a:latin typeface="Verdana" pitchFamily="34" charset="0"/>
              </a:rPr>
              <a:t> </a:t>
            </a:r>
            <a:r>
              <a:rPr lang="en-US" sz="1700" dirty="0" err="1" smtClean="0">
                <a:solidFill>
                  <a:srgbClr val="0070C0"/>
                </a:solidFill>
                <a:latin typeface="Verdana" pitchFamily="34" charset="0"/>
              </a:rPr>
              <a:t>rörelseenergi</a:t>
            </a:r>
            <a:r>
              <a:rPr lang="en-US" sz="1700" dirty="0" smtClean="0">
                <a:solidFill>
                  <a:srgbClr val="0070C0"/>
                </a:solidFill>
                <a:latin typeface="Verdana" pitchFamily="34" charset="0"/>
              </a:rPr>
              <a:t> </a:t>
            </a:r>
            <a:r>
              <a:rPr lang="en-US" sz="1700" dirty="0" err="1" smtClean="0">
                <a:solidFill>
                  <a:srgbClr val="0070C0"/>
                </a:solidFill>
                <a:latin typeface="Verdana" pitchFamily="34" charset="0"/>
              </a:rPr>
              <a:t>som</a:t>
            </a:r>
            <a:r>
              <a:rPr lang="en-US" sz="1700" dirty="0" smtClean="0">
                <a:solidFill>
                  <a:srgbClr val="0070C0"/>
                </a:solidFill>
                <a:latin typeface="Verdana" pitchFamily="34" charset="0"/>
              </a:rPr>
              <a:t> </a:t>
            </a:r>
            <a:r>
              <a:rPr lang="en-US" sz="1700" dirty="0" err="1" smtClean="0">
                <a:solidFill>
                  <a:srgbClr val="0070C0"/>
                </a:solidFill>
                <a:latin typeface="Verdana" pitchFamily="34" charset="0"/>
              </a:rPr>
              <a:t>flugan</a:t>
            </a:r>
            <a:r>
              <a:rPr lang="en-US" sz="1700" b="1" dirty="0" smtClean="0">
                <a:solidFill>
                  <a:srgbClr val="0070C0"/>
                </a:solidFill>
                <a:latin typeface="Verdana" pitchFamily="34" charset="0"/>
              </a:rPr>
              <a:t>! </a:t>
            </a:r>
          </a:p>
          <a:p>
            <a:r>
              <a:rPr lang="en-US" sz="1700" dirty="0" smtClean="0">
                <a:solidFill>
                  <a:srgbClr val="0070C0"/>
                </a:solidFill>
                <a:latin typeface="Verdana" pitchFamily="34" charset="0"/>
              </a:rPr>
              <a:t>Men </a:t>
            </a:r>
            <a:r>
              <a:rPr lang="en-US" sz="1700" dirty="0" err="1" smtClean="0">
                <a:solidFill>
                  <a:srgbClr val="0070C0"/>
                </a:solidFill>
                <a:latin typeface="Verdana" pitchFamily="34" charset="0"/>
              </a:rPr>
              <a:t>flugan</a:t>
            </a:r>
            <a:r>
              <a:rPr lang="en-US" sz="1700" dirty="0" smtClean="0">
                <a:solidFill>
                  <a:srgbClr val="0070C0"/>
                </a:solidFill>
                <a:latin typeface="Verdana" pitchFamily="34" charset="0"/>
              </a:rPr>
              <a:t> </a:t>
            </a:r>
            <a:r>
              <a:rPr lang="en-US" sz="1700" dirty="0" err="1" smtClean="0">
                <a:solidFill>
                  <a:srgbClr val="0070C0"/>
                </a:solidFill>
                <a:latin typeface="Verdana" pitchFamily="34" charset="0"/>
              </a:rPr>
              <a:t>har</a:t>
            </a:r>
            <a:r>
              <a:rPr lang="en-US" sz="1700" dirty="0" smtClean="0">
                <a:solidFill>
                  <a:srgbClr val="0070C0"/>
                </a:solidFill>
                <a:latin typeface="Verdana" pitchFamily="34" charset="0"/>
              </a:rPr>
              <a:t>  ~36 </a:t>
            </a:r>
            <a:r>
              <a:rPr lang="en-US" sz="1700" dirty="0" err="1" smtClean="0">
                <a:solidFill>
                  <a:srgbClr val="0070C0"/>
                </a:solidFill>
                <a:latin typeface="Verdana" pitchFamily="34" charset="0"/>
              </a:rPr>
              <a:t>tusen</a:t>
            </a:r>
            <a:r>
              <a:rPr lang="en-US" sz="1700" dirty="0" smtClean="0">
                <a:solidFill>
                  <a:srgbClr val="0070C0"/>
                </a:solidFill>
                <a:latin typeface="Verdana" pitchFamily="34" charset="0"/>
              </a:rPr>
              <a:t> </a:t>
            </a:r>
            <a:r>
              <a:rPr lang="en-US" sz="1700" dirty="0" err="1" smtClean="0">
                <a:solidFill>
                  <a:srgbClr val="0070C0"/>
                </a:solidFill>
                <a:latin typeface="Verdana" pitchFamily="34" charset="0"/>
              </a:rPr>
              <a:t>trillioner</a:t>
            </a:r>
            <a:r>
              <a:rPr lang="en-US" sz="1700" dirty="0" smtClean="0">
                <a:solidFill>
                  <a:srgbClr val="0070C0"/>
                </a:solidFill>
                <a:latin typeface="Verdana" pitchFamily="34" charset="0"/>
              </a:rPr>
              <a:t> </a:t>
            </a:r>
            <a:r>
              <a:rPr lang="en-US" sz="1700" dirty="0" err="1" smtClean="0">
                <a:solidFill>
                  <a:srgbClr val="0070C0"/>
                </a:solidFill>
                <a:latin typeface="Verdana" pitchFamily="34" charset="0"/>
              </a:rPr>
              <a:t>atomkärnor</a:t>
            </a:r>
            <a:r>
              <a:rPr lang="en-US" sz="1700" dirty="0" smtClean="0">
                <a:solidFill>
                  <a:srgbClr val="0070C0"/>
                </a:solidFill>
                <a:latin typeface="Verdana" pitchFamily="34" charset="0"/>
              </a:rPr>
              <a:t>!</a:t>
            </a:r>
          </a:p>
          <a:p>
            <a:endParaRPr lang="en-US" sz="1800" dirty="0" smtClean="0">
              <a:solidFill>
                <a:srgbClr val="0070C0"/>
              </a:solidFill>
              <a:latin typeface="Verdana" pitchFamily="34" charset="0"/>
            </a:endParaRPr>
          </a:p>
        </p:txBody>
      </p:sp>
      <p:sp>
        <p:nvSpPr>
          <p:cNvPr id="8" name="Footer Placeholder 7"/>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6"/>
          <p:cNvSpPr>
            <a:spLocks noGrp="1" noChangeArrowheads="1"/>
          </p:cNvSpPr>
          <p:nvPr>
            <p:ph type="sldNum" sz="quarter" idx="4294967295"/>
          </p:nvPr>
        </p:nvSpPr>
        <p:spPr>
          <a:xfrm>
            <a:off x="6858000" y="6337300"/>
            <a:ext cx="1905000" cy="457200"/>
          </a:xfrm>
          <a:prstGeom prst="rect">
            <a:avLst/>
          </a:prstGeom>
        </p:spPr>
        <p:txBody>
          <a:bodyPr/>
          <a:lstStyle/>
          <a:p>
            <a:fld id="{F05E78B2-EF22-4AA8-AA58-BE73B853C622}" type="slidenum">
              <a:rPr lang="en-US"/>
              <a:pPr/>
              <a:t>50</a:t>
            </a:fld>
            <a:endParaRPr lang="en-US"/>
          </a:p>
        </p:txBody>
      </p:sp>
      <p:sp>
        <p:nvSpPr>
          <p:cNvPr id="425987"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25988" name="Rectangle 4"/>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25989" name="Rectangle 5"/>
          <p:cNvSpPr>
            <a:spLocks noGrp="1" noChangeArrowheads="1"/>
          </p:cNvSpPr>
          <p:nvPr>
            <p:ph type="subTitle" idx="1"/>
          </p:nvPr>
        </p:nvSpPr>
        <p:spPr>
          <a:xfrm>
            <a:off x="609600" y="222250"/>
            <a:ext cx="8534400" cy="487363"/>
          </a:xfrm>
          <a:noFill/>
          <a:ln/>
        </p:spPr>
        <p:txBody>
          <a:bodyPr/>
          <a:lstStyle/>
          <a:p>
            <a:pPr marL="990600" lvl="1" indent="-533400">
              <a:buClr>
                <a:schemeClr val="tx1"/>
              </a:buClr>
            </a:pPr>
            <a:r>
              <a:rPr lang="en-US" sz="2400" dirty="0" smtClean="0">
                <a:solidFill>
                  <a:srgbClr val="0070C0"/>
                </a:solidFill>
                <a:latin typeface="Comic Sans MS" pitchFamily="66" charset="0"/>
              </a:rPr>
              <a:t>N</a:t>
            </a:r>
            <a:r>
              <a:rPr lang="en-GB" sz="2400" dirty="0" smtClean="0">
                <a:solidFill>
                  <a:srgbClr val="0070C0"/>
                </a:solidFill>
                <a:latin typeface="Comic Sans MS" pitchFamily="66" charset="0"/>
              </a:rPr>
              <a:t>ä</a:t>
            </a:r>
            <a:r>
              <a:rPr lang="en-US" sz="2400" dirty="0" smtClean="0">
                <a:solidFill>
                  <a:srgbClr val="0070C0"/>
                </a:solidFill>
                <a:latin typeface="Comic Sans MS" pitchFamily="66" charset="0"/>
              </a:rPr>
              <a:t>r </a:t>
            </a:r>
            <a:r>
              <a:rPr lang="en-US" sz="2400" dirty="0" err="1" smtClean="0">
                <a:solidFill>
                  <a:srgbClr val="0070C0"/>
                </a:solidFill>
                <a:latin typeface="Comic Sans MS" pitchFamily="66" charset="0"/>
              </a:rPr>
              <a:t>anv</a:t>
            </a:r>
            <a:r>
              <a:rPr lang="en-GB" sz="2400" dirty="0" smtClean="0">
                <a:solidFill>
                  <a:srgbClr val="0070C0"/>
                </a:solidFill>
                <a:latin typeface="Comic Sans MS" pitchFamily="66" charset="0"/>
              </a:rPr>
              <a:t>ä</a:t>
            </a:r>
            <a:r>
              <a:rPr lang="en-US" sz="2400" dirty="0" err="1" smtClean="0">
                <a:solidFill>
                  <a:srgbClr val="0070C0"/>
                </a:solidFill>
                <a:latin typeface="Comic Sans MS" pitchFamily="66" charset="0"/>
              </a:rPr>
              <a:t>nds</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respektive</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leptoner</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och</a:t>
            </a:r>
            <a:r>
              <a:rPr lang="en-US" sz="2400" dirty="0" smtClean="0">
                <a:solidFill>
                  <a:srgbClr val="0070C0"/>
                </a:solidFill>
                <a:latin typeface="Comic Sans MS" pitchFamily="66" charset="0"/>
              </a:rPr>
              <a:t> </a:t>
            </a:r>
            <a:r>
              <a:rPr lang="en-US" sz="2400" dirty="0" err="1" smtClean="0">
                <a:solidFill>
                  <a:srgbClr val="0070C0"/>
                </a:solidFill>
                <a:latin typeface="Comic Sans MS" pitchFamily="66" charset="0"/>
              </a:rPr>
              <a:t>hadroner</a:t>
            </a:r>
            <a:r>
              <a:rPr lang="en-US" sz="2400" dirty="0" smtClean="0">
                <a:solidFill>
                  <a:srgbClr val="0070C0"/>
                </a:solidFill>
                <a:latin typeface="Comic Sans MS" pitchFamily="66" charset="0"/>
              </a:rPr>
              <a:t>?</a:t>
            </a:r>
            <a:endParaRPr lang="en-US" sz="2400" dirty="0">
              <a:solidFill>
                <a:srgbClr val="0070C0"/>
              </a:solidFill>
              <a:latin typeface="Comic Sans MS" pitchFamily="66" charset="0"/>
            </a:endParaRPr>
          </a:p>
          <a:p>
            <a:pPr marL="990600" lvl="1" indent="-533400">
              <a:buClr>
                <a:schemeClr val="tx1"/>
              </a:buClr>
              <a:buSzTx/>
              <a:buFont typeface="Wingdings" pitchFamily="2" charset="2"/>
              <a:buAutoNum type="arabicPeriod"/>
            </a:pPr>
            <a:endParaRPr lang="en-US" sz="2400" dirty="0">
              <a:solidFill>
                <a:schemeClr val="folHlink"/>
              </a:solidFill>
              <a:latin typeface="Comic Sans MS" pitchFamily="66" charset="0"/>
            </a:endParaRPr>
          </a:p>
        </p:txBody>
      </p:sp>
      <p:pic>
        <p:nvPicPr>
          <p:cNvPr id="425994" name="Picture 10"/>
          <p:cNvPicPr>
            <a:picLocks noChangeAspect="1" noChangeArrowheads="1"/>
          </p:cNvPicPr>
          <p:nvPr/>
        </p:nvPicPr>
        <p:blipFill>
          <a:blip r:embed="rId3" cstate="print"/>
          <a:srcRect/>
          <a:stretch>
            <a:fillRect/>
          </a:stretch>
        </p:blipFill>
        <p:spPr bwMode="auto">
          <a:xfrm>
            <a:off x="2215954" y="1447800"/>
            <a:ext cx="5099245" cy="4802188"/>
          </a:xfrm>
          <a:prstGeom prst="rect">
            <a:avLst/>
          </a:prstGeom>
          <a:noFill/>
          <a:ln w="9525" algn="ctr">
            <a:noFill/>
            <a:miter lim="800000"/>
            <a:headEnd/>
            <a:tailEnd/>
          </a:ln>
          <a:effectLst/>
        </p:spPr>
      </p:pic>
      <p:sp>
        <p:nvSpPr>
          <p:cNvPr id="8" name="Footer Placeholder 7"/>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6"/>
          <p:cNvSpPr>
            <a:spLocks noGrp="1" noChangeArrowheads="1"/>
          </p:cNvSpPr>
          <p:nvPr>
            <p:ph type="sldNum" sz="quarter" idx="4294967295"/>
          </p:nvPr>
        </p:nvSpPr>
        <p:spPr>
          <a:xfrm>
            <a:off x="6858000" y="6337300"/>
            <a:ext cx="1905000" cy="457200"/>
          </a:xfrm>
          <a:prstGeom prst="rect">
            <a:avLst/>
          </a:prstGeom>
        </p:spPr>
        <p:txBody>
          <a:bodyPr/>
          <a:lstStyle/>
          <a:p>
            <a:fld id="{846965F1-5469-437A-AB45-247DD3824C75}" type="slidenum">
              <a:rPr lang="en-US"/>
              <a:pPr/>
              <a:t>51</a:t>
            </a:fld>
            <a:endParaRPr lang="en-US"/>
          </a:p>
        </p:txBody>
      </p:sp>
      <p:sp>
        <p:nvSpPr>
          <p:cNvPr id="41779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1779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1779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17798" name="Rectangle 6"/>
          <p:cNvSpPr>
            <a:spLocks noGrp="1" noChangeArrowheads="1"/>
          </p:cNvSpPr>
          <p:nvPr>
            <p:ph type="subTitle" idx="1"/>
          </p:nvPr>
        </p:nvSpPr>
        <p:spPr>
          <a:xfrm>
            <a:off x="431800" y="231775"/>
            <a:ext cx="8534400" cy="487363"/>
          </a:xfrm>
          <a:noFill/>
          <a:ln/>
        </p:spPr>
        <p:txBody>
          <a:bodyPr/>
          <a:lstStyle/>
          <a:p>
            <a:pPr marL="990600" lvl="1" indent="-533400">
              <a:buClr>
                <a:schemeClr val="tx1"/>
              </a:buClr>
              <a:buSzTx/>
              <a:buFont typeface="Wingdings" pitchFamily="2" charset="2"/>
              <a:buNone/>
            </a:pPr>
            <a:r>
              <a:rPr lang="en-GB" sz="2400" dirty="0" err="1">
                <a:solidFill>
                  <a:srgbClr val="0070C0"/>
                </a:solidFill>
                <a:latin typeface="Comic Sans MS" pitchFamily="66" charset="0"/>
              </a:rPr>
              <a:t>Problemkällor</a:t>
            </a:r>
            <a:r>
              <a:rPr lang="en-GB" sz="2400" dirty="0">
                <a:solidFill>
                  <a:srgbClr val="0070C0"/>
                </a:solidFill>
                <a:latin typeface="Comic Sans MS" pitchFamily="66" charset="0"/>
              </a:rPr>
              <a:t> 1</a:t>
            </a:r>
            <a:endParaRPr lang="en-US" sz="2400" dirty="0">
              <a:solidFill>
                <a:srgbClr val="0070C0"/>
              </a:solidFill>
              <a:latin typeface="Comic Sans MS" pitchFamily="66" charset="0"/>
            </a:endParaRPr>
          </a:p>
          <a:p>
            <a:pPr marL="990600" lvl="1" indent="-533400">
              <a:buClr>
                <a:schemeClr val="tx1"/>
              </a:buClr>
              <a:buSzTx/>
              <a:buFont typeface="Wingdings" pitchFamily="2" charset="2"/>
              <a:buAutoNum type="arabicPeriod"/>
            </a:pPr>
            <a:endParaRPr lang="en-US" sz="2400" dirty="0">
              <a:solidFill>
                <a:schemeClr val="folHlink"/>
              </a:solidFill>
              <a:latin typeface="Comic Sans MS" pitchFamily="66" charset="0"/>
            </a:endParaRPr>
          </a:p>
        </p:txBody>
      </p:sp>
      <p:pic>
        <p:nvPicPr>
          <p:cNvPr id="417807" name="Picture 15"/>
          <p:cNvPicPr>
            <a:picLocks noChangeAspect="1" noChangeArrowheads="1"/>
          </p:cNvPicPr>
          <p:nvPr/>
        </p:nvPicPr>
        <p:blipFill>
          <a:blip r:embed="rId3" cstate="print"/>
          <a:srcRect/>
          <a:stretch>
            <a:fillRect/>
          </a:stretch>
        </p:blipFill>
        <p:spPr bwMode="auto">
          <a:xfrm>
            <a:off x="1328738" y="960438"/>
            <a:ext cx="5572125" cy="2058987"/>
          </a:xfrm>
          <a:prstGeom prst="rect">
            <a:avLst/>
          </a:prstGeom>
          <a:noFill/>
          <a:ln w="9525" algn="ctr">
            <a:noFill/>
            <a:miter lim="800000"/>
            <a:headEnd/>
            <a:tailEnd/>
          </a:ln>
          <a:effectLst/>
        </p:spPr>
      </p:pic>
      <p:sp>
        <p:nvSpPr>
          <p:cNvPr id="417808" name="Text Box 16"/>
          <p:cNvSpPr txBox="1">
            <a:spLocks noChangeArrowheads="1"/>
          </p:cNvSpPr>
          <p:nvPr/>
        </p:nvSpPr>
        <p:spPr bwMode="auto">
          <a:xfrm>
            <a:off x="914400" y="3200400"/>
            <a:ext cx="7183437" cy="2308324"/>
          </a:xfrm>
          <a:prstGeom prst="rect">
            <a:avLst/>
          </a:prstGeom>
          <a:solidFill>
            <a:schemeClr val="bg1"/>
          </a:solidFill>
          <a:ln w="9525" algn="ctr">
            <a:noFill/>
            <a:miter lim="800000"/>
            <a:headEnd/>
            <a:tailEnd/>
          </a:ln>
          <a:effectLst/>
        </p:spPr>
        <p:txBody>
          <a:bodyPr wrap="square">
            <a:spAutoFit/>
          </a:bodyPr>
          <a:lstStyle/>
          <a:p>
            <a:r>
              <a:rPr lang="sv-SE" sz="1600" dirty="0">
                <a:solidFill>
                  <a:srgbClr val="0070C0"/>
                </a:solidFill>
                <a:latin typeface="Verdana" pitchFamily="34" charset="0"/>
              </a:rPr>
              <a:t>Q-värdet anger antalet oscillationer strålen gör per varv, om detta värde är ett heltal så ser strålen samma uprepade ”magnetfel” varv efter varv . Därför bör inte Q-värdet vara inte ett heltal.</a:t>
            </a:r>
          </a:p>
          <a:p>
            <a:endParaRPr lang="sv-SE" sz="1600" dirty="0">
              <a:solidFill>
                <a:srgbClr val="0070C0"/>
              </a:solidFill>
              <a:latin typeface="Verdana" pitchFamily="34" charset="0"/>
            </a:endParaRPr>
          </a:p>
          <a:p>
            <a:r>
              <a:rPr lang="sv-SE" sz="1600" dirty="0">
                <a:solidFill>
                  <a:srgbClr val="0070C0"/>
                </a:solidFill>
                <a:latin typeface="Verdana" pitchFamily="34" charset="0"/>
              </a:rPr>
              <a:t>Man bör ha ett tillräckligt bra magnetfält för att slippa resonansfenomen. Icke önskvärda typer av fält (som exempelvis sextupolära, octupolära etc.) är av storleksordningen 10</a:t>
            </a:r>
            <a:r>
              <a:rPr lang="sv-SE" sz="1600" baseline="30000" dirty="0">
                <a:solidFill>
                  <a:srgbClr val="0070C0"/>
                </a:solidFill>
                <a:latin typeface="Verdana" pitchFamily="34" charset="0"/>
              </a:rPr>
              <a:t>-4</a:t>
            </a:r>
            <a:r>
              <a:rPr lang="sv-SE" sz="1600" dirty="0">
                <a:solidFill>
                  <a:srgbClr val="0070C0"/>
                </a:solidFill>
                <a:latin typeface="Verdana" pitchFamily="34" charset="0"/>
              </a:rPr>
              <a:t> relativt det önskade fältet (dipol i en avböjande magnet, kvadrupol i en fokuserande magnet etc.) för LHC</a:t>
            </a:r>
          </a:p>
        </p:txBody>
      </p:sp>
      <p:sp>
        <p:nvSpPr>
          <p:cNvPr id="10" name="Footer Placeholder 9"/>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6"/>
          <p:cNvSpPr>
            <a:spLocks noGrp="1" noChangeArrowheads="1"/>
          </p:cNvSpPr>
          <p:nvPr>
            <p:ph type="sldNum" sz="quarter" idx="4294967295"/>
          </p:nvPr>
        </p:nvSpPr>
        <p:spPr>
          <a:xfrm>
            <a:off x="6858000" y="6337300"/>
            <a:ext cx="1905000" cy="457200"/>
          </a:xfrm>
          <a:prstGeom prst="rect">
            <a:avLst/>
          </a:prstGeom>
        </p:spPr>
        <p:txBody>
          <a:bodyPr/>
          <a:lstStyle/>
          <a:p>
            <a:fld id="{A11218D3-6EA6-4825-BAB0-0B7E3C5E1076}" type="slidenum">
              <a:rPr lang="en-US"/>
              <a:pPr/>
              <a:t>52</a:t>
            </a:fld>
            <a:endParaRPr lang="en-US"/>
          </a:p>
        </p:txBody>
      </p:sp>
      <p:sp>
        <p:nvSpPr>
          <p:cNvPr id="41984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1984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1984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19846" name="Rectangle 6"/>
          <p:cNvSpPr>
            <a:spLocks noGrp="1" noChangeArrowheads="1"/>
          </p:cNvSpPr>
          <p:nvPr>
            <p:ph type="subTitle" idx="1"/>
          </p:nvPr>
        </p:nvSpPr>
        <p:spPr>
          <a:xfrm>
            <a:off x="431800" y="231775"/>
            <a:ext cx="8534400" cy="487363"/>
          </a:xfrm>
          <a:noFill/>
          <a:ln/>
        </p:spPr>
        <p:txBody>
          <a:bodyPr/>
          <a:lstStyle/>
          <a:p>
            <a:pPr marL="990600" lvl="1" indent="-533400">
              <a:buClr>
                <a:schemeClr val="tx1"/>
              </a:buClr>
              <a:buSzTx/>
              <a:buFont typeface="Wingdings" pitchFamily="2" charset="2"/>
              <a:buNone/>
            </a:pPr>
            <a:r>
              <a:rPr lang="en-GB" sz="2400" dirty="0" err="1">
                <a:solidFill>
                  <a:srgbClr val="0070C0"/>
                </a:solidFill>
                <a:latin typeface="Comic Sans MS" pitchFamily="66" charset="0"/>
              </a:rPr>
              <a:t>Problemkällor</a:t>
            </a:r>
            <a:r>
              <a:rPr lang="en-GB" sz="2400" dirty="0">
                <a:solidFill>
                  <a:srgbClr val="0070C0"/>
                </a:solidFill>
                <a:latin typeface="Comic Sans MS" pitchFamily="66" charset="0"/>
              </a:rPr>
              <a:t> 2</a:t>
            </a:r>
            <a:endParaRPr lang="en-US" sz="2400" dirty="0">
              <a:solidFill>
                <a:srgbClr val="0070C0"/>
              </a:solidFill>
              <a:latin typeface="Comic Sans MS" pitchFamily="66" charset="0"/>
            </a:endParaRPr>
          </a:p>
          <a:p>
            <a:pPr marL="990600" lvl="1" indent="-533400">
              <a:buClr>
                <a:schemeClr val="tx1"/>
              </a:buClr>
              <a:buSzTx/>
              <a:buFont typeface="Wingdings" pitchFamily="2" charset="2"/>
              <a:buAutoNum type="arabicPeriod"/>
            </a:pPr>
            <a:endParaRPr lang="en-US" sz="2400" dirty="0">
              <a:solidFill>
                <a:schemeClr val="folHlink"/>
              </a:solidFill>
              <a:latin typeface="Comic Sans MS" pitchFamily="66" charset="0"/>
            </a:endParaRPr>
          </a:p>
        </p:txBody>
      </p:sp>
      <p:sp>
        <p:nvSpPr>
          <p:cNvPr id="419849" name="Text Box 9"/>
          <p:cNvSpPr txBox="1">
            <a:spLocks noChangeArrowheads="1"/>
          </p:cNvSpPr>
          <p:nvPr/>
        </p:nvSpPr>
        <p:spPr bwMode="auto">
          <a:xfrm>
            <a:off x="1219200" y="990600"/>
            <a:ext cx="7461250" cy="3754874"/>
          </a:xfrm>
          <a:prstGeom prst="rect">
            <a:avLst/>
          </a:prstGeom>
          <a:solidFill>
            <a:schemeClr val="bg1"/>
          </a:solidFill>
          <a:ln w="9525" algn="ctr">
            <a:noFill/>
            <a:miter lim="800000"/>
            <a:headEnd/>
            <a:tailEnd/>
          </a:ln>
          <a:effectLst/>
        </p:spPr>
        <p:txBody>
          <a:bodyPr>
            <a:spAutoFit/>
          </a:bodyPr>
          <a:lstStyle/>
          <a:p>
            <a:r>
              <a:rPr lang="sv-SE" sz="1400" dirty="0">
                <a:solidFill>
                  <a:srgbClr val="0070C0"/>
                </a:solidFill>
                <a:latin typeface="Verdana" pitchFamily="34" charset="0"/>
              </a:rPr>
              <a:t>Typer av avvikelser som kan inverka menligt på strålkvaliteten.</a:t>
            </a:r>
          </a:p>
          <a:p>
            <a:endParaRPr lang="sv-SE" sz="1400" dirty="0">
              <a:solidFill>
                <a:srgbClr val="0070C0"/>
              </a:solidFill>
              <a:latin typeface="Verdana" pitchFamily="34" charset="0"/>
            </a:endParaRPr>
          </a:p>
          <a:p>
            <a:r>
              <a:rPr lang="sv-SE" sz="1400" dirty="0">
                <a:solidFill>
                  <a:srgbClr val="0070C0"/>
                </a:solidFill>
                <a:latin typeface="Verdana" pitchFamily="34" charset="0"/>
              </a:rPr>
              <a:t>Rörelser i jordskorpan</a:t>
            </a:r>
          </a:p>
          <a:p>
            <a:r>
              <a:rPr lang="sv-SE" sz="1400" dirty="0">
                <a:solidFill>
                  <a:srgbClr val="0070C0"/>
                </a:solidFill>
                <a:latin typeface="Verdana" pitchFamily="34" charset="0"/>
              </a:rPr>
              <a:t>Tåg</a:t>
            </a:r>
          </a:p>
          <a:p>
            <a:r>
              <a:rPr lang="sv-SE" sz="1400" dirty="0">
                <a:solidFill>
                  <a:srgbClr val="0070C0"/>
                </a:solidFill>
                <a:latin typeface="Verdana" pitchFamily="34" charset="0"/>
              </a:rPr>
              <a:t>Månen</a:t>
            </a:r>
          </a:p>
          <a:p>
            <a:r>
              <a:rPr lang="en-US" sz="1400" dirty="0">
                <a:solidFill>
                  <a:srgbClr val="0070C0"/>
                </a:solidFill>
                <a:latin typeface="Verdana" pitchFamily="34" charset="0"/>
              </a:rPr>
              <a:t>Å</a:t>
            </a:r>
            <a:r>
              <a:rPr lang="sv-SE" sz="1400" dirty="0">
                <a:solidFill>
                  <a:srgbClr val="0070C0"/>
                </a:solidFill>
                <a:latin typeface="Verdana" pitchFamily="34" charset="0"/>
              </a:rPr>
              <a:t>rstider</a:t>
            </a:r>
          </a:p>
          <a:p>
            <a:r>
              <a:rPr lang="sv-SE" sz="1400" dirty="0">
                <a:solidFill>
                  <a:srgbClr val="0070C0"/>
                </a:solidFill>
                <a:latin typeface="Verdana" pitchFamily="34" charset="0"/>
              </a:rPr>
              <a:t>Byggnation</a:t>
            </a:r>
          </a:p>
          <a:p>
            <a:r>
              <a:rPr lang="sv-SE" sz="1400" dirty="0">
                <a:solidFill>
                  <a:srgbClr val="0070C0"/>
                </a:solidFill>
                <a:latin typeface="Verdana" pitchFamily="34" charset="0"/>
              </a:rPr>
              <a:t>...</a:t>
            </a:r>
          </a:p>
          <a:p>
            <a:endParaRPr lang="sv-SE" sz="1400" dirty="0">
              <a:solidFill>
                <a:srgbClr val="0070C0"/>
              </a:solidFill>
              <a:latin typeface="Verdana" pitchFamily="34" charset="0"/>
            </a:endParaRPr>
          </a:p>
          <a:p>
            <a:endParaRPr lang="sv-SE" sz="1400" dirty="0">
              <a:solidFill>
                <a:srgbClr val="0070C0"/>
              </a:solidFill>
              <a:latin typeface="Verdana" pitchFamily="34" charset="0"/>
            </a:endParaRPr>
          </a:p>
          <a:p>
            <a:r>
              <a:rPr lang="sv-SE" sz="1400" dirty="0">
                <a:solidFill>
                  <a:srgbClr val="0070C0"/>
                </a:solidFill>
                <a:latin typeface="Verdana" pitchFamily="34" charset="0"/>
              </a:rPr>
              <a:t>Magneterna måste kalibreras</a:t>
            </a:r>
          </a:p>
          <a:p>
            <a:r>
              <a:rPr lang="sv-SE" sz="1400" dirty="0">
                <a:solidFill>
                  <a:srgbClr val="0070C0"/>
                </a:solidFill>
                <a:latin typeface="Verdana" pitchFamily="34" charset="0"/>
              </a:rPr>
              <a:t>Strömreglering i magneterna</a:t>
            </a:r>
          </a:p>
          <a:p>
            <a:r>
              <a:rPr lang="sv-SE" sz="1400" dirty="0">
                <a:solidFill>
                  <a:srgbClr val="0070C0"/>
                </a:solidFill>
                <a:latin typeface="Verdana" pitchFamily="34" charset="0"/>
              </a:rPr>
              <a:t>...</a:t>
            </a:r>
          </a:p>
          <a:p>
            <a:endParaRPr lang="sv-SE" sz="1400" dirty="0">
              <a:solidFill>
                <a:srgbClr val="0070C0"/>
              </a:solidFill>
              <a:latin typeface="Verdana" pitchFamily="34" charset="0"/>
            </a:endParaRPr>
          </a:p>
          <a:p>
            <a:endParaRPr lang="sv-SE" sz="1400" dirty="0">
              <a:solidFill>
                <a:srgbClr val="0070C0"/>
              </a:solidFill>
              <a:latin typeface="Verdana" pitchFamily="34" charset="0"/>
            </a:endParaRPr>
          </a:p>
          <a:p>
            <a:r>
              <a:rPr lang="sv-SE" sz="1400" dirty="0">
                <a:solidFill>
                  <a:srgbClr val="0070C0"/>
                </a:solidFill>
                <a:latin typeface="Verdana" pitchFamily="34" charset="0"/>
              </a:rPr>
              <a:t>Energin hos partiklarna måste svara mot magnetfältens styrkor för att ha avsedda banor</a:t>
            </a:r>
          </a:p>
        </p:txBody>
      </p:sp>
      <p:sp>
        <p:nvSpPr>
          <p:cNvPr id="9" name="Footer Placeholder 8"/>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6"/>
          <p:cNvSpPr>
            <a:spLocks noGrp="1" noChangeArrowheads="1"/>
          </p:cNvSpPr>
          <p:nvPr>
            <p:ph type="sldNum" sz="quarter" idx="4294967295"/>
          </p:nvPr>
        </p:nvSpPr>
        <p:spPr>
          <a:xfrm>
            <a:off x="6858000" y="6337300"/>
            <a:ext cx="1905000" cy="457200"/>
          </a:xfrm>
          <a:prstGeom prst="rect">
            <a:avLst/>
          </a:prstGeom>
        </p:spPr>
        <p:txBody>
          <a:bodyPr/>
          <a:lstStyle/>
          <a:p>
            <a:fld id="{A11218D3-6EA6-4825-BAB0-0B7E3C5E1076}" type="slidenum">
              <a:rPr lang="en-US"/>
              <a:pPr/>
              <a:t>53</a:t>
            </a:fld>
            <a:endParaRPr lang="en-US"/>
          </a:p>
        </p:txBody>
      </p:sp>
      <p:sp>
        <p:nvSpPr>
          <p:cNvPr id="419843"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19844"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419845"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419846" name="Rectangle 6"/>
          <p:cNvSpPr>
            <a:spLocks noGrp="1" noChangeArrowheads="1"/>
          </p:cNvSpPr>
          <p:nvPr>
            <p:ph type="subTitle" idx="1"/>
          </p:nvPr>
        </p:nvSpPr>
        <p:spPr>
          <a:xfrm>
            <a:off x="431800" y="231775"/>
            <a:ext cx="8534400" cy="487363"/>
          </a:xfrm>
          <a:noFill/>
          <a:ln/>
        </p:spPr>
        <p:txBody>
          <a:bodyPr/>
          <a:lstStyle/>
          <a:p>
            <a:pPr marL="990600" lvl="1" indent="-533400">
              <a:buClr>
                <a:schemeClr val="tx1"/>
              </a:buClr>
              <a:buSzTx/>
              <a:buFont typeface="Wingdings" pitchFamily="2" charset="2"/>
              <a:buNone/>
            </a:pPr>
            <a:r>
              <a:rPr lang="en-GB" sz="2400" dirty="0" err="1">
                <a:solidFill>
                  <a:srgbClr val="0070C0"/>
                </a:solidFill>
                <a:latin typeface="Comic Sans MS" pitchFamily="66" charset="0"/>
              </a:rPr>
              <a:t>Problemkällor</a:t>
            </a:r>
            <a:r>
              <a:rPr lang="en-GB" sz="2400" dirty="0">
                <a:solidFill>
                  <a:srgbClr val="0070C0"/>
                </a:solidFill>
                <a:latin typeface="Comic Sans MS" pitchFamily="66" charset="0"/>
              </a:rPr>
              <a:t> </a:t>
            </a:r>
            <a:r>
              <a:rPr lang="en-GB" sz="2400" dirty="0" smtClean="0">
                <a:solidFill>
                  <a:srgbClr val="0070C0"/>
                </a:solidFill>
                <a:latin typeface="Comic Sans MS" pitchFamily="66" charset="0"/>
              </a:rPr>
              <a:t>– </a:t>
            </a:r>
            <a:r>
              <a:rPr lang="en-GB" sz="2400" dirty="0" err="1" smtClean="0">
                <a:solidFill>
                  <a:srgbClr val="0070C0"/>
                </a:solidFill>
                <a:latin typeface="Comic Sans MS" pitchFamily="66" charset="0"/>
              </a:rPr>
              <a:t>korrektion</a:t>
            </a:r>
            <a:r>
              <a:rPr lang="en-GB" sz="2400" dirty="0" smtClean="0">
                <a:solidFill>
                  <a:srgbClr val="0070C0"/>
                </a:solidFill>
                <a:latin typeface="Comic Sans MS" pitchFamily="66" charset="0"/>
              </a:rPr>
              <a:t> 1959/2007</a:t>
            </a:r>
          </a:p>
          <a:p>
            <a:pPr marL="990600" lvl="1" indent="-533400">
              <a:buClr>
                <a:schemeClr val="tx1"/>
              </a:buClr>
              <a:buSzTx/>
              <a:buFont typeface="Wingdings" pitchFamily="2" charset="2"/>
              <a:buNone/>
            </a:pPr>
            <a:endParaRPr lang="en-US" sz="2400" dirty="0">
              <a:solidFill>
                <a:schemeClr val="folHlink"/>
              </a:solidFill>
              <a:latin typeface="Comic Sans MS" pitchFamily="66" charset="0"/>
            </a:endParaRPr>
          </a:p>
          <a:p>
            <a:pPr marL="990600" lvl="1" indent="-533400">
              <a:buClr>
                <a:schemeClr val="tx1"/>
              </a:buClr>
              <a:buSzTx/>
              <a:buFont typeface="Wingdings" pitchFamily="2" charset="2"/>
              <a:buAutoNum type="arabicPeriod"/>
            </a:pPr>
            <a:endParaRPr lang="en-US" sz="2400" dirty="0">
              <a:solidFill>
                <a:schemeClr val="folHlink"/>
              </a:solidFill>
              <a:latin typeface="Comic Sans MS" pitchFamily="66" charset="0"/>
            </a:endParaRPr>
          </a:p>
        </p:txBody>
      </p:sp>
      <p:pic>
        <p:nvPicPr>
          <p:cNvPr id="93186" name="Picture 2" descr="https://mediastream.cern.ch/MediaArchive/Photo/Public/1959/5901372/5901372/5901372-A4-at-144-dpi.jpg"/>
          <p:cNvPicPr>
            <a:picLocks noChangeAspect="1" noChangeArrowheads="1"/>
          </p:cNvPicPr>
          <p:nvPr/>
        </p:nvPicPr>
        <p:blipFill>
          <a:blip r:embed="rId3" cstate="print"/>
          <a:srcRect/>
          <a:stretch>
            <a:fillRect/>
          </a:stretch>
        </p:blipFill>
        <p:spPr bwMode="auto">
          <a:xfrm>
            <a:off x="1600200" y="1600200"/>
            <a:ext cx="4572000" cy="4127501"/>
          </a:xfrm>
          <a:prstGeom prst="rect">
            <a:avLst/>
          </a:prstGeom>
          <a:noFill/>
        </p:spPr>
      </p:pic>
      <p:pic>
        <p:nvPicPr>
          <p:cNvPr id="93188" name="Picture 4" descr="https://mediastream.cern.ch/MediaArchive/Photo/Public/2007/0703005/0703005_08/0703005_08-A4-at-144-dpi.jpg"/>
          <p:cNvPicPr>
            <a:picLocks noChangeAspect="1" noChangeArrowheads="1"/>
          </p:cNvPicPr>
          <p:nvPr/>
        </p:nvPicPr>
        <p:blipFill>
          <a:blip r:embed="rId4" cstate="print"/>
          <a:srcRect/>
          <a:stretch>
            <a:fillRect/>
          </a:stretch>
        </p:blipFill>
        <p:spPr bwMode="auto">
          <a:xfrm>
            <a:off x="1295400" y="990600"/>
            <a:ext cx="6417889" cy="4800405"/>
          </a:xfrm>
          <a:prstGeom prst="rect">
            <a:avLst/>
          </a:prstGeom>
          <a:noFill/>
        </p:spPr>
      </p:pic>
      <p:sp>
        <p:nvSpPr>
          <p:cNvPr id="11" name="Footer Placeholder 10"/>
          <p:cNvSpPr>
            <a:spLocks noGrp="1"/>
          </p:cNvSpPr>
          <p:nvPr>
            <p:ph type="ftr" sz="quarter" idx="11"/>
          </p:nvPr>
        </p:nvSpPr>
        <p:spPr/>
        <p:txBody>
          <a:bodyPr/>
          <a:lstStyle/>
          <a:p>
            <a:r>
              <a:rPr lang="en-US" smtClean="0"/>
              <a:t>EDMS:1220969</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1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400" dirty="0" err="1" smtClean="0">
                <a:latin typeface="Verdana" pitchFamily="34" charset="0"/>
              </a:rPr>
              <a:t>Kollisioner</a:t>
            </a:r>
            <a:r>
              <a:rPr lang="en-US" sz="2400" dirty="0" smtClean="0">
                <a:latin typeface="Verdana" pitchFamily="34" charset="0"/>
              </a:rPr>
              <a:t> </a:t>
            </a:r>
            <a:r>
              <a:rPr lang="en-US" sz="2400" dirty="0" err="1" smtClean="0">
                <a:latin typeface="Verdana" pitchFamily="34" charset="0"/>
              </a:rPr>
              <a:t>i</a:t>
            </a:r>
            <a:r>
              <a:rPr lang="en-US" sz="2400" dirty="0" smtClean="0">
                <a:latin typeface="Verdana" pitchFamily="34" charset="0"/>
              </a:rPr>
              <a:t> g</a:t>
            </a:r>
            <a:r>
              <a:rPr lang="sv-SE" sz="2400" dirty="0" smtClean="0">
                <a:latin typeface="Verdana" pitchFamily="34" charset="0"/>
              </a:rPr>
              <a:t>år</a:t>
            </a:r>
            <a:endParaRPr lang="en-US" sz="2400" dirty="0">
              <a:latin typeface="Verdana" pitchFamily="34" charset="0"/>
            </a:endParaRPr>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54</a:t>
            </a:fld>
            <a:endParaRPr lang="en-US"/>
          </a:p>
        </p:txBody>
      </p:sp>
      <p:pic>
        <p:nvPicPr>
          <p:cNvPr id="143362" name="Picture 2" descr="http://www.universe-cluster.de/fileadmin/user_upload/Presse-Bildmaterial/bubble_chamber.jpg"/>
          <p:cNvPicPr>
            <a:picLocks noChangeAspect="1" noChangeArrowheads="1"/>
          </p:cNvPicPr>
          <p:nvPr/>
        </p:nvPicPr>
        <p:blipFill>
          <a:blip r:embed="rId2" cstate="print"/>
          <a:srcRect/>
          <a:stretch>
            <a:fillRect/>
          </a:stretch>
        </p:blipFill>
        <p:spPr bwMode="auto">
          <a:xfrm>
            <a:off x="533400" y="1524000"/>
            <a:ext cx="5867400" cy="4674943"/>
          </a:xfrm>
          <a:prstGeom prst="rect">
            <a:avLst/>
          </a:prstGeom>
          <a:noFill/>
        </p:spPr>
      </p:pic>
      <p:sp>
        <p:nvSpPr>
          <p:cNvPr id="6" name="Rectangle 5"/>
          <p:cNvSpPr/>
          <p:nvPr/>
        </p:nvSpPr>
        <p:spPr>
          <a:xfrm>
            <a:off x="762000" y="990600"/>
            <a:ext cx="7010400" cy="307777"/>
          </a:xfrm>
          <a:prstGeom prst="rect">
            <a:avLst/>
          </a:prstGeom>
        </p:spPr>
        <p:txBody>
          <a:bodyPr wrap="square">
            <a:spAutoFit/>
          </a:bodyPr>
          <a:lstStyle/>
          <a:p>
            <a:pPr algn="ctr"/>
            <a:r>
              <a:rPr lang="en-US" sz="1400" dirty="0" err="1" smtClean="0">
                <a:solidFill>
                  <a:srgbClr val="0070C0"/>
                </a:solidFill>
                <a:latin typeface="Verdana" pitchFamily="34" charset="0"/>
              </a:rPr>
              <a:t>Bubbelkammaren</a:t>
            </a:r>
            <a:r>
              <a:rPr lang="en-US" sz="1400" dirty="0" smtClean="0">
                <a:solidFill>
                  <a:srgbClr val="0070C0"/>
                </a:solidFill>
                <a:latin typeface="Verdana" pitchFamily="34" charset="0"/>
              </a:rPr>
              <a:t> 30 cm </a:t>
            </a:r>
            <a:r>
              <a:rPr lang="en-US" sz="1400" dirty="0" err="1" smtClean="0">
                <a:solidFill>
                  <a:srgbClr val="0070C0"/>
                </a:solidFill>
                <a:latin typeface="Verdana" pitchFamily="34" charset="0"/>
              </a:rPr>
              <a:t>i</a:t>
            </a:r>
            <a:r>
              <a:rPr lang="en-US" sz="1400" dirty="0" smtClean="0">
                <a:solidFill>
                  <a:srgbClr val="0070C0"/>
                </a:solidFill>
                <a:latin typeface="Verdana" pitchFamily="34" charset="0"/>
              </a:rPr>
              <a:t> diameter, </a:t>
            </a:r>
            <a:r>
              <a:rPr lang="en-US" sz="1400" dirty="0" err="1" smtClean="0">
                <a:solidFill>
                  <a:srgbClr val="0070C0"/>
                </a:solidFill>
                <a:latin typeface="Verdana" pitchFamily="34" charset="0"/>
              </a:rPr>
              <a:t>fylls</a:t>
            </a:r>
            <a:r>
              <a:rPr lang="en-US" sz="1400" dirty="0" smtClean="0">
                <a:solidFill>
                  <a:srgbClr val="0070C0"/>
                </a:solidFill>
                <a:latin typeface="Verdana" pitchFamily="34" charset="0"/>
              </a:rPr>
              <a:t> med </a:t>
            </a:r>
            <a:r>
              <a:rPr lang="en-US" sz="1400" dirty="0" err="1" smtClean="0">
                <a:solidFill>
                  <a:srgbClr val="0070C0"/>
                </a:solidFill>
                <a:latin typeface="Verdana" pitchFamily="34" charset="0"/>
              </a:rPr>
              <a:t>flytande</a:t>
            </a:r>
            <a:r>
              <a:rPr lang="en-US" sz="1400" dirty="0" smtClean="0">
                <a:solidFill>
                  <a:srgbClr val="0070C0"/>
                </a:solidFill>
                <a:latin typeface="Verdana" pitchFamily="34" charset="0"/>
              </a:rPr>
              <a:t> v</a:t>
            </a:r>
            <a:r>
              <a:rPr lang="sv-SE" sz="1400" dirty="0" smtClean="0">
                <a:solidFill>
                  <a:srgbClr val="0070C0"/>
                </a:solidFill>
                <a:latin typeface="Verdana" pitchFamily="34" charset="0"/>
              </a:rPr>
              <a:t>äte</a:t>
            </a:r>
            <a:endParaRPr lang="en-US" sz="1400" dirty="0">
              <a:solidFill>
                <a:srgbClr val="0070C0"/>
              </a:solidFill>
              <a:latin typeface="Verdana" pitchFamily="34" charset="0"/>
            </a:endParaRPr>
          </a:p>
        </p:txBody>
      </p:sp>
      <p:pic>
        <p:nvPicPr>
          <p:cNvPr id="143364" name="Picture 4" descr="http://upload.wikimedia.org/wikipedia/commons/thumb/7/76/Liquid_hydrogen_bubblechamber.jpg/225px-Liquid_hydrogen_bubblechamber.jpg"/>
          <p:cNvPicPr>
            <a:picLocks noChangeAspect="1" noChangeArrowheads="1"/>
          </p:cNvPicPr>
          <p:nvPr/>
        </p:nvPicPr>
        <p:blipFill>
          <a:blip r:embed="rId3" cstate="print"/>
          <a:srcRect/>
          <a:stretch>
            <a:fillRect/>
          </a:stretch>
        </p:blipFill>
        <p:spPr bwMode="auto">
          <a:xfrm>
            <a:off x="6553200" y="1981200"/>
            <a:ext cx="2143125" cy="2857500"/>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400" dirty="0" err="1" smtClean="0">
                <a:latin typeface="Verdana" pitchFamily="34" charset="0"/>
              </a:rPr>
              <a:t>Kollisioner</a:t>
            </a:r>
            <a:r>
              <a:rPr lang="en-US" sz="2400" dirty="0" smtClean="0">
                <a:latin typeface="Verdana" pitchFamily="34" charset="0"/>
              </a:rPr>
              <a:t> </a:t>
            </a:r>
            <a:r>
              <a:rPr lang="en-US" sz="2400" dirty="0" err="1" smtClean="0">
                <a:latin typeface="Verdana" pitchFamily="34" charset="0"/>
              </a:rPr>
              <a:t>idag</a:t>
            </a:r>
            <a:endParaRPr lang="en-US" sz="2400" dirty="0">
              <a:latin typeface="Verdana" pitchFamily="34" charset="0"/>
            </a:endParaRPr>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55</a:t>
            </a:fld>
            <a:endParaRPr lang="en-US"/>
          </a:p>
        </p:txBody>
      </p:sp>
      <p:sp>
        <p:nvSpPr>
          <p:cNvPr id="6" name="Rectangle 5"/>
          <p:cNvSpPr/>
          <p:nvPr/>
        </p:nvSpPr>
        <p:spPr>
          <a:xfrm>
            <a:off x="2209800" y="990600"/>
            <a:ext cx="4572000" cy="369332"/>
          </a:xfrm>
          <a:prstGeom prst="rect">
            <a:avLst/>
          </a:prstGeom>
        </p:spPr>
        <p:txBody>
          <a:bodyPr>
            <a:spAutoFit/>
          </a:bodyPr>
          <a:lstStyle/>
          <a:p>
            <a:pPr algn="ctr"/>
            <a:r>
              <a:rPr lang="en-US" dirty="0" smtClean="0">
                <a:solidFill>
                  <a:srgbClr val="0070C0"/>
                </a:solidFill>
              </a:rPr>
              <a:t>ALICE@LHC</a:t>
            </a:r>
            <a:endParaRPr lang="en-US" dirty="0">
              <a:solidFill>
                <a:srgbClr val="0070C0"/>
              </a:solidFill>
            </a:endParaRPr>
          </a:p>
        </p:txBody>
      </p:sp>
      <p:pic>
        <p:nvPicPr>
          <p:cNvPr id="161794" name="Picture 2" descr="http://www.symmetrymagazine.org/breaking/wp-content/uploads/2010/11/alicelead3.jpg"/>
          <p:cNvPicPr>
            <a:picLocks noChangeAspect="1" noChangeArrowheads="1"/>
          </p:cNvPicPr>
          <p:nvPr/>
        </p:nvPicPr>
        <p:blipFill>
          <a:blip r:embed="rId2" cstate="print"/>
          <a:srcRect/>
          <a:stretch>
            <a:fillRect/>
          </a:stretch>
        </p:blipFill>
        <p:spPr bwMode="auto">
          <a:xfrm>
            <a:off x="304800" y="1752600"/>
            <a:ext cx="4572000" cy="4057651"/>
          </a:xfrm>
          <a:prstGeom prst="rect">
            <a:avLst/>
          </a:prstGeom>
          <a:noFill/>
        </p:spPr>
      </p:pic>
      <p:pic>
        <p:nvPicPr>
          <p:cNvPr id="161796" name="Picture 4" descr="http://aliweb.cern.ch/secure/system/files/images/alice-images/ALICE-SetUp-2008.gif"/>
          <p:cNvPicPr>
            <a:picLocks noChangeAspect="1" noChangeArrowheads="1"/>
          </p:cNvPicPr>
          <p:nvPr/>
        </p:nvPicPr>
        <p:blipFill>
          <a:blip r:embed="rId3" cstate="print"/>
          <a:srcRect/>
          <a:stretch>
            <a:fillRect/>
          </a:stretch>
        </p:blipFill>
        <p:spPr bwMode="auto">
          <a:xfrm>
            <a:off x="4876800" y="2438400"/>
            <a:ext cx="3933825" cy="2886076"/>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smtClean="0">
                <a:latin typeface="Verdana" pitchFamily="34" charset="0"/>
              </a:rPr>
              <a:t>Andra</a:t>
            </a:r>
            <a:r>
              <a:rPr lang="en-US" sz="2400" dirty="0" smtClean="0">
                <a:latin typeface="Verdana" pitchFamily="34" charset="0"/>
              </a:rPr>
              <a:t> </a:t>
            </a:r>
            <a:r>
              <a:rPr lang="en-US" sz="2400" dirty="0" err="1" smtClean="0">
                <a:latin typeface="Verdana" pitchFamily="34" charset="0"/>
              </a:rPr>
              <a:t>anv</a:t>
            </a:r>
            <a:r>
              <a:rPr lang="en-GB" sz="2400" dirty="0" smtClean="0">
                <a:latin typeface="Verdana" pitchFamily="34" charset="0"/>
              </a:rPr>
              <a:t>ä</a:t>
            </a:r>
            <a:r>
              <a:rPr lang="en-US" sz="2400" dirty="0" err="1" smtClean="0">
                <a:latin typeface="Verdana" pitchFamily="34" charset="0"/>
              </a:rPr>
              <a:t>ndningar</a:t>
            </a:r>
            <a:r>
              <a:rPr lang="en-US" sz="2400" dirty="0" smtClean="0">
                <a:latin typeface="Verdana" pitchFamily="34" charset="0"/>
              </a:rPr>
              <a:t> </a:t>
            </a:r>
            <a:r>
              <a:rPr lang="en-US" sz="2400" dirty="0" err="1" smtClean="0">
                <a:latin typeface="Verdana" pitchFamily="34" charset="0"/>
              </a:rPr>
              <a:t>av</a:t>
            </a:r>
            <a:r>
              <a:rPr lang="en-US" sz="2400" dirty="0" smtClean="0">
                <a:latin typeface="Verdana" pitchFamily="34" charset="0"/>
              </a:rPr>
              <a:t> </a:t>
            </a:r>
            <a:r>
              <a:rPr lang="en-US" sz="2400" dirty="0" err="1" smtClean="0">
                <a:latin typeface="Verdana" pitchFamily="34" charset="0"/>
              </a:rPr>
              <a:t>acceleratorer</a:t>
            </a:r>
            <a:endParaRPr lang="en-US" sz="2400" dirty="0">
              <a:latin typeface="Verdana" pitchFamily="34" charset="0"/>
            </a:endParaRPr>
          </a:p>
        </p:txBody>
      </p:sp>
      <p:pic>
        <p:nvPicPr>
          <p:cNvPr id="3" name="Picture 3" descr=" "/>
          <p:cNvPicPr>
            <a:picLocks noChangeAspect="1" noChangeArrowheads="1"/>
          </p:cNvPicPr>
          <p:nvPr/>
        </p:nvPicPr>
        <p:blipFill>
          <a:blip r:embed="rId2" cstate="print"/>
          <a:srcRect/>
          <a:stretch>
            <a:fillRect/>
          </a:stretch>
        </p:blipFill>
        <p:spPr bwMode="auto">
          <a:xfrm>
            <a:off x="152400" y="2209800"/>
            <a:ext cx="8683625" cy="332898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AB8EED1-3844-4211-BF6B-0C22E3A0228A}" type="slidenum">
              <a:rPr lang="en-US" smtClean="0"/>
              <a:pPr/>
              <a:t>56</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Verdana" pitchFamily="34" charset="0"/>
              </a:rPr>
              <a:t>CERN -</a:t>
            </a:r>
            <a:r>
              <a:rPr lang="en-GB" sz="2400" dirty="0" smtClean="0">
                <a:latin typeface="Verdana" pitchFamily="34" charset="0"/>
              </a:rPr>
              <a:t> </a:t>
            </a:r>
            <a:r>
              <a:rPr lang="en-GB" sz="2400" dirty="0" err="1" smtClean="0">
                <a:latin typeface="Verdana" pitchFamily="34" charset="0"/>
              </a:rPr>
              <a:t>för</a:t>
            </a:r>
            <a:r>
              <a:rPr lang="en-GB" sz="2400" dirty="0" smtClean="0">
                <a:latin typeface="Verdana" pitchFamily="34" charset="0"/>
              </a:rPr>
              <a:t> innovation, </a:t>
            </a:r>
            <a:r>
              <a:rPr lang="en-GB" sz="2400" dirty="0" err="1" smtClean="0">
                <a:latin typeface="Verdana" pitchFamily="34" charset="0"/>
              </a:rPr>
              <a:t>upptäcka</a:t>
            </a:r>
            <a:r>
              <a:rPr lang="en-GB" sz="2400" dirty="0" smtClean="0">
                <a:latin typeface="Verdana" pitchFamily="34" charset="0"/>
              </a:rPr>
              <a:t>, </a:t>
            </a:r>
            <a:r>
              <a:rPr lang="en-GB" sz="2400" dirty="0" err="1" smtClean="0">
                <a:latin typeface="Verdana" pitchFamily="34" charset="0"/>
              </a:rPr>
              <a:t>publicera</a:t>
            </a:r>
            <a:r>
              <a:rPr lang="en-GB" sz="2400" dirty="0" smtClean="0">
                <a:latin typeface="Verdana" pitchFamily="34" charset="0"/>
              </a:rPr>
              <a:t>, </a:t>
            </a:r>
            <a:r>
              <a:rPr lang="en-GB" sz="2400" dirty="0" err="1" smtClean="0">
                <a:latin typeface="Verdana" pitchFamily="34" charset="0"/>
              </a:rPr>
              <a:t>dela</a:t>
            </a:r>
            <a:r>
              <a:rPr lang="en-GB" sz="2400" dirty="0" smtClean="0">
                <a:latin typeface="Verdana" pitchFamily="34" charset="0"/>
              </a:rPr>
              <a:t> </a:t>
            </a:r>
            <a:endParaRPr lang="en-US" sz="2400" dirty="0">
              <a:latin typeface="Verdana" pitchFamily="34" charset="0"/>
            </a:endParaRPr>
          </a:p>
        </p:txBody>
      </p:sp>
      <p:pic>
        <p:nvPicPr>
          <p:cNvPr id="3" name="Picture 5" descr="8705494"/>
          <p:cNvPicPr>
            <a:picLocks noChangeAspect="1" noChangeArrowheads="1"/>
          </p:cNvPicPr>
          <p:nvPr/>
        </p:nvPicPr>
        <p:blipFill>
          <a:blip r:embed="rId2" cstate="print"/>
          <a:srcRect/>
          <a:stretch>
            <a:fillRect/>
          </a:stretch>
        </p:blipFill>
        <p:spPr bwMode="auto">
          <a:xfrm>
            <a:off x="280988" y="1714500"/>
            <a:ext cx="8534400" cy="3367088"/>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AB8EED1-3844-4211-BF6B-0C22E3A0228A}" type="slidenum">
              <a:rPr lang="en-US" smtClean="0"/>
              <a:pPr/>
              <a:t>57</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t>
            </a:r>
            <a:r>
              <a:rPr lang="sv-SE" dirty="0" smtClean="0"/>
              <a:t>å</a:t>
            </a:r>
            <a:r>
              <a:rPr lang="en-US" dirty="0" err="1" smtClean="0"/>
              <a:t>gor</a:t>
            </a:r>
            <a:r>
              <a:rPr lang="en-US" dirty="0" smtClean="0"/>
              <a:t>?</a:t>
            </a:r>
            <a:endParaRPr lang="en-US" dirty="0"/>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Referenser</a:t>
            </a:r>
            <a:endParaRPr lang="en-US" dirty="0"/>
          </a:p>
        </p:txBody>
      </p:sp>
      <p:sp>
        <p:nvSpPr>
          <p:cNvPr id="3" name="Footer Placeholder 2"/>
          <p:cNvSpPr>
            <a:spLocks noGrp="1"/>
          </p:cNvSpPr>
          <p:nvPr>
            <p:ph type="ftr" sz="quarter" idx="11"/>
          </p:nvPr>
        </p:nvSpPr>
        <p:spPr/>
        <p:txBody>
          <a:bodyPr/>
          <a:lstStyle/>
          <a:p>
            <a:r>
              <a:rPr lang="en-US" smtClean="0"/>
              <a:t>EDMS:1220969</a:t>
            </a:r>
            <a:endParaRPr lang="en-US"/>
          </a:p>
        </p:txBody>
      </p:sp>
      <p:sp>
        <p:nvSpPr>
          <p:cNvPr id="4" name="Slide Number Placeholder 3"/>
          <p:cNvSpPr>
            <a:spLocks noGrp="1"/>
          </p:cNvSpPr>
          <p:nvPr>
            <p:ph type="sldNum" sz="quarter" idx="12"/>
          </p:nvPr>
        </p:nvSpPr>
        <p:spPr/>
        <p:txBody>
          <a:bodyPr/>
          <a:lstStyle/>
          <a:p>
            <a:fld id="{CAB8EED1-3844-4211-BF6B-0C22E3A0228A}" type="slidenum">
              <a:rPr lang="en-US" smtClean="0"/>
              <a:pPr/>
              <a:t>59</a:t>
            </a:fld>
            <a:endParaRPr lang="en-US"/>
          </a:p>
        </p:txBody>
      </p:sp>
      <p:sp>
        <p:nvSpPr>
          <p:cNvPr id="5" name="TextBox 4"/>
          <p:cNvSpPr txBox="1"/>
          <p:nvPr/>
        </p:nvSpPr>
        <p:spPr>
          <a:xfrm>
            <a:off x="457200" y="1600200"/>
            <a:ext cx="8077200" cy="4708981"/>
          </a:xfrm>
          <a:prstGeom prst="rect">
            <a:avLst/>
          </a:prstGeom>
          <a:noFill/>
        </p:spPr>
        <p:txBody>
          <a:bodyPr wrap="square" rtlCol="0">
            <a:spAutoFit/>
          </a:bodyPr>
          <a:lstStyle/>
          <a:p>
            <a:r>
              <a:rPr lang="en-US" sz="900" dirty="0" smtClean="0">
                <a:latin typeface="Verdana" pitchFamily="34" charset="0"/>
              </a:rPr>
              <a:t>What do we need to understand and optimize the LHC</a:t>
            </a:r>
          </a:p>
          <a:p>
            <a:r>
              <a:rPr lang="en-US" sz="900" dirty="0" smtClean="0">
                <a:latin typeface="Verdana" pitchFamily="34" charset="0"/>
              </a:rPr>
              <a:t>O.S. </a:t>
            </a:r>
            <a:r>
              <a:rPr lang="en-US" sz="900" dirty="0" err="1" smtClean="0">
                <a:latin typeface="Verdana" pitchFamily="34" charset="0"/>
              </a:rPr>
              <a:t>Br¨uning</a:t>
            </a:r>
            <a:r>
              <a:rPr lang="en-US" sz="900" dirty="0" smtClean="0">
                <a:latin typeface="Verdana" pitchFamily="34" charset="0"/>
              </a:rPr>
              <a:t>, CERN, Geneva, Switzerland</a:t>
            </a:r>
          </a:p>
          <a:p>
            <a:r>
              <a:rPr lang="en-US" sz="900" dirty="0" smtClean="0">
                <a:latin typeface="Verdana" pitchFamily="34" charset="0"/>
              </a:rPr>
              <a:t>M.S. Livingston and </a:t>
            </a:r>
            <a:r>
              <a:rPr lang="en-US" sz="900" dirty="0" err="1" smtClean="0">
                <a:latin typeface="Verdana" pitchFamily="34" charset="0"/>
              </a:rPr>
              <a:t>E.M.McMillan</a:t>
            </a:r>
            <a:r>
              <a:rPr lang="en-US" sz="900" dirty="0" smtClean="0">
                <a:latin typeface="Verdana" pitchFamily="34" charset="0"/>
              </a:rPr>
              <a:t>, ’History of the Cyclotron’, Physics</a:t>
            </a:r>
          </a:p>
          <a:p>
            <a:r>
              <a:rPr lang="en-US" sz="900" dirty="0" smtClean="0">
                <a:latin typeface="Verdana" pitchFamily="34" charset="0"/>
              </a:rPr>
              <a:t>Today, 1959</a:t>
            </a:r>
          </a:p>
          <a:p>
            <a:r>
              <a:rPr lang="en-US" sz="900" dirty="0" smtClean="0">
                <a:latin typeface="Verdana" pitchFamily="34" charset="0"/>
              </a:rPr>
              <a:t>• S. Weinberg, ’The Discovery of Subatomic Particles’, Scientific American</a:t>
            </a:r>
          </a:p>
          <a:p>
            <a:r>
              <a:rPr lang="en-US" sz="900" dirty="0" smtClean="0">
                <a:latin typeface="Verdana" pitchFamily="34" charset="0"/>
              </a:rPr>
              <a:t>Library, 1983. (ISBN 0-7167-1488-4 or 0-7167-1489-2 [</a:t>
            </a:r>
            <a:r>
              <a:rPr lang="en-US" sz="900" dirty="0" err="1" smtClean="0">
                <a:latin typeface="Verdana" pitchFamily="34" charset="0"/>
              </a:rPr>
              <a:t>pbk</a:t>
            </a:r>
            <a:r>
              <a:rPr lang="en-US" sz="900" dirty="0" smtClean="0">
                <a:latin typeface="Verdana" pitchFamily="34" charset="0"/>
              </a:rPr>
              <a:t>]) (539.12</a:t>
            </a:r>
          </a:p>
          <a:p>
            <a:r>
              <a:rPr lang="en-US" sz="900" dirty="0" smtClean="0">
                <a:latin typeface="Verdana" pitchFamily="34" charset="0"/>
              </a:rPr>
              <a:t>WEI)</a:t>
            </a:r>
          </a:p>
          <a:p>
            <a:r>
              <a:rPr lang="en-US" sz="900" dirty="0" smtClean="0">
                <a:latin typeface="Verdana" pitchFamily="34" charset="0"/>
              </a:rPr>
              <a:t>• C. </a:t>
            </a:r>
            <a:r>
              <a:rPr lang="en-US" sz="900" dirty="0" err="1" smtClean="0">
                <a:latin typeface="Verdana" pitchFamily="34" charset="0"/>
              </a:rPr>
              <a:t>Pellegrini</a:t>
            </a:r>
            <a:r>
              <a:rPr lang="en-US" sz="900" dirty="0" smtClean="0">
                <a:latin typeface="Verdana" pitchFamily="34" charset="0"/>
              </a:rPr>
              <a:t>, ’The Development of Colliders’, AIP Press, 1995. (ISBN</a:t>
            </a:r>
          </a:p>
          <a:p>
            <a:r>
              <a:rPr lang="en-US" sz="900" dirty="0" smtClean="0">
                <a:latin typeface="Verdana" pitchFamily="34" charset="0"/>
              </a:rPr>
              <a:t>1-56396-349-3) (93:621.384 PEL)</a:t>
            </a:r>
          </a:p>
          <a:p>
            <a:r>
              <a:rPr lang="en-US" sz="900" dirty="0" smtClean="0">
                <a:latin typeface="Verdana" pitchFamily="34" charset="0"/>
              </a:rPr>
              <a:t>• P. </a:t>
            </a:r>
            <a:r>
              <a:rPr lang="en-US" sz="900" dirty="0" err="1" smtClean="0">
                <a:latin typeface="Verdana" pitchFamily="34" charset="0"/>
              </a:rPr>
              <a:t>Waloschek</a:t>
            </a:r>
            <a:r>
              <a:rPr lang="en-US" sz="900" dirty="0" smtClean="0">
                <a:latin typeface="Verdana" pitchFamily="34" charset="0"/>
              </a:rPr>
              <a:t>, ’The Infancy of Particle Accelerators’, DESY 94-039,</a:t>
            </a:r>
          </a:p>
          <a:p>
            <a:r>
              <a:rPr lang="en-US" sz="900" dirty="0" smtClean="0">
                <a:latin typeface="Verdana" pitchFamily="34" charset="0"/>
              </a:rPr>
              <a:t>1994.</a:t>
            </a:r>
          </a:p>
          <a:p>
            <a:r>
              <a:rPr lang="en-US" sz="900" dirty="0" smtClean="0">
                <a:latin typeface="Verdana" pitchFamily="34" charset="0"/>
              </a:rPr>
              <a:t>• R. </a:t>
            </a:r>
            <a:r>
              <a:rPr lang="en-US" sz="900" dirty="0" err="1" smtClean="0">
                <a:latin typeface="Verdana" pitchFamily="34" charset="0"/>
              </a:rPr>
              <a:t>Carrigan</a:t>
            </a:r>
            <a:r>
              <a:rPr lang="en-US" sz="900" dirty="0" smtClean="0">
                <a:latin typeface="Verdana" pitchFamily="34" charset="0"/>
              </a:rPr>
              <a:t> and W.P. </a:t>
            </a:r>
            <a:r>
              <a:rPr lang="en-US" sz="900" dirty="0" err="1" smtClean="0">
                <a:latin typeface="Verdana" pitchFamily="34" charset="0"/>
              </a:rPr>
              <a:t>Trower</a:t>
            </a:r>
            <a:r>
              <a:rPr lang="en-US" sz="900" dirty="0" smtClean="0">
                <a:latin typeface="Verdana" pitchFamily="34" charset="0"/>
              </a:rPr>
              <a:t>, ’Particles and Forces - At the Heart of</a:t>
            </a:r>
          </a:p>
          <a:p>
            <a:r>
              <a:rPr lang="en-US" sz="900" dirty="0" smtClean="0">
                <a:latin typeface="Verdana" pitchFamily="34" charset="0"/>
              </a:rPr>
              <a:t>the Matter’, Readings from Scientific American, W.H. Freeman and</a:t>
            </a:r>
          </a:p>
          <a:p>
            <a:r>
              <a:rPr lang="en-US" sz="900" dirty="0" smtClean="0">
                <a:latin typeface="Verdana" pitchFamily="34" charset="0"/>
              </a:rPr>
              <a:t>Company, 1990.</a:t>
            </a:r>
          </a:p>
          <a:p>
            <a:r>
              <a:rPr lang="en-US" sz="900" dirty="0" smtClean="0">
                <a:latin typeface="Verdana" pitchFamily="34" charset="0"/>
              </a:rPr>
              <a:t>• Leon Lederman, ’The God Particle’, Delta books 1994</a:t>
            </a:r>
          </a:p>
          <a:p>
            <a:r>
              <a:rPr lang="en-US" sz="900" dirty="0" smtClean="0">
                <a:latin typeface="Verdana" pitchFamily="34" charset="0"/>
              </a:rPr>
              <a:t>• Lillian </a:t>
            </a:r>
            <a:r>
              <a:rPr lang="en-US" sz="900" dirty="0" err="1" smtClean="0">
                <a:latin typeface="Verdana" pitchFamily="34" charset="0"/>
              </a:rPr>
              <a:t>Hoddeson</a:t>
            </a:r>
            <a:r>
              <a:rPr lang="en-US" sz="900" dirty="0" smtClean="0">
                <a:latin typeface="Verdana" pitchFamily="34" charset="0"/>
              </a:rPr>
              <a:t> (editor), ’The rise of the standard model: particle</a:t>
            </a:r>
          </a:p>
          <a:p>
            <a:r>
              <a:rPr lang="en-US" sz="900" dirty="0" smtClean="0">
                <a:latin typeface="Verdana" pitchFamily="34" charset="0"/>
              </a:rPr>
              <a:t>physics in the 1960s and 1970s’, Cambridge University Press, 1997</a:t>
            </a:r>
          </a:p>
          <a:p>
            <a:r>
              <a:rPr lang="en-US" sz="900" dirty="0" smtClean="0">
                <a:latin typeface="Verdana" pitchFamily="34" charset="0"/>
              </a:rPr>
              <a:t>• </a:t>
            </a:r>
            <a:r>
              <a:rPr lang="en-US" sz="900" dirty="0" err="1" smtClean="0">
                <a:latin typeface="Verdana" pitchFamily="34" charset="0"/>
              </a:rPr>
              <a:t>S.Weinberg</a:t>
            </a:r>
            <a:r>
              <a:rPr lang="en-US" sz="900" dirty="0" smtClean="0">
                <a:latin typeface="Verdana" pitchFamily="34" charset="0"/>
              </a:rPr>
              <a:t>, ’Reflections on Big Science’, MIT Press, 1967 (5(04) WEI)</a:t>
            </a:r>
          </a:p>
          <a:p>
            <a:r>
              <a:rPr lang="en-US" sz="900" dirty="0" smtClean="0">
                <a:latin typeface="Verdana" pitchFamily="34" charset="0"/>
              </a:rPr>
              <a:t>Introduction to Particle Accelerator Physics:</a:t>
            </a:r>
          </a:p>
          <a:p>
            <a:r>
              <a:rPr lang="en-US" sz="900" dirty="0" smtClean="0">
                <a:latin typeface="Verdana" pitchFamily="34" charset="0"/>
              </a:rPr>
              <a:t>• J.J. </a:t>
            </a:r>
            <a:r>
              <a:rPr lang="en-US" sz="900" dirty="0" err="1" smtClean="0">
                <a:latin typeface="Verdana" pitchFamily="34" charset="0"/>
              </a:rPr>
              <a:t>Livingood</a:t>
            </a:r>
            <a:r>
              <a:rPr lang="en-US" sz="900" dirty="0" smtClean="0">
                <a:latin typeface="Verdana" pitchFamily="34" charset="0"/>
              </a:rPr>
              <a:t>, ’Principles of Cyclic Particle Accelerators’, D. Van </a:t>
            </a:r>
            <a:r>
              <a:rPr lang="en-US" sz="900" dirty="0" err="1" smtClean="0">
                <a:latin typeface="Verdana" pitchFamily="34" charset="0"/>
              </a:rPr>
              <a:t>Nostrand</a:t>
            </a:r>
            <a:endParaRPr lang="en-US" sz="900" dirty="0" smtClean="0">
              <a:latin typeface="Verdana" pitchFamily="34" charset="0"/>
            </a:endParaRPr>
          </a:p>
          <a:p>
            <a:r>
              <a:rPr lang="en-US" sz="900" dirty="0" smtClean="0">
                <a:latin typeface="Verdana" pitchFamily="34" charset="0"/>
              </a:rPr>
              <a:t>Company, 1961</a:t>
            </a:r>
          </a:p>
          <a:p>
            <a:r>
              <a:rPr lang="en-US" sz="900" dirty="0" smtClean="0">
                <a:latin typeface="Verdana" pitchFamily="34" charset="0"/>
              </a:rPr>
              <a:t>• M.S. Livingston and J.P. </a:t>
            </a:r>
            <a:r>
              <a:rPr lang="en-US" sz="900" dirty="0" err="1" smtClean="0">
                <a:latin typeface="Verdana" pitchFamily="34" charset="0"/>
              </a:rPr>
              <a:t>Blewett</a:t>
            </a:r>
            <a:r>
              <a:rPr lang="en-US" sz="900" dirty="0" smtClean="0">
                <a:latin typeface="Verdana" pitchFamily="34" charset="0"/>
              </a:rPr>
              <a:t>, ’</a:t>
            </a:r>
            <a:r>
              <a:rPr lang="en-US" sz="900" dirty="0" err="1" smtClean="0">
                <a:latin typeface="Verdana" pitchFamily="34" charset="0"/>
              </a:rPr>
              <a:t>Partticle</a:t>
            </a:r>
            <a:r>
              <a:rPr lang="en-US" sz="900" dirty="0" smtClean="0">
                <a:latin typeface="Verdana" pitchFamily="34" charset="0"/>
              </a:rPr>
              <a:t> Accelerators’, McGraw-</a:t>
            </a:r>
          </a:p>
          <a:p>
            <a:r>
              <a:rPr lang="en-US" sz="900" dirty="0" smtClean="0">
                <a:latin typeface="Verdana" pitchFamily="34" charset="0"/>
              </a:rPr>
              <a:t>Hill, 1962</a:t>
            </a:r>
          </a:p>
          <a:p>
            <a:r>
              <a:rPr lang="en-US" sz="900" dirty="0" smtClean="0">
                <a:latin typeface="Verdana" pitchFamily="34" charset="0"/>
              </a:rPr>
              <a:t>• Mario Conte and William McKay, ’An Introduction to the Physics of</a:t>
            </a:r>
          </a:p>
          <a:p>
            <a:r>
              <a:rPr lang="en-US" sz="900" dirty="0" smtClean="0">
                <a:latin typeface="Verdana" pitchFamily="34" charset="0"/>
              </a:rPr>
              <a:t>Particle Accelerators’, Word Scientific, 1991</a:t>
            </a:r>
          </a:p>
          <a:p>
            <a:r>
              <a:rPr lang="en-US" sz="900" dirty="0" smtClean="0">
                <a:latin typeface="Verdana" pitchFamily="34" charset="0"/>
              </a:rPr>
              <a:t>• </a:t>
            </a:r>
            <a:r>
              <a:rPr lang="en-US" sz="900" dirty="0" err="1" smtClean="0">
                <a:latin typeface="Verdana" pitchFamily="34" charset="0"/>
              </a:rPr>
              <a:t>H.Wiedemann</a:t>
            </a:r>
            <a:r>
              <a:rPr lang="en-US" sz="900" dirty="0" smtClean="0">
                <a:latin typeface="Verdana" pitchFamily="34" charset="0"/>
              </a:rPr>
              <a:t>, ’Particle Accelerator Physics’, Springer </a:t>
            </a:r>
            <a:r>
              <a:rPr lang="en-US" sz="900" dirty="0" err="1" smtClean="0">
                <a:latin typeface="Verdana" pitchFamily="34" charset="0"/>
              </a:rPr>
              <a:t>Verlag</a:t>
            </a:r>
            <a:r>
              <a:rPr lang="en-US" sz="900" dirty="0" smtClean="0">
                <a:latin typeface="Verdana" pitchFamily="34" charset="0"/>
              </a:rPr>
              <a:t>, 1993.</a:t>
            </a:r>
          </a:p>
          <a:p>
            <a:r>
              <a:rPr lang="en-US" sz="900" dirty="0" smtClean="0">
                <a:latin typeface="Verdana" pitchFamily="34" charset="0"/>
              </a:rPr>
              <a:t>• CERN Accelerator School, General Accelerator Physics Course, CERN</a:t>
            </a:r>
          </a:p>
          <a:p>
            <a:r>
              <a:rPr lang="en-US" sz="900" dirty="0" smtClean="0">
                <a:latin typeface="Verdana" pitchFamily="34" charset="0"/>
              </a:rPr>
              <a:t>Report 85-19, 1985.</a:t>
            </a:r>
          </a:p>
          <a:p>
            <a:r>
              <a:rPr lang="en-US" sz="900" dirty="0" smtClean="0">
                <a:latin typeface="Verdana" pitchFamily="34" charset="0"/>
              </a:rPr>
              <a:t>• CERN Accelerator School, Second General Accelerator Physics Course,</a:t>
            </a:r>
          </a:p>
          <a:p>
            <a:r>
              <a:rPr lang="en-US" sz="900" dirty="0" smtClean="0">
                <a:latin typeface="Verdana" pitchFamily="34" charset="0"/>
              </a:rPr>
              <a:t>CERN Report 87-10, 1987.</a:t>
            </a:r>
          </a:p>
          <a:p>
            <a:r>
              <a:rPr lang="en-US" sz="900" dirty="0" smtClean="0">
                <a:latin typeface="Verdana" pitchFamily="34" charset="0"/>
              </a:rPr>
              <a:t>• CERN Accelerator School, Fourth General Accelerator Physics Course,</a:t>
            </a:r>
          </a:p>
          <a:p>
            <a:r>
              <a:rPr lang="en-US" sz="900" dirty="0" smtClean="0">
                <a:latin typeface="Verdana" pitchFamily="34" charset="0"/>
              </a:rPr>
              <a:t>CERN Report 91-04, 1991.</a:t>
            </a:r>
          </a:p>
          <a:p>
            <a:endParaRPr lang="en-US" sz="1200" dirty="0">
              <a:latin typeface="Verdana"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6"/>
          <p:cNvSpPr>
            <a:spLocks noGrp="1" noChangeArrowheads="1"/>
          </p:cNvSpPr>
          <p:nvPr>
            <p:ph type="sldNum" sz="quarter" idx="4294967295"/>
          </p:nvPr>
        </p:nvSpPr>
        <p:spPr>
          <a:xfrm>
            <a:off x="6858000" y="6337300"/>
            <a:ext cx="1905000" cy="457200"/>
          </a:xfrm>
          <a:prstGeom prst="rect">
            <a:avLst/>
          </a:prstGeom>
        </p:spPr>
        <p:txBody>
          <a:bodyPr/>
          <a:lstStyle/>
          <a:p>
            <a:fld id="{73EF5402-9B58-4E08-A7C9-2CB8423F1AE7}" type="slidenum">
              <a:rPr lang="en-US"/>
              <a:pPr/>
              <a:t>6</a:t>
            </a:fld>
            <a:endParaRPr lang="en-US"/>
          </a:p>
        </p:txBody>
      </p:sp>
      <p:sp>
        <p:nvSpPr>
          <p:cNvPr id="397314" name="Rectangle 2"/>
          <p:cNvSpPr>
            <a:spLocks noGrp="1" noChangeArrowheads="1"/>
          </p:cNvSpPr>
          <p:nvPr>
            <p:ph type="ctrTitle"/>
          </p:nvPr>
        </p:nvSpPr>
        <p:spPr>
          <a:xfrm>
            <a:off x="914400" y="228600"/>
            <a:ext cx="7772400" cy="698501"/>
          </a:xfrm>
        </p:spPr>
        <p:txBody>
          <a:bodyPr>
            <a:normAutofit fontScale="90000"/>
          </a:bodyPr>
          <a:lstStyle/>
          <a:p>
            <a:r>
              <a:rPr lang="en-US" sz="2400" dirty="0" err="1" smtClean="0">
                <a:solidFill>
                  <a:srgbClr val="0070C0"/>
                </a:solidFill>
                <a:latin typeface="Verdana" pitchFamily="34" charset="0"/>
              </a:rPr>
              <a:t>Tillgängliga</a:t>
            </a:r>
            <a:r>
              <a:rPr lang="en-US" sz="2400" dirty="0" smtClean="0">
                <a:solidFill>
                  <a:srgbClr val="0070C0"/>
                </a:solidFill>
                <a:latin typeface="Verdana" pitchFamily="34" charset="0"/>
              </a:rPr>
              <a:t> </a:t>
            </a:r>
            <a:r>
              <a:rPr lang="en-US" sz="2400" dirty="0" err="1" smtClean="0">
                <a:solidFill>
                  <a:srgbClr val="0070C0"/>
                </a:solidFill>
                <a:latin typeface="Verdana" pitchFamily="34" charset="0"/>
              </a:rPr>
              <a:t>krafter</a:t>
            </a:r>
            <a:r>
              <a:rPr lang="en-US" sz="2400" dirty="0" smtClean="0">
                <a:solidFill>
                  <a:srgbClr val="0070C0"/>
                </a:solidFill>
                <a:latin typeface="Verdana" pitchFamily="34" charset="0"/>
              </a:rPr>
              <a:t> </a:t>
            </a:r>
            <a:r>
              <a:rPr lang="en-US" sz="2400" dirty="0" err="1">
                <a:solidFill>
                  <a:srgbClr val="0070C0"/>
                </a:solidFill>
                <a:latin typeface="Verdana" pitchFamily="34" charset="0"/>
              </a:rPr>
              <a:t>som</a:t>
            </a:r>
            <a:r>
              <a:rPr lang="en-US" sz="2400" dirty="0">
                <a:solidFill>
                  <a:srgbClr val="0070C0"/>
                </a:solidFill>
                <a:latin typeface="Verdana" pitchFamily="34" charset="0"/>
              </a:rPr>
              <a:t> </a:t>
            </a:r>
            <a:r>
              <a:rPr lang="en-US" sz="2400" dirty="0" err="1">
                <a:solidFill>
                  <a:srgbClr val="0070C0"/>
                </a:solidFill>
                <a:latin typeface="Verdana" pitchFamily="34" charset="0"/>
              </a:rPr>
              <a:t>verkar</a:t>
            </a:r>
            <a:r>
              <a:rPr lang="en-US" sz="2400" dirty="0">
                <a:solidFill>
                  <a:srgbClr val="0070C0"/>
                </a:solidFill>
                <a:latin typeface="Verdana" pitchFamily="34" charset="0"/>
              </a:rPr>
              <a:t> </a:t>
            </a:r>
            <a:r>
              <a:rPr lang="en-US" sz="2400" dirty="0" err="1">
                <a:solidFill>
                  <a:srgbClr val="0070C0"/>
                </a:solidFill>
                <a:latin typeface="Verdana" pitchFamily="34" charset="0"/>
              </a:rPr>
              <a:t>på</a:t>
            </a:r>
            <a:r>
              <a:rPr lang="en-US" sz="2400" dirty="0">
                <a:solidFill>
                  <a:srgbClr val="0070C0"/>
                </a:solidFill>
                <a:latin typeface="Verdana" pitchFamily="34" charset="0"/>
              </a:rPr>
              <a:t> </a:t>
            </a:r>
            <a:r>
              <a:rPr lang="en-US" sz="2400" dirty="0" err="1" smtClean="0">
                <a:solidFill>
                  <a:srgbClr val="0070C0"/>
                </a:solidFill>
                <a:latin typeface="Verdana" pitchFamily="34" charset="0"/>
              </a:rPr>
              <a:t>laddade</a:t>
            </a:r>
            <a:r>
              <a:rPr lang="en-US" sz="2400" dirty="0" smtClean="0">
                <a:solidFill>
                  <a:srgbClr val="0070C0"/>
                </a:solidFill>
                <a:latin typeface="Verdana" pitchFamily="34" charset="0"/>
              </a:rPr>
              <a:t> </a:t>
            </a:r>
            <a:r>
              <a:rPr lang="en-US" sz="2400" dirty="0" err="1" smtClean="0">
                <a:solidFill>
                  <a:srgbClr val="0070C0"/>
                </a:solidFill>
                <a:latin typeface="Verdana" pitchFamily="34" charset="0"/>
              </a:rPr>
              <a:t>partiklar</a:t>
            </a:r>
            <a:endParaRPr lang="en-US" sz="2400" dirty="0">
              <a:solidFill>
                <a:srgbClr val="0070C0"/>
              </a:solidFill>
              <a:latin typeface="Verdana" pitchFamily="34" charset="0"/>
            </a:endParaRPr>
          </a:p>
        </p:txBody>
      </p:sp>
      <p:sp>
        <p:nvSpPr>
          <p:cNvPr id="397315"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97316"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97317"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397332" name="Picture 20"/>
          <p:cNvPicPr>
            <a:picLocks noChangeAspect="1" noChangeArrowheads="1"/>
          </p:cNvPicPr>
          <p:nvPr/>
        </p:nvPicPr>
        <p:blipFill>
          <a:blip r:embed="rId3" cstate="print"/>
          <a:srcRect/>
          <a:stretch>
            <a:fillRect/>
          </a:stretch>
        </p:blipFill>
        <p:spPr bwMode="auto">
          <a:xfrm>
            <a:off x="2209800" y="1597910"/>
            <a:ext cx="4764088" cy="2580389"/>
          </a:xfrm>
          <a:prstGeom prst="rect">
            <a:avLst/>
          </a:prstGeom>
          <a:noFill/>
          <a:ln w="9525" algn="ctr">
            <a:noFill/>
            <a:miter lim="800000"/>
            <a:headEnd/>
            <a:tailEnd/>
          </a:ln>
          <a:effectLst/>
        </p:spPr>
      </p:pic>
      <p:sp>
        <p:nvSpPr>
          <p:cNvPr id="397333" name="Line 21"/>
          <p:cNvSpPr>
            <a:spLocks noChangeShapeType="1"/>
          </p:cNvSpPr>
          <p:nvPr/>
        </p:nvSpPr>
        <p:spPr bwMode="auto">
          <a:xfrm flipH="1" flipV="1">
            <a:off x="5029200" y="4114800"/>
            <a:ext cx="685800" cy="685800"/>
          </a:xfrm>
          <a:prstGeom prst="line">
            <a:avLst/>
          </a:prstGeom>
          <a:noFill/>
          <a:ln w="28575">
            <a:solidFill>
              <a:schemeClr val="tx1"/>
            </a:solidFill>
            <a:round/>
            <a:headEnd/>
            <a:tailEnd type="triangle" w="med" len="med"/>
          </a:ln>
          <a:effectLst/>
        </p:spPr>
        <p:txBody>
          <a:bodyPr wrap="square">
            <a:spAutoFit/>
          </a:bodyPr>
          <a:lstStyle/>
          <a:p>
            <a:endParaRPr lang="en-US"/>
          </a:p>
        </p:txBody>
      </p:sp>
      <p:sp>
        <p:nvSpPr>
          <p:cNvPr id="397335" name="Text Box 23"/>
          <p:cNvSpPr txBox="1">
            <a:spLocks noChangeArrowheads="1"/>
          </p:cNvSpPr>
          <p:nvPr/>
        </p:nvSpPr>
        <p:spPr bwMode="auto">
          <a:xfrm>
            <a:off x="5943600" y="3886200"/>
            <a:ext cx="2583656" cy="646331"/>
          </a:xfrm>
          <a:prstGeom prst="rect">
            <a:avLst/>
          </a:prstGeom>
          <a:noFill/>
          <a:ln w="9525" algn="ctr">
            <a:noFill/>
            <a:miter lim="800000"/>
            <a:headEnd/>
            <a:tailEnd/>
          </a:ln>
          <a:effectLst/>
        </p:spPr>
        <p:txBody>
          <a:bodyPr wrap="none">
            <a:spAutoFit/>
          </a:bodyPr>
          <a:lstStyle/>
          <a:p>
            <a:r>
              <a:rPr lang="sv-SE" dirty="0" smtClean="0">
                <a:solidFill>
                  <a:srgbClr val="0070C0"/>
                </a:solidFill>
                <a:latin typeface="Verdana" pitchFamily="34" charset="0"/>
              </a:rPr>
              <a:t>Kan styra</a:t>
            </a:r>
            <a:r>
              <a:rPr lang="sv-SE" sz="1800" dirty="0" smtClean="0">
                <a:solidFill>
                  <a:srgbClr val="0070C0"/>
                </a:solidFill>
                <a:latin typeface="Verdana" pitchFamily="34" charset="0"/>
              </a:rPr>
              <a:t> en laddad </a:t>
            </a:r>
          </a:p>
          <a:p>
            <a:r>
              <a:rPr lang="sv-SE" sz="1800" dirty="0" smtClean="0">
                <a:solidFill>
                  <a:srgbClr val="0070C0"/>
                </a:solidFill>
                <a:latin typeface="Verdana" pitchFamily="34" charset="0"/>
              </a:rPr>
              <a:t>partikels </a:t>
            </a:r>
            <a:r>
              <a:rPr lang="sv-SE" sz="1800" dirty="0">
                <a:solidFill>
                  <a:srgbClr val="0070C0"/>
                </a:solidFill>
                <a:latin typeface="Verdana" pitchFamily="34" charset="0"/>
              </a:rPr>
              <a:t>riktning</a:t>
            </a:r>
          </a:p>
        </p:txBody>
      </p:sp>
      <p:sp>
        <p:nvSpPr>
          <p:cNvPr id="397336" name="Text Box 24"/>
          <p:cNvSpPr txBox="1">
            <a:spLocks noChangeArrowheads="1"/>
          </p:cNvSpPr>
          <p:nvPr/>
        </p:nvSpPr>
        <p:spPr bwMode="auto">
          <a:xfrm>
            <a:off x="3076575" y="5599113"/>
            <a:ext cx="3934539" cy="369332"/>
          </a:xfrm>
          <a:prstGeom prst="rect">
            <a:avLst/>
          </a:prstGeom>
          <a:noFill/>
          <a:ln w="9525" algn="ctr">
            <a:noFill/>
            <a:miter lim="800000"/>
            <a:headEnd/>
            <a:tailEnd/>
          </a:ln>
          <a:effectLst/>
        </p:spPr>
        <p:txBody>
          <a:bodyPr wrap="none">
            <a:spAutoFit/>
          </a:bodyPr>
          <a:lstStyle/>
          <a:p>
            <a:r>
              <a:rPr lang="sv-SE" sz="1800" dirty="0" smtClean="0">
                <a:solidFill>
                  <a:srgbClr val="0070C0"/>
                </a:solidFill>
                <a:latin typeface="Verdana" pitchFamily="34" charset="0"/>
              </a:rPr>
              <a:t>Kan accelerera laddade partiklar</a:t>
            </a:r>
            <a:endParaRPr lang="sv-SE" sz="1800" dirty="0">
              <a:solidFill>
                <a:srgbClr val="0070C0"/>
              </a:solidFill>
              <a:latin typeface="Verdana" pitchFamily="34" charset="0"/>
            </a:endParaRPr>
          </a:p>
        </p:txBody>
      </p:sp>
      <p:sp>
        <p:nvSpPr>
          <p:cNvPr id="397337" name="Line 25"/>
          <p:cNvSpPr>
            <a:spLocks noChangeShapeType="1"/>
          </p:cNvSpPr>
          <p:nvPr/>
        </p:nvSpPr>
        <p:spPr bwMode="auto">
          <a:xfrm flipH="1">
            <a:off x="3657600" y="5257800"/>
            <a:ext cx="457200" cy="436563"/>
          </a:xfrm>
          <a:prstGeom prst="line">
            <a:avLst/>
          </a:prstGeom>
          <a:noFill/>
          <a:ln w="28575">
            <a:solidFill>
              <a:schemeClr val="tx1"/>
            </a:solidFill>
            <a:round/>
            <a:headEnd/>
            <a:tailEnd type="triangle" w="med" len="med"/>
          </a:ln>
          <a:effectLst/>
        </p:spPr>
        <p:txBody>
          <a:bodyPr wrap="square">
            <a:spAutoFit/>
          </a:bodyPr>
          <a:lstStyle/>
          <a:p>
            <a:endParaRPr lang="en-US"/>
          </a:p>
        </p:txBody>
      </p:sp>
      <p:sp>
        <p:nvSpPr>
          <p:cNvPr id="397341" name="Text Box 29"/>
          <p:cNvSpPr txBox="1">
            <a:spLocks noChangeArrowheads="1"/>
          </p:cNvSpPr>
          <p:nvPr/>
        </p:nvSpPr>
        <p:spPr bwMode="auto">
          <a:xfrm>
            <a:off x="3800475" y="2227263"/>
            <a:ext cx="323850" cy="366712"/>
          </a:xfrm>
          <a:prstGeom prst="rect">
            <a:avLst/>
          </a:prstGeom>
          <a:noFill/>
          <a:ln w="9525" algn="ctr">
            <a:noFill/>
            <a:miter lim="800000"/>
            <a:headEnd/>
            <a:tailEnd/>
          </a:ln>
          <a:effectLst/>
        </p:spPr>
        <p:txBody>
          <a:bodyPr wrap="none">
            <a:spAutoFit/>
          </a:bodyPr>
          <a:lstStyle/>
          <a:p>
            <a:r>
              <a:rPr lang="sv-SE" sz="1800" b="1"/>
              <a:t>+</a:t>
            </a:r>
          </a:p>
        </p:txBody>
      </p:sp>
      <p:sp>
        <p:nvSpPr>
          <p:cNvPr id="397342" name="Text Box 30"/>
          <p:cNvSpPr txBox="1">
            <a:spLocks noChangeArrowheads="1"/>
          </p:cNvSpPr>
          <p:nvPr/>
        </p:nvSpPr>
        <p:spPr bwMode="auto">
          <a:xfrm>
            <a:off x="838200" y="4191000"/>
            <a:ext cx="1774012" cy="369332"/>
          </a:xfrm>
          <a:prstGeom prst="rect">
            <a:avLst/>
          </a:prstGeom>
          <a:noFill/>
          <a:ln w="9525" algn="ctr">
            <a:noFill/>
            <a:miter lim="800000"/>
            <a:headEnd/>
            <a:tailEnd/>
          </a:ln>
          <a:effectLst/>
        </p:spPr>
        <p:txBody>
          <a:bodyPr wrap="none">
            <a:spAutoFit/>
          </a:bodyPr>
          <a:lstStyle/>
          <a:p>
            <a:r>
              <a:rPr lang="sv-SE" sz="1800" dirty="0" smtClean="0">
                <a:solidFill>
                  <a:srgbClr val="0070C0"/>
                </a:solidFill>
                <a:latin typeface="Verdana" pitchFamily="34" charset="0"/>
              </a:rPr>
              <a:t>Lorentz kraft:</a:t>
            </a:r>
            <a:endParaRPr lang="sv-SE" sz="1800" dirty="0">
              <a:solidFill>
                <a:srgbClr val="0070C0"/>
              </a:solidFill>
              <a:latin typeface="Verdana" pitchFamily="34" charset="0"/>
            </a:endParaRPr>
          </a:p>
        </p:txBody>
      </p:sp>
      <p:sp>
        <p:nvSpPr>
          <p:cNvPr id="15" name="Footer Placeholder 14"/>
          <p:cNvSpPr>
            <a:spLocks noGrp="1"/>
          </p:cNvSpPr>
          <p:nvPr>
            <p:ph type="ftr" sz="quarter" idx="11"/>
          </p:nvPr>
        </p:nvSpPr>
        <p:spPr/>
        <p:txBody>
          <a:bodyPr/>
          <a:lstStyle/>
          <a:p>
            <a:r>
              <a:rPr lang="en-US" smtClean="0"/>
              <a:t>EDMS:1220969</a:t>
            </a:r>
            <a:endParaRPr lang="en-US"/>
          </a:p>
        </p:txBody>
      </p:sp>
      <p:pic>
        <p:nvPicPr>
          <p:cNvPr id="37896" name="Picture 8" descr="\mathbf{F}=q(\mathbf{E}+\mathbf{v}\times\mathbf{B})."/>
          <p:cNvPicPr>
            <a:picLocks noChangeAspect="1" noChangeArrowheads="1"/>
          </p:cNvPicPr>
          <p:nvPr/>
        </p:nvPicPr>
        <p:blipFill>
          <a:blip r:embed="rId4" cstate="print"/>
          <a:srcRect/>
          <a:stretch>
            <a:fillRect/>
          </a:stretch>
        </p:blipFill>
        <p:spPr bwMode="auto">
          <a:xfrm>
            <a:off x="2743200" y="4800600"/>
            <a:ext cx="3483429" cy="457200"/>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5"/>
          <p:cNvSpPr>
            <a:spLocks noGrp="1" noChangeArrowheads="1"/>
          </p:cNvSpPr>
          <p:nvPr>
            <p:ph type="ftr" sz="quarter" idx="4294967295"/>
          </p:nvPr>
        </p:nvSpPr>
        <p:spPr>
          <a:xfrm>
            <a:off x="857250" y="6337300"/>
            <a:ext cx="7010400" cy="457200"/>
          </a:xfrm>
          <a:prstGeom prst="rect">
            <a:avLst/>
          </a:prstGeom>
        </p:spPr>
        <p:txBody>
          <a:bodyPr/>
          <a:lstStyle/>
          <a:p>
            <a:r>
              <a:rPr lang="en-US" dirty="0" smtClean="0"/>
              <a:t>EDMS:1220969</a:t>
            </a:r>
            <a:endParaRPr lang="en-US" dirty="0"/>
          </a:p>
        </p:txBody>
      </p:sp>
      <p:sp>
        <p:nvSpPr>
          <p:cNvPr id="15" name="Rectangle 16"/>
          <p:cNvSpPr>
            <a:spLocks noGrp="1" noChangeArrowheads="1"/>
          </p:cNvSpPr>
          <p:nvPr>
            <p:ph type="sldNum" sz="quarter" idx="4294967295"/>
          </p:nvPr>
        </p:nvSpPr>
        <p:spPr>
          <a:xfrm>
            <a:off x="6858000" y="6337300"/>
            <a:ext cx="1905000" cy="457200"/>
          </a:xfrm>
          <a:prstGeom prst="rect">
            <a:avLst/>
          </a:prstGeom>
        </p:spPr>
        <p:txBody>
          <a:bodyPr/>
          <a:lstStyle/>
          <a:p>
            <a:fld id="{8AA655CB-0E2C-4670-9774-B9B4E5B3F577}" type="slidenum">
              <a:rPr lang="en-US"/>
              <a:pPr/>
              <a:t>7</a:t>
            </a:fld>
            <a:endParaRPr lang="en-US"/>
          </a:p>
        </p:txBody>
      </p:sp>
      <p:sp>
        <p:nvSpPr>
          <p:cNvPr id="380930" name="Rectangle 2"/>
          <p:cNvSpPr>
            <a:spLocks noGrp="1" noChangeArrowheads="1"/>
          </p:cNvSpPr>
          <p:nvPr>
            <p:ph type="ctrTitle"/>
          </p:nvPr>
        </p:nvSpPr>
        <p:spPr>
          <a:xfrm>
            <a:off x="935038" y="-71438"/>
            <a:ext cx="7772400" cy="698501"/>
          </a:xfrm>
        </p:spPr>
        <p:txBody>
          <a:bodyPr/>
          <a:lstStyle/>
          <a:p>
            <a:r>
              <a:rPr lang="en-US" sz="2400" dirty="0" err="1">
                <a:solidFill>
                  <a:srgbClr val="0070C0"/>
                </a:solidFill>
                <a:latin typeface="Comic Sans MS" pitchFamily="66" charset="0"/>
              </a:rPr>
              <a:t>Enheter</a:t>
            </a:r>
            <a:r>
              <a:rPr lang="en-US" sz="2400" dirty="0">
                <a:solidFill>
                  <a:srgbClr val="0070C0"/>
                </a:solidFill>
                <a:latin typeface="Comic Sans MS" pitchFamily="66" charset="0"/>
              </a:rPr>
              <a:t>: </a:t>
            </a:r>
            <a:r>
              <a:rPr lang="en-US" sz="2400" dirty="0" err="1">
                <a:solidFill>
                  <a:srgbClr val="0070C0"/>
                </a:solidFill>
                <a:latin typeface="Comic Sans MS" pitchFamily="66" charset="0"/>
              </a:rPr>
              <a:t>ElektronVolt</a:t>
            </a:r>
            <a:endParaRPr lang="en-US" sz="2400" dirty="0">
              <a:solidFill>
                <a:srgbClr val="0070C0"/>
              </a:solidFill>
              <a:latin typeface="Comic Sans MS" pitchFamily="66" charset="0"/>
            </a:endParaRPr>
          </a:p>
        </p:txBody>
      </p:sp>
      <p:sp>
        <p:nvSpPr>
          <p:cNvPr id="380931"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80932"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380933"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pic>
        <p:nvPicPr>
          <p:cNvPr id="380934" name="Picture 6"/>
          <p:cNvPicPr>
            <a:picLocks noChangeAspect="1" noChangeArrowheads="1"/>
          </p:cNvPicPr>
          <p:nvPr/>
        </p:nvPicPr>
        <p:blipFill>
          <a:blip r:embed="rId3" cstate="print"/>
          <a:srcRect t="2045" b="13496"/>
          <a:stretch>
            <a:fillRect/>
          </a:stretch>
        </p:blipFill>
        <p:spPr bwMode="auto">
          <a:xfrm>
            <a:off x="2209800" y="533400"/>
            <a:ext cx="4238625" cy="1966913"/>
          </a:xfrm>
          <a:prstGeom prst="rect">
            <a:avLst/>
          </a:prstGeom>
          <a:noFill/>
          <a:ln w="9525" algn="ctr">
            <a:noFill/>
            <a:miter lim="800000"/>
            <a:headEnd/>
            <a:tailEnd/>
          </a:ln>
          <a:effectLst/>
        </p:spPr>
      </p:pic>
      <p:sp>
        <p:nvSpPr>
          <p:cNvPr id="380935" name="Rectangle 7"/>
          <p:cNvSpPr>
            <a:spLocks noChangeArrowheads="1"/>
          </p:cNvSpPr>
          <p:nvPr/>
        </p:nvSpPr>
        <p:spPr bwMode="auto">
          <a:xfrm>
            <a:off x="1203325" y="2727137"/>
            <a:ext cx="5918200" cy="3354765"/>
          </a:xfrm>
          <a:prstGeom prst="rect">
            <a:avLst/>
          </a:prstGeom>
          <a:noFill/>
          <a:ln w="9525" algn="ctr">
            <a:noFill/>
            <a:miter lim="800000"/>
            <a:headEnd/>
            <a:tailEnd/>
          </a:ln>
          <a:effectLst/>
        </p:spPr>
        <p:txBody>
          <a:bodyPr wrap="square" anchor="ctr">
            <a:spAutoFit/>
          </a:bodyPr>
          <a:lstStyle/>
          <a:p>
            <a:r>
              <a:rPr lang="en-US" sz="1400" b="1" i="1" dirty="0" err="1">
                <a:solidFill>
                  <a:srgbClr val="0070C0"/>
                </a:solidFill>
              </a:rPr>
              <a:t>Elektronvolt</a:t>
            </a:r>
            <a:r>
              <a:rPr lang="en-US" sz="1400" b="1" i="1" dirty="0">
                <a:solidFill>
                  <a:srgbClr val="0070C0"/>
                </a:solidFill>
              </a:rPr>
              <a:t>, </a:t>
            </a:r>
            <a:r>
              <a:rPr lang="en-US" sz="1400" b="1" i="1" dirty="0" err="1">
                <a:solidFill>
                  <a:srgbClr val="0070C0"/>
                </a:solidFill>
              </a:rPr>
              <a:t>energienhet</a:t>
            </a:r>
            <a:r>
              <a:rPr lang="en-US" sz="1400" b="1" i="1" dirty="0">
                <a:solidFill>
                  <a:srgbClr val="0070C0"/>
                </a:solidFill>
              </a:rPr>
              <a:t> med </a:t>
            </a:r>
            <a:r>
              <a:rPr lang="en-US" sz="1400" b="1" i="1" dirty="0" err="1">
                <a:solidFill>
                  <a:srgbClr val="0070C0"/>
                </a:solidFill>
              </a:rPr>
              <a:t>beteckningen</a:t>
            </a:r>
            <a:r>
              <a:rPr lang="en-US" sz="1400" b="1" i="1" dirty="0">
                <a:solidFill>
                  <a:srgbClr val="0070C0"/>
                </a:solidFill>
              </a:rPr>
              <a:t> </a:t>
            </a:r>
            <a:r>
              <a:rPr lang="en-US" sz="1400" b="1" i="1" dirty="0" err="1">
                <a:solidFill>
                  <a:srgbClr val="0070C0"/>
                </a:solidFill>
              </a:rPr>
              <a:t>eV</a:t>
            </a:r>
            <a:r>
              <a:rPr lang="en-US" sz="1400" b="1" i="1" dirty="0">
                <a:solidFill>
                  <a:srgbClr val="0070C0"/>
                </a:solidFill>
              </a:rPr>
              <a:t>, </a:t>
            </a:r>
            <a:r>
              <a:rPr lang="en-US" sz="1400" b="1" i="1" dirty="0" err="1">
                <a:solidFill>
                  <a:srgbClr val="0070C0"/>
                </a:solidFill>
              </a:rPr>
              <a:t>används</a:t>
            </a:r>
            <a:r>
              <a:rPr lang="en-US" sz="1400" b="1" i="1" dirty="0">
                <a:solidFill>
                  <a:srgbClr val="0070C0"/>
                </a:solidFill>
              </a:rPr>
              <a:t> </a:t>
            </a:r>
            <a:r>
              <a:rPr lang="en-US" sz="1400" b="1" i="1" dirty="0" err="1">
                <a:solidFill>
                  <a:srgbClr val="0070C0"/>
                </a:solidFill>
              </a:rPr>
              <a:t>som</a:t>
            </a:r>
            <a:r>
              <a:rPr lang="en-US" sz="1400" b="1" i="1" dirty="0">
                <a:solidFill>
                  <a:srgbClr val="0070C0"/>
                </a:solidFill>
              </a:rPr>
              <a:t> </a:t>
            </a:r>
            <a:r>
              <a:rPr lang="en-US" sz="1400" b="1" i="1" dirty="0" err="1">
                <a:solidFill>
                  <a:srgbClr val="0070C0"/>
                </a:solidFill>
              </a:rPr>
              <a:t>enhet</a:t>
            </a:r>
            <a:r>
              <a:rPr lang="en-US" sz="1400" b="1" i="1" dirty="0">
                <a:solidFill>
                  <a:srgbClr val="0070C0"/>
                </a:solidFill>
              </a:rPr>
              <a:t> </a:t>
            </a:r>
            <a:r>
              <a:rPr lang="en-US" sz="1400" b="1" i="1" dirty="0" err="1">
                <a:solidFill>
                  <a:srgbClr val="0070C0"/>
                </a:solidFill>
              </a:rPr>
              <a:t>för</a:t>
            </a:r>
            <a:r>
              <a:rPr lang="en-US" sz="1400" b="1" i="1" dirty="0">
                <a:solidFill>
                  <a:srgbClr val="0070C0"/>
                </a:solidFill>
              </a:rPr>
              <a:t> </a:t>
            </a:r>
            <a:r>
              <a:rPr lang="en-US" sz="1400" b="1" i="1" dirty="0" err="1">
                <a:solidFill>
                  <a:srgbClr val="0070C0"/>
                </a:solidFill>
              </a:rPr>
              <a:t>små</a:t>
            </a:r>
            <a:r>
              <a:rPr lang="en-US" sz="1400" b="1" i="1" dirty="0">
                <a:solidFill>
                  <a:srgbClr val="0070C0"/>
                </a:solidFill>
              </a:rPr>
              <a:t> </a:t>
            </a:r>
            <a:r>
              <a:rPr lang="en-US" sz="1400" b="1" i="1" dirty="0" err="1">
                <a:solidFill>
                  <a:srgbClr val="0070C0"/>
                </a:solidFill>
              </a:rPr>
              <a:t>energier</a:t>
            </a:r>
            <a:r>
              <a:rPr lang="en-US" sz="1400" b="1" i="1" dirty="0">
                <a:solidFill>
                  <a:srgbClr val="0070C0"/>
                </a:solidFill>
              </a:rPr>
              <a:t> (joule) </a:t>
            </a:r>
          </a:p>
          <a:p>
            <a:endParaRPr lang="en-US" sz="1400" b="1" i="1" dirty="0">
              <a:solidFill>
                <a:srgbClr val="0070C0"/>
              </a:solidFill>
            </a:endParaRPr>
          </a:p>
          <a:p>
            <a:r>
              <a:rPr lang="en-US" sz="1400" b="1" i="1" dirty="0">
                <a:solidFill>
                  <a:srgbClr val="0070C0"/>
                </a:solidFill>
              </a:rPr>
              <a:t>1 </a:t>
            </a:r>
            <a:r>
              <a:rPr lang="en-US" sz="1400" b="1" i="1" dirty="0" err="1">
                <a:solidFill>
                  <a:srgbClr val="0070C0"/>
                </a:solidFill>
              </a:rPr>
              <a:t>eV</a:t>
            </a:r>
            <a:r>
              <a:rPr lang="en-US" sz="1400" b="1" i="1" dirty="0">
                <a:solidFill>
                  <a:srgbClr val="0070C0"/>
                </a:solidFill>
              </a:rPr>
              <a:t> </a:t>
            </a:r>
            <a:r>
              <a:rPr lang="en-US" sz="1400" b="1" i="1" dirty="0" err="1">
                <a:solidFill>
                  <a:srgbClr val="0070C0"/>
                </a:solidFill>
              </a:rPr>
              <a:t>definieras</a:t>
            </a:r>
            <a:r>
              <a:rPr lang="en-US" sz="1400" b="1" i="1" dirty="0">
                <a:solidFill>
                  <a:srgbClr val="0070C0"/>
                </a:solidFill>
              </a:rPr>
              <a:t> </a:t>
            </a:r>
            <a:r>
              <a:rPr lang="en-US" sz="1400" b="1" i="1" dirty="0" err="1">
                <a:solidFill>
                  <a:srgbClr val="0070C0"/>
                </a:solidFill>
              </a:rPr>
              <a:t>som</a:t>
            </a:r>
            <a:r>
              <a:rPr lang="en-US" sz="1400" b="1" i="1" dirty="0">
                <a:solidFill>
                  <a:srgbClr val="0070C0"/>
                </a:solidFill>
              </a:rPr>
              <a:t> den </a:t>
            </a:r>
            <a:r>
              <a:rPr lang="en-US" sz="1400" b="1" i="1" dirty="0" err="1">
                <a:solidFill>
                  <a:srgbClr val="0070C0"/>
                </a:solidFill>
              </a:rPr>
              <a:t>energi</a:t>
            </a:r>
            <a:r>
              <a:rPr lang="en-US" sz="1400" b="1" i="1" dirty="0">
                <a:solidFill>
                  <a:srgbClr val="0070C0"/>
                </a:solidFill>
              </a:rPr>
              <a:t> </a:t>
            </a:r>
            <a:r>
              <a:rPr lang="en-US" sz="1400" b="1" i="1" dirty="0" err="1">
                <a:solidFill>
                  <a:srgbClr val="0070C0"/>
                </a:solidFill>
              </a:rPr>
              <a:t>som</a:t>
            </a:r>
            <a:r>
              <a:rPr lang="en-US" sz="1400" b="1" i="1" dirty="0">
                <a:solidFill>
                  <a:srgbClr val="0070C0"/>
                </a:solidFill>
              </a:rPr>
              <a:t> </a:t>
            </a:r>
            <a:r>
              <a:rPr lang="en-US" sz="1400" b="1" i="1" dirty="0" err="1">
                <a:solidFill>
                  <a:srgbClr val="0070C0"/>
                </a:solidFill>
              </a:rPr>
              <a:t>åtgår</a:t>
            </a:r>
            <a:r>
              <a:rPr lang="en-US" sz="1400" b="1" i="1" dirty="0">
                <a:solidFill>
                  <a:srgbClr val="0070C0"/>
                </a:solidFill>
              </a:rPr>
              <a:t> </a:t>
            </a:r>
            <a:r>
              <a:rPr lang="en-US" sz="1400" b="1" i="1" dirty="0" err="1">
                <a:solidFill>
                  <a:srgbClr val="0070C0"/>
                </a:solidFill>
              </a:rPr>
              <a:t>för</a:t>
            </a:r>
            <a:r>
              <a:rPr lang="en-US" sz="1400" b="1" i="1" dirty="0">
                <a:solidFill>
                  <a:srgbClr val="0070C0"/>
                </a:solidFill>
              </a:rPr>
              <a:t> </a:t>
            </a:r>
            <a:r>
              <a:rPr lang="en-US" sz="1400" b="1" i="1" dirty="0" err="1">
                <a:solidFill>
                  <a:srgbClr val="0070C0"/>
                </a:solidFill>
              </a:rPr>
              <a:t>att</a:t>
            </a:r>
            <a:r>
              <a:rPr lang="en-US" sz="1400" b="1" i="1" dirty="0">
                <a:solidFill>
                  <a:srgbClr val="0070C0"/>
                </a:solidFill>
              </a:rPr>
              <a:t> </a:t>
            </a:r>
            <a:r>
              <a:rPr lang="en-US" sz="1400" b="1" i="1" dirty="0" err="1">
                <a:solidFill>
                  <a:srgbClr val="0070C0"/>
                </a:solidFill>
              </a:rPr>
              <a:t>flytta</a:t>
            </a:r>
            <a:r>
              <a:rPr lang="en-US" sz="1400" b="1" i="1" dirty="0">
                <a:solidFill>
                  <a:srgbClr val="0070C0"/>
                </a:solidFill>
              </a:rPr>
              <a:t> en </a:t>
            </a:r>
            <a:r>
              <a:rPr lang="en-US" sz="1400" b="1" i="1" dirty="0" err="1">
                <a:solidFill>
                  <a:srgbClr val="0070C0"/>
                </a:solidFill>
              </a:rPr>
              <a:t>elektron</a:t>
            </a:r>
            <a:r>
              <a:rPr lang="en-US" sz="1400" b="1" i="1" dirty="0">
                <a:solidFill>
                  <a:srgbClr val="0070C0"/>
                </a:solidFill>
              </a:rPr>
              <a:t>, </a:t>
            </a:r>
            <a:r>
              <a:rPr lang="en-US" sz="1400" b="1" i="1" dirty="0" err="1">
                <a:solidFill>
                  <a:srgbClr val="0070C0"/>
                </a:solidFill>
              </a:rPr>
              <a:t>vars</a:t>
            </a:r>
            <a:r>
              <a:rPr lang="en-US" sz="1400" b="1" i="1" dirty="0">
                <a:solidFill>
                  <a:srgbClr val="0070C0"/>
                </a:solidFill>
              </a:rPr>
              <a:t> </a:t>
            </a:r>
            <a:r>
              <a:rPr lang="en-US" sz="1400" b="1" i="1" dirty="0" err="1">
                <a:solidFill>
                  <a:srgbClr val="0070C0"/>
                </a:solidFill>
              </a:rPr>
              <a:t>laddning</a:t>
            </a:r>
            <a:r>
              <a:rPr lang="en-US" sz="1400" b="1" i="1" dirty="0">
                <a:solidFill>
                  <a:srgbClr val="0070C0"/>
                </a:solidFill>
              </a:rPr>
              <a:t> </a:t>
            </a:r>
            <a:r>
              <a:rPr lang="en-US" sz="1400" b="1" i="1" dirty="0" err="1">
                <a:solidFill>
                  <a:srgbClr val="0070C0"/>
                </a:solidFill>
              </a:rPr>
              <a:t>är</a:t>
            </a:r>
            <a:r>
              <a:rPr lang="en-US" sz="1400" b="1" i="1" dirty="0">
                <a:solidFill>
                  <a:srgbClr val="0070C0"/>
                </a:solidFill>
              </a:rPr>
              <a:t> e (ca. 1.602·10</a:t>
            </a:r>
            <a:r>
              <a:rPr lang="en-US" sz="1400" b="1" i="1" baseline="30000" dirty="0">
                <a:solidFill>
                  <a:srgbClr val="0070C0"/>
                </a:solidFill>
              </a:rPr>
              <a:t>-19 </a:t>
            </a:r>
            <a:r>
              <a:rPr lang="en-US" sz="1400" b="1" i="1" dirty="0">
                <a:solidFill>
                  <a:srgbClr val="0070C0"/>
                </a:solidFill>
              </a:rPr>
              <a:t> C) </a:t>
            </a:r>
            <a:r>
              <a:rPr lang="en-US" sz="1400" b="1" i="1" dirty="0" err="1">
                <a:solidFill>
                  <a:srgbClr val="0070C0"/>
                </a:solidFill>
              </a:rPr>
              <a:t>i</a:t>
            </a:r>
            <a:r>
              <a:rPr lang="en-US" sz="1400" b="1" i="1" dirty="0">
                <a:solidFill>
                  <a:srgbClr val="0070C0"/>
                </a:solidFill>
              </a:rPr>
              <a:t> </a:t>
            </a:r>
            <a:r>
              <a:rPr lang="en-US" sz="1400" b="1" i="1" dirty="0" err="1">
                <a:solidFill>
                  <a:srgbClr val="0070C0"/>
                </a:solidFill>
              </a:rPr>
              <a:t>ett</a:t>
            </a:r>
            <a:r>
              <a:rPr lang="en-US" sz="1400" b="1" i="1" dirty="0">
                <a:solidFill>
                  <a:srgbClr val="0070C0"/>
                </a:solidFill>
              </a:rPr>
              <a:t> </a:t>
            </a:r>
            <a:r>
              <a:rPr lang="en-US" sz="1400" b="1" i="1" dirty="0" err="1">
                <a:solidFill>
                  <a:srgbClr val="0070C0"/>
                </a:solidFill>
              </a:rPr>
              <a:t>elektriskt</a:t>
            </a:r>
            <a:r>
              <a:rPr lang="en-US" sz="1400" b="1" i="1" dirty="0">
                <a:solidFill>
                  <a:srgbClr val="0070C0"/>
                </a:solidFill>
              </a:rPr>
              <a:t> </a:t>
            </a:r>
            <a:r>
              <a:rPr lang="en-US" sz="1400" b="1" i="1" dirty="0" err="1">
                <a:solidFill>
                  <a:srgbClr val="0070C0"/>
                </a:solidFill>
              </a:rPr>
              <a:t>fält</a:t>
            </a:r>
            <a:r>
              <a:rPr lang="en-US" sz="1400" b="1" i="1" dirty="0">
                <a:solidFill>
                  <a:srgbClr val="0070C0"/>
                </a:solidFill>
              </a:rPr>
              <a:t> med </a:t>
            </a:r>
            <a:r>
              <a:rPr lang="en-US" sz="1400" b="1" i="1" dirty="0" err="1">
                <a:solidFill>
                  <a:srgbClr val="0070C0"/>
                </a:solidFill>
              </a:rPr>
              <a:t>styrkan</a:t>
            </a:r>
            <a:r>
              <a:rPr lang="en-US" sz="1400" b="1" i="1" dirty="0">
                <a:solidFill>
                  <a:srgbClr val="0070C0"/>
                </a:solidFill>
              </a:rPr>
              <a:t> 1 V/m </a:t>
            </a:r>
            <a:r>
              <a:rPr lang="en-US" sz="1400" b="1" i="1" dirty="0" err="1">
                <a:solidFill>
                  <a:srgbClr val="0070C0"/>
                </a:solidFill>
              </a:rPr>
              <a:t>sträckan</a:t>
            </a:r>
            <a:r>
              <a:rPr lang="en-US" sz="1400" b="1" i="1" dirty="0">
                <a:solidFill>
                  <a:srgbClr val="0070C0"/>
                </a:solidFill>
              </a:rPr>
              <a:t> 1 meter:</a:t>
            </a:r>
          </a:p>
          <a:p>
            <a:pPr lvl="1"/>
            <a:r>
              <a:rPr lang="en-US" sz="1600" b="1" i="1" dirty="0">
                <a:solidFill>
                  <a:srgbClr val="0070C0"/>
                </a:solidFill>
              </a:rPr>
              <a:t>1 </a:t>
            </a:r>
            <a:r>
              <a:rPr lang="en-US" sz="1600" b="1" i="1" dirty="0" err="1">
                <a:solidFill>
                  <a:srgbClr val="0070C0"/>
                </a:solidFill>
              </a:rPr>
              <a:t>eV</a:t>
            </a:r>
            <a:r>
              <a:rPr lang="en-US" sz="1600" b="1" i="1" dirty="0">
                <a:solidFill>
                  <a:srgbClr val="0070C0"/>
                </a:solidFill>
              </a:rPr>
              <a:t> = 1.602·10</a:t>
            </a:r>
            <a:r>
              <a:rPr lang="en-US" sz="1600" b="1" i="1" baseline="30000" dirty="0">
                <a:solidFill>
                  <a:srgbClr val="0070C0"/>
                </a:solidFill>
              </a:rPr>
              <a:t>-19</a:t>
            </a:r>
            <a:r>
              <a:rPr lang="en-US" sz="1600" dirty="0">
                <a:solidFill>
                  <a:srgbClr val="0070C0"/>
                </a:solidFill>
              </a:rPr>
              <a:t> </a:t>
            </a:r>
            <a:r>
              <a:rPr lang="en-US" sz="1600" b="1" i="1" dirty="0">
                <a:solidFill>
                  <a:srgbClr val="0070C0"/>
                </a:solidFill>
              </a:rPr>
              <a:t>joule.</a:t>
            </a:r>
            <a:r>
              <a:rPr lang="en-US" sz="1400" b="1" i="1" dirty="0">
                <a:solidFill>
                  <a:srgbClr val="0070C0"/>
                </a:solidFill>
              </a:rPr>
              <a:t> </a:t>
            </a:r>
          </a:p>
          <a:p>
            <a:r>
              <a:rPr lang="en-US" sz="1400" b="1" i="1" dirty="0"/>
              <a:t/>
            </a:r>
            <a:br>
              <a:rPr lang="en-US" sz="1400" b="1" i="1" dirty="0"/>
            </a:br>
            <a:r>
              <a:rPr lang="en-US" sz="1400" b="1" i="1" dirty="0" err="1">
                <a:solidFill>
                  <a:srgbClr val="0070C0"/>
                </a:solidFill>
              </a:rPr>
              <a:t>Inom</a:t>
            </a:r>
            <a:r>
              <a:rPr lang="en-US" sz="1400" b="1" i="1" dirty="0">
                <a:solidFill>
                  <a:srgbClr val="0070C0"/>
                </a:solidFill>
              </a:rPr>
              <a:t> </a:t>
            </a:r>
            <a:r>
              <a:rPr lang="en-US" sz="1400" b="1" i="1" dirty="0" err="1">
                <a:solidFill>
                  <a:srgbClr val="0070C0"/>
                </a:solidFill>
              </a:rPr>
              <a:t>partikelfysik</a:t>
            </a:r>
            <a:r>
              <a:rPr lang="en-US" sz="1400" b="1" i="1" dirty="0">
                <a:solidFill>
                  <a:srgbClr val="0070C0"/>
                </a:solidFill>
              </a:rPr>
              <a:t> </a:t>
            </a:r>
            <a:r>
              <a:rPr lang="en-US" sz="1400" b="1" i="1" dirty="0" err="1">
                <a:solidFill>
                  <a:srgbClr val="0070C0"/>
                </a:solidFill>
              </a:rPr>
              <a:t>används</a:t>
            </a:r>
            <a:r>
              <a:rPr lang="en-US" sz="1400" b="1" i="1" dirty="0">
                <a:solidFill>
                  <a:srgbClr val="0070C0"/>
                </a:solidFill>
              </a:rPr>
              <a:t> </a:t>
            </a:r>
            <a:r>
              <a:rPr lang="en-US" sz="1400" b="1" i="1" dirty="0" err="1">
                <a:solidFill>
                  <a:srgbClr val="0070C0"/>
                </a:solidFill>
              </a:rPr>
              <a:t>elektronvolt</a:t>
            </a:r>
            <a:r>
              <a:rPr lang="en-US" sz="1400" b="1" i="1" dirty="0">
                <a:solidFill>
                  <a:srgbClr val="0070C0"/>
                </a:solidFill>
              </a:rPr>
              <a:t> </a:t>
            </a:r>
            <a:r>
              <a:rPr lang="en-US" sz="1400" b="1" i="1" dirty="0" err="1">
                <a:solidFill>
                  <a:srgbClr val="0070C0"/>
                </a:solidFill>
              </a:rPr>
              <a:t>även</a:t>
            </a:r>
            <a:r>
              <a:rPr lang="en-US" sz="1400" b="1" i="1" dirty="0">
                <a:solidFill>
                  <a:srgbClr val="0070C0"/>
                </a:solidFill>
              </a:rPr>
              <a:t> </a:t>
            </a:r>
            <a:r>
              <a:rPr lang="en-US" sz="1400" b="1" i="1" dirty="0" err="1">
                <a:solidFill>
                  <a:srgbClr val="0070C0"/>
                </a:solidFill>
              </a:rPr>
              <a:t>som</a:t>
            </a:r>
            <a:r>
              <a:rPr lang="en-US" sz="1400" b="1" i="1" dirty="0">
                <a:solidFill>
                  <a:srgbClr val="0070C0"/>
                </a:solidFill>
              </a:rPr>
              <a:t> </a:t>
            </a:r>
            <a:r>
              <a:rPr lang="en-US" sz="1400" b="1" i="1" dirty="0" err="1">
                <a:solidFill>
                  <a:srgbClr val="0070C0"/>
                </a:solidFill>
              </a:rPr>
              <a:t>enhet</a:t>
            </a:r>
            <a:r>
              <a:rPr lang="en-US" sz="1400" b="1" i="1" dirty="0">
                <a:solidFill>
                  <a:srgbClr val="0070C0"/>
                </a:solidFill>
              </a:rPr>
              <a:t> </a:t>
            </a:r>
            <a:r>
              <a:rPr lang="en-US" sz="1400" b="1" i="1" dirty="0" err="1">
                <a:solidFill>
                  <a:srgbClr val="0070C0"/>
                </a:solidFill>
              </a:rPr>
              <a:t>för</a:t>
            </a:r>
            <a:r>
              <a:rPr lang="en-US" sz="1400" b="1" i="1" dirty="0">
                <a:solidFill>
                  <a:srgbClr val="0070C0"/>
                </a:solidFill>
              </a:rPr>
              <a:t> </a:t>
            </a:r>
            <a:r>
              <a:rPr lang="en-US" sz="1400" b="1" i="1" dirty="0" err="1">
                <a:solidFill>
                  <a:srgbClr val="0070C0"/>
                </a:solidFill>
              </a:rPr>
              <a:t>massa</a:t>
            </a:r>
            <a:r>
              <a:rPr lang="en-US" sz="1400" b="1" i="1" dirty="0">
                <a:solidFill>
                  <a:srgbClr val="0070C0"/>
                </a:solidFill>
              </a:rPr>
              <a:t>, </a:t>
            </a:r>
            <a:r>
              <a:rPr lang="en-US" sz="1400" b="1" i="1" dirty="0" err="1">
                <a:solidFill>
                  <a:srgbClr val="0070C0"/>
                </a:solidFill>
              </a:rPr>
              <a:t>eftersom</a:t>
            </a:r>
            <a:r>
              <a:rPr lang="en-US" sz="1400" b="1" i="1" dirty="0">
                <a:solidFill>
                  <a:srgbClr val="0070C0"/>
                </a:solidFill>
              </a:rPr>
              <a:t> </a:t>
            </a:r>
            <a:r>
              <a:rPr lang="en-US" sz="1400" b="1" i="1" dirty="0" err="1">
                <a:solidFill>
                  <a:srgbClr val="0070C0"/>
                </a:solidFill>
              </a:rPr>
              <a:t>massa</a:t>
            </a:r>
            <a:r>
              <a:rPr lang="en-US" sz="1400" b="1" i="1" dirty="0">
                <a:solidFill>
                  <a:srgbClr val="0070C0"/>
                </a:solidFill>
              </a:rPr>
              <a:t> </a:t>
            </a:r>
            <a:r>
              <a:rPr lang="en-US" sz="1400" b="1" i="1" dirty="0" err="1">
                <a:solidFill>
                  <a:srgbClr val="0070C0"/>
                </a:solidFill>
              </a:rPr>
              <a:t>och</a:t>
            </a:r>
            <a:r>
              <a:rPr lang="en-US" sz="1400" b="1" i="1" dirty="0">
                <a:solidFill>
                  <a:srgbClr val="0070C0"/>
                </a:solidFill>
              </a:rPr>
              <a:t> </a:t>
            </a:r>
            <a:r>
              <a:rPr lang="en-US" sz="1400" b="1" i="1" dirty="0" err="1">
                <a:solidFill>
                  <a:srgbClr val="0070C0"/>
                </a:solidFill>
              </a:rPr>
              <a:t>energi</a:t>
            </a:r>
            <a:r>
              <a:rPr lang="en-US" sz="1400" b="1" i="1" dirty="0">
                <a:solidFill>
                  <a:srgbClr val="0070C0"/>
                </a:solidFill>
              </a:rPr>
              <a:t> </a:t>
            </a:r>
            <a:r>
              <a:rPr lang="en-US" sz="1400" b="1" i="1" dirty="0" err="1">
                <a:solidFill>
                  <a:srgbClr val="0070C0"/>
                </a:solidFill>
              </a:rPr>
              <a:t>är</a:t>
            </a:r>
            <a:r>
              <a:rPr lang="en-US" sz="1400" b="1" i="1" dirty="0">
                <a:solidFill>
                  <a:srgbClr val="0070C0"/>
                </a:solidFill>
              </a:rPr>
              <a:t> </a:t>
            </a:r>
            <a:r>
              <a:rPr lang="en-US" sz="1400" b="1" i="1" dirty="0" err="1">
                <a:solidFill>
                  <a:srgbClr val="0070C0"/>
                </a:solidFill>
              </a:rPr>
              <a:t>nära</a:t>
            </a:r>
            <a:r>
              <a:rPr lang="en-US" sz="1400" b="1" i="1" dirty="0">
                <a:solidFill>
                  <a:srgbClr val="0070C0"/>
                </a:solidFill>
              </a:rPr>
              <a:t> </a:t>
            </a:r>
            <a:r>
              <a:rPr lang="en-US" sz="1400" b="1" i="1" dirty="0" err="1">
                <a:solidFill>
                  <a:srgbClr val="0070C0"/>
                </a:solidFill>
              </a:rPr>
              <a:t>sammanbundet</a:t>
            </a:r>
            <a:r>
              <a:rPr lang="en-US" sz="1400" b="1" i="1" dirty="0">
                <a:solidFill>
                  <a:srgbClr val="0070C0"/>
                </a:solidFill>
              </a:rPr>
              <a:t> </a:t>
            </a:r>
            <a:r>
              <a:rPr lang="en-US" sz="1400" b="1" i="1" dirty="0" err="1">
                <a:solidFill>
                  <a:srgbClr val="0070C0"/>
                </a:solidFill>
              </a:rPr>
              <a:t>genom</a:t>
            </a:r>
            <a:r>
              <a:rPr lang="en-US" sz="1400" b="1" i="1" dirty="0">
                <a:solidFill>
                  <a:srgbClr val="0070C0"/>
                </a:solidFill>
              </a:rPr>
              <a:t> </a:t>
            </a:r>
            <a:r>
              <a:rPr lang="en-US" sz="1400" b="1" i="1" dirty="0" err="1">
                <a:solidFill>
                  <a:srgbClr val="0070C0"/>
                </a:solidFill>
              </a:rPr>
              <a:t>sambandet</a:t>
            </a:r>
            <a:r>
              <a:rPr lang="en-US" sz="1400" b="1" i="1" dirty="0">
                <a:solidFill>
                  <a:srgbClr val="0070C0"/>
                </a:solidFill>
              </a:rPr>
              <a:t>:</a:t>
            </a:r>
          </a:p>
          <a:p>
            <a:endParaRPr lang="en-US" sz="1400" b="1" i="1" dirty="0" smtClean="0">
              <a:solidFill>
                <a:srgbClr val="0070C0"/>
              </a:solidFill>
            </a:endParaRPr>
          </a:p>
          <a:p>
            <a:r>
              <a:rPr lang="en-US" sz="1400" b="1" i="1" dirty="0" smtClean="0">
                <a:solidFill>
                  <a:srgbClr val="0070C0"/>
                </a:solidFill>
              </a:rPr>
              <a:t>E </a:t>
            </a:r>
            <a:r>
              <a:rPr lang="en-US" sz="1400" b="1" i="1" dirty="0">
                <a:solidFill>
                  <a:srgbClr val="0070C0"/>
                </a:solidFill>
              </a:rPr>
              <a:t>= </a:t>
            </a:r>
            <a:r>
              <a:rPr lang="en-US" sz="1400" b="1" i="1" dirty="0" smtClean="0">
                <a:solidFill>
                  <a:srgbClr val="0070C0"/>
                </a:solidFill>
              </a:rPr>
              <a:t>mc^2</a:t>
            </a:r>
            <a:r>
              <a:rPr lang="en-US" sz="1400" b="1" i="1" dirty="0">
                <a:solidFill>
                  <a:srgbClr val="0070C0"/>
                </a:solidFill>
              </a:rPr>
              <a:t>,  </a:t>
            </a:r>
            <a:r>
              <a:rPr lang="en-US" sz="1400" b="1" i="1" dirty="0" smtClean="0">
                <a:solidFill>
                  <a:srgbClr val="0070C0"/>
                </a:solidFill>
              </a:rPr>
              <a:t>m=</a:t>
            </a:r>
            <a:r>
              <a:rPr lang="en-US" sz="1400" b="1" i="1" dirty="0" smtClean="0">
                <a:solidFill>
                  <a:srgbClr val="0070C0"/>
                </a:solidFill>
                <a:latin typeface="Symbol" pitchFamily="18" charset="2"/>
              </a:rPr>
              <a:t>g</a:t>
            </a:r>
            <a:r>
              <a:rPr lang="en-US" sz="1400" b="1" i="1" dirty="0" smtClean="0">
                <a:solidFill>
                  <a:srgbClr val="0070C0"/>
                </a:solidFill>
              </a:rPr>
              <a:t>*m</a:t>
            </a:r>
            <a:r>
              <a:rPr lang="en-US" sz="1400" b="1" i="1" baseline="-25000" dirty="0" smtClean="0">
                <a:solidFill>
                  <a:srgbClr val="0070C0"/>
                </a:solidFill>
              </a:rPr>
              <a:t>0 </a:t>
            </a:r>
            <a:endParaRPr lang="en-US" sz="1400" b="1" i="1" baseline="-25000" dirty="0">
              <a:solidFill>
                <a:srgbClr val="0070C0"/>
              </a:solidFill>
            </a:endParaRPr>
          </a:p>
          <a:p>
            <a:endParaRPr lang="en-US" sz="1400" b="1" i="1" dirty="0" smtClean="0">
              <a:solidFill>
                <a:srgbClr val="0070C0"/>
              </a:solidFill>
            </a:endParaRPr>
          </a:p>
          <a:p>
            <a:r>
              <a:rPr lang="en-US" sz="1400" b="1" i="1" dirty="0" smtClean="0">
                <a:solidFill>
                  <a:srgbClr val="0070C0"/>
                </a:solidFill>
              </a:rPr>
              <a:t>m </a:t>
            </a:r>
            <a:r>
              <a:rPr lang="en-US" sz="1400" b="1" i="1" dirty="0" err="1">
                <a:solidFill>
                  <a:srgbClr val="0070C0"/>
                </a:solidFill>
              </a:rPr>
              <a:t>är</a:t>
            </a:r>
            <a:r>
              <a:rPr lang="en-US" sz="1400" b="1" i="1" dirty="0">
                <a:solidFill>
                  <a:srgbClr val="0070C0"/>
                </a:solidFill>
              </a:rPr>
              <a:t> </a:t>
            </a:r>
            <a:r>
              <a:rPr lang="en-US" sz="1400" b="1" i="1" dirty="0" err="1">
                <a:solidFill>
                  <a:srgbClr val="0070C0"/>
                </a:solidFill>
              </a:rPr>
              <a:t>partikelns</a:t>
            </a:r>
            <a:r>
              <a:rPr lang="en-US" sz="1400" b="1" i="1" dirty="0">
                <a:solidFill>
                  <a:srgbClr val="0070C0"/>
                </a:solidFill>
              </a:rPr>
              <a:t> </a:t>
            </a:r>
            <a:r>
              <a:rPr lang="en-US" sz="1400" b="1" i="1" dirty="0" err="1">
                <a:solidFill>
                  <a:srgbClr val="0070C0"/>
                </a:solidFill>
              </a:rPr>
              <a:t>massa</a:t>
            </a:r>
            <a:r>
              <a:rPr lang="en-US" sz="1400" b="1" i="1" dirty="0">
                <a:solidFill>
                  <a:srgbClr val="0070C0"/>
                </a:solidFill>
              </a:rPr>
              <a:t> </a:t>
            </a:r>
            <a:r>
              <a:rPr lang="en-US" sz="1400" b="1" i="1" dirty="0" err="1">
                <a:solidFill>
                  <a:srgbClr val="0070C0"/>
                </a:solidFill>
              </a:rPr>
              <a:t>och</a:t>
            </a:r>
            <a:r>
              <a:rPr lang="en-US" sz="1400" b="1" i="1" dirty="0">
                <a:solidFill>
                  <a:srgbClr val="0070C0"/>
                </a:solidFill>
              </a:rPr>
              <a:t> c </a:t>
            </a:r>
            <a:r>
              <a:rPr lang="en-US" sz="1400" b="1" i="1" dirty="0" err="1">
                <a:solidFill>
                  <a:srgbClr val="0070C0"/>
                </a:solidFill>
              </a:rPr>
              <a:t>ljusets</a:t>
            </a:r>
            <a:r>
              <a:rPr lang="en-US" sz="1400" b="1" i="1" dirty="0">
                <a:solidFill>
                  <a:srgbClr val="0070C0"/>
                </a:solidFill>
              </a:rPr>
              <a:t> </a:t>
            </a:r>
            <a:r>
              <a:rPr lang="en-US" sz="1400" b="1" i="1" dirty="0" err="1">
                <a:solidFill>
                  <a:srgbClr val="0070C0"/>
                </a:solidFill>
              </a:rPr>
              <a:t>hastighet</a:t>
            </a:r>
            <a:r>
              <a:rPr lang="en-US" sz="1400" b="1" i="1" dirty="0">
                <a:solidFill>
                  <a:srgbClr val="0070C0"/>
                </a:solidFill>
              </a:rPr>
              <a:t> </a:t>
            </a:r>
            <a:r>
              <a:rPr lang="en-US" sz="1400" b="1" i="1" dirty="0" err="1">
                <a:solidFill>
                  <a:srgbClr val="0070C0"/>
                </a:solidFill>
              </a:rPr>
              <a:t>i</a:t>
            </a:r>
            <a:r>
              <a:rPr lang="en-US" sz="1400" b="1" i="1" dirty="0">
                <a:solidFill>
                  <a:srgbClr val="0070C0"/>
                </a:solidFill>
              </a:rPr>
              <a:t> </a:t>
            </a:r>
            <a:r>
              <a:rPr lang="en-US" sz="1400" b="1" i="1" dirty="0" err="1">
                <a:solidFill>
                  <a:srgbClr val="0070C0"/>
                </a:solidFill>
              </a:rPr>
              <a:t>vakuum</a:t>
            </a:r>
            <a:r>
              <a:rPr lang="en-US" sz="1400" b="1" i="1" dirty="0">
                <a:solidFill>
                  <a:srgbClr val="0070C0"/>
                </a:solidFill>
              </a:rPr>
              <a:t>.</a:t>
            </a:r>
          </a:p>
          <a:p>
            <a:r>
              <a:rPr lang="en-US" sz="1400" b="1" i="1" dirty="0" err="1">
                <a:solidFill>
                  <a:srgbClr val="0070C0"/>
                </a:solidFill>
              </a:rPr>
              <a:t>Massan</a:t>
            </a:r>
            <a:r>
              <a:rPr lang="en-US" sz="1400" b="1" i="1" dirty="0">
                <a:solidFill>
                  <a:srgbClr val="0070C0"/>
                </a:solidFill>
              </a:rPr>
              <a:t> </a:t>
            </a:r>
            <a:r>
              <a:rPr lang="en-US" sz="1400" b="1" i="1" dirty="0" err="1">
                <a:solidFill>
                  <a:srgbClr val="0070C0"/>
                </a:solidFill>
              </a:rPr>
              <a:t>för</a:t>
            </a:r>
            <a:r>
              <a:rPr lang="en-US" sz="1400" b="1" i="1" dirty="0">
                <a:solidFill>
                  <a:srgbClr val="0070C0"/>
                </a:solidFill>
              </a:rPr>
              <a:t> en </a:t>
            </a:r>
            <a:r>
              <a:rPr lang="en-US" sz="1400" b="1" i="1" dirty="0" err="1">
                <a:solidFill>
                  <a:srgbClr val="0070C0"/>
                </a:solidFill>
              </a:rPr>
              <a:t>elektron</a:t>
            </a:r>
            <a:r>
              <a:rPr lang="en-US" sz="1400" b="1" i="1" dirty="0">
                <a:solidFill>
                  <a:srgbClr val="0070C0"/>
                </a:solidFill>
              </a:rPr>
              <a:t>, med </a:t>
            </a:r>
            <a:r>
              <a:rPr lang="en-US" sz="1400" b="1" i="1" dirty="0" err="1">
                <a:solidFill>
                  <a:srgbClr val="0070C0"/>
                </a:solidFill>
              </a:rPr>
              <a:t>hastighet</a:t>
            </a:r>
            <a:r>
              <a:rPr lang="en-US" sz="1400" b="1" i="1" dirty="0">
                <a:solidFill>
                  <a:srgbClr val="0070C0"/>
                </a:solidFill>
              </a:rPr>
              <a:t> v &lt;&lt; c </a:t>
            </a:r>
            <a:r>
              <a:rPr lang="en-US" sz="1400" b="1" i="1" dirty="0" err="1">
                <a:solidFill>
                  <a:srgbClr val="0070C0"/>
                </a:solidFill>
              </a:rPr>
              <a:t>är</a:t>
            </a:r>
            <a:r>
              <a:rPr lang="en-US" sz="1400" b="1" i="1" dirty="0">
                <a:solidFill>
                  <a:srgbClr val="0070C0"/>
                </a:solidFill>
              </a:rPr>
              <a:t> </a:t>
            </a:r>
            <a:r>
              <a:rPr lang="en-US" sz="1400" b="1" i="1" dirty="0" err="1">
                <a:solidFill>
                  <a:srgbClr val="0070C0"/>
                </a:solidFill>
              </a:rPr>
              <a:t>cirka</a:t>
            </a:r>
            <a:r>
              <a:rPr lang="en-US" sz="1400" b="1" i="1" dirty="0">
                <a:solidFill>
                  <a:srgbClr val="0070C0"/>
                </a:solidFill>
              </a:rPr>
              <a:t> 0.5 </a:t>
            </a:r>
            <a:r>
              <a:rPr lang="en-US" sz="1400" b="1" i="1" dirty="0" err="1">
                <a:solidFill>
                  <a:srgbClr val="0070C0"/>
                </a:solidFill>
              </a:rPr>
              <a:t>MeV</a:t>
            </a:r>
            <a:r>
              <a:rPr lang="en-US" sz="1400" b="1" i="1" dirty="0">
                <a:solidFill>
                  <a:srgbClr val="0070C0"/>
                </a:solidFill>
              </a:rPr>
              <a:t>.</a:t>
            </a:r>
          </a:p>
        </p:txBody>
      </p:sp>
      <p:sp>
        <p:nvSpPr>
          <p:cNvPr id="380936" name="Text Box 8"/>
          <p:cNvSpPr txBox="1">
            <a:spLocks noChangeArrowheads="1"/>
          </p:cNvSpPr>
          <p:nvPr/>
        </p:nvSpPr>
        <p:spPr bwMode="auto">
          <a:xfrm>
            <a:off x="6911975" y="3209925"/>
            <a:ext cx="2532063" cy="366713"/>
          </a:xfrm>
          <a:prstGeom prst="rect">
            <a:avLst/>
          </a:prstGeom>
          <a:noFill/>
          <a:ln w="9525" algn="ctr">
            <a:noFill/>
            <a:miter lim="800000"/>
            <a:headEnd/>
            <a:tailEnd/>
          </a:ln>
          <a:effectLst/>
        </p:spPr>
        <p:txBody>
          <a:bodyPr>
            <a:spAutoFit/>
          </a:bodyPr>
          <a:lstStyle/>
          <a:p>
            <a:r>
              <a:rPr lang="sv-SE" sz="1800" b="1" dirty="0">
                <a:solidFill>
                  <a:srgbClr val="0070C0"/>
                </a:solidFill>
              </a:rPr>
              <a:t>Acceleration</a:t>
            </a:r>
          </a:p>
        </p:txBody>
      </p:sp>
      <p:sp>
        <p:nvSpPr>
          <p:cNvPr id="380937" name="Text Box 9"/>
          <p:cNvSpPr txBox="1">
            <a:spLocks noChangeArrowheads="1"/>
          </p:cNvSpPr>
          <p:nvPr/>
        </p:nvSpPr>
        <p:spPr bwMode="auto">
          <a:xfrm>
            <a:off x="6781800" y="5257800"/>
            <a:ext cx="2532062" cy="366712"/>
          </a:xfrm>
          <a:prstGeom prst="rect">
            <a:avLst/>
          </a:prstGeom>
          <a:noFill/>
          <a:ln w="9525" algn="ctr">
            <a:noFill/>
            <a:miter lim="800000"/>
            <a:headEnd/>
            <a:tailEnd/>
          </a:ln>
          <a:effectLst/>
        </p:spPr>
        <p:txBody>
          <a:bodyPr>
            <a:spAutoFit/>
          </a:bodyPr>
          <a:lstStyle/>
          <a:p>
            <a:r>
              <a:rPr lang="sv-SE" sz="1800" b="1" dirty="0">
                <a:solidFill>
                  <a:srgbClr val="0070C0"/>
                </a:solidFill>
              </a:rPr>
              <a:t>Total energi</a:t>
            </a:r>
          </a:p>
        </p:txBody>
      </p:sp>
      <p:sp>
        <p:nvSpPr>
          <p:cNvPr id="380938" name="Rectangle 10"/>
          <p:cNvSpPr>
            <a:spLocks noChangeArrowheads="1"/>
          </p:cNvSpPr>
          <p:nvPr/>
        </p:nvSpPr>
        <p:spPr bwMode="auto">
          <a:xfrm>
            <a:off x="1152525" y="2752725"/>
            <a:ext cx="7639050" cy="1733550"/>
          </a:xfrm>
          <a:prstGeom prst="rect">
            <a:avLst/>
          </a:prstGeom>
          <a:noFill/>
          <a:ln w="9525" algn="ctr">
            <a:solidFill>
              <a:schemeClr val="hlink"/>
            </a:solidFill>
            <a:miter lim="800000"/>
            <a:headEnd/>
            <a:tailEnd/>
          </a:ln>
          <a:effectLst/>
        </p:spPr>
        <p:txBody>
          <a:bodyPr anchor="ctr">
            <a:spAutoFit/>
          </a:bodyPr>
          <a:lstStyle/>
          <a:p>
            <a:endParaRPr lang="en-US"/>
          </a:p>
        </p:txBody>
      </p:sp>
      <p:sp>
        <p:nvSpPr>
          <p:cNvPr id="380939" name="Rectangle 11"/>
          <p:cNvSpPr>
            <a:spLocks noChangeArrowheads="1"/>
          </p:cNvSpPr>
          <p:nvPr/>
        </p:nvSpPr>
        <p:spPr bwMode="auto">
          <a:xfrm>
            <a:off x="1160463" y="4522788"/>
            <a:ext cx="7629525" cy="1562100"/>
          </a:xfrm>
          <a:prstGeom prst="rect">
            <a:avLst/>
          </a:prstGeom>
          <a:noFill/>
          <a:ln w="9525" algn="ctr">
            <a:solidFill>
              <a:schemeClr val="hlink"/>
            </a:solidFill>
            <a:miter lim="800000"/>
            <a:headEnd/>
            <a:tailEnd/>
          </a:ln>
          <a:effectLst/>
        </p:spPr>
        <p:txBody>
          <a:bodyPr anchor="ctr">
            <a:spAutoFit/>
          </a:bodyPr>
          <a:lstStyle/>
          <a:p>
            <a:endParaRPr lang="en-US"/>
          </a:p>
        </p:txBody>
      </p:sp>
      <p:sp>
        <p:nvSpPr>
          <p:cNvPr id="380940" name="Text Box 12"/>
          <p:cNvSpPr txBox="1">
            <a:spLocks noChangeArrowheads="1"/>
          </p:cNvSpPr>
          <p:nvPr/>
        </p:nvSpPr>
        <p:spPr bwMode="auto">
          <a:xfrm>
            <a:off x="6611938" y="6075363"/>
            <a:ext cx="2532062" cy="366712"/>
          </a:xfrm>
          <a:prstGeom prst="rect">
            <a:avLst/>
          </a:prstGeom>
          <a:noFill/>
          <a:ln w="9525" algn="ctr">
            <a:noFill/>
            <a:miter lim="800000"/>
            <a:headEnd/>
            <a:tailEnd/>
          </a:ln>
          <a:effectLst/>
        </p:spPr>
        <p:txBody>
          <a:bodyPr>
            <a:spAutoFit/>
          </a:bodyPr>
          <a:lstStyle/>
          <a:p>
            <a:r>
              <a:rPr lang="sv-SE" sz="1800" b="1" i="1">
                <a:solidFill>
                  <a:schemeClr val="accent2"/>
                </a:solidFill>
              </a:rPr>
              <a:t>Från Wikipedia</a:t>
            </a:r>
          </a:p>
        </p:txBody>
      </p:sp>
      <p:pic>
        <p:nvPicPr>
          <p:cNvPr id="16" name="Picture 13"/>
          <p:cNvPicPr>
            <a:picLocks noChangeAspect="1" noChangeArrowheads="1"/>
          </p:cNvPicPr>
          <p:nvPr/>
        </p:nvPicPr>
        <p:blipFill>
          <a:blip r:embed="rId4" cstate="print"/>
          <a:srcRect/>
          <a:stretch>
            <a:fillRect/>
          </a:stretch>
        </p:blipFill>
        <p:spPr bwMode="auto">
          <a:xfrm>
            <a:off x="3124200" y="5105400"/>
            <a:ext cx="1447800" cy="395008"/>
          </a:xfrm>
          <a:prstGeom prst="rect">
            <a:avLst/>
          </a:prstGeom>
          <a:noFill/>
          <a:ln w="9525" algn="ctr">
            <a:noFill/>
            <a:miter lim="800000"/>
            <a:headEnd/>
            <a:tailEnd/>
          </a:ln>
          <a:effec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Acceleratorer</a:t>
            </a:r>
            <a:r>
              <a:rPr lang="en-US" dirty="0" smtClean="0"/>
              <a:t> -1920…!</a:t>
            </a:r>
            <a:endParaRPr lang="en-US" dirty="0"/>
          </a:p>
        </p:txBody>
      </p:sp>
      <p:sp>
        <p:nvSpPr>
          <p:cNvPr id="3" name="Rectangle 2"/>
          <p:cNvSpPr/>
          <p:nvPr/>
        </p:nvSpPr>
        <p:spPr>
          <a:xfrm>
            <a:off x="381000" y="1143000"/>
            <a:ext cx="8229600" cy="3108543"/>
          </a:xfrm>
          <a:prstGeom prst="rect">
            <a:avLst/>
          </a:prstGeom>
        </p:spPr>
        <p:txBody>
          <a:bodyPr wrap="square">
            <a:spAutoFit/>
          </a:bodyPr>
          <a:lstStyle/>
          <a:p>
            <a:pPr lvl="0" eaLnBrk="0" fontAlgn="base" hangingPunct="0">
              <a:spcBef>
                <a:spcPct val="0"/>
              </a:spcBef>
              <a:spcAft>
                <a:spcPct val="0"/>
              </a:spcAft>
            </a:pPr>
            <a:endParaRPr kumimoji="0" lang="sv-SE" sz="1400" i="0" strike="noStrike" cap="none" normalizeH="0" baseline="0" dirty="0" smtClean="0">
              <a:ln>
                <a:noFill/>
              </a:ln>
              <a:solidFill>
                <a:srgbClr val="0070C0"/>
              </a:solidFill>
              <a:effectLst/>
              <a:latin typeface="Verdana" pitchFamily="34" charset="0"/>
            </a:endParaRPr>
          </a:p>
          <a:p>
            <a:pPr lvl="0" algn="just" eaLnBrk="0" fontAlgn="base" hangingPunct="0">
              <a:spcBef>
                <a:spcPct val="0"/>
              </a:spcBef>
              <a:spcAft>
                <a:spcPct val="0"/>
              </a:spcAft>
            </a:pPr>
            <a:r>
              <a:rPr kumimoji="0" lang="sv-SE" sz="1400" i="0" strike="noStrike" cap="none" normalizeH="0" baseline="0" dirty="0" smtClean="0">
                <a:ln>
                  <a:noFill/>
                </a:ln>
                <a:solidFill>
                  <a:srgbClr val="0070C0"/>
                </a:solidFill>
                <a:effectLst/>
                <a:latin typeface="Verdana" pitchFamily="34" charset="0"/>
              </a:rPr>
              <a:t>I tidiga acceleratorer var partikelns energi given av hur stor högspänning man kunde producera, t.</a:t>
            </a:r>
            <a:r>
              <a:rPr kumimoji="0" lang="sv-SE" sz="1400" i="0" strike="noStrike" cap="none" normalizeH="0" dirty="0" smtClean="0">
                <a:ln>
                  <a:noFill/>
                </a:ln>
                <a:solidFill>
                  <a:srgbClr val="0070C0"/>
                </a:solidFill>
                <a:effectLst/>
                <a:latin typeface="Verdana" pitchFamily="34" charset="0"/>
              </a:rPr>
              <a:t> </a:t>
            </a:r>
            <a:r>
              <a:rPr lang="sv-SE" sz="1400" dirty="0" smtClean="0">
                <a:solidFill>
                  <a:srgbClr val="0070C0"/>
                </a:solidFill>
                <a:latin typeface="Verdana" pitchFamily="34" charset="0"/>
              </a:rPr>
              <a:t>e</a:t>
            </a:r>
            <a:r>
              <a:rPr kumimoji="0" lang="sv-SE" sz="1400" i="0" strike="noStrike" cap="none" normalizeH="0" dirty="0" smtClean="0">
                <a:ln>
                  <a:noFill/>
                </a:ln>
                <a:solidFill>
                  <a:srgbClr val="0070C0"/>
                </a:solidFill>
                <a:effectLst/>
                <a:latin typeface="Verdana" pitchFamily="34" charset="0"/>
              </a:rPr>
              <a:t>x. med</a:t>
            </a:r>
            <a:r>
              <a:rPr kumimoji="0" lang="sv-SE" sz="1400" i="0" strike="noStrike" cap="none" normalizeH="0" baseline="0" dirty="0" smtClean="0">
                <a:ln>
                  <a:noFill/>
                </a:ln>
                <a:solidFill>
                  <a:srgbClr val="0070C0"/>
                </a:solidFill>
                <a:effectLst/>
                <a:latin typeface="Verdana" pitchFamily="34" charset="0"/>
              </a:rPr>
              <a:t> en Van de Graaff-generator. Om spänningskällan ger en spänning på en miljon volt, </a:t>
            </a:r>
            <a:r>
              <a:rPr kumimoji="0" lang="sv-SE" sz="1400" i="0" strike="noStrike" cap="none" normalizeH="0" baseline="0" dirty="0" smtClean="0">
                <a:ln>
                  <a:noFill/>
                </a:ln>
                <a:solidFill>
                  <a:srgbClr val="0070C0"/>
                </a:solidFill>
                <a:effectLst/>
                <a:latin typeface="Verdana" pitchFamily="34" charset="0"/>
              </a:rPr>
              <a:t>accelererar</a:t>
            </a:r>
            <a:r>
              <a:rPr kumimoji="0" lang="sv-SE" sz="1400" i="0" strike="noStrike" cap="none" normalizeH="0" dirty="0" smtClean="0">
                <a:ln>
                  <a:noFill/>
                </a:ln>
                <a:solidFill>
                  <a:srgbClr val="0070C0"/>
                </a:solidFill>
                <a:effectLst/>
                <a:latin typeface="Verdana" pitchFamily="34" charset="0"/>
              </a:rPr>
              <a:t> </a:t>
            </a:r>
            <a:r>
              <a:rPr kumimoji="0" lang="sv-SE" sz="1400" i="0" strike="noStrike" cap="none" normalizeH="0" baseline="0" dirty="0" smtClean="0">
                <a:ln>
                  <a:noFill/>
                </a:ln>
                <a:solidFill>
                  <a:srgbClr val="0070C0"/>
                </a:solidFill>
                <a:effectLst/>
                <a:latin typeface="Verdana" pitchFamily="34" charset="0"/>
              </a:rPr>
              <a:t>den elektroner eller protoner till en energi på 1 megaelektronvolt (MeV) </a:t>
            </a:r>
            <a:r>
              <a:rPr lang="sv-SE" sz="1400" dirty="0" smtClean="0">
                <a:solidFill>
                  <a:srgbClr val="0070C0"/>
                </a:solidFill>
                <a:latin typeface="Verdana" pitchFamily="34" charset="0"/>
              </a:rPr>
              <a:t> </a:t>
            </a:r>
            <a:r>
              <a:rPr kumimoji="0" lang="sv-SE" sz="1400" i="0" strike="noStrike" cap="none" normalizeH="0" baseline="0" dirty="0" smtClean="0">
                <a:ln>
                  <a:noFill/>
                </a:ln>
                <a:solidFill>
                  <a:srgbClr val="0070C0"/>
                </a:solidFill>
                <a:effectLst/>
                <a:latin typeface="Verdana" pitchFamily="34" charset="0"/>
              </a:rPr>
              <a:t>(och alfapartiklar till 2 MeV).</a:t>
            </a:r>
            <a:r>
              <a:rPr kumimoji="0" lang="sv-SE" sz="1400" i="0" strike="noStrike" cap="none" normalizeH="0" dirty="0" smtClean="0">
                <a:ln>
                  <a:noFill/>
                </a:ln>
                <a:solidFill>
                  <a:srgbClr val="0070C0"/>
                </a:solidFill>
                <a:effectLst/>
                <a:latin typeface="Verdana" pitchFamily="34" charset="0"/>
              </a:rPr>
              <a:t> </a:t>
            </a:r>
            <a:endParaRPr kumimoji="0" lang="sv-SE" sz="1400" i="0" strike="noStrike" cap="none" normalizeH="0" baseline="0" dirty="0" smtClean="0">
              <a:ln>
                <a:noFill/>
              </a:ln>
              <a:solidFill>
                <a:srgbClr val="0070C0"/>
              </a:solidFill>
              <a:effectLst/>
              <a:latin typeface="Verdana" pitchFamily="34" charset="0"/>
            </a:endParaRPr>
          </a:p>
          <a:p>
            <a:pPr lvl="0" algn="just" eaLnBrk="0" fontAlgn="base" hangingPunct="0">
              <a:spcBef>
                <a:spcPct val="0"/>
              </a:spcBef>
              <a:spcAft>
                <a:spcPct val="0"/>
              </a:spcAft>
            </a:pPr>
            <a:endParaRPr kumimoji="0" lang="sv-SE" sz="1400" i="0" strike="noStrike" cap="none" normalizeH="0" baseline="0" dirty="0" smtClean="0">
              <a:ln>
                <a:noFill/>
              </a:ln>
              <a:solidFill>
                <a:srgbClr val="0070C0"/>
              </a:solidFill>
              <a:effectLst/>
              <a:latin typeface="Verdana" pitchFamily="34" charset="0"/>
            </a:endParaRPr>
          </a:p>
          <a:p>
            <a:pPr lvl="0" algn="just" eaLnBrk="0" fontAlgn="base" hangingPunct="0">
              <a:spcBef>
                <a:spcPct val="0"/>
              </a:spcBef>
              <a:spcAft>
                <a:spcPct val="0"/>
              </a:spcAft>
            </a:pPr>
            <a:r>
              <a:rPr kumimoji="0" lang="sv-SE" sz="1400" i="0" strike="noStrike" cap="none" normalizeH="0" baseline="0" dirty="0" smtClean="0">
                <a:ln>
                  <a:noFill/>
                </a:ln>
                <a:solidFill>
                  <a:srgbClr val="0070C0"/>
                </a:solidFill>
                <a:effectLst/>
                <a:latin typeface="Verdana" pitchFamily="34" charset="0"/>
              </a:rPr>
              <a:t>För att kringgå problemen med högspänningen, utvecklades linjära acceleratorer där en växelspänning har rätt polaritet när en grupp partiklar passerar gapet mellan två rörformiga elektroder. </a:t>
            </a:r>
            <a:r>
              <a:rPr lang="en-US" sz="1400" dirty="0" smtClean="0">
                <a:solidFill>
                  <a:srgbClr val="0070C0"/>
                </a:solidFill>
                <a:latin typeface="Verdana" pitchFamily="34" charset="0"/>
              </a:rPr>
              <a:t>Rolf </a:t>
            </a:r>
            <a:r>
              <a:rPr lang="en-US" sz="1400" dirty="0" err="1" smtClean="0">
                <a:solidFill>
                  <a:srgbClr val="0070C0"/>
                </a:solidFill>
                <a:latin typeface="Verdana" pitchFamily="34" charset="0"/>
              </a:rPr>
              <a:t>Widerøe</a:t>
            </a:r>
            <a:r>
              <a:rPr lang="en-US" sz="1400" dirty="0" smtClean="0">
                <a:solidFill>
                  <a:srgbClr val="0070C0"/>
                </a:solidFill>
                <a:latin typeface="Verdana" pitchFamily="34" charset="0"/>
              </a:rPr>
              <a:t>, Gustav </a:t>
            </a:r>
            <a:r>
              <a:rPr lang="en-US" sz="1400" dirty="0" err="1" smtClean="0">
                <a:solidFill>
                  <a:srgbClr val="0070C0"/>
                </a:solidFill>
                <a:latin typeface="Verdana" pitchFamily="34" charset="0"/>
              </a:rPr>
              <a:t>Ising</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Leó</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Szilárd</a:t>
            </a:r>
            <a:r>
              <a:rPr lang="en-US" sz="1400" dirty="0" smtClean="0">
                <a:solidFill>
                  <a:srgbClr val="0070C0"/>
                </a:solidFill>
                <a:latin typeface="Verdana" pitchFamily="34" charset="0"/>
              </a:rPr>
              <a:t>, Donald </a:t>
            </a:r>
            <a:r>
              <a:rPr lang="en-US" sz="1400" dirty="0" err="1" smtClean="0">
                <a:solidFill>
                  <a:srgbClr val="0070C0"/>
                </a:solidFill>
                <a:latin typeface="Verdana" pitchFamily="34" charset="0"/>
              </a:rPr>
              <a:t>Kerst</a:t>
            </a:r>
            <a:r>
              <a:rPr lang="en-US" sz="1400" dirty="0" smtClean="0">
                <a:solidFill>
                  <a:srgbClr val="0070C0"/>
                </a:solidFill>
                <a:latin typeface="Verdana" pitchFamily="34" charset="0"/>
              </a:rPr>
              <a:t> and Ernest Lawrence </a:t>
            </a:r>
            <a:r>
              <a:rPr lang="en-US" sz="1400" dirty="0" err="1" smtClean="0">
                <a:solidFill>
                  <a:srgbClr val="0070C0"/>
                </a:solidFill>
                <a:latin typeface="Verdana" pitchFamily="34" charset="0"/>
              </a:rPr>
              <a:t>anses</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vara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urf</a:t>
            </a:r>
            <a:r>
              <a:rPr lang="sv-SE" sz="1400" dirty="0" smtClean="0">
                <a:solidFill>
                  <a:srgbClr val="0070C0"/>
                </a:solidFill>
                <a:latin typeface="Verdana" pitchFamily="34" charset="0"/>
              </a:rPr>
              <a:t>ä</a:t>
            </a:r>
            <a:r>
              <a:rPr lang="en-US" sz="1400" dirty="0" err="1" smtClean="0">
                <a:solidFill>
                  <a:srgbClr val="0070C0"/>
                </a:solidFill>
                <a:latin typeface="Verdana" pitchFamily="34" charset="0"/>
              </a:rPr>
              <a:t>derna</a:t>
            </a:r>
            <a:r>
              <a:rPr lang="en-US" sz="1400" dirty="0" smtClean="0">
                <a:solidFill>
                  <a:srgbClr val="0070C0"/>
                </a:solidFill>
                <a:latin typeface="Verdana" pitchFamily="34" charset="0"/>
              </a:rPr>
              <a:t>, de </a:t>
            </a:r>
            <a:r>
              <a:rPr lang="en-US" sz="1400" dirty="0" err="1" smtClean="0">
                <a:solidFill>
                  <a:srgbClr val="0070C0"/>
                </a:solidFill>
                <a:latin typeface="Verdana" pitchFamily="34" charset="0"/>
              </a:rPr>
              <a:t>ritade</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och</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byggde</a:t>
            </a:r>
            <a:r>
              <a:rPr lang="en-US" sz="1400" dirty="0" smtClean="0">
                <a:solidFill>
                  <a:srgbClr val="0070C0"/>
                </a:solidFill>
                <a:latin typeface="Verdana" pitchFamily="34" charset="0"/>
              </a:rPr>
              <a:t> den f</a:t>
            </a:r>
            <a:r>
              <a:rPr lang="sv-SE" sz="1400" dirty="0" smtClean="0">
                <a:solidFill>
                  <a:srgbClr val="0070C0"/>
                </a:solidFill>
                <a:latin typeface="Verdana" pitchFamily="34" charset="0"/>
              </a:rPr>
              <a:t>ö</a:t>
            </a:r>
            <a:r>
              <a:rPr lang="en-US" sz="1400" dirty="0" err="1" smtClean="0">
                <a:solidFill>
                  <a:srgbClr val="0070C0"/>
                </a:solidFill>
                <a:latin typeface="Verdana" pitchFamily="34" charset="0"/>
              </a:rPr>
              <a:t>rsta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fungerande</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linj</a:t>
            </a:r>
            <a:r>
              <a:rPr lang="sv-SE" sz="1400" dirty="0" smtClean="0">
                <a:solidFill>
                  <a:srgbClr val="0070C0"/>
                </a:solidFill>
                <a:latin typeface="Verdana" pitchFamily="34" charset="0"/>
              </a:rPr>
              <a:t>ä</a:t>
            </a:r>
            <a:r>
              <a:rPr lang="en-US" sz="1400" dirty="0" err="1" smtClean="0">
                <a:solidFill>
                  <a:srgbClr val="0070C0"/>
                </a:solidFill>
                <a:latin typeface="Verdana" pitchFamily="34" charset="0"/>
              </a:rPr>
              <a:t>ra</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partikel</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acceleratorn</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betatronen</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och</a:t>
            </a:r>
            <a:r>
              <a:rPr lang="en-US" sz="1400" dirty="0" smtClean="0">
                <a:solidFill>
                  <a:srgbClr val="0070C0"/>
                </a:solidFill>
                <a:latin typeface="Verdana" pitchFamily="34" charset="0"/>
              </a:rPr>
              <a:t>  </a:t>
            </a:r>
            <a:r>
              <a:rPr lang="en-US" sz="1400" dirty="0" err="1" smtClean="0">
                <a:solidFill>
                  <a:srgbClr val="0070C0"/>
                </a:solidFill>
                <a:latin typeface="Verdana" pitchFamily="34" charset="0"/>
              </a:rPr>
              <a:t>cyclotronen</a:t>
            </a:r>
            <a:r>
              <a:rPr lang="en-US" sz="1400" dirty="0" smtClean="0">
                <a:solidFill>
                  <a:srgbClr val="0070C0"/>
                </a:solidFill>
                <a:latin typeface="Verdana" pitchFamily="34" charset="0"/>
              </a:rPr>
              <a:t>.</a:t>
            </a:r>
          </a:p>
          <a:p>
            <a:pPr lvl="0" algn="just" eaLnBrk="0" fontAlgn="base" hangingPunct="0">
              <a:spcBef>
                <a:spcPct val="0"/>
              </a:spcBef>
              <a:spcAft>
                <a:spcPct val="0"/>
              </a:spcAft>
            </a:pPr>
            <a:endParaRPr lang="en-US" sz="1400" dirty="0" smtClean="0">
              <a:solidFill>
                <a:srgbClr val="0070C0"/>
              </a:solidFill>
              <a:latin typeface="Verdana" pitchFamily="34" charset="0"/>
            </a:endParaRPr>
          </a:p>
          <a:p>
            <a:pPr lvl="0" algn="just" eaLnBrk="0" fontAlgn="base" hangingPunct="0">
              <a:spcBef>
                <a:spcPct val="0"/>
              </a:spcBef>
              <a:spcAft>
                <a:spcPct val="0"/>
              </a:spcAft>
            </a:pPr>
            <a:endParaRPr kumimoji="0" lang="sv-SE" sz="1400" i="0" strike="noStrike" cap="none" normalizeH="0" baseline="0" dirty="0" smtClean="0">
              <a:ln>
                <a:noFill/>
              </a:ln>
              <a:solidFill>
                <a:srgbClr val="0070C0"/>
              </a:solidFill>
              <a:effectLst/>
              <a:latin typeface="Verdana" pitchFamily="34" charset="0"/>
            </a:endParaRPr>
          </a:p>
          <a:p>
            <a:pPr lvl="0" algn="just" eaLnBrk="0" fontAlgn="base" hangingPunct="0">
              <a:spcBef>
                <a:spcPct val="0"/>
              </a:spcBef>
              <a:spcAft>
                <a:spcPct val="0"/>
              </a:spcAft>
            </a:pPr>
            <a:endParaRPr kumimoji="0" lang="sv-SE" sz="1400" i="0" strike="noStrike" cap="none" normalizeH="0" baseline="0" dirty="0" smtClean="0">
              <a:ln>
                <a:noFill/>
              </a:ln>
              <a:solidFill>
                <a:srgbClr val="0070C0"/>
              </a:solidFill>
              <a:effectLst/>
              <a:latin typeface="Verdana" pitchFamily="34" charset="0"/>
            </a:endParaRPr>
          </a:p>
        </p:txBody>
      </p:sp>
      <p:sp>
        <p:nvSpPr>
          <p:cNvPr id="4" name="Slide Number Placeholder 3"/>
          <p:cNvSpPr>
            <a:spLocks noGrp="1"/>
          </p:cNvSpPr>
          <p:nvPr>
            <p:ph type="sldNum" sz="quarter" idx="12"/>
          </p:nvPr>
        </p:nvSpPr>
        <p:spPr/>
        <p:txBody>
          <a:bodyPr/>
          <a:lstStyle/>
          <a:p>
            <a:fld id="{CAB8EED1-3844-4211-BF6B-0C22E3A0228A}" type="slidenum">
              <a:rPr lang="en-US" smtClean="0"/>
              <a:pPr/>
              <a:t>8</a:t>
            </a:fld>
            <a:endParaRPr lang="en-US"/>
          </a:p>
        </p:txBody>
      </p:sp>
      <p:sp>
        <p:nvSpPr>
          <p:cNvPr id="5" name="Footer Placeholder 4"/>
          <p:cNvSpPr>
            <a:spLocks noGrp="1"/>
          </p:cNvSpPr>
          <p:nvPr>
            <p:ph type="ftr" sz="quarter" idx="11"/>
          </p:nvPr>
        </p:nvSpPr>
        <p:spPr/>
        <p:txBody>
          <a:bodyPr/>
          <a:lstStyle/>
          <a:p>
            <a:r>
              <a:rPr lang="en-US" smtClean="0"/>
              <a:t>EDMS:1220969</a:t>
            </a:r>
            <a:endParaRPr lang="en-US"/>
          </a:p>
        </p:txBody>
      </p:sp>
      <p:pic>
        <p:nvPicPr>
          <p:cNvPr id="6" name="Picture 25" descr="graaff_scheme12"/>
          <p:cNvPicPr>
            <a:picLocks noChangeAspect="1" noChangeArrowheads="1"/>
          </p:cNvPicPr>
          <p:nvPr/>
        </p:nvPicPr>
        <p:blipFill>
          <a:blip r:embed="rId3" cstate="print"/>
          <a:srcRect/>
          <a:stretch>
            <a:fillRect/>
          </a:stretch>
        </p:blipFill>
        <p:spPr bwMode="auto">
          <a:xfrm>
            <a:off x="2667000" y="3886200"/>
            <a:ext cx="3200400" cy="247808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16"/>
          <p:cNvSpPr>
            <a:spLocks noGrp="1" noChangeArrowheads="1"/>
          </p:cNvSpPr>
          <p:nvPr>
            <p:ph type="sldNum" sz="quarter" idx="4294967295"/>
          </p:nvPr>
        </p:nvSpPr>
        <p:spPr>
          <a:xfrm>
            <a:off x="6858000" y="6337300"/>
            <a:ext cx="1905000" cy="457200"/>
          </a:xfrm>
          <a:prstGeom prst="rect">
            <a:avLst/>
          </a:prstGeom>
        </p:spPr>
        <p:txBody>
          <a:bodyPr/>
          <a:lstStyle/>
          <a:p>
            <a:fld id="{87FDC172-539E-412A-AC3E-1CB90C4EDCF0}" type="slidenum">
              <a:rPr lang="en-US"/>
              <a:pPr/>
              <a:t>9</a:t>
            </a:fld>
            <a:endParaRPr lang="en-US" dirty="0"/>
          </a:p>
        </p:txBody>
      </p:sp>
      <p:pic>
        <p:nvPicPr>
          <p:cNvPr id="229401" name="Picture 25"/>
          <p:cNvPicPr>
            <a:picLocks noChangeAspect="1" noChangeArrowheads="1"/>
          </p:cNvPicPr>
          <p:nvPr/>
        </p:nvPicPr>
        <p:blipFill>
          <a:blip r:embed="rId3" cstate="print"/>
          <a:srcRect l="12581"/>
          <a:stretch>
            <a:fillRect/>
          </a:stretch>
        </p:blipFill>
        <p:spPr bwMode="auto">
          <a:xfrm>
            <a:off x="2552700" y="1468438"/>
            <a:ext cx="4295775" cy="1733550"/>
          </a:xfrm>
          <a:prstGeom prst="rect">
            <a:avLst/>
          </a:prstGeom>
          <a:noFill/>
          <a:ln w="9525" algn="ctr">
            <a:noFill/>
            <a:miter lim="800000"/>
            <a:headEnd/>
            <a:tailEnd/>
          </a:ln>
          <a:effectLst/>
        </p:spPr>
      </p:pic>
      <p:sp>
        <p:nvSpPr>
          <p:cNvPr id="229378" name="Rectangle 2"/>
          <p:cNvSpPr>
            <a:spLocks noGrp="1" noChangeArrowheads="1"/>
          </p:cNvSpPr>
          <p:nvPr>
            <p:ph type="ctrTitle"/>
          </p:nvPr>
        </p:nvSpPr>
        <p:spPr>
          <a:xfrm>
            <a:off x="935038" y="-71438"/>
            <a:ext cx="7772400" cy="698501"/>
          </a:xfrm>
        </p:spPr>
        <p:txBody>
          <a:bodyPr/>
          <a:lstStyle/>
          <a:p>
            <a:r>
              <a:rPr lang="en-US" sz="2400" dirty="0" err="1">
                <a:solidFill>
                  <a:srgbClr val="0070C0"/>
                </a:solidFill>
                <a:latin typeface="Comic Sans MS" pitchFamily="66" charset="0"/>
              </a:rPr>
              <a:t>Linjära</a:t>
            </a:r>
            <a:r>
              <a:rPr lang="en-US" sz="2400" dirty="0">
                <a:solidFill>
                  <a:srgbClr val="0070C0"/>
                </a:solidFill>
                <a:latin typeface="Comic Sans MS" pitchFamily="66" charset="0"/>
              </a:rPr>
              <a:t> </a:t>
            </a:r>
            <a:r>
              <a:rPr lang="sv-SE" sz="2400" dirty="0">
                <a:solidFill>
                  <a:srgbClr val="0070C0"/>
                </a:solidFill>
                <a:latin typeface="Comic Sans MS" pitchFamily="66" charset="0"/>
              </a:rPr>
              <a:t>a</a:t>
            </a:r>
            <a:r>
              <a:rPr lang="en-US" sz="2400" dirty="0" err="1">
                <a:solidFill>
                  <a:srgbClr val="0070C0"/>
                </a:solidFill>
                <a:latin typeface="Comic Sans MS" pitchFamily="66" charset="0"/>
              </a:rPr>
              <a:t>cceleratorer</a:t>
            </a:r>
            <a:endParaRPr lang="en-US" sz="2400" dirty="0">
              <a:solidFill>
                <a:srgbClr val="0070C0"/>
              </a:solidFill>
              <a:latin typeface="Comic Sans MS" pitchFamily="66" charset="0"/>
            </a:endParaRPr>
          </a:p>
        </p:txBody>
      </p:sp>
      <p:sp>
        <p:nvSpPr>
          <p:cNvPr id="229379" name="Rectangle 3"/>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29380" name="Rectangle 4"/>
          <p:cNvSpPr>
            <a:spLocks noChangeArrowheads="1"/>
          </p:cNvSpPr>
          <p:nvPr/>
        </p:nvSpPr>
        <p:spPr bwMode="auto">
          <a:xfrm>
            <a:off x="0" y="1254125"/>
            <a:ext cx="9144000" cy="0"/>
          </a:xfrm>
          <a:prstGeom prst="rect">
            <a:avLst/>
          </a:prstGeom>
          <a:noFill/>
          <a:ln w="9525" algn="ctr">
            <a:noFill/>
            <a:miter lim="800000"/>
            <a:headEnd/>
            <a:tailEnd/>
          </a:ln>
          <a:effectLst/>
        </p:spPr>
        <p:txBody>
          <a:bodyPr wrap="none" anchor="ctr">
            <a:spAutoFit/>
          </a:bodyPr>
          <a:lstStyle/>
          <a:p>
            <a:endParaRPr lang="en-US"/>
          </a:p>
        </p:txBody>
      </p:sp>
      <p:sp>
        <p:nvSpPr>
          <p:cNvPr id="229381" name="Rectangle 5"/>
          <p:cNvSpPr>
            <a:spLocks noChangeArrowheads="1"/>
          </p:cNvSpPr>
          <p:nvPr/>
        </p:nvSpPr>
        <p:spPr bwMode="auto">
          <a:xfrm>
            <a:off x="0" y="0"/>
            <a:ext cx="9144000" cy="0"/>
          </a:xfrm>
          <a:prstGeom prst="rect">
            <a:avLst/>
          </a:prstGeom>
          <a:noFill/>
          <a:ln w="9525" algn="ctr">
            <a:noFill/>
            <a:miter lim="800000"/>
            <a:headEnd/>
            <a:tailEnd/>
          </a:ln>
          <a:effectLst/>
        </p:spPr>
        <p:txBody>
          <a:bodyPr wrap="none" anchor="ctr">
            <a:spAutoFit/>
          </a:bodyPr>
          <a:lstStyle/>
          <a:p>
            <a:endParaRPr lang="en-US"/>
          </a:p>
        </p:txBody>
      </p:sp>
      <p:sp>
        <p:nvSpPr>
          <p:cNvPr id="229386" name="Line 10"/>
          <p:cNvSpPr>
            <a:spLocks noChangeShapeType="1"/>
          </p:cNvSpPr>
          <p:nvPr/>
        </p:nvSpPr>
        <p:spPr bwMode="auto">
          <a:xfrm>
            <a:off x="5718175" y="1212850"/>
            <a:ext cx="0" cy="869950"/>
          </a:xfrm>
          <a:prstGeom prst="line">
            <a:avLst/>
          </a:prstGeom>
          <a:noFill/>
          <a:ln w="28575">
            <a:solidFill>
              <a:schemeClr val="tx1"/>
            </a:solidFill>
            <a:round/>
            <a:headEnd/>
            <a:tailEnd/>
          </a:ln>
          <a:effectLst/>
        </p:spPr>
        <p:txBody>
          <a:bodyPr>
            <a:spAutoFit/>
          </a:bodyPr>
          <a:lstStyle/>
          <a:p>
            <a:endParaRPr lang="en-US"/>
          </a:p>
        </p:txBody>
      </p:sp>
      <p:sp>
        <p:nvSpPr>
          <p:cNvPr id="229387" name="Line 11"/>
          <p:cNvSpPr>
            <a:spLocks noChangeShapeType="1"/>
          </p:cNvSpPr>
          <p:nvPr/>
        </p:nvSpPr>
        <p:spPr bwMode="auto">
          <a:xfrm>
            <a:off x="5516563" y="1190625"/>
            <a:ext cx="12700" cy="889000"/>
          </a:xfrm>
          <a:prstGeom prst="line">
            <a:avLst/>
          </a:prstGeom>
          <a:noFill/>
          <a:ln w="28575">
            <a:solidFill>
              <a:schemeClr val="tx1"/>
            </a:solidFill>
            <a:round/>
            <a:headEnd/>
            <a:tailEnd/>
          </a:ln>
          <a:effectLst/>
        </p:spPr>
        <p:txBody>
          <a:bodyPr>
            <a:spAutoFit/>
          </a:bodyPr>
          <a:lstStyle/>
          <a:p>
            <a:endParaRPr lang="en-US"/>
          </a:p>
        </p:txBody>
      </p:sp>
      <p:sp>
        <p:nvSpPr>
          <p:cNvPr id="229388" name="Text Box 12"/>
          <p:cNvSpPr txBox="1">
            <a:spLocks noChangeArrowheads="1"/>
          </p:cNvSpPr>
          <p:nvPr/>
        </p:nvSpPr>
        <p:spPr bwMode="auto">
          <a:xfrm>
            <a:off x="5105400" y="887413"/>
            <a:ext cx="995363" cy="396875"/>
          </a:xfrm>
          <a:prstGeom prst="rect">
            <a:avLst/>
          </a:prstGeom>
          <a:noFill/>
          <a:ln w="9525" algn="ctr">
            <a:noFill/>
            <a:miter lim="800000"/>
            <a:headEnd/>
            <a:tailEnd/>
          </a:ln>
          <a:effectLst/>
        </p:spPr>
        <p:txBody>
          <a:bodyPr wrap="none">
            <a:spAutoFit/>
          </a:bodyPr>
          <a:lstStyle/>
          <a:p>
            <a:r>
              <a:rPr lang="sv-SE" sz="2000" b="1">
                <a:solidFill>
                  <a:srgbClr val="7F4DFD"/>
                </a:solidFill>
              </a:rPr>
              <a:t>-</a:t>
            </a:r>
            <a:r>
              <a:rPr lang="sv-SE" sz="2000" b="1"/>
              <a:t>  V </a:t>
            </a:r>
            <a:r>
              <a:rPr lang="sv-SE" sz="2000" b="1">
                <a:solidFill>
                  <a:schemeClr val="hlink"/>
                </a:solidFill>
              </a:rPr>
              <a:t>+</a:t>
            </a:r>
          </a:p>
        </p:txBody>
      </p:sp>
      <p:sp>
        <p:nvSpPr>
          <p:cNvPr id="229389" name="Text Box 13"/>
          <p:cNvSpPr txBox="1">
            <a:spLocks noChangeArrowheads="1"/>
          </p:cNvSpPr>
          <p:nvPr/>
        </p:nvSpPr>
        <p:spPr bwMode="auto">
          <a:xfrm>
            <a:off x="1231900" y="1068388"/>
            <a:ext cx="1673279" cy="369332"/>
          </a:xfrm>
          <a:prstGeom prst="rect">
            <a:avLst/>
          </a:prstGeom>
          <a:noFill/>
          <a:ln w="9525" algn="ctr">
            <a:noFill/>
            <a:miter lim="800000"/>
            <a:headEnd/>
            <a:tailEnd/>
          </a:ln>
          <a:effectLst/>
        </p:spPr>
        <p:txBody>
          <a:bodyPr wrap="none">
            <a:spAutoFit/>
          </a:bodyPr>
          <a:lstStyle/>
          <a:p>
            <a:r>
              <a:rPr lang="sv-SE" sz="1800" b="1" dirty="0">
                <a:solidFill>
                  <a:srgbClr val="0070C0"/>
                </a:solidFill>
              </a:rPr>
              <a:t>Förenklad Linac</a:t>
            </a:r>
          </a:p>
        </p:txBody>
      </p:sp>
      <p:pic>
        <p:nvPicPr>
          <p:cNvPr id="229394" name="Picture 18"/>
          <p:cNvPicPr>
            <a:picLocks noChangeAspect="1" noChangeArrowheads="1"/>
          </p:cNvPicPr>
          <p:nvPr/>
        </p:nvPicPr>
        <p:blipFill>
          <a:blip r:embed="rId4" cstate="print"/>
          <a:srcRect/>
          <a:stretch>
            <a:fillRect/>
          </a:stretch>
        </p:blipFill>
        <p:spPr bwMode="auto">
          <a:xfrm>
            <a:off x="5426075" y="882650"/>
            <a:ext cx="387350" cy="481013"/>
          </a:xfrm>
          <a:prstGeom prst="rect">
            <a:avLst/>
          </a:prstGeom>
          <a:noFill/>
          <a:ln w="9525" algn="ctr">
            <a:noFill/>
            <a:miter lim="800000"/>
            <a:headEnd/>
            <a:tailEnd/>
          </a:ln>
          <a:effectLst/>
        </p:spPr>
      </p:pic>
      <p:sp>
        <p:nvSpPr>
          <p:cNvPr id="229395" name="Text Box 19"/>
          <p:cNvSpPr txBox="1">
            <a:spLocks noChangeArrowheads="1"/>
          </p:cNvSpPr>
          <p:nvPr/>
        </p:nvSpPr>
        <p:spPr bwMode="auto">
          <a:xfrm>
            <a:off x="914400" y="3429000"/>
            <a:ext cx="3636962" cy="1815882"/>
          </a:xfrm>
          <a:prstGeom prst="rect">
            <a:avLst/>
          </a:prstGeom>
          <a:noFill/>
          <a:ln w="9525" algn="ctr">
            <a:noFill/>
            <a:miter lim="800000"/>
            <a:headEnd/>
            <a:tailEnd/>
          </a:ln>
          <a:effectLst/>
        </p:spPr>
        <p:txBody>
          <a:bodyPr wrap="square">
            <a:spAutoFit/>
          </a:bodyPr>
          <a:lstStyle/>
          <a:p>
            <a:pPr>
              <a:buFont typeface="Wingdings" pitchFamily="2" charset="2"/>
              <a:buNone/>
            </a:pPr>
            <a:r>
              <a:rPr lang="sv-SE" sz="1400" dirty="0">
                <a:solidFill>
                  <a:srgbClr val="0070C0"/>
                </a:solidFill>
                <a:latin typeface="Verdana" pitchFamily="34" charset="0"/>
              </a:rPr>
              <a:t>Partiklarna grupperas för att fältet skall ha rätt </a:t>
            </a:r>
            <a:r>
              <a:rPr lang="sv-SE" sz="1400" dirty="0" smtClean="0">
                <a:solidFill>
                  <a:srgbClr val="0070C0"/>
                </a:solidFill>
                <a:latin typeface="Verdana" pitchFamily="34" charset="0"/>
              </a:rPr>
              <a:t>riktning </a:t>
            </a:r>
            <a:r>
              <a:rPr lang="sv-SE" sz="1400" dirty="0">
                <a:solidFill>
                  <a:srgbClr val="0070C0"/>
                </a:solidFill>
                <a:latin typeface="Verdana" pitchFamily="34" charset="0"/>
              </a:rPr>
              <a:t>för en grupp som just då passerar gapet</a:t>
            </a:r>
          </a:p>
          <a:p>
            <a:pPr>
              <a:buFont typeface="Wingdings" pitchFamily="2" charset="2"/>
              <a:buNone/>
            </a:pPr>
            <a:endParaRPr lang="sv-SE" sz="1400" dirty="0">
              <a:solidFill>
                <a:srgbClr val="0070C0"/>
              </a:solidFill>
              <a:latin typeface="Verdana" pitchFamily="34" charset="0"/>
            </a:endParaRPr>
          </a:p>
          <a:p>
            <a:pPr>
              <a:buFont typeface="Wingdings" pitchFamily="2" charset="2"/>
              <a:buNone/>
            </a:pPr>
            <a:r>
              <a:rPr lang="sv-SE" sz="1400" dirty="0">
                <a:solidFill>
                  <a:srgbClr val="0070C0"/>
                </a:solidFill>
                <a:latin typeface="Verdana" pitchFamily="34" charset="0"/>
              </a:rPr>
              <a:t>Hastigheten hos partiklarna ökar, modulernas längder ökas för att vara synkronisererade med fältrikningen över gapet</a:t>
            </a:r>
          </a:p>
        </p:txBody>
      </p:sp>
      <p:sp>
        <p:nvSpPr>
          <p:cNvPr id="229396" name="Line 20"/>
          <p:cNvSpPr>
            <a:spLocks noChangeShapeType="1"/>
          </p:cNvSpPr>
          <p:nvPr/>
        </p:nvSpPr>
        <p:spPr bwMode="auto">
          <a:xfrm flipV="1">
            <a:off x="2495550" y="2324100"/>
            <a:ext cx="2038350" cy="1123950"/>
          </a:xfrm>
          <a:prstGeom prst="line">
            <a:avLst/>
          </a:prstGeom>
          <a:noFill/>
          <a:ln w="9525">
            <a:solidFill>
              <a:schemeClr val="tx1"/>
            </a:solidFill>
            <a:round/>
            <a:headEnd/>
            <a:tailEnd type="triangle" w="med" len="med"/>
          </a:ln>
          <a:effectLst/>
        </p:spPr>
        <p:txBody>
          <a:bodyPr>
            <a:spAutoFit/>
          </a:bodyPr>
          <a:lstStyle/>
          <a:p>
            <a:endParaRPr lang="en-US"/>
          </a:p>
        </p:txBody>
      </p:sp>
      <p:sp>
        <p:nvSpPr>
          <p:cNvPr id="229397" name="Line 21"/>
          <p:cNvSpPr>
            <a:spLocks noChangeShapeType="1"/>
          </p:cNvSpPr>
          <p:nvPr/>
        </p:nvSpPr>
        <p:spPr bwMode="auto">
          <a:xfrm flipV="1">
            <a:off x="4495799" y="2446337"/>
            <a:ext cx="1598613" cy="2049462"/>
          </a:xfrm>
          <a:prstGeom prst="line">
            <a:avLst/>
          </a:prstGeom>
          <a:noFill/>
          <a:ln w="9525">
            <a:solidFill>
              <a:schemeClr val="tx1"/>
            </a:solidFill>
            <a:round/>
            <a:headEnd/>
            <a:tailEnd type="triangle" w="med" len="med"/>
          </a:ln>
          <a:effectLst/>
        </p:spPr>
        <p:txBody>
          <a:bodyPr wrap="square">
            <a:spAutoFit/>
          </a:bodyPr>
          <a:lstStyle/>
          <a:p>
            <a:endParaRPr lang="en-US"/>
          </a:p>
        </p:txBody>
      </p:sp>
      <p:sp>
        <p:nvSpPr>
          <p:cNvPr id="229400" name="Rectangle 24"/>
          <p:cNvSpPr>
            <a:spLocks noChangeArrowheads="1"/>
          </p:cNvSpPr>
          <p:nvPr/>
        </p:nvSpPr>
        <p:spPr bwMode="auto">
          <a:xfrm>
            <a:off x="6191250" y="5810250"/>
            <a:ext cx="304800" cy="190500"/>
          </a:xfrm>
          <a:prstGeom prst="rect">
            <a:avLst/>
          </a:prstGeom>
          <a:solidFill>
            <a:schemeClr val="bg1"/>
          </a:solidFill>
          <a:ln w="9525" algn="ctr">
            <a:noFill/>
            <a:miter lim="800000"/>
            <a:headEnd/>
            <a:tailEnd/>
          </a:ln>
          <a:effectLst/>
        </p:spPr>
        <p:txBody>
          <a:bodyPr wrap="none" anchor="ctr">
            <a:spAutoFit/>
          </a:bodyPr>
          <a:lstStyle/>
          <a:p>
            <a:endParaRPr lang="en-US"/>
          </a:p>
        </p:txBody>
      </p:sp>
      <p:sp>
        <p:nvSpPr>
          <p:cNvPr id="229407" name="Oval 31"/>
          <p:cNvSpPr>
            <a:spLocks noChangeArrowheads="1"/>
          </p:cNvSpPr>
          <p:nvPr/>
        </p:nvSpPr>
        <p:spPr bwMode="auto">
          <a:xfrm>
            <a:off x="4498975" y="2244725"/>
            <a:ext cx="114300" cy="73025"/>
          </a:xfrm>
          <a:prstGeom prst="ellipse">
            <a:avLst/>
          </a:prstGeom>
          <a:solidFill>
            <a:schemeClr val="accent1"/>
          </a:solidFill>
          <a:ln w="9525" algn="ctr">
            <a:noFill/>
            <a:round/>
            <a:headEnd/>
            <a:tailEnd/>
          </a:ln>
          <a:effectLst/>
        </p:spPr>
        <p:txBody>
          <a:bodyPr anchor="ctr">
            <a:spAutoFit/>
          </a:bodyPr>
          <a:lstStyle/>
          <a:p>
            <a:endParaRPr lang="en-US"/>
          </a:p>
        </p:txBody>
      </p:sp>
      <p:sp>
        <p:nvSpPr>
          <p:cNvPr id="229408" name="Oval 32"/>
          <p:cNvSpPr>
            <a:spLocks noChangeArrowheads="1"/>
          </p:cNvSpPr>
          <p:nvPr/>
        </p:nvSpPr>
        <p:spPr bwMode="auto">
          <a:xfrm>
            <a:off x="3070225" y="2216150"/>
            <a:ext cx="114300" cy="73025"/>
          </a:xfrm>
          <a:prstGeom prst="ellipse">
            <a:avLst/>
          </a:prstGeom>
          <a:solidFill>
            <a:schemeClr val="accent1"/>
          </a:solidFill>
          <a:ln w="9525" algn="ctr">
            <a:noFill/>
            <a:round/>
            <a:headEnd/>
            <a:tailEnd/>
          </a:ln>
          <a:effectLst/>
        </p:spPr>
        <p:txBody>
          <a:bodyPr anchor="ctr">
            <a:spAutoFit/>
          </a:bodyPr>
          <a:lstStyle/>
          <a:p>
            <a:endParaRPr lang="en-US"/>
          </a:p>
        </p:txBody>
      </p:sp>
      <p:sp>
        <p:nvSpPr>
          <p:cNvPr id="229409" name="Oval 33"/>
          <p:cNvSpPr>
            <a:spLocks noChangeArrowheads="1"/>
          </p:cNvSpPr>
          <p:nvPr/>
        </p:nvSpPr>
        <p:spPr bwMode="auto">
          <a:xfrm>
            <a:off x="2108200" y="2225675"/>
            <a:ext cx="114300" cy="73025"/>
          </a:xfrm>
          <a:prstGeom prst="ellipse">
            <a:avLst/>
          </a:prstGeom>
          <a:solidFill>
            <a:schemeClr val="accent1"/>
          </a:solidFill>
          <a:ln w="9525" algn="ctr">
            <a:noFill/>
            <a:round/>
            <a:headEnd/>
            <a:tailEnd/>
          </a:ln>
          <a:effectLst/>
        </p:spPr>
        <p:txBody>
          <a:bodyPr anchor="ctr">
            <a:spAutoFit/>
          </a:bodyPr>
          <a:lstStyle/>
          <a:p>
            <a:endParaRPr lang="en-US"/>
          </a:p>
        </p:txBody>
      </p:sp>
      <p:sp>
        <p:nvSpPr>
          <p:cNvPr id="229410" name="Oval 34"/>
          <p:cNvSpPr>
            <a:spLocks noChangeArrowheads="1"/>
          </p:cNvSpPr>
          <p:nvPr/>
        </p:nvSpPr>
        <p:spPr bwMode="auto">
          <a:xfrm>
            <a:off x="6661150" y="2225675"/>
            <a:ext cx="114300" cy="73025"/>
          </a:xfrm>
          <a:prstGeom prst="ellipse">
            <a:avLst/>
          </a:prstGeom>
          <a:solidFill>
            <a:schemeClr val="accent1"/>
          </a:solidFill>
          <a:ln w="9525" algn="ctr">
            <a:noFill/>
            <a:round/>
            <a:headEnd/>
            <a:tailEnd/>
          </a:ln>
          <a:effectLst/>
        </p:spPr>
        <p:txBody>
          <a:bodyPr anchor="ctr">
            <a:spAutoFit/>
          </a:bodyPr>
          <a:lstStyle/>
          <a:p>
            <a:endParaRPr lang="en-US"/>
          </a:p>
        </p:txBody>
      </p:sp>
      <p:pic>
        <p:nvPicPr>
          <p:cNvPr id="229412" name="Picture 36"/>
          <p:cNvPicPr>
            <a:picLocks noChangeAspect="1" noChangeArrowheads="1"/>
          </p:cNvPicPr>
          <p:nvPr/>
        </p:nvPicPr>
        <p:blipFill>
          <a:blip r:embed="rId5" cstate="print"/>
          <a:srcRect/>
          <a:stretch>
            <a:fillRect/>
          </a:stretch>
        </p:blipFill>
        <p:spPr bwMode="auto">
          <a:xfrm>
            <a:off x="6942138" y="1038225"/>
            <a:ext cx="1539875" cy="463550"/>
          </a:xfrm>
          <a:prstGeom prst="rect">
            <a:avLst/>
          </a:prstGeom>
          <a:noFill/>
          <a:ln w="9525" algn="ctr">
            <a:noFill/>
            <a:miter lim="800000"/>
            <a:headEnd/>
            <a:tailEnd/>
          </a:ln>
          <a:effectLst/>
        </p:spPr>
      </p:pic>
      <p:pic>
        <p:nvPicPr>
          <p:cNvPr id="229413" name="Picture 37"/>
          <p:cNvPicPr>
            <a:picLocks noChangeAspect="1" noChangeArrowheads="1"/>
          </p:cNvPicPr>
          <p:nvPr/>
        </p:nvPicPr>
        <p:blipFill>
          <a:blip r:embed="rId6" cstate="print"/>
          <a:srcRect r="18668" b="-34425"/>
          <a:stretch>
            <a:fillRect/>
          </a:stretch>
        </p:blipFill>
        <p:spPr bwMode="auto">
          <a:xfrm>
            <a:off x="7175500" y="1419225"/>
            <a:ext cx="977900" cy="520700"/>
          </a:xfrm>
          <a:prstGeom prst="rect">
            <a:avLst/>
          </a:prstGeom>
          <a:noFill/>
          <a:ln w="9525" algn="ctr">
            <a:noFill/>
            <a:miter lim="800000"/>
            <a:headEnd/>
            <a:tailEnd/>
          </a:ln>
          <a:effectLst/>
        </p:spPr>
      </p:pic>
      <p:sp>
        <p:nvSpPr>
          <p:cNvPr id="229415" name="Line 39"/>
          <p:cNvSpPr>
            <a:spLocks noChangeShapeType="1"/>
          </p:cNvSpPr>
          <p:nvPr/>
        </p:nvSpPr>
        <p:spPr bwMode="auto">
          <a:xfrm>
            <a:off x="2238375" y="2268538"/>
            <a:ext cx="414338" cy="1587"/>
          </a:xfrm>
          <a:prstGeom prst="line">
            <a:avLst/>
          </a:prstGeom>
          <a:noFill/>
          <a:ln w="38100">
            <a:solidFill>
              <a:srgbClr val="00CC99"/>
            </a:solidFill>
            <a:round/>
            <a:headEnd/>
            <a:tailEnd type="triangle" w="med" len="med"/>
          </a:ln>
          <a:effectLst/>
        </p:spPr>
        <p:txBody>
          <a:bodyPr>
            <a:spAutoFit/>
          </a:bodyPr>
          <a:lstStyle/>
          <a:p>
            <a:endParaRPr lang="en-US"/>
          </a:p>
        </p:txBody>
      </p:sp>
      <p:sp>
        <p:nvSpPr>
          <p:cNvPr id="229419" name="Text Box 43"/>
          <p:cNvSpPr txBox="1">
            <a:spLocks noChangeArrowheads="1"/>
          </p:cNvSpPr>
          <p:nvPr/>
        </p:nvSpPr>
        <p:spPr bwMode="auto">
          <a:xfrm>
            <a:off x="304800" y="5638800"/>
            <a:ext cx="4259179" cy="307777"/>
          </a:xfrm>
          <a:prstGeom prst="rect">
            <a:avLst/>
          </a:prstGeom>
          <a:noFill/>
          <a:ln w="9525" algn="ctr">
            <a:noFill/>
            <a:miter lim="800000"/>
            <a:headEnd/>
            <a:tailEnd/>
          </a:ln>
          <a:effectLst/>
        </p:spPr>
        <p:txBody>
          <a:bodyPr wrap="none">
            <a:spAutoFit/>
          </a:bodyPr>
          <a:lstStyle/>
          <a:p>
            <a:r>
              <a:rPr lang="sv-SE" sz="1400" dirty="0">
                <a:solidFill>
                  <a:srgbClr val="0070C0"/>
                </a:solidFill>
                <a:latin typeface="Verdana" pitchFamily="34" charset="0"/>
              </a:rPr>
              <a:t>Alvarez: </a:t>
            </a:r>
            <a:r>
              <a:rPr lang="sv-SE" sz="1400" dirty="0" smtClean="0">
                <a:solidFill>
                  <a:srgbClr val="0070C0"/>
                </a:solidFill>
                <a:latin typeface="Verdana" pitchFamily="34" charset="0"/>
              </a:rPr>
              <a:t>resonanstank  eller ”</a:t>
            </a:r>
            <a:r>
              <a:rPr lang="en-US" sz="1400" dirty="0" smtClean="0">
                <a:solidFill>
                  <a:srgbClr val="0070C0"/>
                </a:solidFill>
                <a:latin typeface="Verdana" pitchFamily="34" charset="0"/>
              </a:rPr>
              <a:t>drift tube </a:t>
            </a:r>
            <a:r>
              <a:rPr lang="en-US" sz="1400" dirty="0" err="1" smtClean="0">
                <a:solidFill>
                  <a:srgbClr val="0070C0"/>
                </a:solidFill>
                <a:latin typeface="Verdana" pitchFamily="34" charset="0"/>
              </a:rPr>
              <a:t>linac</a:t>
            </a:r>
            <a:r>
              <a:rPr lang="en-US" sz="1400" dirty="0" smtClean="0">
                <a:solidFill>
                  <a:srgbClr val="0070C0"/>
                </a:solidFill>
                <a:latin typeface="Verdana" pitchFamily="34" charset="0"/>
              </a:rPr>
              <a:t>”</a:t>
            </a:r>
            <a:endParaRPr lang="sv-SE" sz="1400" dirty="0">
              <a:solidFill>
                <a:srgbClr val="0070C0"/>
              </a:solidFill>
              <a:latin typeface="Verdana" pitchFamily="34" charset="0"/>
            </a:endParaRPr>
          </a:p>
        </p:txBody>
      </p:sp>
      <p:sp>
        <p:nvSpPr>
          <p:cNvPr id="27" name="Footer Placeholder 26"/>
          <p:cNvSpPr>
            <a:spLocks noGrp="1"/>
          </p:cNvSpPr>
          <p:nvPr>
            <p:ph type="ftr" sz="quarter" idx="11"/>
          </p:nvPr>
        </p:nvSpPr>
        <p:spPr/>
        <p:txBody>
          <a:bodyPr/>
          <a:lstStyle/>
          <a:p>
            <a:r>
              <a:rPr lang="en-US" smtClean="0"/>
              <a:t>EDMS:1220969</a:t>
            </a:r>
            <a:endParaRPr lang="en-US"/>
          </a:p>
        </p:txBody>
      </p:sp>
      <p:pic>
        <p:nvPicPr>
          <p:cNvPr id="35841" name="Picture 1"/>
          <p:cNvPicPr>
            <a:picLocks noChangeAspect="1" noChangeArrowheads="1"/>
          </p:cNvPicPr>
          <p:nvPr/>
        </p:nvPicPr>
        <p:blipFill>
          <a:blip r:embed="rId7" cstate="print"/>
          <a:srcRect/>
          <a:stretch>
            <a:fillRect/>
          </a:stretch>
        </p:blipFill>
        <p:spPr bwMode="auto">
          <a:xfrm>
            <a:off x="4953000" y="4343400"/>
            <a:ext cx="4191000" cy="16287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5463</TotalTime>
  <Words>3056</Words>
  <Application>Microsoft Office PowerPoint</Application>
  <PresentationFormat>On-screen Show (4:3)</PresentationFormat>
  <Paragraphs>549</Paragraphs>
  <Slides>59</Slides>
  <Notes>45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59</vt:i4>
      </vt:variant>
    </vt:vector>
  </HeadingPairs>
  <TitlesOfParts>
    <vt:vector size="61" baseType="lpstr">
      <vt:lpstr>Office Theme</vt:lpstr>
      <vt:lpstr>Equation</vt:lpstr>
      <vt:lpstr>CERNs Acceleratorer – en kort introduktion</vt:lpstr>
      <vt:lpstr>Innehåll</vt:lpstr>
      <vt:lpstr>Partikelkällor och partikelacceleration(1/3)</vt:lpstr>
      <vt:lpstr>Partikelkällor och partikelacceleration(2/3)</vt:lpstr>
      <vt:lpstr>Partikelkällor och partikelacceleration(3/3)</vt:lpstr>
      <vt:lpstr>Tillgängliga krafter som verkar på laddade partiklar</vt:lpstr>
      <vt:lpstr>Enheter: ElektronVolt</vt:lpstr>
      <vt:lpstr>Acceleratorer -1920…!</vt:lpstr>
      <vt:lpstr>Linjära acceleratorer</vt:lpstr>
      <vt:lpstr>LINAC - från ritning till verklighet </vt:lpstr>
      <vt:lpstr>Stanford Linear Acccelerator – gränsen nådd (1960 talet..)?</vt:lpstr>
      <vt:lpstr>International Linear Collider – lite längre till.. 2015(?)</vt:lpstr>
      <vt:lpstr>Cyklotron – ~1929</vt:lpstr>
      <vt:lpstr>Cyklotronen kommer till CERN - 1957</vt:lpstr>
      <vt:lpstr>Och installerad</vt:lpstr>
      <vt:lpstr>Slide 16</vt:lpstr>
      <vt:lpstr>Den första, den största</vt:lpstr>
      <vt:lpstr>Acceleratorerna på CERN </vt:lpstr>
      <vt:lpstr>Partikelkälla</vt:lpstr>
      <vt:lpstr>Magnettyper - Dipolen</vt:lpstr>
      <vt:lpstr>PS Dipol – 1956….</vt:lpstr>
      <vt:lpstr>Supraledande Dipol för LHC-2008</vt:lpstr>
      <vt:lpstr>LHC Dipol fält</vt:lpstr>
      <vt:lpstr>Krafter i spel</vt:lpstr>
      <vt:lpstr>Krafter i spel</vt:lpstr>
      <vt:lpstr>Magnettyper - kvadrupolen </vt:lpstr>
      <vt:lpstr>Fokuseringssystemet </vt:lpstr>
      <vt:lpstr>Partikelns position och vinkel runt maskinen</vt:lpstr>
      <vt:lpstr>Slide 29</vt:lpstr>
      <vt:lpstr>LHC supraledande kvadrupol - tvärsnitt 2008 5.3m/6.5 ton </vt:lpstr>
      <vt:lpstr>LHC Kvadrupol 2009 </vt:lpstr>
      <vt:lpstr>LHC Kvadrupol 2009 </vt:lpstr>
      <vt:lpstr>Högre ordningens magneter</vt:lpstr>
      <vt:lpstr>Slide 34</vt:lpstr>
      <vt:lpstr>Resonanser…..</vt:lpstr>
      <vt:lpstr>Slide 36</vt:lpstr>
      <vt:lpstr>Två ringar – Intersecting Storage Rings (1971-1984) (proton-proton, ion-ion, proton-antiproton </vt:lpstr>
      <vt:lpstr>En ring proton-antiproton  SPS(1976)-&gt;SppS(1983)-&gt;SPS(1989) </vt:lpstr>
      <vt:lpstr>Slide 39</vt:lpstr>
      <vt:lpstr>Antiproton, antimateria, joner</vt:lpstr>
      <vt:lpstr>Luminositet – vad som intresserar experimentalfysikern</vt:lpstr>
      <vt:lpstr>Fokuseringen runt maskinen karakteriseras av beta funktionen </vt:lpstr>
      <vt:lpstr>Luminositet = f(strålens storlek)</vt:lpstr>
      <vt:lpstr>Synkrotronstrålning</vt:lpstr>
      <vt:lpstr>Vacuum</vt:lpstr>
      <vt:lpstr>Varför Supraledande Teknologi 1</vt:lpstr>
      <vt:lpstr>Varför Supraledande Teknologi 2</vt:lpstr>
      <vt:lpstr>Varför Supraledande teknologi 3</vt:lpstr>
      <vt:lpstr>Varför 7+7 TeV i LHC ?</vt:lpstr>
      <vt:lpstr>Slide 50</vt:lpstr>
      <vt:lpstr>Slide 51</vt:lpstr>
      <vt:lpstr>Slide 52</vt:lpstr>
      <vt:lpstr>Slide 53</vt:lpstr>
      <vt:lpstr>Kollisioner i går</vt:lpstr>
      <vt:lpstr>Kollisioner idag</vt:lpstr>
      <vt:lpstr>Andra användningar av acceleratorer</vt:lpstr>
      <vt:lpstr>CERN - för innovation, upptäcka, publicera, dela </vt:lpstr>
      <vt:lpstr>Frågor?</vt:lpstr>
      <vt:lpstr>Referenser</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duke</dc:creator>
  <cp:lastModifiedBy>duke</cp:lastModifiedBy>
  <cp:revision>295</cp:revision>
  <dcterms:created xsi:type="dcterms:W3CDTF">2012-05-22T11:59:45Z</dcterms:created>
  <dcterms:modified xsi:type="dcterms:W3CDTF">2013-10-25T09:28:37Z</dcterms:modified>
</cp:coreProperties>
</file>