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11" r:id="rId3"/>
    <p:sldId id="567" r:id="rId4"/>
    <p:sldId id="569" r:id="rId5"/>
    <p:sldId id="581" r:id="rId6"/>
    <p:sldId id="576" r:id="rId7"/>
    <p:sldId id="577" r:id="rId8"/>
    <p:sldId id="572" r:id="rId9"/>
    <p:sldId id="578" r:id="rId10"/>
    <p:sldId id="579" r:id="rId11"/>
    <p:sldId id="580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FFCC66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97" autoAdjust="0"/>
    <p:restoredTop sz="96392" autoAdjust="0"/>
  </p:normalViewPr>
  <p:slideViewPr>
    <p:cSldViewPr snapToGrid="0" snapToObjects="1">
      <p:cViewPr varScale="1">
        <p:scale>
          <a:sx n="106" d="100"/>
          <a:sy n="106" d="100"/>
        </p:scale>
        <p:origin x="-102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EB25E-B7BD-4905-AEE2-252E86E09057}" type="datetimeFigureOut">
              <a:rPr lang="en-GB" smtClean="0"/>
              <a:t>18/07/2013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0E608-4482-4111-82C2-7C14003D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148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100694" tIns="50347" rIns="100694" bIns="5034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100694" tIns="50347" rIns="100694" bIns="50347" rtlCol="0"/>
          <a:lstStyle>
            <a:lvl1pPr algn="r">
              <a:defRPr sz="1300"/>
            </a:lvl1pPr>
          </a:lstStyle>
          <a:p>
            <a:fld id="{D628A480-3686-4A45-B348-778E52A86B5D}" type="datetimeFigureOut">
              <a:rPr lang="en-US" smtClean="0"/>
              <a:t>7/18/2013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0694" tIns="50347" rIns="100694" bIns="5034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100694" tIns="50347" rIns="100694" bIns="5034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100694" tIns="50347" rIns="100694" bIns="5034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100694" tIns="50347" rIns="100694" bIns="50347" rtlCol="0" anchor="b"/>
          <a:lstStyle>
            <a:lvl1pPr algn="r">
              <a:defRPr sz="13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946" y="1"/>
            <a:ext cx="8226854" cy="64080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6167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1"/>
            <a:ext cx="8226854" cy="60359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716766"/>
            <a:ext cx="8226854" cy="52762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OtherViews.py?view=standard&amp;confId=251588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931" y="2512136"/>
            <a:ext cx="8265984" cy="1826363"/>
          </a:xfrm>
        </p:spPr>
        <p:txBody>
          <a:bodyPr>
            <a:noAutofit/>
          </a:bodyPr>
          <a:lstStyle/>
          <a:p>
            <a:pPr algn="ctr"/>
            <a:r>
              <a:rPr lang="en-US" sz="3200" b="0" dirty="0" smtClean="0"/>
              <a:t>Deduction of steady-state cable quench limits for various electrical insulation schemes with application to LHC and HL-LHC magnets</a:t>
            </a:r>
            <a:endParaRPr lang="en-US" sz="32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017" y="4702316"/>
            <a:ext cx="8641264" cy="65261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b="1" dirty="0" smtClean="0"/>
              <a:t>Pier Paolo Granieri, Rob van Weelderen</a:t>
            </a:r>
          </a:p>
          <a:p>
            <a:pPr algn="ctr"/>
            <a:r>
              <a:rPr lang="en-US" dirty="0" smtClean="0"/>
              <a:t>CERN, Cryogenics group</a:t>
            </a:r>
          </a:p>
        </p:txBody>
      </p:sp>
      <p:pic>
        <p:nvPicPr>
          <p:cNvPr id="10242" name="Picture 2" descr="C:\PP\Fellowship\Conferences - Workshops\MT-23\Templates\CC MT Art Fil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281" y="271848"/>
            <a:ext cx="1992422" cy="129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PP\Fellowship\Conferences - Workshops\MT-23\Templates\HiLumi_ackn_updatedv2 JUSTIFIE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861"/>
            <a:ext cx="2273643" cy="147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68586" y="462014"/>
            <a:ext cx="51790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International Conference on Magnet Technology</a:t>
            </a:r>
          </a:p>
          <a:p>
            <a:pPr algn="ctr"/>
            <a:r>
              <a:rPr lang="en-US" sz="1600" dirty="0"/>
              <a:t>July 14 – 19, 2013</a:t>
            </a:r>
          </a:p>
          <a:p>
            <a:pPr algn="ctr"/>
            <a:r>
              <a:rPr lang="en-US" sz="1600" dirty="0"/>
              <a:t>The Westin Copley Place</a:t>
            </a:r>
          </a:p>
          <a:p>
            <a:pPr algn="ctr"/>
            <a:r>
              <a:rPr lang="en-US" sz="1600" dirty="0"/>
              <a:t>Boston, MA USA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7/19/2013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0068"/>
            <a:ext cx="8226854" cy="640800"/>
          </a:xfrm>
        </p:spPr>
        <p:txBody>
          <a:bodyPr/>
          <a:lstStyle/>
          <a:p>
            <a:pPr algn="ctr"/>
            <a:r>
              <a:rPr lang="fr-FR" dirty="0" err="1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892"/>
            <a:ext cx="8226854" cy="481913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Quench limit as a function of the transport current</a:t>
            </a:r>
          </a:p>
          <a:p>
            <a:pPr lvl="1"/>
            <a:r>
              <a:rPr lang="fr-FR" sz="2000" dirty="0"/>
              <a:t>i</a:t>
            </a:r>
            <a:r>
              <a:rPr lang="fr-FR" sz="2000" dirty="0" smtClean="0"/>
              <a:t>n the </a:t>
            </a:r>
            <a:r>
              <a:rPr lang="fr-FR" sz="2000" dirty="0" err="1" smtClean="0"/>
              <a:t>most</a:t>
            </a:r>
            <a:r>
              <a:rPr lang="fr-FR" sz="2000" dirty="0" smtClean="0"/>
              <a:t> </a:t>
            </a:r>
            <a:r>
              <a:rPr lang="fr-FR" sz="2000" dirty="0" err="1" smtClean="0"/>
              <a:t>critical</a:t>
            </a:r>
            <a:r>
              <a:rPr lang="fr-FR" sz="2000" dirty="0" smtClean="0"/>
              <a:t> </a:t>
            </a:r>
            <a:r>
              <a:rPr lang="fr-FR" sz="2000" dirty="0" err="1" smtClean="0"/>
              <a:t>regions</a:t>
            </a:r>
            <a:r>
              <a:rPr lang="fr-FR" sz="2000" dirty="0" smtClean="0"/>
              <a:t>, i.e. </a:t>
            </a:r>
            <a:r>
              <a:rPr lang="fr-FR" sz="2000" dirty="0" err="1" smtClean="0"/>
              <a:t>mid</a:t>
            </a:r>
            <a:r>
              <a:rPr lang="fr-FR" sz="2000" dirty="0" smtClean="0"/>
              <a:t>-plane for MB and close to the pole for MQXF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268" name="Picture 4" descr="C:\PP\Fellowship\Conferences - Workshops\MT-23\Steady-state quench limits\Pictures\QL_vs_I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3" t="1772" r="34484"/>
          <a:stretch/>
        </p:blipFill>
        <p:spPr bwMode="auto">
          <a:xfrm>
            <a:off x="1973234" y="2503491"/>
            <a:ext cx="4876602" cy="363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882493" y="4865914"/>
            <a:ext cx="2258746" cy="12822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fr-FR" sz="1000" dirty="0" smtClean="0"/>
              <a:t>LHC </a:t>
            </a:r>
            <a:r>
              <a:rPr lang="fr-FR" sz="1000" dirty="0" err="1" smtClean="0"/>
              <a:t>quench</a:t>
            </a:r>
            <a:r>
              <a:rPr lang="fr-FR" sz="1000" dirty="0" smtClean="0"/>
              <a:t> test data </a:t>
            </a:r>
            <a:r>
              <a:rPr lang="fr-FR" sz="1000" dirty="0" err="1" smtClean="0"/>
              <a:t>provided</a:t>
            </a:r>
            <a:r>
              <a:rPr lang="fr-FR" sz="1000" dirty="0" smtClean="0"/>
              <a:t> by </a:t>
            </a:r>
          </a:p>
          <a:p>
            <a:pPr marL="36576" indent="0">
              <a:buNone/>
            </a:pPr>
            <a:r>
              <a:rPr lang="fr-FR" sz="1000" dirty="0" smtClean="0"/>
              <a:t>S. Redaelli, L. Skordis </a:t>
            </a:r>
            <a:r>
              <a:rPr lang="fr-FR" sz="1000" i="1" dirty="0" smtClean="0"/>
              <a:t>et al.</a:t>
            </a:r>
          </a:p>
          <a:p>
            <a:pPr marL="36576" indent="0">
              <a:buNone/>
            </a:pPr>
            <a:endParaRPr lang="fr-FR" sz="1000" i="1" dirty="0" smtClean="0"/>
          </a:p>
          <a:p>
            <a:pPr marL="36576" indent="0">
              <a:buNone/>
            </a:pPr>
            <a:r>
              <a:rPr lang="en-GB" sz="1000" i="1" dirty="0" smtClean="0"/>
              <a:t>LHC collimation Review 2013: </a:t>
            </a:r>
            <a:r>
              <a:rPr lang="en-GB" sz="1000" i="1" dirty="0" smtClean="0">
                <a:hlinkClick r:id="rId3"/>
              </a:rPr>
              <a:t>http</a:t>
            </a:r>
            <a:r>
              <a:rPr lang="en-GB" sz="1000" i="1" dirty="0">
                <a:hlinkClick r:id="rId3"/>
              </a:rPr>
              <a:t>://</a:t>
            </a:r>
            <a:r>
              <a:rPr lang="en-GB" sz="1000" i="1" dirty="0" smtClean="0">
                <a:hlinkClick r:id="rId3"/>
              </a:rPr>
              <a:t>indico.cern.ch/conferenceOtherViews.py?view=standard&amp;confId=251588</a:t>
            </a:r>
            <a:r>
              <a:rPr lang="en-GB" sz="1000" i="1" dirty="0" smtClean="0"/>
              <a:t> 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81975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0068"/>
            <a:ext cx="8226854" cy="640800"/>
          </a:xfrm>
        </p:spPr>
        <p:txBody>
          <a:bodyPr/>
          <a:lstStyle/>
          <a:p>
            <a:pPr algn="ctr"/>
            <a:r>
              <a:rPr lang="fr-FR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8034"/>
            <a:ext cx="8226854" cy="4819135"/>
          </a:xfrm>
        </p:spPr>
        <p:txBody>
          <a:bodyPr>
            <a:normAutofit/>
          </a:bodyPr>
          <a:lstStyle/>
          <a:p>
            <a:r>
              <a:rPr lang="fr-FR" sz="2400" dirty="0" smtClean="0"/>
              <a:t>By </a:t>
            </a:r>
            <a:r>
              <a:rPr lang="fr-FR" sz="2400" dirty="0" err="1" smtClean="0"/>
              <a:t>measuring</a:t>
            </a:r>
            <a:r>
              <a:rPr lang="fr-FR" sz="2400" dirty="0" smtClean="0"/>
              <a:t> </a:t>
            </a:r>
            <a:r>
              <a:rPr lang="fr-FR" sz="2400" dirty="0" err="1" smtClean="0"/>
              <a:t>heat</a:t>
            </a:r>
            <a:r>
              <a:rPr lang="fr-FR" sz="2400" dirty="0" smtClean="0"/>
              <a:t> </a:t>
            </a:r>
            <a:r>
              <a:rPr lang="fr-FR" sz="2400" dirty="0" err="1" smtClean="0"/>
              <a:t>transfer</a:t>
            </a:r>
            <a:r>
              <a:rPr lang="fr-FR" sz="2400" dirty="0" smtClean="0"/>
              <a:t> on </a:t>
            </a:r>
            <a:r>
              <a:rPr lang="fr-FR" sz="2400" dirty="0" err="1" smtClean="0"/>
              <a:t>cable</a:t>
            </a:r>
            <a:r>
              <a:rPr lang="fr-FR" sz="2400" dirty="0" smtClean="0"/>
              <a:t> </a:t>
            </a:r>
            <a:r>
              <a:rPr lang="fr-FR" sz="2400" dirty="0" err="1" smtClean="0"/>
              <a:t>stacks</a:t>
            </a:r>
            <a:r>
              <a:rPr lang="fr-FR" sz="2400" dirty="0" smtClean="0"/>
              <a:t>, </a:t>
            </a:r>
            <a:r>
              <a:rPr lang="fr-FR" sz="2400" dirty="0" err="1" smtClean="0"/>
              <a:t>while</a:t>
            </a:r>
            <a:r>
              <a:rPr lang="fr-FR" sz="2400" dirty="0" smtClean="0"/>
              <a:t> </a:t>
            </a:r>
            <a:r>
              <a:rPr lang="fr-FR" sz="2400" dirty="0" err="1" smtClean="0"/>
              <a:t>taking</a:t>
            </a:r>
            <a:r>
              <a:rPr lang="fr-FR" sz="2400" dirty="0" smtClean="0"/>
              <a:t> </a:t>
            </a:r>
            <a:r>
              <a:rPr lang="fr-FR" sz="2400" dirty="0" err="1" smtClean="0"/>
              <a:t>into</a:t>
            </a:r>
            <a:r>
              <a:rPr lang="fr-FR" sz="2400" dirty="0" smtClean="0"/>
              <a:t> </a:t>
            </a:r>
            <a:r>
              <a:rPr lang="fr-FR" sz="2400" dirty="0" err="1" smtClean="0"/>
              <a:t>account</a:t>
            </a:r>
            <a:r>
              <a:rPr lang="fr-FR" sz="2400" dirty="0" smtClean="0"/>
              <a:t> the </a:t>
            </a:r>
            <a:r>
              <a:rPr lang="fr-FR" sz="2400" dirty="0" err="1" smtClean="0"/>
              <a:t>cable</a:t>
            </a:r>
            <a:r>
              <a:rPr lang="fr-FR" sz="2400" dirty="0" smtClean="0"/>
              <a:t> </a:t>
            </a:r>
            <a:r>
              <a:rPr lang="fr-FR" sz="2400" dirty="0" err="1" smtClean="0"/>
              <a:t>cooling</a:t>
            </a:r>
            <a:r>
              <a:rPr lang="fr-FR" sz="2400" dirty="0" smtClean="0"/>
              <a:t> </a:t>
            </a:r>
            <a:r>
              <a:rPr lang="fr-FR" sz="2400" dirty="0" err="1" smtClean="0"/>
              <a:t>within</a:t>
            </a:r>
            <a:r>
              <a:rPr lang="fr-FR" sz="2400" dirty="0" smtClean="0"/>
              <a:t> the </a:t>
            </a:r>
            <a:r>
              <a:rPr lang="fr-FR" sz="2400" dirty="0" err="1" smtClean="0"/>
              <a:t>magnet</a:t>
            </a:r>
            <a:r>
              <a:rPr lang="fr-FR" sz="2400" dirty="0" smtClean="0"/>
              <a:t>, one </a:t>
            </a:r>
            <a:r>
              <a:rPr lang="fr-FR" sz="2400" dirty="0" err="1" smtClean="0"/>
              <a:t>can</a:t>
            </a:r>
            <a:r>
              <a:rPr lang="fr-FR" sz="2400" dirty="0" smtClean="0"/>
              <a:t> </a:t>
            </a:r>
            <a:r>
              <a:rPr lang="fr-FR" sz="2400" dirty="0" err="1" smtClean="0"/>
              <a:t>determine</a:t>
            </a:r>
            <a:r>
              <a:rPr lang="fr-FR" sz="2400" dirty="0" smtClean="0"/>
              <a:t> the </a:t>
            </a:r>
            <a:r>
              <a:rPr lang="fr-FR" sz="2400" dirty="0" err="1" smtClean="0"/>
              <a:t>quench</a:t>
            </a:r>
            <a:r>
              <a:rPr lang="fr-FR" sz="2400" dirty="0" smtClean="0"/>
              <a:t> </a:t>
            </a:r>
            <a:r>
              <a:rPr lang="fr-FR" sz="2400" dirty="0" err="1" smtClean="0"/>
              <a:t>limits</a:t>
            </a:r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err="1" smtClean="0"/>
              <a:t>We</a:t>
            </a:r>
            <a:r>
              <a:rPr lang="fr-FR" sz="2400" dirty="0" smtClean="0"/>
              <a:t> </a:t>
            </a:r>
            <a:r>
              <a:rPr lang="fr-FR" sz="2400" dirty="0" err="1" smtClean="0"/>
              <a:t>presented</a:t>
            </a:r>
            <a:r>
              <a:rPr lang="fr-FR" sz="2400" dirty="0" smtClean="0"/>
              <a:t> a </a:t>
            </a:r>
            <a:r>
              <a:rPr lang="fr-FR" sz="2400" dirty="0" err="1" smtClean="0"/>
              <a:t>general</a:t>
            </a:r>
            <a:r>
              <a:rPr lang="fr-FR" sz="2400" dirty="0" smtClean="0"/>
              <a:t> </a:t>
            </a:r>
            <a:r>
              <a:rPr lang="fr-FR" sz="2400" dirty="0" err="1" smtClean="0"/>
              <a:t>method</a:t>
            </a:r>
            <a:r>
              <a:rPr lang="fr-FR" sz="2400" dirty="0" smtClean="0"/>
              <a:t> to </a:t>
            </a:r>
            <a:r>
              <a:rPr lang="fr-FR" sz="2400" dirty="0" err="1" smtClean="0"/>
              <a:t>determine</a:t>
            </a:r>
            <a:r>
              <a:rPr lang="fr-FR" sz="2400" dirty="0" smtClean="0"/>
              <a:t> </a:t>
            </a:r>
            <a:r>
              <a:rPr lang="fr-FR" sz="2400" dirty="0" err="1" smtClean="0"/>
              <a:t>steady</a:t>
            </a:r>
            <a:r>
              <a:rPr lang="fr-FR" sz="2400" dirty="0" smtClean="0"/>
              <a:t>-state </a:t>
            </a:r>
            <a:r>
              <a:rPr lang="fr-FR" sz="2400" dirty="0" err="1" smtClean="0"/>
              <a:t>cable</a:t>
            </a:r>
            <a:r>
              <a:rPr lang="fr-FR" sz="2400" dirty="0" smtClean="0"/>
              <a:t> </a:t>
            </a:r>
            <a:r>
              <a:rPr lang="fr-FR" sz="2400" dirty="0" err="1" smtClean="0"/>
              <a:t>quench</a:t>
            </a:r>
            <a:r>
              <a:rPr lang="fr-FR" sz="2400" dirty="0" smtClean="0"/>
              <a:t> </a:t>
            </a:r>
            <a:r>
              <a:rPr lang="fr-FR" sz="2400" dirty="0" err="1" smtClean="0"/>
              <a:t>limits</a:t>
            </a:r>
            <a:r>
              <a:rPr lang="fr-FR" sz="2400" dirty="0" smtClean="0"/>
              <a:t>, </a:t>
            </a:r>
            <a:r>
              <a:rPr lang="fr-FR" sz="2400" dirty="0" err="1" smtClean="0"/>
              <a:t>based</a:t>
            </a:r>
            <a:r>
              <a:rPr lang="fr-FR" sz="2400" dirty="0" smtClean="0"/>
              <a:t> </a:t>
            </a:r>
            <a:r>
              <a:rPr lang="fr-FR" sz="2400" dirty="0" err="1" smtClean="0"/>
              <a:t>upon</a:t>
            </a:r>
            <a:r>
              <a:rPr lang="fr-FR" sz="2400" dirty="0" smtClean="0"/>
              <a:t> the </a:t>
            </a:r>
            <a:r>
              <a:rPr lang="fr-FR" sz="2400" dirty="0" err="1" smtClean="0"/>
              <a:t>cooling</a:t>
            </a:r>
            <a:r>
              <a:rPr lang="fr-FR" sz="2400" dirty="0" smtClean="0"/>
              <a:t> </a:t>
            </a:r>
            <a:r>
              <a:rPr lang="fr-FR" sz="2400" dirty="0" err="1" smtClean="0"/>
              <a:t>geometry</a:t>
            </a:r>
            <a:r>
              <a:rPr lang="fr-FR" sz="2400" dirty="0" smtClean="0"/>
              <a:t>, the </a:t>
            </a:r>
            <a:r>
              <a:rPr lang="fr-FR" sz="2400" dirty="0" err="1" smtClean="0"/>
              <a:t>coil</a:t>
            </a:r>
            <a:r>
              <a:rPr lang="fr-FR" sz="2400" dirty="0" smtClean="0"/>
              <a:t> </a:t>
            </a:r>
            <a:r>
              <a:rPr lang="fr-FR" sz="2400" dirty="0" err="1" smtClean="0"/>
              <a:t>mechanical</a:t>
            </a:r>
            <a:r>
              <a:rPr lang="fr-FR" sz="2400" dirty="0" smtClean="0"/>
              <a:t> and operating conditions</a:t>
            </a:r>
          </a:p>
          <a:p>
            <a:endParaRPr lang="fr-FR" sz="2400" dirty="0" smtClean="0"/>
          </a:p>
          <a:p>
            <a:r>
              <a:rPr lang="fr-FR" sz="2400" dirty="0" smtClean="0"/>
              <a:t>The </a:t>
            </a:r>
            <a:r>
              <a:rPr lang="fr-FR" sz="2400" dirty="0" err="1" smtClean="0"/>
              <a:t>method</a:t>
            </a:r>
            <a:r>
              <a:rPr lang="fr-FR" sz="2400" dirty="0" smtClean="0"/>
              <a:t> has been </a:t>
            </a:r>
            <a:r>
              <a:rPr lang="fr-FR" sz="2400" dirty="0" err="1" smtClean="0"/>
              <a:t>successfully</a:t>
            </a:r>
            <a:r>
              <a:rPr lang="fr-FR" sz="2400" dirty="0" smtClean="0"/>
              <a:t> </a:t>
            </a:r>
            <a:r>
              <a:rPr lang="fr-FR" sz="2400" dirty="0" err="1" smtClean="0"/>
              <a:t>applied</a:t>
            </a:r>
            <a:r>
              <a:rPr lang="fr-FR" sz="2400" dirty="0" smtClean="0"/>
              <a:t> to LHC </a:t>
            </a:r>
            <a:r>
              <a:rPr lang="fr-FR" sz="2400" dirty="0" err="1" smtClean="0"/>
              <a:t>magnets</a:t>
            </a:r>
            <a:r>
              <a:rPr lang="fr-FR" sz="2400" dirty="0" smtClean="0"/>
              <a:t> and to </a:t>
            </a:r>
            <a:r>
              <a:rPr lang="fr-FR" sz="2400" dirty="0" err="1" smtClean="0"/>
              <a:t>magnets</a:t>
            </a:r>
            <a:r>
              <a:rPr lang="fr-FR" sz="2400" dirty="0" smtClean="0"/>
              <a:t> </a:t>
            </a:r>
            <a:r>
              <a:rPr lang="fr-FR" sz="2400" dirty="0" err="1" smtClean="0"/>
              <a:t>foreseen</a:t>
            </a:r>
            <a:r>
              <a:rPr lang="fr-FR" sz="2400" dirty="0" smtClean="0"/>
              <a:t> for the High </a:t>
            </a:r>
            <a:r>
              <a:rPr lang="fr-FR" sz="2400" dirty="0" err="1" smtClean="0"/>
              <a:t>Luminosity</a:t>
            </a:r>
            <a:r>
              <a:rPr lang="fr-FR" sz="2400" dirty="0" smtClean="0"/>
              <a:t> upgrade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37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2679"/>
            <a:ext cx="8226854" cy="5103341"/>
          </a:xfrm>
        </p:spPr>
        <p:txBody>
          <a:bodyPr>
            <a:normAutofit fontScale="62500" lnSpcReduction="20000"/>
          </a:bodyPr>
          <a:lstStyle/>
          <a:p>
            <a:r>
              <a:rPr lang="fr-FR" dirty="0" err="1" smtClean="0"/>
              <a:t>Preventing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induced</a:t>
            </a:r>
            <a:r>
              <a:rPr lang="fr-FR" dirty="0" smtClean="0"/>
              <a:t> </a:t>
            </a:r>
            <a:r>
              <a:rPr lang="fr-FR" dirty="0" err="1" smtClean="0"/>
              <a:t>quenches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an </a:t>
            </a:r>
            <a:r>
              <a:rPr lang="fr-FR" dirty="0" err="1" smtClean="0"/>
              <a:t>accurate</a:t>
            </a:r>
            <a:r>
              <a:rPr lang="fr-FR" dirty="0" smtClean="0"/>
              <a:t> </a:t>
            </a:r>
            <a:r>
              <a:rPr lang="fr-FR" dirty="0" err="1" smtClean="0"/>
              <a:t>knowledge</a:t>
            </a:r>
            <a:r>
              <a:rPr lang="fr-FR" dirty="0" smtClean="0"/>
              <a:t> of the </a:t>
            </a:r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endParaRPr lang="fr-FR" dirty="0" smtClean="0"/>
          </a:p>
          <a:p>
            <a:pPr lvl="1"/>
            <a:r>
              <a:rPr lang="fr-FR" dirty="0" err="1" smtClean="0"/>
              <a:t>Especially</a:t>
            </a:r>
            <a:r>
              <a:rPr lang="fr-FR" dirty="0" smtClean="0"/>
              <a:t> important for future LHC exploitation </a:t>
            </a:r>
            <a:r>
              <a:rPr lang="fr-FR" dirty="0" err="1" smtClean="0"/>
              <a:t>at</a:t>
            </a:r>
            <a:r>
              <a:rPr lang="fr-FR" dirty="0" smtClean="0"/>
              <a:t> 6.5 – 7 </a:t>
            </a:r>
            <a:r>
              <a:rPr lang="fr-FR" dirty="0" err="1" smtClean="0"/>
              <a:t>TeV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Comprehension</a:t>
            </a:r>
            <a:r>
              <a:rPr lang="fr-FR" dirty="0" smtClean="0"/>
              <a:t> of </a:t>
            </a:r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important for design of future SC </a:t>
            </a:r>
            <a:r>
              <a:rPr lang="fr-FR" dirty="0" err="1" smtClean="0"/>
              <a:t>magnets</a:t>
            </a:r>
            <a:r>
              <a:rPr lang="fr-FR" dirty="0" smtClean="0"/>
              <a:t>, as </a:t>
            </a:r>
            <a:r>
              <a:rPr lang="fr-FR" dirty="0" err="1" smtClean="0"/>
              <a:t>those</a:t>
            </a:r>
            <a:r>
              <a:rPr lang="fr-FR" dirty="0" smtClean="0"/>
              <a:t> for High </a:t>
            </a:r>
            <a:r>
              <a:rPr lang="fr-FR" dirty="0" err="1" smtClean="0"/>
              <a:t>Luminosity</a:t>
            </a:r>
            <a:r>
              <a:rPr lang="fr-FR" dirty="0" smtClean="0"/>
              <a:t> and High </a:t>
            </a:r>
            <a:r>
              <a:rPr lang="fr-FR" dirty="0" err="1" smtClean="0"/>
              <a:t>Energy</a:t>
            </a:r>
            <a:r>
              <a:rPr lang="fr-FR" dirty="0" smtClean="0"/>
              <a:t> LHC</a:t>
            </a:r>
          </a:p>
          <a:p>
            <a:endParaRPr lang="fr-FR" dirty="0"/>
          </a:p>
          <a:p>
            <a:r>
              <a:rPr lang="fr-FR" dirty="0" smtClean="0"/>
              <a:t>The </a:t>
            </a:r>
            <a:r>
              <a:rPr lang="fr-FR" dirty="0" err="1" smtClean="0"/>
              <a:t>mechanisms</a:t>
            </a:r>
            <a:r>
              <a:rPr lang="fr-FR" dirty="0" smtClean="0"/>
              <a:t> </a:t>
            </a:r>
            <a:r>
              <a:rPr lang="fr-FR" dirty="0" err="1" smtClean="0"/>
              <a:t>determining</a:t>
            </a:r>
            <a:r>
              <a:rPr lang="fr-FR" dirty="0" smtClean="0"/>
              <a:t> </a:t>
            </a:r>
            <a:r>
              <a:rPr lang="fr-FR" dirty="0" err="1" smtClean="0"/>
              <a:t>magtnets</a:t>
            </a:r>
            <a:r>
              <a:rPr lang="fr-FR" dirty="0" smtClean="0"/>
              <a:t> </a:t>
            </a:r>
            <a:r>
              <a:rPr lang="fr-FR" dirty="0" err="1" smtClean="0"/>
              <a:t>stability</a:t>
            </a:r>
            <a:r>
              <a:rPr lang="fr-FR" dirty="0" smtClean="0"/>
              <a:t> </a:t>
            </a:r>
            <a:r>
              <a:rPr lang="fr-FR" dirty="0" err="1" smtClean="0"/>
              <a:t>strongly</a:t>
            </a:r>
            <a:r>
              <a:rPr lang="fr-FR" dirty="0" smtClean="0"/>
              <a:t> </a:t>
            </a:r>
            <a:r>
              <a:rPr lang="fr-FR" dirty="0" err="1" smtClean="0"/>
              <a:t>depend</a:t>
            </a:r>
            <a:r>
              <a:rPr lang="fr-FR" dirty="0" smtClean="0"/>
              <a:t> on the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time </a:t>
            </a:r>
            <a:r>
              <a:rPr lang="fr-FR" dirty="0" err="1" smtClean="0"/>
              <a:t>scale</a:t>
            </a:r>
            <a:endParaRPr lang="en-GB" dirty="0" smtClean="0"/>
          </a:p>
          <a:p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describe</a:t>
            </a:r>
            <a:r>
              <a:rPr lang="fr-FR" dirty="0" smtClean="0"/>
              <a:t> how to </a:t>
            </a:r>
            <a:r>
              <a:rPr lang="fr-FR" dirty="0" err="1" smtClean="0"/>
              <a:t>deduce</a:t>
            </a:r>
            <a:r>
              <a:rPr lang="fr-FR" dirty="0" smtClean="0"/>
              <a:t> </a:t>
            </a:r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transfer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of </a:t>
            </a:r>
            <a:r>
              <a:rPr lang="fr-FR" dirty="0" err="1" smtClean="0"/>
              <a:t>stack</a:t>
            </a:r>
            <a:r>
              <a:rPr lang="fr-FR" dirty="0" smtClean="0"/>
              <a:t> of </a:t>
            </a:r>
            <a:r>
              <a:rPr lang="fr-FR" dirty="0" err="1" smtClean="0"/>
              <a:t>cables</a:t>
            </a:r>
            <a:endParaRPr lang="fr-FR" dirty="0" smtClean="0"/>
          </a:p>
          <a:p>
            <a:pPr lvl="1"/>
            <a:r>
              <a:rPr lang="fr-FR" dirty="0" err="1"/>
              <a:t>c</a:t>
            </a:r>
            <a:r>
              <a:rPr lang="fr-FR" dirty="0" err="1" smtClean="0"/>
              <a:t>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set </a:t>
            </a:r>
            <a:r>
              <a:rPr lang="fr-FR" dirty="0" err="1" smtClean="0"/>
              <a:t>thresholds</a:t>
            </a:r>
            <a:r>
              <a:rPr lang="fr-FR" dirty="0" smtClean="0"/>
              <a:t> for the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Monitors</a:t>
            </a:r>
          </a:p>
          <a:p>
            <a:endParaRPr lang="fr-FR" dirty="0"/>
          </a:p>
          <a:p>
            <a:r>
              <a:rPr lang="fr-FR" dirty="0" err="1" smtClean="0"/>
              <a:t>Outline</a:t>
            </a:r>
            <a:endParaRPr lang="fr-FR" dirty="0" smtClean="0"/>
          </a:p>
          <a:p>
            <a:pPr lvl="1"/>
            <a:r>
              <a:rPr lang="fr-FR" dirty="0" err="1" smtClean="0"/>
              <a:t>Experimental</a:t>
            </a:r>
            <a:r>
              <a:rPr lang="fr-FR" dirty="0" smtClean="0"/>
              <a:t> technique</a:t>
            </a:r>
          </a:p>
          <a:p>
            <a:pPr lvl="1"/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transfer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electrical</a:t>
            </a:r>
            <a:r>
              <a:rPr lang="fr-FR" dirty="0" smtClean="0"/>
              <a:t> </a:t>
            </a:r>
            <a:r>
              <a:rPr lang="fr-FR" dirty="0" err="1" smtClean="0"/>
              <a:t>insulation</a:t>
            </a:r>
            <a:endParaRPr lang="fr-FR" dirty="0" smtClean="0"/>
          </a:p>
          <a:p>
            <a:pPr lvl="1"/>
            <a:r>
              <a:rPr lang="fr-FR" dirty="0" err="1" smtClean="0"/>
              <a:t>Deduction</a:t>
            </a:r>
            <a:r>
              <a:rPr lang="fr-FR" dirty="0" smtClean="0"/>
              <a:t> of </a:t>
            </a:r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: </a:t>
            </a:r>
            <a:r>
              <a:rPr lang="fr-FR" dirty="0" err="1" smtClean="0"/>
              <a:t>method</a:t>
            </a:r>
            <a:endParaRPr lang="fr-FR" dirty="0" smtClean="0"/>
          </a:p>
          <a:p>
            <a:pPr lvl="1"/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 of LHC main </a:t>
            </a:r>
            <a:r>
              <a:rPr lang="fr-FR" dirty="0" err="1" smtClean="0"/>
              <a:t>dipole</a:t>
            </a:r>
            <a:r>
              <a:rPr lang="fr-FR" dirty="0" smtClean="0"/>
              <a:t> and HL-LHC interaction </a:t>
            </a:r>
            <a:r>
              <a:rPr lang="fr-FR" dirty="0" err="1" smtClean="0"/>
              <a:t>regions</a:t>
            </a:r>
            <a:r>
              <a:rPr lang="fr-FR" dirty="0" smtClean="0"/>
              <a:t> </a:t>
            </a:r>
            <a:r>
              <a:rPr lang="fr-FR" dirty="0" err="1" smtClean="0"/>
              <a:t>quadrupole</a:t>
            </a:r>
            <a:endParaRPr lang="fr-FR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9946" y="210068"/>
            <a:ext cx="8226854" cy="6408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Introduction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41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0068"/>
            <a:ext cx="8226854" cy="640800"/>
          </a:xfrm>
        </p:spPr>
        <p:txBody>
          <a:bodyPr/>
          <a:lstStyle/>
          <a:p>
            <a:pPr algn="ctr"/>
            <a:r>
              <a:rPr lang="fr-FR" dirty="0" err="1" smtClean="0"/>
              <a:t>Experimental</a:t>
            </a:r>
            <a:r>
              <a:rPr lang="fr-FR" dirty="0" smtClean="0"/>
              <a:t> technique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38" y="1470460"/>
            <a:ext cx="5447809" cy="4102443"/>
          </a:xfrm>
        </p:spPr>
        <p:txBody>
          <a:bodyPr>
            <a:normAutofit/>
          </a:bodyPr>
          <a:lstStyle/>
          <a:p>
            <a:r>
              <a:rPr lang="fr-FR" sz="2000" dirty="0" smtClean="0"/>
              <a:t>The </a:t>
            </a:r>
            <a:r>
              <a:rPr lang="fr-FR" sz="2000" dirty="0" err="1" smtClean="0"/>
              <a:t>most</a:t>
            </a:r>
            <a:r>
              <a:rPr lang="fr-FR" sz="2000" dirty="0" smtClean="0"/>
              <a:t> </a:t>
            </a:r>
            <a:r>
              <a:rPr lang="fr-FR" sz="2000" dirty="0" err="1" smtClean="0"/>
              <a:t>widespread</a:t>
            </a:r>
            <a:r>
              <a:rPr lang="fr-FR" sz="2000" dirty="0" smtClean="0"/>
              <a:t> </a:t>
            </a:r>
            <a:r>
              <a:rPr lang="fr-FR" sz="2000" dirty="0" err="1" smtClean="0"/>
              <a:t>method</a:t>
            </a:r>
            <a:r>
              <a:rPr lang="fr-FR" sz="2000" dirty="0" smtClean="0"/>
              <a:t> to </a:t>
            </a:r>
            <a:r>
              <a:rPr lang="fr-FR" sz="2000" dirty="0" err="1" smtClean="0"/>
              <a:t>thermally</a:t>
            </a:r>
            <a:r>
              <a:rPr lang="fr-FR" sz="2000" dirty="0" smtClean="0"/>
              <a:t> </a:t>
            </a:r>
            <a:r>
              <a:rPr lang="fr-FR" sz="2000" dirty="0" err="1" smtClean="0"/>
              <a:t>characterize</a:t>
            </a:r>
            <a:r>
              <a:rPr lang="fr-FR" sz="2000" dirty="0" smtClean="0"/>
              <a:t> SC </a:t>
            </a:r>
            <a:r>
              <a:rPr lang="fr-FR" sz="2000" dirty="0" err="1" smtClean="0"/>
              <a:t>coils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the </a:t>
            </a:r>
            <a:r>
              <a:rPr lang="fr-FR" sz="2000" dirty="0" err="1" smtClean="0"/>
              <a:t>so-called</a:t>
            </a:r>
            <a:r>
              <a:rPr lang="fr-FR" sz="2000" dirty="0" smtClean="0"/>
              <a:t> </a:t>
            </a:r>
            <a:r>
              <a:rPr lang="fr-FR" sz="2000" i="1" dirty="0" err="1" smtClean="0"/>
              <a:t>stack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method</a:t>
            </a:r>
            <a:endParaRPr lang="fr-FR" sz="2000" i="1" dirty="0" smtClean="0"/>
          </a:p>
          <a:p>
            <a:endParaRPr lang="fr-FR" sz="2000" i="1" dirty="0"/>
          </a:p>
          <a:p>
            <a:r>
              <a:rPr lang="fr-FR" sz="2000" dirty="0" smtClean="0"/>
              <a:t>It </a:t>
            </a:r>
            <a:r>
              <a:rPr lang="fr-FR" sz="2000" dirty="0" err="1" smtClean="0"/>
              <a:t>allows</a:t>
            </a:r>
            <a:r>
              <a:rPr lang="fr-FR" sz="2000" dirty="0" smtClean="0"/>
              <a:t> to </a:t>
            </a:r>
            <a:r>
              <a:rPr lang="fr-FR" sz="2000" dirty="0" err="1" smtClean="0"/>
              <a:t>measure</a:t>
            </a:r>
            <a:r>
              <a:rPr lang="fr-FR" sz="2000" dirty="0" smtClean="0"/>
              <a:t> the </a:t>
            </a:r>
            <a:r>
              <a:rPr lang="fr-FR" sz="2000" dirty="0" err="1" smtClean="0"/>
              <a:t>heat</a:t>
            </a:r>
            <a:r>
              <a:rPr lang="fr-FR" sz="2000" dirty="0" smtClean="0"/>
              <a:t> </a:t>
            </a:r>
            <a:r>
              <a:rPr lang="fr-FR" sz="2000" dirty="0" err="1" smtClean="0"/>
              <a:t>transfer</a:t>
            </a:r>
            <a:r>
              <a:rPr lang="fr-FR" sz="2000" dirty="0" smtClean="0"/>
              <a:t> </a:t>
            </a:r>
            <a:r>
              <a:rPr lang="fr-FR" sz="2000" dirty="0" err="1" smtClean="0"/>
              <a:t>through</a:t>
            </a:r>
            <a:r>
              <a:rPr lang="fr-FR" sz="2000" dirty="0" smtClean="0"/>
              <a:t> the </a:t>
            </a:r>
            <a:r>
              <a:rPr lang="fr-FR" sz="2000" dirty="0" err="1" smtClean="0"/>
              <a:t>cable’s</a:t>
            </a:r>
            <a:r>
              <a:rPr lang="fr-FR" sz="2000" dirty="0" smtClean="0"/>
              <a:t> </a:t>
            </a:r>
            <a:r>
              <a:rPr lang="fr-FR" sz="2000" dirty="0" err="1" smtClean="0"/>
              <a:t>electrical</a:t>
            </a:r>
            <a:r>
              <a:rPr lang="fr-FR" sz="2000" dirty="0" smtClean="0"/>
              <a:t> </a:t>
            </a:r>
            <a:r>
              <a:rPr lang="fr-FR" sz="2000" dirty="0" err="1" smtClean="0"/>
              <a:t>insulation</a:t>
            </a:r>
            <a:endParaRPr lang="fr-FR" sz="2000" dirty="0" smtClean="0"/>
          </a:p>
          <a:p>
            <a:pPr lvl="1"/>
            <a:r>
              <a:rPr lang="fr-FR" sz="1600" dirty="0" err="1" smtClean="0"/>
              <a:t>most</a:t>
            </a:r>
            <a:r>
              <a:rPr lang="fr-FR" sz="1600" dirty="0" smtClean="0"/>
              <a:t> </a:t>
            </a:r>
            <a:r>
              <a:rPr lang="fr-FR" sz="1600" dirty="0" err="1" smtClean="0"/>
              <a:t>severe</a:t>
            </a:r>
            <a:r>
              <a:rPr lang="fr-FR" sz="1600" dirty="0" smtClean="0"/>
              <a:t> </a:t>
            </a:r>
            <a:r>
              <a:rPr lang="fr-FR" sz="1600" dirty="0" err="1" smtClean="0"/>
              <a:t>barrier</a:t>
            </a:r>
            <a:r>
              <a:rPr lang="fr-FR" sz="1600" dirty="0" smtClean="0"/>
              <a:t> for </a:t>
            </a:r>
            <a:r>
              <a:rPr lang="fr-FR" sz="1600" dirty="0" err="1" smtClean="0"/>
              <a:t>heat</a:t>
            </a:r>
            <a:r>
              <a:rPr lang="fr-FR" sz="1600" dirty="0" smtClean="0"/>
              <a:t> extraction 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magnet</a:t>
            </a:r>
            <a:endParaRPr lang="fr-FR" sz="1600" dirty="0" smtClean="0"/>
          </a:p>
          <a:p>
            <a:pPr lvl="1"/>
            <a:endParaRPr lang="fr-FR" sz="1600" dirty="0"/>
          </a:p>
          <a:p>
            <a:r>
              <a:rPr lang="fr-FR" sz="2000" dirty="0" err="1"/>
              <a:t>M</a:t>
            </a:r>
            <a:r>
              <a:rPr lang="fr-FR" sz="2000" dirty="0" err="1" smtClean="0"/>
              <a:t>easure</a:t>
            </a:r>
            <a:r>
              <a:rPr lang="fr-FR" sz="2000" dirty="0" smtClean="0"/>
              <a:t> </a:t>
            </a:r>
            <a:r>
              <a:rPr lang="fr-FR" sz="2000" dirty="0" err="1" smtClean="0"/>
              <a:t>heat</a:t>
            </a:r>
            <a:r>
              <a:rPr lang="fr-FR" sz="2000" dirty="0" smtClean="0"/>
              <a:t> </a:t>
            </a:r>
            <a:r>
              <a:rPr lang="fr-FR" sz="2000" dirty="0" err="1" smtClean="0"/>
              <a:t>extracted</a:t>
            </a:r>
            <a:r>
              <a:rPr lang="fr-FR" sz="2000" dirty="0" smtClean="0"/>
              <a:t> as a </a:t>
            </a:r>
            <a:r>
              <a:rPr lang="fr-FR" sz="2000" dirty="0" err="1" smtClean="0"/>
              <a:t>function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temperature</a:t>
            </a:r>
            <a:endParaRPr lang="fr-FR" sz="2000" dirty="0" smtClean="0"/>
          </a:p>
          <a:p>
            <a:pPr lvl="1"/>
            <a:r>
              <a:rPr lang="fr-FR" sz="1600" dirty="0" smtClean="0"/>
              <a:t>Under a </a:t>
            </a:r>
            <a:r>
              <a:rPr lang="fr-FR" sz="1600" dirty="0" err="1" smtClean="0"/>
              <a:t>controlled</a:t>
            </a:r>
            <a:r>
              <a:rPr lang="fr-FR" sz="1600" dirty="0" smtClean="0"/>
              <a:t> pressure</a:t>
            </a:r>
            <a:endParaRPr lang="fr-FR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8" descr="C:\PP\Fellowship\Tests\Stack\Foto\3rd impregnation\Final stack\IMG_44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0" t="24161" r="7406" b="30556"/>
          <a:stretch>
            <a:fillRect/>
          </a:stretch>
        </p:blipFill>
        <p:spPr bwMode="auto">
          <a:xfrm>
            <a:off x="5386505" y="4275923"/>
            <a:ext cx="3683353" cy="1729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" name="Group 33"/>
          <p:cNvGrpSpPr/>
          <p:nvPr/>
        </p:nvGrpSpPr>
        <p:grpSpPr>
          <a:xfrm>
            <a:off x="5788510" y="1244381"/>
            <a:ext cx="2862826" cy="2769181"/>
            <a:chOff x="6221005" y="1194953"/>
            <a:chExt cx="2862826" cy="2769181"/>
          </a:xfrm>
        </p:grpSpPr>
        <p:grpSp>
          <p:nvGrpSpPr>
            <p:cNvPr id="18" name="Grouper 8"/>
            <p:cNvGrpSpPr>
              <a:grpSpLocks noChangeAspect="1"/>
            </p:cNvGrpSpPr>
            <p:nvPr/>
          </p:nvGrpSpPr>
          <p:grpSpPr>
            <a:xfrm>
              <a:off x="6742584" y="1956381"/>
              <a:ext cx="1944216" cy="2007753"/>
              <a:chOff x="304800" y="1143000"/>
              <a:chExt cx="2435024" cy="2514600"/>
            </a:xfrm>
          </p:grpSpPr>
          <p:pic>
            <p:nvPicPr>
              <p:cNvPr id="29" name="Image 9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04800" y="1143000"/>
                <a:ext cx="2435024" cy="2514600"/>
              </a:xfrm>
              <a:prstGeom prst="rect">
                <a:avLst/>
              </a:prstGeom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381000" y="1219200"/>
                <a:ext cx="319920" cy="304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rotWithShape="0">
                  <a:schemeClr val="bg1">
                    <a:alpha val="35000"/>
                  </a:schemeClr>
                </a:outerShdw>
              </a:effectLst>
              <a:scene3d>
                <a:camera prst="orthographicFront"/>
                <a:lightRig rig="threePt" dir="t"/>
              </a:scene3d>
              <a:sp3d>
                <a:bevelT w="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9" name="Connecteur droit avec flèche 4"/>
            <p:cNvCxnSpPr/>
            <p:nvPr/>
          </p:nvCxnSpPr>
          <p:spPr>
            <a:xfrm rot="5400000">
              <a:off x="7927707" y="1764929"/>
              <a:ext cx="545809" cy="1588"/>
            </a:xfrm>
            <a:prstGeom prst="straightConnector1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515175" y="1194953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000000"/>
                  </a:solidFill>
                  <a:latin typeface="+mn-lt"/>
                </a:rPr>
                <a:t>P</a:t>
              </a:r>
              <a:endParaRPr lang="en-US" sz="2800" b="1" dirty="0">
                <a:solidFill>
                  <a:srgbClr val="000000"/>
                </a:solidFill>
                <a:latin typeface="+mn-lt"/>
              </a:endParaRPr>
            </a:p>
          </p:txBody>
        </p:sp>
        <p:cxnSp>
          <p:nvCxnSpPr>
            <p:cNvPr id="21" name="Connecteur droit avec flèche 4"/>
            <p:cNvCxnSpPr/>
            <p:nvPr/>
          </p:nvCxnSpPr>
          <p:spPr>
            <a:xfrm rot="5400000">
              <a:off x="7693021" y="1869360"/>
              <a:ext cx="545809" cy="1588"/>
            </a:xfrm>
            <a:prstGeom prst="straightConnector1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4"/>
            <p:cNvCxnSpPr/>
            <p:nvPr/>
          </p:nvCxnSpPr>
          <p:spPr>
            <a:xfrm rot="5400000">
              <a:off x="7453233" y="1990284"/>
              <a:ext cx="545809" cy="1588"/>
            </a:xfrm>
            <a:prstGeom prst="straightConnector1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983850" y="3163385"/>
              <a:ext cx="10999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i="1" dirty="0" err="1" smtClean="0">
                  <a:solidFill>
                    <a:srgbClr val="0070C0"/>
                  </a:solidFill>
                </a:rPr>
                <a:t>Cable</a:t>
              </a:r>
              <a:r>
                <a:rPr lang="fr-FR" sz="1400" i="1" dirty="0" smtClean="0">
                  <a:solidFill>
                    <a:srgbClr val="0070C0"/>
                  </a:solidFill>
                </a:rPr>
                <a:t> </a:t>
              </a:r>
              <a:r>
                <a:rPr lang="fr-FR" sz="1400" i="1" dirty="0" err="1" smtClean="0">
                  <a:solidFill>
                    <a:srgbClr val="0070C0"/>
                  </a:solidFill>
                </a:rPr>
                <a:t>edge</a:t>
              </a:r>
              <a:endParaRPr lang="en-GB" sz="1400" i="1" dirty="0">
                <a:solidFill>
                  <a:srgbClr val="0070C0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7647643" y="2997097"/>
              <a:ext cx="537733" cy="16628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221005" y="1831127"/>
              <a:ext cx="11993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i="1" dirty="0" err="1" smtClean="0">
                  <a:solidFill>
                    <a:srgbClr val="FF0000"/>
                  </a:solidFill>
                </a:rPr>
                <a:t>Cable</a:t>
              </a:r>
              <a:r>
                <a:rPr lang="fr-FR" sz="1400" i="1" dirty="0" smtClean="0">
                  <a:solidFill>
                    <a:srgbClr val="FF0000"/>
                  </a:solidFill>
                </a:rPr>
                <a:t> center</a:t>
              </a:r>
              <a:endParaRPr lang="en-GB" sz="1400" i="1" dirty="0">
                <a:solidFill>
                  <a:srgbClr val="FF0000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6803425" y="2260586"/>
              <a:ext cx="611125" cy="674957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5805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C:\PP\Fellowship\Conferences - Workshops\2nd Joint HiLumi LHC-LARP Annual Meeting\HT_curves_evolution_2nd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4"/>
          <a:stretch/>
        </p:blipFill>
        <p:spPr bwMode="auto">
          <a:xfrm>
            <a:off x="304326" y="1828313"/>
            <a:ext cx="8254093" cy="396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35924"/>
            <a:ext cx="8226854" cy="1210962"/>
          </a:xfrm>
        </p:spPr>
        <p:txBody>
          <a:bodyPr/>
          <a:lstStyle/>
          <a:p>
            <a:pPr algn="ctr"/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transfer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electrical</a:t>
            </a:r>
            <a:r>
              <a:rPr lang="fr-FR" dirty="0" smtClean="0"/>
              <a:t> </a:t>
            </a:r>
            <a:r>
              <a:rPr lang="fr-FR" dirty="0" err="1" smtClean="0"/>
              <a:t>insulation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869174" y="3227514"/>
            <a:ext cx="1576050" cy="1385318"/>
            <a:chOff x="4243092" y="3329891"/>
            <a:chExt cx="1576050" cy="1385318"/>
          </a:xfrm>
        </p:grpSpPr>
        <p:grpSp>
          <p:nvGrpSpPr>
            <p:cNvPr id="8" name="Grouper 8"/>
            <p:cNvGrpSpPr>
              <a:grpSpLocks noChangeAspect="1"/>
            </p:cNvGrpSpPr>
            <p:nvPr/>
          </p:nvGrpSpPr>
          <p:grpSpPr>
            <a:xfrm>
              <a:off x="4315650" y="3343609"/>
              <a:ext cx="1328195" cy="1371600"/>
              <a:chOff x="304800" y="1143000"/>
              <a:chExt cx="2435024" cy="2514600"/>
            </a:xfrm>
          </p:grpSpPr>
          <p:pic>
            <p:nvPicPr>
              <p:cNvPr id="15" name="Image 9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04800" y="1143000"/>
                <a:ext cx="2435024" cy="2514600"/>
              </a:xfrm>
              <a:prstGeom prst="rect">
                <a:avLst/>
              </a:prstGeom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381000" y="1219200"/>
                <a:ext cx="319920" cy="304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rotWithShape="0">
                  <a:schemeClr val="bg1">
                    <a:alpha val="35000"/>
                  </a:schemeClr>
                </a:outerShdw>
              </a:effectLst>
              <a:scene3d>
                <a:camera prst="orthographicFront"/>
                <a:lightRig rig="threePt" dir="t"/>
              </a:scene3d>
              <a:sp3d>
                <a:bevelT w="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9" name="Straight Arrow Connector 8"/>
            <p:cNvCxnSpPr/>
            <p:nvPr/>
          </p:nvCxnSpPr>
          <p:spPr>
            <a:xfrm>
              <a:off x="5112464" y="3817731"/>
              <a:ext cx="430453" cy="162259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cxnSpLocks/>
            </p:cNvCxnSpPr>
            <p:nvPr/>
          </p:nvCxnSpPr>
          <p:spPr>
            <a:xfrm flipH="1" flipV="1">
              <a:off x="4679414" y="3329891"/>
              <a:ext cx="328908" cy="11949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264864" y="3703431"/>
              <a:ext cx="430453" cy="162259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388689" y="3589131"/>
              <a:ext cx="430453" cy="162259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cxnSpLocks/>
            </p:cNvCxnSpPr>
            <p:nvPr/>
          </p:nvCxnSpPr>
          <p:spPr>
            <a:xfrm flipH="1" flipV="1">
              <a:off x="4454168" y="3408552"/>
              <a:ext cx="328908" cy="11949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cxnSpLocks/>
            </p:cNvCxnSpPr>
            <p:nvPr/>
          </p:nvCxnSpPr>
          <p:spPr>
            <a:xfrm flipH="1" flipV="1">
              <a:off x="4243092" y="3508936"/>
              <a:ext cx="328908" cy="11949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5321399" y="5476527"/>
            <a:ext cx="3822601" cy="6956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 smtClean="0"/>
              <a:t>SSC: C. </a:t>
            </a:r>
            <a:r>
              <a:rPr lang="en-GB" sz="1000" dirty="0" err="1" smtClean="0"/>
              <a:t>Meuris</a:t>
            </a:r>
            <a:r>
              <a:rPr lang="en-GB" sz="1000" dirty="0" smtClean="0"/>
              <a:t>, B. Baudouy </a:t>
            </a:r>
            <a:r>
              <a:rPr lang="en-GB" sz="1000" i="1" dirty="0" smtClean="0"/>
              <a:t>et al.</a:t>
            </a:r>
          </a:p>
          <a:p>
            <a:r>
              <a:rPr lang="fr-FR" sz="1000" dirty="0" smtClean="0"/>
              <a:t>LHC MB and EI4: D. Richter, P.P. Granieri </a:t>
            </a:r>
            <a:r>
              <a:rPr lang="fr-FR" sz="1000" i="1" dirty="0" smtClean="0"/>
              <a:t>et al.</a:t>
            </a:r>
          </a:p>
          <a:p>
            <a:r>
              <a:rPr lang="fr-FR" sz="1000" dirty="0" smtClean="0"/>
              <a:t>NB</a:t>
            </a:r>
            <a:r>
              <a:rPr lang="fr-FR" sz="600" dirty="0" smtClean="0"/>
              <a:t>3</a:t>
            </a:r>
            <a:r>
              <a:rPr lang="fr-FR" sz="1000" dirty="0" smtClean="0"/>
              <a:t>Sn: P.P. Granieri </a:t>
            </a:r>
            <a:r>
              <a:rPr lang="fr-FR" sz="1000" i="1" dirty="0" smtClean="0"/>
              <a:t>et al.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412139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PP\Fellowship\Conferences - Workshops\2nd Joint HiLumi LHC-LARP Annual Meeting\slides for Lucio - John Adams Lecture\Png pictures\HT_curves_evolution_4th_new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4"/>
          <a:stretch/>
        </p:blipFill>
        <p:spPr bwMode="auto">
          <a:xfrm>
            <a:off x="269412" y="1686354"/>
            <a:ext cx="8554777" cy="411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35924"/>
            <a:ext cx="8226854" cy="1210962"/>
          </a:xfrm>
        </p:spPr>
        <p:txBody>
          <a:bodyPr/>
          <a:lstStyle/>
          <a:p>
            <a:pPr algn="ctr"/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transfer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electrical</a:t>
            </a:r>
            <a:r>
              <a:rPr lang="fr-FR" dirty="0" smtClean="0"/>
              <a:t> </a:t>
            </a:r>
            <a:r>
              <a:rPr lang="fr-FR" dirty="0" err="1" smtClean="0"/>
              <a:t>insulation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702634" y="3240529"/>
            <a:ext cx="1576050" cy="1385318"/>
            <a:chOff x="4243092" y="3329891"/>
            <a:chExt cx="1576050" cy="1385318"/>
          </a:xfrm>
        </p:grpSpPr>
        <p:grpSp>
          <p:nvGrpSpPr>
            <p:cNvPr id="8" name="Grouper 8"/>
            <p:cNvGrpSpPr>
              <a:grpSpLocks noChangeAspect="1"/>
            </p:cNvGrpSpPr>
            <p:nvPr/>
          </p:nvGrpSpPr>
          <p:grpSpPr>
            <a:xfrm>
              <a:off x="4315650" y="3343609"/>
              <a:ext cx="1328195" cy="1371600"/>
              <a:chOff x="304800" y="1143000"/>
              <a:chExt cx="2435024" cy="2514600"/>
            </a:xfrm>
          </p:grpSpPr>
          <p:pic>
            <p:nvPicPr>
              <p:cNvPr id="15" name="Image 9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04800" y="1143000"/>
                <a:ext cx="2435024" cy="2514600"/>
              </a:xfrm>
              <a:prstGeom prst="rect">
                <a:avLst/>
              </a:prstGeom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381000" y="1219200"/>
                <a:ext cx="319920" cy="304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rotWithShape="0">
                  <a:schemeClr val="bg1">
                    <a:alpha val="35000"/>
                  </a:schemeClr>
                </a:outerShdw>
              </a:effectLst>
              <a:scene3d>
                <a:camera prst="orthographicFront"/>
                <a:lightRig rig="threePt" dir="t"/>
              </a:scene3d>
              <a:sp3d>
                <a:bevelT w="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9" name="Straight Arrow Connector 8"/>
            <p:cNvCxnSpPr/>
            <p:nvPr/>
          </p:nvCxnSpPr>
          <p:spPr>
            <a:xfrm>
              <a:off x="5112464" y="3817731"/>
              <a:ext cx="430453" cy="162259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cxnSpLocks/>
            </p:cNvCxnSpPr>
            <p:nvPr/>
          </p:nvCxnSpPr>
          <p:spPr>
            <a:xfrm flipH="1" flipV="1">
              <a:off x="4679414" y="3329891"/>
              <a:ext cx="328908" cy="11949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264864" y="3703431"/>
              <a:ext cx="430453" cy="162259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388689" y="3589131"/>
              <a:ext cx="430453" cy="162259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cxnSpLocks/>
            </p:cNvCxnSpPr>
            <p:nvPr/>
          </p:nvCxnSpPr>
          <p:spPr>
            <a:xfrm flipH="1" flipV="1">
              <a:off x="4454168" y="3408552"/>
              <a:ext cx="328908" cy="11949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cxnSpLocks/>
            </p:cNvCxnSpPr>
            <p:nvPr/>
          </p:nvCxnSpPr>
          <p:spPr>
            <a:xfrm flipH="1" flipV="1">
              <a:off x="4243092" y="3508936"/>
              <a:ext cx="328908" cy="11949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5321399" y="5476527"/>
            <a:ext cx="3822601" cy="6956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 smtClean="0"/>
              <a:t>SSC: C. </a:t>
            </a:r>
            <a:r>
              <a:rPr lang="en-GB" sz="1000" dirty="0" err="1" smtClean="0"/>
              <a:t>Meuris</a:t>
            </a:r>
            <a:r>
              <a:rPr lang="en-GB" sz="1000" dirty="0" smtClean="0"/>
              <a:t>, B. Baudouy </a:t>
            </a:r>
            <a:r>
              <a:rPr lang="en-GB" sz="1000" i="1" dirty="0" smtClean="0"/>
              <a:t>et al.</a:t>
            </a:r>
          </a:p>
          <a:p>
            <a:r>
              <a:rPr lang="fr-FR" sz="1000" dirty="0" smtClean="0"/>
              <a:t>LHC MB and EI4: D. Richter, P.P. Granieri </a:t>
            </a:r>
            <a:r>
              <a:rPr lang="fr-FR" sz="1000" i="1" dirty="0" smtClean="0"/>
              <a:t>et al.</a:t>
            </a:r>
          </a:p>
          <a:p>
            <a:r>
              <a:rPr lang="fr-FR" sz="1000" dirty="0" smtClean="0"/>
              <a:t>NB</a:t>
            </a:r>
            <a:r>
              <a:rPr lang="fr-FR" sz="600" dirty="0" smtClean="0"/>
              <a:t>3</a:t>
            </a:r>
            <a:r>
              <a:rPr lang="fr-FR" sz="1000" dirty="0" smtClean="0"/>
              <a:t>Sn: P.P. Granieri </a:t>
            </a:r>
            <a:r>
              <a:rPr lang="fr-FR" sz="1000" i="1" dirty="0" smtClean="0"/>
              <a:t>et al.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49354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48281"/>
            <a:ext cx="8226854" cy="1322173"/>
          </a:xfrm>
        </p:spPr>
        <p:txBody>
          <a:bodyPr/>
          <a:lstStyle/>
          <a:p>
            <a:pPr algn="ctr"/>
            <a:r>
              <a:rPr lang="fr-FR" dirty="0" err="1" smtClean="0"/>
              <a:t>Deduction</a:t>
            </a:r>
            <a:r>
              <a:rPr lang="fr-FR" dirty="0" smtClean="0"/>
              <a:t> of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steady</a:t>
            </a:r>
            <a:r>
              <a:rPr lang="fr-FR" dirty="0" smtClean="0"/>
              <a:t>-state </a:t>
            </a:r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1" y="1680522"/>
            <a:ext cx="7709715" cy="4077728"/>
          </a:xfrm>
        </p:spPr>
        <p:txBody>
          <a:bodyPr>
            <a:normAutofit/>
          </a:bodyPr>
          <a:lstStyle/>
          <a:p>
            <a:r>
              <a:rPr lang="fr-FR" sz="2000" dirty="0" smtClean="0"/>
              <a:t>For </a:t>
            </a:r>
            <a:r>
              <a:rPr lang="fr-FR" sz="2000" dirty="0" err="1" smtClean="0"/>
              <a:t>steady</a:t>
            </a:r>
            <a:r>
              <a:rPr lang="fr-FR" sz="2000" dirty="0" smtClean="0"/>
              <a:t>-state </a:t>
            </a:r>
            <a:r>
              <a:rPr lang="fr-FR" sz="2000" dirty="0" err="1" smtClean="0"/>
              <a:t>beam</a:t>
            </a:r>
            <a:r>
              <a:rPr lang="fr-FR" sz="2000" dirty="0" smtClean="0"/>
              <a:t> </a:t>
            </a:r>
            <a:r>
              <a:rPr lang="fr-FR" sz="2000" dirty="0" err="1" smtClean="0"/>
              <a:t>losses</a:t>
            </a:r>
            <a:r>
              <a:rPr lang="fr-FR" sz="2000" dirty="0" smtClean="0"/>
              <a:t>, a </a:t>
            </a:r>
            <a:r>
              <a:rPr lang="fr-FR" sz="2000" dirty="0" err="1" smtClean="0"/>
              <a:t>quench</a:t>
            </a:r>
            <a:r>
              <a:rPr lang="fr-FR" sz="2000" dirty="0" smtClean="0"/>
              <a:t> </a:t>
            </a:r>
            <a:r>
              <a:rPr lang="fr-FR" sz="2000" dirty="0" err="1" smtClean="0"/>
              <a:t>occurs</a:t>
            </a:r>
            <a:r>
              <a:rPr lang="fr-FR" sz="2000" dirty="0" smtClean="0"/>
              <a:t> if </a:t>
            </a:r>
            <a:r>
              <a:rPr lang="fr-FR" sz="2000" i="1" dirty="0" err="1" smtClean="0"/>
              <a:t>T</a:t>
            </a:r>
            <a:r>
              <a:rPr lang="fr-FR" sz="1400" i="1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exceeds</a:t>
            </a:r>
            <a:r>
              <a:rPr lang="fr-FR" sz="2000" dirty="0" smtClean="0"/>
              <a:t> </a:t>
            </a:r>
            <a:r>
              <a:rPr lang="fr-FR" sz="2000" i="1" dirty="0" err="1" smtClean="0"/>
              <a:t>T</a:t>
            </a:r>
            <a:r>
              <a:rPr lang="fr-FR" sz="1400" i="1" dirty="0" err="1" smtClean="0"/>
              <a:t>cs</a:t>
            </a:r>
            <a:r>
              <a:rPr lang="fr-FR" sz="1400" dirty="0" smtClean="0"/>
              <a:t> </a:t>
            </a:r>
            <a:r>
              <a:rPr lang="fr-FR" sz="2000" dirty="0" smtClean="0"/>
              <a:t>(~ 4 K for Nb-Ti, ~ 7 </a:t>
            </a:r>
            <a:r>
              <a:rPr lang="fr-FR" sz="2000" dirty="0"/>
              <a:t>K for </a:t>
            </a:r>
            <a:r>
              <a:rPr lang="fr-FR" sz="2000" dirty="0" smtClean="0"/>
              <a:t>Nb</a:t>
            </a:r>
            <a:r>
              <a:rPr lang="fr-FR" sz="1400" dirty="0" smtClean="0"/>
              <a:t>3</a:t>
            </a:r>
            <a:r>
              <a:rPr lang="fr-FR" sz="2000" dirty="0" smtClean="0"/>
              <a:t>Sn in a 1.9 K bath)</a:t>
            </a:r>
          </a:p>
          <a:p>
            <a:pPr lvl="1"/>
            <a:r>
              <a:rPr lang="fr-FR" sz="1600" dirty="0" smtClean="0"/>
              <a:t>not </a:t>
            </a:r>
            <a:r>
              <a:rPr lang="fr-FR" sz="1600" i="1" dirty="0" smtClean="0"/>
              <a:t>T</a:t>
            </a:r>
            <a:r>
              <a:rPr lang="el-GR" sz="1200" i="1" dirty="0" smtClean="0"/>
              <a:t>λ</a:t>
            </a:r>
            <a:r>
              <a:rPr lang="fr-FR" sz="1600" dirty="0" smtClean="0"/>
              <a:t>, </a:t>
            </a:r>
            <a:r>
              <a:rPr lang="fr-FR" sz="1600" dirty="0" err="1" smtClean="0"/>
              <a:t>which</a:t>
            </a:r>
            <a:r>
              <a:rPr lang="fr-FR" sz="1600" dirty="0" smtClean="0"/>
              <a:t> </a:t>
            </a:r>
            <a:r>
              <a:rPr lang="fr-FR" sz="1600" dirty="0" err="1" smtClean="0"/>
              <a:t>is</a:t>
            </a:r>
            <a:r>
              <a:rPr lang="fr-FR" sz="1600" dirty="0" smtClean="0"/>
              <a:t> a design </a:t>
            </a:r>
            <a:r>
              <a:rPr lang="fr-FR" sz="1600" dirty="0" err="1" smtClean="0"/>
              <a:t>limit</a:t>
            </a:r>
            <a:r>
              <a:rPr lang="fr-FR" sz="1600" dirty="0" smtClean="0"/>
              <a:t> for Nb-Ti </a:t>
            </a:r>
            <a:r>
              <a:rPr lang="fr-FR" sz="1600" dirty="0" err="1" smtClean="0"/>
              <a:t>coils</a:t>
            </a:r>
            <a:endParaRPr lang="fr-FR" sz="1600" dirty="0" smtClean="0"/>
          </a:p>
          <a:p>
            <a:endParaRPr lang="fr-FR" sz="2000" dirty="0" smtClean="0"/>
          </a:p>
          <a:p>
            <a:r>
              <a:rPr lang="fr-FR" sz="2000" dirty="0" smtClean="0"/>
              <a:t>The </a:t>
            </a:r>
            <a:r>
              <a:rPr lang="fr-FR" sz="2000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quench</a:t>
            </a:r>
            <a:r>
              <a:rPr lang="fr-FR" sz="2000" dirty="0" smtClean="0"/>
              <a:t> </a:t>
            </a:r>
            <a:r>
              <a:rPr lang="fr-FR" sz="2000" dirty="0" err="1" smtClean="0"/>
              <a:t>limits</a:t>
            </a:r>
            <a:r>
              <a:rPr lang="fr-FR" sz="2000" dirty="0" smtClean="0"/>
              <a:t> </a:t>
            </a:r>
            <a:r>
              <a:rPr lang="fr-FR" sz="2000" dirty="0" err="1" smtClean="0"/>
              <a:t>depend</a:t>
            </a:r>
            <a:r>
              <a:rPr lang="fr-FR" sz="2000" dirty="0" smtClean="0"/>
              <a:t> on :</a:t>
            </a:r>
          </a:p>
          <a:p>
            <a:pPr lvl="1"/>
            <a:r>
              <a:rPr lang="fr-FR" sz="1600" dirty="0" err="1" smtClean="0"/>
              <a:t>Heat</a:t>
            </a:r>
            <a:r>
              <a:rPr lang="fr-FR" sz="1600" dirty="0" smtClean="0"/>
              <a:t> extraction:</a:t>
            </a:r>
          </a:p>
          <a:p>
            <a:pPr lvl="2"/>
            <a:r>
              <a:rPr lang="fr-FR" sz="1400" dirty="0" err="1" smtClean="0"/>
              <a:t>Cable</a:t>
            </a:r>
            <a:r>
              <a:rPr lang="fr-FR" sz="1400" dirty="0" smtClean="0"/>
              <a:t> </a:t>
            </a:r>
            <a:r>
              <a:rPr lang="fr-FR" sz="1400" dirty="0" err="1" smtClean="0"/>
              <a:t>cooling</a:t>
            </a:r>
            <a:r>
              <a:rPr lang="fr-FR" sz="1400" dirty="0" smtClean="0"/>
              <a:t> </a:t>
            </a:r>
            <a:r>
              <a:rPr lang="fr-FR" sz="1400" dirty="0" err="1" smtClean="0"/>
              <a:t>within</a:t>
            </a:r>
            <a:r>
              <a:rPr lang="fr-FR" sz="1400" dirty="0" smtClean="0"/>
              <a:t> the </a:t>
            </a:r>
            <a:r>
              <a:rPr lang="fr-FR" sz="1400" dirty="0" err="1" smtClean="0"/>
              <a:t>magnet</a:t>
            </a:r>
            <a:endParaRPr lang="fr-FR" sz="1400" dirty="0" smtClean="0"/>
          </a:p>
          <a:p>
            <a:pPr lvl="2"/>
            <a:r>
              <a:rPr lang="fr-FR" sz="1400" dirty="0" smtClean="0"/>
              <a:t>Mechanical pressure, if Nb-Ti </a:t>
            </a:r>
            <a:r>
              <a:rPr lang="fr-FR" sz="1400" dirty="0" err="1" smtClean="0"/>
              <a:t>coil</a:t>
            </a:r>
            <a:endParaRPr lang="fr-FR" sz="1400" dirty="0" smtClean="0"/>
          </a:p>
          <a:p>
            <a:pPr lvl="2"/>
            <a:r>
              <a:rPr lang="fr-FR" sz="1400" dirty="0" err="1" smtClean="0"/>
              <a:t>Stack</a:t>
            </a:r>
            <a:r>
              <a:rPr lang="fr-FR" sz="1400" dirty="0" smtClean="0"/>
              <a:t> </a:t>
            </a:r>
            <a:r>
              <a:rPr lang="fr-FR" sz="1400" dirty="0" err="1" smtClean="0"/>
              <a:t>heating</a:t>
            </a:r>
            <a:r>
              <a:rPr lang="fr-FR" sz="1400" dirty="0" smtClean="0"/>
              <a:t> configuration</a:t>
            </a:r>
          </a:p>
          <a:p>
            <a:pPr lvl="1"/>
            <a:r>
              <a:rPr lang="fr-FR" sz="1600" dirty="0" smtClean="0"/>
              <a:t>Operating conditions:</a:t>
            </a:r>
          </a:p>
          <a:p>
            <a:pPr lvl="2"/>
            <a:r>
              <a:rPr lang="fr-FR" sz="1400" dirty="0" smtClean="0"/>
              <a:t>Transport </a:t>
            </a:r>
            <a:r>
              <a:rPr lang="fr-FR" sz="1400" dirty="0" err="1" smtClean="0"/>
              <a:t>current</a:t>
            </a:r>
            <a:endParaRPr lang="fr-FR" sz="1400" dirty="0" smtClean="0"/>
          </a:p>
          <a:p>
            <a:pPr lvl="2"/>
            <a:r>
              <a:rPr lang="fr-FR" sz="1400" dirty="0" err="1" smtClean="0"/>
              <a:t>Magnetic</a:t>
            </a:r>
            <a:r>
              <a:rPr lang="fr-FR" sz="1400" dirty="0" smtClean="0"/>
              <a:t> </a:t>
            </a:r>
            <a:r>
              <a:rPr lang="fr-FR" sz="1400" dirty="0" err="1" smtClean="0"/>
              <a:t>field</a:t>
            </a:r>
            <a:r>
              <a:rPr lang="fr-FR" sz="1400" dirty="0" smtClean="0"/>
              <a:t>, </a:t>
            </a:r>
            <a:r>
              <a:rPr lang="fr-FR" sz="1400" dirty="0" err="1" smtClean="0"/>
              <a:t>thus</a:t>
            </a:r>
            <a:r>
              <a:rPr lang="fr-FR" sz="1400" dirty="0" smtClean="0"/>
              <a:t> </a:t>
            </a:r>
            <a:r>
              <a:rPr lang="fr-FR" sz="1400" dirty="0" err="1" smtClean="0"/>
              <a:t>cable</a:t>
            </a:r>
            <a:r>
              <a:rPr lang="fr-FR" sz="1400" dirty="0" smtClean="0"/>
              <a:t> and </a:t>
            </a:r>
          </a:p>
          <a:p>
            <a:pPr marL="749808" lvl="2" indent="0">
              <a:buNone/>
            </a:pPr>
            <a:r>
              <a:rPr lang="fr-FR" sz="1400" dirty="0"/>
              <a:t>	 </a:t>
            </a:r>
            <a:r>
              <a:rPr lang="fr-FR" sz="1400" dirty="0" smtClean="0"/>
              <a:t>   </a:t>
            </a:r>
            <a:r>
              <a:rPr lang="fr-FR" sz="1400" dirty="0" err="1" smtClean="0"/>
              <a:t>strand</a:t>
            </a:r>
            <a:r>
              <a:rPr lang="fr-FR" sz="1400" dirty="0" smtClean="0"/>
              <a:t> </a:t>
            </a:r>
            <a:r>
              <a:rPr lang="fr-FR" sz="1400" dirty="0" err="1" smtClean="0"/>
              <a:t>considered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er 20"/>
          <p:cNvGrpSpPr/>
          <p:nvPr/>
        </p:nvGrpSpPr>
        <p:grpSpPr>
          <a:xfrm rot="16200000">
            <a:off x="6364633" y="1621729"/>
            <a:ext cx="1330796" cy="2821244"/>
            <a:chOff x="9325587" y="1266923"/>
            <a:chExt cx="1330796" cy="2821244"/>
          </a:xfrm>
        </p:grpSpPr>
        <p:pic>
          <p:nvPicPr>
            <p:cNvPr id="8" name="Picture 8" descr="F:\All 2001\Talks 2001\GSI Course\pics\Lec3\LHCdip.GIF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448" t="10150" r="17778" b="8908"/>
            <a:stretch/>
          </p:blipFill>
          <p:spPr bwMode="auto">
            <a:xfrm>
              <a:off x="9325587" y="1266923"/>
              <a:ext cx="1330796" cy="2821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>
              <a:cxnSpLocks/>
            </p:cNvCxnSpPr>
            <p:nvPr/>
          </p:nvCxnSpPr>
          <p:spPr>
            <a:xfrm flipH="1">
              <a:off x="9781948" y="2612300"/>
              <a:ext cx="328908" cy="0"/>
            </a:xfrm>
            <a:prstGeom prst="straightConnector1">
              <a:avLst/>
            </a:prstGeom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18"/>
            <p:cNvCxnSpPr>
              <a:cxnSpLocks/>
            </p:cNvCxnSpPr>
            <p:nvPr/>
          </p:nvCxnSpPr>
          <p:spPr>
            <a:xfrm flipH="1">
              <a:off x="9781948" y="2784811"/>
              <a:ext cx="328908" cy="0"/>
            </a:xfrm>
            <a:prstGeom prst="straightConnector1">
              <a:avLst/>
            </a:prstGeom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orme libre 24"/>
            <p:cNvSpPr/>
            <p:nvPr/>
          </p:nvSpPr>
          <p:spPr>
            <a:xfrm>
              <a:off x="10041467" y="2709333"/>
              <a:ext cx="145344" cy="550334"/>
            </a:xfrm>
            <a:custGeom>
              <a:avLst/>
              <a:gdLst>
                <a:gd name="connsiteX0" fmla="*/ 143933 w 145344"/>
                <a:gd name="connsiteY0" fmla="*/ 0 h 550334"/>
                <a:gd name="connsiteX1" fmla="*/ 143933 w 145344"/>
                <a:gd name="connsiteY1" fmla="*/ 93134 h 550334"/>
                <a:gd name="connsiteX2" fmla="*/ 135466 w 145344"/>
                <a:gd name="connsiteY2" fmla="*/ 203200 h 550334"/>
                <a:gd name="connsiteX3" fmla="*/ 84666 w 145344"/>
                <a:gd name="connsiteY3" fmla="*/ 347134 h 550334"/>
                <a:gd name="connsiteX4" fmla="*/ 25400 w 145344"/>
                <a:gd name="connsiteY4" fmla="*/ 499534 h 550334"/>
                <a:gd name="connsiteX5" fmla="*/ 0 w 145344"/>
                <a:gd name="connsiteY5" fmla="*/ 550334 h 55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344" h="550334">
                  <a:moveTo>
                    <a:pt x="143933" y="0"/>
                  </a:moveTo>
                  <a:cubicBezTo>
                    <a:pt x="144638" y="29633"/>
                    <a:pt x="145344" y="59267"/>
                    <a:pt x="143933" y="93134"/>
                  </a:cubicBezTo>
                  <a:cubicBezTo>
                    <a:pt x="142522" y="127001"/>
                    <a:pt x="145344" y="160867"/>
                    <a:pt x="135466" y="203200"/>
                  </a:cubicBezTo>
                  <a:cubicBezTo>
                    <a:pt x="125588" y="245533"/>
                    <a:pt x="103010" y="297745"/>
                    <a:pt x="84666" y="347134"/>
                  </a:cubicBezTo>
                  <a:cubicBezTo>
                    <a:pt x="66322" y="396523"/>
                    <a:pt x="39511" y="465667"/>
                    <a:pt x="25400" y="499534"/>
                  </a:cubicBezTo>
                  <a:cubicBezTo>
                    <a:pt x="11289" y="533401"/>
                    <a:pt x="5644" y="541867"/>
                    <a:pt x="0" y="550334"/>
                  </a:cubicBezTo>
                </a:path>
              </a:pathLst>
            </a:custGeom>
            <a:ln w="28575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Forme libre 25"/>
            <p:cNvSpPr/>
            <p:nvPr/>
          </p:nvSpPr>
          <p:spPr>
            <a:xfrm>
              <a:off x="9922933" y="2015067"/>
              <a:ext cx="262467" cy="651933"/>
            </a:xfrm>
            <a:custGeom>
              <a:avLst/>
              <a:gdLst>
                <a:gd name="connsiteX0" fmla="*/ 262467 w 262467"/>
                <a:gd name="connsiteY0" fmla="*/ 651933 h 651933"/>
                <a:gd name="connsiteX1" fmla="*/ 254000 w 262467"/>
                <a:gd name="connsiteY1" fmla="*/ 584200 h 651933"/>
                <a:gd name="connsiteX2" fmla="*/ 237067 w 262467"/>
                <a:gd name="connsiteY2" fmla="*/ 474133 h 651933"/>
                <a:gd name="connsiteX3" fmla="*/ 194734 w 262467"/>
                <a:gd name="connsiteY3" fmla="*/ 364066 h 651933"/>
                <a:gd name="connsiteX4" fmla="*/ 160867 w 262467"/>
                <a:gd name="connsiteY4" fmla="*/ 237066 h 651933"/>
                <a:gd name="connsiteX5" fmla="*/ 76200 w 262467"/>
                <a:gd name="connsiteY5" fmla="*/ 118533 h 651933"/>
                <a:gd name="connsiteX6" fmla="*/ 0 w 262467"/>
                <a:gd name="connsiteY6" fmla="*/ 0 h 651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467" h="651933">
                  <a:moveTo>
                    <a:pt x="262467" y="651933"/>
                  </a:moveTo>
                  <a:cubicBezTo>
                    <a:pt x="260350" y="632883"/>
                    <a:pt x="258233" y="613833"/>
                    <a:pt x="254000" y="584200"/>
                  </a:cubicBezTo>
                  <a:cubicBezTo>
                    <a:pt x="249767" y="554567"/>
                    <a:pt x="246945" y="510822"/>
                    <a:pt x="237067" y="474133"/>
                  </a:cubicBezTo>
                  <a:cubicBezTo>
                    <a:pt x="227189" y="437444"/>
                    <a:pt x="207434" y="403577"/>
                    <a:pt x="194734" y="364066"/>
                  </a:cubicBezTo>
                  <a:cubicBezTo>
                    <a:pt x="182034" y="324555"/>
                    <a:pt x="180623" y="277988"/>
                    <a:pt x="160867" y="237066"/>
                  </a:cubicBezTo>
                  <a:cubicBezTo>
                    <a:pt x="141111" y="196144"/>
                    <a:pt x="103011" y="158044"/>
                    <a:pt x="76200" y="118533"/>
                  </a:cubicBezTo>
                  <a:cubicBezTo>
                    <a:pt x="49389" y="79022"/>
                    <a:pt x="24694" y="39511"/>
                    <a:pt x="0" y="0"/>
                  </a:cubicBezTo>
                </a:path>
              </a:pathLst>
            </a:custGeom>
            <a:ln w="2540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4338" name="Picture 2" descr="C:\PP\Fellowship\Conferences - Workshops\MT-23\Steady-state quench limits\Pictures\HT_curves_scaled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" r="3112"/>
          <a:stretch/>
        </p:blipFill>
        <p:spPr bwMode="auto">
          <a:xfrm>
            <a:off x="4320653" y="3712091"/>
            <a:ext cx="4719848" cy="244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4707924" y="4878039"/>
            <a:ext cx="1374469" cy="12357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115049" y="4932878"/>
            <a:ext cx="0" cy="789673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83210" y="5696466"/>
            <a:ext cx="654909" cy="12357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80543" y="5385875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>
                <a:solidFill>
                  <a:srgbClr val="000000"/>
                </a:solidFill>
                <a:latin typeface="Calibri"/>
              </a:rPr>
              <a:t>Δ</a:t>
            </a:r>
            <a:r>
              <a:rPr lang="fr-FR" b="1" i="1" dirty="0" smtClean="0">
                <a:solidFill>
                  <a:srgbClr val="000000"/>
                </a:solidFill>
              </a:rPr>
              <a:t>T</a:t>
            </a:r>
            <a:r>
              <a:rPr lang="el-GR" sz="1200" b="1" i="1" dirty="0" smtClean="0">
                <a:solidFill>
                  <a:srgbClr val="000000"/>
                </a:solidFill>
              </a:rPr>
              <a:t>λ</a:t>
            </a:r>
            <a:endParaRPr lang="en-GB" sz="1200" b="1" i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36990" y="452106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>
                <a:solidFill>
                  <a:srgbClr val="000000"/>
                </a:solidFill>
                <a:latin typeface="Calibri"/>
              </a:rPr>
              <a:t>Δ</a:t>
            </a:r>
            <a:r>
              <a:rPr lang="fr-FR" b="1" i="1" dirty="0" err="1" smtClean="0">
                <a:solidFill>
                  <a:srgbClr val="000000"/>
                </a:solidFill>
              </a:rPr>
              <a:t>T</a:t>
            </a:r>
            <a:r>
              <a:rPr lang="fr-FR" sz="1200" b="1" i="1" dirty="0" err="1" smtClean="0">
                <a:solidFill>
                  <a:srgbClr val="000000"/>
                </a:solidFill>
              </a:rPr>
              <a:t>cs</a:t>
            </a:r>
            <a:endParaRPr lang="en-GB" b="1" i="1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51339" y="3918156"/>
            <a:ext cx="10599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err="1" smtClean="0">
                <a:solidFill>
                  <a:srgbClr val="000000"/>
                </a:solidFill>
              </a:rPr>
              <a:t>mid</a:t>
            </a:r>
            <a:r>
              <a:rPr lang="fr-FR" sz="1100" i="1" dirty="0" smtClean="0">
                <a:solidFill>
                  <a:srgbClr val="000000"/>
                </a:solidFill>
              </a:rPr>
              <a:t>-plane</a:t>
            </a:r>
          </a:p>
          <a:p>
            <a:r>
              <a:rPr lang="fr-FR" sz="1100" i="1" dirty="0" smtClean="0">
                <a:solidFill>
                  <a:srgbClr val="000000"/>
                </a:solidFill>
              </a:rPr>
              <a:t>11.8 kA, 5.4 T</a:t>
            </a:r>
            <a:endParaRPr lang="en-GB" sz="1100" i="1" dirty="0">
              <a:solidFill>
                <a:srgbClr val="00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590317" y="4349043"/>
            <a:ext cx="275371" cy="172021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48281"/>
            <a:ext cx="8226854" cy="1322173"/>
          </a:xfrm>
        </p:spPr>
        <p:txBody>
          <a:bodyPr/>
          <a:lstStyle/>
          <a:p>
            <a:pPr algn="ctr"/>
            <a:r>
              <a:rPr lang="fr-FR" dirty="0" err="1" smtClean="0"/>
              <a:t>Deduction</a:t>
            </a:r>
            <a:r>
              <a:rPr lang="fr-FR" dirty="0" smtClean="0"/>
              <a:t> of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steady</a:t>
            </a:r>
            <a:r>
              <a:rPr lang="fr-FR" dirty="0" smtClean="0"/>
              <a:t>-state </a:t>
            </a:r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: the </a:t>
            </a:r>
            <a:r>
              <a:rPr lang="fr-FR" dirty="0" err="1" smtClean="0"/>
              <a:t>method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773" y="1692876"/>
            <a:ext cx="8760943" cy="4399007"/>
          </a:xfrm>
        </p:spPr>
        <p:txBody>
          <a:bodyPr>
            <a:normAutofit fontScale="92500"/>
          </a:bodyPr>
          <a:lstStyle/>
          <a:p>
            <a:r>
              <a:rPr lang="fr-FR" sz="2000" dirty="0" smtClean="0"/>
              <a:t>1) </a:t>
            </a:r>
            <a:r>
              <a:rPr lang="fr-FR" sz="2000" dirty="0" err="1" smtClean="0"/>
              <a:t>experimentally</a:t>
            </a:r>
            <a:r>
              <a:rPr lang="fr-FR" sz="2000" dirty="0" smtClean="0"/>
              <a:t> </a:t>
            </a:r>
            <a:r>
              <a:rPr lang="fr-FR" sz="2000" dirty="0" err="1" smtClean="0"/>
              <a:t>correlate</a:t>
            </a:r>
            <a:r>
              <a:rPr lang="fr-FR" sz="2000" dirty="0" smtClean="0"/>
              <a:t> </a:t>
            </a:r>
            <a:r>
              <a:rPr lang="fr-FR" sz="2000" dirty="0" err="1" smtClean="0"/>
              <a:t>heat</a:t>
            </a:r>
            <a:r>
              <a:rPr lang="fr-FR" sz="2000" dirty="0" smtClean="0"/>
              <a:t> extraction and </a:t>
            </a:r>
            <a:r>
              <a:rPr lang="fr-FR" sz="2000" dirty="0" err="1" smtClean="0"/>
              <a:t>strands</a:t>
            </a:r>
            <a:r>
              <a:rPr lang="fr-FR" sz="2000" dirty="0" smtClean="0"/>
              <a:t> </a:t>
            </a:r>
            <a:r>
              <a:rPr lang="fr-FR" sz="2000" dirty="0" err="1" smtClean="0"/>
              <a:t>temperature</a:t>
            </a:r>
            <a:endParaRPr lang="fr-FR" sz="2000" dirty="0" smtClean="0"/>
          </a:p>
          <a:p>
            <a:pPr lvl="1"/>
            <a:r>
              <a:rPr lang="fr-FR" sz="1600" dirty="0" err="1" smtClean="0"/>
              <a:t>Heating</a:t>
            </a:r>
            <a:r>
              <a:rPr lang="fr-FR" sz="1600" dirty="0" smtClean="0"/>
              <a:t> configuration of the </a:t>
            </a:r>
            <a:r>
              <a:rPr lang="fr-FR" sz="1600" dirty="0" err="1" smtClean="0"/>
              <a:t>cables</a:t>
            </a:r>
            <a:r>
              <a:rPr lang="fr-FR" sz="1600" dirty="0" smtClean="0"/>
              <a:t>: </a:t>
            </a:r>
            <a:r>
              <a:rPr lang="fr-FR" sz="1600" dirty="0" err="1" smtClean="0"/>
              <a:t>typically</a:t>
            </a:r>
            <a:r>
              <a:rPr lang="fr-FR" sz="1600" dirty="0" smtClean="0"/>
              <a:t> </a:t>
            </a:r>
            <a:r>
              <a:rPr lang="fr-FR" sz="1600" dirty="0" err="1" smtClean="0"/>
              <a:t>heating</a:t>
            </a:r>
            <a:r>
              <a:rPr lang="fr-FR" sz="1600" dirty="0" smtClean="0"/>
              <a:t> all the </a:t>
            </a:r>
            <a:r>
              <a:rPr lang="fr-FR" sz="1600" dirty="0" err="1" smtClean="0"/>
              <a:t>cables</a:t>
            </a:r>
            <a:endParaRPr lang="fr-FR" sz="1600" dirty="0" smtClean="0"/>
          </a:p>
          <a:p>
            <a:pPr lvl="1"/>
            <a:r>
              <a:rPr lang="fr-FR" sz="1600" dirty="0" smtClean="0"/>
              <a:t>As a </a:t>
            </a:r>
            <a:r>
              <a:rPr lang="fr-FR" sz="1600" dirty="0" err="1" smtClean="0"/>
              <a:t>function</a:t>
            </a:r>
            <a:r>
              <a:rPr lang="fr-FR" sz="1600" dirty="0" smtClean="0"/>
              <a:t> of the </a:t>
            </a:r>
            <a:r>
              <a:rPr lang="fr-FR" sz="1600" dirty="0" err="1" smtClean="0"/>
              <a:t>mechanical</a:t>
            </a:r>
            <a:r>
              <a:rPr lang="fr-FR" sz="1600" dirty="0" smtClean="0"/>
              <a:t> pressure (for He II </a:t>
            </a:r>
            <a:r>
              <a:rPr lang="fr-FR" sz="1600" dirty="0" err="1" smtClean="0"/>
              <a:t>porous</a:t>
            </a:r>
            <a:r>
              <a:rPr lang="fr-FR" sz="1600" dirty="0" smtClean="0"/>
              <a:t> Nb-Ti </a:t>
            </a:r>
            <a:r>
              <a:rPr lang="fr-FR" sz="1600" dirty="0" err="1" smtClean="0"/>
              <a:t>coils</a:t>
            </a:r>
            <a:r>
              <a:rPr lang="fr-FR" sz="1600" dirty="0" smtClean="0"/>
              <a:t>)</a:t>
            </a:r>
          </a:p>
          <a:p>
            <a:pPr lvl="1"/>
            <a:r>
              <a:rPr lang="fr-FR" sz="1600" dirty="0" smtClean="0"/>
              <a:t>In </a:t>
            </a:r>
            <a:r>
              <a:rPr lang="fr-FR" sz="1600" dirty="0" err="1" smtClean="0"/>
              <a:t>different</a:t>
            </a:r>
            <a:r>
              <a:rPr lang="fr-FR" sz="1600" dirty="0" smtClean="0"/>
              <a:t> positions of the </a:t>
            </a:r>
            <a:r>
              <a:rPr lang="fr-FR" sz="1600" dirty="0" err="1" smtClean="0"/>
              <a:t>cable</a:t>
            </a:r>
            <a:r>
              <a:rPr lang="fr-FR" sz="1600" dirty="0" smtClean="0"/>
              <a:t> (center vs. </a:t>
            </a:r>
            <a:r>
              <a:rPr lang="fr-FR" sz="1600" dirty="0" err="1" smtClean="0"/>
              <a:t>edge</a:t>
            </a:r>
            <a:r>
              <a:rPr lang="fr-FR" sz="1600" dirty="0" smtClean="0"/>
              <a:t>)</a:t>
            </a:r>
          </a:p>
          <a:p>
            <a:r>
              <a:rPr lang="fr-FR" sz="2000" dirty="0" smtClean="0"/>
              <a:t>2) </a:t>
            </a:r>
            <a:r>
              <a:rPr lang="fr-FR" sz="2000" dirty="0" err="1" smtClean="0"/>
              <a:t>scale</a:t>
            </a:r>
            <a:r>
              <a:rPr lang="fr-FR" sz="2000" dirty="0" smtClean="0"/>
              <a:t> the </a:t>
            </a:r>
            <a:r>
              <a:rPr lang="fr-FR" sz="2000" dirty="0" err="1" smtClean="0"/>
              <a:t>heat</a:t>
            </a:r>
            <a:r>
              <a:rPr lang="fr-FR" sz="2000" dirty="0" smtClean="0"/>
              <a:t> extraction to the </a:t>
            </a:r>
            <a:r>
              <a:rPr lang="fr-FR" sz="2000" dirty="0" err="1" smtClean="0"/>
              <a:t>coil</a:t>
            </a:r>
            <a:r>
              <a:rPr lang="fr-FR" sz="2000" dirty="0" smtClean="0"/>
              <a:t> </a:t>
            </a:r>
            <a:r>
              <a:rPr lang="fr-FR" sz="2000" dirty="0" err="1" smtClean="0"/>
              <a:t>geometry</a:t>
            </a:r>
            <a:endParaRPr lang="fr-FR" sz="2000" dirty="0" smtClean="0"/>
          </a:p>
          <a:p>
            <a:pPr lvl="1"/>
            <a:r>
              <a:rPr lang="fr-FR" sz="1600" dirty="0" err="1" smtClean="0"/>
              <a:t>Only</a:t>
            </a:r>
            <a:r>
              <a:rPr lang="fr-FR" sz="1600" dirty="0" smtClean="0"/>
              <a:t> the </a:t>
            </a:r>
            <a:r>
              <a:rPr lang="fr-FR" sz="1600" dirty="0" err="1" smtClean="0"/>
              <a:t>innermost</a:t>
            </a:r>
            <a:r>
              <a:rPr lang="fr-FR" sz="1600" dirty="0" smtClean="0"/>
              <a:t> </a:t>
            </a:r>
            <a:r>
              <a:rPr lang="fr-FR" sz="1600" dirty="0" err="1" smtClean="0"/>
              <a:t>cables</a:t>
            </a:r>
            <a:r>
              <a:rPr lang="fr-FR" sz="1600" dirty="0" smtClean="0"/>
              <a:t>’ </a:t>
            </a:r>
            <a:r>
              <a:rPr lang="fr-FR" sz="1600" dirty="0" err="1" smtClean="0"/>
              <a:t>small</a:t>
            </a:r>
            <a:r>
              <a:rPr lang="fr-FR" sz="1600" dirty="0" smtClean="0"/>
              <a:t> face </a:t>
            </a:r>
            <a:r>
              <a:rPr lang="fr-FR" sz="1600" dirty="0" err="1" smtClean="0"/>
              <a:t>is</a:t>
            </a:r>
            <a:r>
              <a:rPr lang="fr-FR" sz="1600" dirty="0" smtClean="0"/>
              <a:t> in direct contact </a:t>
            </a:r>
            <a:r>
              <a:rPr lang="fr-FR" sz="1600" dirty="0" err="1" smtClean="0"/>
              <a:t>with</a:t>
            </a:r>
            <a:r>
              <a:rPr lang="fr-FR" sz="1600" dirty="0" smtClean="0"/>
              <a:t> the He II bath</a:t>
            </a:r>
          </a:p>
          <a:p>
            <a:pPr lvl="1"/>
            <a:r>
              <a:rPr lang="fr-FR" sz="1600" dirty="0" smtClean="0"/>
              <a:t>The </a:t>
            </a:r>
            <a:r>
              <a:rPr lang="fr-FR" sz="1600" dirty="0" err="1" smtClean="0"/>
              <a:t>outermost</a:t>
            </a:r>
            <a:r>
              <a:rPr lang="fr-FR" sz="1600" dirty="0" smtClean="0"/>
              <a:t> </a:t>
            </a:r>
            <a:r>
              <a:rPr lang="fr-FR" sz="1600" dirty="0" err="1" smtClean="0"/>
              <a:t>small</a:t>
            </a:r>
            <a:r>
              <a:rPr lang="fr-FR" sz="1600" dirty="0" smtClean="0"/>
              <a:t> face </a:t>
            </a:r>
            <a:r>
              <a:rPr lang="fr-FR" sz="1600" dirty="0" err="1" smtClean="0"/>
              <a:t>can</a:t>
            </a:r>
            <a:r>
              <a:rPr lang="fr-FR" sz="1600" dirty="0" smtClean="0"/>
              <a:t> </a:t>
            </a:r>
            <a:r>
              <a:rPr lang="fr-FR" sz="1600" dirty="0" err="1" smtClean="0"/>
              <a:t>be</a:t>
            </a:r>
            <a:r>
              <a:rPr lang="fr-FR" sz="1600" dirty="0" smtClean="0"/>
              <a:t>, </a:t>
            </a:r>
            <a:r>
              <a:rPr lang="fr-FR" sz="1600" dirty="0" err="1" smtClean="0"/>
              <a:t>depending</a:t>
            </a:r>
            <a:r>
              <a:rPr lang="fr-FR" sz="1600" dirty="0" smtClean="0"/>
              <a:t> on the </a:t>
            </a:r>
            <a:r>
              <a:rPr lang="fr-FR" sz="1600" dirty="0" err="1" smtClean="0"/>
              <a:t>magnet</a:t>
            </a:r>
            <a:r>
              <a:rPr lang="fr-FR" sz="1600" dirty="0" smtClean="0"/>
              <a:t> design, in contact </a:t>
            </a:r>
            <a:r>
              <a:rPr lang="fr-FR" sz="1600" dirty="0" err="1" smtClean="0"/>
              <a:t>with</a:t>
            </a:r>
            <a:r>
              <a:rPr lang="fr-FR" sz="1600" dirty="0" smtClean="0"/>
              <a:t> He</a:t>
            </a:r>
          </a:p>
          <a:p>
            <a:r>
              <a:rPr lang="fr-FR" sz="2000" dirty="0" smtClean="0"/>
              <a:t>3) </a:t>
            </a:r>
            <a:r>
              <a:rPr lang="fr-FR" sz="2000" dirty="0" err="1" smtClean="0"/>
              <a:t>compute</a:t>
            </a:r>
            <a:r>
              <a:rPr lang="fr-FR" sz="2000" dirty="0" smtClean="0"/>
              <a:t> </a:t>
            </a:r>
            <a:r>
              <a:rPr lang="fr-FR" sz="2000" i="1" dirty="0" err="1" smtClean="0"/>
              <a:t>Tcs</a:t>
            </a:r>
            <a:r>
              <a:rPr lang="fr-FR" sz="2000" i="1" dirty="0" smtClean="0"/>
              <a:t> (</a:t>
            </a:r>
            <a:r>
              <a:rPr lang="fr-FR" sz="2000" i="1" dirty="0" err="1" smtClean="0"/>
              <a:t>Iop</a:t>
            </a:r>
            <a:r>
              <a:rPr lang="fr-FR" sz="2000" i="1" dirty="0" smtClean="0"/>
              <a:t>, B)</a:t>
            </a:r>
          </a:p>
          <a:p>
            <a:pPr lvl="1"/>
            <a:r>
              <a:rPr lang="fr-FR" sz="1600" dirty="0" err="1" smtClean="0"/>
              <a:t>Cable</a:t>
            </a:r>
            <a:r>
              <a:rPr lang="fr-FR" sz="1600" dirty="0" smtClean="0"/>
              <a:t> location </a:t>
            </a:r>
            <a:r>
              <a:rPr lang="fr-FR" sz="1600" dirty="0" err="1" smtClean="0"/>
              <a:t>within</a:t>
            </a:r>
            <a:r>
              <a:rPr lang="fr-FR" sz="1600" dirty="0" smtClean="0"/>
              <a:t> the </a:t>
            </a:r>
            <a:r>
              <a:rPr lang="fr-FR" sz="1600" dirty="0" err="1" smtClean="0"/>
              <a:t>coil</a:t>
            </a:r>
            <a:r>
              <a:rPr lang="fr-FR" sz="1600" dirty="0" smtClean="0"/>
              <a:t> cross-section</a:t>
            </a:r>
          </a:p>
          <a:p>
            <a:pPr lvl="1"/>
            <a:r>
              <a:rPr lang="fr-FR" sz="1600" dirty="0" smtClean="0"/>
              <a:t>Strand location </a:t>
            </a:r>
            <a:r>
              <a:rPr lang="fr-FR" sz="1600" dirty="0" err="1" smtClean="0"/>
              <a:t>within</a:t>
            </a:r>
            <a:r>
              <a:rPr lang="fr-FR" sz="1600" dirty="0" smtClean="0"/>
              <a:t> the </a:t>
            </a:r>
            <a:r>
              <a:rPr lang="fr-FR" sz="1600" dirty="0" err="1" smtClean="0"/>
              <a:t>cable</a:t>
            </a:r>
            <a:r>
              <a:rPr lang="fr-FR" sz="1600" dirty="0" smtClean="0"/>
              <a:t> cross-section</a:t>
            </a:r>
          </a:p>
          <a:p>
            <a:r>
              <a:rPr lang="fr-FR" sz="2000" dirty="0" smtClean="0"/>
              <a:t>4) </a:t>
            </a:r>
            <a:r>
              <a:rPr lang="fr-FR" sz="2000" dirty="0" err="1" smtClean="0"/>
              <a:t>compute</a:t>
            </a:r>
            <a:r>
              <a:rPr lang="fr-FR" sz="2000" dirty="0" smtClean="0"/>
              <a:t> the </a:t>
            </a:r>
            <a:r>
              <a:rPr lang="fr-FR" sz="2000" dirty="0" err="1" smtClean="0"/>
              <a:t>heat</a:t>
            </a:r>
            <a:r>
              <a:rPr lang="fr-FR" sz="2000" dirty="0" smtClean="0"/>
              <a:t> </a:t>
            </a:r>
            <a:r>
              <a:rPr lang="fr-FR" sz="2000" dirty="0" err="1" smtClean="0"/>
              <a:t>extracted</a:t>
            </a:r>
            <a:r>
              <a:rPr lang="fr-FR" sz="2000" dirty="0" smtClean="0"/>
              <a:t> </a:t>
            </a:r>
            <a:r>
              <a:rPr lang="fr-FR" sz="2000" dirty="0" err="1" smtClean="0"/>
              <a:t>at</a:t>
            </a:r>
            <a:r>
              <a:rPr lang="fr-FR" sz="2000" dirty="0"/>
              <a:t> </a:t>
            </a:r>
            <a:r>
              <a:rPr lang="fr-FR" sz="2000" i="1" dirty="0" err="1"/>
              <a:t>Tcs</a:t>
            </a:r>
            <a:r>
              <a:rPr lang="fr-FR" sz="2000" i="1" dirty="0"/>
              <a:t> (</a:t>
            </a:r>
            <a:r>
              <a:rPr lang="fr-FR" sz="2000" i="1" dirty="0" err="1"/>
              <a:t>Iop</a:t>
            </a:r>
            <a:r>
              <a:rPr lang="fr-FR" sz="2000" i="1" dirty="0"/>
              <a:t>, B</a:t>
            </a:r>
            <a:r>
              <a:rPr lang="fr-FR" sz="2000" i="1" dirty="0" smtClean="0"/>
              <a:t>)</a:t>
            </a:r>
          </a:p>
          <a:p>
            <a:pPr lvl="1"/>
            <a:r>
              <a:rPr lang="fr-FR" sz="1600" dirty="0" err="1" smtClean="0"/>
              <a:t>At</a:t>
            </a:r>
            <a:r>
              <a:rPr lang="fr-FR" sz="1600" dirty="0" smtClean="0"/>
              <a:t> the pressure </a:t>
            </a:r>
            <a:r>
              <a:rPr lang="fr-FR" sz="1600" dirty="0" err="1" smtClean="0"/>
              <a:t>corresponding</a:t>
            </a:r>
            <a:r>
              <a:rPr lang="fr-FR" sz="1600" dirty="0" smtClean="0"/>
              <a:t> to the </a:t>
            </a:r>
            <a:r>
              <a:rPr lang="fr-FR" sz="1600" dirty="0" err="1" smtClean="0"/>
              <a:t>cable</a:t>
            </a:r>
            <a:r>
              <a:rPr lang="fr-FR" sz="1600" dirty="0" smtClean="0"/>
              <a:t> location </a:t>
            </a:r>
            <a:r>
              <a:rPr lang="fr-FR" sz="1600" dirty="0" err="1" smtClean="0"/>
              <a:t>within</a:t>
            </a:r>
            <a:r>
              <a:rPr lang="fr-FR" sz="1600" dirty="0" smtClean="0"/>
              <a:t> the </a:t>
            </a:r>
            <a:r>
              <a:rPr lang="fr-FR" sz="1600" dirty="0" err="1" smtClean="0"/>
              <a:t>coil</a:t>
            </a:r>
            <a:r>
              <a:rPr lang="fr-FR" sz="1600" dirty="0" smtClean="0"/>
              <a:t> cross-section</a:t>
            </a:r>
          </a:p>
          <a:p>
            <a:pPr lvl="2"/>
            <a:r>
              <a:rPr lang="fr-FR" sz="1400" dirty="0" smtClean="0"/>
              <a:t>LHC </a:t>
            </a:r>
            <a:r>
              <a:rPr lang="fr-FR" sz="1400" dirty="0" err="1" smtClean="0"/>
              <a:t>dipole</a:t>
            </a:r>
            <a:r>
              <a:rPr lang="fr-FR" sz="1400" dirty="0" smtClean="0"/>
              <a:t> (MB): pressure </a:t>
            </a:r>
            <a:r>
              <a:rPr lang="fr-FR" sz="1400" dirty="0" err="1" smtClean="0"/>
              <a:t>varying</a:t>
            </a:r>
            <a:r>
              <a:rPr lang="fr-FR" sz="1400" dirty="0" smtClean="0"/>
              <a:t> </a:t>
            </a:r>
            <a:r>
              <a:rPr lang="fr-FR" sz="1400" dirty="0" err="1" smtClean="0"/>
              <a:t>btw</a:t>
            </a:r>
            <a:r>
              <a:rPr lang="fr-FR" sz="1400" dirty="0" smtClean="0"/>
              <a:t> 50 </a:t>
            </a:r>
            <a:r>
              <a:rPr lang="fr-FR" sz="1400" dirty="0" err="1" smtClean="0"/>
              <a:t>MPa</a:t>
            </a:r>
            <a:r>
              <a:rPr lang="fr-FR" sz="1400" dirty="0" smtClean="0"/>
              <a:t> (</a:t>
            </a:r>
            <a:r>
              <a:rPr lang="fr-FR" sz="1400" dirty="0" err="1" smtClean="0"/>
              <a:t>mid</a:t>
            </a:r>
            <a:r>
              <a:rPr lang="fr-FR" sz="1400" dirty="0" smtClean="0"/>
              <a:t>-plane) to 5 </a:t>
            </a:r>
            <a:r>
              <a:rPr lang="fr-FR" sz="1400" dirty="0" err="1" smtClean="0"/>
              <a:t>MPa</a:t>
            </a:r>
            <a:r>
              <a:rPr lang="fr-FR" sz="1400" dirty="0" smtClean="0"/>
              <a:t> (pole)</a:t>
            </a:r>
          </a:p>
          <a:p>
            <a:pPr lvl="2"/>
            <a:r>
              <a:rPr lang="fr-FR" sz="1400" dirty="0" smtClean="0"/>
              <a:t>HL-LHC IR quad </a:t>
            </a:r>
            <a:r>
              <a:rPr lang="fr-FR" sz="1400" dirty="0"/>
              <a:t>(</a:t>
            </a:r>
            <a:r>
              <a:rPr lang="fr-FR" sz="1400" dirty="0" smtClean="0"/>
              <a:t>MQXC): </a:t>
            </a:r>
            <a:r>
              <a:rPr lang="fr-FR" sz="1400" dirty="0"/>
              <a:t>pressure </a:t>
            </a:r>
            <a:r>
              <a:rPr lang="fr-FR" sz="1400" dirty="0" err="1"/>
              <a:t>varying</a:t>
            </a:r>
            <a:r>
              <a:rPr lang="fr-FR" sz="1400" dirty="0"/>
              <a:t> </a:t>
            </a:r>
            <a:r>
              <a:rPr lang="fr-FR" sz="1400" dirty="0" err="1"/>
              <a:t>btw</a:t>
            </a:r>
            <a:r>
              <a:rPr lang="fr-FR" sz="1400" dirty="0"/>
              <a:t> </a:t>
            </a:r>
            <a:r>
              <a:rPr lang="fr-FR" sz="1400" dirty="0" smtClean="0"/>
              <a:t>120 </a:t>
            </a:r>
            <a:r>
              <a:rPr lang="fr-FR" sz="1400" dirty="0" err="1"/>
              <a:t>MPa</a:t>
            </a:r>
            <a:r>
              <a:rPr lang="fr-FR" sz="1400" dirty="0"/>
              <a:t> (</a:t>
            </a:r>
            <a:r>
              <a:rPr lang="fr-FR" sz="1400" dirty="0" err="1"/>
              <a:t>mid</a:t>
            </a:r>
            <a:r>
              <a:rPr lang="fr-FR" sz="1400" dirty="0"/>
              <a:t>-plane) to </a:t>
            </a:r>
            <a:r>
              <a:rPr lang="fr-FR" sz="1400" dirty="0" smtClean="0"/>
              <a:t>25 </a:t>
            </a:r>
            <a:r>
              <a:rPr lang="fr-FR" sz="1400" dirty="0" err="1"/>
              <a:t>MPa</a:t>
            </a:r>
            <a:r>
              <a:rPr lang="fr-FR" sz="1400" dirty="0"/>
              <a:t> (pole)</a:t>
            </a:r>
          </a:p>
          <a:p>
            <a:pPr lvl="2"/>
            <a:r>
              <a:rPr lang="fr-FR" sz="1400" dirty="0" smtClean="0"/>
              <a:t>HL-LHC IR quad </a:t>
            </a:r>
            <a:r>
              <a:rPr lang="fr-FR" sz="1400" dirty="0"/>
              <a:t>(</a:t>
            </a:r>
            <a:r>
              <a:rPr lang="fr-FR" sz="1400" dirty="0" smtClean="0"/>
              <a:t>MQXF): no pressure</a:t>
            </a:r>
            <a:endParaRPr lang="en-GB" sz="2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0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0068"/>
            <a:ext cx="8226854" cy="640800"/>
          </a:xfrm>
        </p:spPr>
        <p:txBody>
          <a:bodyPr/>
          <a:lstStyle/>
          <a:p>
            <a:pPr algn="ctr"/>
            <a:r>
              <a:rPr lang="fr-FR" dirty="0" err="1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0392"/>
            <a:ext cx="9144000" cy="4670854"/>
          </a:xfrm>
        </p:spPr>
        <p:txBody>
          <a:bodyPr>
            <a:normAutofit/>
          </a:bodyPr>
          <a:lstStyle/>
          <a:p>
            <a:r>
              <a:rPr lang="fr-FR" sz="2000" i="1" dirty="0" err="1" smtClean="0"/>
              <a:t>T</a:t>
            </a:r>
            <a:r>
              <a:rPr lang="fr-FR" sz="1200" i="1" dirty="0" err="1" smtClean="0"/>
              <a:t>bath</a:t>
            </a:r>
            <a:r>
              <a:rPr lang="fr-FR" sz="2000" dirty="0" smtClean="0"/>
              <a:t> = 1.9 K, </a:t>
            </a:r>
            <a:r>
              <a:rPr lang="fr-FR" sz="2000" dirty="0" err="1" smtClean="0"/>
              <a:t>held</a:t>
            </a:r>
            <a:r>
              <a:rPr lang="fr-FR" sz="2000" dirty="0" smtClean="0"/>
              <a:t> constant </a:t>
            </a:r>
            <a:r>
              <a:rPr lang="fr-FR" sz="2000" dirty="0" err="1" smtClean="0"/>
              <a:t>during</a:t>
            </a:r>
            <a:r>
              <a:rPr lang="fr-FR" sz="2000" dirty="0" smtClean="0"/>
              <a:t> </a:t>
            </a:r>
            <a:r>
              <a:rPr lang="fr-FR" sz="2000" dirty="0" err="1" smtClean="0"/>
              <a:t>heat</a:t>
            </a:r>
            <a:r>
              <a:rPr lang="fr-FR" sz="2000" dirty="0" smtClean="0"/>
              <a:t> </a:t>
            </a:r>
            <a:r>
              <a:rPr lang="fr-FR" sz="2000" dirty="0" err="1" smtClean="0"/>
              <a:t>removal</a:t>
            </a:r>
            <a:endParaRPr lang="fr-FR" sz="2000" dirty="0" smtClean="0"/>
          </a:p>
          <a:p>
            <a:r>
              <a:rPr lang="fr-FR" sz="2000" dirty="0" smtClean="0"/>
              <a:t>The </a:t>
            </a:r>
            <a:r>
              <a:rPr lang="fr-FR" sz="2000" dirty="0" err="1" smtClean="0"/>
              <a:t>deduced</a:t>
            </a:r>
            <a:r>
              <a:rPr lang="fr-FR" sz="2000" dirty="0" smtClean="0"/>
              <a:t> </a:t>
            </a:r>
            <a:r>
              <a:rPr lang="fr-FR" sz="2000" dirty="0" err="1" smtClean="0"/>
              <a:t>quench</a:t>
            </a:r>
            <a:r>
              <a:rPr lang="fr-FR" sz="2000" dirty="0" smtClean="0"/>
              <a:t> </a:t>
            </a:r>
            <a:r>
              <a:rPr lang="fr-FR" sz="2000" dirty="0" err="1" smtClean="0"/>
              <a:t>limits</a:t>
            </a:r>
            <a:r>
              <a:rPr lang="fr-FR" sz="2000" dirty="0" smtClean="0"/>
              <a:t> </a:t>
            </a:r>
            <a:r>
              <a:rPr lang="fr-FR" sz="2000" dirty="0" err="1" smtClean="0"/>
              <a:t>refer</a:t>
            </a:r>
            <a:r>
              <a:rPr lang="fr-FR" sz="2000" dirty="0" smtClean="0"/>
              <a:t> to an </a:t>
            </a:r>
            <a:r>
              <a:rPr lang="fr-FR" sz="2000" dirty="0" err="1" smtClean="0"/>
              <a:t>average</a:t>
            </a:r>
            <a:r>
              <a:rPr lang="fr-FR" sz="2000" dirty="0" smtClean="0"/>
              <a:t> </a:t>
            </a:r>
            <a:r>
              <a:rPr lang="fr-FR" sz="2000" dirty="0" err="1" smtClean="0"/>
              <a:t>heat</a:t>
            </a:r>
            <a:r>
              <a:rPr lang="fr-FR" sz="2000" dirty="0" smtClean="0"/>
              <a:t> </a:t>
            </a:r>
            <a:r>
              <a:rPr lang="fr-FR" sz="2000" dirty="0" err="1" smtClean="0"/>
              <a:t>deposit</a:t>
            </a:r>
            <a:r>
              <a:rPr lang="fr-FR" sz="2000" dirty="0" smtClean="0"/>
              <a:t> over the </a:t>
            </a:r>
            <a:r>
              <a:rPr lang="fr-FR" sz="2000" dirty="0" err="1" smtClean="0"/>
              <a:t>cable</a:t>
            </a:r>
            <a:endParaRPr lang="en-GB" sz="2000" dirty="0" smtClean="0"/>
          </a:p>
          <a:p>
            <a:r>
              <a:rPr lang="en-GB" sz="2000" dirty="0" smtClean="0"/>
              <a:t>Quench limit along the azimuthal direction: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292" name="Picture 4" descr="C:\PP\Fellowship\Conferences - Workshops\MT-23\Steady-state quench limits\Pictures\QL_vs_phi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" t="1364" r="33720" b="1"/>
          <a:stretch/>
        </p:blipFill>
        <p:spPr bwMode="auto">
          <a:xfrm>
            <a:off x="2006106" y="2644070"/>
            <a:ext cx="4691255" cy="348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83" t="9966" r="13477" b="51473"/>
          <a:stretch/>
        </p:blipFill>
        <p:spPr bwMode="auto">
          <a:xfrm>
            <a:off x="7015343" y="2748639"/>
            <a:ext cx="2007642" cy="262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6948983" y="2567555"/>
            <a:ext cx="2074002" cy="32392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FR" sz="2000" dirty="0" smtClean="0">
                <a:solidFill>
                  <a:srgbClr val="000000"/>
                </a:solidFill>
              </a:rPr>
              <a:t>MQXF</a:t>
            </a:r>
            <a:endParaRPr lang="en-GB" sz="20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9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0068"/>
            <a:ext cx="8226854" cy="640800"/>
          </a:xfrm>
        </p:spPr>
        <p:txBody>
          <a:bodyPr/>
          <a:lstStyle/>
          <a:p>
            <a:pPr algn="ctr"/>
            <a:r>
              <a:rPr lang="fr-FR" dirty="0" err="1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73892"/>
            <a:ext cx="8474529" cy="481913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Quench limit / heat deposit along the azimuthal direction</a:t>
            </a:r>
          </a:p>
          <a:p>
            <a:pPr lvl="1"/>
            <a:r>
              <a:rPr lang="fr-FR" sz="2000" dirty="0" smtClean="0"/>
              <a:t>to </a:t>
            </a:r>
            <a:r>
              <a:rPr lang="fr-FR" sz="2000" dirty="0" err="1" smtClean="0"/>
              <a:t>determine</a:t>
            </a:r>
            <a:r>
              <a:rPr lang="fr-FR" sz="2000" dirty="0" smtClean="0"/>
              <a:t> the </a:t>
            </a:r>
            <a:r>
              <a:rPr lang="fr-FR" sz="2000" dirty="0" err="1" smtClean="0"/>
              <a:t>most</a:t>
            </a:r>
            <a:r>
              <a:rPr lang="fr-FR" sz="2000" dirty="0" smtClean="0"/>
              <a:t> </a:t>
            </a:r>
            <a:r>
              <a:rPr lang="fr-FR" sz="2000" dirty="0" err="1" smtClean="0"/>
              <a:t>critical</a:t>
            </a:r>
            <a:r>
              <a:rPr lang="fr-FR" sz="2000" dirty="0" smtClean="0"/>
              <a:t> </a:t>
            </a:r>
            <a:r>
              <a:rPr lang="fr-FR" sz="2000" dirty="0" err="1" smtClean="0"/>
              <a:t>cables</a:t>
            </a:r>
            <a:endParaRPr lang="fr-FR" sz="2000" dirty="0" smtClean="0"/>
          </a:p>
          <a:p>
            <a:pPr lvl="1"/>
            <a:r>
              <a:rPr lang="fr-FR" sz="2000" dirty="0"/>
              <a:t>f</a:t>
            </a:r>
            <a:r>
              <a:rPr lang="fr-FR" sz="2000" dirty="0" smtClean="0"/>
              <a:t>or </a:t>
            </a:r>
            <a:r>
              <a:rPr lang="fr-FR" sz="2000" dirty="0" err="1" smtClean="0"/>
              <a:t>both</a:t>
            </a:r>
            <a:r>
              <a:rPr lang="fr-FR" sz="2000" dirty="0" smtClean="0"/>
              <a:t> </a:t>
            </a:r>
            <a:r>
              <a:rPr lang="fr-FR" sz="2000" dirty="0" err="1" smtClean="0"/>
              <a:t>magnets</a:t>
            </a:r>
            <a:r>
              <a:rPr lang="fr-FR" sz="2000" dirty="0" smtClean="0"/>
              <a:t> the </a:t>
            </a:r>
            <a:r>
              <a:rPr lang="fr-FR" sz="2000" dirty="0" err="1" smtClean="0"/>
              <a:t>most</a:t>
            </a:r>
            <a:r>
              <a:rPr lang="fr-FR" sz="2000" dirty="0" smtClean="0"/>
              <a:t> </a:t>
            </a:r>
            <a:r>
              <a:rPr lang="fr-FR" sz="2000" dirty="0" err="1" smtClean="0"/>
              <a:t>heated</a:t>
            </a:r>
            <a:r>
              <a:rPr lang="fr-FR" sz="2000" dirty="0" smtClean="0"/>
              <a:t> </a:t>
            </a:r>
            <a:r>
              <a:rPr lang="fr-FR" sz="2000" dirty="0" err="1" smtClean="0"/>
              <a:t>cables</a:t>
            </a:r>
            <a:r>
              <a:rPr lang="fr-FR" sz="2000" dirty="0" smtClean="0"/>
              <a:t> have </a:t>
            </a:r>
            <a:r>
              <a:rPr lang="fr-FR" sz="2000" dirty="0" err="1" smtClean="0"/>
              <a:t>unluckily</a:t>
            </a:r>
            <a:r>
              <a:rPr lang="fr-FR" sz="2000" dirty="0" smtClean="0"/>
              <a:t> the </a:t>
            </a:r>
            <a:r>
              <a:rPr lang="fr-FR" sz="2000" dirty="0" err="1" smtClean="0"/>
              <a:t>smallest</a:t>
            </a:r>
            <a:r>
              <a:rPr lang="fr-FR" sz="2000" dirty="0" smtClean="0"/>
              <a:t> </a:t>
            </a:r>
            <a:r>
              <a:rPr lang="fr-FR" sz="2000" dirty="0" err="1" smtClean="0"/>
              <a:t>quench</a:t>
            </a:r>
            <a:r>
              <a:rPr lang="fr-FR" sz="2000" dirty="0" smtClean="0"/>
              <a:t> </a:t>
            </a:r>
            <a:r>
              <a:rPr lang="fr-FR" sz="2000" dirty="0" err="1" smtClean="0"/>
              <a:t>limit</a:t>
            </a:r>
            <a:r>
              <a:rPr lang="fr-FR" sz="2000" dirty="0" smtClean="0"/>
              <a:t>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7/19/2013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P.P. Granieri - Steady-state quench limits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3" descr="C:\PP\Fellowship\Conferences - Workshops\MT-23\Steady-state quench limits\Pictures\QL-HD_vs_phi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9" t="2061" r="33619"/>
          <a:stretch/>
        </p:blipFill>
        <p:spPr bwMode="auto">
          <a:xfrm>
            <a:off x="2350338" y="2879774"/>
            <a:ext cx="4446321" cy="327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897091" y="5682434"/>
            <a:ext cx="2244147" cy="4657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fr-FR" sz="1000" dirty="0" err="1" smtClean="0"/>
              <a:t>Heat</a:t>
            </a:r>
            <a:r>
              <a:rPr lang="fr-FR" sz="1000" dirty="0" smtClean="0"/>
              <a:t> </a:t>
            </a:r>
            <a:r>
              <a:rPr lang="fr-FR" sz="1000" dirty="0" err="1" smtClean="0"/>
              <a:t>deposit</a:t>
            </a:r>
            <a:r>
              <a:rPr lang="fr-FR" sz="1000" dirty="0" smtClean="0"/>
              <a:t> data </a:t>
            </a:r>
            <a:r>
              <a:rPr lang="fr-FR" sz="1000" dirty="0" err="1" smtClean="0"/>
              <a:t>provided</a:t>
            </a:r>
            <a:r>
              <a:rPr lang="fr-FR" sz="1000" dirty="0" smtClean="0"/>
              <a:t> by </a:t>
            </a:r>
          </a:p>
          <a:p>
            <a:pPr marL="36576" indent="0">
              <a:buNone/>
            </a:pPr>
            <a:r>
              <a:rPr lang="fr-FR" sz="1000" dirty="0" smtClean="0"/>
              <a:t>L.S. Esposito, L. Skordis,  F. Cerutti</a:t>
            </a:r>
            <a:endParaRPr lang="en-GB" sz="1000" i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83" t="9966" r="13477" b="51473"/>
          <a:stretch/>
        </p:blipFill>
        <p:spPr bwMode="auto">
          <a:xfrm>
            <a:off x="7015343" y="2748639"/>
            <a:ext cx="2007642" cy="262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948983" y="2567555"/>
            <a:ext cx="2074002" cy="32392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FR" sz="2000" dirty="0" smtClean="0">
                <a:solidFill>
                  <a:srgbClr val="000000"/>
                </a:solidFill>
              </a:rPr>
              <a:t>MQXF</a:t>
            </a:r>
            <a:endParaRPr lang="en-GB" sz="20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44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6033</TotalTime>
  <Words>880</Words>
  <Application>Microsoft Office PowerPoint</Application>
  <PresentationFormat>On-screen Show (4:3)</PresentationFormat>
  <Paragraphs>133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CERN(4-3)</vt:lpstr>
      <vt:lpstr>Deduction of steady-state cable quench limits for various electrical insulation schemes with application to LHC and HL-LHC magnets</vt:lpstr>
      <vt:lpstr>PowerPoint Presentation</vt:lpstr>
      <vt:lpstr>Experimental technique</vt:lpstr>
      <vt:lpstr>Heat transfer through cable electrical insulation</vt:lpstr>
      <vt:lpstr>Heat transfer through cable electrical insulation</vt:lpstr>
      <vt:lpstr>Deduction of cable steady-state quench limits</vt:lpstr>
      <vt:lpstr>Deduction of cable steady-state quench limits: the method</vt:lpstr>
      <vt:lpstr>Results</vt:lpstr>
      <vt:lpstr>Results</vt:lpstr>
      <vt:lpstr>Results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Shauna Dillon</cp:lastModifiedBy>
  <cp:revision>184</cp:revision>
  <cp:lastPrinted>2013-07-11T13:50:06Z</cp:lastPrinted>
  <dcterms:created xsi:type="dcterms:W3CDTF">2012-11-30T11:04:26Z</dcterms:created>
  <dcterms:modified xsi:type="dcterms:W3CDTF">2013-07-18T12:49:56Z</dcterms:modified>
</cp:coreProperties>
</file>