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334" r:id="rId4"/>
    <p:sldId id="335" r:id="rId5"/>
    <p:sldId id="341" r:id="rId6"/>
    <p:sldId id="347" r:id="rId7"/>
    <p:sldId id="336" r:id="rId8"/>
    <p:sldId id="338" r:id="rId9"/>
    <p:sldId id="348" r:id="rId10"/>
    <p:sldId id="360" r:id="rId11"/>
    <p:sldId id="277" r:id="rId12"/>
    <p:sldId id="278" r:id="rId13"/>
    <p:sldId id="361" r:id="rId14"/>
    <p:sldId id="362" r:id="rId15"/>
    <p:sldId id="363" r:id="rId16"/>
    <p:sldId id="332" r:id="rId17"/>
    <p:sldId id="352" r:id="rId18"/>
    <p:sldId id="327" r:id="rId19"/>
    <p:sldId id="330" r:id="rId20"/>
    <p:sldId id="315" r:id="rId21"/>
    <p:sldId id="344" r:id="rId22"/>
    <p:sldId id="368" r:id="rId23"/>
    <p:sldId id="354" r:id="rId24"/>
    <p:sldId id="325" r:id="rId25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4712" autoAdjust="0"/>
  </p:normalViewPr>
  <p:slideViewPr>
    <p:cSldViewPr>
      <p:cViewPr>
        <p:scale>
          <a:sx n="80" d="100"/>
          <a:sy n="80" d="100"/>
        </p:scale>
        <p:origin x="-864" y="-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Training MQXC0</a:t>
            </a:r>
            <a:r>
              <a:rPr lang="en-GB" baseline="0" dirty="0">
                <a:latin typeface="Times New Roman" pitchFamily="18" charset="0"/>
                <a:cs typeface="Times New Roman" pitchFamily="18" charset="0"/>
              </a:rPr>
              <a:t> &amp; 2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607237642780686"/>
          <c:y val="0.11806273584488808"/>
          <c:w val="0.79436817609694699"/>
          <c:h val="0.75214856350026948"/>
        </c:manualLayout>
      </c:layout>
      <c:scatterChart>
        <c:scatterStyle val="lineMarker"/>
        <c:varyColors val="0"/>
        <c:ser>
          <c:idx val="0"/>
          <c:order val="0"/>
          <c:tx>
            <c:strRef>
              <c:f>'MQXC2 test sm18'!$I$4</c:f>
              <c:strCache>
                <c:ptCount val="1"/>
                <c:pt idx="0">
                  <c:v>MQXC2 Training Quenches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10850</a:t>
                    </a:r>
                    <a:r>
                      <a:rPr lang="en-US" baseline="0"/>
                      <a:t> A coil 3 outer</a:t>
                    </a:r>
                    <a:endParaRPr lang="en-US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7243947858472998E-3"/>
                  <c:y val="3.086419753086419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11485 A coil 3 outer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5865921787709499E-3"/>
                  <c:y val="3.086419753086419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11733 A coil 3 outer</a:t>
                    </a:r>
                    <a:r>
                      <a:rPr lang="en-US" baseline="0"/>
                      <a:t> </a:t>
                    </a:r>
                    <a:r>
                      <a:rPr lang="en-US"/>
                      <a:t>Layer Jump</a:t>
                    </a:r>
                  </a:p>
                  <a:p>
                    <a:endParaRPr lang="en-US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12146 A coil 3 outer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12404 A coil 7 outer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11731843575419E-2"/>
                  <c:y val="2.244668911335577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12802 A coil 8 outer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7.4487895716945996E-3"/>
                  <c:y val="2.8058361391694723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12911 A coil 3 outer 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8"/>
              <c:layout>
                <c:manualLayout>
                  <c:x val="-2.7932960893854747E-2"/>
                  <c:y val="-2.24466891133557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7"/>
              <c:layout>
                <c:manualLayout>
                  <c:x val="-8.0085301837270348E-2"/>
                  <c:y val="-3.647586980920314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13458.7  ss 83.4% 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'MQXC2 test sm18'!$H$5:$H$49</c:f>
              <c:numCache>
                <c:formatCode>General</c:formatCode>
                <c:ptCount val="4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</c:numCache>
            </c:numRef>
          </c:xVal>
          <c:yVal>
            <c:numRef>
              <c:f>'MQXC2 test sm18'!$I$5:$I$49</c:f>
              <c:numCache>
                <c:formatCode>General</c:formatCode>
                <c:ptCount val="45"/>
                <c:pt idx="3">
                  <c:v>10850</c:v>
                </c:pt>
                <c:pt idx="4">
                  <c:v>11485</c:v>
                </c:pt>
                <c:pt idx="5">
                  <c:v>11733</c:v>
                </c:pt>
                <c:pt idx="6">
                  <c:v>12146</c:v>
                </c:pt>
                <c:pt idx="7">
                  <c:v>12404</c:v>
                </c:pt>
                <c:pt idx="8">
                  <c:v>12802</c:v>
                </c:pt>
                <c:pt idx="9">
                  <c:v>12911</c:v>
                </c:pt>
                <c:pt idx="28">
                  <c:v>12791</c:v>
                </c:pt>
                <c:pt idx="36">
                  <c:v>13118</c:v>
                </c:pt>
                <c:pt idx="37">
                  <c:v>13458.7</c:v>
                </c:pt>
                <c:pt idx="44">
                  <c:v>13450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'MQXC2 test sm18'!$J$4</c:f>
              <c:strCache>
                <c:ptCount val="1"/>
                <c:pt idx="0">
                  <c:v>MQXC2 De-training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27"/>
              <c:layout/>
              <c:tx>
                <c:rich>
                  <a:bodyPr/>
                  <a:lstStyle/>
                  <a:p>
                    <a:r>
                      <a:rPr lang="en-US" dirty="0"/>
                      <a:t>12218</a:t>
                    </a:r>
                  </a:p>
                  <a:p>
                    <a:r>
                      <a:rPr lang="en-US" dirty="0"/>
                      <a:t>-582A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3"/>
              <c:layout>
                <c:manualLayout>
                  <c:x val="-9.3109869646182501E-3"/>
                  <c:y val="2.805836139169472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13366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-93A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r"/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xVal>
            <c:numRef>
              <c:f>'MQXC2 test sm18'!$H$5:$H$49</c:f>
              <c:numCache>
                <c:formatCode>General</c:formatCode>
                <c:ptCount val="4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</c:numCache>
            </c:numRef>
          </c:xVal>
          <c:yVal>
            <c:numRef>
              <c:f>'MQXC2 test sm18'!$J$5:$J$49</c:f>
              <c:numCache>
                <c:formatCode>General</c:formatCode>
                <c:ptCount val="45"/>
                <c:pt idx="27">
                  <c:v>12218</c:v>
                </c:pt>
                <c:pt idx="43">
                  <c:v>13366</c:v>
                </c:pt>
              </c:numCache>
            </c:numRef>
          </c:yVal>
          <c:smooth val="0"/>
        </c:ser>
        <c:ser>
          <c:idx val="2"/>
          <c:order val="2"/>
          <c:tx>
            <c:v>MQXC0 Training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chemeClr val="tx1"/>
              </a:solidFill>
            </c:spPr>
          </c:marker>
          <c:dLbls>
            <c:dLbl>
              <c:idx val="5"/>
              <c:layout>
                <c:manualLayout>
                  <c:x val="-5.3651866151866151E-2"/>
                  <c:y val="-1.68352377669962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9.8676010093332933E-2"/>
                  <c:y val="8.4175084175084174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12226</a:t>
                    </a:r>
                    <a:r>
                      <a:rPr lang="en-US" baseline="0"/>
                      <a:t> </a:t>
                    </a:r>
                    <a:r>
                      <a:rPr lang="en-US"/>
                      <a:t>-74A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7.7001862197392926E-2"/>
                  <c:y val="-8.4175084175084174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9.2835988406854544E-2"/>
                  <c:y val="-2.525252525252525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13249 ss  82.1% 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yVal>
            <c:numRef>
              <c:f>'MQXC2 test sm18'!$BN$38:$BN$47</c:f>
              <c:numCache>
                <c:formatCode>General</c:formatCode>
                <c:ptCount val="10"/>
                <c:pt idx="3">
                  <c:v>11385</c:v>
                </c:pt>
                <c:pt idx="4">
                  <c:v>11859.8</c:v>
                </c:pt>
                <c:pt idx="5">
                  <c:v>12300</c:v>
                </c:pt>
                <c:pt idx="6">
                  <c:v>12226</c:v>
                </c:pt>
                <c:pt idx="7">
                  <c:v>12538</c:v>
                </c:pt>
                <c:pt idx="8">
                  <c:v>13249</c:v>
                </c:pt>
              </c:numCache>
            </c:numRef>
          </c:yVal>
          <c:smooth val="0"/>
        </c:ser>
        <c:dLbls>
          <c:dLblPos val="r"/>
          <c:showLegendKey val="0"/>
          <c:showVal val="1"/>
          <c:showCatName val="1"/>
          <c:showSerName val="0"/>
          <c:showPercent val="0"/>
          <c:showBubbleSize val="0"/>
        </c:dLbls>
        <c:axId val="33834496"/>
        <c:axId val="4520576"/>
      </c:scatterChart>
      <c:valAx>
        <c:axId val="33834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Event #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520576"/>
        <c:crosses val="autoZero"/>
        <c:crossBetween val="midCat"/>
      </c:valAx>
      <c:valAx>
        <c:axId val="4520576"/>
        <c:scaling>
          <c:orientation val="minMax"/>
          <c:min val="1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Magnet Current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38344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1940420454199983"/>
          <c:y val="0.54310648037682163"/>
          <c:w val="0.19503556479231918"/>
          <c:h val="0.15221307563827249"/>
        </c:manualLayout>
      </c:layout>
      <c:overlay val="0"/>
      <c:spPr>
        <a:solidFill>
          <a:schemeClr val="bg2">
            <a:lumMod val="75000"/>
          </a:schemeClr>
        </a:solidFill>
      </c:sp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587729658792651"/>
          <c:y val="0.23195610965296004"/>
          <c:w val="0.47015091863517061"/>
          <c:h val="0.54558253135024792"/>
        </c:manualLayout>
      </c:layout>
      <c:scatterChart>
        <c:scatterStyle val="lineMarker"/>
        <c:varyColors val="0"/>
        <c:ser>
          <c:idx val="0"/>
          <c:order val="0"/>
          <c:tx>
            <c:strRef>
              <c:f>'MQXC 0 cold test1'!$AR$70</c:f>
              <c:strCache>
                <c:ptCount val="1"/>
                <c:pt idx="0">
                  <c:v>Coils 1-3</c:v>
                </c:pt>
              </c:strCache>
            </c:strRef>
          </c:tx>
          <c:spPr>
            <a:ln w="28575">
              <a:noFill/>
            </a:ln>
          </c:spPr>
          <c:xVal>
            <c:numRef>
              <c:f>'MQXC 0 cold test1'!$AQ$71:$AQ$75</c:f>
              <c:numCache>
                <c:formatCode>General</c:formatCode>
                <c:ptCount val="5"/>
                <c:pt idx="0">
                  <c:v>2</c:v>
                </c:pt>
                <c:pt idx="1">
                  <c:v>2.5</c:v>
                </c:pt>
                <c:pt idx="2">
                  <c:v>3</c:v>
                </c:pt>
                <c:pt idx="3">
                  <c:v>3.3</c:v>
                </c:pt>
                <c:pt idx="4">
                  <c:v>6</c:v>
                </c:pt>
              </c:numCache>
            </c:numRef>
          </c:xVal>
          <c:yVal>
            <c:numRef>
              <c:f>'MQXC 0 cold test1'!$AR$71:$AR$75</c:f>
              <c:numCache>
                <c:formatCode>General</c:formatCode>
                <c:ptCount val="5"/>
                <c:pt idx="0">
                  <c:v>1.0111111111111111</c:v>
                </c:pt>
                <c:pt idx="1">
                  <c:v>1.583333333333333</c:v>
                </c:pt>
                <c:pt idx="2">
                  <c:v>2.2833333333333337</c:v>
                </c:pt>
                <c:pt idx="3">
                  <c:v>2.8233333333333333</c:v>
                </c:pt>
                <c:pt idx="4">
                  <c:v>9.1333333333333346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'MQXC 0 cold test1'!$AS$70</c:f>
              <c:strCache>
                <c:ptCount val="1"/>
                <c:pt idx="0">
                  <c:v> Coils 3-2</c:v>
                </c:pt>
              </c:strCache>
            </c:strRef>
          </c:tx>
          <c:spPr>
            <a:ln w="28575">
              <a:noFill/>
            </a:ln>
          </c:spPr>
          <c:xVal>
            <c:numRef>
              <c:f>'MQXC 0 cold test1'!$AQ$71:$AQ$75</c:f>
              <c:numCache>
                <c:formatCode>General</c:formatCode>
                <c:ptCount val="5"/>
                <c:pt idx="0">
                  <c:v>2</c:v>
                </c:pt>
                <c:pt idx="1">
                  <c:v>2.5</c:v>
                </c:pt>
                <c:pt idx="2">
                  <c:v>3</c:v>
                </c:pt>
                <c:pt idx="3">
                  <c:v>3.3</c:v>
                </c:pt>
                <c:pt idx="4">
                  <c:v>6</c:v>
                </c:pt>
              </c:numCache>
            </c:numRef>
          </c:xVal>
          <c:yVal>
            <c:numRef>
              <c:f>'MQXC 0 cold test1'!$AS$71:$AS$75</c:f>
              <c:numCache>
                <c:formatCode>General</c:formatCode>
                <c:ptCount val="5"/>
                <c:pt idx="0">
                  <c:v>1.0999999999999999</c:v>
                </c:pt>
                <c:pt idx="1">
                  <c:v>1.7222222222222223</c:v>
                </c:pt>
                <c:pt idx="2">
                  <c:v>2.4833333333333329</c:v>
                </c:pt>
                <c:pt idx="3">
                  <c:v>3.0799999999999996</c:v>
                </c:pt>
                <c:pt idx="4">
                  <c:v>10.199999999999999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'MQXC 0 cold test1'!$AS$70</c:f>
              <c:strCache>
                <c:ptCount val="1"/>
                <c:pt idx="0">
                  <c:v> Coils 3-2</c:v>
                </c:pt>
              </c:strCache>
            </c:strRef>
          </c:tx>
          <c:spPr>
            <a:ln w="28575">
              <a:noFill/>
            </a:ln>
          </c:spPr>
          <c:xVal>
            <c:numRef>
              <c:f>'MQXC 0 cold test1'!$AQ$71:$AQ$75</c:f>
              <c:numCache>
                <c:formatCode>General</c:formatCode>
                <c:ptCount val="5"/>
                <c:pt idx="0">
                  <c:v>2</c:v>
                </c:pt>
                <c:pt idx="1">
                  <c:v>2.5</c:v>
                </c:pt>
                <c:pt idx="2">
                  <c:v>3</c:v>
                </c:pt>
                <c:pt idx="3">
                  <c:v>3.3</c:v>
                </c:pt>
                <c:pt idx="4">
                  <c:v>6</c:v>
                </c:pt>
              </c:numCache>
            </c:numRef>
          </c:xVal>
          <c:yVal>
            <c:numRef>
              <c:f>'MQXC 0 cold test1'!$AS$71:$AS$75</c:f>
              <c:numCache>
                <c:formatCode>General</c:formatCode>
                <c:ptCount val="5"/>
                <c:pt idx="0">
                  <c:v>1.0999999999999999</c:v>
                </c:pt>
                <c:pt idx="1">
                  <c:v>1.7222222222222223</c:v>
                </c:pt>
                <c:pt idx="2">
                  <c:v>2.4833333333333329</c:v>
                </c:pt>
                <c:pt idx="3">
                  <c:v>3.0799999999999996</c:v>
                </c:pt>
                <c:pt idx="4">
                  <c:v>10.199999999999999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'MQXC 0 cold test1'!$AT$70</c:f>
              <c:strCache>
                <c:ptCount val="1"/>
                <c:pt idx="0">
                  <c:v>Coils 2-4</c:v>
                </c:pt>
              </c:strCache>
            </c:strRef>
          </c:tx>
          <c:spPr>
            <a:ln w="28575">
              <a:noFill/>
            </a:ln>
          </c:spPr>
          <c:xVal>
            <c:numRef>
              <c:f>'MQXC 0 cold test1'!$AQ$71:$AQ$75</c:f>
              <c:numCache>
                <c:formatCode>General</c:formatCode>
                <c:ptCount val="5"/>
                <c:pt idx="0">
                  <c:v>2</c:v>
                </c:pt>
                <c:pt idx="1">
                  <c:v>2.5</c:v>
                </c:pt>
                <c:pt idx="2">
                  <c:v>3</c:v>
                </c:pt>
                <c:pt idx="3">
                  <c:v>3.3</c:v>
                </c:pt>
                <c:pt idx="4">
                  <c:v>6</c:v>
                </c:pt>
              </c:numCache>
            </c:numRef>
          </c:xVal>
          <c:yVal>
            <c:numRef>
              <c:f>'MQXC 0 cold test1'!$AT$71:$AT$75</c:f>
              <c:numCache>
                <c:formatCode>General</c:formatCode>
                <c:ptCount val="5"/>
                <c:pt idx="0">
                  <c:v>1.0155555555555555</c:v>
                </c:pt>
                <c:pt idx="1">
                  <c:v>1.583333333333333</c:v>
                </c:pt>
                <c:pt idx="2">
                  <c:v>2.2833333333333337</c:v>
                </c:pt>
                <c:pt idx="3">
                  <c:v>2.8233333333333333</c:v>
                </c:pt>
                <c:pt idx="4">
                  <c:v>9.1666666666666661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'MQXC 0 cold test1'!$AU$70</c:f>
              <c:strCache>
                <c:ptCount val="1"/>
                <c:pt idx="0">
                  <c:v>Coils 1-4</c:v>
                </c:pt>
              </c:strCache>
            </c:strRef>
          </c:tx>
          <c:spPr>
            <a:ln w="28575">
              <a:noFill/>
            </a:ln>
          </c:spPr>
          <c:xVal>
            <c:numRef>
              <c:f>'MQXC 0 cold test1'!$AQ$71:$AQ$75</c:f>
              <c:numCache>
                <c:formatCode>General</c:formatCode>
                <c:ptCount val="5"/>
                <c:pt idx="0">
                  <c:v>2</c:v>
                </c:pt>
                <c:pt idx="1">
                  <c:v>2.5</c:v>
                </c:pt>
                <c:pt idx="2">
                  <c:v>3</c:v>
                </c:pt>
                <c:pt idx="3">
                  <c:v>3.3</c:v>
                </c:pt>
                <c:pt idx="4">
                  <c:v>6</c:v>
                </c:pt>
              </c:numCache>
            </c:numRef>
          </c:xVal>
          <c:yVal>
            <c:numRef>
              <c:f>'MQXC 0 cold test1'!$AU$71:$AU$75</c:f>
              <c:numCache>
                <c:formatCode>General</c:formatCode>
                <c:ptCount val="5"/>
                <c:pt idx="0">
                  <c:v>1</c:v>
                </c:pt>
                <c:pt idx="1">
                  <c:v>1.5694444444444442</c:v>
                </c:pt>
                <c:pt idx="2">
                  <c:v>2.2500000000000004</c:v>
                </c:pt>
                <c:pt idx="3">
                  <c:v>2.8049999999999997</c:v>
                </c:pt>
                <c:pt idx="4">
                  <c:v>9.1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'MQXC 0 cold test1'!$AV$70</c:f>
              <c:strCache>
                <c:ptCount val="1"/>
                <c:pt idx="0">
                  <c:v>Total power  W/m from heaters</c:v>
                </c:pt>
              </c:strCache>
            </c:strRef>
          </c:tx>
          <c:spPr>
            <a:ln w="28575">
              <a:noFill/>
            </a:ln>
          </c:spPr>
          <c:xVal>
            <c:numRef>
              <c:f>'MQXC 0 cold test1'!$AQ$71:$AQ$75</c:f>
              <c:numCache>
                <c:formatCode>General</c:formatCode>
                <c:ptCount val="5"/>
                <c:pt idx="0">
                  <c:v>2</c:v>
                </c:pt>
                <c:pt idx="1">
                  <c:v>2.5</c:v>
                </c:pt>
                <c:pt idx="2">
                  <c:v>3</c:v>
                </c:pt>
                <c:pt idx="3">
                  <c:v>3.3</c:v>
                </c:pt>
                <c:pt idx="4">
                  <c:v>6</c:v>
                </c:pt>
              </c:numCache>
            </c:numRef>
          </c:xVal>
          <c:yVal>
            <c:numRef>
              <c:f>'MQXC 0 cold test1'!$AV$71:$AV$75</c:f>
              <c:numCache>
                <c:formatCode>General</c:formatCode>
                <c:ptCount val="5"/>
                <c:pt idx="0">
                  <c:v>4.126666666666666</c:v>
                </c:pt>
                <c:pt idx="1">
                  <c:v>6.4583333333333321</c:v>
                </c:pt>
                <c:pt idx="2">
                  <c:v>9.3000000000000007</c:v>
                </c:pt>
                <c:pt idx="3">
                  <c:v>11.531666666666666</c:v>
                </c:pt>
                <c:pt idx="4">
                  <c:v>37.6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57856"/>
        <c:axId val="4859392"/>
      </c:scatterChart>
      <c:valAx>
        <c:axId val="4857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859392"/>
        <c:crosses val="autoZero"/>
        <c:crossBetween val="midCat"/>
      </c:valAx>
      <c:valAx>
        <c:axId val="4859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8578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6862532808398956"/>
          <c:y val="0.219919072615923"/>
          <c:w val="0.31470800524934384"/>
          <c:h val="0.69905074365704289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124024687649742"/>
          <c:y val="0.12892203491342105"/>
          <c:w val="0.80120631208564874"/>
          <c:h val="0.750687435043774"/>
        </c:manualLayout>
      </c:layout>
      <c:scatterChart>
        <c:scatterStyle val="lineMarker"/>
        <c:varyColors val="0"/>
        <c:ser>
          <c:idx val="0"/>
          <c:order val="0"/>
          <c:tx>
            <c:strRef>
              <c:f>'MQXC2 heater delays '!$J$21</c:f>
              <c:strCache>
                <c:ptCount val="1"/>
                <c:pt idx="0">
                  <c:v> MQXC0 40A Quench heater current</c:v>
                </c:pt>
              </c:strCache>
            </c:strRef>
          </c:tx>
          <c:spPr>
            <a:ln w="28575">
              <a:noFill/>
            </a:ln>
          </c:spPr>
          <c:trendline>
            <c:trendlineType val="poly"/>
            <c:order val="2"/>
            <c:dispRSqr val="0"/>
            <c:dispEq val="0"/>
          </c:trendline>
          <c:xVal>
            <c:numRef>
              <c:f>'MQXC2 heater delays '!$G$22:$G$29</c:f>
              <c:numCache>
                <c:formatCode>General</c:formatCode>
                <c:ptCount val="8"/>
                <c:pt idx="0">
                  <c:v>0.8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7">
                  <c:v>12.8</c:v>
                </c:pt>
              </c:numCache>
            </c:numRef>
          </c:xVal>
          <c:yVal>
            <c:numRef>
              <c:f>'MQXC2 heater delays '!$J$22:$J$29</c:f>
              <c:numCache>
                <c:formatCode>General</c:formatCode>
                <c:ptCount val="8"/>
                <c:pt idx="0">
                  <c:v>160</c:v>
                </c:pt>
                <c:pt idx="1">
                  <c:v>148</c:v>
                </c:pt>
                <c:pt idx="2">
                  <c:v>117</c:v>
                </c:pt>
                <c:pt idx="3">
                  <c:v>77</c:v>
                </c:pt>
                <c:pt idx="4">
                  <c:v>20</c:v>
                </c:pt>
                <c:pt idx="5">
                  <c:v>12</c:v>
                </c:pt>
                <c:pt idx="7">
                  <c:v>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'MQXC2 heater delays '!$J$34</c:f>
              <c:strCache>
                <c:ptCount val="1"/>
                <c:pt idx="0">
                  <c:v>MQXC 2 40A Quench heater current</c:v>
                </c:pt>
              </c:strCache>
            </c:strRef>
          </c:tx>
          <c:spPr>
            <a:ln w="28575">
              <a:noFill/>
            </a:ln>
          </c:spPr>
          <c:trendline>
            <c:trendlineType val="poly"/>
            <c:order val="2"/>
            <c:dispRSqr val="0"/>
            <c:dispEq val="0"/>
          </c:trendline>
          <c:xVal>
            <c:numRef>
              <c:f>'MQXC2 heater delays '!$G$35:$G$42</c:f>
              <c:numCache>
                <c:formatCode>General</c:formatCode>
                <c:ptCount val="8"/>
                <c:pt idx="0">
                  <c:v>0.8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7">
                  <c:v>12.8</c:v>
                </c:pt>
              </c:numCache>
            </c:numRef>
          </c:xVal>
          <c:yVal>
            <c:numRef>
              <c:f>'MQXC2 heater delays '!$J$35:$J$42</c:f>
              <c:numCache>
                <c:formatCode>General</c:formatCode>
                <c:ptCount val="8"/>
                <c:pt idx="2">
                  <c:v>160</c:v>
                </c:pt>
                <c:pt idx="3">
                  <c:v>97</c:v>
                </c:pt>
                <c:pt idx="4">
                  <c:v>62</c:v>
                </c:pt>
                <c:pt idx="5">
                  <c:v>51.8</c:v>
                </c:pt>
                <c:pt idx="7">
                  <c:v>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150976"/>
        <c:axId val="73601408"/>
      </c:scatterChart>
      <c:valAx>
        <c:axId val="49150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73601408"/>
        <c:crosses val="autoZero"/>
        <c:crossBetween val="midCat"/>
        <c:majorUnit val="1"/>
      </c:valAx>
      <c:valAx>
        <c:axId val="73601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9150976"/>
        <c:crosses val="autoZero"/>
        <c:crossBetween val="midCat"/>
        <c:majorUnit val="10"/>
      </c:valAx>
    </c:plotArea>
    <c:legend>
      <c:legendPos val="r"/>
      <c:layout>
        <c:manualLayout>
          <c:xMode val="edge"/>
          <c:yMode val="edge"/>
          <c:x val="0.57107604396861833"/>
          <c:y val="0.29721216685162677"/>
          <c:w val="0.32780507341214499"/>
          <c:h val="0.33742535538762353"/>
        </c:manualLayout>
      </c:layout>
      <c:overlay val="0"/>
      <c:spPr>
        <a:solidFill>
          <a:schemeClr val="accent6">
            <a:lumMod val="60000"/>
            <a:lumOff val="40000"/>
          </a:schemeClr>
        </a:solidFill>
      </c:sp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0.13296</cdr:x>
      <cdr:y>0.34512</cdr:y>
    </cdr:from>
    <cdr:to>
      <cdr:x>0.67486</cdr:x>
      <cdr:y>0.35017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906780" y="1562100"/>
          <a:ext cx="3695700" cy="2286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0.75642</cdr:x>
      <cdr:y>0.32997</cdr:y>
    </cdr:from>
    <cdr:to>
      <cdr:x>0.94302</cdr:x>
      <cdr:y>0.41582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158740" y="1493520"/>
          <a:ext cx="1272540" cy="3886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0.84804</cdr:x>
      <cdr:y>0.34175</cdr:y>
    </cdr:from>
    <cdr:to>
      <cdr:x>0.98212</cdr:x>
      <cdr:y>0.54377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783580" y="154686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0.69236</cdr:x>
      <cdr:y>0.30079</cdr:y>
    </cdr:from>
    <cdr:to>
      <cdr:x>0.87225</cdr:x>
      <cdr:y>0.40011</cdr:y>
    </cdr:to>
    <cdr:sp macro="" textlink="">
      <cdr:nvSpPr>
        <cdr:cNvPr id="9" name="TextBox 7"/>
        <cdr:cNvSpPr txBox="1"/>
      </cdr:nvSpPr>
      <cdr:spPr>
        <a:xfrm xmlns:a="http://schemas.openxmlformats.org/drawingml/2006/main">
          <a:off x="4721860" y="1361440"/>
          <a:ext cx="1226820" cy="44958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>
              <a:latin typeface="Bradley Hand ITC" pitchFamily="66" charset="0"/>
            </a:rPr>
            <a:t>12800 A nominal magtnet</a:t>
          </a:r>
          <a:r>
            <a:rPr lang="en-GB" sz="1100" baseline="0">
              <a:latin typeface="Bradley Hand ITC" pitchFamily="66" charset="0"/>
            </a:rPr>
            <a:t> current</a:t>
          </a:r>
          <a:endParaRPr lang="en-GB" sz="1100">
            <a:latin typeface="Bradley Hand ITC" pitchFamily="66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0.03509</cdr:x>
      <cdr:y>0.03611</cdr:y>
    </cdr:from>
    <cdr:to>
      <cdr:x>1</cdr:x>
      <cdr:y>0.25714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2400" y="96304"/>
          <a:ext cx="4190999" cy="5894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200" b="1" dirty="0"/>
            <a:t>Beam Simulation heat extraction for MQXC0 W/m for </a:t>
          </a:r>
          <a:r>
            <a:rPr lang="en-GB" sz="1200" b="1" dirty="0" smtClean="0"/>
            <a:t>heater</a:t>
          </a:r>
        </a:p>
        <a:p xmlns:a="http://schemas.openxmlformats.org/drawingml/2006/main">
          <a:pPr algn="ctr"/>
          <a:r>
            <a:rPr lang="en-GB" sz="1200" b="1" dirty="0" smtClean="0"/>
            <a:t>At 12800A in magnet </a:t>
          </a:r>
          <a:endParaRPr lang="en-GB" sz="1200" b="1" dirty="0"/>
        </a:p>
      </cdr:txBody>
    </cdr:sp>
  </cdr:relSizeAnchor>
  <cdr:relSizeAnchor xmlns:cdr="http://schemas.openxmlformats.org/drawingml/2006/chartDrawing">
    <cdr:from>
      <cdr:x>0.06083</cdr:x>
      <cdr:y>0.3625</cdr:y>
    </cdr:from>
    <cdr:to>
      <cdr:x>0.13333</cdr:x>
      <cdr:y>0.76667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-110490" y="1383030"/>
          <a:ext cx="1108710" cy="3314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/>
            <a:t>Heating (W/m)</a:t>
          </a:r>
        </a:p>
      </cdr:txBody>
    </cdr:sp>
  </cdr:relSizeAnchor>
  <cdr:relSizeAnchor xmlns:cdr="http://schemas.openxmlformats.org/drawingml/2006/chartDrawing">
    <cdr:from>
      <cdr:x>0.26333</cdr:x>
      <cdr:y>0.88056</cdr:y>
    </cdr:from>
    <cdr:to>
      <cdr:x>0.58833</cdr:x>
      <cdr:y>0.97222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203960" y="2415540"/>
          <a:ext cx="1485900" cy="2514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/>
            <a:t>heater current (Amps)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0.08856</cdr:x>
      <cdr:y>0.02349</cdr:y>
    </cdr:from>
    <cdr:to>
      <cdr:x>0.94142</cdr:x>
      <cdr:y>0.1057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95300" y="106680"/>
          <a:ext cx="4770120" cy="373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800" dirty="0"/>
            <a:t>Quench heater Delays MQCX0 &amp; MQXC2 @ 1.9K</a:t>
          </a:r>
        </a:p>
      </cdr:txBody>
    </cdr:sp>
  </cdr:relSizeAnchor>
  <cdr:relSizeAnchor xmlns:cdr="http://schemas.openxmlformats.org/drawingml/2006/chartDrawing">
    <cdr:from>
      <cdr:x>0.02793</cdr:x>
      <cdr:y>0.35067</cdr:y>
    </cdr:from>
    <cdr:to>
      <cdr:x>0.07493</cdr:x>
      <cdr:y>0.67282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443865" y="2192655"/>
          <a:ext cx="1463040" cy="2628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100"/>
            <a:t>Heater Delays   (ms)</a:t>
          </a:r>
        </a:p>
      </cdr:txBody>
    </cdr:sp>
  </cdr:relSizeAnchor>
  <cdr:relSizeAnchor xmlns:cdr="http://schemas.openxmlformats.org/drawingml/2006/chartDrawing">
    <cdr:from>
      <cdr:x>0.28065</cdr:x>
      <cdr:y>0.92869</cdr:y>
    </cdr:from>
    <cdr:to>
      <cdr:x>0.72343</cdr:x>
      <cdr:y>0.98658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569720" y="4217670"/>
          <a:ext cx="2476500" cy="2628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100"/>
            <a:t>Magnet</a:t>
          </a:r>
          <a:r>
            <a:rPr lang="en-GB" sz="1100" baseline="0"/>
            <a:t> Current (KA)</a:t>
          </a:r>
          <a:endParaRPr lang="en-GB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87342-8411-4EA0-A6C7-D6D3786D3E6C}" type="datetimeFigureOut">
              <a:rPr lang="en-GB" smtClean="0"/>
              <a:t>18/07/2013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549AF-ACBF-4914-B208-1364351CD1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231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549AF-ACBF-4914-B208-1364351CD1B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872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549AF-ACBF-4914-B208-1364351CD1B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98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5024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157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bande-02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5438"/>
            <a:ext cx="9144000" cy="707202"/>
          </a:xfrm>
          <a:prstGeom prst="rect">
            <a:avLst/>
          </a:prstGeom>
        </p:spPr>
      </p:pic>
      <p:pic>
        <p:nvPicPr>
          <p:cNvPr id="8" name="Espace réservé pour une image  4" descr="logo powerpoint.ai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8530" r="-238530"/>
          <a:stretch>
            <a:fillRect/>
          </a:stretch>
        </p:blipFill>
        <p:spPr>
          <a:xfrm>
            <a:off x="-2258634" y="6179650"/>
            <a:ext cx="7687104" cy="5524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52979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3543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079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096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b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469"/>
            <a:ext cx="5830835" cy="4120364"/>
          </a:xfrm>
          <a:prstGeom prst="rect">
            <a:avLst/>
          </a:prstGeom>
        </p:spPr>
      </p:pic>
      <p:cxnSp>
        <p:nvCxnSpPr>
          <p:cNvPr id="5" name="Connecteur droit 4"/>
          <p:cNvCxnSpPr/>
          <p:nvPr userDrawn="1"/>
        </p:nvCxnSpPr>
        <p:spPr>
          <a:xfrm>
            <a:off x="6078455" y="4550493"/>
            <a:ext cx="3272756" cy="0"/>
          </a:xfrm>
          <a:prstGeom prst="line">
            <a:avLst/>
          </a:prstGeom>
          <a:ln w="19050" cmpd="sng">
            <a:solidFill>
              <a:srgbClr val="061B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975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559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07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>
            <a:lvl1pPr marL="36576" indent="0">
              <a:buNone/>
              <a:defRPr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6002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5067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5920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599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ED2F38-D756-42F9-ABD6-732902E8F7F0}" type="datetimeFigureOut">
              <a:rPr lang="en-GB" smtClean="0">
                <a:solidFill>
                  <a:srgbClr val="0C377B"/>
                </a:solidFill>
              </a:rPr>
              <a:pPr/>
              <a:t>18/07/2013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C7811E-ABD8-4BDC-93D2-18070441D37D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5294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ED2F38-D756-42F9-ABD6-732902E8F7F0}" type="datetimeFigureOut">
              <a:rPr lang="en-GB" smtClean="0">
                <a:solidFill>
                  <a:srgbClr val="0C377B"/>
                </a:solidFill>
              </a:rPr>
              <a:pPr/>
              <a:t>18/07/2013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C37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C7811E-ABD8-4BDC-93D2-18070441D37D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172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C8DAA-0A5C-4A39-8844-0BE175DB1AFD}" type="datetimeFigureOut">
              <a:rPr lang="en-US" smtClean="0"/>
              <a:pPr/>
              <a:t>7/18/2013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92FCB-5E8F-41EF-A5B5-627FF64058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74168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chart" Target="../charts/chart2.xml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13" Type="http://schemas.openxmlformats.org/officeDocument/2006/relationships/image" Target="../media/image83.jpeg"/><Relationship Id="rId18" Type="http://schemas.openxmlformats.org/officeDocument/2006/relationships/image" Target="../media/image88.png"/><Relationship Id="rId3" Type="http://schemas.openxmlformats.org/officeDocument/2006/relationships/image" Target="../media/image74.png"/><Relationship Id="rId21" Type="http://schemas.openxmlformats.org/officeDocument/2006/relationships/image" Target="../media/image91.jpeg"/><Relationship Id="rId7" Type="http://schemas.openxmlformats.org/officeDocument/2006/relationships/image" Target="../media/image77.jpeg"/><Relationship Id="rId12" Type="http://schemas.openxmlformats.org/officeDocument/2006/relationships/image" Target="../media/image82.png"/><Relationship Id="rId17" Type="http://schemas.openxmlformats.org/officeDocument/2006/relationships/image" Target="../media/image87.png"/><Relationship Id="rId25" Type="http://schemas.openxmlformats.org/officeDocument/2006/relationships/image" Target="../media/image9.png"/><Relationship Id="rId2" Type="http://schemas.openxmlformats.org/officeDocument/2006/relationships/image" Target="../media/image73.png"/><Relationship Id="rId16" Type="http://schemas.openxmlformats.org/officeDocument/2006/relationships/image" Target="../media/image86.png"/><Relationship Id="rId20" Type="http://schemas.openxmlformats.org/officeDocument/2006/relationships/image" Target="../media/image90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6.jpeg"/><Relationship Id="rId11" Type="http://schemas.openxmlformats.org/officeDocument/2006/relationships/image" Target="../media/image81.jpeg"/><Relationship Id="rId24" Type="http://schemas.openxmlformats.org/officeDocument/2006/relationships/image" Target="../media/image94.jpeg"/><Relationship Id="rId5" Type="http://schemas.microsoft.com/office/2007/relationships/hdphoto" Target="../media/hdphoto1.wdp"/><Relationship Id="rId15" Type="http://schemas.openxmlformats.org/officeDocument/2006/relationships/image" Target="../media/image85.png"/><Relationship Id="rId23" Type="http://schemas.openxmlformats.org/officeDocument/2006/relationships/image" Target="../media/image93.jpeg"/><Relationship Id="rId10" Type="http://schemas.openxmlformats.org/officeDocument/2006/relationships/image" Target="../media/image80.jpeg"/><Relationship Id="rId19" Type="http://schemas.openxmlformats.org/officeDocument/2006/relationships/image" Target="../media/image89.png"/><Relationship Id="rId4" Type="http://schemas.openxmlformats.org/officeDocument/2006/relationships/image" Target="../media/image75.jpeg"/><Relationship Id="rId9" Type="http://schemas.openxmlformats.org/officeDocument/2006/relationships/image" Target="../media/image79.jpeg"/><Relationship Id="rId14" Type="http://schemas.openxmlformats.org/officeDocument/2006/relationships/image" Target="../media/image84.png"/><Relationship Id="rId22" Type="http://schemas.openxmlformats.org/officeDocument/2006/relationships/image" Target="../media/image9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9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664326"/>
            <a:ext cx="7086600" cy="3660274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200" dirty="0" smtClean="0">
                <a:solidFill>
                  <a:schemeClr val="bg1"/>
                </a:solidFill>
              </a:rPr>
              <a:t>                                     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Talk Over View</a:t>
            </a:r>
            <a:b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bg1"/>
                </a:solidFill>
              </a:rPr>
              <a:t/>
            </a:r>
            <a:br>
              <a:rPr lang="en-US" sz="2200" dirty="0" smtClean="0">
                <a:solidFill>
                  <a:schemeClr val="bg1"/>
                </a:solidFill>
              </a:rPr>
            </a:br>
            <a:r>
              <a:rPr lang="en-US" sz="2200" dirty="0" smtClean="0">
                <a:solidFill>
                  <a:schemeClr val="bg1"/>
                </a:solidFill>
              </a:rPr>
              <a:t>- 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LHC Insertion history</a:t>
            </a:r>
            <a:b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MQXC magnet special features</a:t>
            </a:r>
            <a:b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Test over view</a:t>
            </a:r>
            <a:b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Training MQXC0 &amp; MQXC2</a:t>
            </a:r>
            <a:b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Heat extraction. </a:t>
            </a:r>
            <a:b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Quench heater Delays</a:t>
            </a:r>
            <a:b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New superconducting magnet protection system!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516082"/>
            <a:ext cx="784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3200" dirty="0">
                <a:latin typeface="Times New Roman"/>
                <a:ea typeface="Times New Roman"/>
              </a:rPr>
              <a:t>LHC IR Upgrade </a:t>
            </a:r>
            <a:r>
              <a:rPr lang="en-US" sz="3200" dirty="0" err="1">
                <a:latin typeface="Times New Roman"/>
                <a:ea typeface="Times New Roman"/>
              </a:rPr>
              <a:t>Nb</a:t>
            </a:r>
            <a:r>
              <a:rPr lang="en-US" sz="3200" dirty="0">
                <a:latin typeface="Times New Roman"/>
                <a:ea typeface="Times New Roman"/>
              </a:rPr>
              <a:t>-Ti, 120mm Aperture Model </a:t>
            </a:r>
            <a:r>
              <a:rPr lang="en-US" sz="3200" dirty="0" err="1">
                <a:latin typeface="Times New Roman"/>
                <a:ea typeface="Times New Roman"/>
              </a:rPr>
              <a:t>Quadrupole</a:t>
            </a:r>
            <a:r>
              <a:rPr lang="en-US" sz="3200" dirty="0">
                <a:latin typeface="Times New Roman"/>
                <a:ea typeface="Times New Roman"/>
              </a:rPr>
              <a:t> Test Results at 1.8K</a:t>
            </a:r>
            <a:endParaRPr lang="en-GB" sz="11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2329" y="1740996"/>
            <a:ext cx="74879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>
                <a:latin typeface="Times New Roman"/>
                <a:ea typeface="Times New Roman"/>
              </a:rPr>
              <a:t> </a:t>
            </a:r>
            <a:r>
              <a:rPr lang="en-US" sz="2000" u="sng" dirty="0">
                <a:latin typeface="Times New Roman"/>
                <a:ea typeface="Times New Roman"/>
              </a:rPr>
              <a:t>G.A. </a:t>
            </a:r>
            <a:r>
              <a:rPr lang="en-US" sz="2000" u="sng" dirty="0" smtClean="0">
                <a:latin typeface="Times New Roman"/>
                <a:ea typeface="Times New Roman"/>
              </a:rPr>
              <a:t>Kirby</a:t>
            </a:r>
            <a:endParaRPr lang="en-US" sz="800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en-US" sz="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800" dirty="0" smtClean="0">
                <a:latin typeface="Times New Roman"/>
                <a:ea typeface="Times New Roman"/>
              </a:rPr>
              <a:t> </a:t>
            </a:r>
            <a:r>
              <a:rPr lang="en-US" sz="800" dirty="0">
                <a:latin typeface="Times New Roman"/>
                <a:ea typeface="Times New Roman"/>
              </a:rPr>
              <a:t>B. Auchmann, M. </a:t>
            </a:r>
            <a:r>
              <a:rPr lang="en-US" sz="800" dirty="0" err="1">
                <a:latin typeface="Times New Roman"/>
                <a:ea typeface="Times New Roman"/>
              </a:rPr>
              <a:t>Bajko</a:t>
            </a:r>
            <a:r>
              <a:rPr lang="en-US" sz="800" dirty="0">
                <a:latin typeface="Times New Roman"/>
                <a:ea typeface="Times New Roman"/>
              </a:rPr>
              <a:t>, V.I. </a:t>
            </a:r>
            <a:r>
              <a:rPr lang="en-US" sz="800" dirty="0" err="1">
                <a:latin typeface="Times New Roman"/>
                <a:ea typeface="Times New Roman"/>
              </a:rPr>
              <a:t>Datskov</a:t>
            </a:r>
            <a:r>
              <a:rPr lang="en-US" sz="800" dirty="0">
                <a:latin typeface="Times New Roman"/>
                <a:ea typeface="Times New Roman"/>
              </a:rPr>
              <a:t>, </a:t>
            </a:r>
            <a:r>
              <a:rPr lang="en-US" sz="800" dirty="0" err="1">
                <a:latin typeface="Times New Roman"/>
                <a:ea typeface="Times New Roman"/>
              </a:rPr>
              <a:t>M.Durante</a:t>
            </a:r>
            <a:r>
              <a:rPr lang="en-US" sz="800" dirty="0">
                <a:latin typeface="Times New Roman"/>
                <a:ea typeface="Times New Roman"/>
              </a:rPr>
              <a:t> P. Fessia, J. </a:t>
            </a:r>
            <a:r>
              <a:rPr lang="en-US" sz="800" dirty="0" err="1">
                <a:latin typeface="Times New Roman"/>
                <a:ea typeface="Times New Roman"/>
              </a:rPr>
              <a:t>Feuvrier</a:t>
            </a:r>
            <a:r>
              <a:rPr lang="en-US" sz="800" dirty="0">
                <a:latin typeface="Times New Roman"/>
                <a:ea typeface="Times New Roman"/>
              </a:rPr>
              <a:t>, </a:t>
            </a:r>
            <a:r>
              <a:rPr lang="en-US" sz="800" dirty="0" err="1">
                <a:latin typeface="Times New Roman"/>
                <a:ea typeface="Times New Roman"/>
              </a:rPr>
              <a:t>M.Guinchard</a:t>
            </a:r>
            <a:r>
              <a:rPr lang="en-US" sz="800" dirty="0">
                <a:latin typeface="Times New Roman"/>
                <a:ea typeface="Times New Roman"/>
              </a:rPr>
              <a:t>, C. Giloux, P.P. Granieri, P. </a:t>
            </a:r>
            <a:r>
              <a:rPr lang="en-US" sz="800" dirty="0" err="1">
                <a:latin typeface="Times New Roman"/>
                <a:ea typeface="Times New Roman"/>
              </a:rPr>
              <a:t>Manil</a:t>
            </a:r>
            <a:r>
              <a:rPr lang="en-US" sz="800" dirty="0">
                <a:latin typeface="Times New Roman"/>
                <a:ea typeface="Times New Roman"/>
              </a:rPr>
              <a:t>, J.C. Perez, E. </a:t>
            </a:r>
            <a:r>
              <a:rPr lang="en-US" sz="800" dirty="0" err="1">
                <a:latin typeface="Times New Roman"/>
                <a:ea typeface="Times New Roman"/>
              </a:rPr>
              <a:t>Ravaioli</a:t>
            </a:r>
            <a:r>
              <a:rPr lang="en-US" sz="800" dirty="0">
                <a:latin typeface="Times New Roman"/>
                <a:ea typeface="Times New Roman"/>
              </a:rPr>
              <a:t>, </a:t>
            </a:r>
            <a:r>
              <a:rPr lang="en-US" sz="800" dirty="0" err="1">
                <a:latin typeface="Times New Roman"/>
                <a:ea typeface="Times New Roman"/>
              </a:rPr>
              <a:t>J.M.Rifflet</a:t>
            </a:r>
            <a:r>
              <a:rPr lang="en-US" sz="800" dirty="0">
                <a:latin typeface="Times New Roman"/>
                <a:ea typeface="Times New Roman"/>
              </a:rPr>
              <a:t>, S. </a:t>
            </a:r>
            <a:r>
              <a:rPr lang="en-US" sz="800" dirty="0" err="1">
                <a:latin typeface="Times New Roman"/>
                <a:ea typeface="Times New Roman"/>
              </a:rPr>
              <a:t>Russenschuck</a:t>
            </a:r>
            <a:r>
              <a:rPr lang="en-US" sz="800" dirty="0">
                <a:latin typeface="Times New Roman"/>
                <a:ea typeface="Times New Roman"/>
              </a:rPr>
              <a:t>, </a:t>
            </a:r>
            <a:endParaRPr lang="en-GB" sz="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800" dirty="0">
                <a:latin typeface="Times New Roman"/>
                <a:ea typeface="Times New Roman"/>
              </a:rPr>
              <a:t>T. Sahner, M. </a:t>
            </a:r>
            <a:r>
              <a:rPr lang="en-US" sz="800" dirty="0" err="1">
                <a:latin typeface="Times New Roman"/>
                <a:ea typeface="Times New Roman"/>
              </a:rPr>
              <a:t>Segreti</a:t>
            </a:r>
            <a:r>
              <a:rPr lang="en-US" sz="800" dirty="0">
                <a:latin typeface="Times New Roman"/>
                <a:ea typeface="Times New Roman"/>
              </a:rPr>
              <a:t>, </a:t>
            </a:r>
            <a:r>
              <a:rPr lang="en-US" sz="800" dirty="0" err="1">
                <a:latin typeface="Times New Roman"/>
                <a:ea typeface="Times New Roman"/>
              </a:rPr>
              <a:t>E.Todesco</a:t>
            </a:r>
            <a:r>
              <a:rPr lang="en-US" sz="800" dirty="0">
                <a:latin typeface="Times New Roman"/>
                <a:ea typeface="Times New Roman"/>
              </a:rPr>
              <a:t>, G. Willering</a:t>
            </a:r>
            <a:r>
              <a:rPr lang="en-US" dirty="0">
                <a:latin typeface="Times New Roman"/>
                <a:ea typeface="Times New Roman"/>
              </a:rPr>
              <a:t>. </a:t>
            </a:r>
            <a:endParaRPr lang="en-GB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2" t="37803" r="83946" b="36784"/>
          <a:stretch/>
        </p:blipFill>
        <p:spPr bwMode="auto">
          <a:xfrm>
            <a:off x="17318" y="0"/>
            <a:ext cx="865991" cy="87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11" y="30379"/>
            <a:ext cx="8229600" cy="1143000"/>
          </a:xfrm>
        </p:spPr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Test Over View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8544616" cy="498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8" y="30379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611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MQXC2 training comparison with MQXC0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2603779"/>
              </p:ext>
            </p:extLst>
          </p:nvPr>
        </p:nvGraphicFramePr>
        <p:xfrm>
          <a:off x="457200" y="1600200"/>
          <a:ext cx="65532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081" y="2438399"/>
            <a:ext cx="1923572" cy="1255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349" y="3809999"/>
            <a:ext cx="1886303" cy="1247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081" y="5257800"/>
            <a:ext cx="1923571" cy="1255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663" y="990600"/>
            <a:ext cx="2101174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986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78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Heat Extraction 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Beam Simulation Heaters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371600"/>
            <a:ext cx="4038600" cy="251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65" y="3962399"/>
            <a:ext cx="4035136" cy="2516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99" y="1447800"/>
            <a:ext cx="1865313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8755715"/>
              </p:ext>
            </p:extLst>
          </p:nvPr>
        </p:nvGraphicFramePr>
        <p:xfrm>
          <a:off x="4419600" y="3505200"/>
          <a:ext cx="4343399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400800" y="174367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Initial observations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MQXC2 ~ 5W/m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MQXC0 ~ 10W/m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 flipH="1">
            <a:off x="6781800" y="2667000"/>
            <a:ext cx="800100" cy="2505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810000" y="2286000"/>
            <a:ext cx="2590800" cy="2819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8" y="6927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583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Quench heater performance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2046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83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28" y="193927"/>
            <a:ext cx="8411463" cy="635031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Times New Roman"/>
                <a:cs typeface="Times New Roman"/>
              </a:rPr>
              <a:t>Coil  Resistance during Quench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8" name="Picture 7" descr="dump &amp; coil re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492" y="943691"/>
            <a:ext cx="2887017" cy="29227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8509" y="943691"/>
            <a:ext cx="4754474" cy="29227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4384185"/>
            <a:ext cx="84816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T</a:t>
            </a:r>
            <a:r>
              <a:rPr lang="en-US" dirty="0" smtClean="0">
                <a:latin typeface="Times New Roman"/>
                <a:cs typeface="Times New Roman"/>
              </a:rPr>
              <a:t>wo curves are plotted, giving the </a:t>
            </a:r>
            <a:r>
              <a:rPr lang="en-US" dirty="0">
                <a:latin typeface="Times New Roman"/>
                <a:cs typeface="Times New Roman"/>
              </a:rPr>
              <a:t>circuit resistance </a:t>
            </a:r>
            <a:r>
              <a:rPr lang="en-US" dirty="0" smtClean="0">
                <a:latin typeface="Times New Roman"/>
                <a:cs typeface="Times New Roman"/>
              </a:rPr>
              <a:t>needed to limit the hot spot temp.  One limiting the cable hot spot to 300K and the second limiting, HS. to 100K.  With a 0.012 s detection delay. </a:t>
            </a:r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We see from the tests that the internal coil resistance is insufficient at all currents to protect the magnet.  </a:t>
            </a:r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With 60% quenched cable we could protect the magnet!</a:t>
            </a:r>
          </a:p>
        </p:txBody>
      </p:sp>
      <p:sp>
        <p:nvSpPr>
          <p:cNvPr id="9" name="TextBox 8"/>
          <p:cNvSpPr txBox="1"/>
          <p:nvPr/>
        </p:nvSpPr>
        <p:spPr>
          <a:xfrm rot="20599612">
            <a:off x="5027807" y="2422393"/>
            <a:ext cx="226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100K max hot spot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 rot="20599612">
            <a:off x="6392483" y="2422391"/>
            <a:ext cx="226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300K max hot spot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0" name="Notched Right Arrow 9"/>
          <p:cNvSpPr/>
          <p:nvPr/>
        </p:nvSpPr>
        <p:spPr>
          <a:xfrm rot="3947618">
            <a:off x="7607806" y="1871609"/>
            <a:ext cx="1571855" cy="353539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3963073">
            <a:off x="7648257" y="1788950"/>
            <a:ext cx="226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Hotter hot spots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9953" y="4014853"/>
            <a:ext cx="5642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Without Dump adiabatic calculated Hot Spot  1200K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2" name="Down Arrow 11"/>
          <p:cNvSpPr/>
          <p:nvPr/>
        </p:nvSpPr>
        <p:spPr>
          <a:xfrm rot="8799320">
            <a:off x="6728481" y="3165352"/>
            <a:ext cx="498192" cy="977722"/>
          </a:xfrm>
          <a:prstGeom prst="downArrow">
            <a:avLst/>
          </a:prstGeom>
          <a:solidFill>
            <a:srgbClr val="FF0000">
              <a:alpha val="3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6990929" y="2293192"/>
            <a:ext cx="1" cy="13931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1844971" y="2837683"/>
            <a:ext cx="275548" cy="756814"/>
          </a:xfrm>
          <a:prstGeom prst="ellipse">
            <a:avLst/>
          </a:prstGeom>
          <a:solidFill>
            <a:srgbClr val="FF0000">
              <a:alpha val="41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FD3FD-7274-4A46-AE1A-BB10BEDD20AC}" type="slidenum">
              <a:rPr lang="en-GB" smtClean="0"/>
              <a:t>14</a:t>
            </a:fld>
            <a:endParaRPr lang="en-GB" dirty="0"/>
          </a:p>
        </p:txBody>
      </p:sp>
      <p:sp>
        <p:nvSpPr>
          <p:cNvPr id="1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8" y="-7943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481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0428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kern="1400" dirty="0">
                <a:latin typeface="Times New Roman"/>
                <a:ea typeface="Times New Roman"/>
              </a:rPr>
              <a:t>New </a:t>
            </a:r>
            <a:r>
              <a:rPr lang="en-US" sz="2400" kern="1400" dirty="0">
                <a:solidFill>
                  <a:srgbClr val="FF0000"/>
                </a:solidFill>
                <a:latin typeface="Times New Roman"/>
                <a:ea typeface="Times New Roman"/>
              </a:rPr>
              <a:t>C</a:t>
            </a:r>
            <a:r>
              <a:rPr lang="en-US" sz="2400" kern="1400" dirty="0">
                <a:latin typeface="Times New Roman"/>
                <a:ea typeface="Times New Roman"/>
              </a:rPr>
              <a:t>oupling </a:t>
            </a:r>
            <a:r>
              <a:rPr lang="en-US" sz="2400" kern="1400" dirty="0">
                <a:solidFill>
                  <a:srgbClr val="FF0000"/>
                </a:solidFill>
                <a:latin typeface="Times New Roman"/>
                <a:ea typeface="Times New Roman"/>
              </a:rPr>
              <a:t>L</a:t>
            </a:r>
            <a:r>
              <a:rPr lang="en-US" sz="2400" kern="1400" dirty="0">
                <a:latin typeface="Times New Roman"/>
                <a:ea typeface="Times New Roman"/>
              </a:rPr>
              <a:t>oss </a:t>
            </a:r>
            <a:r>
              <a:rPr lang="en-US" sz="2400" kern="1400" dirty="0">
                <a:solidFill>
                  <a:srgbClr val="FF0000"/>
                </a:solidFill>
                <a:latin typeface="Times New Roman"/>
                <a:ea typeface="Times New Roman"/>
              </a:rPr>
              <a:t>I</a:t>
            </a:r>
            <a:r>
              <a:rPr lang="en-US" sz="2400" kern="1400" dirty="0">
                <a:latin typeface="Times New Roman"/>
                <a:ea typeface="Times New Roman"/>
              </a:rPr>
              <a:t>nduced </a:t>
            </a:r>
            <a:r>
              <a:rPr lang="en-US" sz="2400" kern="1400" dirty="0">
                <a:solidFill>
                  <a:srgbClr val="FF0000"/>
                </a:solidFill>
                <a:latin typeface="Times New Roman"/>
                <a:ea typeface="Times New Roman"/>
              </a:rPr>
              <a:t>Q</a:t>
            </a:r>
            <a:r>
              <a:rPr lang="en-US" sz="2400" kern="1400" dirty="0">
                <a:latin typeface="Times New Roman"/>
                <a:ea typeface="Times New Roman"/>
              </a:rPr>
              <a:t>uench</a:t>
            </a:r>
            <a:r>
              <a:rPr lang="x-none" sz="2400" kern="1400">
                <a:latin typeface="Times New Roman"/>
                <a:ea typeface="Times New Roman"/>
              </a:rPr>
              <a:t> Protection System </a:t>
            </a:r>
            <a:r>
              <a:rPr lang="en-GB" sz="2400" kern="1400" dirty="0">
                <a:latin typeface="Times New Roman"/>
                <a:ea typeface="Times New Roman"/>
              </a:rPr>
              <a:t>for </a:t>
            </a:r>
            <a:r>
              <a:rPr lang="x-none" sz="2400" kern="1400">
                <a:latin typeface="Times New Roman"/>
                <a:ea typeface="Times New Roman"/>
              </a:rPr>
              <a:t>Superconducting Accelerator Magnet</a:t>
            </a:r>
            <a:r>
              <a:rPr lang="en-GB" sz="2400" kern="1400" dirty="0" smtClean="0">
                <a:latin typeface="Times New Roman"/>
                <a:ea typeface="Times New Roman"/>
              </a:rPr>
              <a:t>s </a:t>
            </a:r>
            <a:br>
              <a:rPr lang="en-GB" sz="2400" kern="1400" dirty="0" smtClean="0">
                <a:latin typeface="Times New Roman"/>
                <a:ea typeface="Times New Roman"/>
              </a:rPr>
            </a:br>
            <a:r>
              <a:rPr lang="en-GB" sz="2400" kern="1400" dirty="0" smtClean="0">
                <a:latin typeface="Times New Roman"/>
                <a:ea typeface="Times New Roman"/>
              </a:rPr>
              <a:t>“CLIQ”   </a:t>
            </a:r>
            <a:endParaRPr lang="en-GB" sz="1800" b="1" kern="1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5825046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/>
              <a:t>“AC-Current Induced Quench Protection system”, </a:t>
            </a:r>
            <a:r>
              <a:rPr lang="en-US" sz="1400" dirty="0"/>
              <a:t>application has been filed with the European Patent Office on June 28, 2013 under the application number </a:t>
            </a:r>
            <a:r>
              <a:rPr lang="en-US" sz="1400" b="1" dirty="0"/>
              <a:t>EP13174323.</a:t>
            </a:r>
            <a:endParaRPr lang="en-GB" sz="1400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2667000" cy="355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8" y="10391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 descr="\\cern.ch\dfs\Users\g\gkirby\Desktop\MT 2013\MT23 talk\emman's stuff\MQXC_CurrentsVoltages_249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702349"/>
            <a:ext cx="1888385" cy="259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45" t="16507" r="7988" b="3620"/>
          <a:stretch/>
        </p:blipFill>
        <p:spPr bwMode="auto">
          <a:xfrm>
            <a:off x="4952998" y="1590674"/>
            <a:ext cx="4162426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54" t="16272" r="16211" b="3798"/>
          <a:stretch/>
        </p:blipFill>
        <p:spPr bwMode="auto">
          <a:xfrm rot="579341">
            <a:off x="6728124" y="2544960"/>
            <a:ext cx="2199001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3" t="15674" r="16053" b="2878"/>
          <a:stretch/>
        </p:blipFill>
        <p:spPr bwMode="auto">
          <a:xfrm>
            <a:off x="5229062" y="2388036"/>
            <a:ext cx="2119745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60185" y="5083611"/>
            <a:ext cx="142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3OrCB-03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41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Magnet Circuit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4" t="9125" r="60637" b="25516"/>
          <a:stretch/>
        </p:blipFill>
        <p:spPr bwMode="auto">
          <a:xfrm>
            <a:off x="685800" y="2076632"/>
            <a:ext cx="8100508" cy="389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rot="5400000">
            <a:off x="5114954" y="3267045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CLIQ lead</a:t>
            </a:r>
            <a:endParaRPr lang="en-GB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71855" y="624840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77153" y="131171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3/4</a:t>
            </a:r>
            <a:endParaRPr lang="en-GB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1330179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1/4</a:t>
            </a:r>
            <a:endParaRPr lang="en-GB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Left Brace 7"/>
          <p:cNvSpPr/>
          <p:nvPr/>
        </p:nvSpPr>
        <p:spPr>
          <a:xfrm rot="5400000">
            <a:off x="3214686" y="-357186"/>
            <a:ext cx="733427" cy="434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Brace 10"/>
          <p:cNvSpPr/>
          <p:nvPr/>
        </p:nvSpPr>
        <p:spPr>
          <a:xfrm rot="5400000">
            <a:off x="7110438" y="604871"/>
            <a:ext cx="733431" cy="2419289"/>
          </a:xfrm>
          <a:prstGeom prst="leftBrace">
            <a:avLst>
              <a:gd name="adj1" fmla="val 8333"/>
              <a:gd name="adj2" fmla="val 4919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14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583" y="30603"/>
            <a:ext cx="8229600" cy="1143000"/>
          </a:xfrm>
        </p:spPr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CLIQ set up &amp; PSU modification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173603"/>
            <a:ext cx="2971800" cy="2255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788824" y="3387950"/>
            <a:ext cx="3350623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5194" y="3580390"/>
            <a:ext cx="3251779" cy="2440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6" r="17021"/>
          <a:stretch/>
        </p:blipFill>
        <p:spPr bwMode="auto">
          <a:xfrm>
            <a:off x="6248400" y="1173602"/>
            <a:ext cx="2514600" cy="1647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55548" y="3916527"/>
            <a:ext cx="2722958" cy="2043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6096000" y="2743200"/>
            <a:ext cx="1295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5791200" y="2590800"/>
            <a:ext cx="1524000" cy="2209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029200" y="1905000"/>
            <a:ext cx="1219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124200" y="3086100"/>
            <a:ext cx="914400" cy="1181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200400" y="1173603"/>
            <a:ext cx="1295400" cy="121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69" y="1140618"/>
            <a:ext cx="2646231" cy="198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5" y="0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1"/>
          <p:cNvSpPr>
            <a:spLocks noGrp="1"/>
          </p:cNvSpPr>
          <p:nvPr>
            <p:ph type="ctrTitle"/>
          </p:nvPr>
        </p:nvSpPr>
        <p:spPr>
          <a:xfrm>
            <a:off x="266698" y="49415"/>
            <a:ext cx="8915400" cy="4572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Simulation of a Quench induce by a Capacitive Discharge</a:t>
            </a:r>
            <a:endParaRPr lang="en-US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685039"/>
            <a:ext cx="7848598" cy="5715761"/>
          </a:xfrm>
          <a:prstGeom prst="rect">
            <a:avLst/>
          </a:prstGeom>
        </p:spPr>
      </p:pic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163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636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38" y="1295399"/>
            <a:ext cx="4602590" cy="345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187" y="152401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9KA comparison Quench heaters and CLIQ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95401"/>
            <a:ext cx="4480214" cy="3453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800" y="4761714"/>
            <a:ext cx="2667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9KA, QH @40A +EE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15891" y="480788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9KA, CLIQ + EE @150ms</a:t>
            </a:r>
          </a:p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(capacitor voltage at 400V)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3581400"/>
            <a:ext cx="8168691" cy="3810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27" y="5131046"/>
            <a:ext cx="3071812" cy="1340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7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949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Triplet Upgrade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\\cern.ch\dfs\Users\g\gkirby\Desktop\MT 2013\MT23 talk\IMG_11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7697173" cy="513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855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34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Simulation v Measurements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64" y="1371600"/>
            <a:ext cx="4937369" cy="4489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 descr="\\cern.ch\dfs\Workspaces\d\div_lhc\LHC\ICP\photos\INSERTIONS\Point 1 R 10-07\IMG_12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969" y="1676400"/>
            <a:ext cx="3292231" cy="219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86400" y="3962400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CLIQ  possibilities :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- Fast repair to existing systems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Nb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-Ti, Nb</a:t>
            </a:r>
            <a:r>
              <a:rPr lang="en-GB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Sn and HTS protection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- Fast protection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- Uses no real-estate in magnet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- Good prediction of effects.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28600" y="580905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Best performance: (symmetric, 500 V, 12.8 kA)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In 20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50% coil quenched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In 50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80% coil quenched</a:t>
            </a:r>
          </a:p>
        </p:txBody>
      </p:sp>
    </p:spTree>
    <p:extLst>
      <p:ext uri="{BB962C8B-B14F-4D97-AF65-F5344CB8AC3E}">
        <p14:creationId xmlns:p14="http://schemas.microsoft.com/office/powerpoint/2010/main" val="41465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491" y="240200"/>
            <a:ext cx="83820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Times New Roman" pitchFamily="18" charset="0"/>
                <a:cs typeface="Times New Roman" pitchFamily="18" charset="0"/>
              </a:rPr>
              <a:t>Special thanks to the rest of CLIQ team </a:t>
            </a:r>
            <a:endParaRPr lang="en-GB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5" t="710" r="7200" b="-710"/>
          <a:stretch/>
        </p:blipFill>
        <p:spPr bwMode="auto">
          <a:xfrm>
            <a:off x="703118" y="1159760"/>
            <a:ext cx="3297382" cy="313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917" y="1122439"/>
            <a:ext cx="2992377" cy="31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30"/>
          <a:stretch/>
        </p:blipFill>
        <p:spPr bwMode="auto">
          <a:xfrm>
            <a:off x="7131625" y="1144696"/>
            <a:ext cx="1524000" cy="315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1" y="4596992"/>
            <a:ext cx="1350816" cy="1802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805" y="4596992"/>
            <a:ext cx="1670259" cy="1792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83" b="22591"/>
          <a:stretch/>
        </p:blipFill>
        <p:spPr bwMode="auto">
          <a:xfrm>
            <a:off x="3810000" y="4603858"/>
            <a:ext cx="2410691" cy="179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45427" y="603015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Mk2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6037428"/>
            <a:ext cx="609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Mk1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6019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Signals</a:t>
            </a:r>
            <a:endParaRPr lang="en-GB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54263" y="4466259"/>
            <a:ext cx="1820636" cy="1953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81076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43005" y="4215326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Vladimir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Datskov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2450" y="4209521"/>
            <a:ext cx="2419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Times New Roman" pitchFamily="18" charset="0"/>
                <a:cs typeface="Times New Roman" pitchFamily="18" charset="0"/>
              </a:rPr>
              <a:t>Emmanuele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Ravaioli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5600" y="4255687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Francois-Olivier </a:t>
            </a:r>
            <a:r>
              <a:rPr lang="en-GB" sz="1200" dirty="0" err="1" smtClean="0">
                <a:latin typeface="Times New Roman" pitchFamily="18" charset="0"/>
                <a:cs typeface="Times New Roman" pitchFamily="18" charset="0"/>
              </a:rPr>
              <a:t>Pincot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21135" y="6406760"/>
            <a:ext cx="23137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Marta </a:t>
            </a:r>
            <a:r>
              <a:rPr lang="en-GB" sz="1200" dirty="0" err="1" smtClean="0">
                <a:latin typeface="Times New Roman" pitchFamily="18" charset="0"/>
                <a:cs typeface="Times New Roman" pitchFamily="18" charset="0"/>
              </a:rPr>
              <a:t>Bajko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, Jerome </a:t>
            </a:r>
            <a:r>
              <a:rPr lang="en-GB" sz="1200" dirty="0" err="1" smtClean="0">
                <a:latin typeface="Times New Roman" pitchFamily="18" charset="0"/>
                <a:cs typeface="Times New Roman" pitchFamily="18" charset="0"/>
              </a:rPr>
              <a:t>Feuvrier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0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502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146" y="142397"/>
            <a:ext cx="8226854" cy="94044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Thanks to the teams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10" name="Picture 9" descr="Screen Shot 2012-09-27 at 10.39.40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97" y="5011979"/>
            <a:ext cx="1310689" cy="803179"/>
          </a:xfrm>
          <a:prstGeom prst="rect">
            <a:avLst/>
          </a:prstGeom>
        </p:spPr>
      </p:pic>
      <p:pic>
        <p:nvPicPr>
          <p:cNvPr id="12" name="Picture 2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1912" y="1680795"/>
            <a:ext cx="3820625" cy="1869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design team.pdf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116748" y="-304995"/>
            <a:ext cx="1680795" cy="2290785"/>
          </a:xfrm>
          <a:prstGeom prst="rect">
            <a:avLst/>
          </a:prstGeom>
        </p:spPr>
      </p:pic>
      <p:pic>
        <p:nvPicPr>
          <p:cNvPr id="14" name="Picture 13" descr="polimer team.pdf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823628" y="3362593"/>
            <a:ext cx="1090333" cy="1466074"/>
          </a:xfrm>
          <a:prstGeom prst="rect">
            <a:avLst/>
          </a:prstGeom>
        </p:spPr>
      </p:pic>
      <p:pic>
        <p:nvPicPr>
          <p:cNvPr id="15" name="Content Placeholder 5" descr="collaring mqxc1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7778" y="4677666"/>
            <a:ext cx="1661616" cy="846881"/>
          </a:xfrm>
          <a:prstGeom prst="rect">
            <a:avLst/>
          </a:prstGeom>
        </p:spPr>
      </p:pic>
      <p:pic>
        <p:nvPicPr>
          <p:cNvPr id="16" name="Picture 3" descr="\\cern.ch\dfs\Users\g\gkirby\Desktop\test team2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342650" y="4950249"/>
            <a:ext cx="1185587" cy="2334187"/>
          </a:xfrm>
          <a:prstGeom prst="rect">
            <a:avLst/>
          </a:prstGeom>
          <a:noFill/>
        </p:spPr>
      </p:pic>
      <p:pic>
        <p:nvPicPr>
          <p:cNvPr id="17" name="Picture 16" descr="Mandrel 3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204774" y="5052954"/>
            <a:ext cx="1456189" cy="1858176"/>
          </a:xfrm>
          <a:prstGeom prst="rect">
            <a:avLst/>
          </a:prstGeom>
        </p:spPr>
      </p:pic>
      <p:pic>
        <p:nvPicPr>
          <p:cNvPr id="18" name="Picture 2" descr="\\cern.ch\dfs\Users\g\gkirby\Desktop\WFM team aaaa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473936" y="4170240"/>
            <a:ext cx="922814" cy="1563843"/>
          </a:xfrm>
          <a:prstGeom prst="rect">
            <a:avLst/>
          </a:prstGeom>
          <a:noFill/>
        </p:spPr>
      </p:pic>
      <p:pic>
        <p:nvPicPr>
          <p:cNvPr id="20" name="Picture 19" descr="photo.JPG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04658" y="1089123"/>
            <a:ext cx="669818" cy="513529"/>
          </a:xfrm>
          <a:prstGeom prst="rect">
            <a:avLst/>
          </a:prstGeom>
        </p:spPr>
      </p:pic>
      <p:pic>
        <p:nvPicPr>
          <p:cNvPr id="21" name="Picture 20" descr="Screen Shot 2012-11-02 at 7.14.20 PM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6332" y="869865"/>
            <a:ext cx="744036" cy="81093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071340" y="1256989"/>
            <a:ext cx="30043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  <a:latin typeface="Times New Roman" pitchFamily="18" charset="0"/>
                <a:cs typeface="Times New Roman" pitchFamily="18" charset="0"/>
              </a:rPr>
              <a:t>The many people that have worked on the </a:t>
            </a:r>
            <a:r>
              <a:rPr lang="en-US" dirty="0" err="1" smtClean="0">
                <a:solidFill>
                  <a:srgbClr val="0C377B"/>
                </a:solidFill>
                <a:latin typeface="Times New Roman" pitchFamily="18" charset="0"/>
                <a:cs typeface="Times New Roman" pitchFamily="18" charset="0"/>
              </a:rPr>
              <a:t>Nb</a:t>
            </a:r>
            <a:r>
              <a:rPr lang="en-US" dirty="0" smtClean="0">
                <a:solidFill>
                  <a:srgbClr val="0C377B"/>
                </a:solidFill>
                <a:latin typeface="Times New Roman" pitchFamily="18" charset="0"/>
                <a:cs typeface="Times New Roman" pitchFamily="18" charset="0"/>
              </a:rPr>
              <a:t>-Ti  MQXC over last 5 years. </a:t>
            </a:r>
          </a:p>
          <a:p>
            <a:endParaRPr lang="en-US" dirty="0">
              <a:solidFill>
                <a:srgbClr val="0C377B"/>
              </a:solidFill>
            </a:endParaRPr>
          </a:p>
          <a:p>
            <a:endParaRPr lang="en-US" dirty="0" smtClean="0">
              <a:solidFill>
                <a:srgbClr val="0C377B"/>
              </a:solidFill>
            </a:endParaRPr>
          </a:p>
          <a:p>
            <a:endParaRPr lang="en-US" dirty="0">
              <a:solidFill>
                <a:srgbClr val="0C377B"/>
              </a:solidFill>
            </a:endParaRPr>
          </a:p>
          <a:p>
            <a:endParaRPr lang="en-GB" dirty="0">
              <a:solidFill>
                <a:srgbClr val="0C377B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25956"/>
          <a:stretch/>
        </p:blipFill>
        <p:spPr bwMode="auto">
          <a:xfrm>
            <a:off x="6377812" y="3745214"/>
            <a:ext cx="1221906" cy="70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256" y="2280283"/>
            <a:ext cx="1562385" cy="1016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877646"/>
            <a:ext cx="1485934" cy="1856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37"/>
          <a:stretch/>
        </p:blipFill>
        <p:spPr bwMode="auto">
          <a:xfrm>
            <a:off x="4574014" y="3499869"/>
            <a:ext cx="895392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78" t="28804" r="41202" b="17302"/>
          <a:stretch/>
        </p:blipFill>
        <p:spPr bwMode="auto">
          <a:xfrm>
            <a:off x="228600" y="1275330"/>
            <a:ext cx="1533221" cy="367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406" y="3607709"/>
            <a:ext cx="926926" cy="1097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00" b="35434"/>
          <a:stretch/>
        </p:blipFill>
        <p:spPr bwMode="auto">
          <a:xfrm rot="5400000">
            <a:off x="3534177" y="3616297"/>
            <a:ext cx="1125097" cy="8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06132" y="3644672"/>
            <a:ext cx="1196784" cy="1692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\\cern.ch\dfs\Workspaces\s\shortmod\Develop\labo 927\Inner Triplets\MQXC\Photos bobinage MQXC court\MQXC court, bobinage, Seb,Greg,Xavier,Carlos, Dec 2010-Janv 2011\IMG_1325.jpg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0" t="4215" r="7108" b="38659"/>
          <a:stretch/>
        </p:blipFill>
        <p:spPr bwMode="auto">
          <a:xfrm>
            <a:off x="286011" y="5890486"/>
            <a:ext cx="1707068" cy="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going in 1.JPG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4710" y="4688845"/>
            <a:ext cx="1978866" cy="201935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8" t="10906" b="12508"/>
          <a:stretch/>
        </p:blipFill>
        <p:spPr bwMode="auto">
          <a:xfrm rot="5400000">
            <a:off x="4488697" y="6067358"/>
            <a:ext cx="726160" cy="555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\\cern.ch\dfs\Workspaces\s\shortmod\Develop\labo 927\Inner Triplets\MQXC\Photos\Photo\CEA_April_2010\Pro\IMG_8033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584" y="2788401"/>
            <a:ext cx="1655938" cy="1103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2" y="0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685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0004"/>
            <a:ext cx="8839200" cy="6570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0" y="260421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Any Questions </a:t>
            </a:r>
            <a:endParaRPr lang="en-GB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MT23 Boston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G.A.Kirby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CERN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7041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315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0429" y="68239"/>
            <a:ext cx="82199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MQXC phase 1 Upgrade, 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fallback solution, &amp; technology transfer </a:t>
            </a:r>
            <a:r>
              <a:rPr lang="en-US" sz="28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MQXD</a:t>
            </a:r>
            <a:endParaRPr lang="en-US" sz="28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13716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 rot="16200000">
            <a:off x="-1729101" y="1976139"/>
            <a:ext cx="45608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Today's LHC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insertion magnets </a:t>
            </a:r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70mm </a:t>
            </a:r>
            <a:endParaRPr lang="en-US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KEK’s - MQXA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FERMI- Lab’s-MQXB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2994329" y="3149119"/>
            <a:ext cx="41036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Phase 1 upgrade MQXC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cross section 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120mm</a:t>
            </a: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120 T/m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Nb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-Ti  high cooling capability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9"/>
          <p:cNvSpPr txBox="1">
            <a:spLocks noChangeArrowheads="1"/>
          </p:cNvSpPr>
          <p:nvPr/>
        </p:nvSpPr>
        <p:spPr bwMode="auto">
          <a:xfrm>
            <a:off x="89207" y="4918038"/>
            <a:ext cx="18976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CERN-OXFORD Ins. LHC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1989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094" y="4012785"/>
            <a:ext cx="2094831" cy="187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711" y="1052978"/>
            <a:ext cx="3315598" cy="2207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 descr="C:\Users\gkirby\AppData\Local\Microsoft\Windows\Temporary Internet Files\Content.Outlook\9XL21OEI\Figure 1 j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028" y="4042871"/>
            <a:ext cx="2009551" cy="150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3368855" y="5843728"/>
            <a:ext cx="30351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D1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Nb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-Ti separation dipole 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Nb-Ti  out line proposal at KEK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6301506" y="5584014"/>
            <a:ext cx="30351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Q4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Nb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-Ti Quad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Nb-Ti  out line</a:t>
            </a: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proposal at CEA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Saclay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311362" y="6197671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All the data for most of the magnets are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www.cern.ch/hilumi/wp3</a:t>
            </a:r>
            <a:endParaRPr lang="en-GB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Up Arrow 1"/>
          <p:cNvSpPr/>
          <p:nvPr/>
        </p:nvSpPr>
        <p:spPr>
          <a:xfrm rot="7758096">
            <a:off x="5793378" y="3553184"/>
            <a:ext cx="713324" cy="919202"/>
          </a:xfrm>
          <a:prstGeom prst="upArrow">
            <a:avLst/>
          </a:prstGeom>
          <a:solidFill>
            <a:schemeClr val="accent5">
              <a:lumMod val="60000"/>
              <a:lumOff val="40000"/>
              <a:alpha val="39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Up Arrow 21"/>
          <p:cNvSpPr/>
          <p:nvPr/>
        </p:nvSpPr>
        <p:spPr>
          <a:xfrm rot="10800000">
            <a:off x="4371462" y="3733894"/>
            <a:ext cx="713324" cy="367806"/>
          </a:xfrm>
          <a:prstGeom prst="upArrow">
            <a:avLst/>
          </a:prstGeom>
          <a:solidFill>
            <a:schemeClr val="accent5">
              <a:lumMod val="60000"/>
              <a:lumOff val="40000"/>
              <a:alpha val="39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8" t="-9182" b="8087"/>
          <a:stretch/>
        </p:blipFill>
        <p:spPr bwMode="auto">
          <a:xfrm>
            <a:off x="6728136" y="629964"/>
            <a:ext cx="2012272" cy="229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73708" y="2928963"/>
            <a:ext cx="2290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MQXF Nb</a:t>
            </a:r>
            <a:r>
              <a:rPr lang="en-GB" sz="16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Sn 150mm, 140T/m</a:t>
            </a:r>
          </a:p>
          <a:p>
            <a:pPr algn="ctr"/>
            <a:r>
              <a:rPr lang="en-GB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Previous talk!</a:t>
            </a:r>
            <a:endParaRPr lang="en-GB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728" y="2380614"/>
            <a:ext cx="1371601" cy="1424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79" y="914400"/>
            <a:ext cx="1595690" cy="1516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44" y="3589968"/>
            <a:ext cx="1348455" cy="131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1" t="13405" r="65173" b="8361"/>
          <a:stretch/>
        </p:blipFill>
        <p:spPr bwMode="auto">
          <a:xfrm>
            <a:off x="1986851" y="4495167"/>
            <a:ext cx="1484600" cy="145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06960">
            <a:off x="1836547" y="4234261"/>
            <a:ext cx="544151" cy="472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4754" y="5617463"/>
            <a:ext cx="1256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MQY / LHC Q4</a:t>
            </a:r>
          </a:p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1998</a:t>
            </a:r>
          </a:p>
          <a:p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92437" y="2053083"/>
            <a:ext cx="874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1996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47694" y="2921582"/>
            <a:ext cx="874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2009</a:t>
            </a: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54810" y="2590409"/>
            <a:ext cx="1171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2012</a:t>
            </a: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75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Enhanced Cable Insulation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2" descr="MB_EI_scheme_horizontal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" y="753630"/>
            <a:ext cx="9043988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Large_plot_dT_Power_Pressure"/>
          <p:cNvPicPr>
            <a:picLocks noChangeAspect="1" noChangeArrowheads="1"/>
          </p:cNvPicPr>
          <p:nvPr/>
        </p:nvPicPr>
        <p:blipFill>
          <a:blip r:embed="rId3"/>
          <a:srcRect b="3101"/>
          <a:stretch>
            <a:fillRect/>
          </a:stretch>
        </p:blipFill>
        <p:spPr bwMode="auto">
          <a:xfrm>
            <a:off x="1601715" y="3139425"/>
            <a:ext cx="6040582" cy="276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91000" y="2800871"/>
            <a:ext cx="4926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Enhanced insulation system from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Davide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TOMMASINI</a:t>
            </a: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5896281"/>
            <a:ext cx="58015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Heat extraction plot from Pier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Paolo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Granieri PhD theses 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2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New Trip\Triplet\heat through coil\CIMG5490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10800000">
            <a:off x="3657600" y="1447800"/>
            <a:ext cx="2209800" cy="1657350"/>
          </a:xfrm>
          <a:prstGeom prst="rect">
            <a:avLst/>
          </a:prstGeom>
          <a:noFill/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81000" y="304800"/>
            <a:ext cx="8229600" cy="74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Open Ground Insulation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048000" y="4572000"/>
            <a:ext cx="259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6597252" y="1175151"/>
            <a:ext cx="1638430" cy="2183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email"/>
          <a:srcRect t="15654" b="13928"/>
          <a:stretch>
            <a:fillRect/>
          </a:stretch>
        </p:blipFill>
        <p:spPr bwMode="auto">
          <a:xfrm>
            <a:off x="0" y="3902265"/>
            <a:ext cx="3033145" cy="217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 cstate="email"/>
          <a:srcRect t="16376" b="12582"/>
          <a:stretch>
            <a:fillRect/>
          </a:stretch>
        </p:blipFill>
        <p:spPr bwMode="auto">
          <a:xfrm>
            <a:off x="76200" y="1295400"/>
            <a:ext cx="3050319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04800" y="3505200"/>
            <a:ext cx="25161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Closed ground insulation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381000" y="6096000"/>
            <a:ext cx="22888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Open 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ground insulation</a:t>
            </a:r>
          </a:p>
        </p:txBody>
      </p:sp>
      <p:pic>
        <p:nvPicPr>
          <p:cNvPr id="20" name="Picture 14" descr="CIMG548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0400" y="3428999"/>
            <a:ext cx="5410200" cy="2895601"/>
          </a:xfrm>
          <a:prstGeom prst="rect">
            <a:avLst/>
          </a:prstGeom>
          <a:noFill/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3884614" y="3048000"/>
            <a:ext cx="25161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Closed ground insulation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27814" y="3048000"/>
            <a:ext cx="25161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Open collaring shoe</a:t>
            </a:r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3352800" y="5486400"/>
            <a:ext cx="297338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Open Ground Insulation</a:t>
            </a:r>
          </a:p>
          <a:p>
            <a:pPr>
              <a:spcBef>
                <a:spcPct val="50000"/>
              </a:spcBef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400" y="1052643"/>
            <a:ext cx="2819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Thermal plots thanks to : E.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Bielert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2" y="0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273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318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MQXC High Heat Extraction Design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9A61-CB6C-4F45-BFBB-76E4BD7FFBF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150" name="Picture 6" descr="\\cern.ch\dfs\Workspaces\s\shortmod\Develop\labo 927\Inner Triplets\MQXC\Assemblage Modeles\Aperture#0\Magnet assembly\Pictures\DSCN04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3747284" y="1352118"/>
            <a:ext cx="3054431" cy="2290823"/>
          </a:xfrm>
          <a:prstGeom prst="rect">
            <a:avLst/>
          </a:prstGeom>
          <a:noFill/>
        </p:spPr>
      </p:pic>
      <p:pic>
        <p:nvPicPr>
          <p:cNvPr id="6151" name="Picture 7" descr="\\cern.ch\dfs\Workspaces\s\shortmod\Develop\labo 927\Inner Triplets\MQXC\Assemblage Modeles\Aperture#0\Magnet assembly\Pictures\DSCN05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98573" y="4038600"/>
            <a:ext cx="2971800" cy="2228850"/>
          </a:xfrm>
          <a:prstGeom prst="rect">
            <a:avLst/>
          </a:prstGeom>
          <a:noFill/>
        </p:spPr>
      </p:pic>
      <p:pic>
        <p:nvPicPr>
          <p:cNvPr id="6152" name="Picture 8" descr="\\cern.ch\dfs\Workspaces\s\shortmod\Develop\labo 927\Inner Triplets\MQXC\Assemblage Modeles\Aperture#0\Magnet assembly\Pictures\DSCN04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487554" y="1763721"/>
            <a:ext cx="5276161" cy="395712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191000" y="4318575"/>
            <a:ext cx="167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Open cable insulation,  open ground insulation 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572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331"/>
            <a:ext cx="7200800" cy="81866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Electrical checks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714409"/>
            <a:ext cx="4172839" cy="3095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2FCB-5E8F-41EF-A5B5-627FF640582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Elec chekc F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256071" y="1109648"/>
            <a:ext cx="3267761" cy="24508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81691" y="4343400"/>
            <a:ext cx="50891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We performed electrical checks at each stage of production. 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1KV pulse test looking for shorts in the coils.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5KV ground insulation tests. 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Resistance and inductance of coils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Insulation between all circuits.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Quench heater firing at full 850V, 80A</a:t>
            </a:r>
            <a:endParaRPr lang="en-US" sz="1600" dirty="0">
              <a:latin typeface="Times New Roman"/>
              <a:cs typeface="Times New Roman"/>
            </a:endParaRPr>
          </a:p>
        </p:txBody>
      </p:sp>
      <p:pic>
        <p:nvPicPr>
          <p:cNvPr id="9" name="Picture 8" descr="elec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5717" y="714409"/>
            <a:ext cx="4127971" cy="3095978"/>
          </a:xfrm>
          <a:prstGeom prst="rect">
            <a:avLst/>
          </a:prstGeom>
        </p:spPr>
      </p:pic>
      <p:pic>
        <p:nvPicPr>
          <p:cNvPr id="10" name="Picture 9" descr="VT_prot_SM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398" y="3645024"/>
            <a:ext cx="3623735" cy="2717801"/>
          </a:xfrm>
          <a:prstGeom prst="rect">
            <a:avLst/>
          </a:prstGeom>
        </p:spPr>
      </p:pic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18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597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862458" cy="70275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/>
                <a:cs typeface="Times New Roman"/>
              </a:rPr>
              <a:t>Test lab. For Model magnets at CERN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4" name="Picture 3" descr="sm18 test statio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47" y="1249679"/>
            <a:ext cx="7490541" cy="23236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2821" y="880346"/>
            <a:ext cx="8444900" cy="369332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20KA </a:t>
            </a:r>
            <a:r>
              <a:rPr lang="en-US" dirty="0">
                <a:solidFill>
                  <a:schemeClr val="bg1"/>
                </a:solidFill>
                <a:latin typeface="Times New Roman"/>
                <a:cs typeface="Times New Roman"/>
              </a:rPr>
              <a:t>P</a:t>
            </a:r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ower </a:t>
            </a:r>
            <a:r>
              <a:rPr lang="en-US" dirty="0">
                <a:solidFill>
                  <a:schemeClr val="bg1"/>
                </a:solidFill>
                <a:latin typeface="Times New Roman"/>
                <a:cs typeface="Times New Roman"/>
              </a:rPr>
              <a:t>S</a:t>
            </a:r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upply    Current </a:t>
            </a:r>
            <a:r>
              <a:rPr lang="en-US" dirty="0">
                <a:solidFill>
                  <a:schemeClr val="bg1"/>
                </a:solidFill>
                <a:latin typeface="Times New Roman"/>
                <a:cs typeface="Times New Roman"/>
              </a:rPr>
              <a:t>T</a:t>
            </a:r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ransducer    Control </a:t>
            </a:r>
            <a:r>
              <a:rPr lang="en-US" dirty="0">
                <a:solidFill>
                  <a:schemeClr val="bg1"/>
                </a:solidFill>
                <a:latin typeface="Times New Roman"/>
                <a:cs typeface="Times New Roman"/>
              </a:rPr>
              <a:t>R</a:t>
            </a:r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oom  data racks   Test </a:t>
            </a:r>
            <a:r>
              <a:rPr lang="en-US" dirty="0">
                <a:solidFill>
                  <a:schemeClr val="bg1"/>
                </a:solidFill>
                <a:latin typeface="Times New Roman"/>
                <a:cs typeface="Times New Roman"/>
              </a:rPr>
              <a:t>C</a:t>
            </a:r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ryostat </a:t>
            </a:r>
            <a:endParaRPr lang="en-US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9634" y="3204001"/>
            <a:ext cx="2621716" cy="369332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Dump resistor      Switch </a:t>
            </a:r>
            <a:endParaRPr lang="en-US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6" descr="test pit a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6118" y="3573333"/>
            <a:ext cx="3851924" cy="2890448"/>
          </a:xfrm>
          <a:prstGeom prst="rect">
            <a:avLst/>
          </a:prstGeom>
        </p:spPr>
      </p:pic>
      <p:pic>
        <p:nvPicPr>
          <p:cNvPr id="8" name="Picture 7" descr="mag and cryostat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066"/>
          <a:stretch/>
        </p:blipFill>
        <p:spPr>
          <a:xfrm>
            <a:off x="6792853" y="1249678"/>
            <a:ext cx="2388657" cy="5800550"/>
          </a:xfrm>
          <a:prstGeom prst="rect">
            <a:avLst/>
          </a:prstGeom>
        </p:spPr>
      </p:pic>
      <p:pic>
        <p:nvPicPr>
          <p:cNvPr id="9" name="Picture 8" descr="dump with jerome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93795" y="3955194"/>
            <a:ext cx="2866957" cy="215021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5316072" y="1249678"/>
            <a:ext cx="1721222" cy="4445148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3021107" y="2549576"/>
            <a:ext cx="264925" cy="615863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792942" y="3573333"/>
            <a:ext cx="206187" cy="947116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792941" y="2549576"/>
            <a:ext cx="564777" cy="654425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735106" y="1249678"/>
            <a:ext cx="1" cy="1083383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239435" y="1249678"/>
            <a:ext cx="1" cy="724795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205318" y="1249678"/>
            <a:ext cx="815789" cy="572395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329953" y="1249678"/>
            <a:ext cx="636495" cy="930983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7037294" y="1249679"/>
            <a:ext cx="726141" cy="4194135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magnet in test lab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10350" y="3852535"/>
            <a:ext cx="2233621" cy="167521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8299" y="5806953"/>
            <a:ext cx="1269441" cy="92333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Magnet in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transport frame </a:t>
            </a:r>
            <a:endParaRPr lang="en-US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28" name="Slide Number Placeholder 5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A92FCB-5E8F-41EF-A5B5-627FF640582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3" y="8809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07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Magnet Circuit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4" t="9125" r="60637" b="25516"/>
          <a:stretch/>
        </p:blipFill>
        <p:spPr bwMode="auto">
          <a:xfrm>
            <a:off x="685800" y="1371600"/>
            <a:ext cx="8100508" cy="460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MT23 Boston </a:t>
            </a:r>
            <a:r>
              <a:rPr lang="en-US" dirty="0" err="1" smtClean="0"/>
              <a:t>G.A.Kirby</a:t>
            </a:r>
            <a:r>
              <a:rPr lang="en-US" dirty="0" smtClean="0"/>
              <a:t>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DA92FCB-5E8F-41EF-A5B5-627FF640582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7" y="0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30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RNPré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13077</TotalTime>
  <Words>807</Words>
  <Application>Microsoft Office PowerPoint</Application>
  <PresentationFormat>On-screen Show (4:3)</PresentationFormat>
  <Paragraphs>177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CERNPrésentation2</vt:lpstr>
      <vt:lpstr>                                      Talk Over View  - LHC Insertion history - MQXC magnet special features - Test over view - Training MQXC0 &amp; MQXC2 - Heat extraction.  - Quench heater Delays - New superconducting magnet protection system!</vt:lpstr>
      <vt:lpstr>Triplet Upgrade</vt:lpstr>
      <vt:lpstr>PowerPoint Presentation</vt:lpstr>
      <vt:lpstr>The Enhanced Cable Insulation</vt:lpstr>
      <vt:lpstr>PowerPoint Presentation</vt:lpstr>
      <vt:lpstr>MQXC High Heat Extraction Design </vt:lpstr>
      <vt:lpstr>Electrical checks</vt:lpstr>
      <vt:lpstr>Test lab. For Model magnets at CERN</vt:lpstr>
      <vt:lpstr>Magnet Circuit</vt:lpstr>
      <vt:lpstr>Test Over View</vt:lpstr>
      <vt:lpstr>MQXC2 training comparison with MQXC0 </vt:lpstr>
      <vt:lpstr>Heat Extraction  Beam Simulation Heaters</vt:lpstr>
      <vt:lpstr>Quench heater performance</vt:lpstr>
      <vt:lpstr>Coil  Resistance during Quench.</vt:lpstr>
      <vt:lpstr>New Coupling Loss Induced Quench Protection System for Superconducting Accelerator Magnets  “CLIQ”   </vt:lpstr>
      <vt:lpstr>Magnet Circuit</vt:lpstr>
      <vt:lpstr>CLIQ set up &amp; PSU modification </vt:lpstr>
      <vt:lpstr>Simulation of a Quench induce by a Capacitive Discharge</vt:lpstr>
      <vt:lpstr>9KA comparison Quench heaters and CLIQ</vt:lpstr>
      <vt:lpstr>Simulation v Measurements </vt:lpstr>
      <vt:lpstr>Special thanks to the rest of CLIQ team </vt:lpstr>
      <vt:lpstr>Thanks to the teams. 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MQXC Cold test discution</dc:title>
  <dc:creator>gkirby</dc:creator>
  <cp:lastModifiedBy>Shauna Dillon</cp:lastModifiedBy>
  <cp:revision>416</cp:revision>
  <dcterms:created xsi:type="dcterms:W3CDTF">2012-06-06T07:19:58Z</dcterms:created>
  <dcterms:modified xsi:type="dcterms:W3CDTF">2013-07-18T12:45:20Z</dcterms:modified>
</cp:coreProperties>
</file>