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9" r:id="rId5"/>
    <p:sldId id="260" r:id="rId6"/>
    <p:sldId id="266" r:id="rId7"/>
    <p:sldId id="271" r:id="rId8"/>
    <p:sldId id="273" r:id="rId9"/>
    <p:sldId id="272" r:id="rId10"/>
    <p:sldId id="270" r:id="rId11"/>
    <p:sldId id="279" r:id="rId12"/>
    <p:sldId id="280" r:id="rId13"/>
    <p:sldId id="281" r:id="rId14"/>
    <p:sldId id="274" r:id="rId15"/>
    <p:sldId id="275" r:id="rId16"/>
    <p:sldId id="276" r:id="rId17"/>
    <p:sldId id="277" r:id="rId18"/>
    <p:sldId id="268" r:id="rId19"/>
    <p:sldId id="258" r:id="rId20"/>
  </p:sldIdLst>
  <p:sldSz cx="9144000" cy="6858000" type="screen4x3"/>
  <p:notesSz cx="6883400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284579"/>
    <a:srgbClr val="0089B5"/>
    <a:srgbClr val="5BC1E6"/>
    <a:srgbClr val="005872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19" autoAdjust="0"/>
    <p:restoredTop sz="94660"/>
  </p:normalViewPr>
  <p:slideViewPr>
    <p:cSldViewPr snapToGrid="0" snapToObjects="1">
      <p:cViewPr>
        <p:scale>
          <a:sx n="90" d="100"/>
          <a:sy n="90" d="100"/>
        </p:scale>
        <p:origin x="-1620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 snapToObjects="1">
      <p:cViewPr varScale="1">
        <p:scale>
          <a:sx n="77" d="100"/>
          <a:sy n="77" d="100"/>
        </p:scale>
        <p:origin x="-2088" y="-102"/>
      </p:cViewPr>
      <p:guideLst>
        <p:guide orient="horz" pos="3120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99000" y="0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r">
              <a:defRPr sz="1300"/>
            </a:lvl1pPr>
          </a:lstStyle>
          <a:p>
            <a:fld id="{B255B93F-C393-43E3-9B1C-11A3AFF71A91}" type="datetimeFigureOut">
              <a:rPr lang="en-US" smtClean="0"/>
              <a:pPr/>
              <a:t>7/10/2013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l">
              <a:defRPr sz="1300"/>
            </a:lvl1pPr>
          </a:lstStyle>
          <a:p>
            <a:r>
              <a:rPr lang="en-US" smtClean="0"/>
              <a:t>Task.2.2 meeting 14/12/2012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99000" y="9408981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r">
              <a:defRPr sz="1300"/>
            </a:lvl1pPr>
          </a:lstStyle>
          <a:p>
            <a:fld id="{F5826509-FC2E-4005-B93D-0481EA389E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37490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99000" y="0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r">
              <a:defRPr sz="1300"/>
            </a:lvl1pPr>
          </a:lstStyle>
          <a:p>
            <a:fld id="{A919F994-D1D5-47FA-8845-BCB4B934A806}" type="datetimeFigureOut">
              <a:rPr lang="en-US" smtClean="0"/>
              <a:pPr/>
              <a:t>7/10/2013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6520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939" tIns="47969" rIns="95939" bIns="47969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8340" y="4705350"/>
            <a:ext cx="5506720" cy="4457700"/>
          </a:xfrm>
          <a:prstGeom prst="rect">
            <a:avLst/>
          </a:prstGeom>
        </p:spPr>
        <p:txBody>
          <a:bodyPr vert="horz" lIns="95939" tIns="47969" rIns="95939" bIns="47969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l">
              <a:defRPr sz="1300"/>
            </a:lvl1pPr>
          </a:lstStyle>
          <a:p>
            <a:r>
              <a:rPr lang="en-US" smtClean="0"/>
              <a:t>Task.2.2 meeting 14/12/2012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99000" y="9408981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r">
              <a:defRPr sz="1300"/>
            </a:lvl1pPr>
          </a:lstStyle>
          <a:p>
            <a:fld id="{2DAE65B4-C52F-4952-8521-BAC2FC6C6F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03205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Task.2.2 meeting 14/12/2012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AE65B4-C52F-4952-8521-BAC2FC6C6F6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892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>
                  <a:outerShdw blurRad="63500" dist="3175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10/07/2013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Task2.3 meeting 10/07/2013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 descr="http://irfu-i.cea.fr/Page/500/irfu_signature_cea_saclay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8566" y="80455"/>
            <a:ext cx="362001" cy="409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10/07/2013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Task2.3 meeting 10/07/2013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6" descr="http://irfu-i.cea.fr/Page/500/irfu_signature_cea_saclay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8566" y="80455"/>
            <a:ext cx="362001" cy="409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10/07/2013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Task2.3 meeting 10/07/2013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6" descr="http://irfu-i.cea.fr/Page/500/irfu_signature_cea_saclay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8566" y="80455"/>
            <a:ext cx="362001" cy="409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10/07/2013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Task2.3 meeting 10/07/2013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6" name="Picture 6" descr="http://irfu-i.cea.fr/Page/500/irfu_signature_cea_saclay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8566" y="80455"/>
            <a:ext cx="362001" cy="409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10/07/2013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Task2.3 meeting 10/07/2013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6" descr="http://irfu-i.cea.fr/Page/500/irfu_signature_cea_saclay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8566" y="80455"/>
            <a:ext cx="362001" cy="409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10/07/2013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Task2.3 meeting 10/07/2013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6" descr="http://irfu-i.cea.fr/Page/500/irfu_signature_cea_saclay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8566" y="80455"/>
            <a:ext cx="362001" cy="409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55" y="-1"/>
            <a:ext cx="9157855" cy="697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985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10/07/2013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Task2.3 meeting 10/07/2013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708310" y="1553477"/>
            <a:ext cx="3978489" cy="2506731"/>
          </a:xfrm>
        </p:spPr>
        <p:txBody>
          <a:bodyPr/>
          <a:lstStyle/>
          <a:p>
            <a:r>
              <a:rPr lang="en-US" dirty="0"/>
              <a:t>Latest tracking results from CEA</a:t>
            </a:r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457200" y="4183040"/>
            <a:ext cx="8229600" cy="1030406"/>
          </a:xfrm>
        </p:spPr>
        <p:txBody>
          <a:bodyPr>
            <a:normAutofit fontScale="92500" lnSpcReduction="10000"/>
          </a:bodyPr>
          <a:lstStyle/>
          <a:p>
            <a:endParaRPr lang="en-US" sz="800" dirty="0" smtClean="0"/>
          </a:p>
          <a:p>
            <a:endParaRPr lang="en-US" sz="800" dirty="0" smtClean="0"/>
          </a:p>
          <a:p>
            <a:r>
              <a:rPr lang="en-US" sz="2000" dirty="0" smtClean="0"/>
              <a:t>A. </a:t>
            </a:r>
            <a:r>
              <a:rPr lang="en-US" sz="2000" dirty="0" err="1" smtClean="0"/>
              <a:t>Chancé</a:t>
            </a:r>
            <a:r>
              <a:rPr lang="en-US" sz="2000" dirty="0" smtClean="0"/>
              <a:t>, B. </a:t>
            </a:r>
            <a:r>
              <a:rPr lang="en-US" sz="2000" dirty="0" err="1" smtClean="0"/>
              <a:t>Dalena</a:t>
            </a:r>
            <a:r>
              <a:rPr lang="en-US" sz="2000" dirty="0"/>
              <a:t>, </a:t>
            </a:r>
            <a:r>
              <a:rPr lang="en-US" sz="2000" dirty="0" smtClean="0"/>
              <a:t>J. </a:t>
            </a:r>
            <a:r>
              <a:rPr lang="en-US" sz="2000" dirty="0" err="1" smtClean="0"/>
              <a:t>Payet</a:t>
            </a:r>
            <a:endParaRPr lang="en-US" sz="2000" dirty="0" smtClean="0"/>
          </a:p>
          <a:p>
            <a:endParaRPr lang="en-US" sz="2000" dirty="0" smtClean="0">
              <a:effectLst/>
            </a:endParaRPr>
          </a:p>
          <a:p>
            <a:r>
              <a:rPr lang="en-US" sz="2000" dirty="0" smtClean="0">
                <a:effectLst/>
              </a:rPr>
              <a:t>Thanks </a:t>
            </a:r>
            <a:r>
              <a:rPr lang="en-US" sz="2000" dirty="0">
                <a:effectLst/>
              </a:rPr>
              <a:t>to R. De Maria &amp; M. Giovannozzi</a:t>
            </a:r>
          </a:p>
          <a:p>
            <a:endParaRPr lang="en-US" sz="2000" dirty="0" smtClean="0"/>
          </a:p>
          <a:p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6649403" cy="470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effectLst/>
              </a:rPr>
              <a:t>Reduction of the b7, </a:t>
            </a:r>
            <a:r>
              <a:rPr lang="en-US" sz="3200" dirty="0" smtClean="0">
                <a:effectLst/>
              </a:rPr>
              <a:t>a7 harmonics</a:t>
            </a:r>
            <a:endParaRPr lang="fr-FR" sz="3200" dirty="0">
              <a:effectLst/>
            </a:endParaRPr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530128" y="4807597"/>
            <a:ext cx="7593146" cy="1167901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effectLst/>
              </a:rPr>
              <a:t>The combination of b7 and  </a:t>
            </a:r>
            <a:r>
              <a:rPr lang="en-US" sz="1800" dirty="0" smtClean="0">
                <a:effectLst/>
              </a:rPr>
              <a:t>a7 </a:t>
            </a:r>
            <a:r>
              <a:rPr lang="en-US" sz="1800" dirty="0">
                <a:effectLst/>
              </a:rPr>
              <a:t>at 50% gives </a:t>
            </a:r>
            <a:r>
              <a:rPr lang="en-US" sz="1800" dirty="0" smtClean="0">
                <a:effectLst/>
              </a:rPr>
              <a:t>about the same gain as b7 and b8 together.</a:t>
            </a:r>
          </a:p>
          <a:p>
            <a:r>
              <a:rPr lang="en-US" sz="1800" dirty="0" smtClean="0">
                <a:effectLst/>
              </a:rPr>
              <a:t>The combination of the harmonics adds not linearly.</a:t>
            </a:r>
            <a:endParaRPr lang="en-US" sz="1800" dirty="0">
              <a:effectLst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Task2.3 meeting 10/07/2013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40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6649403" cy="470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effectLst/>
              </a:rPr>
              <a:t>Error components </a:t>
            </a:r>
            <a:r>
              <a:rPr lang="en-US" sz="3200" dirty="0">
                <a:effectLst/>
              </a:rPr>
              <a:t>of the </a:t>
            </a:r>
            <a:r>
              <a:rPr lang="en-US" sz="3200" dirty="0" smtClean="0">
                <a:effectLst/>
              </a:rPr>
              <a:t>b7 harmonics</a:t>
            </a:r>
            <a:endParaRPr lang="fr-FR" sz="3200" dirty="0"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Espace réservé du contenu 4"/>
              <p:cNvSpPr txBox="1">
                <a:spLocks/>
              </p:cNvSpPr>
              <p:nvPr/>
            </p:nvSpPr>
            <p:spPr>
              <a:xfrm>
                <a:off x="530128" y="4807596"/>
                <a:ext cx="7593146" cy="1561305"/>
              </a:xfrm>
              <a:prstGeom prst="rect">
                <a:avLst/>
              </a:prstGeom>
            </p:spPr>
            <p:txBody>
              <a:bodyPr vert="horz" lIns="91440" tIns="0" rIns="91440" bIns="0" rtlCol="0">
                <a:noAutofit/>
              </a:bodyPr>
              <a:lstStyle>
                <a:lvl1pPr marL="228600" indent="-228600" algn="l" defTabSz="457200" rtl="0" eaLnBrk="1" latinLnBrk="0" hangingPunct="1">
                  <a:lnSpc>
                    <a:spcPct val="120000"/>
                  </a:lnSpc>
                  <a:spcBef>
                    <a:spcPts val="600"/>
                  </a:spcBef>
                  <a:buClr>
                    <a:srgbClr val="0089B5"/>
                  </a:buClr>
                  <a:buFont typeface="Arial"/>
                  <a:buChar char="•"/>
                  <a:defRPr sz="3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63500" dist="63500" dir="2700000" algn="tl" rotWithShape="0">
                        <a:schemeClr val="bg1">
                          <a:lumMod val="75000"/>
                          <a:alpha val="5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1pPr>
                <a:lvl2pPr marL="457200" indent="-228600" algn="l" defTabSz="457200" rtl="0" eaLnBrk="1" latinLnBrk="0" hangingPunct="1">
                  <a:lnSpc>
                    <a:spcPct val="120000"/>
                  </a:lnSpc>
                  <a:spcBef>
                    <a:spcPts val="400"/>
                  </a:spcBef>
                  <a:buClr>
                    <a:srgbClr val="0089B5"/>
                  </a:buClr>
                  <a:buSzPct val="95000"/>
                  <a:buFont typeface="Arial"/>
                  <a:buChar char="•"/>
                  <a:defRPr sz="3200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63500" dist="63500" dir="2700000" algn="tl" rotWithShape="0">
                        <a:schemeClr val="bg1">
                          <a:lumMod val="75000"/>
                          <a:alpha val="5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2pPr>
                <a:lvl3pPr marL="685800" indent="-228600" algn="l" defTabSz="457200" rtl="0" eaLnBrk="1" latinLnBrk="0" hangingPunct="1">
                  <a:lnSpc>
                    <a:spcPct val="120000"/>
                  </a:lnSpc>
                  <a:spcBef>
                    <a:spcPts val="200"/>
                  </a:spcBef>
                  <a:buClr>
                    <a:srgbClr val="0089B5"/>
                  </a:buClr>
                  <a:buSzPct val="90000"/>
                  <a:buFont typeface="Arial"/>
                  <a:buChar char="•"/>
                  <a:defRPr sz="2800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63500" dist="63500" dir="2700000" algn="tl" rotWithShape="0">
                        <a:schemeClr val="bg1">
                          <a:lumMod val="75000"/>
                          <a:alpha val="5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3pPr>
                <a:lvl4pPr marL="914400" indent="-228600" algn="l" defTabSz="457200" rtl="0" eaLnBrk="1" latinLnBrk="0" hangingPunct="1">
                  <a:lnSpc>
                    <a:spcPct val="120000"/>
                  </a:lnSpc>
                  <a:spcBef>
                    <a:spcPts val="200"/>
                  </a:spcBef>
                  <a:buClr>
                    <a:srgbClr val="0089B5"/>
                  </a:buClr>
                  <a:buSzPct val="90000"/>
                  <a:buFont typeface="Arial"/>
                  <a:buChar char="•"/>
                  <a:defRPr sz="2800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63500" dist="63500" dir="2700000" algn="tl" rotWithShape="0">
                        <a:schemeClr val="bg1">
                          <a:lumMod val="75000"/>
                          <a:alpha val="5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4pPr>
                <a:lvl5pPr marL="1143000" indent="-228600" algn="l" defTabSz="457200" rtl="0" eaLnBrk="1" latinLnBrk="0" hangingPunct="1">
                  <a:lnSpc>
                    <a:spcPct val="120000"/>
                  </a:lnSpc>
                  <a:spcBef>
                    <a:spcPts val="0"/>
                  </a:spcBef>
                  <a:buClr>
                    <a:schemeClr val="bg1">
                      <a:lumMod val="50000"/>
                    </a:schemeClr>
                  </a:buClr>
                  <a:buSzPct val="90000"/>
                  <a:buFont typeface="Arial"/>
                  <a:buChar char="•"/>
                  <a:defRPr sz="2800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>
                      <a:outerShdw blurRad="63500" dist="63500" dir="2700000" algn="tl" rotWithShape="0">
                        <a:schemeClr val="bg1">
                          <a:lumMod val="75000"/>
                          <a:alpha val="5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effectLst/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sz="1800" b="0" i="1" smtClean="0">
                            <a:effectLst/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en-US" sz="1800" b="0" i="1" smtClean="0">
                        <a:effectLst/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/>
                            <a:ea typeface="Cambria Math"/>
                          </a:rPr>
                          <m:t>𝜉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/>
                          </a:rPr>
                          <m:t>𝑈</m:t>
                        </m:r>
                      </m:sub>
                    </m:sSub>
                    <m:f>
                      <m:fPr>
                        <m:ctrlPr>
                          <a:rPr lang="en-US" sz="1800" b="0" i="1" smtClean="0"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/>
                          </a:rPr>
                          <m:t>0.168</m:t>
                        </m:r>
                      </m:num>
                      <m:den>
                        <m:r>
                          <a:rPr lang="en-US" sz="1800" b="0" i="1" smtClean="0">
                            <a:effectLst/>
                            <a:latin typeface="Cambria Math"/>
                          </a:rPr>
                          <m:t>1.5</m:t>
                        </m:r>
                      </m:den>
                    </m:f>
                    <m:r>
                      <m:rPr>
                        <m:nor/>
                      </m:rPr>
                      <a:rPr lang="en-US" sz="1800" b="0" i="0" smtClean="0">
                        <a:effectLst/>
                      </a:rPr>
                      <m:t> + </m:t>
                    </m:r>
                    <m:sSub>
                      <m:sSubPr>
                        <m:ctrlPr>
                          <a:rPr lang="en-US" sz="1800" b="0" i="1" smtClean="0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effectLst/>
                            <a:latin typeface="Cambria Math"/>
                            <a:ea typeface="Cambria Math"/>
                          </a:rPr>
                          <m:t>𝜉</m:t>
                        </m:r>
                      </m:e>
                      <m:sub>
                        <m:r>
                          <a:rPr lang="en-US" sz="1800" b="0" i="1" smtClean="0">
                            <a:effectLst/>
                            <a:latin typeface="Cambria Math"/>
                          </a:rPr>
                          <m:t>𝑅</m:t>
                        </m:r>
                      </m:sub>
                    </m:sSub>
                    <m:r>
                      <a:rPr lang="en-US" sz="1800" b="0" i="1" smtClean="0">
                        <a:effectLst/>
                        <a:latin typeface="Cambria Math"/>
                      </a:rPr>
                      <m:t>0.168</m:t>
                    </m:r>
                  </m:oMath>
                </a14:m>
                <a:r>
                  <a:rPr lang="en-US" sz="1800" b="0" dirty="0" smtClean="0">
                    <a:effectLst/>
                  </a:rPr>
                  <a:t>, where U applies to all magnets of a given class, R </a:t>
                </a:r>
                <a:r>
                  <a:rPr lang="en-US" sz="1800" dirty="0" smtClean="0">
                    <a:effectLst/>
                  </a:rPr>
                  <a:t>changes from magnet to magnet for a given seed.</a:t>
                </a:r>
                <a:r>
                  <a:rPr lang="en-US" sz="1800" b="0" dirty="0" smtClean="0">
                    <a:effectLst/>
                  </a:rPr>
                  <a:t> </a:t>
                </a:r>
              </a:p>
              <a:p>
                <a:r>
                  <a:rPr lang="en-US" sz="1800" dirty="0" smtClean="0">
                    <a:effectLst/>
                  </a:rPr>
                  <a:t>There is no clear difference between the U and R contribution, moreover each of them is very similar to their combination (…?...)</a:t>
                </a:r>
              </a:p>
            </p:txBody>
          </p:sp>
        </mc:Choice>
        <mc:Fallback xmlns="">
          <p:sp>
            <p:nvSpPr>
              <p:cNvPr id="7" name="Espace réservé du contenu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128" y="4807596"/>
                <a:ext cx="7593146" cy="1561305"/>
              </a:xfrm>
              <a:prstGeom prst="rect">
                <a:avLst/>
              </a:prstGeom>
              <a:blipFill rotWithShape="1">
                <a:blip r:embed="rId3"/>
                <a:stretch>
                  <a:fillRect l="-562" b="-62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Task2.3 meeting 10/07/2013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45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6649403" cy="470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effectLst/>
              </a:rPr>
              <a:t>Error components of the a7 </a:t>
            </a:r>
            <a:r>
              <a:rPr lang="en-US" sz="3200" dirty="0" smtClean="0">
                <a:effectLst/>
              </a:rPr>
              <a:t>harmonics</a:t>
            </a:r>
            <a:endParaRPr lang="fr-FR" sz="3200" dirty="0"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Espace réservé du contenu 4"/>
              <p:cNvSpPr txBox="1">
                <a:spLocks/>
              </p:cNvSpPr>
              <p:nvPr/>
            </p:nvSpPr>
            <p:spPr>
              <a:xfrm>
                <a:off x="530128" y="4807597"/>
                <a:ext cx="7593146" cy="912724"/>
              </a:xfrm>
              <a:prstGeom prst="rect">
                <a:avLst/>
              </a:prstGeom>
            </p:spPr>
            <p:txBody>
              <a:bodyPr vert="horz" lIns="91440" tIns="0" rIns="91440" bIns="0" rtlCol="0">
                <a:normAutofit/>
              </a:bodyPr>
              <a:lstStyle>
                <a:lvl1pPr marL="228600" indent="-228600" algn="l" defTabSz="457200" rtl="0" eaLnBrk="1" latinLnBrk="0" hangingPunct="1">
                  <a:lnSpc>
                    <a:spcPct val="120000"/>
                  </a:lnSpc>
                  <a:spcBef>
                    <a:spcPts val="600"/>
                  </a:spcBef>
                  <a:buClr>
                    <a:srgbClr val="0089B5"/>
                  </a:buClr>
                  <a:buFont typeface="Arial"/>
                  <a:buChar char="•"/>
                  <a:defRPr sz="3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63500" dist="63500" dir="2700000" algn="tl" rotWithShape="0">
                        <a:schemeClr val="bg1">
                          <a:lumMod val="75000"/>
                          <a:alpha val="5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1pPr>
                <a:lvl2pPr marL="457200" indent="-228600" algn="l" defTabSz="457200" rtl="0" eaLnBrk="1" latinLnBrk="0" hangingPunct="1">
                  <a:lnSpc>
                    <a:spcPct val="120000"/>
                  </a:lnSpc>
                  <a:spcBef>
                    <a:spcPts val="400"/>
                  </a:spcBef>
                  <a:buClr>
                    <a:srgbClr val="0089B5"/>
                  </a:buClr>
                  <a:buSzPct val="95000"/>
                  <a:buFont typeface="Arial"/>
                  <a:buChar char="•"/>
                  <a:defRPr sz="3200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63500" dist="63500" dir="2700000" algn="tl" rotWithShape="0">
                        <a:schemeClr val="bg1">
                          <a:lumMod val="75000"/>
                          <a:alpha val="5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2pPr>
                <a:lvl3pPr marL="685800" indent="-228600" algn="l" defTabSz="457200" rtl="0" eaLnBrk="1" latinLnBrk="0" hangingPunct="1">
                  <a:lnSpc>
                    <a:spcPct val="120000"/>
                  </a:lnSpc>
                  <a:spcBef>
                    <a:spcPts val="200"/>
                  </a:spcBef>
                  <a:buClr>
                    <a:srgbClr val="0089B5"/>
                  </a:buClr>
                  <a:buSzPct val="90000"/>
                  <a:buFont typeface="Arial"/>
                  <a:buChar char="•"/>
                  <a:defRPr sz="2800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63500" dist="63500" dir="2700000" algn="tl" rotWithShape="0">
                        <a:schemeClr val="bg1">
                          <a:lumMod val="75000"/>
                          <a:alpha val="5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3pPr>
                <a:lvl4pPr marL="914400" indent="-228600" algn="l" defTabSz="457200" rtl="0" eaLnBrk="1" latinLnBrk="0" hangingPunct="1">
                  <a:lnSpc>
                    <a:spcPct val="120000"/>
                  </a:lnSpc>
                  <a:spcBef>
                    <a:spcPts val="200"/>
                  </a:spcBef>
                  <a:buClr>
                    <a:srgbClr val="0089B5"/>
                  </a:buClr>
                  <a:buSzPct val="90000"/>
                  <a:buFont typeface="Arial"/>
                  <a:buChar char="•"/>
                  <a:defRPr sz="2800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63500" dist="63500" dir="2700000" algn="tl" rotWithShape="0">
                        <a:schemeClr val="bg1">
                          <a:lumMod val="75000"/>
                          <a:alpha val="5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4pPr>
                <a:lvl5pPr marL="1143000" indent="-228600" algn="l" defTabSz="457200" rtl="0" eaLnBrk="1" latinLnBrk="0" hangingPunct="1">
                  <a:lnSpc>
                    <a:spcPct val="120000"/>
                  </a:lnSpc>
                  <a:spcBef>
                    <a:spcPts val="0"/>
                  </a:spcBef>
                  <a:buClr>
                    <a:schemeClr val="bg1">
                      <a:lumMod val="50000"/>
                    </a:schemeClr>
                  </a:buClr>
                  <a:buSzPct val="90000"/>
                  <a:buFont typeface="Arial"/>
                  <a:buChar char="•"/>
                  <a:defRPr sz="2800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>
                      <a:outerShdw blurRad="63500" dist="63500" dir="2700000" algn="tl" rotWithShape="0">
                        <a:schemeClr val="bg1">
                          <a:lumMod val="75000"/>
                          <a:alpha val="5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 smtClean="0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fr-FR" sz="1800" b="0" i="1" smtClean="0">
                            <a:effectLst/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fr-FR" sz="1800" b="0" i="1" smtClean="0">
                            <a:effectLst/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fr-FR" sz="1800" i="1">
                        <a:effectLst/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fr-FR" sz="1800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fr-FR" sz="1800" i="1">
                            <a:effectLst/>
                            <a:latin typeface="Cambria Math"/>
                            <a:ea typeface="Cambria Math"/>
                          </a:rPr>
                          <m:t>𝜉</m:t>
                        </m:r>
                      </m:e>
                      <m:sub>
                        <m:r>
                          <a:rPr lang="fr-FR" sz="1800" i="1">
                            <a:effectLst/>
                            <a:latin typeface="Cambria Math"/>
                          </a:rPr>
                          <m:t>𝑈</m:t>
                        </m:r>
                      </m:sub>
                    </m:sSub>
                    <m:f>
                      <m:fPr>
                        <m:ctrlPr>
                          <a:rPr lang="fr-FR" sz="1800" i="1"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fr-FR" sz="1800" i="1" dirty="0">
                            <a:effectLst/>
                            <a:latin typeface="Cambria Math"/>
                          </a:rPr>
                          <m:t>0.168</m:t>
                        </m:r>
                      </m:num>
                      <m:den>
                        <m:r>
                          <a:rPr lang="fr-FR" sz="1800" i="1">
                            <a:effectLst/>
                            <a:latin typeface="Cambria Math"/>
                          </a:rPr>
                          <m:t>1.5</m:t>
                        </m:r>
                      </m:den>
                    </m:f>
                    <m:r>
                      <m:rPr>
                        <m:nor/>
                      </m:rPr>
                      <a:rPr lang="fr-FR" sz="1800" dirty="0">
                        <a:effectLst/>
                      </a:rPr>
                      <m:t>+</m:t>
                    </m:r>
                    <m:r>
                      <m:rPr>
                        <m:nor/>
                      </m:rPr>
                      <a:rPr lang="fr-FR" sz="1800" b="0" i="0" dirty="0" smtClean="0">
                        <a:effectLst/>
                      </a:rPr>
                      <m:t> </m:t>
                    </m:r>
                    <m:sSub>
                      <m:sSubPr>
                        <m:ctrlPr>
                          <a:rPr lang="fr-FR" sz="1800" i="1" dirty="0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fr-FR" sz="1800" i="1" dirty="0">
                            <a:effectLst/>
                            <a:latin typeface="Cambria Math"/>
                            <a:ea typeface="Cambria Math"/>
                          </a:rPr>
                          <m:t>𝜉</m:t>
                        </m:r>
                      </m:e>
                      <m:sub>
                        <m:r>
                          <a:rPr lang="fr-FR" sz="1800" i="1" dirty="0">
                            <a:effectLst/>
                            <a:latin typeface="Cambria Math"/>
                          </a:rPr>
                          <m:t>𝑅</m:t>
                        </m:r>
                      </m:sub>
                    </m:sSub>
                    <m:r>
                      <a:rPr lang="fr-FR" sz="1800" i="1" dirty="0">
                        <a:effectLst/>
                        <a:latin typeface="Cambria Math"/>
                      </a:rPr>
                      <m:t>0.168</m:t>
                    </m:r>
                  </m:oMath>
                </a14:m>
                <a:endParaRPr lang="fr-FR" sz="1800" dirty="0" smtClean="0">
                  <a:effectLst/>
                </a:endParaRPr>
              </a:p>
              <a:p>
                <a:r>
                  <a:rPr lang="en-US" sz="1800" dirty="0" smtClean="0">
                    <a:effectLst/>
                  </a:rPr>
                  <a:t>Same behavior as before</a:t>
                </a:r>
                <a:endParaRPr lang="en-US" sz="1800" dirty="0">
                  <a:effectLst/>
                </a:endParaRPr>
              </a:p>
            </p:txBody>
          </p:sp>
        </mc:Choice>
        <mc:Fallback xmlns="">
          <p:sp>
            <p:nvSpPr>
              <p:cNvPr id="7" name="Espace réservé du contenu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128" y="4807597"/>
                <a:ext cx="7593146" cy="912724"/>
              </a:xfrm>
              <a:prstGeom prst="rect">
                <a:avLst/>
              </a:prstGeom>
              <a:blipFill rotWithShape="1">
                <a:blip r:embed="rId3"/>
                <a:stretch>
                  <a:fillRect l="-562" b="-100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Task2.3 meeting 10/07/2013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6649403" cy="470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effectLst/>
              </a:rPr>
              <a:t>Error components of the </a:t>
            </a:r>
            <a:r>
              <a:rPr lang="en-US" sz="3200" dirty="0" smtClean="0">
                <a:effectLst/>
              </a:rPr>
              <a:t>b8 harmonics</a:t>
            </a:r>
            <a:endParaRPr lang="fr-FR" sz="3200" dirty="0"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Espace réservé du contenu 4"/>
              <p:cNvSpPr txBox="1">
                <a:spLocks/>
              </p:cNvSpPr>
              <p:nvPr/>
            </p:nvSpPr>
            <p:spPr>
              <a:xfrm>
                <a:off x="530128" y="4807597"/>
                <a:ext cx="7593146" cy="912724"/>
              </a:xfrm>
              <a:prstGeom prst="rect">
                <a:avLst/>
              </a:prstGeom>
            </p:spPr>
            <p:txBody>
              <a:bodyPr vert="horz" lIns="91440" tIns="0" rIns="91440" bIns="0" rtlCol="0">
                <a:normAutofit/>
              </a:bodyPr>
              <a:lstStyle>
                <a:lvl1pPr marL="228600" indent="-228600" algn="l" defTabSz="457200" rtl="0" eaLnBrk="1" latinLnBrk="0" hangingPunct="1">
                  <a:lnSpc>
                    <a:spcPct val="120000"/>
                  </a:lnSpc>
                  <a:spcBef>
                    <a:spcPts val="600"/>
                  </a:spcBef>
                  <a:buClr>
                    <a:srgbClr val="0089B5"/>
                  </a:buClr>
                  <a:buFont typeface="Arial"/>
                  <a:buChar char="•"/>
                  <a:defRPr sz="3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63500" dist="63500" dir="2700000" algn="tl" rotWithShape="0">
                        <a:schemeClr val="bg1">
                          <a:lumMod val="75000"/>
                          <a:alpha val="5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1pPr>
                <a:lvl2pPr marL="457200" indent="-228600" algn="l" defTabSz="457200" rtl="0" eaLnBrk="1" latinLnBrk="0" hangingPunct="1">
                  <a:lnSpc>
                    <a:spcPct val="120000"/>
                  </a:lnSpc>
                  <a:spcBef>
                    <a:spcPts val="400"/>
                  </a:spcBef>
                  <a:buClr>
                    <a:srgbClr val="0089B5"/>
                  </a:buClr>
                  <a:buSzPct val="95000"/>
                  <a:buFont typeface="Arial"/>
                  <a:buChar char="•"/>
                  <a:defRPr sz="3200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63500" dist="63500" dir="2700000" algn="tl" rotWithShape="0">
                        <a:schemeClr val="bg1">
                          <a:lumMod val="75000"/>
                          <a:alpha val="5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2pPr>
                <a:lvl3pPr marL="685800" indent="-228600" algn="l" defTabSz="457200" rtl="0" eaLnBrk="1" latinLnBrk="0" hangingPunct="1">
                  <a:lnSpc>
                    <a:spcPct val="120000"/>
                  </a:lnSpc>
                  <a:spcBef>
                    <a:spcPts val="200"/>
                  </a:spcBef>
                  <a:buClr>
                    <a:srgbClr val="0089B5"/>
                  </a:buClr>
                  <a:buSzPct val="90000"/>
                  <a:buFont typeface="Arial"/>
                  <a:buChar char="•"/>
                  <a:defRPr sz="2800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63500" dist="63500" dir="2700000" algn="tl" rotWithShape="0">
                        <a:schemeClr val="bg1">
                          <a:lumMod val="75000"/>
                          <a:alpha val="5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3pPr>
                <a:lvl4pPr marL="914400" indent="-228600" algn="l" defTabSz="457200" rtl="0" eaLnBrk="1" latinLnBrk="0" hangingPunct="1">
                  <a:lnSpc>
                    <a:spcPct val="120000"/>
                  </a:lnSpc>
                  <a:spcBef>
                    <a:spcPts val="200"/>
                  </a:spcBef>
                  <a:buClr>
                    <a:srgbClr val="0089B5"/>
                  </a:buClr>
                  <a:buSzPct val="90000"/>
                  <a:buFont typeface="Arial"/>
                  <a:buChar char="•"/>
                  <a:defRPr sz="2800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63500" dist="63500" dir="2700000" algn="tl" rotWithShape="0">
                        <a:schemeClr val="bg1">
                          <a:lumMod val="75000"/>
                          <a:alpha val="5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4pPr>
                <a:lvl5pPr marL="1143000" indent="-228600" algn="l" defTabSz="457200" rtl="0" eaLnBrk="1" latinLnBrk="0" hangingPunct="1">
                  <a:lnSpc>
                    <a:spcPct val="120000"/>
                  </a:lnSpc>
                  <a:spcBef>
                    <a:spcPts val="0"/>
                  </a:spcBef>
                  <a:buClr>
                    <a:schemeClr val="bg1">
                      <a:lumMod val="50000"/>
                    </a:schemeClr>
                  </a:buClr>
                  <a:buSzPct val="90000"/>
                  <a:buFont typeface="Arial"/>
                  <a:buChar char="•"/>
                  <a:defRPr sz="2800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>
                      <a:outerShdw blurRad="63500" dist="63500" dir="2700000" algn="tl" rotWithShape="0">
                        <a:schemeClr val="bg1">
                          <a:lumMod val="75000"/>
                          <a:alpha val="5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 smtClean="0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fr-FR" sz="1800" b="0" i="1" smtClean="0">
                            <a:effectLst/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fr-FR" sz="1800" b="0" i="1" smtClean="0">
                            <a:effectLst/>
                            <a:latin typeface="Cambria Math"/>
                          </a:rPr>
                          <m:t>8</m:t>
                        </m:r>
                      </m:sub>
                    </m:sSub>
                    <m:r>
                      <a:rPr lang="fr-FR" sz="1800" i="1">
                        <a:effectLst/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fr-FR" sz="1800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fr-FR" sz="1800" i="1">
                            <a:effectLst/>
                            <a:latin typeface="Cambria Math"/>
                            <a:ea typeface="Cambria Math"/>
                          </a:rPr>
                          <m:t>𝜉</m:t>
                        </m:r>
                      </m:e>
                      <m:sub>
                        <m:r>
                          <a:rPr lang="fr-FR" sz="1800" i="1">
                            <a:effectLst/>
                            <a:latin typeface="Cambria Math"/>
                          </a:rPr>
                          <m:t>𝑈</m:t>
                        </m:r>
                      </m:sub>
                    </m:sSub>
                    <m:f>
                      <m:fPr>
                        <m:ctrlPr>
                          <a:rPr lang="fr-FR" sz="1800" i="1"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fr-FR" sz="1800" i="1">
                            <a:effectLst/>
                            <a:latin typeface="Cambria Math"/>
                          </a:rPr>
                          <m:t>0.128</m:t>
                        </m:r>
                      </m:num>
                      <m:den>
                        <m:r>
                          <a:rPr lang="fr-FR" sz="1800" i="1">
                            <a:effectLst/>
                            <a:latin typeface="Cambria Math"/>
                          </a:rPr>
                          <m:t>1.5</m:t>
                        </m:r>
                      </m:den>
                    </m:f>
                    <m:r>
                      <m:rPr>
                        <m:nor/>
                      </m:rPr>
                      <a:rPr lang="fr-FR" sz="1800" dirty="0">
                        <a:effectLst/>
                      </a:rPr>
                      <m:t>+</m:t>
                    </m:r>
                    <m:r>
                      <m:rPr>
                        <m:nor/>
                      </m:rPr>
                      <a:rPr lang="fr-FR" sz="1800" b="0" i="0" dirty="0" smtClean="0">
                        <a:effectLst/>
                      </a:rPr>
                      <m:t> </m:t>
                    </m:r>
                    <m:sSub>
                      <m:sSubPr>
                        <m:ctrlPr>
                          <a:rPr lang="fr-FR" sz="1800" i="1" dirty="0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fr-FR" sz="1800" i="1" dirty="0">
                            <a:effectLst/>
                            <a:latin typeface="Cambria Math"/>
                            <a:ea typeface="Cambria Math"/>
                          </a:rPr>
                          <m:t>𝜉</m:t>
                        </m:r>
                      </m:e>
                      <m:sub>
                        <m:r>
                          <a:rPr lang="fr-FR" sz="1800" i="1" dirty="0">
                            <a:effectLst/>
                            <a:latin typeface="Cambria Math"/>
                          </a:rPr>
                          <m:t>𝑅</m:t>
                        </m:r>
                      </m:sub>
                    </m:sSub>
                    <m:r>
                      <a:rPr lang="fr-FR" sz="1800" i="1" dirty="0">
                        <a:effectLst/>
                        <a:latin typeface="Cambria Math"/>
                      </a:rPr>
                      <m:t>0.1</m:t>
                    </m:r>
                    <m:r>
                      <a:rPr lang="fr-FR" sz="1800" b="0" i="1" dirty="0" smtClean="0">
                        <a:effectLst/>
                        <a:latin typeface="Cambria Math"/>
                      </a:rPr>
                      <m:t>2</m:t>
                    </m:r>
                    <m:r>
                      <a:rPr lang="fr-FR" sz="1800" i="1" dirty="0">
                        <a:effectLst/>
                        <a:latin typeface="Cambria Math"/>
                      </a:rPr>
                      <m:t>8</m:t>
                    </m:r>
                  </m:oMath>
                </a14:m>
                <a:endParaRPr lang="fr-FR" sz="1800" dirty="0" smtClean="0">
                  <a:effectLst/>
                </a:endParaRPr>
              </a:p>
              <a:p>
                <a:r>
                  <a:rPr lang="en-US" sz="1800" dirty="0">
                    <a:effectLst/>
                  </a:rPr>
                  <a:t>Same behavior as </a:t>
                </a:r>
                <a:r>
                  <a:rPr lang="en-US" sz="1800" dirty="0" smtClean="0">
                    <a:effectLst/>
                  </a:rPr>
                  <a:t>before</a:t>
                </a:r>
                <a:endParaRPr lang="en-US" sz="1800" dirty="0">
                  <a:effectLst/>
                </a:endParaRPr>
              </a:p>
            </p:txBody>
          </p:sp>
        </mc:Choice>
        <mc:Fallback xmlns="">
          <p:sp>
            <p:nvSpPr>
              <p:cNvPr id="7" name="Espace réservé du contenu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128" y="4807597"/>
                <a:ext cx="7593146" cy="912724"/>
              </a:xfrm>
              <a:prstGeom prst="rect">
                <a:avLst/>
              </a:prstGeom>
              <a:blipFill rotWithShape="1">
                <a:blip r:embed="rId3"/>
                <a:stretch>
                  <a:fillRect l="-562" b="-93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Task2.3 meeting 10/07/2013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69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6649403" cy="470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effectLst/>
              </a:rPr>
              <a:t>Error components of the a8 </a:t>
            </a:r>
            <a:r>
              <a:rPr lang="en-US" sz="3200" dirty="0" smtClean="0">
                <a:effectLst/>
              </a:rPr>
              <a:t>harmonics</a:t>
            </a:r>
            <a:endParaRPr lang="fr-FR" sz="3200" dirty="0"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Espace réservé du contenu 4"/>
              <p:cNvSpPr txBox="1">
                <a:spLocks/>
              </p:cNvSpPr>
              <p:nvPr/>
            </p:nvSpPr>
            <p:spPr>
              <a:xfrm>
                <a:off x="530128" y="4807597"/>
                <a:ext cx="7593146" cy="912724"/>
              </a:xfrm>
              <a:prstGeom prst="rect">
                <a:avLst/>
              </a:prstGeom>
            </p:spPr>
            <p:txBody>
              <a:bodyPr vert="horz" lIns="91440" tIns="0" rIns="91440" bIns="0" rtlCol="0">
                <a:normAutofit/>
              </a:bodyPr>
              <a:lstStyle>
                <a:lvl1pPr marL="228600" indent="-228600" algn="l" defTabSz="457200" rtl="0" eaLnBrk="1" latinLnBrk="0" hangingPunct="1">
                  <a:lnSpc>
                    <a:spcPct val="120000"/>
                  </a:lnSpc>
                  <a:spcBef>
                    <a:spcPts val="600"/>
                  </a:spcBef>
                  <a:buClr>
                    <a:srgbClr val="0089B5"/>
                  </a:buClr>
                  <a:buFont typeface="Arial"/>
                  <a:buChar char="•"/>
                  <a:defRPr sz="3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63500" dist="63500" dir="2700000" algn="tl" rotWithShape="0">
                        <a:schemeClr val="bg1">
                          <a:lumMod val="75000"/>
                          <a:alpha val="5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1pPr>
                <a:lvl2pPr marL="457200" indent="-228600" algn="l" defTabSz="457200" rtl="0" eaLnBrk="1" latinLnBrk="0" hangingPunct="1">
                  <a:lnSpc>
                    <a:spcPct val="120000"/>
                  </a:lnSpc>
                  <a:spcBef>
                    <a:spcPts val="400"/>
                  </a:spcBef>
                  <a:buClr>
                    <a:srgbClr val="0089B5"/>
                  </a:buClr>
                  <a:buSzPct val="95000"/>
                  <a:buFont typeface="Arial"/>
                  <a:buChar char="•"/>
                  <a:defRPr sz="3200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63500" dist="63500" dir="2700000" algn="tl" rotWithShape="0">
                        <a:schemeClr val="bg1">
                          <a:lumMod val="75000"/>
                          <a:alpha val="5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2pPr>
                <a:lvl3pPr marL="685800" indent="-228600" algn="l" defTabSz="457200" rtl="0" eaLnBrk="1" latinLnBrk="0" hangingPunct="1">
                  <a:lnSpc>
                    <a:spcPct val="120000"/>
                  </a:lnSpc>
                  <a:spcBef>
                    <a:spcPts val="200"/>
                  </a:spcBef>
                  <a:buClr>
                    <a:srgbClr val="0089B5"/>
                  </a:buClr>
                  <a:buSzPct val="90000"/>
                  <a:buFont typeface="Arial"/>
                  <a:buChar char="•"/>
                  <a:defRPr sz="2800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63500" dist="63500" dir="2700000" algn="tl" rotWithShape="0">
                        <a:schemeClr val="bg1">
                          <a:lumMod val="75000"/>
                          <a:alpha val="5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3pPr>
                <a:lvl4pPr marL="914400" indent="-228600" algn="l" defTabSz="457200" rtl="0" eaLnBrk="1" latinLnBrk="0" hangingPunct="1">
                  <a:lnSpc>
                    <a:spcPct val="120000"/>
                  </a:lnSpc>
                  <a:spcBef>
                    <a:spcPts val="200"/>
                  </a:spcBef>
                  <a:buClr>
                    <a:srgbClr val="0089B5"/>
                  </a:buClr>
                  <a:buSzPct val="90000"/>
                  <a:buFont typeface="Arial"/>
                  <a:buChar char="•"/>
                  <a:defRPr sz="2800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63500" dist="63500" dir="2700000" algn="tl" rotWithShape="0">
                        <a:schemeClr val="bg1">
                          <a:lumMod val="75000"/>
                          <a:alpha val="5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4pPr>
                <a:lvl5pPr marL="1143000" indent="-228600" algn="l" defTabSz="457200" rtl="0" eaLnBrk="1" latinLnBrk="0" hangingPunct="1">
                  <a:lnSpc>
                    <a:spcPct val="120000"/>
                  </a:lnSpc>
                  <a:spcBef>
                    <a:spcPts val="0"/>
                  </a:spcBef>
                  <a:buClr>
                    <a:schemeClr val="bg1">
                      <a:lumMod val="50000"/>
                    </a:schemeClr>
                  </a:buClr>
                  <a:buSzPct val="90000"/>
                  <a:buFont typeface="Arial"/>
                  <a:buChar char="•"/>
                  <a:defRPr sz="2800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>
                      <a:outerShdw blurRad="63500" dist="63500" dir="2700000" algn="tl" rotWithShape="0">
                        <a:schemeClr val="bg1">
                          <a:lumMod val="75000"/>
                          <a:alpha val="5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 smtClean="0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fr-FR" sz="1800" b="0" i="1" smtClean="0">
                            <a:effectLst/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fr-FR" sz="1800" i="1">
                            <a:effectLst/>
                            <a:latin typeface="Cambria Math"/>
                          </a:rPr>
                          <m:t>8</m:t>
                        </m:r>
                      </m:sub>
                    </m:sSub>
                    <m:r>
                      <a:rPr lang="fr-FR" sz="1800" i="1">
                        <a:effectLst/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fr-FR" sz="1800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fr-FR" sz="1800" i="1">
                            <a:effectLst/>
                            <a:latin typeface="Cambria Math"/>
                            <a:ea typeface="Cambria Math"/>
                          </a:rPr>
                          <m:t>𝜉</m:t>
                        </m:r>
                      </m:e>
                      <m:sub>
                        <m:r>
                          <a:rPr lang="fr-FR" sz="1800" i="1">
                            <a:effectLst/>
                            <a:latin typeface="Cambria Math"/>
                          </a:rPr>
                          <m:t>𝑈</m:t>
                        </m:r>
                      </m:sub>
                    </m:sSub>
                    <m:f>
                      <m:fPr>
                        <m:ctrlPr>
                          <a:rPr lang="fr-FR" sz="1800" i="1"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fr-FR" sz="1800" i="1" dirty="0">
                            <a:effectLst/>
                            <a:latin typeface="Cambria Math"/>
                          </a:rPr>
                          <m:t>0.128</m:t>
                        </m:r>
                      </m:num>
                      <m:den>
                        <m:r>
                          <a:rPr lang="fr-FR" sz="1800" i="1">
                            <a:effectLst/>
                            <a:latin typeface="Cambria Math"/>
                          </a:rPr>
                          <m:t>1.5</m:t>
                        </m:r>
                      </m:den>
                    </m:f>
                    <m:r>
                      <m:rPr>
                        <m:nor/>
                      </m:rPr>
                      <a:rPr lang="fr-FR" sz="1800" dirty="0">
                        <a:effectLst/>
                      </a:rPr>
                      <m:t>+</m:t>
                    </m:r>
                    <m:sSub>
                      <m:sSubPr>
                        <m:ctrlPr>
                          <a:rPr lang="fr-FR" sz="1800" i="1" dirty="0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fr-FR" sz="1800" b="0" i="1" dirty="0" smtClean="0">
                            <a:effectLst/>
                            <a:latin typeface="Cambria Math"/>
                          </a:rPr>
                          <m:t> </m:t>
                        </m:r>
                        <m:r>
                          <a:rPr lang="fr-FR" sz="1800" i="1" dirty="0">
                            <a:effectLst/>
                            <a:latin typeface="Cambria Math"/>
                            <a:ea typeface="Cambria Math"/>
                          </a:rPr>
                          <m:t>𝜉</m:t>
                        </m:r>
                      </m:e>
                      <m:sub>
                        <m:r>
                          <a:rPr lang="fr-FR" sz="1800" i="1" dirty="0">
                            <a:effectLst/>
                            <a:latin typeface="Cambria Math"/>
                          </a:rPr>
                          <m:t>𝑅</m:t>
                        </m:r>
                      </m:sub>
                    </m:sSub>
                    <m:r>
                      <a:rPr lang="fr-FR" sz="1800" i="1" dirty="0">
                        <a:effectLst/>
                        <a:latin typeface="Cambria Math"/>
                      </a:rPr>
                      <m:t>0.128</m:t>
                    </m:r>
                  </m:oMath>
                </a14:m>
                <a:endParaRPr lang="fr-FR" sz="1800" dirty="0" smtClean="0">
                  <a:effectLst/>
                </a:endParaRPr>
              </a:p>
              <a:p>
                <a:r>
                  <a:rPr lang="en-US" sz="1800" dirty="0">
                    <a:effectLst/>
                  </a:rPr>
                  <a:t>Same behavior as </a:t>
                </a:r>
                <a:r>
                  <a:rPr lang="en-US" sz="1800" dirty="0" smtClean="0">
                    <a:effectLst/>
                  </a:rPr>
                  <a:t>before</a:t>
                </a:r>
                <a:endParaRPr lang="en-US" sz="1800" dirty="0">
                  <a:effectLst/>
                </a:endParaRPr>
              </a:p>
            </p:txBody>
          </p:sp>
        </mc:Choice>
        <mc:Fallback xmlns="">
          <p:sp>
            <p:nvSpPr>
              <p:cNvPr id="7" name="Espace réservé du contenu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128" y="4807597"/>
                <a:ext cx="7593146" cy="912724"/>
              </a:xfrm>
              <a:prstGeom prst="rect">
                <a:avLst/>
              </a:prstGeom>
              <a:blipFill rotWithShape="1">
                <a:blip r:embed="rId3"/>
                <a:stretch>
                  <a:fillRect l="-562" b="-93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Task2.3 meeting 10/07/2013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27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242739"/>
            <a:ext cx="8229600" cy="914400"/>
          </a:xfrm>
        </p:spPr>
        <p:txBody>
          <a:bodyPr/>
          <a:lstStyle/>
          <a:p>
            <a:r>
              <a:rPr lang="en-US" sz="3200" dirty="0" smtClean="0">
                <a:effectLst/>
              </a:rPr>
              <a:t>Summary</a:t>
            </a:r>
            <a:endParaRPr lang="en-US" sz="3200" dirty="0">
              <a:effectLst/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57199" y="1114288"/>
            <a:ext cx="8442251" cy="4797411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effectLst/>
              </a:rPr>
              <a:t>The reduction of the harmonics b7,a7,b8,a8 up to 50</a:t>
            </a:r>
            <a:r>
              <a:rPr lang="en-US" sz="2000" dirty="0">
                <a:effectLst/>
              </a:rPr>
              <a:t>% together gives </a:t>
            </a:r>
            <a:r>
              <a:rPr lang="en-US" sz="2000" dirty="0" smtClean="0">
                <a:effectLst/>
              </a:rPr>
              <a:t>a gain of ~1 </a:t>
            </a:r>
            <a:r>
              <a:rPr lang="en-US" sz="2000" dirty="0">
                <a:effectLst/>
                <a:sym typeface="Symbol"/>
              </a:rPr>
              <a:t></a:t>
            </a:r>
            <a:r>
              <a:rPr lang="en-US" sz="2000" dirty="0" smtClean="0">
                <a:effectLst/>
              </a:rPr>
              <a:t> on the average DA.</a:t>
            </a:r>
          </a:p>
          <a:p>
            <a:r>
              <a:rPr lang="en-US" sz="2000" dirty="0" smtClean="0">
                <a:effectLst/>
              </a:rPr>
              <a:t>b7 alone seems to give the most important  contribution to the DA gain but the addition of the harmonics enhances their singular behavior .</a:t>
            </a:r>
          </a:p>
          <a:p>
            <a:r>
              <a:rPr lang="en-US" sz="2000" dirty="0" smtClean="0">
                <a:effectLst/>
              </a:rPr>
              <a:t>The contribution of  the U and the R components alone (b8,a8,b7,a7) on the DA is the same and is the same of their total as well.  </a:t>
            </a:r>
          </a:p>
          <a:p>
            <a:endParaRPr lang="en-US" sz="2000" dirty="0" smtClean="0">
              <a:effectLst/>
            </a:endParaRPr>
          </a:p>
          <a:p>
            <a:pPr marL="0" indent="0">
              <a:buNone/>
            </a:pPr>
            <a:r>
              <a:rPr lang="en-US" sz="2000" dirty="0" smtClean="0">
                <a:effectLst/>
              </a:rPr>
              <a:t>To do</a:t>
            </a:r>
          </a:p>
          <a:p>
            <a:r>
              <a:rPr lang="en-US" sz="2000" dirty="0" smtClean="0">
                <a:effectLst/>
              </a:rPr>
              <a:t>Determination of the minimum </a:t>
            </a:r>
            <a:r>
              <a:rPr lang="en-US" sz="2000" dirty="0">
                <a:effectLst/>
              </a:rPr>
              <a:t>reduction to these </a:t>
            </a:r>
            <a:r>
              <a:rPr lang="en-US" sz="2000" dirty="0" err="1">
                <a:effectLst/>
              </a:rPr>
              <a:t>multipole</a:t>
            </a:r>
            <a:r>
              <a:rPr lang="en-US" sz="2000" dirty="0">
                <a:effectLst/>
              </a:rPr>
              <a:t> leading to a sensible increase of the </a:t>
            </a:r>
            <a:r>
              <a:rPr lang="en-US" sz="2000" dirty="0" smtClean="0">
                <a:effectLst/>
              </a:rPr>
              <a:t>DA (0.25</a:t>
            </a:r>
            <a:r>
              <a:rPr lang="en-US" sz="2000" dirty="0" smtClean="0">
                <a:effectLst/>
                <a:sym typeface="Symbol"/>
              </a:rPr>
              <a:t>, 0.5,… ?</a:t>
            </a:r>
            <a:r>
              <a:rPr lang="en-US" sz="2000" dirty="0" smtClean="0">
                <a:effectLst/>
              </a:rPr>
              <a:t>)</a:t>
            </a:r>
          </a:p>
          <a:p>
            <a:r>
              <a:rPr lang="en-US" sz="2000" dirty="0" smtClean="0">
                <a:effectLst/>
              </a:rPr>
              <a:t>Check the IT_errortable_v3</a:t>
            </a:r>
          </a:p>
          <a:p>
            <a:r>
              <a:rPr lang="en-US" sz="2000" dirty="0" smtClean="0">
                <a:effectLst/>
              </a:rPr>
              <a:t>Switch to HLLHCV1.0 lattice</a:t>
            </a:r>
            <a:endParaRPr lang="en-US" sz="2000" dirty="0">
              <a:effectLst/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Task2.3 meeting 10/07/2013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95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366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effectLst/>
              </a:rPr>
              <a:t>Field Quality Study </a:t>
            </a:r>
            <a:endParaRPr lang="fr-FR" sz="3200" dirty="0">
              <a:effectLst/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57200" y="1241884"/>
            <a:ext cx="8537944" cy="4010601"/>
          </a:xfrm>
        </p:spPr>
        <p:txBody>
          <a:bodyPr>
            <a:normAutofit fontScale="85000" lnSpcReduction="10000"/>
          </a:bodyPr>
          <a:lstStyle/>
          <a:p>
            <a:r>
              <a:rPr lang="en-US" sz="2000" dirty="0" smtClean="0">
                <a:effectLst/>
              </a:rPr>
              <a:t>LHC v3.1b @ collision (round beam with </a:t>
            </a:r>
            <a:r>
              <a:rPr lang="en-US" sz="2000" dirty="0" smtClean="0">
                <a:effectLst/>
                <a:sym typeface="Symbol"/>
              </a:rPr>
              <a:t>* = 15cm</a:t>
            </a:r>
            <a:r>
              <a:rPr lang="en-US" sz="2000" dirty="0" smtClean="0">
                <a:effectLst/>
              </a:rPr>
              <a:t>)</a:t>
            </a:r>
          </a:p>
          <a:p>
            <a:r>
              <a:rPr lang="en-US" sz="2000" dirty="0" smtClean="0">
                <a:effectLst/>
              </a:rPr>
              <a:t>Beam normalized </a:t>
            </a:r>
            <a:r>
              <a:rPr lang="en-US" sz="2000" dirty="0" err="1" smtClean="0">
                <a:effectLst/>
              </a:rPr>
              <a:t>emittances</a:t>
            </a:r>
            <a:r>
              <a:rPr lang="en-US" sz="2000" dirty="0" smtClean="0">
                <a:effectLst/>
              </a:rPr>
              <a:t> 3.75 10</a:t>
            </a:r>
            <a:r>
              <a:rPr lang="en-US" sz="2000" baseline="30000" dirty="0" smtClean="0">
                <a:effectLst/>
              </a:rPr>
              <a:t>-6</a:t>
            </a:r>
            <a:r>
              <a:rPr lang="en-US" sz="2000" dirty="0" smtClean="0">
                <a:effectLst/>
              </a:rPr>
              <a:t> </a:t>
            </a:r>
            <a:r>
              <a:rPr lang="en-US" sz="2000" dirty="0" err="1" smtClean="0">
                <a:effectLst/>
              </a:rPr>
              <a:t>m.rad</a:t>
            </a:r>
            <a:endParaRPr lang="en-US" sz="2000" dirty="0" smtClean="0">
              <a:effectLst/>
            </a:endParaRPr>
          </a:p>
          <a:p>
            <a:r>
              <a:rPr lang="en-US" sz="2000" dirty="0" smtClean="0">
                <a:effectLst/>
              </a:rPr>
              <a:t>Momentum : 2.7 10</a:t>
            </a:r>
            <a:r>
              <a:rPr lang="en-US" sz="2000" baseline="30000" dirty="0" smtClean="0">
                <a:effectLst/>
              </a:rPr>
              <a:t>-4</a:t>
            </a:r>
            <a:r>
              <a:rPr lang="en-US" sz="2000" dirty="0" smtClean="0">
                <a:effectLst/>
              </a:rPr>
              <a:t>, (max allowed 2 10</a:t>
            </a:r>
            <a:r>
              <a:rPr lang="en-US" sz="2000" baseline="30000" dirty="0" smtClean="0">
                <a:effectLst/>
              </a:rPr>
              <a:t>-3</a:t>
            </a:r>
            <a:r>
              <a:rPr lang="en-US" sz="2000" dirty="0" smtClean="0">
                <a:effectLst/>
              </a:rPr>
              <a:t>)</a:t>
            </a:r>
          </a:p>
          <a:p>
            <a:r>
              <a:rPr lang="en-US" sz="2000" dirty="0">
                <a:effectLst/>
              </a:rPr>
              <a:t>Search </a:t>
            </a:r>
            <a:r>
              <a:rPr lang="en-US" sz="2000" dirty="0" smtClean="0">
                <a:effectLst/>
              </a:rPr>
              <a:t>for the error </a:t>
            </a:r>
            <a:r>
              <a:rPr lang="en-US" sz="2000" dirty="0">
                <a:effectLst/>
              </a:rPr>
              <a:t>set which gives the largest </a:t>
            </a:r>
            <a:r>
              <a:rPr lang="en-US" sz="2000" dirty="0" smtClean="0">
                <a:effectLst/>
              </a:rPr>
              <a:t>average </a:t>
            </a:r>
            <a:r>
              <a:rPr lang="en-US" sz="2000" dirty="0">
                <a:effectLst/>
              </a:rPr>
              <a:t>of the </a:t>
            </a:r>
            <a:r>
              <a:rPr lang="en-US" sz="2000" dirty="0" smtClean="0">
                <a:effectLst/>
              </a:rPr>
              <a:t>DA</a:t>
            </a:r>
          </a:p>
          <a:p>
            <a:r>
              <a:rPr lang="en-US" sz="2000" dirty="0">
                <a:effectLst/>
              </a:rPr>
              <a:t>Standard errors </a:t>
            </a:r>
            <a:r>
              <a:rPr lang="en-US" sz="2000" dirty="0" smtClean="0">
                <a:effectLst/>
              </a:rPr>
              <a:t>and </a:t>
            </a:r>
            <a:r>
              <a:rPr lang="en-US" sz="2000" dirty="0">
                <a:effectLst/>
              </a:rPr>
              <a:t>corrections for the </a:t>
            </a:r>
            <a:r>
              <a:rPr lang="en-US" sz="2000" dirty="0" smtClean="0">
                <a:effectLst/>
              </a:rPr>
              <a:t>arcs</a:t>
            </a:r>
          </a:p>
          <a:p>
            <a:r>
              <a:rPr lang="en-US" sz="2000" dirty="0" smtClean="0">
                <a:effectLst/>
              </a:rPr>
              <a:t>IT errors : </a:t>
            </a:r>
            <a:r>
              <a:rPr lang="en-US" sz="2000" dirty="0" err="1" smtClean="0">
                <a:effectLst/>
              </a:rPr>
              <a:t>slhc</a:t>
            </a:r>
            <a:r>
              <a:rPr lang="en-US" sz="2000" dirty="0" smtClean="0">
                <a:effectLst/>
              </a:rPr>
              <a:t>/errors/IT_errortable_v2</a:t>
            </a:r>
          </a:p>
          <a:p>
            <a:r>
              <a:rPr lang="en-US" sz="2000" dirty="0" smtClean="0">
                <a:effectLst/>
              </a:rPr>
              <a:t>Corrections b3, b4, b5, b6, a2, a3, a4, a5, a6 turned on for the IT and D1 (</a:t>
            </a:r>
            <a:r>
              <a:rPr lang="en-US" sz="2000" dirty="0" smtClean="0">
                <a:effectLst/>
              </a:rPr>
              <a:t>corr_tripD1_v1 S. Fartoukh; </a:t>
            </a:r>
            <a:r>
              <a:rPr lang="en-US" sz="2000" dirty="0" smtClean="0">
                <a:effectLst/>
              </a:rPr>
              <a:t>M</a:t>
            </a:r>
            <a:r>
              <a:rPr lang="en-US" sz="2000" dirty="0" smtClean="0">
                <a:effectLst/>
              </a:rPr>
              <a:t>. Giovannozzi, S. Fartoukh, R. De Maria, </a:t>
            </a:r>
            <a:r>
              <a:rPr lang="en-US" sz="2000" dirty="0">
                <a:effectLst/>
              </a:rPr>
              <a:t>WEPEA048, IPAC'13)</a:t>
            </a:r>
            <a:endParaRPr lang="en-US" sz="2000" dirty="0" smtClean="0">
              <a:effectLst/>
            </a:endParaRPr>
          </a:p>
          <a:p>
            <a:r>
              <a:rPr lang="en-US" sz="2000" dirty="0">
                <a:effectLst/>
              </a:rPr>
              <a:t>The error amplitudes can be divided by </a:t>
            </a:r>
            <a:r>
              <a:rPr lang="en-US" sz="2000" dirty="0" smtClean="0">
                <a:effectLst/>
              </a:rPr>
              <a:t>2, </a:t>
            </a:r>
            <a:r>
              <a:rPr lang="en-US" sz="2000" dirty="0">
                <a:effectLst/>
              </a:rPr>
              <a:t>at </a:t>
            </a:r>
            <a:r>
              <a:rPr lang="en-US" sz="2000" dirty="0" smtClean="0">
                <a:effectLst/>
              </a:rPr>
              <a:t>most</a:t>
            </a:r>
          </a:p>
          <a:p>
            <a:r>
              <a:rPr lang="en-US" sz="2000" dirty="0" smtClean="0">
                <a:effectLst/>
              </a:rPr>
              <a:t>DA for 11 angles (0,</a:t>
            </a:r>
            <a:r>
              <a:rPr lang="en-US" sz="2000" dirty="0" smtClean="0">
                <a:effectLst/>
                <a:sym typeface="Symbol"/>
              </a:rPr>
              <a:t>/2),</a:t>
            </a:r>
            <a:r>
              <a:rPr lang="en-US" sz="2000" dirty="0" smtClean="0">
                <a:effectLst/>
              </a:rPr>
              <a:t> 13 amplitudes (10</a:t>
            </a:r>
            <a:r>
              <a:rPr lang="en-US" sz="2000" dirty="0" smtClean="0">
                <a:effectLst/>
                <a:sym typeface="Symbol"/>
              </a:rPr>
              <a:t></a:t>
            </a:r>
            <a:r>
              <a:rPr lang="en-US" sz="2000" dirty="0" smtClean="0">
                <a:effectLst/>
              </a:rPr>
              <a:t>, 22</a:t>
            </a:r>
            <a:r>
              <a:rPr lang="en-US" sz="2000" dirty="0" smtClean="0">
                <a:effectLst/>
                <a:sym typeface="Symbol"/>
              </a:rPr>
              <a:t></a:t>
            </a:r>
            <a:r>
              <a:rPr lang="en-US" sz="2000" dirty="0" smtClean="0">
                <a:effectLst/>
              </a:rPr>
              <a:t>, step 1</a:t>
            </a:r>
            <a:r>
              <a:rPr lang="en-US" sz="2000" dirty="0" smtClean="0">
                <a:effectLst/>
                <a:sym typeface="Symbol"/>
              </a:rPr>
              <a:t></a:t>
            </a:r>
            <a:r>
              <a:rPr lang="en-US" sz="2000" dirty="0" smtClean="0">
                <a:effectLst/>
              </a:rPr>
              <a:t>), </a:t>
            </a:r>
            <a:r>
              <a:rPr lang="en-US" sz="2000" dirty="0">
                <a:effectLst/>
              </a:rPr>
              <a:t>60 particles, 100000 turns, </a:t>
            </a:r>
            <a:r>
              <a:rPr lang="en-US" sz="2000" dirty="0" smtClean="0">
                <a:effectLst/>
              </a:rPr>
              <a:t>60 error seeds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Task2.3 meeting 10/07/2013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59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effectLst/>
              </a:rPr>
              <a:t>Reduction of the b7, b8, a7, a8 </a:t>
            </a:r>
            <a:r>
              <a:rPr lang="en-US" sz="3200" dirty="0" smtClean="0">
                <a:effectLst/>
              </a:rPr>
              <a:t>harmonics only</a:t>
            </a:r>
            <a:endParaRPr lang="fr-FR" sz="3200" dirty="0"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7" t="19001" r="10614" b="6580"/>
          <a:stretch/>
        </p:blipFill>
        <p:spPr bwMode="auto">
          <a:xfrm>
            <a:off x="1584000" y="1188000"/>
            <a:ext cx="5486400" cy="349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space réservé du contenu 4"/>
          <p:cNvSpPr txBox="1">
            <a:spLocks/>
          </p:cNvSpPr>
          <p:nvPr/>
        </p:nvSpPr>
        <p:spPr>
          <a:xfrm>
            <a:off x="530128" y="4807597"/>
            <a:ext cx="7593146" cy="912724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effectLst/>
              </a:rPr>
              <a:t>The reduction of b7, b8, a7, a8 </a:t>
            </a:r>
            <a:r>
              <a:rPr lang="en-US" sz="2000" b="1" dirty="0" smtClean="0">
                <a:effectLst/>
              </a:rPr>
              <a:t>only</a:t>
            </a:r>
            <a:r>
              <a:rPr lang="en-US" sz="2000" dirty="0" smtClean="0">
                <a:effectLst/>
              </a:rPr>
              <a:t> is </a:t>
            </a:r>
            <a:r>
              <a:rPr lang="en-US" sz="2000" b="1" dirty="0" smtClean="0">
                <a:effectLst/>
              </a:rPr>
              <a:t>not</a:t>
            </a:r>
            <a:r>
              <a:rPr lang="en-US" sz="2000" dirty="0" smtClean="0">
                <a:effectLst/>
              </a:rPr>
              <a:t> sufficient to reach the </a:t>
            </a:r>
            <a:r>
              <a:rPr lang="en-US" sz="2000" dirty="0" smtClean="0">
                <a:solidFill>
                  <a:srgbClr val="0000FF"/>
                </a:solidFill>
                <a:effectLst/>
              </a:rPr>
              <a:t>blue</a:t>
            </a:r>
            <a:r>
              <a:rPr lang="en-US" sz="2000" dirty="0" smtClean="0">
                <a:effectLst/>
              </a:rPr>
              <a:t> curve (we gain ~1-1.5</a:t>
            </a:r>
            <a:r>
              <a:rPr lang="en-US" sz="2000" dirty="0" smtClean="0">
                <a:effectLst/>
                <a:sym typeface="Symbol"/>
              </a:rPr>
              <a:t></a:t>
            </a:r>
            <a:r>
              <a:rPr lang="en-US" sz="2000" dirty="0" smtClean="0">
                <a:effectLst/>
              </a:rPr>
              <a:t>).</a:t>
            </a:r>
          </a:p>
        </p:txBody>
      </p:sp>
      <p:sp>
        <p:nvSpPr>
          <p:cNvPr id="8" name="Espace réservé du contenu 4"/>
          <p:cNvSpPr txBox="1">
            <a:spLocks/>
          </p:cNvSpPr>
          <p:nvPr/>
        </p:nvSpPr>
        <p:spPr>
          <a:xfrm>
            <a:off x="745573" y="5644540"/>
            <a:ext cx="7593146" cy="456362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 smtClean="0">
                <a:effectLst/>
              </a:rPr>
              <a:t>Task.2.3 meeting 07/06/2013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Task2.3 meeting 10/07/2013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57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6649403" cy="470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effectLst/>
              </a:rPr>
              <a:t>Reduction of the </a:t>
            </a:r>
            <a:r>
              <a:rPr lang="en-US" sz="3200" dirty="0" smtClean="0">
                <a:effectLst/>
              </a:rPr>
              <a:t>a7 harmonic</a:t>
            </a:r>
            <a:endParaRPr lang="fr-FR" sz="3200" dirty="0">
              <a:effectLst/>
            </a:endParaRPr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530128" y="4807597"/>
            <a:ext cx="7593146" cy="912724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effectLst/>
              </a:rPr>
              <a:t>The contribution to the DA of a7 at 50% alone is very small.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Task2.3 meeting 10/07/2013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59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6649403" cy="470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effectLst/>
              </a:rPr>
              <a:t>Reduction of the </a:t>
            </a:r>
            <a:r>
              <a:rPr lang="en-US" sz="3200" dirty="0" smtClean="0">
                <a:effectLst/>
              </a:rPr>
              <a:t>a8 harmonic</a:t>
            </a:r>
            <a:endParaRPr lang="fr-FR" sz="3200" dirty="0">
              <a:effectLst/>
            </a:endParaRPr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530128" y="4807597"/>
            <a:ext cx="7593146" cy="912724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effectLst/>
              </a:rPr>
              <a:t>The contribution to the DA of </a:t>
            </a:r>
            <a:r>
              <a:rPr lang="en-US" sz="2000" dirty="0" smtClean="0">
                <a:effectLst/>
              </a:rPr>
              <a:t>a8 </a:t>
            </a:r>
            <a:r>
              <a:rPr lang="en-US" sz="2000" dirty="0">
                <a:effectLst/>
              </a:rPr>
              <a:t>at 50% alone is </a:t>
            </a:r>
            <a:r>
              <a:rPr lang="en-US" sz="2000" dirty="0" smtClean="0">
                <a:effectLst/>
              </a:rPr>
              <a:t>visible at large angles.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Task2.3 meeting 10/07/2013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01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6649403" cy="470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effectLst/>
              </a:rPr>
              <a:t>Reduction of the </a:t>
            </a:r>
            <a:r>
              <a:rPr lang="en-US" sz="3200" dirty="0" smtClean="0">
                <a:effectLst/>
              </a:rPr>
              <a:t>b8 harmonic</a:t>
            </a:r>
            <a:endParaRPr lang="fr-FR" sz="3200" dirty="0">
              <a:effectLst/>
            </a:endParaRPr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530128" y="4807597"/>
            <a:ext cx="7593146" cy="912724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effectLst/>
              </a:rPr>
              <a:t>The contribution to the DA of </a:t>
            </a:r>
            <a:r>
              <a:rPr lang="en-US" sz="2000" dirty="0" smtClean="0">
                <a:effectLst/>
              </a:rPr>
              <a:t>b8 </a:t>
            </a:r>
            <a:r>
              <a:rPr lang="en-US" sz="2000" dirty="0">
                <a:effectLst/>
              </a:rPr>
              <a:t>at 50% alone </a:t>
            </a:r>
            <a:r>
              <a:rPr lang="en-US" sz="2000" dirty="0" smtClean="0">
                <a:effectLst/>
              </a:rPr>
              <a:t>is small.</a:t>
            </a:r>
            <a:endParaRPr lang="en-US" sz="2000" dirty="0">
              <a:effectLst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Task2.3 meeting 10/07/2013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1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6649403" cy="470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effectLst/>
              </a:rPr>
              <a:t>Reduction of the </a:t>
            </a:r>
            <a:r>
              <a:rPr lang="en-US" sz="3200" dirty="0" smtClean="0">
                <a:effectLst/>
              </a:rPr>
              <a:t>b7 harmonic</a:t>
            </a:r>
            <a:endParaRPr lang="fr-FR" sz="3200" dirty="0">
              <a:effectLst/>
            </a:endParaRPr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530128" y="4807597"/>
            <a:ext cx="7593146" cy="912724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effectLst/>
              </a:rPr>
              <a:t>The gain on the average DA given by b7 at 50% alone is the most important.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Task2.3 meeting 10/07/2013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98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6649403" cy="470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effectLst/>
              </a:rPr>
              <a:t>Reduction of the b7, b8, a7, a8 </a:t>
            </a:r>
            <a:r>
              <a:rPr lang="en-US" sz="3200" dirty="0" smtClean="0">
                <a:effectLst/>
              </a:rPr>
              <a:t>harmonics</a:t>
            </a:r>
            <a:endParaRPr lang="fr-FR" sz="3200" dirty="0">
              <a:effectLst/>
            </a:endParaRPr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530128" y="4807597"/>
            <a:ext cx="7593146" cy="1189166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effectLst/>
              </a:rPr>
              <a:t>The gain on the average DA is about 1</a:t>
            </a:r>
            <a:r>
              <a:rPr lang="en-US" sz="1800" dirty="0" smtClean="0">
                <a:effectLst/>
                <a:sym typeface="Symbol"/>
              </a:rPr>
              <a:t> with b8, a8, b7, a7 at 50%.</a:t>
            </a:r>
          </a:p>
          <a:p>
            <a:r>
              <a:rPr lang="en-US" sz="1800" dirty="0" smtClean="0">
                <a:effectLst/>
                <a:sym typeface="Symbol"/>
              </a:rPr>
              <a:t>b7 alone at 50% gives the most visible effect on the average DA with respect to the other ones.</a:t>
            </a:r>
            <a:endParaRPr lang="en-US" sz="1800" dirty="0" smtClean="0">
              <a:effectLst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Task2.3 meeting 10/07/2013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50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6649403" cy="470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effectLst/>
              </a:rPr>
              <a:t>Reduction of the b7, </a:t>
            </a:r>
            <a:r>
              <a:rPr lang="en-US" sz="3200" dirty="0" smtClean="0">
                <a:effectLst/>
              </a:rPr>
              <a:t>b8 harmonics</a:t>
            </a:r>
            <a:endParaRPr lang="fr-FR" sz="3200" dirty="0">
              <a:effectLst/>
            </a:endParaRPr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530128" y="4807597"/>
            <a:ext cx="7593146" cy="912724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effectLst/>
              </a:rPr>
              <a:t>The combination of b7 and b8 at 50% gives about half of the gain obtained with  b7, b8, a7, a8.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Task2.3 meeting 10/07/2013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04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553D58-F42B-43B9-BDA1-90638D0CBA0D}">
  <ds:schemaRefs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5951</TotalTime>
  <Words>749</Words>
  <Application>Microsoft Office PowerPoint</Application>
  <PresentationFormat>On-screen Show (4:3)</PresentationFormat>
  <Paragraphs>86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HiLumiLHC_PresentationTemplate</vt:lpstr>
      <vt:lpstr>Latest tracking results from CEA</vt:lpstr>
      <vt:lpstr>Field Quality Study </vt:lpstr>
      <vt:lpstr>Reduction of the b7, b8, a7, a8 harmonics only</vt:lpstr>
      <vt:lpstr>Reduction of the a7 harmonic</vt:lpstr>
      <vt:lpstr>Reduction of the a8 harmonic</vt:lpstr>
      <vt:lpstr>Reduction of the b8 harmonic</vt:lpstr>
      <vt:lpstr>Reduction of the b7 harmonic</vt:lpstr>
      <vt:lpstr>Reduction of the b7, b8, a7, a8 harmonics</vt:lpstr>
      <vt:lpstr>Reduction of the b7, b8 harmonics</vt:lpstr>
      <vt:lpstr>Reduction of the b7, a7 harmonics</vt:lpstr>
      <vt:lpstr>Error components of the b7 harmonics</vt:lpstr>
      <vt:lpstr>Error components of the a7 harmonics</vt:lpstr>
      <vt:lpstr>Error components of the b8 harmonics</vt:lpstr>
      <vt:lpstr>Error components of the a8 harmonics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Massimo Giovannozzi</cp:lastModifiedBy>
  <cp:revision>439</cp:revision>
  <cp:lastPrinted>2012-11-12T12:06:59Z</cp:lastPrinted>
  <dcterms:created xsi:type="dcterms:W3CDTF">2011-12-13T14:40:13Z</dcterms:created>
  <dcterms:modified xsi:type="dcterms:W3CDTF">2013-07-10T15:42:14Z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