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5" d="100"/>
          <a:sy n="125" d="100"/>
        </p:scale>
        <p:origin x="-35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0D205-E768-436B-84B5-1C56A1DCE5C3}" type="datetimeFigureOut">
              <a:rPr lang="en-US" smtClean="0"/>
              <a:t>7/5/13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41DBD-4EC7-4EBD-BD22-12266D6251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0D205-E768-436B-84B5-1C56A1DCE5C3}" type="datetimeFigureOut">
              <a:rPr lang="en-US" smtClean="0"/>
              <a:t>7/5/13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41DBD-4EC7-4EBD-BD22-12266D6251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0D205-E768-436B-84B5-1C56A1DCE5C3}" type="datetimeFigureOut">
              <a:rPr lang="en-US" smtClean="0"/>
              <a:t>7/5/13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41DBD-4EC7-4EBD-BD22-12266D6251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0D205-E768-436B-84B5-1C56A1DCE5C3}" type="datetimeFigureOut">
              <a:rPr lang="en-US" smtClean="0"/>
              <a:t>7/5/13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41DBD-4EC7-4EBD-BD22-12266D6251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0D205-E768-436B-84B5-1C56A1DCE5C3}" type="datetimeFigureOut">
              <a:rPr lang="en-US" smtClean="0"/>
              <a:t>7/5/13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41DBD-4EC7-4EBD-BD22-12266D6251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0D205-E768-436B-84B5-1C56A1DCE5C3}" type="datetimeFigureOut">
              <a:rPr lang="en-US" smtClean="0"/>
              <a:t>7/5/13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41DBD-4EC7-4EBD-BD22-12266D6251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0D205-E768-436B-84B5-1C56A1DCE5C3}" type="datetimeFigureOut">
              <a:rPr lang="en-US" smtClean="0"/>
              <a:t>7/5/13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41DBD-4EC7-4EBD-BD22-12266D6251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0D205-E768-436B-84B5-1C56A1DCE5C3}" type="datetimeFigureOut">
              <a:rPr lang="en-US" smtClean="0"/>
              <a:t>7/5/13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41DBD-4EC7-4EBD-BD22-12266D6251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0D205-E768-436B-84B5-1C56A1DCE5C3}" type="datetimeFigureOut">
              <a:rPr lang="en-US" smtClean="0"/>
              <a:t>7/5/13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41DBD-4EC7-4EBD-BD22-12266D6251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0D205-E768-436B-84B5-1C56A1DCE5C3}" type="datetimeFigureOut">
              <a:rPr lang="en-US" smtClean="0"/>
              <a:t>7/5/13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41DBD-4EC7-4EBD-BD22-12266D6251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0D205-E768-436B-84B5-1C56A1DCE5C3}" type="datetimeFigureOut">
              <a:rPr lang="en-US" smtClean="0"/>
              <a:t>7/5/13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41DBD-4EC7-4EBD-BD22-12266D6251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F0D205-E768-436B-84B5-1C56A1DCE5C3}" type="datetimeFigureOut">
              <a:rPr lang="en-US" smtClean="0"/>
              <a:t>7/5/13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A41DBD-4EC7-4EBD-BD22-12266D62510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LAGUNA – extraction from LSS6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B.Goddard 5/7/13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 smtClean="0"/>
              <a:t>Fast extraction installed in LSS6 with </a:t>
            </a:r>
            <a:r>
              <a:rPr lang="en-US" sz="2800" dirty="0" err="1" smtClean="0"/>
              <a:t>MKE</a:t>
            </a:r>
            <a:r>
              <a:rPr lang="en-US" sz="2800" dirty="0" smtClean="0"/>
              <a:t> kickers</a:t>
            </a:r>
          </a:p>
          <a:p>
            <a:pPr lvl="1"/>
            <a:r>
              <a:rPr lang="en-US" sz="2400" dirty="0" smtClean="0"/>
              <a:t>Needs adapting to </a:t>
            </a:r>
            <a:r>
              <a:rPr lang="en-US" sz="2400" dirty="0" err="1" smtClean="0"/>
              <a:t>CNGS</a:t>
            </a:r>
            <a:r>
              <a:rPr lang="en-US" sz="2400" dirty="0" smtClean="0"/>
              <a:t> configuration with double batch extraction, no technical issue</a:t>
            </a:r>
          </a:p>
          <a:p>
            <a:r>
              <a:rPr lang="en-US" sz="2800" dirty="0" smtClean="0"/>
              <a:t>Switch needed from TT60 somewhere, or TI2</a:t>
            </a:r>
          </a:p>
          <a:p>
            <a:pPr lvl="1"/>
            <a:r>
              <a:rPr lang="en-US" sz="2400" dirty="0" smtClean="0"/>
              <a:t>TT60 better in that TL apertures compatible with FT beams</a:t>
            </a:r>
          </a:p>
          <a:p>
            <a:r>
              <a:rPr lang="en-US" sz="2800" dirty="0" smtClean="0"/>
              <a:t>Interlocking concept to update </a:t>
            </a:r>
          </a:p>
          <a:p>
            <a:pPr lvl="1"/>
            <a:r>
              <a:rPr lang="en-US" sz="2400" dirty="0" err="1" smtClean="0"/>
              <a:t>HiRadMat</a:t>
            </a:r>
            <a:r>
              <a:rPr lang="en-US" sz="2400" dirty="0" smtClean="0"/>
              <a:t>, LHC and LAGUNA in one extraction...</a:t>
            </a:r>
          </a:p>
          <a:p>
            <a:r>
              <a:rPr lang="en-US" sz="2800" dirty="0" smtClean="0"/>
              <a:t>Transfer line bends above 2 T</a:t>
            </a:r>
          </a:p>
          <a:p>
            <a:pPr lvl="1"/>
            <a:r>
              <a:rPr lang="en-US" sz="2400" dirty="0" smtClean="0"/>
              <a:t>Imposes SC dipoles </a:t>
            </a:r>
          </a:p>
          <a:p>
            <a:pPr lvl="1"/>
            <a:r>
              <a:rPr lang="en-US" sz="2400" dirty="0" smtClean="0"/>
              <a:t>Exploit synergies with HP-PS ring, energy consumption, ...</a:t>
            </a:r>
            <a:endParaRPr lang="en-US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Location of LAGUNA target?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Near </a:t>
            </a:r>
            <a:r>
              <a:rPr lang="en-US" sz="2400" dirty="0" err="1" smtClean="0"/>
              <a:t>SPS</a:t>
            </a:r>
            <a:r>
              <a:rPr lang="en-US" sz="2400" dirty="0" smtClean="0"/>
              <a:t> BA1, under the golf course (3</a:t>
            </a:r>
            <a:r>
              <a:rPr lang="en-US" sz="2400" baseline="30000" dirty="0" smtClean="0"/>
              <a:t>rd</a:t>
            </a:r>
            <a:r>
              <a:rPr lang="en-US" sz="2400" dirty="0" smtClean="0"/>
              <a:t> hole, tricky par 3)</a:t>
            </a:r>
            <a:endParaRPr lang="en-US" sz="2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662429"/>
            <a:ext cx="8676456" cy="5195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Beamlines</a:t>
            </a:r>
            <a:r>
              <a:rPr lang="en-US" dirty="0" smtClean="0"/>
              <a:t> needed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450 </a:t>
            </a:r>
            <a:r>
              <a:rPr lang="en-US" dirty="0"/>
              <a:t>GeV beamline from </a:t>
            </a:r>
            <a:r>
              <a:rPr lang="en-US" dirty="0" err="1"/>
              <a:t>SPS</a:t>
            </a:r>
            <a:r>
              <a:rPr lang="en-US" dirty="0"/>
              <a:t> LSS6 (in fact the TT60/</a:t>
            </a:r>
            <a:r>
              <a:rPr lang="en-US" dirty="0" err="1"/>
              <a:t>HiRadMat</a:t>
            </a:r>
            <a:r>
              <a:rPr lang="en-US" dirty="0"/>
              <a:t> area) to the HP-PS target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4 </a:t>
            </a:r>
            <a:r>
              <a:rPr lang="en-US" dirty="0"/>
              <a:t>GeV H- beamline from </a:t>
            </a:r>
            <a:r>
              <a:rPr lang="en-US" dirty="0" err="1"/>
              <a:t>SPL</a:t>
            </a:r>
            <a:r>
              <a:rPr lang="en-US" dirty="0"/>
              <a:t> to HP-PS injection;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50-75 </a:t>
            </a:r>
            <a:r>
              <a:rPr lang="en-US" dirty="0"/>
              <a:t>GeV beamline from HP-PS extraction to LAGUNA target (or to join the line 1/ above).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Information available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HP-PS geometry and sequence</a:t>
            </a:r>
          </a:p>
          <a:p>
            <a:r>
              <a:rPr lang="en-US" dirty="0" smtClean="0"/>
              <a:t>TT60/TI2 sequences and geometries</a:t>
            </a:r>
          </a:p>
          <a:p>
            <a:r>
              <a:rPr lang="en-US" dirty="0" smtClean="0"/>
              <a:t>PS2 injection straight </a:t>
            </a:r>
          </a:p>
          <a:p>
            <a:r>
              <a:rPr lang="en-US" dirty="0" smtClean="0"/>
              <a:t>SPL-PS2 transfer line</a:t>
            </a:r>
          </a:p>
          <a:p>
            <a:r>
              <a:rPr lang="en-US" dirty="0" smtClean="0"/>
              <a:t>Angles required for neutrino target</a:t>
            </a:r>
          </a:p>
          <a:p>
            <a:r>
              <a:rPr lang="en-US" dirty="0" smtClean="0"/>
              <a:t>Drawings of TT60/</a:t>
            </a:r>
            <a:r>
              <a:rPr lang="en-US" dirty="0" err="1" smtClean="0"/>
              <a:t>HiRadMat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TT60/61 tunnels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28800"/>
            <a:ext cx="9144000" cy="1431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429000"/>
            <a:ext cx="9110663" cy="1709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17.12.2009</a:t>
            </a:r>
          </a:p>
        </p:txBody>
      </p:sp>
      <p:sp>
        <p:nvSpPr>
          <p:cNvPr id="2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Christoph Hessler, TE/ABT, CERN</a:t>
            </a:r>
          </a:p>
        </p:txBody>
      </p:sp>
      <p:sp>
        <p:nvSpPr>
          <p:cNvPr id="2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917EA-6E4C-46B6-90CE-A1446854F6DA}" type="slidenum">
              <a:rPr lang="en-US"/>
              <a:pPr/>
              <a:t>7</a:t>
            </a:fld>
            <a:endParaRPr lang="en-US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/>
              <a:t>Compatibility with TT66 Beam </a:t>
            </a:r>
            <a:r>
              <a:rPr lang="en-US" sz="3200" dirty="0" smtClean="0"/>
              <a:t>Line – to TT61 </a:t>
            </a:r>
            <a:endParaRPr lang="en-US" sz="3200" dirty="0"/>
          </a:p>
        </p:txBody>
      </p:sp>
      <p:pic>
        <p:nvPicPr>
          <p:cNvPr id="20484" name="Picture 4" descr="tt61-geometry-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8513" y="1981200"/>
            <a:ext cx="8345487" cy="3494088"/>
          </a:xfrm>
          <a:prstGeom prst="rect">
            <a:avLst/>
          </a:prstGeom>
          <a:noFill/>
        </p:spPr>
      </p:pic>
      <p:sp>
        <p:nvSpPr>
          <p:cNvPr id="20485" name="Line 5"/>
          <p:cNvSpPr>
            <a:spLocks noChangeShapeType="1"/>
          </p:cNvSpPr>
          <p:nvPr/>
        </p:nvSpPr>
        <p:spPr bwMode="auto">
          <a:xfrm>
            <a:off x="914400" y="1905000"/>
            <a:ext cx="609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762000" y="914400"/>
            <a:ext cx="8382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Beam from SPS</a:t>
            </a:r>
          </a:p>
        </p:txBody>
      </p:sp>
      <p:sp>
        <p:nvSpPr>
          <p:cNvPr id="20487" name="Line 7"/>
          <p:cNvSpPr>
            <a:spLocks noChangeShapeType="1"/>
          </p:cNvSpPr>
          <p:nvPr/>
        </p:nvSpPr>
        <p:spPr bwMode="auto">
          <a:xfrm>
            <a:off x="4191000" y="4800600"/>
            <a:ext cx="60960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488" name="Text Box 8"/>
          <p:cNvSpPr txBox="1">
            <a:spLocks noChangeArrowheads="1"/>
          </p:cNvSpPr>
          <p:nvPr/>
        </p:nvSpPr>
        <p:spPr bwMode="auto">
          <a:xfrm>
            <a:off x="4572000" y="5867400"/>
            <a:ext cx="2133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0000FF"/>
                </a:solidFill>
              </a:rPr>
              <a:t>HiRadMat primary beam line (TT66)</a:t>
            </a:r>
          </a:p>
        </p:txBody>
      </p:sp>
      <p:sp>
        <p:nvSpPr>
          <p:cNvPr id="20489" name="Text Box 9"/>
          <p:cNvSpPr txBox="1">
            <a:spLocks noChangeArrowheads="1"/>
          </p:cNvSpPr>
          <p:nvPr/>
        </p:nvSpPr>
        <p:spPr bwMode="auto">
          <a:xfrm>
            <a:off x="5181600" y="3276600"/>
            <a:ext cx="1752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F3300"/>
                </a:solidFill>
              </a:rPr>
              <a:t>New PWA beam line</a:t>
            </a:r>
          </a:p>
        </p:txBody>
      </p:sp>
      <p:sp>
        <p:nvSpPr>
          <p:cNvPr id="20490" name="Line 10"/>
          <p:cNvSpPr>
            <a:spLocks noChangeShapeType="1"/>
          </p:cNvSpPr>
          <p:nvPr/>
        </p:nvSpPr>
        <p:spPr bwMode="auto">
          <a:xfrm flipH="1">
            <a:off x="4876800" y="3810000"/>
            <a:ext cx="6096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491" name="Oval 11"/>
          <p:cNvSpPr>
            <a:spLocks noChangeArrowheads="1"/>
          </p:cNvSpPr>
          <p:nvPr/>
        </p:nvSpPr>
        <p:spPr bwMode="auto">
          <a:xfrm>
            <a:off x="4876800" y="2362200"/>
            <a:ext cx="1676400" cy="533400"/>
          </a:xfrm>
          <a:prstGeom prst="ellipse">
            <a:avLst/>
          </a:prstGeom>
          <a:noFill/>
          <a:ln w="25400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492" name="Text Box 12"/>
          <p:cNvSpPr txBox="1">
            <a:spLocks noChangeArrowheads="1"/>
          </p:cNvSpPr>
          <p:nvPr/>
        </p:nvSpPr>
        <p:spPr bwMode="auto">
          <a:xfrm>
            <a:off x="4191000" y="1219200"/>
            <a:ext cx="1600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339966"/>
                </a:solidFill>
              </a:rPr>
              <a:t>Modification of TT66</a:t>
            </a:r>
          </a:p>
        </p:txBody>
      </p:sp>
      <p:sp>
        <p:nvSpPr>
          <p:cNvPr id="20493" name="Line 13"/>
          <p:cNvSpPr>
            <a:spLocks noChangeShapeType="1"/>
          </p:cNvSpPr>
          <p:nvPr/>
        </p:nvSpPr>
        <p:spPr bwMode="auto">
          <a:xfrm>
            <a:off x="5029200" y="1828800"/>
            <a:ext cx="4572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494" name="Line 14"/>
          <p:cNvSpPr>
            <a:spLocks noChangeShapeType="1"/>
          </p:cNvSpPr>
          <p:nvPr/>
        </p:nvSpPr>
        <p:spPr bwMode="auto">
          <a:xfrm flipV="1">
            <a:off x="5562600" y="1600200"/>
            <a:ext cx="12192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495" name="Line 15"/>
          <p:cNvSpPr>
            <a:spLocks noChangeShapeType="1"/>
          </p:cNvSpPr>
          <p:nvPr/>
        </p:nvSpPr>
        <p:spPr bwMode="auto">
          <a:xfrm flipV="1">
            <a:off x="6705600" y="1600200"/>
            <a:ext cx="762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496" name="Text Box 16"/>
          <p:cNvSpPr txBox="1">
            <a:spLocks noChangeArrowheads="1"/>
          </p:cNvSpPr>
          <p:nvPr/>
        </p:nvSpPr>
        <p:spPr bwMode="auto">
          <a:xfrm>
            <a:off x="6248400" y="990600"/>
            <a:ext cx="2133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8 new switching magnets</a:t>
            </a:r>
          </a:p>
        </p:txBody>
      </p:sp>
      <p:sp>
        <p:nvSpPr>
          <p:cNvPr id="20497" name="Oval 17"/>
          <p:cNvSpPr>
            <a:spLocks noChangeArrowheads="1"/>
          </p:cNvSpPr>
          <p:nvPr/>
        </p:nvSpPr>
        <p:spPr bwMode="auto">
          <a:xfrm>
            <a:off x="1600200" y="4267200"/>
            <a:ext cx="2438400" cy="533400"/>
          </a:xfrm>
          <a:prstGeom prst="ellipse">
            <a:avLst/>
          </a:prstGeom>
          <a:noFill/>
          <a:ln w="25400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498" name="Text Box 18"/>
          <p:cNvSpPr txBox="1">
            <a:spLocks noChangeArrowheads="1"/>
          </p:cNvSpPr>
          <p:nvPr/>
        </p:nvSpPr>
        <p:spPr bwMode="auto">
          <a:xfrm>
            <a:off x="1143000" y="5410200"/>
            <a:ext cx="1600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339966"/>
                </a:solidFill>
              </a:rPr>
              <a:t>T1 target shielding</a:t>
            </a:r>
          </a:p>
        </p:txBody>
      </p:sp>
      <p:sp>
        <p:nvSpPr>
          <p:cNvPr id="20500" name="Line 20"/>
          <p:cNvSpPr>
            <a:spLocks noChangeShapeType="1"/>
          </p:cNvSpPr>
          <p:nvPr/>
        </p:nvSpPr>
        <p:spPr bwMode="auto">
          <a:xfrm flipV="1">
            <a:off x="1828800" y="4724400"/>
            <a:ext cx="3048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Switching point to decide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Earlier is better for lower dipole field in TL</a:t>
            </a:r>
          </a:p>
          <a:p>
            <a:r>
              <a:rPr lang="en-US" dirty="0" smtClean="0"/>
              <a:t>Later is better in terms of clearance from </a:t>
            </a:r>
            <a:r>
              <a:rPr lang="en-US" dirty="0" err="1" smtClean="0"/>
              <a:t>SPS</a:t>
            </a:r>
            <a:endParaRPr lang="en-US" dirty="0" smtClean="0"/>
          </a:p>
          <a:p>
            <a:r>
              <a:rPr lang="en-US" dirty="0" smtClean="0"/>
              <a:t>Branch from either TT60, TT66, TT61 (new line to build) or TI2?</a:t>
            </a:r>
          </a:p>
          <a:p>
            <a:r>
              <a:rPr lang="en-US" dirty="0" smtClean="0"/>
              <a:t>To the right hand side would be much easier in terms of angles and total bend, but a lot of potential interferences to avoid...(TJ7...)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321</Words>
  <Application>Microsoft Macintosh PowerPoint</Application>
  <PresentationFormat>On-screen Show (4:3)</PresentationFormat>
  <Paragraphs>41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LAGUNA – extraction from LSS6</vt:lpstr>
      <vt:lpstr>Features</vt:lpstr>
      <vt:lpstr>Location of LAGUNA target?</vt:lpstr>
      <vt:lpstr>Beamlines needed</vt:lpstr>
      <vt:lpstr>Information available</vt:lpstr>
      <vt:lpstr>TT60/61 tunnels</vt:lpstr>
      <vt:lpstr>Compatibility with TT66 Beam Line – to TT61 </vt:lpstr>
      <vt:lpstr>Switching point to decide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LAGUNA – extraction from LSS6</dc:title>
  <dc:creator>goddard</dc:creator>
  <cp:lastModifiedBy>Efthymiopoulos Ilias</cp:lastModifiedBy>
  <cp:revision>5</cp:revision>
  <dcterms:created xsi:type="dcterms:W3CDTF">2013-07-05T07:37:17Z</dcterms:created>
  <dcterms:modified xsi:type="dcterms:W3CDTF">2013-07-05T09:21:17Z</dcterms:modified>
</cp:coreProperties>
</file>