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ctiveX/activeX1.xml" ContentType="application/vnd.ms-office.activeX+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8" r:id="rId2"/>
    <p:sldId id="363" r:id="rId3"/>
    <p:sldId id="349" r:id="rId4"/>
    <p:sldId id="291" r:id="rId5"/>
    <p:sldId id="362" r:id="rId6"/>
    <p:sldId id="366" r:id="rId7"/>
    <p:sldId id="360" r:id="rId8"/>
    <p:sldId id="364" r:id="rId9"/>
    <p:sldId id="342" r:id="rId10"/>
    <p:sldId id="341" r:id="rId11"/>
    <p:sldId id="299" r:id="rId12"/>
    <p:sldId id="343" r:id="rId13"/>
    <p:sldId id="340" r:id="rId14"/>
    <p:sldId id="346" r:id="rId15"/>
    <p:sldId id="353" r:id="rId16"/>
    <p:sldId id="367" r:id="rId17"/>
    <p:sldId id="365" r:id="rId18"/>
    <p:sldId id="339" r:id="rId19"/>
    <p:sldId id="368" r:id="rId20"/>
    <p:sldId id="370" r:id="rId21"/>
    <p:sldId id="356" r:id="rId22"/>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7900"/>
    <a:srgbClr val="00759B"/>
    <a:srgbClr val="EEDEBB"/>
    <a:srgbClr val="A0B9AF"/>
    <a:srgbClr val="DDDDDD"/>
    <a:srgbClr val="EBCE7B"/>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70" autoAdjust="0"/>
    <p:restoredTop sz="85613" autoAdjust="0"/>
  </p:normalViewPr>
  <p:slideViewPr>
    <p:cSldViewPr>
      <p:cViewPr>
        <p:scale>
          <a:sx n="70" d="100"/>
          <a:sy n="70" d="100"/>
        </p:scale>
        <p:origin x="-726" y="102"/>
      </p:cViewPr>
      <p:guideLst>
        <p:guide orient="horz" pos="2160"/>
        <p:guide pos="2880"/>
      </p:guideLst>
    </p:cSldViewPr>
  </p:slideViewPr>
  <p:outlineViewPr>
    <p:cViewPr>
      <p:scale>
        <a:sx n="33" d="100"/>
        <a:sy n="33" d="100"/>
      </p:scale>
      <p:origin x="0" y="604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E5FC58-8289-4180-BB6A-8E4AE26AF019}" type="datetimeFigureOut">
              <a:rPr lang="en-US" smtClean="0"/>
              <a:pPr/>
              <a:t>4/2/2014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0C45C6-F4D3-4D4C-8140-3C14F4E07DE8}" type="slidenum">
              <a:rPr lang="en-US" smtClean="0"/>
              <a:pPr/>
              <a:t>‹#›</a:t>
            </a:fld>
            <a:endParaRPr lang="en-US"/>
          </a:p>
        </p:txBody>
      </p:sp>
    </p:spTree>
    <p:extLst>
      <p:ext uri="{BB962C8B-B14F-4D97-AF65-F5344CB8AC3E}">
        <p14:creationId xmlns:p14="http://schemas.microsoft.com/office/powerpoint/2010/main" val="2971000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p:txBody>
          <a:bodyPr/>
          <a:lstStyle/>
          <a:p>
            <a:fld id="{F50C45C6-F4D3-4D4C-8140-3C14F4E07DE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Another example of this</a:t>
            </a:r>
            <a:r>
              <a:rPr lang="en-GB" baseline="0" dirty="0" smtClean="0"/>
              <a:t> kind of data-integration tool is the protein viewer that we’ve built together with the Protein Data Bank. It recognizes protein identifiers that the authors has tagged in the manuscript, and fetches the three-dimensional structural data from the protein data bank web server. These structures are then visualized in the right-hand pane, and made interactive so that the reader can explore the 3-d structure of all the key proteins in the paper by zooming in, rotating, etc. </a:t>
            </a:r>
          </a:p>
          <a:p>
            <a:endParaRPr lang="en-GB" baseline="0" dirty="0" smtClean="0"/>
          </a:p>
          <a:p>
            <a:r>
              <a:rPr lang="en-GB" baseline="0" dirty="0" smtClean="0"/>
              <a:t>As with PANGAEA, the full data set is available under a link.</a:t>
            </a:r>
            <a:endParaRPr lang="en-US" dirty="0" smtClean="0"/>
          </a:p>
          <a:p>
            <a:endParaRPr lang="en-US" dirty="0"/>
          </a:p>
        </p:txBody>
      </p:sp>
      <p:sp>
        <p:nvSpPr>
          <p:cNvPr id="4" name="Slide Number Placeholder 3"/>
          <p:cNvSpPr>
            <a:spLocks noGrp="1"/>
          </p:cNvSpPr>
          <p:nvPr>
            <p:ph type="sldNum" sz="quarter" idx="10"/>
          </p:nvPr>
        </p:nvSpPr>
        <p:spPr/>
        <p:txBody>
          <a:bodyPr/>
          <a:lstStyle/>
          <a:p>
            <a:fld id="{F50C45C6-F4D3-4D4C-8140-3C14F4E07DE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While</a:t>
            </a:r>
            <a:r>
              <a:rPr lang="en-US" baseline="0" dirty="0" smtClean="0"/>
              <a:t> in many cases it makes a lot of sense to deposit data at a data repository and link to the article, sometimes authors also submit data with an article – for example if there is no adequate subject-specific data repository or think of a case where the data is just a table that the author wants to include with the paper.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then speaks to the “Content” side of the Article of the Future, and I’d like to highlight a few ways in which we are improving our support for this kind of material.</a:t>
            </a:r>
            <a:endParaRPr lang="en-US" dirty="0" smtClean="0"/>
          </a:p>
        </p:txBody>
      </p:sp>
      <p:sp>
        <p:nvSpPr>
          <p:cNvPr id="4" name="Slide Number Placeholder 3"/>
          <p:cNvSpPr>
            <a:spLocks noGrp="1"/>
          </p:cNvSpPr>
          <p:nvPr>
            <p:ph type="sldNum" sz="quarter" idx="10"/>
          </p:nvPr>
        </p:nvSpPr>
        <p:spPr/>
        <p:txBody>
          <a:bodyPr/>
          <a:lstStyle/>
          <a:p>
            <a:fld id="{F50C45C6-F4D3-4D4C-8140-3C14F4E07DE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a:t>
            </a:r>
            <a:r>
              <a:rPr lang="en-US" baseline="0" dirty="0" smtClean="0"/>
              <a:t> you see a 3D viewer for neuroimaging which was recently developed, and that is now available on </a:t>
            </a:r>
            <a:r>
              <a:rPr lang="en-US" baseline="0" dirty="0" err="1" smtClean="0"/>
              <a:t>ScienceDirect</a:t>
            </a:r>
            <a:r>
              <a:rPr lang="en-US" baseline="0" dirty="0" smtClean="0"/>
              <a:t>. The model is that the author uploads </a:t>
            </a:r>
            <a:r>
              <a:rPr lang="en-US" baseline="0" dirty="0" err="1" smtClean="0"/>
              <a:t>neuroimagery</a:t>
            </a:r>
            <a:r>
              <a:rPr lang="en-US" baseline="0" dirty="0" smtClean="0"/>
              <a:t> data in the form of NIFTI files, and these are then shown next to the article. The viewer is interactive, so that you can zoom, rotate, even cut through the image to really explore the data that belongs with this article.</a:t>
            </a:r>
            <a:endParaRPr lang="en-US" dirty="0"/>
          </a:p>
        </p:txBody>
      </p:sp>
      <p:sp>
        <p:nvSpPr>
          <p:cNvPr id="4" name="Slide Number Placeholder 3"/>
          <p:cNvSpPr>
            <a:spLocks noGrp="1"/>
          </p:cNvSpPr>
          <p:nvPr>
            <p:ph type="sldNum" sz="quarter" idx="10"/>
          </p:nvPr>
        </p:nvSpPr>
        <p:spPr/>
        <p:txBody>
          <a:bodyPr/>
          <a:lstStyle/>
          <a:p>
            <a:fld id="{F50C45C6-F4D3-4D4C-8140-3C14F4E07DE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a:t>
            </a:r>
            <a:r>
              <a:rPr lang="en-US" baseline="0" dirty="0" smtClean="0"/>
              <a:t> another project, we’ve been piloting to place supplementary material inline into the main article so that it’s presented to the reader at the most appropriate location. Initially the reader will see a closed text box, </a:t>
            </a:r>
            <a:endParaRPr lang="en-US" dirty="0"/>
          </a:p>
        </p:txBody>
      </p:sp>
      <p:sp>
        <p:nvSpPr>
          <p:cNvPr id="4" name="Slide Number Placeholder 3"/>
          <p:cNvSpPr>
            <a:spLocks noGrp="1"/>
          </p:cNvSpPr>
          <p:nvPr>
            <p:ph type="sldNum" sz="quarter" idx="10"/>
          </p:nvPr>
        </p:nvSpPr>
        <p:spPr/>
        <p:txBody>
          <a:bodyPr/>
          <a:lstStyle/>
          <a:p>
            <a:fld id="{F50C45C6-F4D3-4D4C-8140-3C14F4E07DE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Which you can open up to see the data table. So</a:t>
            </a:r>
            <a:r>
              <a:rPr lang="en-US" baseline="0" dirty="0" smtClean="0"/>
              <a:t> far feedback from readers has been really positive, as it helps them to better find this type of material and place it in the right context.</a:t>
            </a:r>
            <a:endParaRPr lang="en-US" dirty="0"/>
          </a:p>
        </p:txBody>
      </p:sp>
      <p:sp>
        <p:nvSpPr>
          <p:cNvPr id="4" name="Slide Number Placeholder 3"/>
          <p:cNvSpPr>
            <a:spLocks noGrp="1"/>
          </p:cNvSpPr>
          <p:nvPr>
            <p:ph type="sldNum" sz="quarter" idx="10"/>
          </p:nvPr>
        </p:nvSpPr>
        <p:spPr/>
        <p:txBody>
          <a:bodyPr/>
          <a:lstStyle/>
          <a:p>
            <a:fld id="{F50C45C6-F4D3-4D4C-8140-3C14F4E07DE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I’ll almost stop talking now, but there is one more thing I wanted</a:t>
            </a:r>
            <a:r>
              <a:rPr lang="en-US" baseline="0" dirty="0" smtClean="0"/>
              <a:t> to show: a short video on the Executable Papers that we’ve recently published on </a:t>
            </a:r>
            <a:r>
              <a:rPr lang="en-US" baseline="0" dirty="0" err="1" smtClean="0"/>
              <a:t>ScienceDirect</a:t>
            </a:r>
            <a:r>
              <a:rPr lang="en-US" baseline="0" dirty="0" smtClean="0"/>
              <a:t>. This moves beyond data, and is a way to really capture data, code, and the full methodology by which researchers arrive at conclusions from their data. I hope that it may inspire you as perhaps a future challenge that’s on the horizon.</a:t>
            </a:r>
            <a:endParaRPr lang="en-US" dirty="0"/>
          </a:p>
        </p:txBody>
      </p:sp>
      <p:sp>
        <p:nvSpPr>
          <p:cNvPr id="4" name="Slide Number Placeholder 3"/>
          <p:cNvSpPr>
            <a:spLocks noGrp="1"/>
          </p:cNvSpPr>
          <p:nvPr>
            <p:ph type="sldNum" sz="quarter" idx="10"/>
          </p:nvPr>
        </p:nvSpPr>
        <p:spPr/>
        <p:txBody>
          <a:bodyPr/>
          <a:lstStyle/>
          <a:p>
            <a:fld id="{F50C45C6-F4D3-4D4C-8140-3C14F4E07DE8}"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EE6828F-28B7-4054-B37C-C37F9EC5D356}" type="slidenum">
              <a:rPr lang="en-GB" smtClean="0"/>
              <a:pPr>
                <a:defRPr/>
              </a:pPr>
              <a:t>19</a:t>
            </a:fld>
            <a:endParaRPr lang="en-GB"/>
          </a:p>
        </p:txBody>
      </p:sp>
    </p:spTree>
    <p:extLst>
      <p:ext uri="{BB962C8B-B14F-4D97-AF65-F5344CB8AC3E}">
        <p14:creationId xmlns:p14="http://schemas.microsoft.com/office/powerpoint/2010/main" val="21307728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50C45C6-F4D3-4D4C-8140-3C14F4E07DE8}"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Extra factoid : 93% of university researchers globally are now satisfied with access to journal research articles, the most important form of content for them to access</a:t>
            </a:r>
          </a:p>
          <a:p>
            <a:pPr eaLnBrk="1" hangingPunct="1">
              <a:spcBef>
                <a:spcPct val="0"/>
              </a:spcBef>
            </a:pPr>
            <a:r>
              <a:rPr lang="en-GB" smtClean="0">
                <a:solidFill>
                  <a:srgbClr val="000000"/>
                </a:solidFill>
              </a:rPr>
              <a:t>and ‘access to journals’ is last at 12</a:t>
            </a:r>
            <a:r>
              <a:rPr lang="en-GB" baseline="30000" smtClean="0">
                <a:solidFill>
                  <a:srgbClr val="000000"/>
                </a:solidFill>
              </a:rPr>
              <a:t>th</a:t>
            </a:r>
            <a:r>
              <a:rPr lang="en-GB" smtClean="0">
                <a:solidFill>
                  <a:srgbClr val="000000"/>
                </a:solidFill>
              </a:rPr>
              <a:t> </a:t>
            </a:r>
          </a:p>
          <a:p>
            <a:endParaRPr lang="en-US" smtClean="0"/>
          </a:p>
          <a:p>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3CC85B20-96B3-4389-A913-32804625B091}"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Elsevier’s Research</a:t>
            </a:r>
            <a:r>
              <a:rPr lang="en-US" baseline="0" dirty="0" smtClean="0"/>
              <a:t> Data Services is a new group within Elsevier that is exploring collaborations on data management with various parties in this space, including data repositories, libraries and institutes, and research labs.</a:t>
            </a:r>
          </a:p>
          <a:p>
            <a:endParaRPr lang="en-US" baseline="0" dirty="0" smtClean="0"/>
          </a:p>
          <a:p>
            <a:r>
              <a:rPr lang="en-US" baseline="0" dirty="0" smtClean="0"/>
              <a:t>The underlying goal is always to make research data optimally available, discoverable and reusable, and that’s done in close collaboration with partners so that we learn about their needs and think about services that would really benefit them.</a:t>
            </a:r>
          </a:p>
          <a:p>
            <a:endParaRPr lang="en-US" baseline="0" dirty="0" smtClean="0"/>
          </a:p>
          <a:p>
            <a:r>
              <a:rPr lang="en-US" baseline="0" dirty="0" smtClean="0"/>
              <a:t>In 2013 a number of pilot project were set up and executed.</a:t>
            </a:r>
            <a:endParaRPr lang="en-US" dirty="0"/>
          </a:p>
        </p:txBody>
      </p:sp>
      <p:sp>
        <p:nvSpPr>
          <p:cNvPr id="4" name="Slide Number Placeholder 3"/>
          <p:cNvSpPr>
            <a:spLocks noGrp="1"/>
          </p:cNvSpPr>
          <p:nvPr>
            <p:ph type="sldNum" sz="quarter" idx="10"/>
          </p:nvPr>
        </p:nvSpPr>
        <p:spPr/>
        <p:txBody>
          <a:bodyPr/>
          <a:lstStyle/>
          <a:p>
            <a:fld id="{F50C45C6-F4D3-4D4C-8140-3C14F4E07DE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At Elsevier we’ve been developing a new format for scientific articles – called the Article of the Future – over the last couple of years. With the Article of the Future, we want to:</a:t>
            </a:r>
          </a:p>
          <a:p>
            <a:r>
              <a:rPr lang="en-GB" baseline="0" dirty="0" smtClean="0"/>
              <a:t>- Break away from the ink-on-paper legacy</a:t>
            </a:r>
          </a:p>
          <a:p>
            <a:r>
              <a:rPr lang="en-GB" baseline="0" dirty="0" smtClean="0"/>
              <a:t>- Enable researchers to publish their work in all its dimensions, including digital content like data, code, multimedia, etc.</a:t>
            </a:r>
          </a:p>
          <a:p>
            <a:pPr>
              <a:buFontTx/>
              <a:buChar char="-"/>
            </a:pPr>
            <a:r>
              <a:rPr lang="en-GB" baseline="0" dirty="0" smtClean="0"/>
              <a:t> Take advantage of what modern web technology has to offer to create an optimal, rich reading experience.</a:t>
            </a:r>
            <a:endParaRPr lang="en-US" dirty="0" smtClean="0"/>
          </a:p>
          <a:p>
            <a:endParaRPr lang="en-US" dirty="0"/>
          </a:p>
        </p:txBody>
      </p:sp>
      <p:sp>
        <p:nvSpPr>
          <p:cNvPr id="4" name="Slide Number Placeholder 3"/>
          <p:cNvSpPr>
            <a:spLocks noGrp="1"/>
          </p:cNvSpPr>
          <p:nvPr>
            <p:ph type="sldNum" sz="quarter" idx="10"/>
          </p:nvPr>
        </p:nvSpPr>
        <p:spPr/>
        <p:txBody>
          <a:bodyPr/>
          <a:lstStyle/>
          <a:p>
            <a:fld id="{F50C45C6-F4D3-4D4C-8140-3C14F4E07DE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starting</a:t>
            </a:r>
            <a:r>
              <a:rPr lang="en-US" baseline="0" dirty="0" smtClean="0"/>
              <a:t> with the Context part, we have an active program of setting up links between articles on </a:t>
            </a:r>
            <a:r>
              <a:rPr lang="en-US" baseline="0" dirty="0" err="1" smtClean="0"/>
              <a:t>ScienceDirect</a:t>
            </a:r>
            <a:r>
              <a:rPr lang="en-US" baseline="0" dirty="0" smtClean="0"/>
              <a:t> and data repositories. We see that there is a lot of great work that is done by subject-specific data repositories, who add a lot of value in terms of subject-specific expertise and coordination that really make a corpus of data more useful than the sum of the parts.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the same time it’s important to keep the connection between article and data, which really is a win/win situation: it makes it easier to find data and articles, and for data it adds context that is often essential for proper interpretation and re-use. So we’re actively involved with an increasing number of data repositories to set up these kind of bidirectional links, and this number has been growing considerably since I last spoke at DataCite 2 years ago.</a:t>
            </a:r>
          </a:p>
        </p:txBody>
      </p:sp>
      <p:sp>
        <p:nvSpPr>
          <p:cNvPr id="4" name="Slide Number Placeholder 3"/>
          <p:cNvSpPr>
            <a:spLocks noGrp="1"/>
          </p:cNvSpPr>
          <p:nvPr>
            <p:ph type="sldNum" sz="quarter" idx="10"/>
          </p:nvPr>
        </p:nvSpPr>
        <p:spPr/>
        <p:txBody>
          <a:bodyPr/>
          <a:lstStyle/>
          <a:p>
            <a:fld id="{F50C45C6-F4D3-4D4C-8140-3C14F4E07DE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Note the </a:t>
            </a:r>
            <a:r>
              <a:rPr lang="en-US" dirty="0" err="1" smtClean="0"/>
              <a:t>HepData</a:t>
            </a:r>
            <a:r>
              <a:rPr lang="en-US" dirty="0" smtClean="0"/>
              <a:t> banner.</a:t>
            </a:r>
            <a:r>
              <a:rPr lang="en-US" baseline="0" dirty="0" smtClean="0"/>
              <a:t> If you click on it, that’ll take you to the actual data from the article at </a:t>
            </a:r>
            <a:r>
              <a:rPr lang="en-US" baseline="0" dirty="0" err="1" smtClean="0"/>
              <a:t>HepData</a:t>
            </a:r>
            <a:endParaRPr lang="en-US" dirty="0" smtClean="0"/>
          </a:p>
        </p:txBody>
      </p:sp>
      <p:sp>
        <p:nvSpPr>
          <p:cNvPr id="4" name="Slide Number Placeholder 3"/>
          <p:cNvSpPr>
            <a:spLocks noGrp="1"/>
          </p:cNvSpPr>
          <p:nvPr>
            <p:ph type="sldNum" sz="quarter" idx="10"/>
          </p:nvPr>
        </p:nvSpPr>
        <p:spPr/>
        <p:txBody>
          <a:bodyPr/>
          <a:lstStyle/>
          <a:p>
            <a:fld id="{F50C45C6-F4D3-4D4C-8140-3C14F4E07DE8}"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CC16151-4A0F-40D0-B20C-69551D384518}" type="slidenum">
              <a:rPr lang="en-GB" smtClean="0"/>
              <a:pPr>
                <a:defRPr/>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0" dirty="0" smtClean="0"/>
              <a:t>Another way in</a:t>
            </a:r>
            <a:r>
              <a:rPr lang="en-GB" b="0" baseline="0" dirty="0" smtClean="0"/>
              <a:t> which we link out to data repositories is through accession numbers that the author puts in the manuscript, as in the </a:t>
            </a:r>
            <a:r>
              <a:rPr lang="en-GB" b="0" baseline="0" dirty="0" err="1" smtClean="0"/>
              <a:t>GenBank</a:t>
            </a:r>
            <a:r>
              <a:rPr lang="en-GB" b="0" baseline="0" dirty="0" smtClean="0"/>
              <a:t> Accession Number that is shown here.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t>These accession numbers are tagged when the article is typeset, and are presented as outgoing links to readers on </a:t>
            </a:r>
            <a:r>
              <a:rPr lang="en-GB" b="0" baseline="0" dirty="0" err="1" smtClean="0"/>
              <a:t>ScienceDirect</a:t>
            </a:r>
            <a:r>
              <a:rPr lang="en-GB" b="0" baseline="0" dirty="0" smtClean="0"/>
              <a:t>. They are also captured and tagged as accession numbers in the article XML for machine consumption.</a:t>
            </a:r>
            <a:endParaRPr lang="en-US" dirty="0" smtClean="0"/>
          </a:p>
        </p:txBody>
      </p:sp>
      <p:sp>
        <p:nvSpPr>
          <p:cNvPr id="4" name="Slide Number Placeholder 3"/>
          <p:cNvSpPr>
            <a:spLocks noGrp="1"/>
          </p:cNvSpPr>
          <p:nvPr>
            <p:ph type="sldNum" sz="quarter" idx="10"/>
          </p:nvPr>
        </p:nvSpPr>
        <p:spPr/>
        <p:txBody>
          <a:bodyPr/>
          <a:lstStyle/>
          <a:p>
            <a:fld id="{F50C45C6-F4D3-4D4C-8140-3C14F4E07DE8}"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Taking</a:t>
            </a:r>
            <a:r>
              <a:rPr lang="en-GB" baseline="0" dirty="0" smtClean="0"/>
              <a:t> data linking one step further, w</a:t>
            </a:r>
            <a:r>
              <a:rPr lang="en-GB" dirty="0" smtClean="0"/>
              <a:t>e</a:t>
            </a:r>
            <a:r>
              <a:rPr lang="en-GB" baseline="0" dirty="0" smtClean="0"/>
              <a:t> also have the capabilities to build visualization tools on top of data links.</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r>
              <a:rPr lang="en-GB" dirty="0" smtClean="0"/>
              <a:t>Here’s an example of this</a:t>
            </a:r>
            <a:r>
              <a:rPr lang="en-GB" baseline="0" dirty="0" smtClean="0"/>
              <a:t> kind of tools</a:t>
            </a:r>
            <a:r>
              <a:rPr lang="en-GB" dirty="0" smtClean="0"/>
              <a:t>,</a:t>
            </a:r>
            <a:r>
              <a:rPr lang="en-GB" baseline="0" dirty="0" smtClean="0"/>
              <a:t> namely the PANGAEA viewer that was developed by </a:t>
            </a:r>
            <a:r>
              <a:rPr lang="en-GB" baseline="0" dirty="0" err="1" smtClean="0"/>
              <a:t>Uwe</a:t>
            </a:r>
            <a:r>
              <a:rPr lang="en-GB" baseline="0" dirty="0" smtClean="0"/>
              <a:t> Schindler who is also in the room today. This viewer connects to the PANGAEA data repository to get information about data sets that are relevant for this article, and places that on a Google Map. That way readers will very easily get a sense of the data and determine whether or not it’s relevant for them – and if so click on the link to get to the full data record at PANGAEA.</a:t>
            </a:r>
          </a:p>
          <a:p>
            <a:endParaRPr lang="en-GB" baseline="0" dirty="0" smtClean="0"/>
          </a:p>
        </p:txBody>
      </p:sp>
      <p:sp>
        <p:nvSpPr>
          <p:cNvPr id="4" name="Slide Number Placeholder 3"/>
          <p:cNvSpPr>
            <a:spLocks noGrp="1"/>
          </p:cNvSpPr>
          <p:nvPr>
            <p:ph type="sldNum" sz="quarter" idx="10"/>
          </p:nvPr>
        </p:nvSpPr>
        <p:spPr/>
        <p:txBody>
          <a:bodyPr/>
          <a:lstStyle/>
          <a:p>
            <a:fld id="{F50C45C6-F4D3-4D4C-8140-3C14F4E07DE8}"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5" descr="PPT_4-3_title.jpg"/>
          <p:cNvPicPr>
            <a:picLocks noChangeAspect="1"/>
          </p:cNvPicPr>
          <p:nvPr userDrawn="1"/>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09600" y="810988"/>
            <a:ext cx="7772400" cy="609600"/>
          </a:xfrm>
        </p:spPr>
        <p:txBody>
          <a:bodyPr/>
          <a:lstStyle/>
          <a:p>
            <a:r>
              <a:rPr lang="en-US" smtClean="0"/>
              <a:t>Click to edit Master title style</a:t>
            </a:r>
            <a:endParaRPr lang="en-US"/>
          </a:p>
        </p:txBody>
      </p:sp>
      <p:sp>
        <p:nvSpPr>
          <p:cNvPr id="3" name="Subtitle 2"/>
          <p:cNvSpPr>
            <a:spLocks noGrp="1"/>
          </p:cNvSpPr>
          <p:nvPr>
            <p:ph type="subTitle" idx="1"/>
          </p:nvPr>
        </p:nvSpPr>
        <p:spPr>
          <a:xfrm>
            <a:off x="609600" y="1326245"/>
            <a:ext cx="7772400" cy="533400"/>
          </a:xfrm>
        </p:spPr>
        <p:txBody>
          <a:bodyPr/>
          <a:lstStyle>
            <a:lvl1pPr marL="0" indent="0" algn="l">
              <a:buNone/>
              <a:defRPr>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1082" y="0"/>
            <a:ext cx="82296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81000" y="1295400"/>
            <a:ext cx="8458200" cy="5105400"/>
          </a:xfrm>
        </p:spPr>
        <p:txBody>
          <a:bodyPr/>
          <a:lstStyle>
            <a:lvl1pPr marL="171450" indent="-171450">
              <a:buFont typeface="Arial"/>
              <a:buChar char="•"/>
              <a:defRPr/>
            </a:lvl1pPr>
            <a:lvl2pPr marL="569913" indent="-171450">
              <a:defRPr/>
            </a:lvl2pPr>
            <a:lvl3pPr marL="911225" indent="-169863">
              <a:buFont typeface="Arial"/>
              <a:buChar char="•"/>
              <a:defRPr/>
            </a:lvl3pPr>
            <a:lvl4pPr marL="1254125" indent="-171450">
              <a:defRPr/>
            </a:lvl4pPr>
            <a:lvl5pPr marL="1489075" indent="-12065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938587"/>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384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5561" y="1295400"/>
            <a:ext cx="4038600" cy="5105400"/>
          </a:xfrm>
        </p:spPr>
        <p:txBody>
          <a:bodyPr/>
          <a:lstStyle>
            <a:lvl1pPr marL="171450" indent="-171450">
              <a:buFont typeface="Arial"/>
              <a:buChar char="•"/>
              <a:defRPr sz="2800"/>
            </a:lvl1pPr>
            <a:lvl2pPr marL="627063" indent="-228600">
              <a:defRPr sz="2400"/>
            </a:lvl2pPr>
            <a:lvl3pPr marL="911225" indent="-169863">
              <a:buFont typeface="Arial"/>
              <a:buChar char="•"/>
              <a:defRPr sz="2000"/>
            </a:lvl3pPr>
            <a:lvl4pPr marL="1196975" indent="-171450">
              <a:defRPr sz="1800"/>
            </a:lvl4pPr>
            <a:lvl5pPr marL="1546225" indent="-177800">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
          <p:cNvSpPr>
            <a:spLocks noGrp="1"/>
          </p:cNvSpPr>
          <p:nvPr>
            <p:ph type="title"/>
          </p:nvPr>
        </p:nvSpPr>
        <p:spPr>
          <a:xfrm>
            <a:off x="321082" y="0"/>
            <a:ext cx="8229600" cy="1143000"/>
          </a:xfrm>
        </p:spPr>
        <p:txBody>
          <a:bodyPr/>
          <a:lstStyle/>
          <a:p>
            <a:r>
              <a:rPr lang="en-US" dirty="0" smtClean="0"/>
              <a:t>Click to edit Master title style</a:t>
            </a:r>
            <a:endParaRPr lang="en-US" dirty="0"/>
          </a:p>
        </p:txBody>
      </p:sp>
      <p:sp>
        <p:nvSpPr>
          <p:cNvPr id="8" name="Content Placeholder 2"/>
          <p:cNvSpPr>
            <a:spLocks noGrp="1"/>
          </p:cNvSpPr>
          <p:nvPr>
            <p:ph sz="half" idx="10"/>
          </p:nvPr>
        </p:nvSpPr>
        <p:spPr>
          <a:xfrm>
            <a:off x="4724400" y="1295400"/>
            <a:ext cx="4038600" cy="5105400"/>
          </a:xfrm>
        </p:spPr>
        <p:txBody>
          <a:bodyPr/>
          <a:lstStyle>
            <a:lvl1pPr marL="171450" indent="-171450">
              <a:buFont typeface="Arial"/>
              <a:buChar char="•"/>
              <a:defRPr sz="2800"/>
            </a:lvl1pPr>
            <a:lvl2pPr marL="627063" indent="-228600">
              <a:defRPr sz="2400"/>
            </a:lvl2pPr>
            <a:lvl3pPr marL="911225" indent="-169863">
              <a:buFont typeface="Arial"/>
              <a:buChar char="•"/>
              <a:defRPr sz="2000"/>
            </a:lvl3pPr>
            <a:lvl4pPr marL="1196975" indent="-171450">
              <a:defRPr sz="1800"/>
            </a:lvl4pPr>
            <a:lvl5pPr marL="1546225" indent="-177800">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321082" y="0"/>
            <a:ext cx="8229600" cy="1143000"/>
          </a:xfrm>
        </p:spPr>
        <p:txBody>
          <a:body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31" name="Rectangle 7"/>
          <p:cNvSpPr>
            <a:spLocks noGrp="1" noChangeArrowheads="1"/>
          </p:cNvSpPr>
          <p:nvPr>
            <p:ph type="sldNum" sz="quarter" idx="4"/>
          </p:nvPr>
        </p:nvSpPr>
        <p:spPr bwMode="auto">
          <a:xfrm>
            <a:off x="7010400" y="661987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a:latin typeface="+mn-lt"/>
              </a:defRPr>
            </a:lvl1pPr>
          </a:lstStyle>
          <a:p>
            <a:pPr>
              <a:defRPr/>
            </a:pPr>
            <a:fld id="{FBC46BFD-9E5C-4805-8997-FB2A58E37871}" type="slidenum">
              <a:rPr lang="en-GB"/>
              <a:pPr>
                <a:defRPr/>
              </a:pPr>
              <a:t>‹#›</a:t>
            </a:fld>
            <a:endParaRPr lang="en-GB"/>
          </a:p>
        </p:txBody>
      </p:sp>
      <p:pic>
        <p:nvPicPr>
          <p:cNvPr id="1029" name="Picture 4" descr="PPT_4-3_content.jpg"/>
          <p:cNvPicPr>
            <a:picLocks noChangeAspect="1"/>
          </p:cNvPicPr>
          <p:nvPr userDrawn="1"/>
        </p:nvPicPr>
        <p:blipFill>
          <a:blip r:embed="rId8"/>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Lst>
  <p:txStyles>
    <p:titleStyle>
      <a:lvl1pPr algn="l" rtl="0" eaLnBrk="0" fontAlgn="base" hangingPunct="0">
        <a:lnSpc>
          <a:spcPct val="80000"/>
        </a:lnSpc>
        <a:spcBef>
          <a:spcPct val="0"/>
        </a:spcBef>
        <a:spcAft>
          <a:spcPct val="0"/>
        </a:spcAft>
        <a:defRPr sz="3000" b="1">
          <a:solidFill>
            <a:schemeClr val="bg1"/>
          </a:solidFill>
          <a:latin typeface="+mj-lt"/>
          <a:ea typeface="+mj-ea"/>
          <a:cs typeface="+mj-cs"/>
        </a:defRPr>
      </a:lvl1pPr>
      <a:lvl2pPr algn="l" rtl="0" eaLnBrk="0" fontAlgn="base" hangingPunct="0">
        <a:lnSpc>
          <a:spcPct val="80000"/>
        </a:lnSpc>
        <a:spcBef>
          <a:spcPct val="0"/>
        </a:spcBef>
        <a:spcAft>
          <a:spcPct val="0"/>
        </a:spcAft>
        <a:defRPr sz="3000" b="1">
          <a:solidFill>
            <a:schemeClr val="bg1"/>
          </a:solidFill>
          <a:latin typeface="Arial Narrow" pitchFamily="13" charset="0"/>
        </a:defRPr>
      </a:lvl2pPr>
      <a:lvl3pPr algn="l" rtl="0" eaLnBrk="0" fontAlgn="base" hangingPunct="0">
        <a:lnSpc>
          <a:spcPct val="80000"/>
        </a:lnSpc>
        <a:spcBef>
          <a:spcPct val="0"/>
        </a:spcBef>
        <a:spcAft>
          <a:spcPct val="0"/>
        </a:spcAft>
        <a:defRPr sz="3000" b="1">
          <a:solidFill>
            <a:schemeClr val="bg1"/>
          </a:solidFill>
          <a:latin typeface="Arial Narrow" pitchFamily="13" charset="0"/>
        </a:defRPr>
      </a:lvl3pPr>
      <a:lvl4pPr algn="l" rtl="0" eaLnBrk="0" fontAlgn="base" hangingPunct="0">
        <a:lnSpc>
          <a:spcPct val="80000"/>
        </a:lnSpc>
        <a:spcBef>
          <a:spcPct val="0"/>
        </a:spcBef>
        <a:spcAft>
          <a:spcPct val="0"/>
        </a:spcAft>
        <a:defRPr sz="3000" b="1">
          <a:solidFill>
            <a:schemeClr val="bg1"/>
          </a:solidFill>
          <a:latin typeface="Arial Narrow" pitchFamily="13" charset="0"/>
        </a:defRPr>
      </a:lvl4pPr>
      <a:lvl5pPr algn="l" rtl="0" eaLnBrk="0" fontAlgn="base" hangingPunct="0">
        <a:lnSpc>
          <a:spcPct val="80000"/>
        </a:lnSpc>
        <a:spcBef>
          <a:spcPct val="0"/>
        </a:spcBef>
        <a:spcAft>
          <a:spcPct val="0"/>
        </a:spcAft>
        <a:defRPr sz="3000" b="1">
          <a:solidFill>
            <a:schemeClr val="bg1"/>
          </a:solidFill>
          <a:latin typeface="Arial Narrow" pitchFamily="13" charset="0"/>
        </a:defRPr>
      </a:lvl5pPr>
      <a:lvl6pPr marL="457200" algn="l" rtl="0" fontAlgn="base">
        <a:lnSpc>
          <a:spcPct val="80000"/>
        </a:lnSpc>
        <a:spcBef>
          <a:spcPct val="0"/>
        </a:spcBef>
        <a:spcAft>
          <a:spcPct val="0"/>
        </a:spcAft>
        <a:defRPr sz="3000" b="1">
          <a:solidFill>
            <a:schemeClr val="bg1"/>
          </a:solidFill>
          <a:latin typeface="Arial Narrow" pitchFamily="13" charset="0"/>
        </a:defRPr>
      </a:lvl6pPr>
      <a:lvl7pPr marL="914400" algn="l" rtl="0" fontAlgn="base">
        <a:lnSpc>
          <a:spcPct val="80000"/>
        </a:lnSpc>
        <a:spcBef>
          <a:spcPct val="0"/>
        </a:spcBef>
        <a:spcAft>
          <a:spcPct val="0"/>
        </a:spcAft>
        <a:defRPr sz="3000" b="1">
          <a:solidFill>
            <a:schemeClr val="bg1"/>
          </a:solidFill>
          <a:latin typeface="Arial Narrow" pitchFamily="13" charset="0"/>
        </a:defRPr>
      </a:lvl7pPr>
      <a:lvl8pPr marL="1371600" algn="l" rtl="0" fontAlgn="base">
        <a:lnSpc>
          <a:spcPct val="80000"/>
        </a:lnSpc>
        <a:spcBef>
          <a:spcPct val="0"/>
        </a:spcBef>
        <a:spcAft>
          <a:spcPct val="0"/>
        </a:spcAft>
        <a:defRPr sz="3000" b="1">
          <a:solidFill>
            <a:schemeClr val="bg1"/>
          </a:solidFill>
          <a:latin typeface="Arial Narrow" pitchFamily="13" charset="0"/>
        </a:defRPr>
      </a:lvl8pPr>
      <a:lvl9pPr marL="1828800" algn="l" rtl="0" fontAlgn="base">
        <a:lnSpc>
          <a:spcPct val="80000"/>
        </a:lnSpc>
        <a:spcBef>
          <a:spcPct val="0"/>
        </a:spcBef>
        <a:spcAft>
          <a:spcPct val="0"/>
        </a:spcAft>
        <a:defRPr sz="3000" b="1">
          <a:solidFill>
            <a:schemeClr val="bg1"/>
          </a:solidFill>
          <a:latin typeface="Arial Narrow" pitchFamily="13" charset="0"/>
        </a:defRPr>
      </a:lvl9pPr>
    </p:titleStyle>
    <p:bodyStyle>
      <a:lvl1pPr marL="342900" indent="-342900" algn="l" rtl="0" eaLnBrk="0" fontAlgn="base" hangingPunct="0">
        <a:spcBef>
          <a:spcPct val="20000"/>
        </a:spcBef>
        <a:spcAft>
          <a:spcPct val="0"/>
        </a:spcAft>
        <a:buClr>
          <a:srgbClr val="FF6600"/>
        </a:buClr>
        <a:buSzPct val="85000"/>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FF6600"/>
        </a:buClr>
        <a:buFont typeface="Arial" pitchFamily="34" charset="0"/>
        <a:buChar char="◦"/>
        <a:defRPr sz="2000">
          <a:solidFill>
            <a:schemeClr val="tx1"/>
          </a:solidFill>
          <a:latin typeface="+mn-lt"/>
          <a:ea typeface="ＭＳ Ｐゴシック" pitchFamily="13" charset="-128"/>
          <a:cs typeface="ＭＳ Ｐゴシック"/>
        </a:defRPr>
      </a:lvl2pPr>
      <a:lvl3pPr marL="1143000" indent="-228600" algn="l" rtl="0" eaLnBrk="0" fontAlgn="base" hangingPunct="0">
        <a:spcBef>
          <a:spcPct val="20000"/>
        </a:spcBef>
        <a:spcAft>
          <a:spcPct val="0"/>
        </a:spcAft>
        <a:buClr>
          <a:srgbClr val="FF6600"/>
        </a:buClr>
        <a:buSzPct val="85000"/>
        <a:buChar char="•"/>
        <a:defRPr>
          <a:solidFill>
            <a:schemeClr val="tx1"/>
          </a:solidFill>
          <a:latin typeface="+mn-lt"/>
          <a:ea typeface="ＭＳ Ｐゴシック" pitchFamily="13" charset="-128"/>
          <a:cs typeface="ＭＳ Ｐゴシック"/>
        </a:defRPr>
      </a:lvl3pPr>
      <a:lvl4pPr marL="1600200" indent="-228600" algn="l" rtl="0" eaLnBrk="0" fontAlgn="base" hangingPunct="0">
        <a:spcBef>
          <a:spcPct val="20000"/>
        </a:spcBef>
        <a:spcAft>
          <a:spcPct val="0"/>
        </a:spcAft>
        <a:buClr>
          <a:srgbClr val="FF6600"/>
        </a:buClr>
        <a:buSzPct val="85000"/>
        <a:buChar char="–"/>
        <a:defRPr sz="1400">
          <a:solidFill>
            <a:schemeClr val="tx1"/>
          </a:solidFill>
          <a:latin typeface="+mn-lt"/>
          <a:ea typeface="ＭＳ Ｐゴシック" pitchFamily="13" charset="-128"/>
          <a:cs typeface="ＭＳ Ｐゴシック"/>
        </a:defRPr>
      </a:lvl4pPr>
      <a:lvl5pPr marL="2057400" indent="-228600" algn="l" rtl="0" eaLnBrk="0" fontAlgn="base" hangingPunct="0">
        <a:spcBef>
          <a:spcPct val="20000"/>
        </a:spcBef>
        <a:spcAft>
          <a:spcPct val="0"/>
        </a:spcAft>
        <a:buClr>
          <a:srgbClr val="FF6600"/>
        </a:buClr>
        <a:buSzPct val="85000"/>
        <a:buChar char="»"/>
        <a:defRPr sz="1200">
          <a:solidFill>
            <a:schemeClr val="tx1"/>
          </a:solidFill>
          <a:latin typeface="+mn-lt"/>
          <a:ea typeface="ＭＳ Ｐゴシック" pitchFamily="13" charset="-128"/>
          <a:cs typeface="ＭＳ Ｐゴシック"/>
        </a:defRPr>
      </a:lvl5pPr>
      <a:lvl6pPr marL="2514600" indent="-228600" algn="l" rtl="0" fontAlgn="base">
        <a:spcBef>
          <a:spcPct val="20000"/>
        </a:spcBef>
        <a:spcAft>
          <a:spcPct val="0"/>
        </a:spcAft>
        <a:buClr>
          <a:srgbClr val="FF6600"/>
        </a:buClr>
        <a:buSzPct val="85000"/>
        <a:buChar char="»"/>
        <a:defRPr sz="1200">
          <a:solidFill>
            <a:schemeClr val="tx1"/>
          </a:solidFill>
          <a:latin typeface="+mn-lt"/>
          <a:ea typeface="ＭＳ Ｐゴシック" pitchFamily="13" charset="-128"/>
        </a:defRPr>
      </a:lvl6pPr>
      <a:lvl7pPr marL="2971800" indent="-228600" algn="l" rtl="0" fontAlgn="base">
        <a:spcBef>
          <a:spcPct val="20000"/>
        </a:spcBef>
        <a:spcAft>
          <a:spcPct val="0"/>
        </a:spcAft>
        <a:buClr>
          <a:srgbClr val="FF6600"/>
        </a:buClr>
        <a:buSzPct val="85000"/>
        <a:buChar char="»"/>
        <a:defRPr sz="1200">
          <a:solidFill>
            <a:schemeClr val="tx1"/>
          </a:solidFill>
          <a:latin typeface="+mn-lt"/>
          <a:ea typeface="ＭＳ Ｐゴシック" pitchFamily="13" charset="-128"/>
        </a:defRPr>
      </a:lvl7pPr>
      <a:lvl8pPr marL="3429000" indent="-228600" algn="l" rtl="0" fontAlgn="base">
        <a:spcBef>
          <a:spcPct val="20000"/>
        </a:spcBef>
        <a:spcAft>
          <a:spcPct val="0"/>
        </a:spcAft>
        <a:buClr>
          <a:srgbClr val="FF6600"/>
        </a:buClr>
        <a:buSzPct val="85000"/>
        <a:buChar char="»"/>
        <a:defRPr sz="1200">
          <a:solidFill>
            <a:schemeClr val="tx1"/>
          </a:solidFill>
          <a:latin typeface="+mn-lt"/>
          <a:ea typeface="ＭＳ Ｐゴシック" pitchFamily="13" charset="-128"/>
        </a:defRPr>
      </a:lvl8pPr>
      <a:lvl9pPr marL="3886200" indent="-228600" algn="l" rtl="0" fontAlgn="base">
        <a:spcBef>
          <a:spcPct val="20000"/>
        </a:spcBef>
        <a:spcAft>
          <a:spcPct val="0"/>
        </a:spcAft>
        <a:buClr>
          <a:srgbClr val="FF6600"/>
        </a:buClr>
        <a:buSzPct val="85000"/>
        <a:buChar char="»"/>
        <a:defRPr sz="1200">
          <a:solidFill>
            <a:schemeClr val="tx1"/>
          </a:solidFill>
          <a:latin typeface="+mn-lt"/>
          <a:ea typeface="ＭＳ Ｐゴシック" pitchFamily="13"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23.png"/><Relationship Id="rId4"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a:xfrm>
            <a:off x="609600" y="1066800"/>
            <a:ext cx="8229600" cy="609600"/>
          </a:xfrm>
        </p:spPr>
        <p:txBody>
          <a:bodyPr/>
          <a:lstStyle/>
          <a:p>
            <a:r>
              <a:rPr lang="en-US" sz="2800" dirty="0"/>
              <a:t>Elsevier's program to support research data</a:t>
            </a:r>
          </a:p>
        </p:txBody>
      </p:sp>
      <p:sp>
        <p:nvSpPr>
          <p:cNvPr id="8196" name="Rectangle 4"/>
          <p:cNvSpPr>
            <a:spLocks noChangeArrowheads="1"/>
          </p:cNvSpPr>
          <p:nvPr/>
        </p:nvSpPr>
        <p:spPr bwMode="auto">
          <a:xfrm>
            <a:off x="617561" y="1630680"/>
            <a:ext cx="8266112" cy="502920"/>
          </a:xfrm>
          <a:prstGeom prst="rect">
            <a:avLst/>
          </a:prstGeom>
          <a:noFill/>
          <a:ln w="9525">
            <a:noFill/>
            <a:miter lim="800000"/>
            <a:headEnd/>
            <a:tailEnd/>
          </a:ln>
        </p:spPr>
        <p:txBody>
          <a:bodyPr/>
          <a:lstStyle/>
          <a:p>
            <a:pPr>
              <a:spcBef>
                <a:spcPct val="20000"/>
              </a:spcBef>
              <a:buClr>
                <a:srgbClr val="FF6600"/>
              </a:buClr>
              <a:buSzPct val="85000"/>
            </a:pPr>
            <a:r>
              <a:rPr lang="en-US" sz="1600" dirty="0">
                <a:solidFill>
                  <a:schemeClr val="bg1"/>
                </a:solidFill>
                <a:latin typeface="Arial Narrow" pitchFamily="34" charset="0"/>
              </a:rPr>
              <a:t>Presented by: Dr. </a:t>
            </a:r>
            <a:r>
              <a:rPr lang="en-US" sz="1600" dirty="0" smtClean="0">
                <a:solidFill>
                  <a:schemeClr val="bg1"/>
                </a:solidFill>
                <a:latin typeface="Arial Narrow" pitchFamily="34" charset="0"/>
              </a:rPr>
              <a:t>Eleonora Presani, Publisher High Energy Physics</a:t>
            </a:r>
            <a:endParaRPr lang="en-GB" sz="1600" dirty="0">
              <a:solidFill>
                <a:schemeClr val="bg1"/>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682" y="2039085"/>
            <a:ext cx="8044717" cy="3265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2" name="Title 1"/>
          <p:cNvSpPr>
            <a:spLocks noGrp="1"/>
          </p:cNvSpPr>
          <p:nvPr>
            <p:ph type="title"/>
          </p:nvPr>
        </p:nvSpPr>
        <p:spPr>
          <a:xfrm>
            <a:off x="320675" y="0"/>
            <a:ext cx="8229600" cy="1143000"/>
          </a:xfrm>
        </p:spPr>
        <p:txBody>
          <a:bodyPr/>
          <a:lstStyle/>
          <a:p>
            <a:r>
              <a:rPr lang="en-US" b="0" dirty="0" smtClean="0"/>
              <a:t>Data-integration brings Articles and Data even closer</a:t>
            </a:r>
          </a:p>
        </p:txBody>
      </p:sp>
      <p:sp>
        <p:nvSpPr>
          <p:cNvPr id="20484" name="Rectangle 27"/>
          <p:cNvSpPr>
            <a:spLocks noChangeArrowheads="1"/>
          </p:cNvSpPr>
          <p:nvPr/>
        </p:nvSpPr>
        <p:spPr bwMode="auto">
          <a:xfrm>
            <a:off x="4038600" y="6248400"/>
            <a:ext cx="4953000" cy="369332"/>
          </a:xfrm>
          <a:prstGeom prst="rect">
            <a:avLst/>
          </a:prstGeom>
          <a:noFill/>
          <a:ln w="9525">
            <a:noFill/>
            <a:miter lim="800000"/>
            <a:headEnd/>
            <a:tailEnd/>
          </a:ln>
        </p:spPr>
        <p:txBody>
          <a:bodyPr wrap="square">
            <a:spAutoFit/>
          </a:bodyPr>
          <a:lstStyle/>
          <a:p>
            <a:pPr algn="r"/>
            <a:r>
              <a:rPr lang="en-US" dirty="0" smtClean="0"/>
              <a:t>See </a:t>
            </a:r>
            <a:r>
              <a:rPr lang="en-US" u="sng" dirty="0" smtClean="0"/>
              <a:t>http</a:t>
            </a:r>
            <a:r>
              <a:rPr lang="en-US" u="sng" dirty="0"/>
              <a:t>://</a:t>
            </a:r>
            <a:r>
              <a:rPr lang="en-US" u="sng" dirty="0" smtClean="0"/>
              <a:t>www.elsevier.com/databaselinking</a:t>
            </a:r>
            <a:endParaRPr lang="en-US" u="sng" dirty="0"/>
          </a:p>
        </p:txBody>
      </p:sp>
      <p:sp>
        <p:nvSpPr>
          <p:cNvPr id="14" name="Rectangle 13"/>
          <p:cNvSpPr/>
          <p:nvPr/>
        </p:nvSpPr>
        <p:spPr>
          <a:xfrm>
            <a:off x="381000" y="1208088"/>
            <a:ext cx="8534400" cy="830997"/>
          </a:xfrm>
          <a:prstGeom prst="rect">
            <a:avLst/>
          </a:prstGeom>
        </p:spPr>
        <p:txBody>
          <a:bodyPr>
            <a:spAutoFit/>
          </a:bodyPr>
          <a:lstStyle/>
          <a:p>
            <a:pPr lvl="0">
              <a:defRPr/>
            </a:pPr>
            <a:r>
              <a:rPr lang="en-GB" sz="2400" i="1" dirty="0" smtClean="0">
                <a:solidFill>
                  <a:srgbClr val="000000"/>
                </a:solidFill>
                <a:latin typeface="Arial Narrow"/>
              </a:rPr>
              <a:t>Integrating (meta)data into the article page view</a:t>
            </a:r>
          </a:p>
          <a:p>
            <a:pPr>
              <a:defRPr/>
            </a:pPr>
            <a:endParaRPr lang="en-GB" sz="2400" i="1" dirty="0">
              <a:latin typeface="+mn-lt"/>
            </a:endParaRPr>
          </a:p>
        </p:txBody>
      </p:sp>
      <p:sp>
        <p:nvSpPr>
          <p:cNvPr id="8" name="Rectangle 7"/>
          <p:cNvSpPr/>
          <p:nvPr/>
        </p:nvSpPr>
        <p:spPr>
          <a:xfrm flipH="1">
            <a:off x="5791199" y="2846047"/>
            <a:ext cx="3124199" cy="2458641"/>
          </a:xfrm>
          <a:prstGeom prst="rect">
            <a:avLst/>
          </a:prstGeom>
          <a:noFill/>
          <a:ln w="76200">
            <a:solidFill>
              <a:srgbClr val="FF7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10540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Data-integration brings Articles and Data even closer</a:t>
            </a:r>
          </a:p>
        </p:txBody>
      </p:sp>
      <p:pic>
        <p:nvPicPr>
          <p:cNvPr id="8194" name="Picture 2"/>
          <p:cNvPicPr>
            <a:picLocks noChangeAspect="1" noChangeArrowheads="1"/>
          </p:cNvPicPr>
          <p:nvPr/>
        </p:nvPicPr>
        <p:blipFill>
          <a:blip r:embed="rId3"/>
          <a:srcRect/>
          <a:stretch>
            <a:fillRect/>
          </a:stretch>
        </p:blipFill>
        <p:spPr bwMode="auto">
          <a:xfrm>
            <a:off x="908657" y="1395616"/>
            <a:ext cx="7230705" cy="3862183"/>
          </a:xfrm>
          <a:prstGeom prst="rect">
            <a:avLst/>
          </a:prstGeom>
          <a:noFill/>
          <a:ln w="9525">
            <a:solidFill>
              <a:schemeClr val="tx1">
                <a:lumMod val="50000"/>
                <a:lumOff val="50000"/>
              </a:schemeClr>
            </a:solidFill>
            <a:miter lim="800000"/>
            <a:headEnd/>
            <a:tailEnd/>
          </a:ln>
          <a:effectLst>
            <a:outerShdw blurRad="50800" dist="38100" dir="2700000" algn="tl" rotWithShape="0">
              <a:prstClr val="black">
                <a:alpha val="40000"/>
              </a:prstClr>
            </a:outerShdw>
          </a:effectLst>
        </p:spPr>
      </p:pic>
      <p:sp>
        <p:nvSpPr>
          <p:cNvPr id="9" name="Rectangle 8"/>
          <p:cNvSpPr/>
          <p:nvPr/>
        </p:nvSpPr>
        <p:spPr>
          <a:xfrm flipH="1">
            <a:off x="5867399" y="2010512"/>
            <a:ext cx="2133601" cy="3247288"/>
          </a:xfrm>
          <a:prstGeom prst="rect">
            <a:avLst/>
          </a:prstGeom>
          <a:noFill/>
          <a:ln w="76200">
            <a:solidFill>
              <a:srgbClr val="FF7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6"/>
          <p:cNvSpPr>
            <a:spLocks noGrp="1"/>
          </p:cNvSpPr>
          <p:nvPr>
            <p:ph idx="1"/>
          </p:nvPr>
        </p:nvSpPr>
        <p:spPr>
          <a:xfrm>
            <a:off x="533400" y="3276602"/>
            <a:ext cx="4607859" cy="2438398"/>
          </a:xfrm>
          <a:solidFill>
            <a:schemeClr val="bg1"/>
          </a:solidFill>
          <a:ln w="28575">
            <a:solidFill>
              <a:schemeClr val="bg1">
                <a:lumMod val="50000"/>
              </a:schemeClr>
            </a:solidFill>
          </a:ln>
          <a:effectLst>
            <a:outerShdw blurRad="50800" dist="38100" dir="2700000" algn="tl" rotWithShape="0">
              <a:prstClr val="black">
                <a:alpha val="40000"/>
              </a:prstClr>
            </a:outerShdw>
          </a:effectLst>
        </p:spPr>
        <p:txBody>
          <a:bodyPr lIns="182880" tIns="182880" rIns="182880" bIns="182880"/>
          <a:lstStyle/>
          <a:p>
            <a:r>
              <a:rPr lang="en-GB" dirty="0" smtClean="0"/>
              <a:t>Explore protein structures relevant to the article – zoom, rotate, etc.</a:t>
            </a:r>
          </a:p>
          <a:p>
            <a:r>
              <a:rPr lang="en-GB" dirty="0" smtClean="0"/>
              <a:t>Structure and other protein data integrated from Protein Data Bank</a:t>
            </a:r>
          </a:p>
          <a:p>
            <a:r>
              <a:rPr lang="en-GB" dirty="0" smtClean="0"/>
              <a:t>Author-tagged accession numbers</a:t>
            </a:r>
          </a:p>
        </p:txBody>
      </p:sp>
      <p:sp>
        <p:nvSpPr>
          <p:cNvPr id="10" name="Rectangle 27"/>
          <p:cNvSpPr>
            <a:spLocks noChangeArrowheads="1"/>
          </p:cNvSpPr>
          <p:nvPr/>
        </p:nvSpPr>
        <p:spPr bwMode="auto">
          <a:xfrm>
            <a:off x="4038600" y="6248400"/>
            <a:ext cx="4953000" cy="369332"/>
          </a:xfrm>
          <a:prstGeom prst="rect">
            <a:avLst/>
          </a:prstGeom>
          <a:noFill/>
          <a:ln w="9525">
            <a:noFill/>
            <a:miter lim="800000"/>
            <a:headEnd/>
            <a:tailEnd/>
          </a:ln>
        </p:spPr>
        <p:txBody>
          <a:bodyPr wrap="square">
            <a:spAutoFit/>
          </a:bodyPr>
          <a:lstStyle/>
          <a:p>
            <a:pPr algn="r"/>
            <a:r>
              <a:rPr lang="en-US" dirty="0" smtClean="0"/>
              <a:t>See </a:t>
            </a:r>
            <a:r>
              <a:rPr lang="en-US" u="sng" dirty="0" smtClean="0"/>
              <a:t>http</a:t>
            </a:r>
            <a:r>
              <a:rPr lang="en-US" u="sng" dirty="0"/>
              <a:t>://</a:t>
            </a:r>
            <a:r>
              <a:rPr lang="en-US" u="sng" dirty="0" smtClean="0"/>
              <a:t>www.elsevier.com/databaselinking</a:t>
            </a:r>
            <a:endParaRPr lang="en-US"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1000"/>
                                        <p:tgtEl>
                                          <p:spTgt spid="6">
                                            <p:bg/>
                                          </p:spTgt>
                                        </p:tgtEl>
                                      </p:cBhvr>
                                    </p:animEffect>
                                    <p:anim calcmode="lin" valueType="num">
                                      <p:cBhvr>
                                        <p:cTn id="8" dur="1000" fill="hold"/>
                                        <p:tgtEl>
                                          <p:spTgt spid="6">
                                            <p:bg/>
                                          </p:spTgt>
                                        </p:tgtEl>
                                        <p:attrNameLst>
                                          <p:attrName>ppt_x</p:attrName>
                                        </p:attrNameLst>
                                      </p:cBhvr>
                                      <p:tavLst>
                                        <p:tav tm="0">
                                          <p:val>
                                            <p:strVal val="#ppt_x"/>
                                          </p:val>
                                        </p:tav>
                                        <p:tav tm="100000">
                                          <p:val>
                                            <p:strVal val="#ppt_x"/>
                                          </p:val>
                                        </p:tav>
                                      </p:tavLst>
                                    </p:anim>
                                    <p:anim calcmode="lin" valueType="num">
                                      <p:cBhvr>
                                        <p:cTn id="9" dur="10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1000"/>
                                        <p:tgtEl>
                                          <p:spTgt spid="6">
                                            <p:txEl>
                                              <p:pRg st="1" end="1"/>
                                            </p:txEl>
                                          </p:spTgt>
                                        </p:tgtEl>
                                      </p:cBhvr>
                                    </p:animEffect>
                                    <p:anim calcmode="lin" valueType="num">
                                      <p:cBhvr>
                                        <p:cTn id="1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1000"/>
                                        <p:tgtEl>
                                          <p:spTgt spid="6">
                                            <p:txEl>
                                              <p:pRg st="2" end="2"/>
                                            </p:txEl>
                                          </p:spTgt>
                                        </p:tgtEl>
                                      </p:cBhvr>
                                    </p:animEffect>
                                    <p:anim calcmode="lin" valueType="num">
                                      <p:cBhvr>
                                        <p:cTn id="2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ight Arrow 33"/>
          <p:cNvSpPr/>
          <p:nvPr/>
        </p:nvSpPr>
        <p:spPr>
          <a:xfrm rot="4128931">
            <a:off x="3810817" y="4353415"/>
            <a:ext cx="2162136" cy="419100"/>
          </a:xfrm>
          <a:prstGeom prst="rightArrow">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482" name="Title 1"/>
          <p:cNvSpPr>
            <a:spLocks noGrp="1"/>
          </p:cNvSpPr>
          <p:nvPr>
            <p:ph type="title"/>
          </p:nvPr>
        </p:nvSpPr>
        <p:spPr>
          <a:xfrm>
            <a:off x="320675" y="0"/>
            <a:ext cx="8229600" cy="1143000"/>
          </a:xfrm>
        </p:spPr>
        <p:txBody>
          <a:bodyPr/>
          <a:lstStyle/>
          <a:p>
            <a:r>
              <a:rPr lang="en-US" b="0" u="sng" dirty="0" smtClean="0"/>
              <a:t>Content</a:t>
            </a:r>
            <a:r>
              <a:rPr lang="en-US" b="0" dirty="0" smtClean="0"/>
              <a:t> Innovations for Supplementary Data</a:t>
            </a:r>
          </a:p>
        </p:txBody>
      </p:sp>
      <p:sp>
        <p:nvSpPr>
          <p:cNvPr id="2" name="Right Arrow 1"/>
          <p:cNvSpPr/>
          <p:nvPr/>
        </p:nvSpPr>
        <p:spPr>
          <a:xfrm rot="19378058">
            <a:off x="4604989" y="2741109"/>
            <a:ext cx="1447800" cy="419100"/>
          </a:xfrm>
          <a:prstGeom prst="rightArrow">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ight Arrow 4"/>
          <p:cNvSpPr/>
          <p:nvPr/>
        </p:nvSpPr>
        <p:spPr>
          <a:xfrm rot="12898521">
            <a:off x="2759979" y="2722952"/>
            <a:ext cx="1447800" cy="419100"/>
          </a:xfrm>
          <a:prstGeom prst="rightArrow">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p:cNvSpPr/>
          <p:nvPr/>
        </p:nvSpPr>
        <p:spPr>
          <a:xfrm rot="8412051">
            <a:off x="3022016" y="3589051"/>
            <a:ext cx="1541520" cy="419100"/>
          </a:xfrm>
          <a:prstGeom prst="rightArrow">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3" name="Group 12"/>
          <p:cNvGrpSpPr/>
          <p:nvPr/>
        </p:nvGrpSpPr>
        <p:grpSpPr>
          <a:xfrm>
            <a:off x="507383" y="4417822"/>
            <a:ext cx="3988417" cy="916178"/>
            <a:chOff x="820556" y="4724400"/>
            <a:chExt cx="3988417" cy="916178"/>
          </a:xfrm>
        </p:grpSpPr>
        <p:sp>
          <p:nvSpPr>
            <p:cNvPr id="16" name="Rounded Rectangle 15"/>
            <p:cNvSpPr/>
            <p:nvPr/>
          </p:nvSpPr>
          <p:spPr>
            <a:xfrm>
              <a:off x="820556" y="4724400"/>
              <a:ext cx="3446644" cy="91617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998973" y="4762229"/>
              <a:ext cx="3810000" cy="461665"/>
            </a:xfrm>
            <a:prstGeom prst="rect">
              <a:avLst/>
            </a:prstGeom>
          </p:spPr>
          <p:txBody>
            <a:bodyPr wrap="square">
              <a:spAutoFit/>
            </a:bodyPr>
            <a:lstStyle/>
            <a:p>
              <a:r>
                <a:rPr lang="en-GB" sz="2400" dirty="0" smtClean="0">
                  <a:solidFill>
                    <a:schemeClr val="bg1"/>
                  </a:solidFill>
                  <a:latin typeface="+mj-lt"/>
                </a:rPr>
                <a:t>Interactive Plots</a:t>
              </a:r>
              <a:endParaRPr lang="en-GB" sz="2400" dirty="0">
                <a:solidFill>
                  <a:schemeClr val="bg1"/>
                </a:solidFill>
                <a:latin typeface="+mj-lt"/>
              </a:endParaRPr>
            </a:p>
          </p:txBody>
        </p:sp>
      </p:grpSp>
      <p:sp>
        <p:nvSpPr>
          <p:cNvPr id="10" name="Right Arrow 9"/>
          <p:cNvSpPr/>
          <p:nvPr/>
        </p:nvSpPr>
        <p:spPr>
          <a:xfrm rot="1857663">
            <a:off x="4518556" y="3568232"/>
            <a:ext cx="1500325" cy="419100"/>
          </a:xfrm>
          <a:prstGeom prst="rightArrow">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3407924" y="2895600"/>
            <a:ext cx="2307075" cy="1371599"/>
          </a:xfrm>
          <a:prstGeom prst="ellipse">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ounded Rectangle 11"/>
          <p:cNvSpPr/>
          <p:nvPr/>
        </p:nvSpPr>
        <p:spPr>
          <a:xfrm>
            <a:off x="4419600" y="1622641"/>
            <a:ext cx="3602182" cy="58757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4572000" y="1676400"/>
            <a:ext cx="3810000" cy="461665"/>
          </a:xfrm>
          <a:prstGeom prst="rect">
            <a:avLst/>
          </a:prstGeom>
        </p:spPr>
        <p:txBody>
          <a:bodyPr wrap="square">
            <a:spAutoFit/>
          </a:bodyPr>
          <a:lstStyle/>
          <a:p>
            <a:r>
              <a:rPr lang="en-GB" sz="2400" dirty="0" smtClean="0">
                <a:solidFill>
                  <a:schemeClr val="bg1"/>
                </a:solidFill>
                <a:latin typeface="+mj-lt"/>
              </a:rPr>
              <a:t>Support for new kinds of data</a:t>
            </a:r>
            <a:endParaRPr lang="en-GB" sz="2400" dirty="0">
              <a:solidFill>
                <a:schemeClr val="bg1"/>
              </a:solidFill>
              <a:latin typeface="+mj-lt"/>
            </a:endParaRPr>
          </a:p>
        </p:txBody>
      </p:sp>
      <p:sp>
        <p:nvSpPr>
          <p:cNvPr id="14" name="Rounded Rectangle 13"/>
          <p:cNvSpPr/>
          <p:nvPr/>
        </p:nvSpPr>
        <p:spPr>
          <a:xfrm>
            <a:off x="573096" y="1371601"/>
            <a:ext cx="3008304" cy="8522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725496" y="1371600"/>
            <a:ext cx="3810000" cy="914097"/>
          </a:xfrm>
          <a:prstGeom prst="rect">
            <a:avLst/>
          </a:prstGeom>
        </p:spPr>
        <p:txBody>
          <a:bodyPr wrap="square">
            <a:spAutoFit/>
          </a:bodyPr>
          <a:lstStyle/>
          <a:p>
            <a:r>
              <a:rPr lang="en-US" sz="2400" dirty="0">
                <a:solidFill>
                  <a:schemeClr val="bg1"/>
                </a:solidFill>
                <a:latin typeface="+mj-lt"/>
              </a:rPr>
              <a:t>Data viewers built into </a:t>
            </a:r>
            <a:r>
              <a:rPr lang="en-US" sz="2400" dirty="0" err="1">
                <a:solidFill>
                  <a:schemeClr val="bg1"/>
                </a:solidFill>
                <a:latin typeface="+mj-lt"/>
              </a:rPr>
              <a:t>ScienceDirect</a:t>
            </a:r>
            <a:endParaRPr lang="en-US" sz="2400" dirty="0">
              <a:solidFill>
                <a:schemeClr val="bg1"/>
              </a:solidFill>
              <a:latin typeface="+mj-lt"/>
            </a:endParaRPr>
          </a:p>
        </p:txBody>
      </p:sp>
      <p:grpSp>
        <p:nvGrpSpPr>
          <p:cNvPr id="19" name="Group 18"/>
          <p:cNvGrpSpPr/>
          <p:nvPr/>
        </p:nvGrpSpPr>
        <p:grpSpPr>
          <a:xfrm>
            <a:off x="4065472" y="5646703"/>
            <a:ext cx="3290672" cy="661166"/>
            <a:chOff x="4065472" y="5646703"/>
            <a:chExt cx="3290672" cy="661166"/>
          </a:xfrm>
        </p:grpSpPr>
        <p:sp>
          <p:nvSpPr>
            <p:cNvPr id="18" name="Rounded Rectangle 17"/>
            <p:cNvSpPr/>
            <p:nvPr/>
          </p:nvSpPr>
          <p:spPr>
            <a:xfrm>
              <a:off x="4065472" y="5646703"/>
              <a:ext cx="2824941" cy="58757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4170985" y="5693392"/>
              <a:ext cx="3185159" cy="614477"/>
            </a:xfrm>
            <a:prstGeom prst="rect">
              <a:avLst/>
            </a:prstGeom>
          </p:spPr>
          <p:txBody>
            <a:bodyPr wrap="square">
              <a:spAutoFit/>
            </a:bodyPr>
            <a:lstStyle/>
            <a:p>
              <a:r>
                <a:rPr lang="en-GB" sz="2400" dirty="0" smtClean="0">
                  <a:solidFill>
                    <a:schemeClr val="bg1"/>
                  </a:solidFill>
                  <a:latin typeface="+mj-lt"/>
                </a:rPr>
                <a:t>The Executable Paper</a:t>
              </a:r>
            </a:p>
          </p:txBody>
        </p:sp>
      </p:grpSp>
      <p:grpSp>
        <p:nvGrpSpPr>
          <p:cNvPr id="27" name="Diagram group"/>
          <p:cNvGrpSpPr/>
          <p:nvPr/>
        </p:nvGrpSpPr>
        <p:grpSpPr>
          <a:xfrm>
            <a:off x="3491552" y="2866092"/>
            <a:ext cx="2002275" cy="1207764"/>
            <a:chOff x="0" y="1828800"/>
            <a:chExt cx="3530604" cy="2235200"/>
          </a:xfrm>
          <a:scene3d>
            <a:camera prst="perspectiveRelaxedModerately" zoom="92000"/>
            <a:lightRig rig="balanced" dir="t">
              <a:rot lat="0" lon="0" rev="12700000"/>
            </a:lightRig>
          </a:scene3d>
        </p:grpSpPr>
        <p:grpSp>
          <p:nvGrpSpPr>
            <p:cNvPr id="28" name="Group 27"/>
            <p:cNvGrpSpPr/>
            <p:nvPr/>
          </p:nvGrpSpPr>
          <p:grpSpPr>
            <a:xfrm>
              <a:off x="1295404" y="1828800"/>
              <a:ext cx="2235200" cy="2235200"/>
              <a:chOff x="1295404" y="1828800"/>
              <a:chExt cx="2235200" cy="2235200"/>
            </a:xfrm>
          </p:grpSpPr>
          <p:sp>
            <p:nvSpPr>
              <p:cNvPr id="32" name="Shape 31"/>
              <p:cNvSpPr/>
              <p:nvPr/>
            </p:nvSpPr>
            <p:spPr>
              <a:xfrm>
                <a:off x="1295404" y="1828800"/>
                <a:ext cx="2235200" cy="2235200"/>
              </a:xfrm>
              <a:prstGeom prst="gear9">
                <a:avLst/>
              </a:prstGeom>
              <a:solidFill>
                <a:srgbClr val="4F81BD">
                  <a:hueOff val="0"/>
                  <a:satOff val="0"/>
                  <a:lumOff val="0"/>
                  <a:alphaOff val="0"/>
                </a:srgbClr>
              </a:solidFill>
              <a:ln>
                <a:noFill/>
              </a:ln>
              <a:effectLst>
                <a:outerShdw blurRad="40000" dist="23000" dir="5400000" rotWithShape="0">
                  <a:srgbClr val="000000">
                    <a:alpha val="35000"/>
                  </a:srgbClr>
                </a:outerShdw>
              </a:effectLst>
              <a:sp3d prstMaterial="plastic">
                <a:bevelT w="50800" h="50800"/>
                <a:bevelB w="50800" h="50800"/>
              </a:sp3d>
            </p:spPr>
          </p:sp>
          <p:sp>
            <p:nvSpPr>
              <p:cNvPr id="33" name="Shape 4"/>
              <p:cNvSpPr/>
              <p:nvPr/>
            </p:nvSpPr>
            <p:spPr>
              <a:xfrm>
                <a:off x="1744779" y="2352385"/>
                <a:ext cx="1336450" cy="1148939"/>
              </a:xfrm>
              <a:prstGeom prst="rect">
                <a:avLst/>
              </a:prstGeom>
              <a:noFill/>
              <a:ln>
                <a:noFill/>
              </a:ln>
              <a:effectLst/>
              <a:sp3d/>
            </p:spPr>
            <p:txBody>
              <a:bodyPr spcFirstLastPara="0" vert="horz" wrap="square" lIns="60960" tIns="60960" rIns="60960" bIns="60960" numCol="1" spcCol="1270" anchor="ctr" anchorCtr="0">
                <a:noAutofit/>
              </a:bodyPr>
              <a:lstStyle/>
              <a:p>
                <a:pPr marL="0" marR="0" lvl="0" indent="0" algn="ctr" defTabSz="2133600" eaLnBrk="1" fontAlgn="auto" latinLnBrk="0" hangingPunct="1">
                  <a:lnSpc>
                    <a:spcPct val="90000"/>
                  </a:lnSpc>
                  <a:spcBef>
                    <a:spcPct val="0"/>
                  </a:spcBef>
                  <a:spcAft>
                    <a:spcPct val="35000"/>
                  </a:spcAft>
                  <a:buClrTx/>
                  <a:buSzTx/>
                  <a:buFontTx/>
                  <a:buNone/>
                  <a:tabLst/>
                  <a:defRPr/>
                </a:pPr>
                <a:endParaRPr kumimoji="0" lang="en-US" sz="4800" b="0" i="0" u="none" strike="noStrike" kern="1200" cap="none" spc="0" normalizeH="0" baseline="0" noProof="0" dirty="0">
                  <a:ln>
                    <a:noFill/>
                  </a:ln>
                  <a:solidFill>
                    <a:sysClr val="window" lastClr="FFFFFF"/>
                  </a:solidFill>
                  <a:effectLst/>
                  <a:uLnTx/>
                  <a:uFillTx/>
                  <a:latin typeface="Calibri"/>
                  <a:ea typeface="+mn-ea"/>
                  <a:cs typeface="+mn-cs"/>
                </a:endParaRPr>
              </a:p>
            </p:txBody>
          </p:sp>
        </p:grpSp>
        <p:grpSp>
          <p:nvGrpSpPr>
            <p:cNvPr id="29" name="Group 28"/>
            <p:cNvGrpSpPr/>
            <p:nvPr/>
          </p:nvGrpSpPr>
          <p:grpSpPr>
            <a:xfrm>
              <a:off x="0" y="2438399"/>
              <a:ext cx="1625600" cy="1625600"/>
              <a:chOff x="0" y="2438399"/>
              <a:chExt cx="1625600" cy="1625600"/>
            </a:xfrm>
          </p:grpSpPr>
          <p:sp>
            <p:nvSpPr>
              <p:cNvPr id="30" name="Shape 29"/>
              <p:cNvSpPr/>
              <p:nvPr/>
            </p:nvSpPr>
            <p:spPr>
              <a:xfrm>
                <a:off x="0" y="2438399"/>
                <a:ext cx="1625600" cy="1625600"/>
              </a:xfrm>
              <a:prstGeom prst="gear6">
                <a:avLst/>
              </a:prstGeom>
              <a:solidFill>
                <a:srgbClr val="4F81BD">
                  <a:hueOff val="0"/>
                  <a:satOff val="0"/>
                  <a:lumOff val="0"/>
                  <a:alphaOff val="0"/>
                </a:srgbClr>
              </a:solidFill>
              <a:ln>
                <a:noFill/>
              </a:ln>
              <a:effectLst>
                <a:outerShdw blurRad="40000" dist="23000" dir="5400000" rotWithShape="0">
                  <a:srgbClr val="000000">
                    <a:alpha val="35000"/>
                  </a:srgbClr>
                </a:outerShdw>
              </a:effectLst>
              <a:sp3d prstMaterial="plastic">
                <a:bevelT w="50800" h="50800"/>
                <a:bevelB w="50800" h="50800"/>
              </a:sp3d>
            </p:spPr>
          </p:sp>
          <p:sp>
            <p:nvSpPr>
              <p:cNvPr id="31" name="Shape 6"/>
              <p:cNvSpPr/>
              <p:nvPr/>
            </p:nvSpPr>
            <p:spPr>
              <a:xfrm>
                <a:off x="409250" y="2850122"/>
                <a:ext cx="807100" cy="802154"/>
              </a:xfrm>
              <a:prstGeom prst="rect">
                <a:avLst/>
              </a:prstGeom>
              <a:noFill/>
              <a:ln>
                <a:noFill/>
              </a:ln>
              <a:effectLst/>
              <a:sp3d/>
            </p:spPr>
            <p:txBody>
              <a:bodyPr spcFirstLastPara="0" vert="horz" wrap="square" lIns="60960" tIns="60960" rIns="60960" bIns="60960" numCol="1" spcCol="1270" anchor="ctr" anchorCtr="0">
                <a:noAutofit/>
              </a:bodyPr>
              <a:lstStyle/>
              <a:p>
                <a:pPr marL="0" marR="0" lvl="0" indent="0" algn="ctr" defTabSz="2133600" eaLnBrk="1" fontAlgn="auto" latinLnBrk="0" hangingPunct="1">
                  <a:lnSpc>
                    <a:spcPct val="90000"/>
                  </a:lnSpc>
                  <a:spcBef>
                    <a:spcPct val="0"/>
                  </a:spcBef>
                  <a:spcAft>
                    <a:spcPct val="35000"/>
                  </a:spcAft>
                  <a:buClrTx/>
                  <a:buSzTx/>
                  <a:buFontTx/>
                  <a:buNone/>
                  <a:tabLst/>
                  <a:defRPr/>
                </a:pPr>
                <a:r>
                  <a:rPr kumimoji="0" lang="en-US" sz="4800" b="0" i="0" u="none" strike="noStrike" kern="1200" cap="none" spc="0" normalizeH="0" baseline="0" noProof="0" dirty="0" smtClean="0">
                    <a:ln>
                      <a:noFill/>
                    </a:ln>
                    <a:solidFill>
                      <a:sysClr val="window" lastClr="FFFFFF"/>
                    </a:solidFill>
                    <a:effectLst/>
                    <a:uLnTx/>
                    <a:uFillTx/>
                    <a:latin typeface="Calibri"/>
                    <a:ea typeface="+mn-ea"/>
                    <a:cs typeface="+mn-cs"/>
                  </a:rPr>
                  <a:t> </a:t>
                </a:r>
                <a:endParaRPr kumimoji="0" lang="en-US" sz="4800" b="0" i="0" u="none" strike="noStrike" kern="1200" cap="none" spc="0" normalizeH="0" baseline="0" noProof="0" dirty="0">
                  <a:ln>
                    <a:noFill/>
                  </a:ln>
                  <a:solidFill>
                    <a:sysClr val="window" lastClr="FFFFFF"/>
                  </a:solidFill>
                  <a:effectLst/>
                  <a:uLnTx/>
                  <a:uFillTx/>
                  <a:latin typeface="Calibri"/>
                  <a:ea typeface="+mn-ea"/>
                  <a:cs typeface="+mn-cs"/>
                </a:endParaRPr>
              </a:p>
            </p:txBody>
          </p:sp>
        </p:grpSp>
      </p:grpSp>
      <p:grpSp>
        <p:nvGrpSpPr>
          <p:cNvPr id="35" name="Group 34"/>
          <p:cNvGrpSpPr/>
          <p:nvPr/>
        </p:nvGrpSpPr>
        <p:grpSpPr>
          <a:xfrm>
            <a:off x="6019800" y="3804695"/>
            <a:ext cx="3263376" cy="871439"/>
            <a:chOff x="6019800" y="3804695"/>
            <a:chExt cx="3263376" cy="871439"/>
          </a:xfrm>
        </p:grpSpPr>
        <p:sp>
          <p:nvSpPr>
            <p:cNvPr id="37" name="Rounded Rectangle 36"/>
            <p:cNvSpPr/>
            <p:nvPr/>
          </p:nvSpPr>
          <p:spPr>
            <a:xfrm>
              <a:off x="6019800" y="3804695"/>
              <a:ext cx="2824941" cy="87143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6098017" y="3823756"/>
              <a:ext cx="3185159" cy="825082"/>
            </a:xfrm>
            <a:prstGeom prst="rect">
              <a:avLst/>
            </a:prstGeom>
          </p:spPr>
          <p:txBody>
            <a:bodyPr wrap="square">
              <a:spAutoFit/>
            </a:bodyPr>
            <a:lstStyle/>
            <a:p>
              <a:r>
                <a:rPr lang="en-GB" sz="2400" dirty="0" smtClean="0">
                  <a:solidFill>
                    <a:schemeClr val="bg1"/>
                  </a:solidFill>
                  <a:latin typeface="+mj-lt"/>
                </a:rPr>
                <a:t>Inline Supplementary</a:t>
              </a:r>
              <a:br>
                <a:rPr lang="en-GB" sz="2400" dirty="0" smtClean="0">
                  <a:solidFill>
                    <a:schemeClr val="bg1"/>
                  </a:solidFill>
                  <a:latin typeface="+mj-lt"/>
                </a:rPr>
              </a:br>
              <a:r>
                <a:rPr lang="en-GB" sz="2400" dirty="0" smtClean="0">
                  <a:solidFill>
                    <a:schemeClr val="bg1"/>
                  </a:solidFill>
                  <a:latin typeface="+mj-lt"/>
                </a:rPr>
                <a:t>Material</a:t>
              </a:r>
            </a:p>
          </p:txBody>
        </p:sp>
      </p:grpSp>
    </p:spTree>
    <p:extLst>
      <p:ext uri="{BB962C8B-B14F-4D97-AF65-F5344CB8AC3E}">
        <p14:creationId xmlns:p14="http://schemas.microsoft.com/office/powerpoint/2010/main" val="2804073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195" y="2019300"/>
            <a:ext cx="8300205" cy="392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2" name="Title 1"/>
          <p:cNvSpPr>
            <a:spLocks noGrp="1"/>
          </p:cNvSpPr>
          <p:nvPr>
            <p:ph type="title"/>
          </p:nvPr>
        </p:nvSpPr>
        <p:spPr>
          <a:xfrm>
            <a:off x="320675" y="0"/>
            <a:ext cx="8229600" cy="1143000"/>
          </a:xfrm>
        </p:spPr>
        <p:txBody>
          <a:bodyPr/>
          <a:lstStyle/>
          <a:p>
            <a:r>
              <a:rPr lang="en-US" b="0" dirty="0" smtClean="0"/>
              <a:t>Supplementary Data: 3D Neuroimaging viewer</a:t>
            </a:r>
          </a:p>
        </p:txBody>
      </p:sp>
      <p:sp>
        <p:nvSpPr>
          <p:cNvPr id="20484" name="Rectangle 27"/>
          <p:cNvSpPr>
            <a:spLocks noChangeArrowheads="1"/>
          </p:cNvSpPr>
          <p:nvPr/>
        </p:nvSpPr>
        <p:spPr bwMode="auto">
          <a:xfrm>
            <a:off x="0" y="6260068"/>
            <a:ext cx="9144000" cy="369332"/>
          </a:xfrm>
          <a:prstGeom prst="rect">
            <a:avLst/>
          </a:prstGeom>
          <a:noFill/>
          <a:ln w="9525">
            <a:noFill/>
            <a:miter lim="800000"/>
            <a:headEnd/>
            <a:tailEnd/>
          </a:ln>
        </p:spPr>
        <p:txBody>
          <a:bodyPr wrap="square">
            <a:spAutoFit/>
          </a:bodyPr>
          <a:lstStyle/>
          <a:p>
            <a:pPr algn="r"/>
            <a:r>
              <a:rPr lang="en-US" dirty="0" smtClean="0"/>
              <a:t>See </a:t>
            </a:r>
            <a:r>
              <a:rPr lang="en-US" u="sng" dirty="0" smtClean="0"/>
              <a:t>http://www.elsevier.com/about/content-innovation/3d-neuroimaging-data</a:t>
            </a:r>
            <a:endParaRPr lang="en-US" u="sng" dirty="0"/>
          </a:p>
        </p:txBody>
      </p:sp>
      <p:sp>
        <p:nvSpPr>
          <p:cNvPr id="14" name="Rectangle 13"/>
          <p:cNvSpPr/>
          <p:nvPr/>
        </p:nvSpPr>
        <p:spPr>
          <a:xfrm>
            <a:off x="381000" y="1208088"/>
            <a:ext cx="8534400" cy="830262"/>
          </a:xfrm>
          <a:prstGeom prst="rect">
            <a:avLst/>
          </a:prstGeom>
        </p:spPr>
        <p:txBody>
          <a:bodyPr>
            <a:spAutoFit/>
          </a:bodyPr>
          <a:lstStyle/>
          <a:p>
            <a:pPr>
              <a:defRPr/>
            </a:pPr>
            <a:r>
              <a:rPr lang="en-GB" sz="2400" i="1" dirty="0" smtClean="0">
                <a:latin typeface="+mn-lt"/>
              </a:rPr>
              <a:t>Exploring 3D data that belongs with the article</a:t>
            </a:r>
            <a:endParaRPr lang="en-GB" sz="2400" i="1" dirty="0">
              <a:latin typeface="+mn-lt"/>
            </a:endParaRPr>
          </a:p>
          <a:p>
            <a:pPr>
              <a:defRPr/>
            </a:pPr>
            <a:endParaRPr lang="en-GB" sz="2400" i="1" dirty="0">
              <a:latin typeface="+mn-lt"/>
            </a:endParaRPr>
          </a:p>
        </p:txBody>
      </p:sp>
      <p:sp>
        <p:nvSpPr>
          <p:cNvPr id="15" name="Content Placeholder 6"/>
          <p:cNvSpPr txBox="1">
            <a:spLocks/>
          </p:cNvSpPr>
          <p:nvPr/>
        </p:nvSpPr>
        <p:spPr bwMode="auto">
          <a:xfrm>
            <a:off x="457200" y="1946564"/>
            <a:ext cx="4953000" cy="3235036"/>
          </a:xfrm>
          <a:prstGeom prst="rect">
            <a:avLst/>
          </a:prstGeom>
          <a:solidFill>
            <a:schemeClr val="bg1"/>
          </a:solidFill>
          <a:ln w="28575">
            <a:solidFill>
              <a:schemeClr val="bg1">
                <a:lumMod val="50000"/>
              </a:schemeClr>
            </a:solidFill>
            <a:miter lim="800000"/>
            <a:headEnd/>
            <a:tailEnd/>
          </a:ln>
          <a:effectLst>
            <a:outerShdw blurRad="50800" dist="38100" dir="2700000" algn="tl" rotWithShape="0">
              <a:prstClr val="black">
                <a:alpha val="40000"/>
              </a:prstClr>
            </a:outerShdw>
          </a:effectLst>
        </p:spPr>
        <p:txBody>
          <a:bodyPr lIns="182880" tIns="182880" rIns="182880" bIns="182880"/>
          <a:lstStyle/>
          <a:p>
            <a:pPr marL="171450" indent="-171450" eaLnBrk="0" hangingPunct="0">
              <a:spcBef>
                <a:spcPct val="20000"/>
              </a:spcBef>
              <a:buClr>
                <a:srgbClr val="FF6600"/>
              </a:buClr>
              <a:buSzPct val="85000"/>
              <a:buFont typeface="Arial"/>
              <a:buChar char="•"/>
              <a:defRPr/>
            </a:pPr>
            <a:r>
              <a:rPr lang="en-GB" sz="2400" kern="0" dirty="0" smtClean="0">
                <a:latin typeface="+mj-lt"/>
                <a:ea typeface="ＭＳ Ｐゴシック" pitchFamily="13" charset="-128"/>
                <a:cs typeface="ＭＳ Ｐゴシック"/>
              </a:rPr>
              <a:t>Explore figures interactively – zoom, rotate, cut through</a:t>
            </a:r>
          </a:p>
          <a:p>
            <a:pPr marL="171450" indent="-171450" eaLnBrk="0" hangingPunct="0">
              <a:spcBef>
                <a:spcPct val="20000"/>
              </a:spcBef>
              <a:buClr>
                <a:srgbClr val="FF6600"/>
              </a:buClr>
              <a:buSzPct val="85000"/>
              <a:buFont typeface="Arial"/>
              <a:buChar char="•"/>
              <a:defRPr/>
            </a:pPr>
            <a:r>
              <a:rPr lang="en-GB" sz="2400" kern="0" dirty="0" smtClean="0">
                <a:latin typeface="+mj-lt"/>
                <a:ea typeface="ＭＳ Ｐゴシック" pitchFamily="13" charset="-128"/>
                <a:cs typeface="ＭＳ Ｐゴシック"/>
              </a:rPr>
              <a:t>Change opacity and </a:t>
            </a:r>
            <a:r>
              <a:rPr lang="en-GB" sz="2400" kern="0" dirty="0" err="1" smtClean="0">
                <a:latin typeface="+mj-lt"/>
                <a:ea typeface="ＭＳ Ｐゴシック" pitchFamily="13" charset="-128"/>
                <a:cs typeface="ＭＳ Ｐゴシック"/>
              </a:rPr>
              <a:t>color</a:t>
            </a:r>
            <a:r>
              <a:rPr lang="en-GB" sz="2400" kern="0" dirty="0" smtClean="0">
                <a:latin typeface="+mj-lt"/>
                <a:ea typeface="ＭＳ Ｐゴシック" pitchFamily="13" charset="-128"/>
                <a:cs typeface="ＭＳ Ｐゴシック"/>
              </a:rPr>
              <a:t> mapping, toggle 2D/3D</a:t>
            </a:r>
          </a:p>
          <a:p>
            <a:pPr marL="171450" indent="-171450" eaLnBrk="0" hangingPunct="0">
              <a:spcBef>
                <a:spcPct val="20000"/>
              </a:spcBef>
              <a:buClr>
                <a:srgbClr val="FF6600"/>
              </a:buClr>
              <a:buSzPct val="85000"/>
              <a:buFont typeface="Arial"/>
              <a:buChar char="•"/>
              <a:defRPr/>
            </a:pPr>
            <a:r>
              <a:rPr lang="en-GB" sz="2400" kern="0" dirty="0" smtClean="0">
                <a:latin typeface="+mj-lt"/>
                <a:ea typeface="ＭＳ Ｐゴシック" pitchFamily="13" charset="-128"/>
                <a:cs typeface="ＭＳ Ｐゴシック"/>
              </a:rPr>
              <a:t>Download underlying data to enable validation &amp; re-use</a:t>
            </a:r>
          </a:p>
          <a:p>
            <a:pPr marL="171450" indent="-171450" eaLnBrk="0" hangingPunct="0">
              <a:spcBef>
                <a:spcPct val="20000"/>
              </a:spcBef>
              <a:buClr>
                <a:srgbClr val="FF6600"/>
              </a:buClr>
              <a:buSzPct val="85000"/>
              <a:buFont typeface="Arial"/>
              <a:buChar char="•"/>
              <a:defRPr/>
            </a:pPr>
            <a:r>
              <a:rPr lang="en-GB" sz="2400" kern="0" dirty="0" smtClean="0">
                <a:latin typeface="+mj-lt"/>
                <a:ea typeface="ＭＳ Ｐゴシック" pitchFamily="13" charset="-128"/>
                <a:cs typeface="ＭＳ Ｐゴシック"/>
              </a:rPr>
              <a:t>Works with author-provided NIFTI files</a:t>
            </a:r>
          </a:p>
        </p:txBody>
      </p:sp>
      <p:sp>
        <p:nvSpPr>
          <p:cNvPr id="12" name="Rectangle 11"/>
          <p:cNvSpPr/>
          <p:nvPr/>
        </p:nvSpPr>
        <p:spPr>
          <a:xfrm flipH="1">
            <a:off x="6324598" y="3124200"/>
            <a:ext cx="2590801" cy="2743200"/>
          </a:xfrm>
          <a:prstGeom prst="rect">
            <a:avLst/>
          </a:prstGeom>
          <a:noFill/>
          <a:ln w="76200">
            <a:solidFill>
              <a:srgbClr val="FF7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20675" y="0"/>
            <a:ext cx="8229600" cy="1143000"/>
          </a:xfrm>
        </p:spPr>
        <p:txBody>
          <a:bodyPr/>
          <a:lstStyle/>
          <a:p>
            <a:r>
              <a:rPr lang="en-US" b="0" dirty="0" smtClean="0"/>
              <a:t>Inline Supplementary Data</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513" y="1905000"/>
            <a:ext cx="8406653"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flipH="1">
            <a:off x="2285998" y="2917208"/>
            <a:ext cx="4267201" cy="685800"/>
          </a:xfrm>
          <a:prstGeom prst="rect">
            <a:avLst/>
          </a:prstGeom>
          <a:noFill/>
          <a:ln w="76200">
            <a:solidFill>
              <a:srgbClr val="FF7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81000" y="1208088"/>
            <a:ext cx="8534400" cy="830262"/>
          </a:xfrm>
          <a:prstGeom prst="rect">
            <a:avLst/>
          </a:prstGeom>
        </p:spPr>
        <p:txBody>
          <a:bodyPr>
            <a:spAutoFit/>
          </a:bodyPr>
          <a:lstStyle/>
          <a:p>
            <a:pPr>
              <a:defRPr/>
            </a:pPr>
            <a:r>
              <a:rPr lang="en-GB" sz="2400" i="1" dirty="0" smtClean="0">
                <a:latin typeface="+mn-lt"/>
              </a:rPr>
              <a:t>Presenting Supplementary Material at the relevant location</a:t>
            </a:r>
            <a:endParaRPr lang="en-GB" sz="2400" i="1" dirty="0">
              <a:latin typeface="+mn-lt"/>
            </a:endParaRPr>
          </a:p>
          <a:p>
            <a:pPr>
              <a:defRPr/>
            </a:pPr>
            <a:endParaRPr lang="en-GB" sz="2400" i="1" dirty="0">
              <a:latin typeface="+mn-lt"/>
            </a:endParaRPr>
          </a:p>
        </p:txBody>
      </p:sp>
    </p:spTree>
    <p:extLst>
      <p:ext uri="{BB962C8B-B14F-4D97-AF65-F5344CB8AC3E}">
        <p14:creationId xmlns:p14="http://schemas.microsoft.com/office/powerpoint/2010/main" val="6167733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20675" y="0"/>
            <a:ext cx="8229600" cy="1143000"/>
          </a:xfrm>
        </p:spPr>
        <p:txBody>
          <a:bodyPr/>
          <a:lstStyle/>
          <a:p>
            <a:r>
              <a:rPr lang="en-US" b="0" dirty="0" smtClean="0"/>
              <a:t>Inline Supplementary Data</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513" y="1905000"/>
            <a:ext cx="8406653"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5525" y="3008187"/>
            <a:ext cx="4333875" cy="224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6"/>
          <p:cNvSpPr txBox="1">
            <a:spLocks/>
          </p:cNvSpPr>
          <p:nvPr/>
        </p:nvSpPr>
        <p:spPr bwMode="auto">
          <a:xfrm>
            <a:off x="3719383" y="3810000"/>
            <a:ext cx="5196017" cy="2595866"/>
          </a:xfrm>
          <a:prstGeom prst="rect">
            <a:avLst/>
          </a:prstGeom>
          <a:solidFill>
            <a:schemeClr val="bg1"/>
          </a:solidFill>
          <a:ln w="28575">
            <a:solidFill>
              <a:schemeClr val="bg1">
                <a:lumMod val="50000"/>
              </a:schemeClr>
            </a:solidFill>
            <a:miter lim="800000"/>
            <a:headEnd/>
            <a:tailEnd/>
          </a:ln>
          <a:effectLst>
            <a:outerShdw blurRad="50800" dist="38100" dir="2700000" algn="tl" rotWithShape="0">
              <a:prstClr val="black">
                <a:alpha val="40000"/>
              </a:prstClr>
            </a:outerShdw>
          </a:effectLst>
        </p:spPr>
        <p:txBody>
          <a:bodyPr lIns="182880" tIns="182880" rIns="182880" bIns="182880"/>
          <a:lstStyle/>
          <a:p>
            <a:pPr marL="171450" indent="-171450" eaLnBrk="0" hangingPunct="0">
              <a:spcBef>
                <a:spcPct val="20000"/>
              </a:spcBef>
              <a:buClr>
                <a:srgbClr val="FF6600"/>
              </a:buClr>
              <a:buSzPct val="85000"/>
              <a:buFont typeface="Arial"/>
              <a:buChar char="•"/>
              <a:defRPr/>
            </a:pPr>
            <a:r>
              <a:rPr lang="en-GB" sz="2400" kern="0" dirty="0" smtClean="0">
                <a:latin typeface="+mj-lt"/>
                <a:ea typeface="ＭＳ Ｐゴシック" pitchFamily="13" charset="-128"/>
                <a:cs typeface="ＭＳ Ｐゴシック"/>
              </a:rPr>
              <a:t>Supplementary material inserted at the place of reference/citation</a:t>
            </a:r>
          </a:p>
          <a:p>
            <a:pPr marL="171450" indent="-171450" eaLnBrk="0" hangingPunct="0">
              <a:spcBef>
                <a:spcPct val="20000"/>
              </a:spcBef>
              <a:buClr>
                <a:srgbClr val="FF6600"/>
              </a:buClr>
              <a:buSzPct val="85000"/>
              <a:buFont typeface="Arial"/>
              <a:buChar char="•"/>
              <a:defRPr/>
            </a:pPr>
            <a:r>
              <a:rPr lang="en-GB" sz="2400" kern="0" dirty="0" smtClean="0">
                <a:latin typeface="+mj-lt"/>
                <a:ea typeface="ＭＳ Ｐゴシック" pitchFamily="13" charset="-128"/>
                <a:cs typeface="ＭＳ Ｐゴシック"/>
              </a:rPr>
              <a:t>Put material into the right context</a:t>
            </a:r>
          </a:p>
          <a:p>
            <a:pPr marL="171450" indent="-171450" eaLnBrk="0" hangingPunct="0">
              <a:spcBef>
                <a:spcPct val="20000"/>
              </a:spcBef>
              <a:buClr>
                <a:srgbClr val="FF6600"/>
              </a:buClr>
              <a:buSzPct val="85000"/>
              <a:buFont typeface="Arial"/>
              <a:buChar char="•"/>
              <a:defRPr/>
            </a:pPr>
            <a:r>
              <a:rPr lang="en-GB" sz="2400" kern="0" dirty="0" smtClean="0">
                <a:latin typeface="+mj-lt"/>
                <a:ea typeface="ＭＳ Ｐゴシック" pitchFamily="13" charset="-128"/>
                <a:cs typeface="ＭＳ Ｐゴシック"/>
              </a:rPr>
              <a:t>Make it easier for readers to find</a:t>
            </a:r>
          </a:p>
          <a:p>
            <a:pPr marL="171450" indent="-171450" eaLnBrk="0" hangingPunct="0">
              <a:spcBef>
                <a:spcPct val="20000"/>
              </a:spcBef>
              <a:buClr>
                <a:srgbClr val="FF6600"/>
              </a:buClr>
              <a:buSzPct val="85000"/>
              <a:buFont typeface="Arial"/>
              <a:buChar char="•"/>
              <a:defRPr/>
            </a:pPr>
            <a:r>
              <a:rPr lang="en-GB" sz="2400" kern="0" dirty="0" smtClean="0">
                <a:latin typeface="+mj-lt"/>
                <a:ea typeface="ＭＳ Ｐゴシック" pitchFamily="13" charset="-128"/>
                <a:cs typeface="ＭＳ Ｐゴシック"/>
              </a:rPr>
              <a:t>Initially in closed text-box, action to open</a:t>
            </a:r>
          </a:p>
        </p:txBody>
      </p:sp>
      <p:sp>
        <p:nvSpPr>
          <p:cNvPr id="7" name="Rectangle 6"/>
          <p:cNvSpPr/>
          <p:nvPr/>
        </p:nvSpPr>
        <p:spPr>
          <a:xfrm>
            <a:off x="381000" y="1208088"/>
            <a:ext cx="8534400" cy="830262"/>
          </a:xfrm>
          <a:prstGeom prst="rect">
            <a:avLst/>
          </a:prstGeom>
        </p:spPr>
        <p:txBody>
          <a:bodyPr>
            <a:spAutoFit/>
          </a:bodyPr>
          <a:lstStyle/>
          <a:p>
            <a:pPr>
              <a:defRPr/>
            </a:pPr>
            <a:r>
              <a:rPr lang="en-GB" sz="2400" i="1" dirty="0" smtClean="0">
                <a:latin typeface="+mn-lt"/>
              </a:rPr>
              <a:t>Presenting Supplementary Material at the relevant location</a:t>
            </a:r>
            <a:endParaRPr lang="en-GB" sz="2400" i="1" dirty="0">
              <a:latin typeface="+mn-lt"/>
            </a:endParaRPr>
          </a:p>
          <a:p>
            <a:pPr>
              <a:defRPr/>
            </a:pPr>
            <a:endParaRPr lang="en-GB" sz="2400" i="1" dirty="0">
              <a:latin typeface="+mn-lt"/>
            </a:endParaRPr>
          </a:p>
        </p:txBody>
      </p:sp>
    </p:spTree>
    <p:extLst>
      <p:ext uri="{BB962C8B-B14F-4D97-AF65-F5344CB8AC3E}">
        <p14:creationId xmlns:p14="http://schemas.microsoft.com/office/powerpoint/2010/main" val="27555726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Inline supplementary computer code</a:t>
            </a:r>
            <a:endParaRPr lang="en-US" b="0" dirty="0"/>
          </a:p>
        </p:txBody>
      </p:sp>
      <p:sp>
        <p:nvSpPr>
          <p:cNvPr id="3" name="Rectangle 27"/>
          <p:cNvSpPr>
            <a:spLocks noChangeArrowheads="1"/>
          </p:cNvSpPr>
          <p:nvPr/>
        </p:nvSpPr>
        <p:spPr bwMode="auto">
          <a:xfrm>
            <a:off x="4457700" y="6321429"/>
            <a:ext cx="3429000" cy="307975"/>
          </a:xfrm>
          <a:prstGeom prst="rect">
            <a:avLst/>
          </a:prstGeom>
          <a:noFill/>
          <a:ln w="9525">
            <a:noFill/>
            <a:miter lim="800000"/>
            <a:headEnd/>
            <a:tailEnd/>
          </a:ln>
        </p:spPr>
        <p:txBody>
          <a:bodyPr>
            <a:spAutoFit/>
          </a:bodyPr>
          <a:lstStyle/>
          <a:p>
            <a:pPr algn="r"/>
            <a:r>
              <a:rPr lang="en-US" sz="1400" dirty="0">
                <a:latin typeface="Courier New" pitchFamily="49" charset="0"/>
                <a:cs typeface="Courier New" pitchFamily="49" charset="0"/>
              </a:rPr>
              <a:t>http://www.elsevier.com/ism</a:t>
            </a:r>
          </a:p>
        </p:txBody>
      </p:sp>
      <p:sp>
        <p:nvSpPr>
          <p:cNvPr id="4" name="Content Placeholder 6"/>
          <p:cNvSpPr txBox="1">
            <a:spLocks/>
          </p:cNvSpPr>
          <p:nvPr/>
        </p:nvSpPr>
        <p:spPr bwMode="auto">
          <a:xfrm>
            <a:off x="1379934" y="4953000"/>
            <a:ext cx="6335316" cy="1295400"/>
          </a:xfrm>
          <a:prstGeom prst="rect">
            <a:avLst/>
          </a:prstGeom>
          <a:noFill/>
          <a:ln w="9525">
            <a:noFill/>
            <a:miter lim="800000"/>
            <a:headEnd/>
            <a:tailEnd/>
          </a:ln>
        </p:spPr>
        <p:txBody>
          <a:bodyPr/>
          <a:lstStyle/>
          <a:p>
            <a:pPr marL="171450" indent="-171450" eaLnBrk="0" hangingPunct="0">
              <a:spcBef>
                <a:spcPct val="20000"/>
              </a:spcBef>
              <a:buClr>
                <a:srgbClr val="FF6600"/>
              </a:buClr>
              <a:buSzPct val="85000"/>
              <a:buFont typeface="Arial"/>
              <a:buChar char="•"/>
              <a:defRPr/>
            </a:pPr>
            <a:r>
              <a:rPr lang="nl-NL" sz="2400" kern="0" dirty="0">
                <a:latin typeface="+mj-lt"/>
                <a:ea typeface="ＭＳ Ｐゴシック" pitchFamily="13" charset="-128"/>
                <a:cs typeface="ＭＳ Ｐゴシック"/>
              </a:rPr>
              <a:t>Present computer code in context in the </a:t>
            </a:r>
            <a:r>
              <a:rPr lang="nl-NL" sz="2400" kern="0" dirty="0" err="1">
                <a:latin typeface="+mj-lt"/>
                <a:ea typeface="ＭＳ Ｐゴシック" pitchFamily="13" charset="-128"/>
                <a:cs typeface="ＭＳ Ｐゴシック"/>
              </a:rPr>
              <a:t>main</a:t>
            </a:r>
            <a:r>
              <a:rPr lang="nl-NL" sz="2400" kern="0" dirty="0">
                <a:latin typeface="+mj-lt"/>
                <a:ea typeface="ＭＳ Ｐゴシック" pitchFamily="13" charset="-128"/>
                <a:cs typeface="ＭＳ Ｐゴシック"/>
              </a:rPr>
              <a:t> </a:t>
            </a:r>
            <a:r>
              <a:rPr lang="nl-NL" sz="2400" kern="0" dirty="0" err="1">
                <a:latin typeface="+mj-lt"/>
                <a:ea typeface="ＭＳ Ｐゴシック" pitchFamily="13" charset="-128"/>
                <a:cs typeface="ＭＳ Ｐゴシック"/>
              </a:rPr>
              <a:t>article</a:t>
            </a:r>
            <a:endParaRPr lang="nl-NL" sz="2400" kern="0" dirty="0">
              <a:latin typeface="+mj-lt"/>
              <a:ea typeface="ＭＳ Ｐゴシック" pitchFamily="13" charset="-128"/>
              <a:cs typeface="ＭＳ Ｐゴシック"/>
            </a:endParaRPr>
          </a:p>
          <a:p>
            <a:pPr marL="171450" indent="-171450" eaLnBrk="0" hangingPunct="0">
              <a:spcBef>
                <a:spcPct val="20000"/>
              </a:spcBef>
              <a:buClr>
                <a:srgbClr val="FF6600"/>
              </a:buClr>
              <a:buSzPct val="85000"/>
              <a:buFont typeface="Arial"/>
              <a:buChar char="•"/>
              <a:defRPr/>
            </a:pPr>
            <a:r>
              <a:rPr lang="nl-NL" sz="2400" kern="0" dirty="0">
                <a:latin typeface="+mj-lt"/>
                <a:ea typeface="ＭＳ Ｐゴシック" pitchFamily="13" charset="-128"/>
                <a:cs typeface="ＭＳ Ｐゴシック"/>
              </a:rPr>
              <a:t>In </a:t>
            </a:r>
            <a:r>
              <a:rPr lang="nl-NL" sz="2400" kern="0" dirty="0" err="1">
                <a:latin typeface="+mj-lt"/>
                <a:ea typeface="ＭＳ Ｐゴシック" pitchFamily="13" charset="-128"/>
                <a:cs typeface="ＭＳ Ｐゴシック"/>
              </a:rPr>
              <a:t>expandable</a:t>
            </a:r>
            <a:r>
              <a:rPr lang="nl-NL" sz="2400" kern="0" dirty="0">
                <a:latin typeface="+mj-lt"/>
                <a:ea typeface="ＭＳ Ｐゴシック" pitchFamily="13" charset="-128"/>
                <a:cs typeface="ＭＳ Ｐゴシック"/>
              </a:rPr>
              <a:t> box, user </a:t>
            </a:r>
            <a:r>
              <a:rPr lang="nl-NL" sz="2400" kern="0" dirty="0" err="1">
                <a:latin typeface="+mj-lt"/>
                <a:ea typeface="ＭＳ Ｐゴシック" pitchFamily="13" charset="-128"/>
                <a:cs typeface="ＭＳ Ｐゴシック"/>
              </a:rPr>
              <a:t>can</a:t>
            </a:r>
            <a:r>
              <a:rPr lang="nl-NL" sz="2400" kern="0" dirty="0">
                <a:latin typeface="+mj-lt"/>
                <a:ea typeface="ＭＳ Ｐゴシック" pitchFamily="13" charset="-128"/>
                <a:cs typeface="ＭＳ Ｐゴシック"/>
              </a:rPr>
              <a:t> open </a:t>
            </a:r>
            <a:r>
              <a:rPr lang="nl-NL" sz="2400" kern="0" dirty="0" err="1">
                <a:latin typeface="+mj-lt"/>
                <a:ea typeface="ＭＳ Ｐゴシック" pitchFamily="13" charset="-128"/>
                <a:cs typeface="ＭＳ Ｐゴシック"/>
              </a:rPr>
              <a:t>or</a:t>
            </a:r>
            <a:r>
              <a:rPr lang="nl-NL" sz="2400" kern="0" dirty="0">
                <a:latin typeface="+mj-lt"/>
                <a:ea typeface="ＭＳ Ｐゴシック" pitchFamily="13" charset="-128"/>
                <a:cs typeface="ＭＳ Ｐゴシック"/>
              </a:rPr>
              <a:t> close</a:t>
            </a:r>
          </a:p>
          <a:p>
            <a:pPr marL="171450" indent="-171450" eaLnBrk="0" hangingPunct="0">
              <a:spcBef>
                <a:spcPct val="20000"/>
              </a:spcBef>
              <a:buClr>
                <a:srgbClr val="FF6600"/>
              </a:buClr>
              <a:buSzPct val="85000"/>
              <a:buFont typeface="Arial"/>
              <a:buChar char="•"/>
              <a:defRPr/>
            </a:pPr>
            <a:r>
              <a:rPr lang="nl-NL" sz="2400" kern="0" dirty="0">
                <a:latin typeface="+mj-lt"/>
                <a:ea typeface="ＭＳ Ｐゴシック" pitchFamily="13" charset="-128"/>
                <a:cs typeface="ＭＳ Ｐゴシック"/>
              </a:rPr>
              <a:t>Code </a:t>
            </a:r>
            <a:r>
              <a:rPr lang="nl-NL" sz="2400" kern="0" dirty="0" err="1">
                <a:latin typeface="+mj-lt"/>
                <a:ea typeface="ＭＳ Ｐゴシック" pitchFamily="13" charset="-128"/>
                <a:cs typeface="ＭＳ Ｐゴシック"/>
              </a:rPr>
              <a:t>can</a:t>
            </a:r>
            <a:r>
              <a:rPr lang="nl-NL" sz="2400" kern="0" dirty="0">
                <a:latin typeface="+mj-lt"/>
                <a:ea typeface="ＭＳ Ｐゴシック" pitchFamily="13" charset="-128"/>
                <a:cs typeface="ＭＳ Ｐゴシック"/>
              </a:rPr>
              <a:t> </a:t>
            </a:r>
            <a:r>
              <a:rPr lang="nl-NL" sz="2400" kern="0" dirty="0" err="1">
                <a:latin typeface="+mj-lt"/>
                <a:ea typeface="ＭＳ Ｐゴシック" pitchFamily="13" charset="-128"/>
                <a:cs typeface="ＭＳ Ｐゴシック"/>
              </a:rPr>
              <a:t>be</a:t>
            </a:r>
            <a:r>
              <a:rPr lang="nl-NL" sz="2400" kern="0" dirty="0">
                <a:latin typeface="+mj-lt"/>
                <a:ea typeface="ＭＳ Ｐゴシック" pitchFamily="13" charset="-128"/>
                <a:cs typeface="ＭＳ Ｐゴシック"/>
              </a:rPr>
              <a:t> </a:t>
            </a:r>
            <a:r>
              <a:rPr lang="nl-NL" sz="2400" kern="0" dirty="0" err="1">
                <a:latin typeface="+mj-lt"/>
                <a:ea typeface="ＭＳ Ｐゴシック" pitchFamily="13" charset="-128"/>
                <a:cs typeface="ＭＳ Ｐゴシック"/>
              </a:rPr>
              <a:t>copied</a:t>
            </a:r>
            <a:r>
              <a:rPr lang="nl-NL" sz="2400" kern="0" dirty="0">
                <a:latin typeface="+mj-lt"/>
                <a:ea typeface="ＭＳ Ｐゴシック" pitchFamily="13" charset="-128"/>
                <a:cs typeface="ＭＳ Ｐゴシック"/>
              </a:rPr>
              <a:t> to the clipboard </a:t>
            </a:r>
            <a:r>
              <a:rPr lang="nl-NL" sz="2400" kern="0" dirty="0" err="1">
                <a:latin typeface="+mj-lt"/>
                <a:ea typeface="ＭＳ Ｐゴシック" pitchFamily="13" charset="-128"/>
                <a:cs typeface="ＭＳ Ｐゴシック"/>
              </a:rPr>
              <a:t>for</a:t>
            </a:r>
            <a:r>
              <a:rPr lang="nl-NL" sz="2400" kern="0" dirty="0">
                <a:latin typeface="+mj-lt"/>
                <a:ea typeface="ＭＳ Ｐゴシック" pitchFamily="13" charset="-128"/>
                <a:cs typeface="ＭＳ Ｐゴシック"/>
              </a:rPr>
              <a:t> </a:t>
            </a:r>
            <a:r>
              <a:rPr lang="nl-NL" sz="2400" kern="0" dirty="0" err="1">
                <a:latin typeface="+mj-lt"/>
                <a:ea typeface="ＭＳ Ｐゴシック" pitchFamily="13" charset="-128"/>
                <a:cs typeface="ＭＳ Ｐゴシック"/>
              </a:rPr>
              <a:t>validation</a:t>
            </a:r>
            <a:r>
              <a:rPr lang="nl-NL" sz="2400" kern="0" dirty="0">
                <a:latin typeface="+mj-lt"/>
                <a:ea typeface="ＭＳ Ｐゴシック" pitchFamily="13" charset="-128"/>
                <a:cs typeface="ＭＳ Ｐゴシック"/>
              </a:rPr>
              <a:t> &amp; </a:t>
            </a:r>
            <a:r>
              <a:rPr lang="nl-NL" sz="2400" kern="0" dirty="0" err="1">
                <a:latin typeface="+mj-lt"/>
                <a:ea typeface="ＭＳ Ｐゴシック" pitchFamily="13" charset="-128"/>
                <a:cs typeface="ＭＳ Ｐゴシック"/>
              </a:rPr>
              <a:t>re-use</a:t>
            </a:r>
            <a:endParaRPr lang="nl-NL" sz="2400" kern="0" dirty="0">
              <a:latin typeface="+mj-lt"/>
              <a:ea typeface="ＭＳ Ｐゴシック" pitchFamily="13" charset="-128"/>
              <a:cs typeface="ＭＳ Ｐゴシック"/>
            </a:endParaRPr>
          </a:p>
          <a:p>
            <a:pPr marL="171450" indent="-171450" eaLnBrk="0" hangingPunct="0">
              <a:spcBef>
                <a:spcPct val="20000"/>
              </a:spcBef>
              <a:buClr>
                <a:srgbClr val="FF6600"/>
              </a:buClr>
              <a:buSzPct val="85000"/>
              <a:buFont typeface="Arial"/>
              <a:buChar char="•"/>
              <a:defRPr/>
            </a:pPr>
            <a:endParaRPr lang="en-US" sz="2400" kern="0" dirty="0">
              <a:latin typeface="+mj-lt"/>
              <a:ea typeface="ＭＳ Ｐゴシック" pitchFamily="13" charset="-128"/>
              <a:cs typeface="ＭＳ Ｐゴシック"/>
            </a:endParaRPr>
          </a:p>
        </p:txBody>
      </p:sp>
      <p:pic>
        <p:nvPicPr>
          <p:cNvPr id="2050" name="Picture 2" descr="image001"/>
          <p:cNvPicPr>
            <a:picLocks noChangeAspect="1" noChangeArrowheads="1"/>
          </p:cNvPicPr>
          <p:nvPr/>
        </p:nvPicPr>
        <p:blipFill>
          <a:blip r:embed="rId2"/>
          <a:srcRect/>
          <a:stretch>
            <a:fillRect/>
          </a:stretch>
        </p:blipFill>
        <p:spPr bwMode="auto">
          <a:xfrm>
            <a:off x="1379934" y="1317385"/>
            <a:ext cx="6335316" cy="3407019"/>
          </a:xfrm>
          <a:prstGeom prst="rect">
            <a:avLst/>
          </a:prstGeom>
          <a:noFill/>
          <a:ln w="9525">
            <a:solidFill>
              <a:schemeClr val="bg2"/>
            </a:solidFill>
            <a:miter lim="800000"/>
            <a:headEnd/>
            <a:tailEnd/>
          </a:ln>
          <a:effectLst>
            <a:outerShdw blurRad="50800" dist="38100" dir="2700000" algn="tl" rotWithShape="0">
              <a:prstClr val="black">
                <a:alpha val="40000"/>
              </a:prstClr>
            </a:outerShdw>
          </a:effectLst>
        </p:spPr>
      </p:pic>
      <p:sp>
        <p:nvSpPr>
          <p:cNvPr id="6" name="Rectangle 5"/>
          <p:cNvSpPr/>
          <p:nvPr/>
        </p:nvSpPr>
        <p:spPr>
          <a:xfrm>
            <a:off x="6477000" y="4289381"/>
            <a:ext cx="154305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In pilot</a:t>
            </a:r>
            <a:endParaRPr lang="en-US" dirty="0"/>
          </a:p>
        </p:txBody>
      </p:sp>
      <p:sp>
        <p:nvSpPr>
          <p:cNvPr id="7" name="Rectangle 6"/>
          <p:cNvSpPr/>
          <p:nvPr/>
        </p:nvSpPr>
        <p:spPr>
          <a:xfrm>
            <a:off x="2797791" y="2104598"/>
            <a:ext cx="3145809" cy="2667000"/>
          </a:xfrm>
          <a:prstGeom prst="rect">
            <a:avLst/>
          </a:prstGeom>
          <a:noFill/>
          <a:ln w="38100">
            <a:solidFill>
              <a:srgbClr val="FF7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14872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3812" y="289711"/>
            <a:ext cx="5988539" cy="853289"/>
          </a:xfrm>
        </p:spPr>
        <p:txBody>
          <a:bodyPr/>
          <a:lstStyle/>
          <a:p>
            <a:pPr>
              <a:lnSpc>
                <a:spcPct val="110000"/>
              </a:lnSpc>
            </a:pPr>
            <a:r>
              <a:rPr lang="en-GB" sz="3200" dirty="0"/>
              <a:t>Interactive plots</a:t>
            </a:r>
            <a:endParaRPr lang="en-US" sz="3200" dirty="0"/>
          </a:p>
        </p:txBody>
      </p:sp>
      <p:sp>
        <p:nvSpPr>
          <p:cNvPr id="4" name="Content Placeholder 3"/>
          <p:cNvSpPr>
            <a:spLocks noGrp="1"/>
          </p:cNvSpPr>
          <p:nvPr>
            <p:ph idx="1"/>
          </p:nvPr>
        </p:nvSpPr>
        <p:spPr>
          <a:xfrm>
            <a:off x="457200" y="1676400"/>
            <a:ext cx="4171950" cy="3810000"/>
          </a:xfrm>
        </p:spPr>
        <p:txBody>
          <a:bodyPr>
            <a:normAutofit lnSpcReduction="10000"/>
          </a:bodyPr>
          <a:lstStyle/>
          <a:p>
            <a:r>
              <a:rPr lang="en-GB" sz="2400" dirty="0">
                <a:cs typeface="Arial" pitchFamily="34" charset="0"/>
              </a:rPr>
              <a:t>Allow readers to access data that used to be “buried” in plots</a:t>
            </a:r>
          </a:p>
          <a:p>
            <a:r>
              <a:rPr lang="en-GB" dirty="0">
                <a:cs typeface="Arial" pitchFamily="34" charset="0"/>
              </a:rPr>
              <a:t>Interactive visualization capabilities</a:t>
            </a:r>
          </a:p>
          <a:p>
            <a:pPr lvl="1"/>
            <a:r>
              <a:rPr lang="en-GB" sz="2000" dirty="0">
                <a:cs typeface="Arial" pitchFamily="34" charset="0"/>
              </a:rPr>
              <a:t>Data cursor</a:t>
            </a:r>
          </a:p>
          <a:p>
            <a:pPr lvl="1"/>
            <a:r>
              <a:rPr lang="en-GB" sz="2000" dirty="0">
                <a:cs typeface="Arial" pitchFamily="34" charset="0"/>
              </a:rPr>
              <a:t>Switch between plot and table view</a:t>
            </a:r>
          </a:p>
          <a:p>
            <a:r>
              <a:rPr lang="en-GB" sz="2400" dirty="0">
                <a:cs typeface="Arial" pitchFamily="34" charset="0"/>
              </a:rPr>
              <a:t>Download data</a:t>
            </a:r>
          </a:p>
          <a:p>
            <a:r>
              <a:rPr lang="en-GB" dirty="0" smtClean="0">
                <a:cs typeface="Arial" pitchFamily="34" charset="0"/>
              </a:rPr>
              <a:t>Works with .CSV files, easily</a:t>
            </a:r>
            <a:br>
              <a:rPr lang="en-GB" dirty="0" smtClean="0">
                <a:cs typeface="Arial" pitchFamily="34" charset="0"/>
              </a:rPr>
            </a:br>
            <a:r>
              <a:rPr lang="en-GB" dirty="0" smtClean="0">
                <a:cs typeface="Arial" pitchFamily="34" charset="0"/>
              </a:rPr>
              <a:t>exported from any scientific software</a:t>
            </a:r>
            <a:endParaRPr lang="en-GB" sz="2400" dirty="0">
              <a:cs typeface="Arial" pitchFamily="34" charset="0"/>
            </a:endParaRPr>
          </a:p>
          <a:p>
            <a:pPr marL="0" indent="0">
              <a:buNone/>
            </a:pPr>
            <a:endParaRPr lang="en-GB" sz="2400" dirty="0">
              <a:cs typeface="Arial" pitchFamily="34" charset="0"/>
            </a:endParaRPr>
          </a:p>
          <a:p>
            <a:endParaRPr lang="en-GB" sz="2400" dirty="0">
              <a:cs typeface="Arial" pitchFamily="34" charset="0"/>
            </a:endParaRPr>
          </a:p>
          <a:p>
            <a:endParaRPr lang="en-GB" sz="2400" dirty="0">
              <a:cs typeface="Arial" pitchFamily="34" charset="0"/>
            </a:endParaRPr>
          </a:p>
          <a:p>
            <a:endParaRPr lang="en-US" sz="2400" dirty="0">
              <a:cs typeface="Arial" pitchFamily="34" charset="0"/>
            </a:endParaRPr>
          </a:p>
        </p:txBody>
      </p:sp>
      <p:pic>
        <p:nvPicPr>
          <p:cNvPr id="5" name="Picture 4"/>
          <p:cNvPicPr>
            <a:picLocks noChangeAspect="1" noChangeArrowheads="1"/>
          </p:cNvPicPr>
          <p:nvPr/>
        </p:nvPicPr>
        <p:blipFill>
          <a:blip r:embed="rId2"/>
          <a:srcRect/>
          <a:stretch>
            <a:fillRect/>
          </a:stretch>
        </p:blipFill>
        <p:spPr bwMode="auto">
          <a:xfrm>
            <a:off x="4495800" y="1524000"/>
            <a:ext cx="2475233" cy="1955422"/>
          </a:xfrm>
          <a:prstGeom prst="rect">
            <a:avLst/>
          </a:prstGeom>
          <a:noFill/>
          <a:ln w="9525">
            <a:solidFill>
              <a:schemeClr val="tx1"/>
            </a:solidFill>
            <a:miter lim="800000"/>
            <a:headEnd/>
            <a:tailEnd/>
          </a:ln>
          <a:effectLst/>
        </p:spPr>
      </p:pic>
      <p:pic>
        <p:nvPicPr>
          <p:cNvPr id="1026" name="69dafaf1-11fb-456f-8c66-9e4b624f23ac" descr="9F02D39F-43EC-4628-B4C6-2C0F42E8E11C@frit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2465272"/>
            <a:ext cx="2628899" cy="4094043"/>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8" name="Right Arrow 7"/>
          <p:cNvSpPr/>
          <p:nvPr/>
        </p:nvSpPr>
        <p:spPr>
          <a:xfrm rot="2764069">
            <a:off x="5564863" y="2508853"/>
            <a:ext cx="1088461" cy="445311"/>
          </a:xfrm>
          <a:prstGeom prst="rightArrow">
            <a:avLst>
              <a:gd name="adj1" fmla="val 35324"/>
              <a:gd name="adj2" fmla="val 50000"/>
            </a:avLst>
          </a:prstGeom>
          <a:solidFill>
            <a:srgbClr val="F79646"/>
          </a:solidFill>
          <a:ln w="6350" cap="flat" cmpd="sng" algn="ctr">
            <a:solidFill>
              <a:srgbClr val="EEECE1">
                <a:lumMod val="75000"/>
              </a:srgbClr>
            </a:solidFill>
            <a:prstDash val="solid"/>
          </a:ln>
          <a:effectLst>
            <a:outerShdw blurRad="50800" dist="38100" dir="2700000" algn="tl" rotWithShape="0">
              <a:prstClr val="black">
                <a:alpha val="40000"/>
              </a:prstClr>
            </a:outerShdw>
          </a:effectLst>
        </p:spPr>
        <p:txBody>
          <a:bodyPr anchor="ctr"/>
          <a:lstStyle/>
          <a:p>
            <a:pPr algn="ctr">
              <a:defRPr/>
            </a:pPr>
            <a:endParaRPr lang="en-US" kern="0">
              <a:solidFill>
                <a:sysClr val="window" lastClr="FFFFFF"/>
              </a:solidFill>
              <a:latin typeface="Calibri"/>
            </a:endParaRPr>
          </a:p>
        </p:txBody>
      </p:sp>
      <p:sp>
        <p:nvSpPr>
          <p:cNvPr id="3" name="Rectangle 2"/>
          <p:cNvSpPr/>
          <p:nvPr/>
        </p:nvSpPr>
        <p:spPr>
          <a:xfrm>
            <a:off x="4167639" y="4333968"/>
            <a:ext cx="1890261" cy="1200329"/>
          </a:xfrm>
          <a:prstGeom prst="rect">
            <a:avLst/>
          </a:prstGeom>
        </p:spPr>
        <p:txBody>
          <a:bodyPr wrap="none">
            <a:spAutoFit/>
          </a:bodyPr>
          <a:lstStyle/>
          <a:p>
            <a:r>
              <a:rPr lang="en-GB" i="1" dirty="0">
                <a:cs typeface="Arial" pitchFamily="34" charset="0"/>
              </a:rPr>
              <a:t>No more printing</a:t>
            </a:r>
            <a:br>
              <a:rPr lang="en-GB" i="1" dirty="0">
                <a:cs typeface="Arial" pitchFamily="34" charset="0"/>
              </a:rPr>
            </a:br>
            <a:r>
              <a:rPr lang="en-GB" i="1" dirty="0">
                <a:cs typeface="Arial" pitchFamily="34" charset="0"/>
              </a:rPr>
              <a:t>out figures to</a:t>
            </a:r>
            <a:br>
              <a:rPr lang="en-GB" i="1" dirty="0">
                <a:cs typeface="Arial" pitchFamily="34" charset="0"/>
              </a:rPr>
            </a:br>
            <a:r>
              <a:rPr lang="en-GB" i="1" dirty="0">
                <a:cs typeface="Arial" pitchFamily="34" charset="0"/>
              </a:rPr>
              <a:t>reconstruct data</a:t>
            </a:r>
            <a:br>
              <a:rPr lang="en-GB" i="1" dirty="0">
                <a:cs typeface="Arial" pitchFamily="34" charset="0"/>
              </a:rPr>
            </a:br>
            <a:r>
              <a:rPr lang="en-GB" i="1" dirty="0">
                <a:cs typeface="Arial" pitchFamily="34" charset="0"/>
              </a:rPr>
              <a:t>points by hand!</a:t>
            </a:r>
          </a:p>
        </p:txBody>
      </p:sp>
      <p:sp>
        <p:nvSpPr>
          <p:cNvPr id="10" name="Rectangle 27"/>
          <p:cNvSpPr>
            <a:spLocks noChangeArrowheads="1"/>
          </p:cNvSpPr>
          <p:nvPr/>
        </p:nvSpPr>
        <p:spPr bwMode="auto">
          <a:xfrm>
            <a:off x="152400" y="5640169"/>
            <a:ext cx="3429000" cy="646331"/>
          </a:xfrm>
          <a:prstGeom prst="rect">
            <a:avLst/>
          </a:prstGeom>
          <a:noFill/>
          <a:ln w="9525">
            <a:noFill/>
            <a:miter lim="800000"/>
            <a:headEnd/>
            <a:tailEnd/>
          </a:ln>
        </p:spPr>
        <p:txBody>
          <a:bodyPr>
            <a:spAutoFit/>
          </a:bodyPr>
          <a:lstStyle/>
          <a:p>
            <a:r>
              <a:rPr lang="en-US" dirty="0"/>
              <a:t>See </a:t>
            </a:r>
            <a:r>
              <a:rPr lang="en-US" u="sng" dirty="0"/>
              <a:t>http://www.elsevier.com/iplots</a:t>
            </a:r>
          </a:p>
        </p:txBody>
      </p:sp>
    </p:spTree>
    <p:extLst>
      <p:ext uri="{BB962C8B-B14F-4D97-AF65-F5344CB8AC3E}">
        <p14:creationId xmlns:p14="http://schemas.microsoft.com/office/powerpoint/2010/main" val="3416136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1000"/>
                                        <p:tgtEl>
                                          <p:spTgt spid="1026"/>
                                        </p:tgtEl>
                                      </p:cBhvr>
                                    </p:animEffect>
                                    <p:anim calcmode="lin" valueType="num">
                                      <p:cBhvr>
                                        <p:cTn id="13" dur="1000" fill="hold"/>
                                        <p:tgtEl>
                                          <p:spTgt spid="1026"/>
                                        </p:tgtEl>
                                        <p:attrNameLst>
                                          <p:attrName>ppt_x</p:attrName>
                                        </p:attrNameLst>
                                      </p:cBhvr>
                                      <p:tavLst>
                                        <p:tav tm="0">
                                          <p:val>
                                            <p:strVal val="#ppt_x"/>
                                          </p:val>
                                        </p:tav>
                                        <p:tav tm="100000">
                                          <p:val>
                                            <p:strVal val="#ppt_x"/>
                                          </p:val>
                                        </p:tav>
                                      </p:tavLst>
                                    </p:anim>
                                    <p:anim calcmode="lin" valueType="num">
                                      <p:cBhvr>
                                        <p:cTn id="14"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20675" y="0"/>
            <a:ext cx="8229600" cy="1143000"/>
          </a:xfrm>
        </p:spPr>
        <p:txBody>
          <a:bodyPr/>
          <a:lstStyle/>
          <a:p>
            <a:r>
              <a:rPr lang="en-US" b="0" dirty="0" smtClean="0"/>
              <a:t>Executable Papers marry Articles, Data, and Code</a:t>
            </a:r>
          </a:p>
        </p:txBody>
      </p:sp>
      <p:sp>
        <p:nvSpPr>
          <p:cNvPr id="20484" name="Rectangle 27"/>
          <p:cNvSpPr>
            <a:spLocks noChangeArrowheads="1"/>
          </p:cNvSpPr>
          <p:nvPr/>
        </p:nvSpPr>
        <p:spPr bwMode="auto">
          <a:xfrm>
            <a:off x="228600" y="6248400"/>
            <a:ext cx="8763000" cy="369332"/>
          </a:xfrm>
          <a:prstGeom prst="rect">
            <a:avLst/>
          </a:prstGeom>
          <a:noFill/>
          <a:ln w="9525">
            <a:noFill/>
            <a:miter lim="800000"/>
            <a:headEnd/>
            <a:tailEnd/>
          </a:ln>
        </p:spPr>
        <p:txBody>
          <a:bodyPr wrap="square">
            <a:spAutoFit/>
          </a:bodyPr>
          <a:lstStyle/>
          <a:p>
            <a:pPr algn="r"/>
            <a:r>
              <a:rPr lang="en-US" dirty="0" smtClean="0"/>
              <a:t>See </a:t>
            </a:r>
            <a:r>
              <a:rPr lang="en-US" u="sng" dirty="0" smtClean="0"/>
              <a:t>http</a:t>
            </a:r>
            <a:r>
              <a:rPr lang="en-US" u="sng" dirty="0"/>
              <a:t>://www.elsevier.com/physical-sciences/computer-science/executable-papers</a:t>
            </a:r>
          </a:p>
        </p:txBody>
      </p:sp>
      <p:sp>
        <p:nvSpPr>
          <p:cNvPr id="14" name="Rectangle 13"/>
          <p:cNvSpPr/>
          <p:nvPr/>
        </p:nvSpPr>
        <p:spPr>
          <a:xfrm>
            <a:off x="381000" y="1208088"/>
            <a:ext cx="8534400" cy="830262"/>
          </a:xfrm>
          <a:prstGeom prst="rect">
            <a:avLst/>
          </a:prstGeom>
        </p:spPr>
        <p:txBody>
          <a:bodyPr>
            <a:spAutoFit/>
          </a:bodyPr>
          <a:lstStyle/>
          <a:p>
            <a:pPr>
              <a:defRPr/>
            </a:pPr>
            <a:r>
              <a:rPr lang="en-GB" sz="2400" i="1" dirty="0" smtClean="0">
                <a:latin typeface="+mn-lt"/>
              </a:rPr>
              <a:t>Improving the reproducibility of research</a:t>
            </a:r>
            <a:endParaRPr lang="en-GB" sz="2400" i="1" dirty="0">
              <a:latin typeface="+mn-lt"/>
            </a:endParaRPr>
          </a:p>
          <a:p>
            <a:pPr>
              <a:defRPr/>
            </a:pPr>
            <a:endParaRPr lang="en-GB" sz="2400" i="1" dirty="0">
              <a:latin typeface="+mn-lt"/>
            </a:endParaRPr>
          </a:p>
        </p:txBody>
      </p:sp>
    </p:spTree>
    <p:controls>
      <mc:AlternateContent xmlns:mc="http://schemas.openxmlformats.org/markup-compatibility/2006">
        <mc:Choice xmlns:v="urn:schemas-microsoft-com:vml" Requires="v">
          <p:control spid="3075" name="ShockwaveFlash1" r:id="rId2" imgW="5866667" imgH="4342857"/>
        </mc:Choice>
        <mc:Fallback>
          <p:control name="ShockwaveFlash1" r:id="rId2" imgW="5866667" imgH="4342857">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1828800"/>
                  <a:ext cx="5867400" cy="43434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304800"/>
            <a:ext cx="8000999" cy="838200"/>
          </a:xfrm>
        </p:spPr>
        <p:txBody>
          <a:bodyPr/>
          <a:lstStyle/>
          <a:p>
            <a:r>
              <a:rPr lang="nl-NL" sz="2800" b="0" dirty="0" smtClean="0"/>
              <a:t>STIX fonts &amp; MathJax: Math typography in print and on the web</a:t>
            </a:r>
            <a:endParaRPr lang="en-US" sz="2800" b="0" dirty="0"/>
          </a:p>
        </p:txBody>
      </p:sp>
      <p:sp>
        <p:nvSpPr>
          <p:cNvPr id="13" name="Content Placeholder 6"/>
          <p:cNvSpPr>
            <a:spLocks noGrp="1"/>
          </p:cNvSpPr>
          <p:nvPr>
            <p:ph idx="1"/>
          </p:nvPr>
        </p:nvSpPr>
        <p:spPr>
          <a:xfrm>
            <a:off x="685800" y="1277472"/>
            <a:ext cx="6972301" cy="3675531"/>
          </a:xfrm>
        </p:spPr>
        <p:txBody>
          <a:bodyPr/>
          <a:lstStyle/>
          <a:p>
            <a:r>
              <a:rPr lang="nl-NL" sz="2200" dirty="0" err="1"/>
              <a:t>Mission</a:t>
            </a:r>
            <a:r>
              <a:rPr lang="nl-NL" sz="2200" dirty="0"/>
              <a:t>: to </a:t>
            </a:r>
            <a:r>
              <a:rPr lang="nl-NL" sz="2200" dirty="0" err="1"/>
              <a:t>create</a:t>
            </a:r>
            <a:r>
              <a:rPr lang="nl-NL" sz="2200" dirty="0"/>
              <a:t> a c</a:t>
            </a:r>
            <a:r>
              <a:rPr lang="en-GB" sz="2200" dirty="0" err="1"/>
              <a:t>omprehensive</a:t>
            </a:r>
            <a:r>
              <a:rPr lang="en-GB" sz="2200" dirty="0"/>
              <a:t> set of math fonts</a:t>
            </a:r>
            <a:br>
              <a:rPr lang="en-GB" sz="2200" dirty="0"/>
            </a:br>
            <a:r>
              <a:rPr lang="en-GB" sz="2200" dirty="0"/>
              <a:t>that serve the scientific and engineering community</a:t>
            </a:r>
          </a:p>
          <a:p>
            <a:r>
              <a:rPr lang="en-GB" sz="2200" dirty="0"/>
              <a:t>Unicode based</a:t>
            </a:r>
          </a:p>
          <a:p>
            <a:r>
              <a:rPr lang="en-GB" sz="2200" dirty="0"/>
              <a:t>Applicable to both print + online</a:t>
            </a:r>
          </a:p>
          <a:p>
            <a:r>
              <a:rPr lang="en-GB" sz="2200" dirty="0"/>
              <a:t>Collaboration between AIP, ACS, AMS, IEEE, APS, </a:t>
            </a:r>
            <a:br>
              <a:rPr lang="en-GB" sz="2200" dirty="0"/>
            </a:br>
            <a:r>
              <a:rPr lang="en-GB" sz="2200" dirty="0"/>
              <a:t>and Elsevier</a:t>
            </a:r>
          </a:p>
          <a:p>
            <a:r>
              <a:rPr lang="en-GB" sz="2200" dirty="0"/>
              <a:t>Status:</a:t>
            </a:r>
          </a:p>
          <a:p>
            <a:pPr lvl="1"/>
            <a:r>
              <a:rPr lang="en-GB" sz="1800" dirty="0"/>
              <a:t>STIX fonts 1.1.0 released as </a:t>
            </a:r>
            <a:r>
              <a:rPr lang="en-GB" sz="1800" dirty="0" err="1"/>
              <a:t>OpenType</a:t>
            </a:r>
            <a:r>
              <a:rPr lang="en-GB" sz="1800" dirty="0"/>
              <a:t> OTF fonts</a:t>
            </a:r>
          </a:p>
          <a:p>
            <a:pPr lvl="1"/>
            <a:r>
              <a:rPr lang="en-GB" sz="1800" dirty="0"/>
              <a:t>~300 downloads/week</a:t>
            </a:r>
          </a:p>
          <a:p>
            <a:pPr lvl="1"/>
            <a:r>
              <a:rPr lang="en-GB" sz="1800" dirty="0" err="1"/>
              <a:t>LaTeX</a:t>
            </a:r>
            <a:r>
              <a:rPr lang="en-GB" sz="1800" dirty="0"/>
              <a:t> version released in 2012</a:t>
            </a:r>
            <a:endParaRPr lang="en-US" sz="1800" dirty="0"/>
          </a:p>
        </p:txBody>
      </p:sp>
      <p:pic>
        <p:nvPicPr>
          <p:cNvPr id="7170" name="Picture 2"/>
          <p:cNvPicPr>
            <a:picLocks noChangeAspect="1" noChangeArrowheads="1"/>
          </p:cNvPicPr>
          <p:nvPr/>
        </p:nvPicPr>
        <p:blipFill>
          <a:blip r:embed="rId3"/>
          <a:srcRect/>
          <a:stretch>
            <a:fillRect/>
          </a:stretch>
        </p:blipFill>
        <p:spPr bwMode="auto">
          <a:xfrm>
            <a:off x="6781800" y="1571625"/>
            <a:ext cx="2202655" cy="2314575"/>
          </a:xfrm>
          <a:prstGeom prst="rect">
            <a:avLst/>
          </a:prstGeom>
          <a:noFill/>
          <a:ln w="9525">
            <a:noFill/>
            <a:miter lim="800000"/>
            <a:headEnd/>
            <a:tailEnd/>
          </a:ln>
        </p:spPr>
      </p:pic>
      <p:pic>
        <p:nvPicPr>
          <p:cNvPr id="7172" name="Picture 4"/>
          <p:cNvPicPr>
            <a:picLocks noChangeAspect="1" noChangeArrowheads="1"/>
          </p:cNvPicPr>
          <p:nvPr/>
        </p:nvPicPr>
        <p:blipFill>
          <a:blip r:embed="rId4"/>
          <a:srcRect/>
          <a:stretch>
            <a:fillRect/>
          </a:stretch>
        </p:blipFill>
        <p:spPr bwMode="auto">
          <a:xfrm>
            <a:off x="2400302" y="5743704"/>
            <a:ext cx="4514849" cy="360941"/>
          </a:xfrm>
          <a:prstGeom prst="rect">
            <a:avLst/>
          </a:prstGeom>
          <a:noFill/>
          <a:ln w="9525">
            <a:noFill/>
            <a:miter lim="800000"/>
            <a:headEnd/>
            <a:tailEnd/>
          </a:ln>
        </p:spPr>
      </p:pic>
      <p:sp>
        <p:nvSpPr>
          <p:cNvPr id="16" name="Rectangle 15"/>
          <p:cNvSpPr/>
          <p:nvPr/>
        </p:nvSpPr>
        <p:spPr>
          <a:xfrm>
            <a:off x="3455720" y="6172204"/>
            <a:ext cx="2869696" cy="307777"/>
          </a:xfrm>
          <a:prstGeom prst="rect">
            <a:avLst/>
          </a:prstGeom>
        </p:spPr>
        <p:txBody>
          <a:bodyPr wrap="none">
            <a:spAutoFit/>
          </a:bodyPr>
          <a:lstStyle/>
          <a:p>
            <a:r>
              <a:rPr lang="en-US" sz="1400" dirty="0">
                <a:latin typeface="Courier New" pitchFamily="49" charset="0"/>
                <a:cs typeface="Courier New" pitchFamily="49" charset="0"/>
              </a:rPr>
              <a:t>http://www.stixfonts.org/</a:t>
            </a:r>
          </a:p>
        </p:txBody>
      </p:sp>
    </p:spTree>
    <p:extLst>
      <p:ext uri="{BB962C8B-B14F-4D97-AF65-F5344CB8AC3E}">
        <p14:creationId xmlns:p14="http://schemas.microsoft.com/office/powerpoint/2010/main" val="4229707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t="7013"/>
          <a:stretch>
            <a:fillRect/>
          </a:stretch>
        </p:blipFill>
        <p:spPr bwMode="auto">
          <a:xfrm>
            <a:off x="720725" y="1430338"/>
            <a:ext cx="6804025" cy="39798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41" name="Text Box 19"/>
          <p:cNvSpPr txBox="1">
            <a:spLocks noChangeArrowheads="1"/>
          </p:cNvSpPr>
          <p:nvPr/>
        </p:nvSpPr>
        <p:spPr bwMode="auto">
          <a:xfrm>
            <a:off x="7687821" y="4129088"/>
            <a:ext cx="144053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1200">
                <a:solidFill>
                  <a:schemeClr val="tx1"/>
                </a:solidFill>
                <a:latin typeface="Arial Narrow" pitchFamily="34" charset="0"/>
              </a:defRPr>
            </a:lvl1pPr>
            <a:lvl2pPr marL="742950" indent="-285750" eaLnBrk="0" hangingPunct="0">
              <a:defRPr sz="1200">
                <a:solidFill>
                  <a:schemeClr val="tx1"/>
                </a:solidFill>
                <a:latin typeface="Arial Narrow" pitchFamily="34" charset="0"/>
              </a:defRPr>
            </a:lvl2pPr>
            <a:lvl3pPr marL="1143000" indent="-228600" eaLnBrk="0" hangingPunct="0">
              <a:defRPr sz="1200">
                <a:solidFill>
                  <a:schemeClr val="tx1"/>
                </a:solidFill>
                <a:latin typeface="Arial Narrow" pitchFamily="34" charset="0"/>
              </a:defRPr>
            </a:lvl3pPr>
            <a:lvl4pPr marL="1600200" indent="-228600" eaLnBrk="0" hangingPunct="0">
              <a:defRPr sz="1200">
                <a:solidFill>
                  <a:schemeClr val="tx1"/>
                </a:solidFill>
                <a:latin typeface="Arial Narrow" pitchFamily="34" charset="0"/>
              </a:defRPr>
            </a:lvl4pPr>
            <a:lvl5pPr marL="2057400" indent="-228600" eaLnBrk="0" hangingPunct="0">
              <a:defRPr sz="1200">
                <a:solidFill>
                  <a:schemeClr val="tx1"/>
                </a:solidFill>
                <a:latin typeface="Arial Narrow" pitchFamily="34" charset="0"/>
              </a:defRPr>
            </a:lvl5pPr>
            <a:lvl6pPr marL="2514600" indent="-228600" eaLnBrk="0" fontAlgn="base" hangingPunct="0">
              <a:spcBef>
                <a:spcPct val="0"/>
              </a:spcBef>
              <a:spcAft>
                <a:spcPct val="0"/>
              </a:spcAft>
              <a:defRPr sz="1200">
                <a:solidFill>
                  <a:schemeClr val="tx1"/>
                </a:solidFill>
                <a:latin typeface="Arial Narrow" pitchFamily="34" charset="0"/>
              </a:defRPr>
            </a:lvl6pPr>
            <a:lvl7pPr marL="2971800" indent="-228600" eaLnBrk="0" fontAlgn="base" hangingPunct="0">
              <a:spcBef>
                <a:spcPct val="0"/>
              </a:spcBef>
              <a:spcAft>
                <a:spcPct val="0"/>
              </a:spcAft>
              <a:defRPr sz="1200">
                <a:solidFill>
                  <a:schemeClr val="tx1"/>
                </a:solidFill>
                <a:latin typeface="Arial Narrow" pitchFamily="34" charset="0"/>
              </a:defRPr>
            </a:lvl7pPr>
            <a:lvl8pPr marL="3429000" indent="-228600" eaLnBrk="0" fontAlgn="base" hangingPunct="0">
              <a:spcBef>
                <a:spcPct val="0"/>
              </a:spcBef>
              <a:spcAft>
                <a:spcPct val="0"/>
              </a:spcAft>
              <a:defRPr sz="1200">
                <a:solidFill>
                  <a:schemeClr val="tx1"/>
                </a:solidFill>
                <a:latin typeface="Arial Narrow" pitchFamily="34" charset="0"/>
              </a:defRPr>
            </a:lvl8pPr>
            <a:lvl9pPr marL="3886200" indent="-228600" eaLnBrk="0" fontAlgn="base" hangingPunct="0">
              <a:spcBef>
                <a:spcPct val="0"/>
              </a:spcBef>
              <a:spcAft>
                <a:spcPct val="0"/>
              </a:spcAft>
              <a:defRPr sz="1200">
                <a:solidFill>
                  <a:schemeClr val="tx1"/>
                </a:solidFill>
                <a:latin typeface="Arial Narrow" pitchFamily="34" charset="0"/>
              </a:defRPr>
            </a:lvl9pPr>
          </a:lstStyle>
          <a:p>
            <a:pPr>
              <a:defRPr/>
            </a:pPr>
            <a:r>
              <a:rPr lang="en-GB" sz="1000" dirty="0" smtClean="0">
                <a:latin typeface="Courier New" pitchFamily="49" charset="0"/>
                <a:cs typeface="Courier New" pitchFamily="49" charset="0"/>
              </a:rPr>
              <a:t>Source: </a:t>
            </a:r>
          </a:p>
          <a:p>
            <a:pPr>
              <a:defRPr/>
            </a:pPr>
            <a:r>
              <a:rPr lang="en-GB" sz="1000" b="1" dirty="0" smtClean="0">
                <a:latin typeface="Courier New" pitchFamily="49" charset="0"/>
                <a:cs typeface="Courier New" pitchFamily="49" charset="0"/>
              </a:rPr>
              <a:t>4,109 </a:t>
            </a:r>
            <a:r>
              <a:rPr lang="en-GB" sz="1000" b="1" dirty="0">
                <a:latin typeface="Courier New" pitchFamily="49" charset="0"/>
                <a:cs typeface="Courier New" pitchFamily="49" charset="0"/>
              </a:rPr>
              <a:t>researcher </a:t>
            </a:r>
            <a:r>
              <a:rPr lang="en-GB" sz="1000" b="1" dirty="0" smtClean="0">
                <a:latin typeface="Courier New" pitchFamily="49" charset="0"/>
                <a:cs typeface="Courier New" pitchFamily="49" charset="0"/>
              </a:rPr>
              <a:t>respondents (almost 7% of apx 60.000) , </a:t>
            </a:r>
            <a:r>
              <a:rPr lang="en-GB" sz="1000" b="1" dirty="0">
                <a:latin typeface="Courier New" pitchFamily="49" charset="0"/>
                <a:cs typeface="Courier New" pitchFamily="49" charset="0"/>
              </a:rPr>
              <a:t>global </a:t>
            </a:r>
            <a:r>
              <a:rPr lang="en-GB" sz="1000" dirty="0" smtClean="0">
                <a:latin typeface="Courier New" pitchFamily="49" charset="0"/>
                <a:cs typeface="Courier New" pitchFamily="49" charset="0"/>
              </a:rPr>
              <a:t>study commissioned by Elsevier</a:t>
            </a:r>
            <a:endParaRPr lang="en-US" sz="1000" dirty="0">
              <a:latin typeface="Courier New" pitchFamily="49" charset="0"/>
              <a:cs typeface="Courier New" pitchFamily="49" charset="0"/>
            </a:endParaRPr>
          </a:p>
        </p:txBody>
      </p:sp>
      <p:sp>
        <p:nvSpPr>
          <p:cNvPr id="57349" name="Text Box 13"/>
          <p:cNvSpPr txBox="1">
            <a:spLocks noChangeArrowheads="1"/>
          </p:cNvSpPr>
          <p:nvPr/>
        </p:nvSpPr>
        <p:spPr bwMode="auto">
          <a:xfrm>
            <a:off x="3729038" y="1089025"/>
            <a:ext cx="301466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GB" sz="1600" b="1" baseline="-25000">
                <a:solidFill>
                  <a:schemeClr val="hlink"/>
                </a:solidFill>
                <a:latin typeface="Arial Narrow" pitchFamily="34" charset="0"/>
              </a:rPr>
              <a:t>Very high importance , very  high satisfaction </a:t>
            </a:r>
          </a:p>
        </p:txBody>
      </p:sp>
      <p:sp>
        <p:nvSpPr>
          <p:cNvPr id="57350" name="Line 14"/>
          <p:cNvSpPr>
            <a:spLocks noChangeShapeType="1"/>
          </p:cNvSpPr>
          <p:nvPr/>
        </p:nvSpPr>
        <p:spPr bwMode="auto">
          <a:xfrm flipV="1">
            <a:off x="6011863" y="1628775"/>
            <a:ext cx="365125" cy="9525"/>
          </a:xfrm>
          <a:prstGeom prst="line">
            <a:avLst/>
          </a:prstGeom>
          <a:noFill/>
          <a:ln w="412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 name="Rectangle 2"/>
          <p:cNvSpPr txBox="1">
            <a:spLocks noChangeArrowheads="1"/>
          </p:cNvSpPr>
          <p:nvPr/>
        </p:nvSpPr>
        <p:spPr>
          <a:xfrm>
            <a:off x="250825" y="-26988"/>
            <a:ext cx="8740775" cy="990601"/>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800" dirty="0">
                <a:solidFill>
                  <a:schemeClr val="bg1"/>
                </a:solidFill>
                <a:latin typeface="+mn-lt"/>
              </a:rPr>
              <a:t>W</a:t>
            </a:r>
            <a:r>
              <a:rPr lang="en-US" sz="2800" dirty="0" smtClean="0">
                <a:solidFill>
                  <a:schemeClr val="bg1"/>
                </a:solidFill>
                <a:latin typeface="+mn-lt"/>
              </a:rPr>
              <a:t>hat do researcher’s themselves say?  </a:t>
            </a:r>
            <a:endParaRPr lang="en-GB" sz="2800" dirty="0" smtClean="0">
              <a:solidFill>
                <a:schemeClr val="bg1"/>
              </a:solidFill>
              <a:latin typeface="+mn-lt"/>
            </a:endParaRPr>
          </a:p>
        </p:txBody>
      </p:sp>
      <p:sp>
        <p:nvSpPr>
          <p:cNvPr id="57352" name="Line 14"/>
          <p:cNvSpPr>
            <a:spLocks noChangeShapeType="1"/>
          </p:cNvSpPr>
          <p:nvPr/>
        </p:nvSpPr>
        <p:spPr bwMode="auto">
          <a:xfrm flipV="1">
            <a:off x="5053013" y="3933825"/>
            <a:ext cx="365125" cy="9525"/>
          </a:xfrm>
          <a:prstGeom prst="line">
            <a:avLst/>
          </a:prstGeom>
          <a:noFill/>
          <a:ln w="412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 name="Rectangle 3"/>
          <p:cNvSpPr>
            <a:spLocks noChangeArrowheads="1"/>
          </p:cNvSpPr>
          <p:nvPr/>
        </p:nvSpPr>
        <p:spPr bwMode="auto">
          <a:xfrm>
            <a:off x="720724" y="5661248"/>
            <a:ext cx="84232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180000" rIns="0"/>
          <a:lstStyle/>
          <a:p>
            <a:pPr marL="193675" indent="-193675">
              <a:lnSpc>
                <a:spcPct val="5000"/>
              </a:lnSpc>
              <a:spcBef>
                <a:spcPct val="35000"/>
              </a:spcBef>
              <a:buClr>
                <a:srgbClr val="FF9900"/>
              </a:buClr>
              <a:buSzPct val="70000"/>
              <a:buFont typeface="Wingdings" pitchFamily="2" charset="2"/>
              <a:buChar char="§"/>
              <a:defRPr/>
            </a:pPr>
            <a:endParaRPr lang="en-GB" b="1" dirty="0">
              <a:solidFill>
                <a:srgbClr val="000000"/>
              </a:solidFill>
              <a:latin typeface="Arial" charset="0"/>
            </a:endParaRPr>
          </a:p>
          <a:p>
            <a:pPr>
              <a:lnSpc>
                <a:spcPct val="85000"/>
              </a:lnSpc>
              <a:spcBef>
                <a:spcPct val="35000"/>
              </a:spcBef>
              <a:buClr>
                <a:srgbClr val="FF9900"/>
              </a:buClr>
              <a:buSzPct val="70000"/>
              <a:defRPr/>
            </a:pPr>
            <a:r>
              <a:rPr lang="en-GB" sz="2000" dirty="0">
                <a:solidFill>
                  <a:srgbClr val="000000"/>
                </a:solidFill>
                <a:latin typeface="+mn-lt"/>
              </a:rPr>
              <a:t>on researchers’ list of ‘barriers to productivity’; </a:t>
            </a:r>
            <a:endParaRPr lang="en-GB" sz="2000" dirty="0" smtClean="0">
              <a:solidFill>
                <a:srgbClr val="000000"/>
              </a:solidFill>
              <a:latin typeface="+mn-lt"/>
            </a:endParaRPr>
          </a:p>
          <a:p>
            <a:pPr>
              <a:lnSpc>
                <a:spcPct val="85000"/>
              </a:lnSpc>
              <a:spcBef>
                <a:spcPct val="35000"/>
              </a:spcBef>
              <a:buClr>
                <a:srgbClr val="FF9900"/>
              </a:buClr>
              <a:buSzPct val="70000"/>
              <a:defRPr/>
            </a:pPr>
            <a:r>
              <a:rPr lang="en-GB" sz="2000" dirty="0" smtClean="0">
                <a:solidFill>
                  <a:srgbClr val="000000"/>
                </a:solidFill>
                <a:latin typeface="+mn-lt"/>
              </a:rPr>
              <a:t>insufficient </a:t>
            </a:r>
            <a:r>
              <a:rPr lang="en-GB" sz="2000" dirty="0">
                <a:solidFill>
                  <a:srgbClr val="000000"/>
                </a:solidFill>
                <a:latin typeface="+mn-lt"/>
              </a:rPr>
              <a:t>funding is #1, </a:t>
            </a:r>
            <a:r>
              <a:rPr lang="en-GB" sz="2000" dirty="0" smtClean="0">
                <a:solidFill>
                  <a:srgbClr val="000000"/>
                </a:solidFill>
                <a:latin typeface="+mn-lt"/>
              </a:rPr>
              <a:t>insufficient </a:t>
            </a:r>
            <a:r>
              <a:rPr lang="en-GB" sz="2000" dirty="0">
                <a:solidFill>
                  <a:srgbClr val="000000"/>
                </a:solidFill>
                <a:latin typeface="+mn-lt"/>
              </a:rPr>
              <a:t>time is #3, </a:t>
            </a:r>
            <a:r>
              <a:rPr lang="en-GB" sz="2000" dirty="0" smtClean="0">
                <a:solidFill>
                  <a:srgbClr val="000000"/>
                </a:solidFill>
                <a:latin typeface="+mn-lt"/>
              </a:rPr>
              <a:t>too </a:t>
            </a:r>
            <a:r>
              <a:rPr lang="en-GB" sz="2000" dirty="0">
                <a:solidFill>
                  <a:srgbClr val="000000"/>
                </a:solidFill>
                <a:latin typeface="+mn-lt"/>
              </a:rPr>
              <a:t>much bureaucracy is #</a:t>
            </a:r>
            <a:r>
              <a:rPr lang="en-GB" sz="2000" dirty="0" smtClean="0">
                <a:solidFill>
                  <a:srgbClr val="000000"/>
                </a:solidFill>
                <a:latin typeface="+mn-lt"/>
              </a:rPr>
              <a:t>5… </a:t>
            </a:r>
            <a:endParaRPr lang="en-GB" sz="2000" dirty="0">
              <a:solidFill>
                <a:srgbClr val="000000"/>
              </a:solidFill>
              <a:latin typeface="+mn-lt"/>
            </a:endParaRPr>
          </a:p>
        </p:txBody>
      </p:sp>
      <p:sp>
        <p:nvSpPr>
          <p:cNvPr id="2" name="TextBox 1"/>
          <p:cNvSpPr txBox="1"/>
          <p:nvPr/>
        </p:nvSpPr>
        <p:spPr>
          <a:xfrm>
            <a:off x="3016250" y="1422400"/>
            <a:ext cx="3014663" cy="339725"/>
          </a:xfrm>
          <a:prstGeom prst="rect">
            <a:avLst/>
          </a:prstGeom>
          <a:noFill/>
        </p:spPr>
        <p:txBody>
          <a:bodyPr>
            <a:spAutoFit/>
          </a:bodyPr>
          <a:lstStyle/>
          <a:p>
            <a:pPr algn="r">
              <a:defRPr/>
            </a:pPr>
            <a:r>
              <a:rPr lang="en-US" sz="1600" dirty="0">
                <a:latin typeface="+mn-lt"/>
              </a:rPr>
              <a:t>High value &amp; easy access</a:t>
            </a:r>
          </a:p>
        </p:txBody>
      </p:sp>
      <p:sp>
        <p:nvSpPr>
          <p:cNvPr id="3" name="TextBox 2"/>
          <p:cNvSpPr txBox="1"/>
          <p:nvPr/>
        </p:nvSpPr>
        <p:spPr>
          <a:xfrm>
            <a:off x="1619250" y="3789363"/>
            <a:ext cx="3313113" cy="339725"/>
          </a:xfrm>
          <a:prstGeom prst="rect">
            <a:avLst/>
          </a:prstGeom>
          <a:noFill/>
        </p:spPr>
        <p:txBody>
          <a:bodyPr>
            <a:spAutoFit/>
          </a:bodyPr>
          <a:lstStyle/>
          <a:p>
            <a:pPr algn="r">
              <a:defRPr/>
            </a:pPr>
            <a:r>
              <a:rPr lang="en-US" sz="1600" dirty="0">
                <a:latin typeface="+mn-lt"/>
              </a:rPr>
              <a:t>High value &amp; difficult to access</a:t>
            </a:r>
          </a:p>
        </p:txBody>
      </p:sp>
    </p:spTree>
    <p:extLst>
      <p:ext uri="{BB962C8B-B14F-4D97-AF65-F5344CB8AC3E}">
        <p14:creationId xmlns:p14="http://schemas.microsoft.com/office/powerpoint/2010/main" val="22064500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3812" y="325925"/>
            <a:ext cx="5988539" cy="817075"/>
          </a:xfrm>
        </p:spPr>
        <p:txBody>
          <a:bodyPr/>
          <a:lstStyle/>
          <a:p>
            <a:pPr>
              <a:lnSpc>
                <a:spcPct val="110000"/>
              </a:lnSpc>
            </a:pPr>
            <a:r>
              <a:rPr lang="en-GB" sz="3200" dirty="0" err="1"/>
              <a:t>MathJax</a:t>
            </a:r>
            <a:endParaRPr lang="en-US" sz="32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2" y="1524000"/>
            <a:ext cx="6469225"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7" descr="C:\Users\koersh\AppData\Local\Temp\SNAGHTML984f4b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1" y="1780958"/>
            <a:ext cx="3956145" cy="330283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228850" y="5475595"/>
            <a:ext cx="120015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74" name="Picture 2" descr="C:\Users\koersh\AppData\Local\Temp\SNAGHTML5cd9e96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1882" y="5254480"/>
            <a:ext cx="1543050" cy="921047"/>
          </a:xfrm>
          <a:prstGeom prst="rect">
            <a:avLst/>
          </a:prstGeom>
          <a:noFill/>
          <a:extLst>
            <a:ext uri="{909E8E84-426E-40DD-AFC4-6F175D3DCCD1}">
              <a14:hiddenFill xmlns:a14="http://schemas.microsoft.com/office/drawing/2010/main">
                <a:solidFill>
                  <a:srgbClr val="FFFFFF"/>
                </a:solidFill>
              </a14:hiddenFill>
            </a:ext>
          </a:extLst>
        </p:spPr>
      </p:pic>
      <p:sp>
        <p:nvSpPr>
          <p:cNvPr id="10" name="Right Arrow 9"/>
          <p:cNvSpPr/>
          <p:nvPr/>
        </p:nvSpPr>
        <p:spPr>
          <a:xfrm rot="14688359">
            <a:off x="4494361" y="4634108"/>
            <a:ext cx="1088461" cy="445311"/>
          </a:xfrm>
          <a:prstGeom prst="rightArrow">
            <a:avLst>
              <a:gd name="adj1" fmla="val 35324"/>
              <a:gd name="adj2" fmla="val 50000"/>
            </a:avLst>
          </a:prstGeom>
          <a:solidFill>
            <a:srgbClr val="F79646"/>
          </a:solidFill>
          <a:ln w="6350" cap="flat" cmpd="sng" algn="ctr">
            <a:solidFill>
              <a:srgbClr val="EEECE1">
                <a:lumMod val="75000"/>
              </a:srgbClr>
            </a:solidFill>
            <a:prstDash val="solid"/>
          </a:ln>
          <a:effectLst>
            <a:outerShdw blurRad="50800" dist="38100" dir="2700000" algn="tl" rotWithShape="0">
              <a:prstClr val="black">
                <a:alpha val="40000"/>
              </a:prstClr>
            </a:outerShdw>
          </a:effectLst>
        </p:spPr>
        <p:txBody>
          <a:bodyPr anchor="ctr"/>
          <a:lstStyle/>
          <a:p>
            <a:pPr algn="ctr">
              <a:defRPr/>
            </a:pPr>
            <a:endParaRPr lang="en-US" kern="0">
              <a:solidFill>
                <a:sysClr val="window" lastClr="FFFFFF"/>
              </a:solidFill>
              <a:latin typeface="Calibri"/>
            </a:endParaRPr>
          </a:p>
        </p:txBody>
      </p:sp>
      <p:sp>
        <p:nvSpPr>
          <p:cNvPr id="3" name="Rectangle 2"/>
          <p:cNvSpPr/>
          <p:nvPr/>
        </p:nvSpPr>
        <p:spPr>
          <a:xfrm>
            <a:off x="4572000" y="5083795"/>
            <a:ext cx="2800350" cy="783609"/>
          </a:xfrm>
          <a:prstGeom prst="rect">
            <a:avLst/>
          </a:prstGeom>
          <a:solidFill>
            <a:schemeClr val="bg1">
              <a:lumMod val="95000"/>
            </a:schemeClr>
          </a:solidFill>
          <a:ln w="57150">
            <a:solidFill>
              <a:schemeClr val="accent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High-quality online display of mathematical symbols &amp; equations  </a:t>
            </a:r>
          </a:p>
        </p:txBody>
      </p:sp>
    </p:spTree>
    <p:extLst>
      <p:ext uri="{BB962C8B-B14F-4D97-AF65-F5344CB8AC3E}">
        <p14:creationId xmlns:p14="http://schemas.microsoft.com/office/powerpoint/2010/main" val="798494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20675" y="0"/>
            <a:ext cx="8229600" cy="1143000"/>
          </a:xfrm>
        </p:spPr>
        <p:txBody>
          <a:bodyPr/>
          <a:lstStyle/>
          <a:p>
            <a:r>
              <a:rPr lang="en-US" b="0" dirty="0" smtClean="0"/>
              <a:t>The 2007 “Brussels Declaration”</a:t>
            </a:r>
          </a:p>
        </p:txBody>
      </p:sp>
      <p:sp>
        <p:nvSpPr>
          <p:cNvPr id="8" name="Rectangle 7"/>
          <p:cNvSpPr/>
          <p:nvPr/>
        </p:nvSpPr>
        <p:spPr>
          <a:xfrm>
            <a:off x="457200" y="1651742"/>
            <a:ext cx="8229600" cy="2825389"/>
          </a:xfrm>
          <a:prstGeom prst="rect">
            <a:avLst/>
          </a:prstGeom>
        </p:spPr>
        <p:txBody>
          <a:bodyPr wrap="square">
            <a:spAutoFit/>
          </a:bodyPr>
          <a:lstStyle/>
          <a:p>
            <a:pPr lvl="0" eaLnBrk="0" hangingPunct="0">
              <a:spcBef>
                <a:spcPct val="20000"/>
              </a:spcBef>
              <a:buClr>
                <a:srgbClr val="FF6600"/>
              </a:buClr>
              <a:buSzPct val="85000"/>
              <a:defRPr/>
            </a:pPr>
            <a:r>
              <a:rPr lang="en-US" sz="2400" b="1" i="1" kern="0" dirty="0">
                <a:solidFill>
                  <a:srgbClr val="000000"/>
                </a:solidFill>
                <a:latin typeface="Arial Narrow"/>
                <a:ea typeface="ＭＳ Ｐゴシック" pitchFamily="13" charset="-128"/>
                <a:cs typeface="ＭＳ Ｐゴシック"/>
              </a:rPr>
              <a:t>Raw research data should be made freely available to all researchers.</a:t>
            </a:r>
            <a:r>
              <a:rPr lang="en-US" sz="2400" i="1" kern="0" dirty="0">
                <a:solidFill>
                  <a:srgbClr val="000000"/>
                </a:solidFill>
                <a:latin typeface="Arial Narrow"/>
                <a:ea typeface="ＭＳ Ｐゴシック" pitchFamily="13" charset="-128"/>
                <a:cs typeface="ＭＳ Ｐゴシック"/>
              </a:rPr>
              <a:t> Publishers encourage the public posting of the raw data outputs of research. Sets or sub-sets of data that are submitted with a paper to a journal should wherever possible be made freely accessible to other scholars</a:t>
            </a:r>
            <a:endParaRPr lang="en-US" sz="2400" kern="0" dirty="0" smtClean="0">
              <a:solidFill>
                <a:srgbClr val="000000"/>
              </a:solidFill>
              <a:latin typeface="Arial Narrow"/>
              <a:ea typeface="ＭＳ Ｐゴシック" pitchFamily="13" charset="-128"/>
              <a:cs typeface="ＭＳ Ｐゴシック"/>
            </a:endParaRPr>
          </a:p>
          <a:p>
            <a:pPr marL="628650" lvl="1" indent="-171450" eaLnBrk="0" hangingPunct="0">
              <a:spcBef>
                <a:spcPct val="20000"/>
              </a:spcBef>
              <a:buClr>
                <a:srgbClr val="FF6600"/>
              </a:buClr>
              <a:buSzPct val="85000"/>
              <a:buFont typeface="Arial"/>
              <a:buChar char="•"/>
              <a:defRPr/>
            </a:pPr>
            <a:endParaRPr lang="en-US" sz="2400" kern="0" dirty="0" smtClean="0">
              <a:solidFill>
                <a:srgbClr val="000000"/>
              </a:solidFill>
              <a:latin typeface="Arial Narrow"/>
              <a:ea typeface="ＭＳ Ｐゴシック" pitchFamily="13" charset="-128"/>
              <a:cs typeface="ＭＳ Ｐゴシック"/>
            </a:endParaRPr>
          </a:p>
          <a:p>
            <a:pPr marL="171450" lvl="0" indent="-171450" eaLnBrk="0" hangingPunct="0">
              <a:spcBef>
                <a:spcPct val="20000"/>
              </a:spcBef>
              <a:buClr>
                <a:srgbClr val="FF6600"/>
              </a:buClr>
              <a:buSzPct val="85000"/>
              <a:buFont typeface="Arial"/>
              <a:buChar char="•"/>
              <a:defRPr/>
            </a:pPr>
            <a:endParaRPr lang="en-US" sz="2400" kern="0" dirty="0">
              <a:solidFill>
                <a:srgbClr val="000000"/>
              </a:solidFill>
              <a:latin typeface="Arial Narrow"/>
              <a:ea typeface="ＭＳ Ｐゴシック" pitchFamily="13" charset="-128"/>
              <a:cs typeface="ＭＳ Ｐゴシック"/>
            </a:endParaRPr>
          </a:p>
        </p:txBody>
      </p:sp>
      <p:sp>
        <p:nvSpPr>
          <p:cNvPr id="5" name="Content Placeholder 6"/>
          <p:cNvSpPr txBox="1">
            <a:spLocks/>
          </p:cNvSpPr>
          <p:nvPr/>
        </p:nvSpPr>
        <p:spPr bwMode="auto">
          <a:xfrm>
            <a:off x="817418" y="5562600"/>
            <a:ext cx="7412182" cy="609600"/>
          </a:xfrm>
          <a:prstGeom prst="rect">
            <a:avLst/>
          </a:prstGeom>
          <a:solidFill>
            <a:schemeClr val="bg1"/>
          </a:solidFill>
          <a:ln w="28575">
            <a:solidFill>
              <a:schemeClr val="bg2"/>
            </a:solidFill>
            <a:miter lim="800000"/>
            <a:headEnd/>
            <a:tailEnd/>
          </a:ln>
          <a:effectLst>
            <a:outerShdw blurRad="50800" dist="38100" dir="2700000" algn="tl" rotWithShape="0">
              <a:prstClr val="black">
                <a:alpha val="40000"/>
              </a:prstClr>
            </a:outerShdw>
          </a:effectLst>
        </p:spPr>
        <p:txBody>
          <a:bodyPr/>
          <a:lstStyle/>
          <a:p>
            <a:pPr lvl="0" algn="ctr" eaLnBrk="0" hangingPunct="0">
              <a:spcBef>
                <a:spcPct val="20000"/>
              </a:spcBef>
              <a:buClr>
                <a:srgbClr val="FF6600"/>
              </a:buClr>
              <a:buSzPct val="85000"/>
              <a:defRPr/>
            </a:pPr>
            <a:r>
              <a:rPr lang="en-US" sz="2400" kern="0" dirty="0">
                <a:solidFill>
                  <a:srgbClr val="000000"/>
                </a:solidFill>
                <a:latin typeface="Arial Narrow"/>
                <a:ea typeface="ＭＳ Ｐゴシック" pitchFamily="13" charset="-128"/>
                <a:cs typeface="ＭＳ Ｐゴシック"/>
              </a:rPr>
              <a:t>http://www.stm-assoc.org/brussels-declaration/</a:t>
            </a:r>
            <a:endParaRPr lang="en-GB" sz="2400" kern="0" dirty="0" smtClean="0">
              <a:solidFill>
                <a:srgbClr val="000000"/>
              </a:solidFill>
              <a:latin typeface="Arial Narrow"/>
              <a:ea typeface="ＭＳ Ｐゴシック" pitchFamily="13" charset="-128"/>
              <a:cs typeface="ＭＳ Ｐゴシック"/>
            </a:endParaRPr>
          </a:p>
        </p:txBody>
      </p:sp>
    </p:spTree>
    <p:extLst>
      <p:ext uri="{BB962C8B-B14F-4D97-AF65-F5344CB8AC3E}">
        <p14:creationId xmlns:p14="http://schemas.microsoft.com/office/powerpoint/2010/main" val="32475907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1"/>
          <p:cNvSpPr>
            <a:spLocks noGrp="1"/>
          </p:cNvSpPr>
          <p:nvPr>
            <p:ph type="title"/>
          </p:nvPr>
        </p:nvSpPr>
        <p:spPr>
          <a:xfrm>
            <a:off x="320675" y="0"/>
            <a:ext cx="8229600" cy="1143000"/>
          </a:xfrm>
        </p:spPr>
        <p:txBody>
          <a:bodyPr/>
          <a:lstStyle/>
          <a:p>
            <a:pPr eaLnBrk="1" hangingPunct="1"/>
            <a:r>
              <a:rPr lang="en-GB" b="0" dirty="0" smtClean="0"/>
              <a:t>Principles of Research Data Services</a:t>
            </a:r>
            <a:endParaRPr lang="en-US" b="0" dirty="0" smtClean="0"/>
          </a:p>
        </p:txBody>
      </p:sp>
      <p:sp>
        <p:nvSpPr>
          <p:cNvPr id="4" name="Content Placeholder 2"/>
          <p:cNvSpPr txBox="1">
            <a:spLocks/>
          </p:cNvSpPr>
          <p:nvPr/>
        </p:nvSpPr>
        <p:spPr bwMode="auto">
          <a:xfrm>
            <a:off x="304800" y="1295400"/>
            <a:ext cx="8610600" cy="2438400"/>
          </a:xfrm>
          <a:prstGeom prst="rect">
            <a:avLst/>
          </a:prstGeom>
          <a:noFill/>
          <a:ln w="9525">
            <a:noFill/>
            <a:miter lim="800000"/>
            <a:headEnd/>
            <a:tailEnd/>
          </a:ln>
        </p:spPr>
        <p:txBody>
          <a:bodyPr/>
          <a:lstStyle/>
          <a:p>
            <a:pPr marL="171450" lvl="1" indent="-171450" eaLnBrk="0" hangingPunct="0">
              <a:spcBef>
                <a:spcPct val="20000"/>
              </a:spcBef>
              <a:buClr>
                <a:srgbClr val="FF6600"/>
              </a:buClr>
              <a:buSzPct val="85000"/>
              <a:buFont typeface="Arial"/>
              <a:buChar char="•"/>
              <a:defRPr/>
            </a:pPr>
            <a:r>
              <a:rPr lang="en-US" sz="2400" kern="0" dirty="0">
                <a:latin typeface="+mj-lt"/>
              </a:rPr>
              <a:t>A new department to explore collaborations </a:t>
            </a:r>
            <a:r>
              <a:rPr lang="en-US" sz="2400" kern="0" dirty="0" smtClean="0">
                <a:latin typeface="+mj-lt"/>
              </a:rPr>
              <a:t>on research </a:t>
            </a:r>
            <a:r>
              <a:rPr lang="en-US" sz="2400" kern="0" dirty="0">
                <a:latin typeface="+mj-lt"/>
              </a:rPr>
              <a:t>data </a:t>
            </a:r>
            <a:r>
              <a:rPr lang="en-US" sz="2400" kern="0" dirty="0" err="1" smtClean="0">
                <a:latin typeface="+mj-lt"/>
              </a:rPr>
              <a:t>mgmn’t</a:t>
            </a:r>
            <a:r>
              <a:rPr lang="en-US" sz="2400" kern="0" dirty="0" smtClean="0">
                <a:latin typeface="+mj-lt"/>
              </a:rPr>
              <a:t> with </a:t>
            </a:r>
            <a:r>
              <a:rPr lang="en-US" sz="2400" kern="0" dirty="0">
                <a:latin typeface="+mj-lt"/>
              </a:rPr>
              <a:t>data </a:t>
            </a:r>
            <a:r>
              <a:rPr lang="en-US" sz="2400" kern="0" dirty="0" smtClean="0">
                <a:latin typeface="+mj-lt"/>
              </a:rPr>
              <a:t>repositories, libraries/IT </a:t>
            </a:r>
            <a:r>
              <a:rPr lang="en-US" sz="2400" kern="0" dirty="0">
                <a:latin typeface="+mj-lt"/>
              </a:rPr>
              <a:t>departments and researchers. </a:t>
            </a:r>
          </a:p>
          <a:p>
            <a:pPr marL="171450" lvl="1" indent="-171450" eaLnBrk="0" hangingPunct="0">
              <a:spcBef>
                <a:spcPct val="20000"/>
              </a:spcBef>
              <a:buClr>
                <a:srgbClr val="FF6600"/>
              </a:buClr>
              <a:buSzPct val="85000"/>
              <a:buFont typeface="Arial"/>
              <a:buChar char="•"/>
              <a:defRPr/>
            </a:pPr>
            <a:r>
              <a:rPr lang="en-US" sz="2400" kern="0" dirty="0" smtClean="0">
                <a:latin typeface="+mj-lt"/>
              </a:rPr>
              <a:t>Main goal: make research data optimally </a:t>
            </a:r>
            <a:r>
              <a:rPr lang="en-US" sz="2400" u="sng" kern="0" dirty="0" smtClean="0">
                <a:latin typeface="+mj-lt"/>
              </a:rPr>
              <a:t>available</a:t>
            </a:r>
            <a:r>
              <a:rPr lang="en-US" sz="2400" kern="0" dirty="0" smtClean="0">
                <a:latin typeface="+mj-lt"/>
              </a:rPr>
              <a:t>, </a:t>
            </a:r>
            <a:r>
              <a:rPr lang="en-US" sz="2400" u="sng" kern="0" dirty="0" smtClean="0">
                <a:latin typeface="+mj-lt"/>
              </a:rPr>
              <a:t>discoverable</a:t>
            </a:r>
            <a:r>
              <a:rPr lang="en-US" sz="2400" kern="0" dirty="0" smtClean="0">
                <a:latin typeface="+mj-lt"/>
              </a:rPr>
              <a:t> and </a:t>
            </a:r>
            <a:r>
              <a:rPr lang="en-US" sz="2400" u="sng" kern="0" dirty="0" smtClean="0">
                <a:latin typeface="+mj-lt"/>
              </a:rPr>
              <a:t>reusable</a:t>
            </a:r>
            <a:r>
              <a:rPr lang="en-US" sz="2400" kern="0" dirty="0" smtClean="0">
                <a:latin typeface="+mj-lt"/>
              </a:rPr>
              <a:t>.</a:t>
            </a:r>
          </a:p>
          <a:p>
            <a:pPr marL="171450" lvl="1" indent="-171450" eaLnBrk="0" hangingPunct="0">
              <a:spcBef>
                <a:spcPct val="20000"/>
              </a:spcBef>
              <a:buClr>
                <a:srgbClr val="FF6600"/>
              </a:buClr>
              <a:buSzPct val="85000"/>
              <a:buFont typeface="Arial"/>
              <a:buChar char="•"/>
              <a:defRPr/>
            </a:pPr>
            <a:r>
              <a:rPr lang="en-US" sz="2400" kern="0" dirty="0" smtClean="0">
                <a:latin typeface="+mj-lt"/>
              </a:rPr>
              <a:t>Collaboration </a:t>
            </a:r>
            <a:r>
              <a:rPr lang="en-US" sz="2400" kern="0" dirty="0">
                <a:latin typeface="+mj-lt"/>
              </a:rPr>
              <a:t>is </a:t>
            </a:r>
            <a:r>
              <a:rPr lang="en-US" sz="2400" u="sng" kern="0" dirty="0">
                <a:latin typeface="+mj-lt"/>
              </a:rPr>
              <a:t>tailored</a:t>
            </a:r>
            <a:r>
              <a:rPr lang="en-US" sz="2400" kern="0" dirty="0">
                <a:latin typeface="+mj-lt"/>
              </a:rPr>
              <a:t> to partner’s unique needs: </a:t>
            </a:r>
          </a:p>
          <a:p>
            <a:pPr marL="628650" lvl="2" indent="-171450" eaLnBrk="0" hangingPunct="0">
              <a:spcBef>
                <a:spcPct val="20000"/>
              </a:spcBef>
              <a:buClr>
                <a:srgbClr val="FF6600"/>
              </a:buClr>
              <a:buSzPct val="85000"/>
              <a:buFont typeface="Arial"/>
              <a:buChar char="•"/>
              <a:defRPr/>
            </a:pPr>
            <a:r>
              <a:rPr lang="en-US" sz="2000" kern="0" dirty="0">
                <a:latin typeface="+mj-lt"/>
              </a:rPr>
              <a:t>Working </a:t>
            </a:r>
            <a:r>
              <a:rPr lang="en-US" sz="2000" kern="0" dirty="0" smtClean="0">
                <a:latin typeface="+mj-lt"/>
              </a:rPr>
              <a:t>with a </a:t>
            </a:r>
            <a:r>
              <a:rPr lang="en-US" sz="2000" kern="0" dirty="0">
                <a:latin typeface="+mj-lt"/>
              </a:rPr>
              <a:t>few domain-specific and institutional repositories and institutions</a:t>
            </a:r>
          </a:p>
          <a:p>
            <a:pPr marL="628650" lvl="2" indent="-171450" eaLnBrk="0" hangingPunct="0">
              <a:spcBef>
                <a:spcPct val="20000"/>
              </a:spcBef>
              <a:buClr>
                <a:srgbClr val="FF6600"/>
              </a:buClr>
              <a:buSzPct val="85000"/>
              <a:buFont typeface="Arial"/>
              <a:buChar char="•"/>
              <a:defRPr/>
            </a:pPr>
            <a:r>
              <a:rPr lang="en-US" sz="2000" kern="0" dirty="0">
                <a:latin typeface="+mj-lt"/>
              </a:rPr>
              <a:t>Aspects where collaboration is needed are discussed</a:t>
            </a:r>
          </a:p>
          <a:p>
            <a:pPr marL="628650" lvl="2" indent="-171450" eaLnBrk="0" hangingPunct="0">
              <a:spcBef>
                <a:spcPct val="20000"/>
              </a:spcBef>
              <a:buClr>
                <a:srgbClr val="FF6600"/>
              </a:buClr>
              <a:buSzPct val="85000"/>
              <a:buFont typeface="Arial"/>
              <a:buChar char="•"/>
              <a:defRPr/>
            </a:pPr>
            <a:r>
              <a:rPr lang="en-US" sz="2000" kern="0" dirty="0">
                <a:latin typeface="+mj-lt"/>
              </a:rPr>
              <a:t>Collaboration plan is drawn up using SLA: agree on time, conditions, etc. </a:t>
            </a:r>
          </a:p>
          <a:p>
            <a:pPr marL="171450" lvl="1" indent="-171450" eaLnBrk="0" hangingPunct="0">
              <a:spcBef>
                <a:spcPct val="20000"/>
              </a:spcBef>
              <a:buClr>
                <a:srgbClr val="FF6600"/>
              </a:buClr>
              <a:buSzPct val="85000"/>
              <a:buFont typeface="Arial"/>
              <a:buChar char="•"/>
              <a:defRPr/>
            </a:pPr>
            <a:r>
              <a:rPr lang="en-US" sz="2400" kern="0" dirty="0">
                <a:latin typeface="+mj-lt"/>
              </a:rPr>
              <a:t>2013: series of </a:t>
            </a:r>
            <a:r>
              <a:rPr lang="en-US" sz="2400" u="sng" kern="0" dirty="0">
                <a:latin typeface="+mj-lt"/>
              </a:rPr>
              <a:t>pilots</a:t>
            </a:r>
            <a:r>
              <a:rPr lang="en-US" sz="2400" kern="0" dirty="0">
                <a:latin typeface="+mj-lt"/>
              </a:rPr>
              <a:t>, </a:t>
            </a:r>
            <a:r>
              <a:rPr lang="en-US" sz="2400" u="sng" kern="0" dirty="0">
                <a:latin typeface="+mj-lt"/>
              </a:rPr>
              <a:t>studies</a:t>
            </a:r>
            <a:r>
              <a:rPr lang="en-US" sz="2400" kern="0" dirty="0">
                <a:latin typeface="+mj-lt"/>
              </a:rPr>
              <a:t> and </a:t>
            </a:r>
            <a:r>
              <a:rPr lang="en-US" sz="2400" u="sng" kern="0" dirty="0">
                <a:latin typeface="+mj-lt"/>
              </a:rPr>
              <a:t>reports</a:t>
            </a:r>
            <a:r>
              <a:rPr lang="en-US" sz="2400" kern="0" dirty="0">
                <a:latin typeface="+mj-lt"/>
              </a:rPr>
              <a:t> to enable feasibility study: </a:t>
            </a:r>
          </a:p>
          <a:p>
            <a:pPr marL="628650" lvl="2" indent="-171450" eaLnBrk="0" hangingPunct="0">
              <a:spcBef>
                <a:spcPct val="20000"/>
              </a:spcBef>
              <a:buClr>
                <a:srgbClr val="FF6600"/>
              </a:buClr>
              <a:buSzPct val="85000"/>
              <a:buFont typeface="Arial"/>
              <a:buChar char="•"/>
              <a:defRPr/>
            </a:pPr>
            <a:r>
              <a:rPr lang="en-US" sz="2000" kern="0" dirty="0">
                <a:latin typeface="+mj-lt"/>
              </a:rPr>
              <a:t>What are key needs? </a:t>
            </a:r>
          </a:p>
          <a:p>
            <a:pPr marL="628650" lvl="2" indent="-171450" eaLnBrk="0" hangingPunct="0">
              <a:spcBef>
                <a:spcPct val="20000"/>
              </a:spcBef>
              <a:buClr>
                <a:srgbClr val="FF6600"/>
              </a:buClr>
              <a:buSzPct val="85000"/>
              <a:buFont typeface="Arial"/>
              <a:buChar char="•"/>
              <a:defRPr/>
            </a:pPr>
            <a:r>
              <a:rPr lang="en-US" sz="2000" kern="0" dirty="0">
                <a:latin typeface="+mj-lt"/>
              </a:rPr>
              <a:t>Can Elsevier play a role: skillsets, partnerships? </a:t>
            </a:r>
          </a:p>
          <a:p>
            <a:pPr marL="628650" lvl="2" indent="-171450" eaLnBrk="0" hangingPunct="0">
              <a:spcBef>
                <a:spcPct val="20000"/>
              </a:spcBef>
              <a:buClr>
                <a:srgbClr val="FF6600"/>
              </a:buClr>
              <a:buSzPct val="85000"/>
              <a:buFont typeface="Arial"/>
              <a:buChar char="•"/>
              <a:defRPr/>
            </a:pPr>
            <a:r>
              <a:rPr lang="en-US" sz="2000" kern="0" dirty="0">
                <a:latin typeface="+mj-lt"/>
              </a:rPr>
              <a:t>Is there a (transparent) business model for this</a:t>
            </a:r>
            <a:r>
              <a:rPr lang="en-US" sz="2000" kern="0" dirty="0" smtClean="0">
                <a:latin typeface="+mj-lt"/>
              </a:rPr>
              <a:t>?</a:t>
            </a:r>
            <a:endParaRPr lang="en-US" sz="2000" kern="0" dirty="0">
              <a:latin typeface="+mj-lt"/>
            </a:endParaRPr>
          </a:p>
        </p:txBody>
      </p:sp>
      <p:pic>
        <p:nvPicPr>
          <p:cNvPr id="12" name="Picture 11" descr="erd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5562600"/>
            <a:ext cx="3013365" cy="5840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174860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990600" y="1233600"/>
            <a:ext cx="7315200" cy="4674526"/>
          </a:xfrm>
          <a:prstGeom prst="rect">
            <a:avLst/>
          </a:prstGeom>
          <a:noFill/>
          <a:ln w="9525">
            <a:noFill/>
            <a:miter lim="800000"/>
            <a:headEnd/>
            <a:tailEnd/>
          </a:ln>
        </p:spPr>
      </p:pic>
      <p:sp>
        <p:nvSpPr>
          <p:cNvPr id="2" name="Title 1"/>
          <p:cNvSpPr>
            <a:spLocks noGrp="1"/>
          </p:cNvSpPr>
          <p:nvPr>
            <p:ph type="title"/>
          </p:nvPr>
        </p:nvSpPr>
        <p:spPr/>
        <p:txBody>
          <a:bodyPr/>
          <a:lstStyle/>
          <a:p>
            <a:r>
              <a:rPr lang="en-US" b="0" dirty="0" smtClean="0"/>
              <a:t>Elsevier’s Article of the Future</a:t>
            </a:r>
            <a:endParaRPr lang="en-US" b="0" dirty="0"/>
          </a:p>
        </p:txBody>
      </p:sp>
      <p:cxnSp>
        <p:nvCxnSpPr>
          <p:cNvPr id="17" name="Straight Connector 16"/>
          <p:cNvCxnSpPr/>
          <p:nvPr/>
        </p:nvCxnSpPr>
        <p:spPr>
          <a:xfrm flipH="1">
            <a:off x="4164828" y="5096050"/>
            <a:ext cx="111337" cy="909862"/>
          </a:xfrm>
          <a:prstGeom prst="line">
            <a:avLst/>
          </a:prstGeom>
          <a:ln w="28575">
            <a:solidFill>
              <a:srgbClr val="FF7900"/>
            </a:solidFil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4208929" y="4985329"/>
            <a:ext cx="134471" cy="134471"/>
          </a:xfrm>
          <a:prstGeom prst="ellipse">
            <a:avLst/>
          </a:prstGeom>
          <a:solidFill>
            <a:schemeClr val="bg1"/>
          </a:solidFill>
          <a:ln>
            <a:solidFill>
              <a:srgbClr val="FF7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895600" y="5577000"/>
            <a:ext cx="2734957" cy="900000"/>
          </a:xfrm>
          <a:prstGeom prst="rect">
            <a:avLst/>
          </a:prstGeom>
          <a:solidFill>
            <a:schemeClr val="bg2">
              <a:lumMod val="40000"/>
              <a:lumOff val="60000"/>
            </a:schemeClr>
          </a:solidFill>
          <a:ln w="3175">
            <a:solidFill>
              <a:srgbClr val="FF7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err="1" smtClean="0">
                <a:solidFill>
                  <a:schemeClr val="tx1"/>
                </a:solidFill>
              </a:rPr>
              <a:t>Center</a:t>
            </a:r>
            <a:r>
              <a:rPr lang="en-GB" b="1" dirty="0" smtClean="0">
                <a:solidFill>
                  <a:schemeClr val="tx1"/>
                </a:solidFill>
              </a:rPr>
              <a:t> pane: </a:t>
            </a:r>
            <a:r>
              <a:rPr lang="en-GB" dirty="0" smtClean="0">
                <a:solidFill>
                  <a:schemeClr val="tx1"/>
                </a:solidFill>
              </a:rPr>
              <a:t>“Traditional” full-text view, designed for optimal online reading experience</a:t>
            </a:r>
          </a:p>
        </p:txBody>
      </p:sp>
      <p:cxnSp>
        <p:nvCxnSpPr>
          <p:cNvPr id="21" name="Straight Connector 20"/>
          <p:cNvCxnSpPr/>
          <p:nvPr/>
        </p:nvCxnSpPr>
        <p:spPr>
          <a:xfrm>
            <a:off x="7386450" y="5122711"/>
            <a:ext cx="254048" cy="466164"/>
          </a:xfrm>
          <a:prstGeom prst="line">
            <a:avLst/>
          </a:prstGeom>
          <a:ln w="28575">
            <a:solidFill>
              <a:srgbClr val="FF7900"/>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7315200" y="5043600"/>
            <a:ext cx="134471" cy="134471"/>
          </a:xfrm>
          <a:prstGeom prst="ellipse">
            <a:avLst/>
          </a:prstGeom>
          <a:solidFill>
            <a:schemeClr val="bg1"/>
          </a:solidFill>
          <a:ln>
            <a:solidFill>
              <a:srgbClr val="FF7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172200" y="5577000"/>
            <a:ext cx="2794096" cy="900000"/>
          </a:xfrm>
          <a:prstGeom prst="rect">
            <a:avLst/>
          </a:prstGeom>
          <a:solidFill>
            <a:schemeClr val="bg2">
              <a:lumMod val="40000"/>
              <a:lumOff val="60000"/>
            </a:schemeClr>
          </a:solidFill>
          <a:ln w="3175">
            <a:solidFill>
              <a:srgbClr val="FF7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Right pane:</a:t>
            </a:r>
            <a:r>
              <a:rPr lang="en-GB" dirty="0" smtClean="0">
                <a:solidFill>
                  <a:schemeClr val="tx1"/>
                </a:solidFill>
              </a:rPr>
              <a:t> Additional content &amp; tools. Shown here: reference browser</a:t>
            </a:r>
            <a:endParaRPr lang="en-US" u="sng" dirty="0">
              <a:solidFill>
                <a:schemeClr val="tx1"/>
              </a:solidFill>
            </a:endParaRPr>
          </a:p>
        </p:txBody>
      </p:sp>
      <p:cxnSp>
        <p:nvCxnSpPr>
          <p:cNvPr id="25" name="Straight Connector 24"/>
          <p:cNvCxnSpPr/>
          <p:nvPr/>
        </p:nvCxnSpPr>
        <p:spPr>
          <a:xfrm flipH="1">
            <a:off x="1384204" y="5290399"/>
            <a:ext cx="502465" cy="972401"/>
          </a:xfrm>
          <a:prstGeom prst="line">
            <a:avLst/>
          </a:prstGeom>
          <a:ln w="28575">
            <a:solidFill>
              <a:srgbClr val="FF7900"/>
            </a:solidFill>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1846729" y="5155928"/>
            <a:ext cx="134471" cy="134471"/>
          </a:xfrm>
          <a:prstGeom prst="ellipse">
            <a:avLst/>
          </a:prstGeom>
          <a:solidFill>
            <a:schemeClr val="bg1"/>
          </a:solidFill>
          <a:ln>
            <a:solidFill>
              <a:srgbClr val="FF7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381000" y="5577000"/>
            <a:ext cx="1752600" cy="900000"/>
          </a:xfrm>
          <a:prstGeom prst="rect">
            <a:avLst/>
          </a:prstGeom>
          <a:solidFill>
            <a:schemeClr val="bg2">
              <a:lumMod val="40000"/>
              <a:lumOff val="60000"/>
            </a:schemeClr>
          </a:solidFill>
          <a:ln w="3175">
            <a:solidFill>
              <a:srgbClr val="FF7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Left pane: </a:t>
            </a:r>
            <a:r>
              <a:rPr lang="en-GB" dirty="0" smtClean="0">
                <a:solidFill>
                  <a:schemeClr val="tx1"/>
                </a:solidFill>
              </a:rPr>
              <a:t>efficient navigation &amp; browsing</a:t>
            </a:r>
            <a:endParaRPr lang="en-US"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20675" y="0"/>
            <a:ext cx="8229600" cy="1143000"/>
          </a:xfrm>
        </p:spPr>
        <p:txBody>
          <a:bodyPr/>
          <a:lstStyle/>
          <a:p>
            <a:r>
              <a:rPr lang="en-US" b="0" dirty="0" smtClean="0"/>
              <a:t>Interlinking Articles and Data adds value both ways </a:t>
            </a:r>
          </a:p>
        </p:txBody>
      </p:sp>
      <p:sp>
        <p:nvSpPr>
          <p:cNvPr id="12" name="Content Placeholder 6"/>
          <p:cNvSpPr txBox="1">
            <a:spLocks/>
          </p:cNvSpPr>
          <p:nvPr/>
        </p:nvSpPr>
        <p:spPr bwMode="auto">
          <a:xfrm>
            <a:off x="762000" y="4724400"/>
            <a:ext cx="7412182" cy="990600"/>
          </a:xfrm>
          <a:prstGeom prst="rect">
            <a:avLst/>
          </a:prstGeom>
          <a:solidFill>
            <a:schemeClr val="bg1"/>
          </a:solidFill>
          <a:ln w="28575">
            <a:solidFill>
              <a:schemeClr val="bg2"/>
            </a:solidFill>
            <a:miter lim="800000"/>
            <a:headEnd/>
            <a:tailEnd/>
          </a:ln>
          <a:effectLst>
            <a:outerShdw blurRad="50800" dist="38100" dir="2700000" algn="tl" rotWithShape="0">
              <a:prstClr val="black">
                <a:alpha val="40000"/>
              </a:prstClr>
            </a:outerShdw>
          </a:effectLst>
        </p:spPr>
        <p:txBody>
          <a:bodyPr/>
          <a:lstStyle/>
          <a:p>
            <a:pPr lvl="0" algn="ctr" eaLnBrk="0" hangingPunct="0">
              <a:spcBef>
                <a:spcPct val="20000"/>
              </a:spcBef>
              <a:buClr>
                <a:srgbClr val="FF6600"/>
              </a:buClr>
              <a:buSzPct val="85000"/>
              <a:defRPr/>
            </a:pPr>
            <a:r>
              <a:rPr lang="en-US" sz="2400" kern="0" dirty="0" smtClean="0">
                <a:solidFill>
                  <a:srgbClr val="000000"/>
                </a:solidFill>
                <a:latin typeface="Arial Narrow"/>
                <a:ea typeface="ＭＳ Ｐゴシック" pitchFamily="13" charset="-128"/>
                <a:cs typeface="ＭＳ Ｐゴシック"/>
              </a:rPr>
              <a:t>85</a:t>
            </a:r>
            <a:r>
              <a:rPr lang="en-US" sz="2400" kern="0" dirty="0">
                <a:solidFill>
                  <a:srgbClr val="000000"/>
                </a:solidFill>
                <a:latin typeface="Arial Narrow"/>
                <a:ea typeface="ＭＳ Ｐゴシック" pitchFamily="13" charset="-128"/>
                <a:cs typeface="ＭＳ Ｐゴシック"/>
              </a:rPr>
              <a:t>% of researchers believe it is useful to link underlying digital research data to the formal literature (</a:t>
            </a:r>
            <a:r>
              <a:rPr lang="en-US" sz="2400" kern="0" dirty="0" err="1">
                <a:solidFill>
                  <a:srgbClr val="000000"/>
                </a:solidFill>
                <a:latin typeface="Arial Narrow"/>
                <a:ea typeface="ＭＳ Ｐゴシック" pitchFamily="13" charset="-128"/>
                <a:cs typeface="ＭＳ Ｐゴシック"/>
              </a:rPr>
              <a:t>PARSE.Insight</a:t>
            </a:r>
            <a:r>
              <a:rPr lang="en-US" sz="2400" kern="0" dirty="0">
                <a:solidFill>
                  <a:srgbClr val="000000"/>
                </a:solidFill>
                <a:latin typeface="Arial Narrow"/>
                <a:ea typeface="ＭＳ Ｐゴシック" pitchFamily="13" charset="-128"/>
                <a:cs typeface="ＭＳ Ｐゴシック"/>
              </a:rPr>
              <a:t>)</a:t>
            </a:r>
            <a:endParaRPr lang="en-GB" sz="2400" kern="0" dirty="0" smtClean="0">
              <a:solidFill>
                <a:srgbClr val="000000"/>
              </a:solidFill>
              <a:latin typeface="Arial Narrow"/>
              <a:ea typeface="ＭＳ Ｐゴシック" pitchFamily="13" charset="-128"/>
              <a:cs typeface="ＭＳ Ｐゴシック"/>
            </a:endParaRPr>
          </a:p>
        </p:txBody>
      </p:sp>
      <p:sp>
        <p:nvSpPr>
          <p:cNvPr id="5" name="Rectangle 4"/>
          <p:cNvSpPr/>
          <p:nvPr/>
        </p:nvSpPr>
        <p:spPr>
          <a:xfrm>
            <a:off x="457200" y="1651742"/>
            <a:ext cx="7239000" cy="2234458"/>
          </a:xfrm>
          <a:prstGeom prst="rect">
            <a:avLst/>
          </a:prstGeom>
        </p:spPr>
        <p:txBody>
          <a:bodyPr wrap="square">
            <a:spAutoFit/>
          </a:bodyPr>
          <a:lstStyle/>
          <a:p>
            <a:pPr marL="171450" lvl="0" indent="-171450" eaLnBrk="0" hangingPunct="0">
              <a:spcBef>
                <a:spcPct val="20000"/>
              </a:spcBef>
              <a:buClr>
                <a:srgbClr val="FF6600"/>
              </a:buClr>
              <a:buSzPct val="85000"/>
              <a:buFont typeface="Arial"/>
              <a:buChar char="•"/>
              <a:defRPr/>
            </a:pPr>
            <a:r>
              <a:rPr lang="en-US" sz="2400" kern="0" dirty="0">
                <a:solidFill>
                  <a:srgbClr val="000000"/>
                </a:solidFill>
                <a:latin typeface="Arial Narrow"/>
                <a:ea typeface="ＭＳ Ｐゴシック" pitchFamily="13" charset="-128"/>
                <a:cs typeface="ＭＳ Ｐゴシック"/>
              </a:rPr>
              <a:t>Increase visibility, discoverability, and usage</a:t>
            </a:r>
          </a:p>
          <a:p>
            <a:pPr marL="171450" lvl="0" indent="-171450" eaLnBrk="0" hangingPunct="0">
              <a:spcBef>
                <a:spcPct val="20000"/>
              </a:spcBef>
              <a:buClr>
                <a:srgbClr val="FF6600"/>
              </a:buClr>
              <a:buSzPct val="85000"/>
              <a:buFont typeface="Arial"/>
              <a:buChar char="•"/>
              <a:defRPr/>
            </a:pPr>
            <a:r>
              <a:rPr lang="en-US" sz="2400" kern="0" dirty="0">
                <a:solidFill>
                  <a:srgbClr val="000000"/>
                </a:solidFill>
                <a:latin typeface="Arial Narrow"/>
                <a:ea typeface="ＭＳ Ｐゴシック" pitchFamily="13" charset="-128"/>
                <a:cs typeface="ＭＳ Ｐゴシック"/>
              </a:rPr>
              <a:t>Provide context, avoid misinterpretation and incorrect </a:t>
            </a:r>
            <a:r>
              <a:rPr lang="en-US" sz="2400" kern="0" dirty="0" smtClean="0">
                <a:solidFill>
                  <a:srgbClr val="000000"/>
                </a:solidFill>
                <a:latin typeface="Arial Narrow"/>
                <a:ea typeface="ＭＳ Ｐゴシック" pitchFamily="13" charset="-128"/>
                <a:cs typeface="ＭＳ Ｐゴシック"/>
              </a:rPr>
              <a:t>usage</a:t>
            </a:r>
          </a:p>
          <a:p>
            <a:pPr marL="171450" lvl="0" indent="-171450" eaLnBrk="0" hangingPunct="0">
              <a:spcBef>
                <a:spcPct val="20000"/>
              </a:spcBef>
              <a:buClr>
                <a:srgbClr val="FF6600"/>
              </a:buClr>
              <a:buSzPct val="85000"/>
              <a:buFont typeface="Arial"/>
              <a:buChar char="•"/>
              <a:defRPr/>
            </a:pPr>
            <a:r>
              <a:rPr lang="en-US" sz="2400" kern="0" dirty="0">
                <a:solidFill>
                  <a:srgbClr val="000000"/>
                </a:solidFill>
                <a:latin typeface="Arial Narrow"/>
                <a:ea typeface="ＭＳ Ｐゴシック" pitchFamily="13" charset="-128"/>
                <a:cs typeface="ＭＳ Ｐゴシック"/>
              </a:rPr>
              <a:t>Ensure long-term availability of useful content and context</a:t>
            </a:r>
          </a:p>
          <a:p>
            <a:pPr marL="171450" lvl="0" indent="-171450" eaLnBrk="0" hangingPunct="0">
              <a:spcBef>
                <a:spcPct val="20000"/>
              </a:spcBef>
              <a:buClr>
                <a:srgbClr val="FF6600"/>
              </a:buClr>
              <a:buSzPct val="85000"/>
              <a:buFont typeface="Arial"/>
              <a:buChar char="•"/>
              <a:defRPr/>
            </a:pPr>
            <a:r>
              <a:rPr lang="en-US" sz="2400" kern="0" dirty="0">
                <a:solidFill>
                  <a:srgbClr val="000000"/>
                </a:solidFill>
                <a:latin typeface="Arial Narrow"/>
                <a:ea typeface="ＭＳ Ｐゴシック" pitchFamily="13" charset="-128"/>
                <a:cs typeface="ＭＳ Ｐゴシック"/>
              </a:rPr>
              <a:t>Coordinate submission process / deposit mechanism</a:t>
            </a:r>
          </a:p>
          <a:p>
            <a:pPr marL="171450" lvl="0" indent="-171450" eaLnBrk="0" hangingPunct="0">
              <a:spcBef>
                <a:spcPct val="20000"/>
              </a:spcBef>
              <a:buClr>
                <a:srgbClr val="FF6600"/>
              </a:buClr>
              <a:buSzPct val="85000"/>
              <a:buFont typeface="Arial"/>
              <a:buChar char="•"/>
              <a:defRPr/>
            </a:pPr>
            <a:endParaRPr lang="en-US" sz="2400" kern="0" dirty="0">
              <a:solidFill>
                <a:srgbClr val="000000"/>
              </a:solidFill>
              <a:latin typeface="Arial Narrow"/>
              <a:ea typeface="ＭＳ Ｐゴシック" pitchFamily="13" charset="-128"/>
              <a:cs typeface="ＭＳ Ｐゴシック"/>
            </a:endParaRPr>
          </a:p>
        </p:txBody>
      </p:sp>
    </p:spTree>
    <p:extLst>
      <p:ext uri="{BB962C8B-B14F-4D97-AF65-F5344CB8AC3E}">
        <p14:creationId xmlns:p14="http://schemas.microsoft.com/office/powerpoint/2010/main" val="37679625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81838" y="76200"/>
            <a:ext cx="4801314" cy="923330"/>
          </a:xfrm>
          <a:prstGeom prst="rect">
            <a:avLst/>
          </a:prstGeom>
          <a:noFill/>
        </p:spPr>
        <p:txBody>
          <a:bodyPr wrap="none" lIns="91440" tIns="45720" rIns="91440" bIns="45720">
            <a:spAutoFit/>
          </a:bodyPr>
          <a:lstStyle/>
          <a:p>
            <a:pPr algn="ctr"/>
            <a:r>
              <a:rPr lang="en-US" sz="54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arXiv</a:t>
            </a: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linking</a:t>
            </a:r>
            <a:endPar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892175"/>
            <a:ext cx="7391399" cy="468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http://soihavemsnowwhat.files.wordpress.com/2014/01/breaking-news-file-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105" y="611766"/>
            <a:ext cx="2239601" cy="167970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Rectangle 1"/>
          <p:cNvSpPr/>
          <p:nvPr/>
        </p:nvSpPr>
        <p:spPr bwMode="auto">
          <a:xfrm>
            <a:off x="6751621" y="3286408"/>
            <a:ext cx="563579" cy="235390"/>
          </a:xfrm>
          <a:prstGeom prst="rect">
            <a:avLst/>
          </a:prstGeom>
          <a:noFill/>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7" name="Rectangle 6"/>
          <p:cNvSpPr/>
          <p:nvPr/>
        </p:nvSpPr>
        <p:spPr bwMode="auto">
          <a:xfrm>
            <a:off x="6553201" y="2746662"/>
            <a:ext cx="685800" cy="235390"/>
          </a:xfrm>
          <a:prstGeom prst="rect">
            <a:avLst/>
          </a:prstGeom>
          <a:noFill/>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8" name="Rectangle 7"/>
          <p:cNvSpPr/>
          <p:nvPr/>
        </p:nvSpPr>
        <p:spPr bwMode="auto">
          <a:xfrm>
            <a:off x="4914900" y="3800946"/>
            <a:ext cx="735770" cy="235390"/>
          </a:xfrm>
          <a:prstGeom prst="rect">
            <a:avLst/>
          </a:prstGeom>
          <a:noFill/>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9" name="Rectangle 8"/>
          <p:cNvSpPr/>
          <p:nvPr/>
        </p:nvSpPr>
        <p:spPr bwMode="auto">
          <a:xfrm>
            <a:off x="6657564" y="4339351"/>
            <a:ext cx="733836" cy="235390"/>
          </a:xfrm>
          <a:prstGeom prst="rect">
            <a:avLst/>
          </a:prstGeom>
          <a:noFill/>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10" name="Rectangle 9"/>
          <p:cNvSpPr/>
          <p:nvPr/>
        </p:nvSpPr>
        <p:spPr bwMode="auto">
          <a:xfrm>
            <a:off x="6065821" y="4725912"/>
            <a:ext cx="700512" cy="235390"/>
          </a:xfrm>
          <a:prstGeom prst="rect">
            <a:avLst/>
          </a:prstGeom>
          <a:noFill/>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11" name="Rectangle 10"/>
          <p:cNvSpPr/>
          <p:nvPr/>
        </p:nvSpPr>
        <p:spPr bwMode="auto">
          <a:xfrm>
            <a:off x="6096001" y="5085924"/>
            <a:ext cx="685800" cy="235390"/>
          </a:xfrm>
          <a:prstGeom prst="rect">
            <a:avLst/>
          </a:prstGeom>
          <a:noFill/>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12" name="Rectangle 11"/>
          <p:cNvSpPr/>
          <p:nvPr/>
        </p:nvSpPr>
        <p:spPr bwMode="auto">
          <a:xfrm>
            <a:off x="6330635" y="5473154"/>
            <a:ext cx="679765" cy="235390"/>
          </a:xfrm>
          <a:prstGeom prst="rect">
            <a:avLst/>
          </a:prstGeom>
          <a:noFill/>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13" name="Rectangle 12"/>
          <p:cNvSpPr/>
          <p:nvPr/>
        </p:nvSpPr>
        <p:spPr bwMode="auto">
          <a:xfrm>
            <a:off x="6553200" y="6013010"/>
            <a:ext cx="629952" cy="235390"/>
          </a:xfrm>
          <a:prstGeom prst="rect">
            <a:avLst/>
          </a:prstGeom>
          <a:noFill/>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85929" y="2856520"/>
            <a:ext cx="506323" cy="781306"/>
          </a:xfrm>
          <a:prstGeom prst="rect">
            <a:avLst/>
          </a:prstGeom>
        </p:spPr>
      </p:pic>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6706" y="2156107"/>
            <a:ext cx="5732352" cy="3378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9556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20675" y="0"/>
            <a:ext cx="8229600" cy="1143000"/>
          </a:xfrm>
        </p:spPr>
        <p:txBody>
          <a:bodyPr/>
          <a:lstStyle/>
          <a:p>
            <a:r>
              <a:rPr lang="en-US" b="0" dirty="0" smtClean="0"/>
              <a:t>Interlinking Articles and Data through banners</a:t>
            </a:r>
          </a:p>
        </p:txBody>
      </p:sp>
      <p:sp>
        <p:nvSpPr>
          <p:cNvPr id="6" name="Content Placeholder 6"/>
          <p:cNvSpPr txBox="1">
            <a:spLocks/>
          </p:cNvSpPr>
          <p:nvPr/>
        </p:nvSpPr>
        <p:spPr bwMode="auto">
          <a:xfrm>
            <a:off x="893618" y="5867400"/>
            <a:ext cx="7412182" cy="533400"/>
          </a:xfrm>
          <a:prstGeom prst="rect">
            <a:avLst/>
          </a:prstGeom>
          <a:solidFill>
            <a:schemeClr val="bg1"/>
          </a:solidFill>
          <a:ln w="28575">
            <a:solidFill>
              <a:schemeClr val="bg2"/>
            </a:solidFill>
            <a:miter lim="800000"/>
            <a:headEnd/>
            <a:tailEnd/>
          </a:ln>
          <a:effectLst>
            <a:outerShdw blurRad="50800" dist="38100" dir="2700000" algn="tl" rotWithShape="0">
              <a:prstClr val="black">
                <a:alpha val="40000"/>
              </a:prstClr>
            </a:outerShdw>
          </a:effectLst>
        </p:spPr>
        <p:txBody>
          <a:bodyPr/>
          <a:lstStyle/>
          <a:p>
            <a:pPr lvl="0" algn="ctr" eaLnBrk="0" hangingPunct="0">
              <a:spcBef>
                <a:spcPct val="20000"/>
              </a:spcBef>
              <a:buClr>
                <a:srgbClr val="FF6600"/>
              </a:buClr>
              <a:buSzPct val="85000"/>
              <a:defRPr/>
            </a:pPr>
            <a:r>
              <a:rPr lang="en-GB" sz="2000" kern="0" dirty="0">
                <a:solidFill>
                  <a:srgbClr val="000000"/>
                </a:solidFill>
                <a:latin typeface="Arial Narrow"/>
                <a:ea typeface="ＭＳ Ｐゴシック" pitchFamily="13" charset="-128"/>
                <a:cs typeface="ＭＳ Ｐゴシック"/>
              </a:rPr>
              <a:t>www.sciencedirect.com/science/article/pii/S0370269313007399</a:t>
            </a:r>
            <a:endParaRPr lang="en-GB" sz="2000" kern="0" dirty="0" smtClean="0">
              <a:solidFill>
                <a:srgbClr val="000000"/>
              </a:solidFill>
              <a:latin typeface="Arial Narrow"/>
              <a:ea typeface="ＭＳ Ｐゴシック" pitchFamily="13" charset="-128"/>
              <a:cs typeface="ＭＳ Ｐゴシック"/>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524000"/>
            <a:ext cx="8401050" cy="3999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flipH="1">
            <a:off x="6477000" y="4067174"/>
            <a:ext cx="2168856" cy="700087"/>
          </a:xfrm>
          <a:prstGeom prst="rect">
            <a:avLst/>
          </a:prstGeom>
          <a:noFill/>
          <a:ln w="76200">
            <a:solidFill>
              <a:srgbClr val="FF7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600200"/>
            <a:ext cx="8458200" cy="3859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2546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250825" y="0"/>
            <a:ext cx="8229600" cy="1143000"/>
          </a:xfrm>
        </p:spPr>
        <p:txBody>
          <a:bodyPr/>
          <a:lstStyle/>
          <a:p>
            <a:r>
              <a:rPr lang="en-US" b="0" dirty="0" smtClean="0"/>
              <a:t>Data-linking in Astronomy – </a:t>
            </a:r>
            <a:br>
              <a:rPr lang="en-US" b="0" dirty="0" smtClean="0"/>
            </a:br>
            <a:r>
              <a:rPr lang="en-US" b="0" dirty="0" smtClean="0"/>
              <a:t>but now pulling data into context  </a:t>
            </a:r>
          </a:p>
        </p:txBody>
      </p:sp>
      <p:pic>
        <p:nvPicPr>
          <p:cNvPr id="5122" name="Picture 2"/>
          <p:cNvPicPr>
            <a:picLocks noChangeAspect="1" noChangeArrowheads="1"/>
          </p:cNvPicPr>
          <p:nvPr/>
        </p:nvPicPr>
        <p:blipFill>
          <a:blip r:embed="rId3"/>
          <a:srcRect/>
          <a:stretch>
            <a:fillRect/>
          </a:stretch>
        </p:blipFill>
        <p:spPr bwMode="auto">
          <a:xfrm>
            <a:off x="838200" y="1295400"/>
            <a:ext cx="7110413" cy="3505200"/>
          </a:xfrm>
          <a:prstGeom prst="rect">
            <a:avLst/>
          </a:prstGeom>
          <a:noFill/>
          <a:ln w="9525">
            <a:solidFill>
              <a:schemeClr val="bg2"/>
            </a:solidFill>
            <a:miter lim="800000"/>
            <a:headEnd/>
            <a:tailEnd/>
          </a:ln>
          <a:effectLst>
            <a:outerShdw blurRad="50800" dist="38100" dir="2700000" algn="tl" rotWithShape="0">
              <a:prstClr val="black">
                <a:alpha val="40000"/>
              </a:prstClr>
            </a:outerShdw>
          </a:effectLst>
        </p:spPr>
      </p:pic>
      <p:sp>
        <p:nvSpPr>
          <p:cNvPr id="4" name="Rectangle 3"/>
          <p:cNvSpPr/>
          <p:nvPr/>
        </p:nvSpPr>
        <p:spPr>
          <a:xfrm>
            <a:off x="5738813" y="1928813"/>
            <a:ext cx="2057400" cy="1752600"/>
          </a:xfrm>
          <a:prstGeom prst="rect">
            <a:avLst/>
          </a:prstGeom>
          <a:noFill/>
          <a:ln w="28575">
            <a:solidFill>
              <a:srgbClr val="FF99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Content Placeholder 6"/>
          <p:cNvSpPr txBox="1">
            <a:spLocks/>
          </p:cNvSpPr>
          <p:nvPr/>
        </p:nvSpPr>
        <p:spPr bwMode="auto">
          <a:xfrm>
            <a:off x="381000" y="5029200"/>
            <a:ext cx="8447088" cy="1447800"/>
          </a:xfrm>
          <a:prstGeom prst="rect">
            <a:avLst/>
          </a:prstGeom>
          <a:noFill/>
          <a:ln w="9525">
            <a:noFill/>
            <a:miter lim="800000"/>
            <a:headEnd/>
            <a:tailEnd/>
          </a:ln>
        </p:spPr>
        <p:txBody>
          <a:bodyPr/>
          <a:lstStyle/>
          <a:p>
            <a:pPr marL="171450" indent="-171450" eaLnBrk="0" hangingPunct="0">
              <a:spcBef>
                <a:spcPct val="20000"/>
              </a:spcBef>
              <a:buClr>
                <a:srgbClr val="FF6600"/>
              </a:buClr>
              <a:buSzPct val="85000"/>
              <a:buFont typeface="Arial"/>
              <a:buChar char="•"/>
              <a:defRPr/>
            </a:pPr>
            <a:r>
              <a:rPr lang="nl-NL" sz="2400" kern="0" dirty="0" err="1">
                <a:latin typeface="+mj-lt"/>
                <a:ea typeface="ＭＳ Ｐゴシック" pitchFamily="13" charset="-128"/>
                <a:cs typeface="ＭＳ Ｐゴシック"/>
              </a:rPr>
              <a:t>One-click</a:t>
            </a:r>
            <a:r>
              <a:rPr lang="nl-NL" sz="2400" kern="0" dirty="0">
                <a:latin typeface="+mj-lt"/>
                <a:ea typeface="ＭＳ Ｐゴシック" pitchFamily="13" charset="-128"/>
                <a:cs typeface="ＭＳ Ｐゴシック"/>
              </a:rPr>
              <a:t> </a:t>
            </a:r>
            <a:r>
              <a:rPr lang="nl-NL" sz="2400" kern="0" dirty="0" err="1">
                <a:latin typeface="+mj-lt"/>
                <a:ea typeface="ＭＳ Ｐゴシック" pitchFamily="13" charset="-128"/>
                <a:cs typeface="ＭＳ Ｐゴシック"/>
              </a:rPr>
              <a:t>access</a:t>
            </a:r>
            <a:r>
              <a:rPr lang="nl-NL" sz="2400" kern="0" dirty="0">
                <a:latin typeface="+mj-lt"/>
                <a:ea typeface="ＭＳ Ｐゴシック" pitchFamily="13" charset="-128"/>
                <a:cs typeface="ＭＳ Ｐゴシック"/>
              </a:rPr>
              <a:t> to relevant </a:t>
            </a:r>
            <a:r>
              <a:rPr lang="nl-NL" sz="2400" kern="0" dirty="0" err="1">
                <a:latin typeface="+mj-lt"/>
                <a:ea typeface="ＭＳ Ｐゴシック" pitchFamily="13" charset="-128"/>
                <a:cs typeface="ＭＳ Ｐゴシック"/>
              </a:rPr>
              <a:t>primary</a:t>
            </a:r>
            <a:r>
              <a:rPr lang="nl-NL" sz="2400" kern="0" dirty="0">
                <a:latin typeface="+mj-lt"/>
                <a:ea typeface="ＭＳ Ｐゴシック" pitchFamily="13" charset="-128"/>
                <a:cs typeface="ＭＳ Ｐゴシック"/>
              </a:rPr>
              <a:t> data</a:t>
            </a:r>
          </a:p>
          <a:p>
            <a:pPr marL="171450" indent="-171450" eaLnBrk="0" hangingPunct="0">
              <a:spcBef>
                <a:spcPct val="20000"/>
              </a:spcBef>
              <a:buClr>
                <a:srgbClr val="FF6600"/>
              </a:buClr>
              <a:buSzPct val="85000"/>
              <a:buFont typeface="Arial"/>
              <a:buChar char="•"/>
              <a:defRPr/>
            </a:pPr>
            <a:r>
              <a:rPr lang="nl-NL" sz="2400" kern="0" dirty="0">
                <a:latin typeface="+mj-lt"/>
                <a:ea typeface="ＭＳ Ｐゴシック" pitchFamily="13" charset="-128"/>
                <a:cs typeface="ＭＳ Ｐゴシック"/>
              </a:rPr>
              <a:t>Links to all data </a:t>
            </a:r>
            <a:r>
              <a:rPr lang="nl-NL" sz="2400" kern="0" dirty="0" err="1">
                <a:latin typeface="+mj-lt"/>
                <a:ea typeface="ＭＳ Ｐゴシック" pitchFamily="13" charset="-128"/>
                <a:cs typeface="ＭＳ Ｐゴシック"/>
              </a:rPr>
              <a:t>available</a:t>
            </a:r>
            <a:r>
              <a:rPr lang="nl-NL" sz="2400" kern="0" dirty="0">
                <a:latin typeface="+mj-lt"/>
                <a:ea typeface="ＭＳ Ｐゴシック" pitchFamily="13" charset="-128"/>
                <a:cs typeface="ＭＳ Ｐゴシック"/>
              </a:rPr>
              <a:t> at data </a:t>
            </a:r>
            <a:r>
              <a:rPr lang="nl-NL" sz="2400" kern="0" dirty="0" err="1">
                <a:latin typeface="+mj-lt"/>
                <a:ea typeface="ＭＳ Ｐゴシック" pitchFamily="13" charset="-128"/>
                <a:cs typeface="ＭＳ Ｐゴシック"/>
              </a:rPr>
              <a:t>repository</a:t>
            </a:r>
            <a:r>
              <a:rPr lang="nl-NL" sz="2400" kern="0" dirty="0">
                <a:latin typeface="+mj-lt"/>
                <a:ea typeface="ＭＳ Ｐゴシック" pitchFamily="13" charset="-128"/>
                <a:cs typeface="ＭＳ Ｐゴシック"/>
              </a:rPr>
              <a:t> </a:t>
            </a:r>
            <a:r>
              <a:rPr lang="nl-NL" sz="2400" kern="0" dirty="0" err="1">
                <a:latin typeface="+mj-lt"/>
                <a:ea typeface="ＭＳ Ｐゴシック" pitchFamily="13" charset="-128"/>
                <a:cs typeface="ＭＳ Ｐゴシック"/>
              </a:rPr>
              <a:t>for</a:t>
            </a:r>
            <a:r>
              <a:rPr lang="nl-NL" sz="2400" kern="0" dirty="0">
                <a:latin typeface="+mj-lt"/>
                <a:ea typeface="ＭＳ Ｐゴシック" pitchFamily="13" charset="-128"/>
                <a:cs typeface="ＭＳ Ｐゴシック"/>
              </a:rPr>
              <a:t> </a:t>
            </a:r>
            <a:r>
              <a:rPr lang="nl-NL" sz="2400" kern="0" dirty="0" err="1">
                <a:latin typeface="+mj-lt"/>
                <a:ea typeface="ＭＳ Ｐゴシック" pitchFamily="13" charset="-128"/>
                <a:cs typeface="ＭＳ Ｐゴシック"/>
              </a:rPr>
              <a:t>this</a:t>
            </a:r>
            <a:r>
              <a:rPr lang="nl-NL" sz="2400" kern="0" dirty="0">
                <a:latin typeface="+mj-lt"/>
                <a:ea typeface="ＭＳ Ｐゴシック" pitchFamily="13" charset="-128"/>
                <a:cs typeface="ＭＳ Ｐゴシック"/>
              </a:rPr>
              <a:t> </a:t>
            </a:r>
            <a:r>
              <a:rPr lang="nl-NL" sz="2400" kern="0" dirty="0" err="1">
                <a:latin typeface="+mj-lt"/>
                <a:ea typeface="ＭＳ Ｐゴシック" pitchFamily="13" charset="-128"/>
                <a:cs typeface="ＭＳ Ｐゴシック"/>
              </a:rPr>
              <a:t>specific</a:t>
            </a:r>
            <a:r>
              <a:rPr lang="nl-NL" sz="2400" kern="0" dirty="0">
                <a:latin typeface="+mj-lt"/>
                <a:ea typeface="ＭＳ Ｐゴシック" pitchFamily="13" charset="-128"/>
                <a:cs typeface="ＭＳ Ｐゴシック"/>
              </a:rPr>
              <a:t> </a:t>
            </a:r>
            <a:r>
              <a:rPr lang="nl-NL" sz="2400" kern="0" dirty="0" err="1">
                <a:latin typeface="+mj-lt"/>
                <a:ea typeface="ＭＳ Ｐゴシック" pitchFamily="13" charset="-128"/>
                <a:cs typeface="ＭＳ Ｐゴシック"/>
              </a:rPr>
              <a:t>article</a:t>
            </a:r>
            <a:endParaRPr lang="nl-NL" sz="2400" kern="0" dirty="0">
              <a:latin typeface="+mj-lt"/>
              <a:ea typeface="ＭＳ Ｐゴシック" pitchFamily="13" charset="-128"/>
              <a:cs typeface="ＭＳ Ｐゴシック"/>
            </a:endParaRPr>
          </a:p>
          <a:p>
            <a:pPr marL="171450" indent="-171450" eaLnBrk="0" hangingPunct="0">
              <a:spcBef>
                <a:spcPct val="20000"/>
              </a:spcBef>
              <a:buClr>
                <a:srgbClr val="FF6600"/>
              </a:buClr>
              <a:buSzPct val="85000"/>
              <a:buFont typeface="Arial"/>
              <a:buChar char="•"/>
              <a:defRPr/>
            </a:pPr>
            <a:r>
              <a:rPr lang="en-GB" sz="2400" kern="0" dirty="0" smtClean="0">
                <a:latin typeface="+mj-lt"/>
                <a:ea typeface="ＭＳ Ｐゴシック" pitchFamily="13" charset="-128"/>
                <a:cs typeface="ＭＳ Ｐゴシック"/>
              </a:rPr>
              <a:t>Developed in </a:t>
            </a:r>
            <a:r>
              <a:rPr lang="en-GB" sz="2400" kern="0" dirty="0">
                <a:latin typeface="+mj-lt"/>
                <a:ea typeface="ＭＳ Ｐゴシック" pitchFamily="13" charset="-128"/>
                <a:cs typeface="ＭＳ Ｐゴシック"/>
              </a:rPr>
              <a:t>collaboration with NASA ADS, SIMBAD &amp; NED</a:t>
            </a:r>
            <a:endParaRPr lang="en-US" sz="2400" kern="0" dirty="0">
              <a:latin typeface="+mj-lt"/>
              <a:ea typeface="ＭＳ Ｐゴシック" pitchFamily="13" charset="-128"/>
              <a:cs typeface="ＭＳ Ｐゴシック"/>
            </a:endParaRPr>
          </a:p>
        </p:txBody>
      </p:sp>
    </p:spTree>
    <p:extLst>
      <p:ext uri="{BB962C8B-B14F-4D97-AF65-F5344CB8AC3E}">
        <p14:creationId xmlns:p14="http://schemas.microsoft.com/office/powerpoint/2010/main" val="32656268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20675" y="0"/>
            <a:ext cx="8229600" cy="1143000"/>
          </a:xfrm>
        </p:spPr>
        <p:txBody>
          <a:bodyPr/>
          <a:lstStyle/>
          <a:p>
            <a:r>
              <a:rPr lang="en-US" b="0" dirty="0" smtClean="0"/>
              <a:t>Interlinking Articles and Data through accession numbers</a:t>
            </a:r>
          </a:p>
        </p:txBody>
      </p:sp>
      <p:sp>
        <p:nvSpPr>
          <p:cNvPr id="20484" name="Rectangle 27"/>
          <p:cNvSpPr>
            <a:spLocks noChangeArrowheads="1"/>
          </p:cNvSpPr>
          <p:nvPr/>
        </p:nvSpPr>
        <p:spPr bwMode="auto">
          <a:xfrm>
            <a:off x="4038600" y="6248400"/>
            <a:ext cx="4953000" cy="369332"/>
          </a:xfrm>
          <a:prstGeom prst="rect">
            <a:avLst/>
          </a:prstGeom>
          <a:noFill/>
          <a:ln w="9525">
            <a:noFill/>
            <a:miter lim="800000"/>
            <a:headEnd/>
            <a:tailEnd/>
          </a:ln>
        </p:spPr>
        <p:txBody>
          <a:bodyPr wrap="square">
            <a:spAutoFit/>
          </a:bodyPr>
          <a:lstStyle/>
          <a:p>
            <a:pPr algn="r"/>
            <a:r>
              <a:rPr lang="en-US" dirty="0" smtClean="0"/>
              <a:t>See </a:t>
            </a:r>
            <a:r>
              <a:rPr lang="en-US" u="sng" dirty="0" smtClean="0"/>
              <a:t>http</a:t>
            </a:r>
            <a:r>
              <a:rPr lang="en-US" u="sng" dirty="0"/>
              <a:t>://</a:t>
            </a:r>
            <a:r>
              <a:rPr lang="en-US" u="sng" dirty="0" smtClean="0"/>
              <a:t>www.elsevier.com/databaselinking</a:t>
            </a:r>
            <a:endParaRPr lang="en-US" u="sng" dirty="0"/>
          </a:p>
        </p:txBody>
      </p:sp>
      <p:sp>
        <p:nvSpPr>
          <p:cNvPr id="14" name="Rectangle 13"/>
          <p:cNvSpPr/>
          <p:nvPr/>
        </p:nvSpPr>
        <p:spPr>
          <a:xfrm>
            <a:off x="381000" y="1208088"/>
            <a:ext cx="8534400" cy="830997"/>
          </a:xfrm>
          <a:prstGeom prst="rect">
            <a:avLst/>
          </a:prstGeom>
        </p:spPr>
        <p:txBody>
          <a:bodyPr>
            <a:spAutoFit/>
          </a:bodyPr>
          <a:lstStyle/>
          <a:p>
            <a:pPr lvl="0">
              <a:defRPr/>
            </a:pPr>
            <a:r>
              <a:rPr lang="en-GB" sz="2400" i="1" dirty="0" smtClean="0">
                <a:solidFill>
                  <a:srgbClr val="000000"/>
                </a:solidFill>
                <a:latin typeface="Arial Narrow"/>
              </a:rPr>
              <a:t>Enabling one-click access to relevant primary data </a:t>
            </a:r>
          </a:p>
          <a:p>
            <a:pPr>
              <a:defRPr/>
            </a:pPr>
            <a:endParaRPr lang="en-GB" sz="2400" i="1" dirty="0">
              <a:latin typeface="+mn-lt"/>
            </a:endParaRPr>
          </a:p>
        </p:txBody>
      </p:sp>
      <p:grpSp>
        <p:nvGrpSpPr>
          <p:cNvPr id="10" name="Group 22"/>
          <p:cNvGrpSpPr/>
          <p:nvPr/>
        </p:nvGrpSpPr>
        <p:grpSpPr>
          <a:xfrm>
            <a:off x="697788" y="2039084"/>
            <a:ext cx="6617412" cy="1618515"/>
            <a:chOff x="1809288" y="4350163"/>
            <a:chExt cx="5997575" cy="1346200"/>
          </a:xfrm>
        </p:grpSpPr>
        <p:pic>
          <p:nvPicPr>
            <p:cNvPr id="11" name="Picture 8"/>
            <p:cNvPicPr>
              <a:picLocks noChangeAspect="1" noChangeArrowheads="1"/>
            </p:cNvPicPr>
            <p:nvPr/>
          </p:nvPicPr>
          <p:blipFill>
            <a:blip r:embed="rId3" cstate="print"/>
            <a:srcRect/>
            <a:stretch>
              <a:fillRect/>
            </a:stretch>
          </p:blipFill>
          <p:spPr bwMode="auto">
            <a:xfrm>
              <a:off x="1809288" y="4350163"/>
              <a:ext cx="5997575" cy="1346200"/>
            </a:xfrm>
            <a:prstGeom prst="rect">
              <a:avLst/>
            </a:prstGeom>
            <a:noFill/>
            <a:ln w="9525">
              <a:noFill/>
              <a:miter lim="800000"/>
              <a:headEnd/>
              <a:tailEnd/>
            </a:ln>
          </p:spPr>
        </p:pic>
        <p:sp>
          <p:nvSpPr>
            <p:cNvPr id="12" name="Rounded Rectangle 11"/>
            <p:cNvSpPr/>
            <p:nvPr/>
          </p:nvSpPr>
          <p:spPr>
            <a:xfrm>
              <a:off x="2994229" y="4857138"/>
              <a:ext cx="1823577" cy="274381"/>
            </a:xfrm>
            <a:prstGeom prst="roundRect">
              <a:avLst>
                <a:gd name="adj" fmla="val 7576"/>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Content Placeholder 6"/>
          <p:cNvSpPr txBox="1">
            <a:spLocks/>
          </p:cNvSpPr>
          <p:nvPr/>
        </p:nvSpPr>
        <p:spPr bwMode="auto">
          <a:xfrm>
            <a:off x="3886200" y="3276600"/>
            <a:ext cx="4876800" cy="2182505"/>
          </a:xfrm>
          <a:prstGeom prst="rect">
            <a:avLst/>
          </a:prstGeom>
          <a:solidFill>
            <a:schemeClr val="bg1"/>
          </a:solidFill>
          <a:ln w="28575">
            <a:solidFill>
              <a:schemeClr val="bg2"/>
            </a:solidFill>
            <a:miter lim="800000"/>
            <a:headEnd/>
            <a:tailEnd/>
          </a:ln>
          <a:effectLst>
            <a:outerShdw blurRad="50800" dist="38100" dir="2700000" algn="tl" rotWithShape="0">
              <a:prstClr val="black">
                <a:alpha val="40000"/>
              </a:prstClr>
            </a:outerShdw>
          </a:effectLst>
        </p:spPr>
        <p:txBody>
          <a:bodyPr lIns="182880" tIns="182880" rIns="182880" bIns="182880"/>
          <a:lstStyle/>
          <a:p>
            <a:pPr marL="171450" lvl="0" indent="-171450" eaLnBrk="0" hangingPunct="0">
              <a:spcBef>
                <a:spcPct val="20000"/>
              </a:spcBef>
              <a:buClr>
                <a:srgbClr val="FF6600"/>
              </a:buClr>
              <a:buSzPct val="85000"/>
              <a:buFont typeface="Arial"/>
              <a:buChar char="•"/>
              <a:defRPr/>
            </a:pPr>
            <a:r>
              <a:rPr lang="en-GB" sz="2400" kern="0" dirty="0" smtClean="0">
                <a:solidFill>
                  <a:srgbClr val="000000"/>
                </a:solidFill>
                <a:latin typeface="Arial Narrow"/>
                <a:ea typeface="ＭＳ Ｐゴシック" pitchFamily="13" charset="-128"/>
                <a:cs typeface="ＭＳ Ｐゴシック"/>
              </a:rPr>
              <a:t>Author-tagged</a:t>
            </a:r>
          </a:p>
          <a:p>
            <a:pPr marL="171450" lvl="0" indent="-171450" eaLnBrk="0" hangingPunct="0">
              <a:spcBef>
                <a:spcPct val="20000"/>
              </a:spcBef>
              <a:buClr>
                <a:srgbClr val="FF6600"/>
              </a:buClr>
              <a:buSzPct val="85000"/>
              <a:buFont typeface="Arial"/>
              <a:buChar char="•"/>
              <a:defRPr/>
            </a:pPr>
            <a:r>
              <a:rPr lang="en-GB" sz="2400" kern="0" dirty="0" smtClean="0">
                <a:solidFill>
                  <a:srgbClr val="000000"/>
                </a:solidFill>
                <a:latin typeface="Arial Narrow"/>
                <a:ea typeface="ＭＳ Ｐゴシック" pitchFamily="13" charset="-128"/>
                <a:cs typeface="ＭＳ Ｐゴシック"/>
              </a:rPr>
              <a:t>Captured in article XML</a:t>
            </a:r>
          </a:p>
          <a:p>
            <a:pPr marL="171450" lvl="0" indent="-171450" eaLnBrk="0" hangingPunct="0">
              <a:spcBef>
                <a:spcPct val="20000"/>
              </a:spcBef>
              <a:buClr>
                <a:srgbClr val="FF6600"/>
              </a:buClr>
              <a:buSzPct val="85000"/>
              <a:buFont typeface="Arial"/>
              <a:buChar char="•"/>
              <a:defRPr/>
            </a:pPr>
            <a:r>
              <a:rPr lang="en-GB" sz="2400" kern="0" dirty="0" smtClean="0">
                <a:solidFill>
                  <a:srgbClr val="000000"/>
                </a:solidFill>
                <a:latin typeface="Arial Narrow"/>
                <a:ea typeface="ＭＳ Ｐゴシック" pitchFamily="13" charset="-128"/>
                <a:cs typeface="ＭＳ Ｐゴシック"/>
              </a:rPr>
              <a:t>Linked to data repository from the online article on </a:t>
            </a:r>
            <a:r>
              <a:rPr lang="en-GB" sz="2400" kern="0" dirty="0" err="1" smtClean="0">
                <a:solidFill>
                  <a:srgbClr val="000000"/>
                </a:solidFill>
                <a:latin typeface="Arial Narrow"/>
                <a:ea typeface="ＭＳ Ｐゴシック" pitchFamily="13" charset="-128"/>
                <a:cs typeface="ＭＳ Ｐゴシック"/>
              </a:rPr>
              <a:t>ScienceDirect</a:t>
            </a:r>
            <a:endParaRPr lang="en-GB" sz="2400" kern="0" dirty="0" smtClean="0">
              <a:solidFill>
                <a:srgbClr val="000000"/>
              </a:solidFill>
              <a:latin typeface="Arial Narrow"/>
              <a:ea typeface="ＭＳ Ｐゴシック" pitchFamily="13" charset="-128"/>
              <a:cs typeface="ＭＳ Ｐゴシック"/>
            </a:endParaRPr>
          </a:p>
        </p:txBody>
      </p:sp>
    </p:spTree>
    <p:extLst>
      <p:ext uri="{BB962C8B-B14F-4D97-AF65-F5344CB8AC3E}">
        <p14:creationId xmlns:p14="http://schemas.microsoft.com/office/powerpoint/2010/main" val="316218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3">
      <a:dk1>
        <a:srgbClr val="000000"/>
      </a:dk1>
      <a:lt1>
        <a:srgbClr val="FFFFFF"/>
      </a:lt1>
      <a:dk2>
        <a:srgbClr val="000000"/>
      </a:dk2>
      <a:lt2>
        <a:srgbClr val="808080"/>
      </a:lt2>
      <a:accent1>
        <a:srgbClr val="FF9933"/>
      </a:accent1>
      <a:accent2>
        <a:srgbClr val="333399"/>
      </a:accent2>
      <a:accent3>
        <a:srgbClr val="FFFFFF"/>
      </a:accent3>
      <a:accent4>
        <a:srgbClr val="000000"/>
      </a:accent4>
      <a:accent5>
        <a:srgbClr val="FFCAAD"/>
      </a:accent5>
      <a:accent6>
        <a:srgbClr val="2D2D8A"/>
      </a:accent6>
      <a:hlink>
        <a:srgbClr val="FFFFFF"/>
      </a:hlink>
      <a:folHlink>
        <a:srgbClr val="FFFFFF"/>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FF9933"/>
        </a:accent1>
        <a:accent2>
          <a:srgbClr val="333399"/>
        </a:accent2>
        <a:accent3>
          <a:srgbClr val="FFFFFF"/>
        </a:accent3>
        <a:accent4>
          <a:srgbClr val="000000"/>
        </a:accent4>
        <a:accent5>
          <a:srgbClr val="FFCAAD"/>
        </a:accent5>
        <a:accent6>
          <a:srgbClr val="2D2D8A"/>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FF9933"/>
        </a:accent1>
        <a:accent2>
          <a:srgbClr val="333399"/>
        </a:accent2>
        <a:accent3>
          <a:srgbClr val="FFFFFF"/>
        </a:accent3>
        <a:accent4>
          <a:srgbClr val="000000"/>
        </a:accent4>
        <a:accent5>
          <a:srgbClr val="FFCAAD"/>
        </a:accent5>
        <a:accent6>
          <a:srgbClr val="2D2D8A"/>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FF9933"/>
        </a:accent1>
        <a:accent2>
          <a:srgbClr val="FF9933"/>
        </a:accent2>
        <a:accent3>
          <a:srgbClr val="FFFFFF"/>
        </a:accent3>
        <a:accent4>
          <a:srgbClr val="000000"/>
        </a:accent4>
        <a:accent5>
          <a:srgbClr val="FFCAAD"/>
        </a:accent5>
        <a:accent6>
          <a:srgbClr val="E78A2D"/>
        </a:accent6>
        <a:hlink>
          <a:srgbClr val="00759B"/>
        </a:hlink>
        <a:folHlink>
          <a:srgbClr val="6666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Default Design 14">
    <a:dk1>
      <a:srgbClr val="000000"/>
    </a:dk1>
    <a:lt1>
      <a:srgbClr val="FFFFFF"/>
    </a:lt1>
    <a:dk2>
      <a:srgbClr val="000000"/>
    </a:dk2>
    <a:lt2>
      <a:srgbClr val="808080"/>
    </a:lt2>
    <a:accent1>
      <a:srgbClr val="FF9933"/>
    </a:accent1>
    <a:accent2>
      <a:srgbClr val="FF9933"/>
    </a:accent2>
    <a:accent3>
      <a:srgbClr val="FFFFFF"/>
    </a:accent3>
    <a:accent4>
      <a:srgbClr val="000000"/>
    </a:accent4>
    <a:accent5>
      <a:srgbClr val="FFCAAD"/>
    </a:accent5>
    <a:accent6>
      <a:srgbClr val="E78A2D"/>
    </a:accent6>
    <a:hlink>
      <a:srgbClr val="00759B"/>
    </a:hlink>
    <a:folHlink>
      <a:srgbClr val="666666"/>
    </a:folHlink>
  </a:clrScheme>
</a:themeOverride>
</file>

<file path=docProps/app.xml><?xml version="1.0" encoding="utf-8"?>
<Properties xmlns="http://schemas.openxmlformats.org/officeDocument/2006/extended-properties" xmlns:vt="http://schemas.openxmlformats.org/officeDocument/2006/docPropsVTypes">
  <TotalTime>21055</TotalTime>
  <Words>1791</Words>
  <Application>Microsoft Office PowerPoint</Application>
  <PresentationFormat>On-screen Show (4:3)</PresentationFormat>
  <Paragraphs>159</Paragraphs>
  <Slides>21</Slides>
  <Notes>17</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Design</vt:lpstr>
      <vt:lpstr>Elsevier's program to support research data</vt:lpstr>
      <vt:lpstr>PowerPoint Presentation</vt:lpstr>
      <vt:lpstr>Principles of Research Data Services</vt:lpstr>
      <vt:lpstr>Elsevier’s Article of the Future</vt:lpstr>
      <vt:lpstr>Interlinking Articles and Data adds value both ways </vt:lpstr>
      <vt:lpstr>PowerPoint Presentation</vt:lpstr>
      <vt:lpstr>Interlinking Articles and Data through banners</vt:lpstr>
      <vt:lpstr>Data-linking in Astronomy –  but now pulling data into context  </vt:lpstr>
      <vt:lpstr>Interlinking Articles and Data through accession numbers</vt:lpstr>
      <vt:lpstr>Data-integration brings Articles and Data even closer</vt:lpstr>
      <vt:lpstr>Data-integration brings Articles and Data even closer</vt:lpstr>
      <vt:lpstr>Content Innovations for Supplementary Data</vt:lpstr>
      <vt:lpstr>Supplementary Data: 3D Neuroimaging viewer</vt:lpstr>
      <vt:lpstr>Inline Supplementary Data</vt:lpstr>
      <vt:lpstr>Inline Supplementary Data</vt:lpstr>
      <vt:lpstr>Inline supplementary computer code</vt:lpstr>
      <vt:lpstr>Interactive plots</vt:lpstr>
      <vt:lpstr>Executable Papers marry Articles, Data, and Code</vt:lpstr>
      <vt:lpstr>STIX fonts &amp; MathJax: Math typography in print and on the web</vt:lpstr>
      <vt:lpstr>MathJax</vt:lpstr>
      <vt:lpstr>The 2007 “Brussels Declaration”</vt:lpstr>
    </vt:vector>
  </TitlesOfParts>
  <Company>REED Elsevier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Elsevier</dc:creator>
  <cp:lastModifiedBy>Eleonora Presani</cp:lastModifiedBy>
  <cp:revision>253</cp:revision>
  <dcterms:created xsi:type="dcterms:W3CDTF">2010-04-29T00:49:31Z</dcterms:created>
  <dcterms:modified xsi:type="dcterms:W3CDTF">2014-04-02T13:40:33Z</dcterms:modified>
</cp:coreProperties>
</file>