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74" r:id="rId3"/>
    <p:sldId id="270" r:id="rId4"/>
    <p:sldId id="269" r:id="rId5"/>
    <p:sldId id="262" r:id="rId6"/>
    <p:sldId id="271" r:id="rId7"/>
    <p:sldId id="272" r:id="rId8"/>
    <p:sldId id="273" r:id="rId9"/>
    <p:sldId id="259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0D20"/>
    <a:srgbClr val="0076B7"/>
    <a:srgbClr val="B70F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871" autoAdjust="0"/>
  </p:normalViewPr>
  <p:slideViewPr>
    <p:cSldViewPr snapToGrid="0" snapToObjects="1" showGuides="1">
      <p:cViewPr>
        <p:scale>
          <a:sx n="125" d="100"/>
          <a:sy n="125" d="100"/>
        </p:scale>
        <p:origin x="-1168" y="208"/>
      </p:cViewPr>
      <p:guideLst>
        <p:guide orient="horz" pos="1830"/>
        <p:guide orient="horz"/>
        <p:guide pos="2827"/>
        <p:guide pos="23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0DBA6-C529-2548-843E-B7973EEC3F8E}" type="datetimeFigureOut">
              <a:rPr lang="en-US" smtClean="0"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2988D-4F0E-7644-9BC7-1110575B4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57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0DBA6-C529-2548-843E-B7973EEC3F8E}" type="datetimeFigureOut">
              <a:rPr lang="en-US" smtClean="0"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2988D-4F0E-7644-9BC7-1110575B4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338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0DBA6-C529-2548-843E-B7973EEC3F8E}" type="datetimeFigureOut">
              <a:rPr lang="en-US" smtClean="0"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2988D-4F0E-7644-9BC7-1110575B4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692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0DBA6-C529-2548-843E-B7973EEC3F8E}" type="datetimeFigureOut">
              <a:rPr lang="en-US" smtClean="0"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2988D-4F0E-7644-9BC7-1110575B4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532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0DBA6-C529-2548-843E-B7973EEC3F8E}" type="datetimeFigureOut">
              <a:rPr lang="en-US" smtClean="0"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2988D-4F0E-7644-9BC7-1110575B4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384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0DBA6-C529-2548-843E-B7973EEC3F8E}" type="datetimeFigureOut">
              <a:rPr lang="en-US" smtClean="0"/>
              <a:t>4/2/14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2988D-4F0E-7644-9BC7-1110575B4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950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0DBA6-C529-2548-843E-B7973EEC3F8E}" type="datetimeFigureOut">
              <a:rPr lang="en-US" smtClean="0"/>
              <a:t>4/2/14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2988D-4F0E-7644-9BC7-1110575B4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016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0DBA6-C529-2548-843E-B7973EEC3F8E}" type="datetimeFigureOut">
              <a:rPr lang="en-US" smtClean="0"/>
              <a:t>4/2/14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2988D-4F0E-7644-9BC7-1110575B4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332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0DBA6-C529-2548-843E-B7973EEC3F8E}" type="datetimeFigureOut">
              <a:rPr lang="en-US" smtClean="0"/>
              <a:t>4/2/14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2988D-4F0E-7644-9BC7-1110575B4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010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0DBA6-C529-2548-843E-B7973EEC3F8E}" type="datetimeFigureOut">
              <a:rPr lang="en-US" smtClean="0"/>
              <a:t>4/2/14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2988D-4F0E-7644-9BC7-1110575B4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427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0DBA6-C529-2548-843E-B7973EEC3F8E}" type="datetimeFigureOut">
              <a:rPr lang="en-US" smtClean="0"/>
              <a:t>4/2/14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2988D-4F0E-7644-9BC7-1110575B4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0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0DBA6-C529-2548-843E-B7973EEC3F8E}" type="datetimeFigureOut">
              <a:rPr lang="en-US" smtClean="0"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2988D-4F0E-7644-9BC7-1110575B4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153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astroexplorer.org" TargetMode="External"/><Relationship Id="rId4" Type="http://schemas.openxmlformats.org/officeDocument/2006/relationships/hyperlink" Target="http://23.21.81.178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OP publishing-open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420893" y="4130619"/>
            <a:ext cx="5377011" cy="1367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defTabSz="762000">
              <a:defRPr/>
            </a:pPr>
            <a:r>
              <a:rPr lang="en-GB" sz="2800" i="0" dirty="0" smtClean="0">
                <a:solidFill>
                  <a:schemeClr val="bg1"/>
                </a:solidFill>
                <a:latin typeface="Arial" charset="0"/>
                <a:ea typeface="ＭＳ Ｐゴシック" charset="0"/>
              </a:rPr>
              <a:t>Astronomy Image Explorer</a:t>
            </a:r>
            <a:endParaRPr lang="en-GB" sz="2800" i="0" dirty="0" smtClean="0">
              <a:solidFill>
                <a:schemeClr val="bg1"/>
              </a:solidFill>
              <a:latin typeface="Arial" charset="0"/>
              <a:ea typeface="ＭＳ Ｐゴシック" charset="0"/>
            </a:endParaRPr>
          </a:p>
          <a:p>
            <a:pPr defTabSz="762000">
              <a:defRPr/>
            </a:pPr>
            <a:r>
              <a:rPr lang="en-GB" sz="2000" b="1" i="0" dirty="0" smtClean="0">
                <a:solidFill>
                  <a:schemeClr val="bg1"/>
                </a:solidFill>
                <a:latin typeface="Arial" charset="0"/>
                <a:ea typeface="ＭＳ Ｐゴシック" charset="0"/>
              </a:rPr>
              <a:t>Kerry Kroffe</a:t>
            </a:r>
            <a:endParaRPr lang="en-GB" sz="2000" b="1" i="0" dirty="0">
              <a:solidFill>
                <a:schemeClr val="bg1"/>
              </a:solidFill>
              <a:latin typeface="Arial" charset="0"/>
              <a:ea typeface="ＭＳ Ｐゴシック" charset="0"/>
            </a:endParaRPr>
          </a:p>
          <a:p>
            <a:pPr defTabSz="762000">
              <a:defRPr/>
            </a:pPr>
            <a:endParaRPr lang="en-GB" sz="2000" i="0" dirty="0" smtClean="0">
              <a:solidFill>
                <a:schemeClr val="bg1"/>
              </a:solidFill>
              <a:latin typeface="Arial" charset="0"/>
              <a:ea typeface="ＭＳ Ｐゴシック" charset="0"/>
            </a:endParaRPr>
          </a:p>
          <a:p>
            <a:pPr defTabSz="762000">
              <a:defRPr/>
            </a:pPr>
            <a:r>
              <a:rPr lang="en-GB" sz="1500" i="0" dirty="0" smtClean="0">
                <a:solidFill>
                  <a:schemeClr val="bg1"/>
                </a:solidFill>
                <a:latin typeface="Arial" charset="0"/>
                <a:ea typeface="ＭＳ Ｐゴシック" charset="0"/>
              </a:rPr>
              <a:t>April 3, 2014</a:t>
            </a:r>
            <a:endParaRPr lang="en-GB" sz="1500" i="0" dirty="0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268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OP publishing-bann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08888"/>
          </a:xfrm>
          <a:prstGeom prst="rect">
            <a:avLst/>
          </a:prstGeom>
        </p:spPr>
      </p:pic>
      <p:sp>
        <p:nvSpPr>
          <p:cNvPr id="5" name="Rectangle 6"/>
          <p:cNvSpPr txBox="1">
            <a:spLocks noChangeArrowheads="1"/>
          </p:cNvSpPr>
          <p:nvPr/>
        </p:nvSpPr>
        <p:spPr bwMode="auto">
          <a:xfrm>
            <a:off x="273328" y="2579958"/>
            <a:ext cx="3841472" cy="3394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C20D20"/>
              </a:buClr>
              <a:buSzPct val="100000"/>
              <a:buNone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Kerry Kroffe</a:t>
            </a:r>
            <a:endParaRPr lang="en-GB" sz="2200" dirty="0" smtClean="0">
              <a:latin typeface="Arial"/>
              <a:ea typeface="ＭＳ Ｐゴシック" charset="-128"/>
              <a:cs typeface="Arial"/>
            </a:endParaRPr>
          </a:p>
          <a:p>
            <a:pPr marL="0" indent="0">
              <a:buClr>
                <a:srgbClr val="C20D20"/>
              </a:buClr>
              <a:buSzPct val="100000"/>
              <a:buNone/>
            </a:pPr>
            <a:r>
              <a:rPr lang="en-GB" sz="2200" dirty="0" err="1" smtClean="0">
                <a:latin typeface="Arial"/>
                <a:ea typeface="ＭＳ Ｐゴシック" charset="-128"/>
                <a:cs typeface="Arial"/>
              </a:rPr>
              <a:t>kerry.kroffe@iop.org</a:t>
            </a:r>
            <a:endParaRPr lang="en-GB" sz="2200" dirty="0" smtClean="0">
              <a:latin typeface="Arial"/>
              <a:ea typeface="ＭＳ Ｐゴシック" charset="-128"/>
              <a:cs typeface="Arial"/>
            </a:endParaRPr>
          </a:p>
          <a:p>
            <a:pPr marL="0" indent="0">
              <a:buClr>
                <a:srgbClr val="C20D20"/>
              </a:buClr>
              <a:buSzPct val="100000"/>
              <a:buNone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@</a:t>
            </a:r>
            <a:r>
              <a:rPr lang="en-GB" sz="2200" dirty="0" err="1" smtClean="0">
                <a:latin typeface="Arial"/>
                <a:ea typeface="ＭＳ Ｐゴシック" charset="-128"/>
                <a:cs typeface="Arial"/>
              </a:rPr>
              <a:t>kerrykroffe</a:t>
            </a:r>
            <a:endParaRPr lang="en-GB" sz="2200" dirty="0" smtClean="0"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273328" y="1754299"/>
            <a:ext cx="7943850" cy="65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100000"/>
              <a:buNone/>
            </a:pPr>
            <a:r>
              <a:rPr lang="en-GB" sz="2200" b="1" dirty="0" smtClean="0">
                <a:solidFill>
                  <a:srgbClr val="B70F20"/>
                </a:solidFill>
                <a:latin typeface="Arial"/>
                <a:ea typeface="ＭＳ Ｐゴシック" charset="-128"/>
                <a:cs typeface="Arial"/>
              </a:rPr>
              <a:t>Thanks!</a:t>
            </a:r>
            <a:endParaRPr lang="en-GB" sz="2200" b="1" dirty="0">
              <a:solidFill>
                <a:srgbClr val="B70F20"/>
              </a:solidFill>
              <a:latin typeface="Arial"/>
              <a:ea typeface="ＭＳ Ｐゴシック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4832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OP publishing-bann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08888"/>
          </a:xfrm>
          <a:prstGeom prst="rect">
            <a:avLst/>
          </a:prstGeom>
        </p:spPr>
      </p:pic>
      <p:sp>
        <p:nvSpPr>
          <p:cNvPr id="5" name="Rectangle 6"/>
          <p:cNvSpPr txBox="1">
            <a:spLocks noChangeArrowheads="1"/>
          </p:cNvSpPr>
          <p:nvPr/>
        </p:nvSpPr>
        <p:spPr bwMode="auto">
          <a:xfrm>
            <a:off x="273328" y="2579958"/>
            <a:ext cx="8323794" cy="3600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eBooks</a:t>
            </a:r>
          </a:p>
          <a:p>
            <a:pPr lvl="1"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1800" dirty="0" smtClean="0">
                <a:latin typeface="Arial"/>
                <a:ea typeface="ＭＳ Ｐゴシック" charset="-128"/>
                <a:cs typeface="Arial"/>
              </a:rPr>
              <a:t>Full text HTML</a:t>
            </a:r>
          </a:p>
          <a:p>
            <a:pPr lvl="1"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1800" dirty="0">
                <a:latin typeface="Arial"/>
                <a:ea typeface="ＭＳ Ｐゴシック" charset="-128"/>
                <a:cs typeface="Arial"/>
              </a:rPr>
              <a:t>DRM </a:t>
            </a:r>
            <a:r>
              <a:rPr lang="en-GB" sz="1800" dirty="0" smtClean="0">
                <a:latin typeface="Arial"/>
                <a:ea typeface="ＭＳ Ｐゴシック" charset="-128"/>
                <a:cs typeface="Arial"/>
              </a:rPr>
              <a:t>free book/chapter download, multiple formats</a:t>
            </a:r>
            <a:endParaRPr lang="en-GB" sz="1800" dirty="0">
              <a:latin typeface="Arial"/>
              <a:ea typeface="ＭＳ Ｐゴシック" charset="-128"/>
              <a:cs typeface="Arial"/>
            </a:endParaRP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Article Evolution for AAS </a:t>
            </a:r>
            <a:r>
              <a:rPr lang="en-GB" sz="2200" dirty="0" err="1" smtClean="0">
                <a:latin typeface="Arial"/>
                <a:ea typeface="ＭＳ Ｐゴシック" charset="-128"/>
                <a:cs typeface="Arial"/>
              </a:rPr>
              <a:t>Backfile</a:t>
            </a: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 (2008/9 -&gt; 2012)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Hybrid OA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SCOAP3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Transition to </a:t>
            </a:r>
            <a:r>
              <a:rPr lang="en-GB" sz="2200" dirty="0" err="1" smtClean="0">
                <a:latin typeface="Arial"/>
                <a:ea typeface="ＭＳ Ｐゴシック" charset="-128"/>
                <a:cs typeface="Arial"/>
              </a:rPr>
              <a:t>ScholarOne</a:t>
            </a:r>
            <a:endParaRPr lang="en-GB" sz="2200" dirty="0" smtClean="0">
              <a:latin typeface="Arial"/>
              <a:ea typeface="ＭＳ Ｐゴシック" charset="-128"/>
              <a:cs typeface="Arial"/>
            </a:endParaRP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Free access to content in UK libraries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Astronomy Image Explorer</a:t>
            </a:r>
            <a:endParaRPr lang="en-GB" sz="2200" dirty="0" smtClean="0">
              <a:latin typeface="Arial"/>
              <a:ea typeface="ＭＳ Ｐゴシック" charset="-128"/>
              <a:cs typeface="Arial"/>
            </a:endParaRP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endParaRPr lang="en-GB" sz="2200" dirty="0" smtClean="0">
              <a:latin typeface="Arial"/>
              <a:ea typeface="ＭＳ Ｐゴシック" charset="-128"/>
              <a:cs typeface="Arial"/>
            </a:endParaRP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endParaRPr lang="en-GB" sz="2200" dirty="0" smtClean="0">
              <a:latin typeface="Arial"/>
              <a:ea typeface="ＭＳ Ｐゴシック" charset="-128"/>
              <a:cs typeface="Arial"/>
            </a:endParaRP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endParaRPr lang="en-GB" sz="2200" dirty="0" smtClean="0"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273328" y="1754299"/>
            <a:ext cx="7943850" cy="65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100000"/>
              <a:buNone/>
            </a:pPr>
            <a:r>
              <a:rPr lang="en-GB" sz="2200" b="1" dirty="0" smtClean="0">
                <a:solidFill>
                  <a:srgbClr val="B70F20"/>
                </a:solidFill>
                <a:latin typeface="Arial"/>
                <a:ea typeface="ＭＳ Ｐゴシック" charset="-128"/>
                <a:cs typeface="Arial"/>
              </a:rPr>
              <a:t>IOP Update</a:t>
            </a:r>
            <a:endParaRPr lang="en-GB" sz="2200" b="1" dirty="0">
              <a:solidFill>
                <a:srgbClr val="B70F20"/>
              </a:solidFill>
              <a:latin typeface="Arial"/>
              <a:ea typeface="ＭＳ Ｐゴシック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6733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OP publishing-bann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08888"/>
          </a:xfrm>
          <a:prstGeom prst="rect">
            <a:avLst/>
          </a:prstGeom>
        </p:spPr>
      </p:pic>
      <p:sp>
        <p:nvSpPr>
          <p:cNvPr id="5" name="Rectangle 6"/>
          <p:cNvSpPr txBox="1">
            <a:spLocks noChangeArrowheads="1"/>
          </p:cNvSpPr>
          <p:nvPr/>
        </p:nvSpPr>
        <p:spPr bwMode="auto">
          <a:xfrm>
            <a:off x="273328" y="2579958"/>
            <a:ext cx="8323794" cy="3600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AIE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Background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Architecture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Development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Usage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Future plans</a:t>
            </a:r>
            <a:endParaRPr lang="en-GB" sz="2200" dirty="0"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273328" y="1754299"/>
            <a:ext cx="7943850" cy="65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100000"/>
              <a:buNone/>
            </a:pPr>
            <a:r>
              <a:rPr lang="en-GB" sz="2200" b="1" dirty="0" smtClean="0">
                <a:solidFill>
                  <a:srgbClr val="B70F20"/>
                </a:solidFill>
                <a:latin typeface="Arial"/>
                <a:ea typeface="ＭＳ Ｐゴシック" charset="-128"/>
                <a:cs typeface="Arial"/>
              </a:rPr>
              <a:t>Overview</a:t>
            </a:r>
            <a:endParaRPr lang="en-GB" sz="2200" b="1" dirty="0">
              <a:solidFill>
                <a:srgbClr val="B70F20"/>
              </a:solidFill>
              <a:latin typeface="Arial"/>
              <a:ea typeface="ＭＳ Ｐゴシック" charset="-128"/>
              <a:cs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8760" y="1343660"/>
            <a:ext cx="4521200" cy="520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323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OP publishing-bann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08888"/>
          </a:xfrm>
          <a:prstGeom prst="rect">
            <a:avLst/>
          </a:prstGeom>
        </p:spPr>
      </p:pic>
      <p:sp>
        <p:nvSpPr>
          <p:cNvPr id="5" name="Rectangle 6"/>
          <p:cNvSpPr txBox="1">
            <a:spLocks noChangeArrowheads="1"/>
          </p:cNvSpPr>
          <p:nvPr/>
        </p:nvSpPr>
        <p:spPr bwMode="auto">
          <a:xfrm>
            <a:off x="273328" y="2579958"/>
            <a:ext cx="8323794" cy="3600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AAS conceived the application after seeing a similar OSA product in 2012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Focus on service to the community, not revenue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Opportunity to e</a:t>
            </a: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xperiment with cloud approach and new technologies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Create a product that was publisher independent and useful for the entire community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An application that was lightweight/easy to maintain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Could be extended to other journals in the field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endParaRPr lang="en-GB" sz="2200" dirty="0" smtClean="0"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273328" y="1754299"/>
            <a:ext cx="7943850" cy="65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100000"/>
              <a:buNone/>
            </a:pPr>
            <a:r>
              <a:rPr lang="en-GB" sz="2200" b="1" dirty="0" smtClean="0">
                <a:solidFill>
                  <a:srgbClr val="B70F20"/>
                </a:solidFill>
                <a:latin typeface="Arial"/>
                <a:ea typeface="ＭＳ Ｐゴシック" charset="-128"/>
                <a:cs typeface="Arial"/>
              </a:rPr>
              <a:t>Background</a:t>
            </a:r>
            <a:endParaRPr lang="en-GB" sz="2200" b="1" dirty="0">
              <a:solidFill>
                <a:srgbClr val="B70F20"/>
              </a:solidFill>
              <a:latin typeface="Arial"/>
              <a:ea typeface="ＭＳ Ｐゴシック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64168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OP publishing-bann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08888"/>
          </a:xfrm>
          <a:prstGeom prst="rect">
            <a:avLst/>
          </a:prstGeom>
        </p:spPr>
      </p:pic>
      <p:sp>
        <p:nvSpPr>
          <p:cNvPr id="5" name="Rectangle 6"/>
          <p:cNvSpPr txBox="1">
            <a:spLocks noChangeArrowheads="1"/>
          </p:cNvSpPr>
          <p:nvPr/>
        </p:nvSpPr>
        <p:spPr bwMode="auto">
          <a:xfrm>
            <a:off x="273328" y="2579958"/>
            <a:ext cx="2727047" cy="3600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Data driven by STACKS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Amazon EC2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Amazon S3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Elastic Search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Cloud Front CDN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Google Analytics</a:t>
            </a:r>
            <a:endParaRPr lang="en-GB" sz="2200" dirty="0" smtClean="0"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273328" y="1754299"/>
            <a:ext cx="7943850" cy="65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100000"/>
              <a:buNone/>
            </a:pPr>
            <a:r>
              <a:rPr lang="en-GB" sz="2200" b="1" dirty="0" smtClean="0">
                <a:solidFill>
                  <a:srgbClr val="B70F20"/>
                </a:solidFill>
                <a:latin typeface="Arial"/>
                <a:ea typeface="ＭＳ Ｐゴシック" charset="-128"/>
                <a:cs typeface="Arial"/>
              </a:rPr>
              <a:t>Architecture</a:t>
            </a:r>
            <a:endParaRPr lang="en-GB" sz="2200" b="1" dirty="0">
              <a:solidFill>
                <a:srgbClr val="B70F20"/>
              </a:solidFill>
              <a:latin typeface="Arial"/>
              <a:ea typeface="ＭＳ Ｐゴシック" charset="-128"/>
              <a:cs typeface="Arial"/>
            </a:endParaRPr>
          </a:p>
        </p:txBody>
      </p:sp>
      <p:pic>
        <p:nvPicPr>
          <p:cNvPr id="7" name="Picture 6" descr="Models-application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3000375" y="2062037"/>
            <a:ext cx="5988050" cy="411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414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000" y="1174750"/>
            <a:ext cx="5588000" cy="3721100"/>
          </a:xfrm>
          <a:prstGeom prst="rect">
            <a:avLst/>
          </a:prstGeom>
        </p:spPr>
      </p:pic>
      <p:pic>
        <p:nvPicPr>
          <p:cNvPr id="4" name="Picture 3" descr="IOP publishing-bann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08888"/>
          </a:xfrm>
          <a:prstGeom prst="rect">
            <a:avLst/>
          </a:prstGeom>
        </p:spPr>
      </p:pic>
      <p:sp>
        <p:nvSpPr>
          <p:cNvPr id="5" name="Rectangle 6"/>
          <p:cNvSpPr txBox="1">
            <a:spLocks noChangeArrowheads="1"/>
          </p:cNvSpPr>
          <p:nvPr/>
        </p:nvSpPr>
        <p:spPr bwMode="auto">
          <a:xfrm>
            <a:off x="273328" y="2579958"/>
            <a:ext cx="3282672" cy="4074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Developed requirements with AAS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Created RFP/ITT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Awarded contract to </a:t>
            </a:r>
            <a:r>
              <a:rPr lang="en-GB" sz="2200" dirty="0" err="1" smtClean="0">
                <a:latin typeface="Arial"/>
                <a:ea typeface="ＭＳ Ｐゴシック" charset="-128"/>
                <a:cs typeface="Arial"/>
              </a:rPr>
              <a:t>Luxoft</a:t>
            </a: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, based </a:t>
            </a:r>
            <a:r>
              <a:rPr lang="en-GB" sz="2200" dirty="0">
                <a:latin typeface="Arial"/>
                <a:ea typeface="ＭＳ Ｐゴシック" charset="-128"/>
                <a:cs typeface="Arial"/>
              </a:rPr>
              <a:t>in </a:t>
            </a: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Dnepropetrovsk, Ukraine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Phase 1 required 2 months of development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Rolled out Q4 2013</a:t>
            </a:r>
            <a:endParaRPr lang="en-GB" sz="2200" dirty="0"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273328" y="1754299"/>
            <a:ext cx="7943850" cy="65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100000"/>
              <a:buNone/>
            </a:pPr>
            <a:r>
              <a:rPr lang="en-GB" sz="2200" b="1" dirty="0" smtClean="0">
                <a:solidFill>
                  <a:srgbClr val="B70F20"/>
                </a:solidFill>
                <a:latin typeface="Arial"/>
                <a:ea typeface="ＭＳ Ｐゴシック" charset="-128"/>
                <a:cs typeface="Arial"/>
              </a:rPr>
              <a:t>Development</a:t>
            </a:r>
            <a:endParaRPr lang="en-GB" sz="2200" b="1" dirty="0">
              <a:solidFill>
                <a:srgbClr val="B70F20"/>
              </a:solidFill>
              <a:latin typeface="Arial"/>
              <a:ea typeface="ＭＳ Ｐゴシック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746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OP publishing-bann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08888"/>
          </a:xfrm>
          <a:prstGeom prst="rect">
            <a:avLst/>
          </a:prstGeom>
        </p:spPr>
      </p:pic>
      <p:sp>
        <p:nvSpPr>
          <p:cNvPr id="5" name="Rectangle 6"/>
          <p:cNvSpPr txBox="1">
            <a:spLocks noChangeArrowheads="1"/>
          </p:cNvSpPr>
          <p:nvPr/>
        </p:nvSpPr>
        <p:spPr bwMode="auto">
          <a:xfrm>
            <a:off x="273328" y="2579958"/>
            <a:ext cx="8323794" cy="3600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Resource for scholars to quickly discover and reuse images:</a:t>
            </a:r>
          </a:p>
          <a:p>
            <a:pPr lvl="1"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1800" dirty="0" smtClean="0">
                <a:latin typeface="Arial"/>
                <a:ea typeface="ＭＳ Ｐゴシック" charset="-128"/>
                <a:cs typeface="Arial"/>
              </a:rPr>
              <a:t>figur</a:t>
            </a:r>
            <a:r>
              <a:rPr lang="en-GB" sz="1800" dirty="0" smtClean="0">
                <a:latin typeface="Arial"/>
                <a:ea typeface="ＭＳ Ｐゴシック" charset="-128"/>
                <a:cs typeface="Arial"/>
              </a:rPr>
              <a:t>e captions</a:t>
            </a:r>
          </a:p>
          <a:p>
            <a:pPr lvl="1"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1800" dirty="0" smtClean="0">
                <a:latin typeface="Arial"/>
                <a:ea typeface="ＭＳ Ｐゴシック" charset="-128"/>
                <a:cs typeface="Arial"/>
              </a:rPr>
              <a:t>paragraphs with reference calls</a:t>
            </a:r>
          </a:p>
          <a:p>
            <a:pPr lvl="1"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1800" dirty="0" smtClean="0">
                <a:latin typeface="Arial"/>
                <a:ea typeface="ＭＳ Ｐゴシック" charset="-128"/>
                <a:cs typeface="Arial"/>
              </a:rPr>
              <a:t>abstract</a:t>
            </a:r>
          </a:p>
          <a:p>
            <a:pPr lvl="1"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1800" dirty="0" smtClean="0">
                <a:latin typeface="Arial"/>
                <a:ea typeface="ＭＳ Ｐゴシック" charset="-128"/>
                <a:cs typeface="Arial"/>
              </a:rPr>
              <a:t>title </a:t>
            </a:r>
          </a:p>
          <a:p>
            <a:pPr lvl="1"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1800" dirty="0" smtClean="0">
                <a:latin typeface="Arial"/>
                <a:ea typeface="ＭＳ Ｐゴシック" charset="-128"/>
                <a:cs typeface="Arial"/>
              </a:rPr>
              <a:t>author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Or to navigate specifically by J/V/P or DOI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Link back to full text or download products (PPT files, hi-res)</a:t>
            </a: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273328" y="1754299"/>
            <a:ext cx="7943850" cy="65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100000"/>
              <a:buNone/>
            </a:pPr>
            <a:r>
              <a:rPr lang="en-GB" sz="2200" b="1" dirty="0" smtClean="0">
                <a:solidFill>
                  <a:srgbClr val="B70F20"/>
                </a:solidFill>
                <a:latin typeface="Arial"/>
                <a:ea typeface="ＭＳ Ｐゴシック" charset="-128"/>
                <a:cs typeface="Arial"/>
              </a:rPr>
              <a:t>Usage</a:t>
            </a:r>
            <a:endParaRPr lang="en-GB" sz="2200" b="1" dirty="0">
              <a:solidFill>
                <a:srgbClr val="B70F20"/>
              </a:solidFill>
              <a:latin typeface="Arial"/>
              <a:ea typeface="ＭＳ Ｐゴシック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4319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OP publishing-bann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08888"/>
          </a:xfrm>
          <a:prstGeom prst="rect">
            <a:avLst/>
          </a:prstGeom>
        </p:spPr>
      </p:pic>
      <p:sp>
        <p:nvSpPr>
          <p:cNvPr id="5" name="Rectangle 6"/>
          <p:cNvSpPr txBox="1">
            <a:spLocks noChangeArrowheads="1"/>
          </p:cNvSpPr>
          <p:nvPr/>
        </p:nvSpPr>
        <p:spPr bwMode="auto">
          <a:xfrm>
            <a:off x="273328" y="2579958"/>
            <a:ext cx="8323794" cy="3600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Improved search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Incorporation of UAT and semantic relatedness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Addition of Figure Set and </a:t>
            </a:r>
            <a:r>
              <a:rPr lang="en-GB" sz="2200" dirty="0" err="1" smtClean="0">
                <a:latin typeface="Arial"/>
                <a:ea typeface="ＭＳ Ｐゴシック" charset="-128"/>
                <a:cs typeface="Arial"/>
              </a:rPr>
              <a:t>DbF</a:t>
            </a: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 discovery services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Legacy content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err="1" smtClean="0">
                <a:latin typeface="Arial"/>
                <a:ea typeface="ＭＳ Ｐゴシック" charset="-128"/>
                <a:cs typeface="Arial"/>
              </a:rPr>
              <a:t>MathJax</a:t>
            </a:r>
            <a:endParaRPr lang="en-GB" sz="2200" dirty="0" smtClean="0">
              <a:latin typeface="Arial"/>
              <a:ea typeface="ＭＳ Ｐゴシック" charset="-128"/>
              <a:cs typeface="Arial"/>
            </a:endParaRP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Image widget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Personal library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Improved video handling </a:t>
            </a:r>
            <a:endParaRPr lang="en-GB" sz="2200" dirty="0"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273328" y="1754299"/>
            <a:ext cx="7943850" cy="65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100000"/>
              <a:buNone/>
            </a:pPr>
            <a:r>
              <a:rPr lang="en-GB" sz="2200" b="1" dirty="0" smtClean="0">
                <a:solidFill>
                  <a:srgbClr val="B70F20"/>
                </a:solidFill>
                <a:latin typeface="Arial"/>
                <a:ea typeface="ＭＳ Ｐゴシック" charset="-128"/>
                <a:cs typeface="Arial"/>
              </a:rPr>
              <a:t>Future Plans</a:t>
            </a:r>
            <a:endParaRPr lang="en-GB" sz="2200" b="1" dirty="0">
              <a:solidFill>
                <a:srgbClr val="B70F20"/>
              </a:solidFill>
              <a:latin typeface="Arial"/>
              <a:ea typeface="ＭＳ Ｐゴシック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94727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OP publishing-bann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08888"/>
          </a:xfrm>
          <a:prstGeom prst="rect">
            <a:avLst/>
          </a:prstGeom>
        </p:spPr>
      </p:pic>
      <p:sp>
        <p:nvSpPr>
          <p:cNvPr id="5" name="Rectangle 6"/>
          <p:cNvSpPr txBox="1">
            <a:spLocks noChangeArrowheads="1"/>
          </p:cNvSpPr>
          <p:nvPr/>
        </p:nvSpPr>
        <p:spPr bwMode="auto">
          <a:xfrm>
            <a:off x="273328" y="2579958"/>
            <a:ext cx="8323794" cy="3600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Live (</a:t>
            </a:r>
            <a:r>
              <a:rPr lang="en-GB" sz="2200" dirty="0" smtClean="0">
                <a:latin typeface="Arial"/>
                <a:ea typeface="ＭＳ Ｐゴシック" charset="-128"/>
                <a:cs typeface="Arial"/>
                <a:hlinkClick r:id="rId3"/>
              </a:rPr>
              <a:t>http://astroexplorer.org</a:t>
            </a: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)</a:t>
            </a:r>
          </a:p>
          <a:p>
            <a:pPr>
              <a:buClr>
                <a:srgbClr val="C20D20"/>
              </a:buClr>
              <a:buSzPct val="100000"/>
              <a:buFont typeface="Lucida Grande"/>
              <a:buChar char="●"/>
            </a:pPr>
            <a:r>
              <a:rPr lang="en-GB" sz="2200" dirty="0">
                <a:latin typeface="Arial"/>
                <a:ea typeface="ＭＳ Ｐゴシック" charset="-128"/>
                <a:cs typeface="Arial"/>
              </a:rPr>
              <a:t>Test server </a:t>
            </a: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(</a:t>
            </a:r>
            <a:r>
              <a:rPr lang="en-GB" sz="2200" dirty="0" smtClean="0">
                <a:latin typeface="Arial"/>
                <a:ea typeface="ＭＳ Ｐゴシック" charset="-128"/>
                <a:cs typeface="Arial"/>
                <a:hlinkClick r:id="rId4"/>
              </a:rPr>
              <a:t>link</a:t>
            </a:r>
            <a:r>
              <a:rPr lang="en-GB" sz="2200" dirty="0" smtClean="0">
                <a:latin typeface="Arial"/>
                <a:ea typeface="ＭＳ Ｐゴシック" charset="-128"/>
                <a:cs typeface="Arial"/>
              </a:rPr>
              <a:t>)</a:t>
            </a:r>
            <a:endParaRPr lang="en-GB" sz="2200" dirty="0" smtClean="0"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273328" y="1754299"/>
            <a:ext cx="7943850" cy="65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100000"/>
              <a:buNone/>
            </a:pPr>
            <a:r>
              <a:rPr lang="en-GB" sz="2200" b="1" dirty="0" smtClean="0">
                <a:solidFill>
                  <a:srgbClr val="B70F20"/>
                </a:solidFill>
                <a:latin typeface="Arial"/>
                <a:ea typeface="ＭＳ Ｐゴシック" charset="-128"/>
                <a:cs typeface="Arial"/>
              </a:rPr>
              <a:t>Demo</a:t>
            </a:r>
            <a:endParaRPr lang="en-GB" sz="2200" b="1" dirty="0">
              <a:solidFill>
                <a:srgbClr val="B70F20"/>
              </a:solidFill>
              <a:latin typeface="Arial"/>
              <a:ea typeface="ＭＳ Ｐゴシック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81997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774</TotalTime>
  <Words>268</Words>
  <Application>Microsoft Macintosh PowerPoint</Application>
  <PresentationFormat>On-screen Show (4:3)</PresentationFormat>
  <Paragraphs>67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IOP Publishing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Frederique Swist</dc:creator>
  <cp:lastModifiedBy>Kerry Kroffe</cp:lastModifiedBy>
  <cp:revision>20</cp:revision>
  <dcterms:created xsi:type="dcterms:W3CDTF">2013-12-03T11:09:57Z</dcterms:created>
  <dcterms:modified xsi:type="dcterms:W3CDTF">2014-04-03T12:11:32Z</dcterms:modified>
</cp:coreProperties>
</file>