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DCDCFF"/>
    <a:srgbClr val="0000FF"/>
    <a:srgbClr val="00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6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82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8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4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62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11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10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45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95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25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53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38A7B-6D29-48C9-BF9B-570312ED351D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9D194-C88C-4349-BA5B-7A850E087C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55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-library.desy.de/akw/HEPont.r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rxiv.org/abs/1403.6178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HEPont.rdf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37629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70C0"/>
                </a:solidFill>
              </a:rPr>
              <a:t>April 3, 2014</a:t>
            </a:r>
            <a:endParaRPr lang="de-DE" sz="1400" dirty="0">
              <a:solidFill>
                <a:srgbClr val="0070C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7544" y="1645116"/>
            <a:ext cx="3600400" cy="3600400"/>
            <a:chOff x="467544" y="1645116"/>
            <a:chExt cx="3600400" cy="3600400"/>
          </a:xfrm>
        </p:grpSpPr>
        <p:sp>
          <p:nvSpPr>
            <p:cNvPr id="10" name="Oval 9"/>
            <p:cNvSpPr/>
            <p:nvPr/>
          </p:nvSpPr>
          <p:spPr>
            <a:xfrm>
              <a:off x="467544" y="1645116"/>
              <a:ext cx="3600400" cy="3600400"/>
            </a:xfrm>
            <a:prstGeom prst="ellipse">
              <a:avLst/>
            </a:prstGeom>
            <a:gradFill flip="none" rotWithShape="1">
              <a:gsLst>
                <a:gs pos="66000">
                  <a:srgbClr val="DCDCFF"/>
                </a:gs>
                <a:gs pos="40000">
                  <a:srgbClr val="8080FF"/>
                </a:gs>
                <a:gs pos="19000">
                  <a:srgbClr val="4040FF"/>
                </a:gs>
                <a:gs pos="0">
                  <a:srgbClr val="0000FF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91377" y="3149570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chemeClr val="bg1"/>
                  </a:solidFill>
                </a:rPr>
                <a:t>HEP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27003" y="2438510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chemeClr val="bg1"/>
                  </a:solidFill>
                </a:rPr>
                <a:t>astro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09342" y="2749461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chemeClr val="bg1"/>
                  </a:solidFill>
                </a:rPr>
                <a:t>nucl</a:t>
              </a:r>
              <a:endParaRPr lang="de-DE" sz="24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04618" y="3936598"/>
              <a:ext cx="11353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i</a:t>
              </a:r>
              <a:r>
                <a:rPr lang="en-US" sz="2000" dirty="0" smtClean="0">
                  <a:solidFill>
                    <a:schemeClr val="bg1"/>
                  </a:solidFill>
                </a:rPr>
                <a:t>ns-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det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1973" y="3721154"/>
              <a:ext cx="1152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</a:rPr>
                <a:t>a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cc-ph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39752" y="4826309"/>
              <a:ext cx="6369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bg1"/>
                  </a:solidFill>
                </a:rPr>
                <a:t>cs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33746" y="2051196"/>
              <a:ext cx="991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math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9036" y="2288252"/>
              <a:ext cx="9306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c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ond</a:t>
              </a:r>
              <a:r>
                <a:rPr lang="en-US" sz="1200" dirty="0" smtClean="0">
                  <a:solidFill>
                    <a:schemeClr val="bg1"/>
                  </a:solidFill>
                </a:rPr>
                <a:t>-mat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02854" y="2980293"/>
              <a:ext cx="991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</a:rPr>
                <a:t>d</a:t>
              </a:r>
              <a:r>
                <a:rPr lang="en-US" sz="1600" dirty="0" smtClean="0">
                  <a:solidFill>
                    <a:schemeClr val="bg1"/>
                  </a:solidFill>
                </a:rPr>
                <a:t>ata-an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49482" y="4342009"/>
              <a:ext cx="991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general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579361" y="1105053"/>
            <a:ext cx="4320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4"/>
              </a:rPr>
              <a:t>http://www-library.desy.de/akw/HEPont.rdf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Based on 3743 keywords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           incl. 794 particles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 smtClean="0">
                <a:solidFill>
                  <a:srgbClr val="0070C0"/>
                </a:solidFill>
              </a:rPr>
              <a:t>ynonyms, regular-expressions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r</a:t>
            </a:r>
            <a:r>
              <a:rPr lang="en-US" dirty="0" smtClean="0">
                <a:solidFill>
                  <a:srgbClr val="0070C0"/>
                </a:solidFill>
              </a:rPr>
              <a:t>elations: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broader, narrower, related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58 887 combinations</a:t>
            </a:r>
            <a:r>
              <a:rPr lang="en-US" dirty="0" smtClean="0">
                <a:solidFill>
                  <a:srgbClr val="0070C0"/>
                </a:solidFill>
                <a:latin typeface="Wingdings 3" panose="05040102010807070707" pitchFamily="18" charset="2"/>
              </a:rPr>
              <a:t> c </a:t>
            </a:r>
            <a:r>
              <a:rPr lang="en-US" dirty="0" smtClean="0">
                <a:solidFill>
                  <a:srgbClr val="0070C0"/>
                </a:solidFill>
              </a:rPr>
              <a:t>high granularity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Started in 1970’s to describe content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Now used for searching and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selection via automatic indexing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With time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keywords change, scope/depth changes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Keywords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37629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70C0"/>
                </a:solidFill>
              </a:rPr>
              <a:t>April 3, 2014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270" y="980728"/>
            <a:ext cx="719343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kT</a:t>
            </a:r>
            <a:r>
              <a:rPr lang="en-US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algorithm</a:t>
            </a:r>
          </a:p>
          <a:p>
            <a:r>
              <a:rPr lang="en-US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b: track data analysis: jet</a:t>
            </a:r>
          </a:p>
          <a:p>
            <a:r>
              <a:rPr lang="en-US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h: /\$?[</a:t>
            </a:r>
            <a:r>
              <a:rPr lang="en-US" sz="1600" dirty="0" err="1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kK</a:t>
            </a:r>
            <a:r>
              <a:rPr lang="en-US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]_?[</a:t>
            </a:r>
            <a:r>
              <a:rPr lang="en-US" sz="1600" dirty="0" err="1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tT</a:t>
            </a:r>
            <a:r>
              <a:rPr lang="en-US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]\$?[-\s]algorithm</a:t>
            </a:r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/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phi**n model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b: field theoretical model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c: may be coupled with specific n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H: before 1990 'field theoretical model, scalar'</a:t>
            </a:r>
          </a:p>
          <a:p>
            <a:r>
              <a:rPr lang="fr-FR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photino</a:t>
            </a:r>
            <a:endParaRPr lang="fr-FR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fr-FR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b: </a:t>
            </a:r>
            <a:r>
              <a:rPr lang="fr-FR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sparticle</a:t>
            </a:r>
            <a:endParaRPr lang="fr-FR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fr-FR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i: </a:t>
            </a:r>
            <a:r>
              <a:rPr lang="fr-FR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core</a:t>
            </a:r>
            <a:endParaRPr lang="fr-FR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photomultiplier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PMT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photodiode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photocathode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photon sensor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photon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r: X-ray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r: gamma ray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r: radio wave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b: gauge boson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53264" y="2990239"/>
            <a:ext cx="43471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Simple </a:t>
            </a:r>
            <a:r>
              <a:rPr lang="en-US" sz="2000" dirty="0" err="1" smtClean="0">
                <a:solidFill>
                  <a:srgbClr val="0070C0"/>
                </a:solidFill>
              </a:rPr>
              <a:t>ascii</a:t>
            </a:r>
            <a:r>
              <a:rPr lang="en-US" sz="2000" dirty="0" smtClean="0">
                <a:solidFill>
                  <a:srgbClr val="0070C0"/>
                </a:solidFill>
              </a:rPr>
              <a:t> format for editing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All particles are in relation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other terms have to be completed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>
                <a:solidFill>
                  <a:srgbClr val="0070C0"/>
                </a:solidFill>
              </a:rPr>
              <a:t>C</a:t>
            </a:r>
            <a:r>
              <a:rPr lang="en-US" sz="2000" dirty="0" smtClean="0">
                <a:solidFill>
                  <a:srgbClr val="0070C0"/>
                </a:solidFill>
              </a:rPr>
              <a:t>omments / descriptions 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Historical notes about changes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Some KW are tagged as ‘CORE’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used for automatic selection of articles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Composite Keywords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37629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70C0"/>
                </a:solidFill>
              </a:rPr>
              <a:t>April 3, 2014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304" y="2066149"/>
            <a:ext cx="47437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action: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dynamical system: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infrared problem: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phase space: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renormalization group: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r: asymptotic safety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vector manifestation: fixed point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0304" y="1648887"/>
            <a:ext cx="4347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s</a:t>
            </a:r>
            <a:r>
              <a:rPr lang="en-US" sz="2000" dirty="0" smtClean="0">
                <a:solidFill>
                  <a:srgbClr val="0070C0"/>
                </a:solidFill>
              </a:rPr>
              <a:t>omething: </a:t>
            </a:r>
            <a:r>
              <a:rPr lang="en-US" sz="2000" b="1" dirty="0" smtClean="0">
                <a:solidFill>
                  <a:srgbClr val="0070C0"/>
                </a:solidFill>
              </a:rPr>
              <a:t>fixed point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35359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granularity</a:t>
            </a:r>
            <a:endParaRPr lang="en-US" sz="28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84082" y="2083301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boundary condition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conformal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finite temperature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infrared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IR fixed point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non-</a:t>
            </a:r>
            <a:r>
              <a:rPr lang="en-US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Gaussianity</a:t>
            </a:r>
            <a:endParaRPr lang="en-US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</a:t>
            </a:r>
            <a:r>
              <a:rPr lang="en-US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nonperturbative</a:t>
            </a:r>
            <a:endParaRPr lang="en-US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</a:t>
            </a:r>
            <a:r>
              <a:rPr lang="en-US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orbifold</a:t>
            </a:r>
            <a:endParaRPr lang="en-US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stability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tadpole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fixed point: ultraviolet</a:t>
            </a:r>
          </a:p>
          <a:p>
            <a:r>
              <a:rPr lang="en-US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r: asymptotic safety</a:t>
            </a:r>
            <a:endParaRPr lang="sv-S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99437" y="1648887"/>
            <a:ext cx="398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fixed point</a:t>
            </a:r>
            <a:r>
              <a:rPr lang="en-US" sz="2000" dirty="0" smtClean="0">
                <a:solidFill>
                  <a:srgbClr val="0070C0"/>
                </a:solidFill>
              </a:rPr>
              <a:t>: feature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395536" y="5039598"/>
            <a:ext cx="434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Maintained &amp;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controlled list of combinations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1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BibClassify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37629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70C0"/>
                </a:solidFill>
              </a:rPr>
              <a:t>April 3, 2014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1052735"/>
            <a:ext cx="660626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Code from CERN </a:t>
            </a:r>
            <a:r>
              <a:rPr lang="en-US" sz="2400" b="1" dirty="0" smtClean="0">
                <a:solidFill>
                  <a:srgbClr val="0070C0"/>
                </a:solidFill>
                <a:latin typeface="Wingdings 2" panose="05020102010507070707" pitchFamily="18" charset="2"/>
              </a:rPr>
              <a:t>V</a:t>
            </a:r>
            <a:r>
              <a:rPr lang="en-US" sz="2400" b="1" dirty="0" smtClean="0">
                <a:solidFill>
                  <a:srgbClr val="0070C0"/>
                </a:solidFill>
              </a:rPr>
              <a:t> Ontology from DESY</a:t>
            </a:r>
          </a:p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de-DE" sz="2000" dirty="0" err="1" smtClean="0">
                <a:solidFill>
                  <a:srgbClr val="0070C0"/>
                </a:solidFill>
              </a:rPr>
              <a:t>plain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  <a:r>
              <a:rPr lang="de-DE" sz="2000" dirty="0" err="1" smtClean="0">
                <a:solidFill>
                  <a:srgbClr val="0070C0"/>
                </a:solidFill>
              </a:rPr>
              <a:t>phrase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  <a:r>
              <a:rPr lang="de-DE" sz="2000" dirty="0" err="1" smtClean="0">
                <a:solidFill>
                  <a:srgbClr val="0070C0"/>
                </a:solidFill>
              </a:rPr>
              <a:t>matching</a:t>
            </a:r>
            <a:endParaRPr lang="de-DE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relies on synonyms and regular-expressions in ontology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	</a:t>
            </a:r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eighboring words </a:t>
            </a:r>
            <a:r>
              <a:rPr lang="en-US" sz="2000" dirty="0" smtClean="0">
                <a:solidFill>
                  <a:srgbClr val="0070C0"/>
                </a:solidFill>
                <a:latin typeface="Wingdings 3" panose="05040102010807070707" pitchFamily="18" charset="2"/>
              </a:rPr>
              <a:t>c</a:t>
            </a:r>
            <a:r>
              <a:rPr lang="en-US" sz="2000" dirty="0" smtClean="0">
                <a:solidFill>
                  <a:srgbClr val="0070C0"/>
                </a:solidFill>
              </a:rPr>
              <a:t> composite keywords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Output: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Number of composite / single / CORE keywords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1</a:t>
            </a:r>
            <a:r>
              <a:rPr lang="en-US" sz="2000" baseline="30000" dirty="0" smtClean="0">
                <a:solidFill>
                  <a:srgbClr val="0070C0"/>
                </a:solidFill>
              </a:rPr>
              <a:t>st</a:t>
            </a:r>
            <a:r>
              <a:rPr lang="en-US" sz="2000" dirty="0" smtClean="0">
                <a:solidFill>
                  <a:srgbClr val="0070C0"/>
                </a:solidFill>
              </a:rPr>
              <a:t> attempts to determine category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Selection of articles based on number of ‘CORE’-keywords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f</a:t>
            </a:r>
            <a:r>
              <a:rPr lang="en-US" sz="2000" dirty="0" smtClean="0">
                <a:solidFill>
                  <a:srgbClr val="0070C0"/>
                </a:solidFill>
              </a:rPr>
              <a:t>rom full-text (</a:t>
            </a:r>
            <a:r>
              <a:rPr lang="en-US" sz="2000" dirty="0" err="1" smtClean="0">
                <a:solidFill>
                  <a:srgbClr val="0070C0"/>
                </a:solidFill>
              </a:rPr>
              <a:t>arXiv</a:t>
            </a:r>
            <a:r>
              <a:rPr lang="en-US" sz="2000" dirty="0" smtClean="0">
                <a:solidFill>
                  <a:srgbClr val="0070C0"/>
                </a:solidFill>
              </a:rPr>
              <a:t>): no CORE-KW </a:t>
            </a:r>
            <a:r>
              <a:rPr lang="en-US" sz="2000" dirty="0" smtClean="0">
                <a:solidFill>
                  <a:srgbClr val="0070C0"/>
                </a:solidFill>
                <a:latin typeface="Wingdings 3" panose="05040102010807070707" pitchFamily="18" charset="2"/>
              </a:rPr>
              <a:t>g</a:t>
            </a:r>
            <a:r>
              <a:rPr lang="en-US" sz="2000" dirty="0" smtClean="0">
                <a:solidFill>
                  <a:srgbClr val="0070C0"/>
                </a:solidFill>
              </a:rPr>
              <a:t> ignore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f</a:t>
            </a:r>
            <a:r>
              <a:rPr lang="en-US" sz="2000" dirty="0" smtClean="0">
                <a:solidFill>
                  <a:srgbClr val="0070C0"/>
                </a:solidFill>
              </a:rPr>
              <a:t>rom title, abstract: suggestion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4355976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 KW from full-text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352187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2"/>
              </a:rPr>
              <a:t>arXiv:1403.6178</a:t>
            </a:r>
            <a:r>
              <a:rPr lang="de-DE" dirty="0" smtClean="0"/>
              <a:t> </a:t>
            </a:r>
            <a:r>
              <a:rPr lang="de-DE" sz="1600" dirty="0" smtClean="0"/>
              <a:t>[</a:t>
            </a:r>
            <a:r>
              <a:rPr lang="de-DE" sz="1600" dirty="0" err="1" smtClean="0"/>
              <a:t>physics.gen-ph</a:t>
            </a:r>
            <a:r>
              <a:rPr lang="de-DE" sz="1600" dirty="0" smtClean="0"/>
              <a:t>]   </a:t>
            </a:r>
            <a:r>
              <a:rPr lang="de-DE" sz="1600" dirty="0" err="1" smtClean="0"/>
              <a:t>no</a:t>
            </a:r>
            <a:r>
              <a:rPr lang="de-DE" sz="1600" dirty="0" smtClean="0"/>
              <a:t> </a:t>
            </a:r>
            <a:r>
              <a:rPr lang="de-DE" sz="1600" dirty="0" err="1" smtClean="0"/>
              <a:t>cross-listing</a:t>
            </a:r>
            <a:endParaRPr lang="en-US" sz="1600" b="1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Investigation of Bouncing Universe and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Phantom Crossing in Modified Gravity Coupled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with </a:t>
            </a:r>
            <a:r>
              <a:rPr lang="en-US" dirty="0" err="1" smtClean="0">
                <a:solidFill>
                  <a:srgbClr val="0070C0"/>
                </a:solidFill>
              </a:rPr>
              <a:t>Weyl</a:t>
            </a:r>
            <a:r>
              <a:rPr lang="en-US" dirty="0" smtClean="0">
                <a:solidFill>
                  <a:srgbClr val="0070C0"/>
                </a:solidFill>
              </a:rPr>
              <a:t> Tensor and its Reconstruction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36096" y="116632"/>
            <a:ext cx="370790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Composite </a:t>
            </a:r>
            <a:r>
              <a:rPr lang="de-DE" sz="1000" b="1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keywords</a:t>
            </a:r>
            <a:r>
              <a:rPr lang="de-DE" sz="10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18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model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44]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9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expansion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acceleration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[10, 6]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6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field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theory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scalar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[3, 7]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5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Weyl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14]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5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tensor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Weyl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[6, 14]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4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f(R) [39, 27]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phantom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crossing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[12, 8]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energy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density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[6, 4]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2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scale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transformation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[17, 3]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2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invariance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conformal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[8, 8]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2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action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Einstein-Hilbert [12, 2]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2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expansion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background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[10, 2]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action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12]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conformal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8]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coupling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7]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inflation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model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[3, 44]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Einstein-Hilbert [39, 2]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force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[1, 39]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fundamental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constant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[39, 0]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dark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energy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holography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[21, 5]</a:t>
            </a:r>
          </a:p>
          <a:p>
            <a:endParaRPr lang="de-DE" sz="1000" b="1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Single </a:t>
            </a:r>
            <a:r>
              <a:rPr lang="de-DE" sz="1000" b="1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keywords</a:t>
            </a:r>
            <a:r>
              <a:rPr lang="de-DE" sz="10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cosmological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constant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11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cosmological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model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10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quintessence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8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dark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matter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7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equation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of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state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7  Robertson-Walker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6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singularity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6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big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bang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4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general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relativity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4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horizon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4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bounce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4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star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sloan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digital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sky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survey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boundary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condition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solar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system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collapse</a:t>
            </a:r>
            <a:endParaRPr lang="de-DE" sz="10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Einstein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WMAP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3  4/3</a:t>
            </a:r>
          </a:p>
          <a:p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2 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cosmic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background</a:t>
            </a:r>
            <a:r>
              <a:rPr lang="de-DE" sz="10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0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radiation</a:t>
            </a:r>
            <a:endParaRPr lang="de-DE" sz="1000" dirty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2737182"/>
            <a:ext cx="5040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Core </a:t>
            </a:r>
            <a:r>
              <a:rPr lang="de-DE" sz="1600" b="1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keywords</a:t>
            </a:r>
            <a:r>
              <a:rPr lang="de-DE" sz="16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10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quintessence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quintom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k-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essence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Gauss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-Bonnet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term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1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unified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field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theory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pPr marL="228600" indent="-228600">
              <a:buAutoNum type="arabicPlain"/>
            </a:pPr>
            <a:r>
              <a:rPr lang="de-DE" sz="160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Brans-Dicke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model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pPr marL="228600" indent="-228600">
              <a:buAutoNum type="arabicPlain"/>
            </a:pP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Field </a:t>
            </a:r>
            <a:r>
              <a:rPr lang="de-DE" sz="1600" b="1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codes</a:t>
            </a:r>
            <a:r>
              <a:rPr lang="de-DE" sz="1600" b="1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a: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big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bang,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sloan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digital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sky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survey</a:t>
            </a:r>
            <a:endParaRPr lang="de-DE" sz="1600" dirty="0" smtClean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  <a:p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g: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force</a:t>
            </a:r>
            <a:r>
              <a:rPr lang="de-DE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 </a:t>
            </a:r>
            <a:b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</a:b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cosmological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model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,</a:t>
            </a:r>
            <a:r>
              <a:rPr lang="de-DE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/>
            </a:r>
            <a:br>
              <a:rPr lang="de-DE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</a:b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  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gravitation</a:t>
            </a:r>
            <a:r>
              <a:rPr lang="de-DE" sz="16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:</a:t>
            </a:r>
            <a:r>
              <a:rPr lang="de-DE" sz="1600" dirty="0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fundamental </a:t>
            </a:r>
            <a:r>
              <a:rPr lang="de-DE" sz="1600" dirty="0" err="1" smtClean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constant</a:t>
            </a:r>
            <a:endParaRPr lang="de-DE" sz="1600" dirty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1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</a:t>
            </a:r>
            <a:endParaRPr lang="de-DE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295991"/>
            <a:ext cx="1714491" cy="462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0338"/>
            <a:ext cx="612651" cy="598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7355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Kirsten Sachs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63818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AAHEP7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37629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70C0"/>
                </a:solidFill>
              </a:rPr>
              <a:t>April 3, 2014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1133128"/>
            <a:ext cx="380906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Ontology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Complete relations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no unrelated keyword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Complete categories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Restrict keywords to category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ATLAS, STAR in </a:t>
            </a:r>
            <a:r>
              <a:rPr lang="en-US" dirty="0" err="1" smtClean="0">
                <a:solidFill>
                  <a:srgbClr val="0070C0"/>
                </a:solidFill>
              </a:rPr>
              <a:t>astro-ph</a:t>
            </a:r>
            <a:r>
              <a:rPr lang="en-US" dirty="0" smtClean="0">
                <a:solidFill>
                  <a:srgbClr val="0070C0"/>
                </a:solidFill>
              </a:rPr>
              <a:t> / </a:t>
            </a:r>
            <a:r>
              <a:rPr lang="en-US" dirty="0" err="1" smtClean="0">
                <a:solidFill>
                  <a:srgbClr val="0070C0"/>
                </a:solidFill>
              </a:rPr>
              <a:t>hep</a:t>
            </a:r>
            <a:r>
              <a:rPr lang="en-US" dirty="0" smtClean="0">
                <a:solidFill>
                  <a:srgbClr val="0070C0"/>
                </a:solidFill>
              </a:rPr>
              <a:t>-ex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CORE / BORDER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tag interesting non-core KW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e.g. dark energy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85686" y="1133128"/>
            <a:ext cx="380906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70C0"/>
                </a:solidFill>
              </a:rPr>
              <a:t>BibClassify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Exclude formula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too many </a:t>
            </a:r>
            <a:r>
              <a:rPr lang="en-US" dirty="0" smtClean="0">
                <a:solidFill>
                  <a:srgbClr val="0070C0"/>
                </a:solidFill>
                <a:latin typeface="Symbol" panose="05050102010706020507" pitchFamily="18" charset="2"/>
              </a:rPr>
              <a:t>L, S </a:t>
            </a:r>
            <a:r>
              <a:rPr lang="en-US" dirty="0" smtClean="0">
                <a:solidFill>
                  <a:srgbClr val="0070C0"/>
                </a:solidFill>
              </a:rPr>
              <a:t>in math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Be smarter with standard </a:t>
            </a:r>
            <a:r>
              <a:rPr lang="en-US" dirty="0" smtClean="0">
                <a:solidFill>
                  <a:srgbClr val="0070C0"/>
                </a:solidFill>
              </a:rPr>
              <a:t>variants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e.g. hyphens</a:t>
            </a: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0C0"/>
                </a:solidFill>
              </a:rPr>
              <a:t>h</a:t>
            </a:r>
            <a:r>
              <a:rPr lang="en-US" dirty="0" err="1" smtClean="0">
                <a:solidFill>
                  <a:srgbClr val="0070C0"/>
                </a:solidFill>
              </a:rPr>
              <a:t>adronic</a:t>
            </a:r>
            <a:r>
              <a:rPr lang="en-US" dirty="0" smtClean="0">
                <a:solidFill>
                  <a:srgbClr val="0070C0"/>
                </a:solidFill>
              </a:rPr>
              <a:t> Z0 decay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  <a:latin typeface="Wingdings 3" panose="05040102010807070707" pitchFamily="18" charset="2"/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 Z0, </a:t>
            </a:r>
            <a:r>
              <a:rPr lang="en-US" dirty="0" err="1" smtClean="0">
                <a:solidFill>
                  <a:srgbClr val="0070C0"/>
                </a:solidFill>
              </a:rPr>
              <a:t>hadronic</a:t>
            </a:r>
            <a:r>
              <a:rPr lang="en-US" dirty="0" smtClean="0">
                <a:solidFill>
                  <a:srgbClr val="0070C0"/>
                </a:solidFill>
              </a:rPr>
              <a:t> decay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85686" y="4605732"/>
            <a:ext cx="39966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INSPIRE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GUI to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browse &amp; navigate through </a:t>
            </a:r>
            <a:r>
              <a:rPr lang="en-US" dirty="0" smtClean="0">
                <a:solidFill>
                  <a:srgbClr val="0070C0"/>
                </a:solidFill>
              </a:rPr>
              <a:t>keywords</a:t>
            </a:r>
            <a:endParaRPr lang="en-US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85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Office PowerPoint</Application>
  <PresentationFormat>Bildschirmpräsentation (4:3)</PresentationFormat>
  <Paragraphs>187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Theme</vt:lpstr>
      <vt:lpstr>HEPont.rdf</vt:lpstr>
      <vt:lpstr>Main Keywords</vt:lpstr>
      <vt:lpstr>Composite Keywords</vt:lpstr>
      <vt:lpstr>BibClassify</vt:lpstr>
      <vt:lpstr>Automatic KW from full-text</vt:lpstr>
      <vt:lpstr>Future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HEPont.rdf</dc:title>
  <dc:creator>Sachs, Kirsten</dc:creator>
  <cp:lastModifiedBy>Sachs, Kirsten</cp:lastModifiedBy>
  <cp:revision>33</cp:revision>
  <dcterms:created xsi:type="dcterms:W3CDTF">2014-03-26T08:14:44Z</dcterms:created>
  <dcterms:modified xsi:type="dcterms:W3CDTF">2014-04-02T18:12:50Z</dcterms:modified>
</cp:coreProperties>
</file>