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1"/>
  </p:notesMasterIdLst>
  <p:handoutMasterIdLst>
    <p:handoutMasterId r:id="rId12"/>
  </p:handoutMasterIdLst>
  <p:sldIdLst>
    <p:sldId id="256" r:id="rId2"/>
    <p:sldId id="320" r:id="rId3"/>
    <p:sldId id="321" r:id="rId4"/>
    <p:sldId id="261" r:id="rId5"/>
    <p:sldId id="316" r:id="rId6"/>
    <p:sldId id="323" r:id="rId7"/>
    <p:sldId id="296" r:id="rId8"/>
    <p:sldId id="322"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99CCFF"/>
    <a:srgbClr val="33669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89" autoAdjust="0"/>
    <p:restoredTop sz="94660"/>
  </p:normalViewPr>
  <p:slideViewPr>
    <p:cSldViewPr snapToGrid="0">
      <p:cViewPr varScale="1">
        <p:scale>
          <a:sx n="87" d="100"/>
          <a:sy n="87" d="100"/>
        </p:scale>
        <p:origin x="-912" y="-112"/>
      </p:cViewPr>
      <p:guideLst>
        <p:guide orient="horz" pos="2160"/>
        <p:guide pos="2880"/>
      </p:guideLst>
    </p:cSldViewPr>
  </p:slideViewPr>
  <p:notesTextViewPr>
    <p:cViewPr>
      <p:scale>
        <a:sx n="100" d="100"/>
        <a:sy n="100" d="100"/>
      </p:scale>
      <p:origin x="0" y="0"/>
    </p:cViewPr>
  </p:notesTextViewPr>
  <p:notesViewPr>
    <p:cSldViewPr snapToGrid="0">
      <p:cViewPr varScale="1">
        <p:scale>
          <a:sx n="67" d="100"/>
          <a:sy n="67" d="100"/>
        </p:scale>
        <p:origin x="3228" y="84"/>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handoutMaster" Target="handoutMasters/handoutMaster1.xml"/><Relationship Id="rId13" Type="http://schemas.openxmlformats.org/officeDocument/2006/relationships/printerSettings" Target="printerSettings/printerSettings1.bin"/><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373168-37FF-46E9-94D8-5C412009A90C}" type="datetimeFigureOut">
              <a:rPr lang="en-US" smtClean="0"/>
              <a:t>4/2/14</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5336A4D-42A7-4243-9E99-682F559CE4F2}" type="slidenum">
              <a:rPr lang="en-US" smtClean="0"/>
              <a:t>‹#›</a:t>
            </a:fld>
            <a:endParaRPr lang="en-US" dirty="0"/>
          </a:p>
        </p:txBody>
      </p:sp>
    </p:spTree>
    <p:extLst>
      <p:ext uri="{BB962C8B-B14F-4D97-AF65-F5344CB8AC3E}">
        <p14:creationId xmlns:p14="http://schemas.microsoft.com/office/powerpoint/2010/main" val="12792676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42EABF-4C90-4439-804B-F7AFF05F07D0}" type="datetimeFigureOut">
              <a:rPr lang="en-US" smtClean="0"/>
              <a:pPr/>
              <a:t>4/2/14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0882E0-DC80-42D2-A45B-69DF90A5B67C}" type="slidenum">
              <a:rPr lang="en-US" smtClean="0"/>
              <a:pPr/>
              <a:t>‹#›</a:t>
            </a:fld>
            <a:endParaRPr lang="en-US" dirty="0"/>
          </a:p>
        </p:txBody>
      </p:sp>
    </p:spTree>
    <p:extLst>
      <p:ext uri="{BB962C8B-B14F-4D97-AF65-F5344CB8AC3E}">
        <p14:creationId xmlns:p14="http://schemas.microsoft.com/office/powerpoint/2010/main" val="3122083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SKOS – “simple” but </a:t>
            </a:r>
            <a:r>
              <a:rPr lang="en-US" baseline="0" dirty="0" smtClean="0"/>
              <a:t>powerful – for example the same concept (identified by URI) can have multiple broader (parent) concepts or be in multiple concept schemes, meaning the same thing. Many major organizations using SKOS or extensions based on SKOS to publish their classification or thesaurus data: Library of Congress, </a:t>
            </a:r>
            <a:r>
              <a:rPr lang="en-US" baseline="0" dirty="0" err="1" smtClean="0"/>
              <a:t>DBPedia</a:t>
            </a:r>
            <a:r>
              <a:rPr lang="en-US" baseline="0" dirty="0" smtClean="0"/>
              <a:t> categories, UN Food and Agriculture Org, Getty Library (Art and Architecture Thesaurus).</a:t>
            </a:r>
            <a:endParaRPr lang="en-US" dirty="0"/>
          </a:p>
        </p:txBody>
      </p:sp>
      <p:sp>
        <p:nvSpPr>
          <p:cNvPr id="4" name="Slide Number Placeholder 3"/>
          <p:cNvSpPr>
            <a:spLocks noGrp="1"/>
          </p:cNvSpPr>
          <p:nvPr>
            <p:ph type="sldNum" sz="quarter" idx="10"/>
          </p:nvPr>
        </p:nvSpPr>
        <p:spPr/>
        <p:txBody>
          <a:bodyPr/>
          <a:lstStyle/>
          <a:p>
            <a:fld id="{AC0882E0-DC80-42D2-A45B-69DF90A5B67C}" type="slidenum">
              <a:rPr lang="en-US" smtClean="0"/>
              <a:pPr/>
              <a:t>5</a:t>
            </a:fld>
            <a:endParaRPr lang="en-US" dirty="0"/>
          </a:p>
        </p:txBody>
      </p:sp>
    </p:spTree>
    <p:extLst>
      <p:ext uri="{BB962C8B-B14F-4D97-AF65-F5344CB8AC3E}">
        <p14:creationId xmlns:p14="http://schemas.microsoft.com/office/powerpoint/2010/main" val="40250506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679138-545C-5B48-AD7D-E2F78FFE651E}" type="datetimeFigureOut">
              <a:rPr lang="en-US" smtClean="0"/>
              <a:t>4/2/14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3131071711"/>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79138-545C-5B48-AD7D-E2F78FFE651E}" type="datetimeFigureOut">
              <a:rPr lang="en-US" smtClean="0"/>
              <a:t>4/2/14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279696645"/>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79138-545C-5B48-AD7D-E2F78FFE651E}" type="datetimeFigureOut">
              <a:rPr lang="en-US" smtClean="0"/>
              <a:t>4/2/14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792414139"/>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679138-545C-5B48-AD7D-E2F78FFE651E}" type="datetimeFigureOut">
              <a:rPr lang="en-US" smtClean="0"/>
              <a:t>4/2/14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577098552"/>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679138-545C-5B48-AD7D-E2F78FFE651E}" type="datetimeFigureOut">
              <a:rPr lang="en-US" smtClean="0"/>
              <a:t>4/2/14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2990479873"/>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679138-545C-5B48-AD7D-E2F78FFE651E}" type="datetimeFigureOut">
              <a:rPr lang="en-US" smtClean="0"/>
              <a:t>4/2/14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169793609"/>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679138-545C-5B48-AD7D-E2F78FFE651E}" type="datetimeFigureOut">
              <a:rPr lang="en-US" smtClean="0"/>
              <a:t>4/2/14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3550529866"/>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679138-545C-5B48-AD7D-E2F78FFE651E}" type="datetimeFigureOut">
              <a:rPr lang="en-US" smtClean="0"/>
              <a:t>4/2/14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1682674996"/>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679138-545C-5B48-AD7D-E2F78FFE651E}" type="datetimeFigureOut">
              <a:rPr lang="en-US" smtClean="0"/>
              <a:t>4/2/14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1373291311"/>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79138-545C-5B48-AD7D-E2F78FFE651E}" type="datetimeFigureOut">
              <a:rPr lang="en-US" smtClean="0"/>
              <a:t>4/2/14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1117530841"/>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679138-545C-5B48-AD7D-E2F78FFE651E}" type="datetimeFigureOut">
              <a:rPr lang="en-US" smtClean="0"/>
              <a:t>4/2/14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6DF0E2-1538-204B-9FD8-DECEB91F8057}" type="slidenum">
              <a:rPr lang="en-US" smtClean="0"/>
              <a:t>‹#›</a:t>
            </a:fld>
            <a:endParaRPr lang="en-US"/>
          </a:p>
        </p:txBody>
      </p:sp>
    </p:spTree>
    <p:extLst>
      <p:ext uri="{BB962C8B-B14F-4D97-AF65-F5344CB8AC3E}">
        <p14:creationId xmlns:p14="http://schemas.microsoft.com/office/powerpoint/2010/main" val="3342606498"/>
      </p:ext>
    </p:extLst>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679138-545C-5B48-AD7D-E2F78FFE651E}" type="datetimeFigureOut">
              <a:rPr lang="en-US" smtClean="0"/>
              <a:t>4/2/14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6DF0E2-1538-204B-9FD8-DECEB91F8057}" type="slidenum">
              <a:rPr lang="en-US" smtClean="0"/>
              <a:t>‹#›</a:t>
            </a:fld>
            <a:endParaRPr lang="en-US"/>
          </a:p>
        </p:txBody>
      </p:sp>
    </p:spTree>
    <p:extLst>
      <p:ext uri="{BB962C8B-B14F-4D97-AF65-F5344CB8AC3E}">
        <p14:creationId xmlns:p14="http://schemas.microsoft.com/office/powerpoint/2010/main" val="343502478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xmlns:p14="http://schemas.microsoft.com/office/powerpoint/2010/main" spd="med">
    <p:zoom/>
  </p:transition>
  <p:timing>
    <p:tnLst>
      <p:par>
        <p:cTn xmlns:p14="http://schemas.microsoft.com/office/powerpoint/2010/mai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http://www.w3.org/2004/02/skos/"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mailto:apsmith@aps.org" TargetMode="External"/><Relationship Id="rId3" Type="http://schemas.openxmlformats.org/officeDocument/2006/relationships/hyperlink" Target="mailto:jbusch@taxonomystrategies.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APS Taxonomy Project</a:t>
            </a:r>
            <a:endParaRPr lang="en-US" dirty="0"/>
          </a:p>
        </p:txBody>
      </p:sp>
      <p:sp>
        <p:nvSpPr>
          <p:cNvPr id="3" name="Subtitle 2"/>
          <p:cNvSpPr>
            <a:spLocks noGrp="1"/>
          </p:cNvSpPr>
          <p:nvPr>
            <p:ph type="subTitle" idx="1"/>
          </p:nvPr>
        </p:nvSpPr>
        <p:spPr/>
        <p:txBody>
          <a:bodyPr>
            <a:normAutofit fontScale="92500"/>
          </a:bodyPr>
          <a:lstStyle/>
          <a:p>
            <a:r>
              <a:rPr lang="en-US" dirty="0" smtClean="0"/>
              <a:t>Arthur Smith, American Physical Society</a:t>
            </a:r>
          </a:p>
          <a:p>
            <a:endParaRPr lang="en-US" dirty="0" smtClean="0"/>
          </a:p>
          <a:p>
            <a:r>
              <a:rPr lang="en-US" dirty="0" smtClean="0"/>
              <a:t>April 2014</a:t>
            </a:r>
          </a:p>
          <a:p>
            <a:endParaRPr lang="en-US" dirty="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History (APS subjects perspective)</a:t>
            </a:r>
            <a:endParaRPr lang="en-US" dirty="0"/>
          </a:p>
        </p:txBody>
      </p:sp>
      <p:sp>
        <p:nvSpPr>
          <p:cNvPr id="3" name="Content Placeholder 2"/>
          <p:cNvSpPr>
            <a:spLocks noGrp="1"/>
          </p:cNvSpPr>
          <p:nvPr>
            <p:ph idx="1"/>
          </p:nvPr>
        </p:nvSpPr>
        <p:spPr/>
        <p:txBody>
          <a:bodyPr>
            <a:normAutofit/>
          </a:bodyPr>
          <a:lstStyle/>
          <a:p>
            <a:r>
              <a:rPr lang="en-US" dirty="0" smtClean="0"/>
              <a:t>1965 –  “Analytic Subject Index”, PRL reorder</a:t>
            </a:r>
          </a:p>
          <a:p>
            <a:r>
              <a:rPr lang="en-US" dirty="0" smtClean="0"/>
              <a:t>1970 – </a:t>
            </a:r>
            <a:r>
              <a:rPr lang="en-US" dirty="0" err="1" smtClean="0"/>
              <a:t>Phys</a:t>
            </a:r>
            <a:r>
              <a:rPr lang="en-US" dirty="0" smtClean="0"/>
              <a:t> Rev split into A-D</a:t>
            </a:r>
          </a:p>
          <a:p>
            <a:r>
              <a:rPr lang="en-US" dirty="0" smtClean="0"/>
              <a:t>1975 – PACS (from ICSU, AIP, IEE + others)</a:t>
            </a:r>
          </a:p>
          <a:p>
            <a:r>
              <a:rPr lang="en-US" dirty="0" smtClean="0"/>
              <a:t>1977 – revised PACS, internal database</a:t>
            </a:r>
          </a:p>
          <a:p>
            <a:r>
              <a:rPr lang="en-US" dirty="0" smtClean="0"/>
              <a:t>1997+ – journals go online, indexes obsolete?</a:t>
            </a:r>
          </a:p>
          <a:p>
            <a:r>
              <a:rPr lang="en-US" dirty="0" smtClean="0"/>
              <a:t>2010 – last PACS update from AIP</a:t>
            </a:r>
          </a:p>
          <a:p>
            <a:r>
              <a:rPr lang="en-US" dirty="0" smtClean="0"/>
              <a:t>2011 – PRX topical browsing, not PACS</a:t>
            </a:r>
          </a:p>
        </p:txBody>
      </p:sp>
    </p:spTree>
    <p:extLst>
      <p:ext uri="{BB962C8B-B14F-4D97-AF65-F5344CB8AC3E}">
        <p14:creationId xmlns:p14="http://schemas.microsoft.com/office/powerpoint/2010/main" val="2898534439"/>
      </p:ext>
    </p:extLst>
  </p:cSld>
  <p:clrMapOvr>
    <a:masterClrMapping/>
  </p:clrMapOvr>
  <p:transition xmlns:p14="http://schemas.microsoft.com/office/powerpoint/2010/main" spd="med">
    <p:zoom/>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Timeline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Initiated in early 2013</a:t>
            </a:r>
          </a:p>
          <a:p>
            <a:pPr lvl="1"/>
            <a:r>
              <a:rPr lang="en-US" dirty="0" smtClean="0"/>
              <a:t>Discussions with APS stakeholders</a:t>
            </a:r>
          </a:p>
          <a:p>
            <a:pPr lvl="1"/>
            <a:r>
              <a:rPr lang="en-US" dirty="0" smtClean="0"/>
              <a:t>No consensus on data structure, organization</a:t>
            </a:r>
          </a:p>
          <a:p>
            <a:pPr lvl="1"/>
            <a:r>
              <a:rPr lang="en-US" dirty="0" smtClean="0"/>
              <a:t>Significant software development needed</a:t>
            </a:r>
          </a:p>
          <a:p>
            <a:r>
              <a:rPr lang="en-US" dirty="0" smtClean="0"/>
              <a:t>November 2013: consultant engaged</a:t>
            </a:r>
          </a:p>
          <a:p>
            <a:pPr lvl="1"/>
            <a:r>
              <a:rPr lang="en-US" dirty="0" smtClean="0"/>
              <a:t>Taxonomy Strategies (Washington DC)</a:t>
            </a:r>
          </a:p>
          <a:p>
            <a:r>
              <a:rPr lang="en-US" dirty="0" smtClean="0"/>
              <a:t>By March 2014: some decisions on structure, software:</a:t>
            </a:r>
          </a:p>
          <a:p>
            <a:pPr lvl="1"/>
            <a:r>
              <a:rPr lang="en-US" dirty="0" smtClean="0"/>
              <a:t>Facets rather than single hierarchy</a:t>
            </a:r>
          </a:p>
          <a:p>
            <a:pPr lvl="1"/>
            <a:r>
              <a:rPr lang="en-US" dirty="0" smtClean="0"/>
              <a:t>SKOS/RDF</a:t>
            </a:r>
          </a:p>
          <a:p>
            <a:pPr lvl="1"/>
            <a:r>
              <a:rPr lang="en-US" dirty="0" smtClean="0"/>
              <a:t>Acquired </a:t>
            </a:r>
            <a:r>
              <a:rPr lang="en-US" dirty="0" err="1" smtClean="0"/>
              <a:t>PoolParty</a:t>
            </a:r>
            <a:r>
              <a:rPr lang="en-US" dirty="0" smtClean="0"/>
              <a:t> server to create and manage</a:t>
            </a:r>
            <a:endParaRPr lang="en-US" dirty="0"/>
          </a:p>
        </p:txBody>
      </p:sp>
    </p:spTree>
    <p:extLst>
      <p:ext uri="{BB962C8B-B14F-4D97-AF65-F5344CB8AC3E}">
        <p14:creationId xmlns:p14="http://schemas.microsoft.com/office/powerpoint/2010/main" val="3841580288"/>
      </p:ext>
    </p:extLst>
  </p:cSld>
  <p:clrMapOvr>
    <a:masterClrMapping/>
  </p:clrMapOvr>
  <p:transition xmlns:p14="http://schemas.microsoft.com/office/powerpoint/2010/main" spd="med">
    <p:zoom/>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Taxonomy project goals</a:t>
            </a:r>
            <a:endParaRPr lang="en-US" dirty="0"/>
          </a:p>
        </p:txBody>
      </p:sp>
      <p:sp>
        <p:nvSpPr>
          <p:cNvPr id="3" name="Content Placeholder 2"/>
          <p:cNvSpPr>
            <a:spLocks noGrp="1"/>
          </p:cNvSpPr>
          <p:nvPr>
            <p:ph idx="1"/>
          </p:nvPr>
        </p:nvSpPr>
        <p:spPr/>
        <p:txBody>
          <a:bodyPr>
            <a:normAutofit fontScale="92500" lnSpcReduction="10000"/>
          </a:bodyPr>
          <a:lstStyle/>
          <a:p>
            <a:pPr lvl="1"/>
            <a:r>
              <a:rPr lang="en-US" dirty="0" smtClean="0"/>
              <a:t>new </a:t>
            </a:r>
            <a:r>
              <a:rPr lang="en-US" dirty="0"/>
              <a:t>capability for topical browsing of online journals, </a:t>
            </a:r>
            <a:r>
              <a:rPr lang="en-US" dirty="0" smtClean="0"/>
              <a:t>expanding </a:t>
            </a:r>
            <a:r>
              <a:rPr lang="en-US" dirty="0"/>
              <a:t>the limited interface </a:t>
            </a:r>
            <a:r>
              <a:rPr lang="en-US" dirty="0" smtClean="0"/>
              <a:t>used now for some  APS journals.</a:t>
            </a:r>
            <a:endParaRPr lang="en-US" dirty="0"/>
          </a:p>
          <a:p>
            <a:pPr lvl="1"/>
            <a:r>
              <a:rPr lang="en-US" dirty="0" smtClean="0"/>
              <a:t>Easy to use for </a:t>
            </a:r>
            <a:r>
              <a:rPr lang="en-US" dirty="0"/>
              <a:t>authors to index their submitted journal </a:t>
            </a:r>
            <a:r>
              <a:rPr lang="en-US" dirty="0" smtClean="0"/>
              <a:t>articles.</a:t>
            </a:r>
          </a:p>
          <a:p>
            <a:pPr lvl="1"/>
            <a:r>
              <a:rPr lang="en-US" dirty="0" smtClean="0"/>
              <a:t>PACS mappable.</a:t>
            </a:r>
          </a:p>
          <a:p>
            <a:pPr lvl="1"/>
            <a:r>
              <a:rPr lang="en-US" dirty="0" smtClean="0"/>
              <a:t>Assists editorial workflow, e.g., assigning </a:t>
            </a:r>
            <a:r>
              <a:rPr lang="en-US" dirty="0"/>
              <a:t>articles to journal </a:t>
            </a:r>
            <a:r>
              <a:rPr lang="en-US" dirty="0" smtClean="0"/>
              <a:t>sections or particular </a:t>
            </a:r>
            <a:r>
              <a:rPr lang="en-US" dirty="0"/>
              <a:t>editors, </a:t>
            </a:r>
            <a:r>
              <a:rPr lang="en-US" dirty="0" smtClean="0"/>
              <a:t>finding </a:t>
            </a:r>
            <a:r>
              <a:rPr lang="en-US" dirty="0"/>
              <a:t>referees with the right </a:t>
            </a:r>
            <a:r>
              <a:rPr lang="en-US" dirty="0" smtClean="0"/>
              <a:t>expertise, etc.</a:t>
            </a:r>
          </a:p>
          <a:p>
            <a:pPr lvl="1"/>
            <a:r>
              <a:rPr lang="en-US" dirty="0" smtClean="0"/>
              <a:t>Applicable to all APS content, e.g., meeting sessions and legacy content.</a:t>
            </a:r>
          </a:p>
          <a:p>
            <a:pPr lvl="2"/>
            <a:endParaRPr lang="en-US" dirty="0" smtClean="0"/>
          </a:p>
          <a:p>
            <a:pPr lvl="2"/>
            <a:endParaRPr lang="en-US" dirty="0" smtClean="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SKOS/RDF</a:t>
            </a:r>
            <a:endParaRPr lang="en-US" dirty="0"/>
          </a:p>
        </p:txBody>
      </p:sp>
      <p:sp>
        <p:nvSpPr>
          <p:cNvPr id="3" name="Content Placeholder 2"/>
          <p:cNvSpPr>
            <a:spLocks noGrp="1"/>
          </p:cNvSpPr>
          <p:nvPr>
            <p:ph idx="1"/>
          </p:nvPr>
        </p:nvSpPr>
        <p:spPr>
          <a:xfrm>
            <a:off x="189779" y="1620517"/>
            <a:ext cx="8758970" cy="5065942"/>
          </a:xfrm>
        </p:spPr>
        <p:txBody>
          <a:bodyPr>
            <a:normAutofit fontScale="70000" lnSpcReduction="20000"/>
          </a:bodyPr>
          <a:lstStyle/>
          <a:p>
            <a:r>
              <a:rPr lang="en-US" dirty="0" smtClean="0"/>
              <a:t>Several standard approaches to taxonomy/thesaurus creation:</a:t>
            </a:r>
          </a:p>
          <a:p>
            <a:pPr lvl="1"/>
            <a:r>
              <a:rPr lang="en-US" dirty="0" smtClean="0"/>
              <a:t>ISO Thesaurus standard (see ISO 25964, 2012/2013)</a:t>
            </a:r>
          </a:p>
          <a:p>
            <a:pPr lvl="1"/>
            <a:r>
              <a:rPr lang="en-US" dirty="0" smtClean="0"/>
              <a:t>SKOS (“Simple Knowledge Organization System”)</a:t>
            </a:r>
          </a:p>
          <a:p>
            <a:pPr lvl="2"/>
            <a:r>
              <a:rPr lang="pl-PL" dirty="0" smtClean="0">
                <a:hlinkClick r:id="rId3"/>
              </a:rPr>
              <a:t>http</a:t>
            </a:r>
            <a:r>
              <a:rPr lang="pl-PL" dirty="0">
                <a:hlinkClick r:id="rId3"/>
              </a:rPr>
              <a:t>://www.w3.org/2004/02/skos</a:t>
            </a:r>
            <a:r>
              <a:rPr lang="pl-PL" dirty="0" smtClean="0">
                <a:hlinkClick r:id="rId3"/>
              </a:rPr>
              <a:t>/</a:t>
            </a:r>
            <a:endParaRPr lang="en-US" dirty="0" smtClean="0"/>
          </a:p>
          <a:p>
            <a:r>
              <a:rPr lang="en-US" dirty="0" smtClean="0"/>
              <a:t>SKOS based on W3C “Resource Description Framework” (RDF) standard, compatible with “Linked Data”</a:t>
            </a:r>
          </a:p>
          <a:p>
            <a:r>
              <a:rPr lang="en-US" dirty="0"/>
              <a:t>Basic components of SKOS:</a:t>
            </a:r>
          </a:p>
          <a:p>
            <a:pPr lvl="1"/>
            <a:r>
              <a:rPr lang="en-US" dirty="0"/>
              <a:t>“concept” </a:t>
            </a:r>
            <a:r>
              <a:rPr lang="en-US" dirty="0" smtClean="0"/>
              <a:t>= “unit of thought”, identified by a URL, given preferred and alternate “labels”</a:t>
            </a:r>
          </a:p>
          <a:p>
            <a:pPr lvl="1"/>
            <a:r>
              <a:rPr lang="en-US" dirty="0" smtClean="0"/>
              <a:t>“label” = string representing concept in a given language (term)</a:t>
            </a:r>
          </a:p>
          <a:p>
            <a:pPr lvl="1"/>
            <a:r>
              <a:rPr lang="en-US" dirty="0" smtClean="0"/>
              <a:t>“relationships” = links between “concepts”. Hierarchy (broader/narrower), simple associations, or across concept schemes (“match” relationships)</a:t>
            </a:r>
          </a:p>
          <a:p>
            <a:pPr lvl="1"/>
            <a:r>
              <a:rPr lang="en-US" dirty="0" smtClean="0"/>
              <a:t>“concept scheme” = grouping of concepts into a vocabulary/taxonomy (labels should be unique within a given concept scheme)</a:t>
            </a:r>
          </a:p>
          <a:p>
            <a:r>
              <a:rPr lang="en-US" dirty="0" smtClean="0"/>
              <a:t>SKOS is extensible through RDF to add custom properties and relationships</a:t>
            </a:r>
          </a:p>
        </p:txBody>
      </p:sp>
    </p:spTree>
    <p:extLst>
      <p:ext uri="{BB962C8B-B14F-4D97-AF65-F5344CB8AC3E}">
        <p14:creationId xmlns:p14="http://schemas.microsoft.com/office/powerpoint/2010/main" val="421225889"/>
      </p:ext>
    </p:extLst>
  </p:cSld>
  <p:clrMapOvr>
    <a:masterClrMapping/>
  </p:clrMapOvr>
  <p:transition xmlns:p14="http://schemas.microsoft.com/office/powerpoint/2010/main" spd="med">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Indexing articles with SKOS</a:t>
            </a:r>
            <a:endParaRPr lang="en-US" dirty="0"/>
          </a:p>
        </p:txBody>
      </p:sp>
      <p:sp>
        <p:nvSpPr>
          <p:cNvPr id="3" name="Content Placeholder 2"/>
          <p:cNvSpPr>
            <a:spLocks noGrp="1"/>
          </p:cNvSpPr>
          <p:nvPr>
            <p:ph idx="1"/>
          </p:nvPr>
        </p:nvSpPr>
        <p:spPr/>
        <p:txBody>
          <a:bodyPr>
            <a:normAutofit/>
          </a:bodyPr>
          <a:lstStyle/>
          <a:p>
            <a:pPr marL="0" indent="0">
              <a:buNone/>
            </a:pPr>
            <a:r>
              <a:rPr lang="ro-RO" dirty="0" smtClean="0"/>
              <a:t>Example:</a:t>
            </a:r>
          </a:p>
          <a:p>
            <a:pPr marL="0" indent="0">
              <a:buNone/>
            </a:pPr>
            <a:r>
              <a:rPr lang="ro-RO" sz="2800" dirty="0" smtClean="0"/>
              <a:t>&lt;</a:t>
            </a:r>
            <a:r>
              <a:rPr lang="ro-RO" sz="2800" dirty="0" smtClean="0"/>
              <a:t>http</a:t>
            </a:r>
            <a:r>
              <a:rPr lang="ro-RO" sz="2800" dirty="0"/>
              <a:t>://dx.doi.org/10.1103/PhysRevD.</a:t>
            </a:r>
            <a:r>
              <a:rPr lang="ro-RO" sz="2800" dirty="0" smtClean="0"/>
              <a:t>89.072001&gt; dcterms:subject &lt;http://link.aps.org/cs/APSTaxonomy/top_quark&gt; .</a:t>
            </a:r>
            <a:endParaRPr lang="en-US" dirty="0" smtClean="0"/>
          </a:p>
          <a:p>
            <a:pPr marL="0" indent="0">
              <a:buNone/>
            </a:pPr>
            <a:r>
              <a:rPr lang="en-US" dirty="0" smtClean="0"/>
              <a:t>We may allow more detailed indexing using existing vocabularies (HEP ontology?):</a:t>
            </a:r>
          </a:p>
          <a:p>
            <a:pPr marL="0" indent="0">
              <a:buNone/>
            </a:pPr>
            <a:r>
              <a:rPr lang="ro-RO" sz="2800" dirty="0"/>
              <a:t>&lt;http://dx.doi.org/10.1103/PhysRevD.89.072001&gt; dcterms:subject </a:t>
            </a:r>
            <a:r>
              <a:rPr lang="en-US" sz="2800" dirty="0" smtClean="0"/>
              <a:t>&lt;http</a:t>
            </a:r>
            <a:r>
              <a:rPr lang="en-US" sz="2800" dirty="0"/>
              <a:t>://cern.ch/thesauri/</a:t>
            </a:r>
            <a:r>
              <a:rPr lang="en-US" sz="2800" dirty="0" err="1"/>
              <a:t>HEPontology.rdf#</a:t>
            </a:r>
            <a:r>
              <a:rPr lang="en-US" sz="2800" dirty="0" err="1" smtClean="0"/>
              <a:t>Fermilab</a:t>
            </a:r>
            <a:r>
              <a:rPr lang="en-US" sz="2800" dirty="0" smtClean="0"/>
              <a:t>&gt; .</a:t>
            </a:r>
            <a:endParaRPr lang="en-US" sz="2800" dirty="0"/>
          </a:p>
          <a:p>
            <a:pPr marL="0" indent="0">
              <a:buNone/>
            </a:pPr>
            <a:endParaRPr lang="en-US" dirty="0" smtClean="0"/>
          </a:p>
        </p:txBody>
      </p:sp>
    </p:spTree>
    <p:extLst>
      <p:ext uri="{BB962C8B-B14F-4D97-AF65-F5344CB8AC3E}">
        <p14:creationId xmlns:p14="http://schemas.microsoft.com/office/powerpoint/2010/main" val="2970024992"/>
      </p:ext>
    </p:extLst>
  </p:cSld>
  <p:clrMapOvr>
    <a:masterClrMapping/>
  </p:clrMapOvr>
  <p:transition xmlns:p14="http://schemas.microsoft.com/office/powerpoint/2010/main" spd="med">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does it look like (early draft)?</a:t>
            </a:r>
            <a:endParaRPr lang="en-US" dirty="0"/>
          </a:p>
        </p:txBody>
      </p:sp>
      <p:pic>
        <p:nvPicPr>
          <p:cNvPr id="8" name="Content Placeholder 7" descr="TaxonomyPic1.png"/>
          <p:cNvPicPr>
            <a:picLocks noGrp="1" noChangeAspect="1"/>
          </p:cNvPicPr>
          <p:nvPr>
            <p:ph idx="1"/>
          </p:nvPr>
        </p:nvPicPr>
        <p:blipFill rotWithShape="1">
          <a:blip r:embed="rId2">
            <a:extLst>
              <a:ext uri="{28A0092B-C50C-407E-A947-70E740481C1C}">
                <a14:useLocalDpi xmlns:a14="http://schemas.microsoft.com/office/drawing/2010/main" val="0"/>
              </a:ext>
            </a:extLst>
          </a:blip>
          <a:srcRect l="-6362" t="-3451" r="-8356" b="1"/>
          <a:stretch/>
        </p:blipFill>
        <p:spPr>
          <a:xfrm>
            <a:off x="296342" y="1167940"/>
            <a:ext cx="5002212" cy="5690060"/>
          </a:xfrm>
        </p:spPr>
      </p:pic>
      <p:pic>
        <p:nvPicPr>
          <p:cNvPr id="9" name="Picture 8" descr="TaxonomyPic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38806" y="1269770"/>
            <a:ext cx="4152900" cy="5473700"/>
          </a:xfrm>
          <a:prstGeom prst="rect">
            <a:avLst/>
          </a:prstGeom>
        </p:spPr>
      </p:pic>
    </p:spTree>
    <p:extLst>
      <p:ext uri="{BB962C8B-B14F-4D97-AF65-F5344CB8AC3E}">
        <p14:creationId xmlns:p14="http://schemas.microsoft.com/office/powerpoint/2010/main" val="1235261105"/>
      </p:ext>
    </p:extLst>
  </p:cSld>
  <p:clrMapOvr>
    <a:masterClrMapping/>
  </p:clrMapOvr>
  <p:transition xmlns:p14="http://schemas.microsoft.com/office/powerpoint/2010/main" spd="med">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next?</a:t>
            </a:r>
            <a:endParaRPr lang="en-US" dirty="0"/>
          </a:p>
        </p:txBody>
      </p:sp>
      <p:sp>
        <p:nvSpPr>
          <p:cNvPr id="3" name="Content Placeholder 2"/>
          <p:cNvSpPr>
            <a:spLocks noGrp="1"/>
          </p:cNvSpPr>
          <p:nvPr>
            <p:ph idx="1"/>
          </p:nvPr>
        </p:nvSpPr>
        <p:spPr/>
        <p:txBody>
          <a:bodyPr/>
          <a:lstStyle/>
          <a:p>
            <a:r>
              <a:rPr lang="en-US" dirty="0" smtClean="0"/>
              <a:t>Finalize organization and rules for completion</a:t>
            </a:r>
          </a:p>
          <a:p>
            <a:r>
              <a:rPr lang="en-US" dirty="0" smtClean="0"/>
              <a:t>Work with physicists (mostly editors) to fill out and reconcile the facets</a:t>
            </a:r>
          </a:p>
          <a:p>
            <a:r>
              <a:rPr lang="en-US" dirty="0"/>
              <a:t>U</a:t>
            </a:r>
            <a:r>
              <a:rPr lang="en-US" dirty="0" smtClean="0"/>
              <a:t>ser interfaces for browsing, adding terms, editorial assignment</a:t>
            </a:r>
          </a:p>
          <a:p>
            <a:r>
              <a:rPr lang="en-US" dirty="0" smtClean="0"/>
              <a:t>Publish taxonomy as linked data</a:t>
            </a:r>
            <a:r>
              <a:rPr lang="en-US" dirty="0"/>
              <a:t> </a:t>
            </a:r>
            <a:r>
              <a:rPr lang="en-US" dirty="0" smtClean="0"/>
              <a:t>and use it – expected later this year.</a:t>
            </a:r>
          </a:p>
        </p:txBody>
      </p:sp>
    </p:spTree>
    <p:extLst>
      <p:ext uri="{BB962C8B-B14F-4D97-AF65-F5344CB8AC3E}">
        <p14:creationId xmlns:p14="http://schemas.microsoft.com/office/powerpoint/2010/main" val="63490149"/>
      </p:ext>
    </p:extLst>
  </p:cSld>
  <p:clrMapOvr>
    <a:masterClrMapping/>
  </p:clrMapOvr>
  <p:transition xmlns:p14="http://schemas.microsoft.com/office/powerpoint/2010/main" spd="med">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normAutofit/>
          </a:bodyPr>
          <a:lstStyle/>
          <a:p>
            <a:pPr lvl="1"/>
            <a:r>
              <a:rPr lang="en-US" dirty="0" smtClean="0"/>
              <a:t>Arthur Smith, Lead Data Analyst, APS Journal Information Systems, </a:t>
            </a:r>
            <a:r>
              <a:rPr lang="en-US" dirty="0" smtClean="0">
                <a:hlinkClick r:id="rId2"/>
              </a:rPr>
              <a:t>apsmith@aps.org</a:t>
            </a:r>
            <a:r>
              <a:rPr lang="en-US" dirty="0" smtClean="0"/>
              <a:t> </a:t>
            </a:r>
          </a:p>
          <a:p>
            <a:pPr lvl="1"/>
            <a:r>
              <a:rPr lang="en-US" dirty="0" smtClean="0"/>
              <a:t>Joseph A Busch, Principal, Taxonomy Strategies, </a:t>
            </a:r>
            <a:r>
              <a:rPr lang="en-US" dirty="0" smtClean="0">
                <a:hlinkClick r:id="rId3"/>
              </a:rPr>
              <a:t>jbusch@taxonomystrategies.com</a:t>
            </a:r>
            <a:endParaRPr lang="en-US" dirty="0" smtClean="0"/>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4588</TotalTime>
  <Words>631</Words>
  <Application>Microsoft Macintosh PowerPoint</Application>
  <PresentationFormat>On-screen Show (4:3)</PresentationFormat>
  <Paragraphs>57</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APS Taxonomy Project</vt:lpstr>
      <vt:lpstr>History (APS subjects perspective)</vt:lpstr>
      <vt:lpstr>Project Timeline</vt:lpstr>
      <vt:lpstr>Taxonomy project goals</vt:lpstr>
      <vt:lpstr>SKOS/RDF</vt:lpstr>
      <vt:lpstr>Indexing articles with SKOS</vt:lpstr>
      <vt:lpstr>What does it look like (early draft)?</vt:lpstr>
      <vt:lpstr>What’s next?</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Joseph Busch</dc:creator>
  <cp:lastModifiedBy>Arthur Smith</cp:lastModifiedBy>
  <cp:revision>95</cp:revision>
  <dcterms:created xsi:type="dcterms:W3CDTF">2012-04-24T14:17:08Z</dcterms:created>
  <dcterms:modified xsi:type="dcterms:W3CDTF">2014-04-02T19:36:55Z</dcterms:modified>
</cp:coreProperties>
</file>