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48" r:id="rId2"/>
    <p:sldMasterId id="2147483651" r:id="rId3"/>
  </p:sldMasterIdLst>
  <p:notesMasterIdLst>
    <p:notesMasterId r:id="rId28"/>
  </p:notesMasterIdLst>
  <p:handoutMasterIdLst>
    <p:handoutMasterId r:id="rId29"/>
  </p:handoutMasterIdLst>
  <p:sldIdLst>
    <p:sldId id="319" r:id="rId4"/>
    <p:sldId id="346" r:id="rId5"/>
    <p:sldId id="337" r:id="rId6"/>
    <p:sldId id="385" r:id="rId7"/>
    <p:sldId id="380" r:id="rId8"/>
    <p:sldId id="390" r:id="rId9"/>
    <p:sldId id="359" r:id="rId10"/>
    <p:sldId id="388" r:id="rId11"/>
    <p:sldId id="361" r:id="rId12"/>
    <p:sldId id="366" r:id="rId13"/>
    <p:sldId id="377" r:id="rId14"/>
    <p:sldId id="376" r:id="rId15"/>
    <p:sldId id="391" r:id="rId16"/>
    <p:sldId id="353" r:id="rId17"/>
    <p:sldId id="381" r:id="rId18"/>
    <p:sldId id="370" r:id="rId19"/>
    <p:sldId id="339" r:id="rId20"/>
    <p:sldId id="375" r:id="rId21"/>
    <p:sldId id="368" r:id="rId22"/>
    <p:sldId id="338" r:id="rId23"/>
    <p:sldId id="372" r:id="rId24"/>
    <p:sldId id="386" r:id="rId25"/>
    <p:sldId id="378" r:id="rId26"/>
    <p:sldId id="382" r:id="rId27"/>
  </p:sldIdLst>
  <p:sldSz cx="9144000" cy="6858000" type="screen4x3"/>
  <p:notesSz cx="6645275" cy="97758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w Cen MT Condensed Extra Bold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990033"/>
    <a:srgbClr val="F63ADB"/>
    <a:srgbClr val="3C8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78" autoAdjust="0"/>
    <p:restoredTop sz="94707" autoAdjust="0"/>
  </p:normalViewPr>
  <p:slideViewPr>
    <p:cSldViewPr>
      <p:cViewPr varScale="1">
        <p:scale>
          <a:sx n="113" d="100"/>
          <a:sy n="113" d="100"/>
        </p:scale>
        <p:origin x="-85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1950" y="-78"/>
      </p:cViewPr>
      <p:guideLst>
        <p:guide orient="horz" pos="3079"/>
        <p:guide pos="209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3878" y="0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5147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6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3878" y="9285147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0AF5A1C-758C-405C-95DD-3E6E999CC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454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3878" y="0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4215" y="4644147"/>
            <a:ext cx="5316848" cy="4398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5147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3878" y="9285147"/>
            <a:ext cx="2879829" cy="489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ABBB331-807E-414C-A715-D158A750F8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620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62747-781E-4CDA-910A-4887D760522C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74496-02FD-432D-B0F5-E96CA3E7E8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F55EE-42FD-4DC7-9BBD-744C41D63B50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3399E-153B-4D4A-81F2-56BA02ECA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A9CB3-703C-40EA-B48D-6833CA396500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AB68D-8028-4FDC-8A2B-E6250A74CC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CELHC2_07-08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28600" y="2286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0EDACB6-94A5-458F-9599-7BCD0A7BBCF7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400"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18CDB-EB79-4B7D-9BEC-619414372E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6FA03-D39A-494D-9901-A89F1A7AE7BC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F69A5-33DB-4FC1-842D-3E5ADAFBEA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F7C2C-5CA3-479F-B61E-0562C51313D8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5975B-F761-4DED-ADCA-8441E10D5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9DC86-961D-4502-AFF0-CFF7C0B462E2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6AE65-A901-49C0-A50A-DDA9F71C61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672FC-AA04-4938-95FD-EB3A94ABB633}" type="datetime1">
              <a:rPr lang="en-US" smtClean="0"/>
              <a:t>7/17/2013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A9173-EAC6-4993-840D-0E86289B76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8D7F16-739C-43BD-830E-DF07D70DA502}" type="datetime1">
              <a:rPr lang="en-US" smtClean="0"/>
              <a:t>7/17/2013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2FF57F-BF48-43EA-9B12-F86BC0B49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AABDA-1635-43BD-B869-7412D65B5A8A}" type="datetime1">
              <a:rPr lang="en-US" smtClean="0"/>
              <a:t>7/17/2013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3B98E-6756-484B-A949-247BEE7A85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F4F17-FCCD-4CF6-B870-7F5D870954B8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8A9A4-7FA4-42E4-AF8C-06F048F256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22F72-9F69-4A93-8459-A746B762D7FF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35980-2CE7-41D8-8BA0-1BA1FFDDD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ED2A7-4954-40EC-BB40-9455284A98A6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7791-8424-40E1-933A-FD4309C6A1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753E34-DE7E-4190-8848-9EBEDF5FF121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A6EAEB-8E23-4013-95F2-AB884BC5C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CED84A-DBE9-4906-B835-55290C543D15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A90DB-D76F-4A4F-A0DC-3C4969283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18866D-81EA-4814-9521-EA158561F13A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B1985-A2C8-4BCE-BA73-E924F218AB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0FCBD-5CA2-42A1-B03C-13117BFC00FC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235F0-2C7E-4B06-BA26-6CA5EA910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6C616F-FCB5-4EE6-81B4-85CF28EF22BB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33960-CF0E-4BAD-935D-3FF954141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C049A-F56D-44B7-803E-14E58E185CFA}" type="datetime1">
              <a:rPr lang="en-US" smtClean="0"/>
              <a:t>7/17/2013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261E1-487D-4C5B-909E-A0D61FF5D6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B01D3-BEA0-4568-8BB9-262720233EBB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C2C4A-5F30-496E-B359-C617A57406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96B5-87C0-4553-AA97-C9DBA96D2ADE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A05E1-1AC1-4BC1-9CDC-0DA732381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C9820-BB58-4EF7-8A80-93E23CCF2BFC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66B96-73CC-4AED-91F9-3F1408E2C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F496D6-F4D5-45D8-8490-5D9690C2A41C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7F23A5-8441-4273-8101-27AFCDC81D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ABD87-D2B9-4F2A-BCBC-81EE6841D5B0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5A497-5B53-4CDF-8CD3-55B2B495B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8F0C2-C822-4E94-8694-B36FEAAA662F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75DCB-CBC6-4EA9-9169-7BA419A992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C01056-7B8A-4518-AD91-214D07B10194}" type="datetime1">
              <a:rPr lang="en-US" smtClean="0"/>
              <a:t>7/17/2013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89F3B-CDD4-4B09-ABC6-E2769BEF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B5AEE-F807-49D7-82C9-5EACEC30586B}" type="datetime1">
              <a:rPr lang="en-US" smtClean="0"/>
              <a:t>7/17/2013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9A78B-CA0E-4040-87A2-D15504255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F6029-1592-4D28-8C0D-215B0B692009}" type="datetime1">
              <a:rPr lang="en-US" smtClean="0"/>
              <a:t>7/17/2013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5DADB-9F56-4D68-8CE3-34D21B568E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386EC-03FF-453D-A223-9CFCD75C68F7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20843-F710-44A6-ACA4-923D104D9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CF04C-04C9-47FF-BE74-5A781BAAAE7D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BF6AC1-80EF-4F2F-AE37-A119F4681A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7D3E8-F6C9-46B2-9B14-00A26199542A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88BAC0-F384-451E-BC32-90A245FA2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D0D93-070C-4434-AB5F-2207461FC40B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BECF5F-4ACE-4B7B-9790-470D0180AB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732ED-ACF0-4B4A-A5A2-0C337A4BE30D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44940-552B-4390-BD5C-DDEF556F8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79596-13FE-47E6-8CF2-9B06760C0658}" type="datetime1">
              <a:rPr lang="en-US" smtClean="0"/>
              <a:t>7/17/2013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44ABC-9F43-4766-B35B-77794443F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D8484-4511-4312-BA1B-E2FE07E3551E}" type="datetime1">
              <a:rPr lang="en-US" smtClean="0"/>
              <a:t>7/17/2013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64240-9C7E-45AC-B568-757B398A4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49ECE-9F04-4906-A3C2-5A76ED3A0AC3}" type="datetime1">
              <a:rPr lang="en-US" smtClean="0"/>
              <a:t>7/17/2013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636B09-4326-47DA-93BD-D23560073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63EF8-10C1-49FF-AED5-5171B66D0B42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F675D0-1FAD-4EC9-809D-503F23AE0D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95D62-3CCE-4E66-AECB-4859A7232525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94525-8F2B-4A80-BB74-F86014A4CA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0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6E411234-91C2-4661-A511-9D68FA841959}" type="datetime1">
              <a:rPr lang="en-US" smtClean="0"/>
              <a:t>7/17/2013</a:t>
            </a:fld>
            <a:endParaRPr lang="en-US"/>
          </a:p>
        </p:txBody>
      </p:sp>
      <p:sp>
        <p:nvSpPr>
          <p:cNvPr id="140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140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A5020FE-9D98-41B3-B60B-CA4ED91690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0295" name="Picture 7"/>
          <p:cNvPicPr>
            <a:picLocks noChangeAspect="1" noChangeArrowheads="1"/>
          </p:cNvPicPr>
          <p:nvPr userDrawn="1"/>
        </p:nvPicPr>
        <p:blipFill>
          <a:blip r:embed="rId13" cstate="print">
            <a:lum bright="42000" contrast="-6000"/>
          </a:blip>
          <a:srcRect b="9435"/>
          <a:stretch>
            <a:fillRect/>
          </a:stretch>
        </p:blipFill>
        <p:spPr bwMode="auto">
          <a:xfrm>
            <a:off x="457200" y="304800"/>
            <a:ext cx="8229600" cy="6400800"/>
          </a:xfrm>
          <a:prstGeom prst="rect">
            <a:avLst/>
          </a:prstGeom>
          <a:noFill/>
          <a:ln w="28575">
            <a:solidFill>
              <a:srgbClr val="CC3399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0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9" descr="CCELHC2_07-08"/>
          <p:cNvPicPr>
            <a:picLocks noChangeAspect="1" noChangeArrowheads="1"/>
          </p:cNvPicPr>
          <p:nvPr userDrawn="1"/>
        </p:nvPicPr>
        <p:blipFill>
          <a:blip r:embed="rId18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28600" y="228600"/>
            <a:ext cx="8686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fld id="{14BE00D6-8BEB-4017-8692-54B6B2DD84B1}" type="datetime1">
              <a:rPr lang="en-US" smtClean="0"/>
              <a:t>7/17/2013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F5FF3A93-B61B-4DB3-B0AC-76428AA3B3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  <p:sldLayoutId id="2147483909" r:id="rId15"/>
    <p:sldLayoutId id="2147483910" r:id="rId1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accent2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6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fld id="{425ACCFA-13A2-4F6D-9221-EA16132CD763}" type="datetime1">
              <a:rPr lang="en-US" smtClean="0"/>
              <a:t>7/17/2013</a:t>
            </a:fld>
            <a:endParaRPr lang="en-US"/>
          </a:p>
        </p:txBody>
      </p:sp>
      <p:sp>
        <p:nvSpPr>
          <p:cNvPr id="146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146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75E31376-649D-4181-B7C5-EA1BEF0B9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7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SPS </a:t>
            </a:r>
            <a:r>
              <a:rPr lang="en-US" sz="3600" dirty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i</a:t>
            </a:r>
            <a:r>
              <a:rPr lang="en-US" sz="3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ntensity limitation with </a:t>
            </a:r>
            <a:br>
              <a:rPr lang="en-US" sz="3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and without 200 MHz RF upgrade</a:t>
            </a:r>
            <a:endParaRPr lang="en-US" sz="3600" dirty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algn="r"/>
            <a:r>
              <a:rPr lang="en-US" sz="20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E. Shaposhnikova </a:t>
            </a:r>
          </a:p>
          <a:p>
            <a:pPr algn="r"/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LIU-SPS meeting  </a:t>
            </a:r>
          </a:p>
          <a:p>
            <a:pPr algn="r"/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July 2013 </a:t>
            </a:r>
            <a:endParaRPr lang="en-US" sz="2000" dirty="0" smtClean="0">
              <a:solidFill>
                <a:schemeClr val="accent2"/>
              </a:solidFill>
              <a:latin typeface="Tahoma" pitchFamily="34" charset="0"/>
              <a:cs typeface="Tahoma" pitchFamily="34" charset="0"/>
            </a:endParaRPr>
          </a:p>
          <a:p>
            <a:pPr algn="l"/>
            <a:r>
              <a:rPr lang="en-US" sz="18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Acknowledgments: T. Argyropoulos, T. Bohl, E. Montesinos, J. Esteban Muller </a:t>
            </a:r>
            <a:endParaRPr lang="en-US" sz="1800" dirty="0" smtClean="0">
              <a:latin typeface="Tahoma" pitchFamily="34" charset="0"/>
              <a:cs typeface="Tahoma" pitchFamily="34" charset="0"/>
            </a:endParaRPr>
          </a:p>
          <a:p>
            <a:pPr algn="r"/>
            <a:r>
              <a:rPr lang="en-US" sz="2400" dirty="0" smtClean="0">
                <a:latin typeface="Tahoma" pitchFamily="34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SPS voltage programs for Q26 </a:t>
            </a:r>
            <a:endParaRPr lang="en-US" sz="32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ACC4F-8D16-48C8-9734-C83BB5EC07EA}" type="datetime1">
              <a:rPr lang="en-US" smtClean="0"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5122" name="Picture 2" descr="\\cern.ch\dfs\Users\e\elenas\Desktop\Voltage_program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5343525" cy="40005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76400" y="2514600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HI 25 ns beam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914400" y="3200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MHz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0" y="1752600"/>
            <a:ext cx="11430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err="1" smtClean="0"/>
              <a:t>emittance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blow-up MD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05200" y="42672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800 MHz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352800" y="3581400"/>
            <a:ext cx="14478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nominal beams</a:t>
            </a:r>
          </a:p>
          <a:p>
            <a:r>
              <a:rPr lang="en-US" sz="1400" dirty="0" smtClean="0"/>
              <a:t>ultimate 50 ns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2590800" y="2819400"/>
            <a:ext cx="5334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657600" y="2286000"/>
            <a:ext cx="533400" cy="228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 flipH="1" flipV="1">
            <a:off x="3962400" y="3276600"/>
            <a:ext cx="381000" cy="76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53000" y="1752600"/>
            <a:ext cx="14478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 smtClean="0"/>
              <a:t>transfer to LHC</a:t>
            </a:r>
            <a:endParaRPr lang="en-US" sz="1400" dirty="0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rot="10800000" flipV="1">
            <a:off x="4648200" y="1906488"/>
            <a:ext cx="304800" cy="747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85800" y="51816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T</a:t>
            </a:r>
            <a:r>
              <a:rPr lang="en-US" sz="1400" dirty="0" smtClean="0">
                <a:latin typeface="+mn-lt"/>
              </a:rPr>
              <a:t>. Argyropoulos et al.</a:t>
            </a:r>
            <a:endParaRPr lang="en-GB" sz="1400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2602468"/>
            <a:ext cx="34673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L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arger </a:t>
            </a:r>
            <a:r>
              <a:rPr lang="en-US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and higher voltage</a:t>
            </a:r>
          </a:p>
          <a:p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w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ere also required in Q26 optics </a:t>
            </a: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 high intensity 25 ns beam</a:t>
            </a:r>
            <a:endParaRPr lang="en-GB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458200" cy="11430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+mn-lt"/>
              </a:rPr>
              <a:t>Voltage programs for Q20 (MDs)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1028700" y="1066800"/>
            <a:ext cx="678180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57250" indent="-4000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/>
              <a:t> </a:t>
            </a: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200 MHz voltage program settings:</a:t>
            </a:r>
          </a:p>
          <a:p>
            <a:pPr lvl="1" eaLnBrk="1" hangingPunct="1">
              <a:buFont typeface="Calibri" pitchFamily="34" charset="0"/>
              <a:buAutoNum type="romanUcPeriod"/>
            </a:pP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2.5 to 4.5 MV - 4 dips at injections </a:t>
            </a:r>
          </a:p>
          <a:p>
            <a:pPr lvl="1" eaLnBrk="1" hangingPunct="1">
              <a:buFont typeface="Calibri" pitchFamily="34" charset="0"/>
              <a:buAutoNum type="romanUcPeriod"/>
            </a:pP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4.5 MV constant</a:t>
            </a:r>
          </a:p>
          <a:p>
            <a:pPr lvl="1" eaLnBrk="1" hangingPunct="1">
              <a:buFont typeface="Calibri" pitchFamily="34" charset="0"/>
              <a:buAutoNum type="romanUcPeriod"/>
            </a:pP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3.5 to 4.5 MV – 1</a:t>
            </a:r>
            <a:r>
              <a:rPr lang="en-US" sz="14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st</a:t>
            </a: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  injection and 2.5 to 4.5 MV – for the rest</a:t>
            </a:r>
          </a:p>
          <a:p>
            <a:pPr lvl="1" eaLnBrk="1" hangingPunct="1">
              <a:buFont typeface="Calibri" pitchFamily="34" charset="0"/>
              <a:buAutoNum type="romanUcPeriod"/>
            </a:pPr>
            <a:r>
              <a:rPr lang="en-US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As in III + 500 kV at acceleration and flat top (avoid losses for higher intensities)</a:t>
            </a:r>
          </a:p>
          <a:p>
            <a:pPr lvl="1" eaLnBrk="1" hangingPunct="1">
              <a:buFont typeface="Calibri" pitchFamily="34" charset="0"/>
              <a:buAutoNum type="romanUcPeriod"/>
            </a:pPr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As in IV but no first dip</a:t>
            </a:r>
          </a:p>
        </p:txBody>
      </p:sp>
      <p:sp>
        <p:nvSpPr>
          <p:cNvPr id="14" name="Left Brace 13"/>
          <p:cNvSpPr/>
          <p:nvPr/>
        </p:nvSpPr>
        <p:spPr>
          <a:xfrm>
            <a:off x="1066800" y="1676400"/>
            <a:ext cx="228600" cy="8382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50" name="TextBox 14"/>
          <p:cNvSpPr txBox="1">
            <a:spLocks noChangeArrowheads="1"/>
          </p:cNvSpPr>
          <p:nvPr/>
        </p:nvSpPr>
        <p:spPr bwMode="auto">
          <a:xfrm>
            <a:off x="228600" y="1905000"/>
            <a:ext cx="9144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C0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optimal</a:t>
            </a:r>
          </a:p>
        </p:txBody>
      </p:sp>
      <p:pic>
        <p:nvPicPr>
          <p:cNvPr id="6152" name="Picture 13" descr="C:\MatlabFiles\MD_2012_11_05_analysis\analysis_plots\TWC2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82682"/>
            <a:ext cx="3733800" cy="279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76400" y="5698377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T. Argyropoulos et al.</a:t>
            </a:r>
            <a:endParaRPr lang="en-GB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8200" y="3004790"/>
            <a:ext cx="3657600" cy="2800767"/>
          </a:xfrm>
          <a:prstGeom prst="rect">
            <a:avLst/>
          </a:prstGeom>
          <a:noFill/>
          <a:ln w="19050">
            <a:solidFill>
              <a:srgbClr val="CC0099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Voltage increase during ramp required for higher intensities</a:t>
            </a:r>
          </a:p>
          <a:p>
            <a:pPr marL="285750" indent="-285750">
              <a:buFont typeface="Symbol"/>
              <a:buChar char="Þ"/>
            </a:pPr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Voltage close to the limit </a:t>
            </a:r>
          </a:p>
          <a:p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 higher intensities</a:t>
            </a:r>
          </a:p>
          <a:p>
            <a:pPr marL="742950" lvl="1" indent="-285750">
              <a:buFont typeface="Symbol"/>
              <a:buChar char="Þ"/>
            </a:pP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article losses</a:t>
            </a:r>
          </a:p>
          <a:p>
            <a:pPr lvl="1"/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</a:t>
            </a:r>
          </a:p>
          <a:p>
            <a:pPr marL="742950" lvl="1" indent="-285750">
              <a:buFont typeface="Symbol"/>
              <a:buChar char="Þ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increase length of the cycle</a:t>
            </a:r>
          </a:p>
          <a:p>
            <a:pPr marL="742950" lvl="1" indent="-285750">
              <a:buFont typeface="Symbol"/>
              <a:buChar char="Þ"/>
            </a:pP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l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onger LHC filling time </a:t>
            </a:r>
          </a:p>
          <a:p>
            <a:pPr marL="742950" lvl="1" indent="-285750">
              <a:buFont typeface="Symbol"/>
              <a:buChar char="Þ"/>
            </a:pPr>
            <a:endParaRPr lang="en-GB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03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Transmission of 25 ns beam</a:t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in MDs with Q20 optics</a:t>
            </a:r>
            <a:endParaRPr lang="en-GB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D6FA03-D39A-494D-9901-A89F1A7AE7BC}" type="datetime1">
              <a:rPr lang="en-US" smtClean="0"/>
              <a:t>7/17/2013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RF upgrade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026" name="Picture 2" descr="\\cern.ch\dfs\Users\e\elenas\Documents\MDs\SPS12\trans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4492498" cy="335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e\elenas\Documents\MDs\SPS12\transm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761067"/>
            <a:ext cx="4379051" cy="326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83880" y="5103911"/>
            <a:ext cx="2083520" cy="30777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J. Esteban Muller et al.</a:t>
            </a:r>
            <a:endParaRPr lang="en-GB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00200" y="5596354"/>
            <a:ext cx="6694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=&gt; The reason for large losses is not clear yet, could be transverse also</a:t>
            </a:r>
            <a:endParaRPr lang="en-GB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64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Summary for the 200 MHz upgrade scenarios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(flat top, 25 ns beam) </a:t>
            </a:r>
            <a:endParaRPr lang="en-US" sz="28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897132"/>
              </p:ext>
            </p:extLst>
          </p:nvPr>
        </p:nvGraphicFramePr>
        <p:xfrm>
          <a:off x="609600" y="1905000"/>
          <a:ext cx="8077200" cy="3474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24200"/>
                <a:gridCol w="2438400"/>
                <a:gridCol w="251460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          Maximum</a:t>
                      </a:r>
                      <a:r>
                        <a:rPr lang="en-US" baseline="0" dirty="0" smtClean="0"/>
                        <a:t> b</a:t>
                      </a:r>
                      <a:r>
                        <a:rPr lang="en-US" dirty="0" smtClean="0"/>
                        <a:t>unch intensity with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 performance</a:t>
                      </a:r>
                      <a:endParaRPr lang="en-GB" dirty="0" smtClean="0"/>
                    </a:p>
                    <a:p>
                      <a:r>
                        <a:rPr lang="en-US" dirty="0" smtClean="0"/>
                        <a:t>degradation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10% longer bunches,</a:t>
                      </a:r>
                    </a:p>
                    <a:p>
                      <a:r>
                        <a:rPr lang="en-US" dirty="0" smtClean="0"/>
                        <a:t>more losses in LHC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cavities, 750 kW - now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1.35x10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  <a:p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1.45x10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cavities,</a:t>
                      </a:r>
                      <a:r>
                        <a:rPr lang="en-US" baseline="0" dirty="0" smtClean="0"/>
                        <a:t> 1.05 MW pulsing,</a:t>
                      </a:r>
                    </a:p>
                    <a:p>
                      <a:r>
                        <a:rPr lang="en-US" baseline="0" dirty="0" smtClean="0"/>
                        <a:t>new LLRF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1.5x10</a:t>
                      </a:r>
                      <a:r>
                        <a:rPr lang="en-US" baseline="30000" dirty="0" smtClean="0"/>
                        <a:t>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1.7x10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cavities</a:t>
                      </a:r>
                      <a:r>
                        <a:rPr lang="en-US" baseline="0" dirty="0" smtClean="0"/>
                        <a:t> with </a:t>
                      </a:r>
                      <a:r>
                        <a:rPr lang="en-US" dirty="0" smtClean="0"/>
                        <a:t>1.05 MW &amp; </a:t>
                      </a:r>
                    </a:p>
                    <a:p>
                      <a:r>
                        <a:rPr lang="en-US" dirty="0" smtClean="0"/>
                        <a:t>2 cavities with 1.6</a:t>
                      </a:r>
                      <a:r>
                        <a:rPr lang="en-US" baseline="0" dirty="0" smtClean="0"/>
                        <a:t> MW,</a:t>
                      </a:r>
                    </a:p>
                    <a:p>
                      <a:r>
                        <a:rPr lang="en-US" baseline="0" dirty="0" smtClean="0"/>
                        <a:t>new LLRF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2.5x10</a:t>
                      </a:r>
                      <a:r>
                        <a:rPr lang="en-US" baseline="30000" dirty="0" smtClean="0"/>
                        <a:t>11</a:t>
                      </a:r>
                      <a:endParaRPr lang="en-GB" baseline="30000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66800" y="5486400"/>
            <a:ext cx="64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Note: all estimations are done with simplified models and scaling from present experimental results</a:t>
            </a:r>
            <a:endParaRPr lang="en-GB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318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  Summary 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1600" dirty="0">
                <a:latin typeface="Tahoma" pitchFamily="34" charset="0"/>
                <a:cs typeface="Tahoma" pitchFamily="34" charset="0"/>
              </a:rPr>
              <a:t>The existing 5-section cavities become useless at </a:t>
            </a:r>
            <a:r>
              <a:rPr lang="en-US" sz="16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ultimate intensities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with power limit of </a:t>
            </a:r>
            <a:r>
              <a:rPr lang="en-US" sz="16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1.0 MW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and at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1.6x10</a:t>
            </a:r>
            <a:r>
              <a:rPr lang="en-US" sz="16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p/b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with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750 kW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limit.</a:t>
            </a:r>
            <a:endParaRPr lang="en-US" sz="1600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Nominal (now) Q20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optics provides higher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beam stability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but requires </a:t>
            </a:r>
            <a:r>
              <a:rPr lang="en-US" sz="16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more RF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voltage!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S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tability is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at the limit  for 1.35x10</a:t>
            </a:r>
            <a:r>
              <a:rPr lang="en-US" sz="16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11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@450GeV.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We gain in longitudinal beam stability only if we increase voltage. Voltage is already at the limit at extraction to LHC and approaching limit during the cycle.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For power limit of 750 kW the bunch length of 25 ns beam with 1.56x10</a:t>
            </a:r>
            <a:r>
              <a:rPr lang="en-US" sz="1600" baseline="30000" dirty="0" smtClean="0">
                <a:latin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/bunch will increase by ~30%. This will lead to significant increase of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losses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and creation of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satellite bunches in LHC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More 200 MHz voltage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is required for higher intensity not only for beam transfer to the LHC (maximum available voltage used now) but also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during the cycle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. W/o RF upgrade - </a:t>
            </a:r>
            <a:r>
              <a:rPr lang="en-US" sz="16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l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osses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in SPS or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longer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cycle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(slower ramp) and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LHC filling time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Difficulties with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controlled </a:t>
            </a:r>
            <a:r>
              <a:rPr lang="en-US" sz="1600" dirty="0" err="1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blow-up in double RF system due to beam-loading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=&gt; beam quality degradation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(non-uniform bunches)</a:t>
            </a: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For shorter cavities the coupling impedance is reduced by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20%</a:t>
            </a:r>
            <a:endParaRPr lang="en-US" sz="600" dirty="0" smtClean="0">
              <a:solidFill>
                <a:srgbClr val="CC0099"/>
              </a:solidFill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In pulsing mode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LLRF beam control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should be rebuild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>
              <a:buNone/>
            </a:pPr>
            <a:endParaRPr lang="en-US" sz="1800" dirty="0" smtClean="0">
              <a:solidFill>
                <a:srgbClr val="CC0099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000" dirty="0" smtClean="0">
              <a:solidFill>
                <a:srgbClr val="CC0099"/>
              </a:solidFill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2BCE24-D2AA-4D0C-90F2-F51C661CA678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3BAABDA-1635-43BD-B869-7412D65B5A8A}" type="datetime1">
              <a:rPr lang="en-US" smtClean="0"/>
              <a:t>7/17/2013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03B98E-6756-484B-A949-247BEE7A857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1729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Tahoma" pitchFamily="34" charset="0"/>
                <a:cs typeface="Tahoma" pitchFamily="34" charset="0"/>
              </a:rPr>
              <a:t>Beam loading in the 200 MHz TW RF system </a:t>
            </a:r>
            <a:r>
              <a:rPr lang="en-US" sz="32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n-US" sz="3200" dirty="0" smtClean="0">
                <a:latin typeface="Tahoma" pitchFamily="34" charset="0"/>
                <a:cs typeface="Tahoma" pitchFamily="34" charset="0"/>
              </a:rPr>
            </a:br>
            <a:endParaRPr lang="en-US" sz="3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EC40D6-E09A-4361-82C4-42674D34E5DB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2"/>
                </a:solidFill>
              </a:rPr>
              <a:t>Power in one TW cavity (G. Dome, 1976), for zero phase slip</a:t>
            </a:r>
          </a:p>
          <a:p>
            <a:pPr>
              <a:buNone/>
            </a:pPr>
            <a:r>
              <a:rPr lang="en-US" sz="2000" dirty="0" smtClean="0">
                <a:solidFill>
                  <a:srgbClr val="CC0099"/>
                </a:solidFill>
              </a:rPr>
              <a:t>              </a:t>
            </a:r>
            <a:r>
              <a:rPr lang="en-US" sz="2000" dirty="0" err="1" smtClean="0">
                <a:solidFill>
                  <a:srgbClr val="CC0099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CC0099"/>
                </a:solidFill>
              </a:rPr>
              <a:t>n</a:t>
            </a:r>
            <a:r>
              <a:rPr lang="en-US" sz="2000" baseline="-25000" dirty="0" smtClean="0">
                <a:solidFill>
                  <a:srgbClr val="CC0099"/>
                </a:solidFill>
              </a:rPr>
              <a:t> </a:t>
            </a:r>
            <a:r>
              <a:rPr lang="en-US" sz="2000" dirty="0" smtClean="0">
                <a:solidFill>
                  <a:srgbClr val="CC0099"/>
                </a:solidFill>
              </a:rPr>
              <a:t>= V</a:t>
            </a:r>
            <a:r>
              <a:rPr lang="en-US" sz="2000" baseline="-25000" dirty="0" smtClean="0">
                <a:solidFill>
                  <a:srgbClr val="CC0099"/>
                </a:solidFill>
              </a:rPr>
              <a:t>n</a:t>
            </a:r>
            <a:r>
              <a:rPr lang="en-US" sz="2000" baseline="30000" dirty="0" smtClean="0">
                <a:solidFill>
                  <a:srgbClr val="CC0099"/>
                </a:solidFill>
              </a:rPr>
              <a:t>2</a:t>
            </a:r>
            <a:r>
              <a:rPr lang="en-US" sz="2000" dirty="0" smtClean="0">
                <a:solidFill>
                  <a:srgbClr val="CC0099"/>
                </a:solidFill>
              </a:rPr>
              <a:t>/(RL</a:t>
            </a:r>
            <a:r>
              <a:rPr lang="en-US" sz="2000" baseline="-25000" dirty="0" smtClean="0">
                <a:solidFill>
                  <a:srgbClr val="CC0099"/>
                </a:solidFill>
              </a:rPr>
              <a:t>n</a:t>
            </a:r>
            <a:r>
              <a:rPr lang="en-US" sz="2000" baseline="30000" dirty="0" smtClean="0">
                <a:solidFill>
                  <a:srgbClr val="CC0099"/>
                </a:solidFill>
              </a:rPr>
              <a:t>2</a:t>
            </a:r>
            <a:r>
              <a:rPr lang="en-US" sz="2000" dirty="0" smtClean="0">
                <a:solidFill>
                  <a:srgbClr val="CC0099"/>
                </a:solidFill>
              </a:rPr>
              <a:t>) + RL</a:t>
            </a:r>
            <a:r>
              <a:rPr lang="en-US" sz="2000" baseline="-25000" dirty="0" smtClean="0">
                <a:solidFill>
                  <a:srgbClr val="CC0099"/>
                </a:solidFill>
              </a:rPr>
              <a:t>n</a:t>
            </a:r>
            <a:r>
              <a:rPr lang="en-US" sz="2000" baseline="30000" dirty="0" smtClean="0">
                <a:solidFill>
                  <a:srgbClr val="CC0099"/>
                </a:solidFill>
              </a:rPr>
              <a:t>2 </a:t>
            </a:r>
            <a:r>
              <a:rPr lang="en-US" sz="2000" dirty="0" smtClean="0">
                <a:solidFill>
                  <a:srgbClr val="CC0099"/>
                </a:solidFill>
              </a:rPr>
              <a:t>I</a:t>
            </a:r>
            <a:r>
              <a:rPr lang="en-US" sz="2000" baseline="-25000" dirty="0" smtClean="0">
                <a:solidFill>
                  <a:srgbClr val="CC0099"/>
                </a:solidFill>
              </a:rPr>
              <a:t>rf</a:t>
            </a:r>
            <a:r>
              <a:rPr lang="en-US" sz="2000" baseline="30000" dirty="0" smtClean="0">
                <a:solidFill>
                  <a:srgbClr val="CC0099"/>
                </a:solidFill>
              </a:rPr>
              <a:t>2</a:t>
            </a:r>
            <a:r>
              <a:rPr lang="en-US" sz="2000" dirty="0" smtClean="0">
                <a:solidFill>
                  <a:srgbClr val="CC0099"/>
                </a:solidFill>
              </a:rPr>
              <a:t>/64 + </a:t>
            </a:r>
            <a:r>
              <a:rPr lang="en-US" sz="2000" dirty="0" err="1" smtClean="0">
                <a:solidFill>
                  <a:srgbClr val="CC0099"/>
                </a:solidFill>
              </a:rPr>
              <a:t>V</a:t>
            </a:r>
            <a:r>
              <a:rPr lang="en-US" sz="2000" baseline="-25000" dirty="0" err="1" smtClean="0">
                <a:solidFill>
                  <a:srgbClr val="CC0099"/>
                </a:solidFill>
              </a:rPr>
              <a:t>n</a:t>
            </a:r>
            <a:r>
              <a:rPr lang="en-US" sz="2000" dirty="0" err="1" smtClean="0">
                <a:solidFill>
                  <a:srgbClr val="CC0099"/>
                </a:solidFill>
              </a:rPr>
              <a:t>I</a:t>
            </a:r>
            <a:r>
              <a:rPr lang="en-US" sz="2000" baseline="-25000" dirty="0" err="1" smtClean="0">
                <a:solidFill>
                  <a:srgbClr val="CC0099"/>
                </a:solidFill>
              </a:rPr>
              <a:t>rf</a:t>
            </a:r>
            <a:r>
              <a:rPr lang="en-US" sz="2000" dirty="0" smtClean="0">
                <a:solidFill>
                  <a:srgbClr val="CC0099"/>
                </a:solidFill>
              </a:rPr>
              <a:t> sin</a:t>
            </a:r>
            <a:r>
              <a:rPr lang="el-GR" sz="2000" dirty="0" smtClean="0">
                <a:solidFill>
                  <a:srgbClr val="CC0099"/>
                </a:solidFill>
                <a:cs typeface="Times New Roman"/>
              </a:rPr>
              <a:t>φ</a:t>
            </a:r>
            <a:r>
              <a:rPr lang="en-US" sz="2000" baseline="-25000" dirty="0" smtClean="0">
                <a:solidFill>
                  <a:srgbClr val="CC0099"/>
                </a:solidFill>
              </a:rPr>
              <a:t>s</a:t>
            </a:r>
            <a:r>
              <a:rPr lang="en-US" sz="2000" dirty="0" smtClean="0">
                <a:solidFill>
                  <a:srgbClr val="CC0099"/>
                </a:solidFill>
              </a:rPr>
              <a:t>/4</a:t>
            </a:r>
          </a:p>
          <a:p>
            <a:pPr lvl="1">
              <a:buNone/>
            </a:pPr>
            <a:r>
              <a:rPr lang="en-US" sz="1800" dirty="0" smtClean="0"/>
              <a:t>number of sections per cavity (now) </a:t>
            </a:r>
            <a:r>
              <a:rPr lang="en-US" sz="1800" dirty="0" smtClean="0">
                <a:solidFill>
                  <a:srgbClr val="CC0099"/>
                </a:solidFill>
              </a:rPr>
              <a:t>n</a:t>
            </a:r>
            <a:r>
              <a:rPr lang="en-US" sz="1800" dirty="0" smtClean="0"/>
              <a:t>=4 or 5</a:t>
            </a:r>
          </a:p>
          <a:p>
            <a:pPr lvl="1">
              <a:buNone/>
            </a:pPr>
            <a:r>
              <a:rPr lang="en-US" sz="1800" dirty="0" smtClean="0"/>
              <a:t>series impedance </a:t>
            </a:r>
            <a:r>
              <a:rPr lang="en-US" sz="1800" dirty="0" smtClean="0">
                <a:solidFill>
                  <a:srgbClr val="CC0099"/>
                </a:solidFill>
              </a:rPr>
              <a:t>R</a:t>
            </a:r>
            <a:r>
              <a:rPr lang="en-US" sz="1800" dirty="0" smtClean="0"/>
              <a:t>=27.1 [</a:t>
            </a:r>
            <a:r>
              <a:rPr lang="en-US" sz="1800" dirty="0" err="1" smtClean="0"/>
              <a:t>kOhm</a:t>
            </a:r>
            <a:r>
              <a:rPr lang="en-US" sz="1800" dirty="0" smtClean="0"/>
              <a:t>/m2] </a:t>
            </a:r>
          </a:p>
          <a:p>
            <a:pPr lvl="1">
              <a:buNone/>
            </a:pPr>
            <a:r>
              <a:rPr lang="en-US" sz="1800" dirty="0" smtClean="0"/>
              <a:t>interaction length </a:t>
            </a:r>
            <a:r>
              <a:rPr lang="en-US" sz="1800" dirty="0" err="1" smtClean="0">
                <a:solidFill>
                  <a:srgbClr val="CC0099"/>
                </a:solidFill>
              </a:rPr>
              <a:t>L</a:t>
            </a:r>
            <a:r>
              <a:rPr lang="en-US" sz="1800" baseline="-25000" dirty="0" err="1" smtClean="0">
                <a:solidFill>
                  <a:srgbClr val="CC0099"/>
                </a:solidFill>
              </a:rPr>
              <a:t>n</a:t>
            </a:r>
            <a:r>
              <a:rPr lang="en-US" sz="1800" dirty="0" smtClean="0"/>
              <a:t>=0.374x(11n-1) [m]</a:t>
            </a:r>
          </a:p>
          <a:p>
            <a:r>
              <a:rPr lang="en-US" sz="2000" dirty="0" smtClean="0"/>
              <a:t>RF current </a:t>
            </a:r>
            <a:r>
              <a:rPr lang="en-US" sz="2000" dirty="0" err="1" smtClean="0">
                <a:solidFill>
                  <a:srgbClr val="CC0099"/>
                </a:solidFill>
              </a:rPr>
              <a:t>I</a:t>
            </a:r>
            <a:r>
              <a:rPr lang="en-US" sz="2000" baseline="-25000" dirty="0" err="1" smtClean="0">
                <a:solidFill>
                  <a:srgbClr val="CC0099"/>
                </a:solidFill>
              </a:rPr>
              <a:t>rf</a:t>
            </a:r>
            <a:r>
              <a:rPr lang="en-US" sz="2000" baseline="-25000" dirty="0" smtClean="0">
                <a:solidFill>
                  <a:srgbClr val="CC0099"/>
                </a:solidFill>
              </a:rPr>
              <a:t> </a:t>
            </a:r>
            <a:r>
              <a:rPr lang="en-US" sz="2000" dirty="0" smtClean="0">
                <a:solidFill>
                  <a:srgbClr val="CC0099"/>
                </a:solidFill>
              </a:rPr>
              <a:t> </a:t>
            </a:r>
            <a:r>
              <a:rPr lang="en-US" sz="2000" dirty="0" smtClean="0"/>
              <a:t>= 2 F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b</a:t>
            </a:r>
            <a:r>
              <a:rPr lang="en-US" sz="2000" dirty="0" smtClean="0"/>
              <a:t> e/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bb</a:t>
            </a:r>
            <a:r>
              <a:rPr lang="en-US" sz="2000" baseline="-25000" dirty="0" smtClean="0"/>
              <a:t> </a:t>
            </a:r>
            <a:endParaRPr lang="en-US" sz="2000" dirty="0" smtClean="0"/>
          </a:p>
          <a:p>
            <a:pPr lvl="1">
              <a:buNone/>
            </a:pPr>
            <a:r>
              <a:rPr lang="en-US" sz="1800" dirty="0" err="1" smtClean="0"/>
              <a:t>T</a:t>
            </a:r>
            <a:r>
              <a:rPr lang="en-US" sz="1800" baseline="-25000" dirty="0" err="1" smtClean="0"/>
              <a:t>bb</a:t>
            </a:r>
            <a:r>
              <a:rPr lang="en-US" sz="1800" dirty="0" smtClean="0"/>
              <a:t> is bunch spacing,</a:t>
            </a:r>
            <a:r>
              <a:rPr lang="en-US" sz="2000" dirty="0" smtClean="0"/>
              <a:t> </a:t>
            </a:r>
            <a:r>
              <a:rPr lang="en-US" sz="1800" dirty="0" smtClean="0"/>
              <a:t>F=1 for short bunches</a:t>
            </a:r>
            <a:endParaRPr lang="en-US" sz="1600" baseline="-25000" dirty="0" smtClean="0"/>
          </a:p>
          <a:p>
            <a:pPr>
              <a:buNone/>
            </a:pPr>
            <a:r>
              <a:rPr lang="en-US" sz="2000" baseline="-25000" dirty="0" smtClean="0"/>
              <a:t> </a:t>
            </a:r>
            <a:r>
              <a:rPr lang="en-US" sz="2000" dirty="0" smtClean="0"/>
              <a:t>   </a:t>
            </a:r>
            <a:r>
              <a:rPr lang="en-US" sz="2000" baseline="-25000" dirty="0" smtClean="0"/>
              <a:t>   </a:t>
            </a:r>
            <a:r>
              <a:rPr lang="en-US" sz="1800" dirty="0" smtClean="0">
                <a:solidFill>
                  <a:srgbClr val="CC0099"/>
                </a:solidFill>
              </a:rPr>
              <a:t>nominal </a:t>
            </a:r>
            <a:r>
              <a:rPr lang="en-US" sz="1800" dirty="0" err="1" smtClean="0">
                <a:solidFill>
                  <a:srgbClr val="CC0099"/>
                </a:solidFill>
              </a:rPr>
              <a:t>I</a:t>
            </a:r>
            <a:r>
              <a:rPr lang="en-US" sz="1800" baseline="-25000" dirty="0" err="1" smtClean="0">
                <a:solidFill>
                  <a:srgbClr val="CC0099"/>
                </a:solidFill>
              </a:rPr>
              <a:t>rf</a:t>
            </a:r>
            <a:r>
              <a:rPr lang="en-US" sz="1800" baseline="-25000" dirty="0" smtClean="0">
                <a:solidFill>
                  <a:srgbClr val="CC0099"/>
                </a:solidFill>
              </a:rPr>
              <a:t>  </a:t>
            </a:r>
            <a:r>
              <a:rPr lang="en-US" sz="1800" dirty="0" smtClean="0"/>
              <a:t>= 1.47 A</a:t>
            </a:r>
          </a:p>
          <a:p>
            <a:pPr>
              <a:buNone/>
            </a:pPr>
            <a:r>
              <a:rPr lang="en-US" sz="1800" dirty="0" smtClean="0"/>
              <a:t>	  </a:t>
            </a:r>
            <a:r>
              <a:rPr lang="en-US" sz="1800" dirty="0" smtClean="0">
                <a:solidFill>
                  <a:srgbClr val="CC0099"/>
                </a:solidFill>
              </a:rPr>
              <a:t>ultimate</a:t>
            </a:r>
            <a:r>
              <a:rPr lang="en-US" sz="1800" dirty="0" smtClean="0"/>
              <a:t> </a:t>
            </a:r>
            <a:r>
              <a:rPr lang="en-US" sz="1800" dirty="0" err="1" smtClean="0">
                <a:solidFill>
                  <a:srgbClr val="CC0099"/>
                </a:solidFill>
              </a:rPr>
              <a:t>I</a:t>
            </a:r>
            <a:r>
              <a:rPr lang="en-US" sz="1800" baseline="-25000" dirty="0" err="1" smtClean="0">
                <a:solidFill>
                  <a:srgbClr val="CC0099"/>
                </a:solidFill>
              </a:rPr>
              <a:t>rf</a:t>
            </a:r>
            <a:r>
              <a:rPr lang="en-US" sz="1800" baseline="-25000" dirty="0" smtClean="0">
                <a:solidFill>
                  <a:srgbClr val="CC0099"/>
                </a:solidFill>
              </a:rPr>
              <a:t> </a:t>
            </a:r>
            <a:r>
              <a:rPr lang="en-US" sz="1800" dirty="0" smtClean="0"/>
              <a:t> = 2.176 A (+10%  </a:t>
            </a:r>
            <a:r>
              <a:rPr lang="en-US" sz="1800" dirty="0" smtClean="0">
                <a:latin typeface="Times New Roman"/>
                <a:cs typeface="Times New Roman"/>
              </a:rPr>
              <a:t>→ </a:t>
            </a:r>
            <a:r>
              <a:rPr lang="en-US" sz="1800" dirty="0" smtClean="0"/>
              <a:t>2.4 A)</a:t>
            </a:r>
          </a:p>
          <a:p>
            <a:r>
              <a:rPr lang="en-US" sz="2000" dirty="0" smtClean="0"/>
              <a:t>Total voltage now V = 2 (V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+V</a:t>
            </a:r>
            <a:r>
              <a:rPr lang="en-US" sz="2000" baseline="-25000" dirty="0" smtClean="0"/>
              <a:t>5</a:t>
            </a:r>
            <a:r>
              <a:rPr lang="en-US" sz="2000" dirty="0" smtClean="0"/>
              <a:t>)</a:t>
            </a:r>
          </a:p>
          <a:p>
            <a:pPr lvl="1">
              <a:buNone/>
            </a:pPr>
            <a:r>
              <a:rPr lang="en-US" sz="1800" dirty="0" smtClean="0"/>
              <a:t>(1)  V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 = V</a:t>
            </a:r>
            <a:r>
              <a:rPr lang="en-US" sz="1800" baseline="-25000" dirty="0" smtClean="0"/>
              <a:t>5</a:t>
            </a:r>
            <a:r>
              <a:rPr lang="en-US" sz="1800" dirty="0" smtClean="0"/>
              <a:t>  </a:t>
            </a:r>
            <a:r>
              <a:rPr lang="en-US" sz="1800" dirty="0" smtClean="0">
                <a:latin typeface="Times New Roman"/>
                <a:cs typeface="Times New Roman"/>
              </a:rPr>
              <a:t>→ </a:t>
            </a:r>
            <a:r>
              <a:rPr lang="en-US" sz="1800" dirty="0" smtClean="0"/>
              <a:t>P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≠ </a:t>
            </a:r>
            <a:r>
              <a:rPr lang="en-US" sz="1800" dirty="0" smtClean="0"/>
              <a:t>P</a:t>
            </a:r>
            <a:r>
              <a:rPr lang="en-US" sz="1800" baseline="-25000" dirty="0" smtClean="0"/>
              <a:t>5 </a:t>
            </a:r>
          </a:p>
          <a:p>
            <a:pPr marL="914400" lvl="1" indent="-457200">
              <a:buAutoNum type="arabicParenBoth" startAt="2"/>
            </a:pPr>
            <a:r>
              <a:rPr lang="en-US" sz="1800" dirty="0" smtClean="0">
                <a:solidFill>
                  <a:srgbClr val="CC0099"/>
                </a:solidFill>
              </a:rPr>
              <a:t>P</a:t>
            </a:r>
            <a:r>
              <a:rPr lang="en-US" sz="1800" baseline="-25000" dirty="0" smtClean="0">
                <a:solidFill>
                  <a:srgbClr val="CC0099"/>
                </a:solidFill>
              </a:rPr>
              <a:t>4</a:t>
            </a:r>
            <a:r>
              <a:rPr lang="en-US" sz="1800" dirty="0" smtClean="0">
                <a:solidFill>
                  <a:srgbClr val="CC0099"/>
                </a:solidFill>
              </a:rPr>
              <a:t> = P</a:t>
            </a:r>
            <a:r>
              <a:rPr lang="en-US" sz="1800" baseline="-25000" dirty="0" smtClean="0">
                <a:solidFill>
                  <a:srgbClr val="CC0099"/>
                </a:solidFill>
              </a:rPr>
              <a:t>5</a:t>
            </a:r>
            <a:r>
              <a:rPr lang="en-US" sz="1800" dirty="0" smtClean="0">
                <a:solidFill>
                  <a:srgbClr val="CC0099"/>
                </a:solidFill>
              </a:rPr>
              <a:t>  </a:t>
            </a:r>
            <a:r>
              <a:rPr lang="en-US" sz="1800" dirty="0" smtClean="0">
                <a:latin typeface="Times New Roman"/>
                <a:cs typeface="Times New Roman"/>
              </a:rPr>
              <a:t>→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 </a:t>
            </a:r>
            <a:r>
              <a:rPr lang="en-US" sz="1800" dirty="0" smtClean="0">
                <a:latin typeface="Times New Roman"/>
                <a:cs typeface="Times New Roman"/>
              </a:rPr>
              <a:t>≠ </a:t>
            </a:r>
            <a:r>
              <a:rPr lang="en-US" sz="1800" dirty="0" smtClean="0"/>
              <a:t>V</a:t>
            </a:r>
            <a:r>
              <a:rPr lang="en-US" sz="1800" baseline="-25000" dirty="0" smtClean="0"/>
              <a:t>5  </a:t>
            </a:r>
            <a:r>
              <a:rPr lang="en-US" sz="1800" dirty="0" smtClean="0"/>
              <a:t>- partition is a function of </a:t>
            </a:r>
            <a:r>
              <a:rPr lang="en-US" sz="1800" dirty="0" err="1" smtClean="0"/>
              <a:t>I</a:t>
            </a:r>
            <a:r>
              <a:rPr lang="en-US" sz="1800" baseline="-25000" dirty="0" err="1" smtClean="0"/>
              <a:t>rf</a:t>
            </a:r>
            <a:r>
              <a:rPr lang="en-US" sz="1800" dirty="0" smtClean="0"/>
              <a:t>, V, sin</a:t>
            </a:r>
            <a:r>
              <a:rPr lang="el-GR" sz="1800" dirty="0" smtClean="0">
                <a:cs typeface="Times New Roman"/>
              </a:rPr>
              <a:t>φ</a:t>
            </a:r>
            <a:r>
              <a:rPr lang="en-US" sz="1800" baseline="-25000" dirty="0" smtClean="0"/>
              <a:t>s</a:t>
            </a:r>
          </a:p>
          <a:p>
            <a:pPr marL="914400" lvl="1" indent="-457200">
              <a:buNone/>
            </a:pPr>
            <a:r>
              <a:rPr lang="en-US" sz="1800" dirty="0" smtClean="0"/>
              <a:t>(3)  P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= P</a:t>
            </a:r>
            <a:r>
              <a:rPr lang="en-US" sz="1800" baseline="-25000" dirty="0" smtClean="0"/>
              <a:t>5</a:t>
            </a:r>
            <a:r>
              <a:rPr lang="en-US" sz="1800" dirty="0" smtClean="0"/>
              <a:t> for </a:t>
            </a:r>
            <a:r>
              <a:rPr lang="en-US" sz="1800" dirty="0" err="1" smtClean="0"/>
              <a:t>I</a:t>
            </a:r>
            <a:r>
              <a:rPr lang="en-US" sz="1800" baseline="-25000" dirty="0" err="1" smtClean="0"/>
              <a:t>rf</a:t>
            </a:r>
            <a:r>
              <a:rPr lang="en-US" sz="1800" baseline="-25000" dirty="0" smtClean="0">
                <a:solidFill>
                  <a:srgbClr val="CC0099"/>
                </a:solidFill>
              </a:rPr>
              <a:t> </a:t>
            </a:r>
            <a:r>
              <a:rPr lang="en-US" sz="1800" dirty="0" smtClean="0"/>
              <a:t>=0 </a:t>
            </a:r>
            <a:r>
              <a:rPr lang="en-US" sz="1800" dirty="0" smtClean="0">
                <a:latin typeface="Times New Roman"/>
                <a:cs typeface="Times New Roman"/>
              </a:rPr>
              <a:t>→ </a:t>
            </a:r>
            <a:r>
              <a:rPr lang="en-US" sz="1800" dirty="0" smtClean="0">
                <a:solidFill>
                  <a:srgbClr val="CC0099"/>
                </a:solidFill>
              </a:rPr>
              <a:t>V</a:t>
            </a:r>
            <a:r>
              <a:rPr lang="en-US" sz="1800" baseline="-25000" dirty="0" smtClean="0">
                <a:solidFill>
                  <a:srgbClr val="CC0099"/>
                </a:solidFill>
              </a:rPr>
              <a:t>4</a:t>
            </a:r>
            <a:r>
              <a:rPr lang="en-US" sz="1800" dirty="0" smtClean="0">
                <a:solidFill>
                  <a:srgbClr val="CC0099"/>
                </a:solidFill>
              </a:rPr>
              <a:t> /V</a:t>
            </a:r>
            <a:r>
              <a:rPr lang="en-US" sz="1800" baseline="-25000" dirty="0" smtClean="0">
                <a:solidFill>
                  <a:srgbClr val="CC0099"/>
                </a:solidFill>
              </a:rPr>
              <a:t>5   </a:t>
            </a:r>
            <a:r>
              <a:rPr lang="en-US" sz="1800" dirty="0" smtClean="0">
                <a:solidFill>
                  <a:srgbClr val="CC0099"/>
                </a:solidFill>
              </a:rPr>
              <a:t>= L</a:t>
            </a:r>
            <a:r>
              <a:rPr lang="en-US" sz="1800" baseline="-25000" dirty="0" smtClean="0">
                <a:solidFill>
                  <a:srgbClr val="CC0099"/>
                </a:solidFill>
              </a:rPr>
              <a:t>4</a:t>
            </a:r>
            <a:r>
              <a:rPr lang="en-US" sz="1800" dirty="0" smtClean="0">
                <a:solidFill>
                  <a:srgbClr val="CC0099"/>
                </a:solidFill>
              </a:rPr>
              <a:t> /L</a:t>
            </a:r>
            <a:r>
              <a:rPr lang="en-US" sz="1800" baseline="-25000" dirty="0" smtClean="0">
                <a:solidFill>
                  <a:srgbClr val="CC0099"/>
                </a:solidFill>
              </a:rPr>
              <a:t>5</a:t>
            </a:r>
            <a:r>
              <a:rPr lang="en-US" sz="1800" dirty="0" smtClean="0">
                <a:solidFill>
                  <a:srgbClr val="CC0099"/>
                </a:solidFill>
              </a:rPr>
              <a:t> </a:t>
            </a:r>
            <a:r>
              <a:rPr lang="en-US" sz="1800" dirty="0" smtClean="0"/>
              <a:t>(partition used now)</a:t>
            </a:r>
            <a:endParaRPr lang="en-US" sz="1800" baseline="-250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  The 200 MHz impedance reduction </a:t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due to</a:t>
            </a:r>
            <a:r>
              <a:rPr lang="en-US" sz="3200" dirty="0" smtClean="0"/>
              <a:t> </a:t>
            </a:r>
            <a:r>
              <a:rPr lang="en-US" sz="3200" dirty="0" smtClean="0">
                <a:latin typeface="+mn-lt"/>
              </a:rPr>
              <a:t>system modification 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2200" dirty="0" smtClean="0"/>
              <a:t>Total beam (peak) impedance of the 200 MHz TW RF system</a:t>
            </a:r>
          </a:p>
          <a:p>
            <a:pPr algn="ctr">
              <a:buNone/>
            </a:pPr>
            <a:r>
              <a:rPr lang="en-US" sz="2200" dirty="0" smtClean="0"/>
              <a:t> Z= R/8 </a:t>
            </a:r>
            <a:r>
              <a:rPr lang="en-US" sz="2200" dirty="0" smtClean="0">
                <a:cs typeface="Times New Roman"/>
              </a:rPr>
              <a:t>∑</a:t>
            </a:r>
            <a:r>
              <a:rPr lang="en-US" sz="2200" dirty="0" smtClean="0"/>
              <a:t>L</a:t>
            </a:r>
            <a:r>
              <a:rPr lang="en-US" sz="2200" baseline="-25000" dirty="0" smtClean="0"/>
              <a:t>n</a:t>
            </a:r>
            <a:r>
              <a:rPr lang="en-US" sz="2200" baseline="30000" dirty="0" smtClean="0"/>
              <a:t>2  </a:t>
            </a:r>
            <a:r>
              <a:rPr lang="en-US" sz="2200" dirty="0" smtClean="0"/>
              <a:t> =RL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/8</a:t>
            </a:r>
            <a:r>
              <a:rPr lang="en-US" sz="2200" baseline="30000" dirty="0" smtClean="0"/>
              <a:t> </a:t>
            </a:r>
            <a:r>
              <a:rPr lang="en-US" sz="2200" dirty="0" smtClean="0">
                <a:cs typeface="Times New Roman"/>
              </a:rPr>
              <a:t>∑</a:t>
            </a:r>
            <a:r>
              <a:rPr lang="en-US" sz="2200" dirty="0" smtClean="0"/>
              <a:t> (n-1/11)</a:t>
            </a:r>
            <a:r>
              <a:rPr lang="en-US" sz="2200" baseline="30000" dirty="0" smtClean="0"/>
              <a:t>2</a:t>
            </a:r>
          </a:p>
          <a:p>
            <a:pPr algn="ctr"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en-US" sz="1800" dirty="0" smtClean="0"/>
              <a:t>n - number of sections per cavity </a:t>
            </a:r>
            <a:endParaRPr lang="en-US" sz="1800" dirty="0" smtClean="0">
              <a:cs typeface="Tahoma" pitchFamily="34" charset="0"/>
            </a:endParaRPr>
          </a:p>
          <a:p>
            <a:pPr>
              <a:buNone/>
            </a:pPr>
            <a:r>
              <a:rPr lang="en-US" sz="1800" dirty="0" smtClean="0"/>
              <a:t>    </a:t>
            </a:r>
            <a:r>
              <a:rPr lang="en-US" sz="1800" dirty="0" err="1" smtClean="0"/>
              <a:t>L</a:t>
            </a:r>
            <a:r>
              <a:rPr lang="en-US" sz="1800" baseline="-25000" dirty="0" err="1" smtClean="0"/>
              <a:t>n</a:t>
            </a:r>
            <a:r>
              <a:rPr lang="en-US" sz="1800" dirty="0" smtClean="0"/>
              <a:t>=L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(n-1/11), L=11x0.374 m,  RL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/8=57.3 </a:t>
            </a:r>
            <a:r>
              <a:rPr lang="en-US" sz="1800" dirty="0" err="1" smtClean="0"/>
              <a:t>kOhm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		</a:t>
            </a:r>
            <a:r>
              <a:rPr lang="en-US" sz="2000" dirty="0" smtClean="0"/>
              <a:t>	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      4 cav.    2x5 &amp; 2x4:        Z = 4.5  </a:t>
            </a:r>
            <a:r>
              <a:rPr lang="en-US" sz="2200" dirty="0" err="1" smtClean="0"/>
              <a:t>MOhm</a:t>
            </a:r>
            <a:r>
              <a:rPr lang="en-US" sz="2200" dirty="0" smtClean="0"/>
              <a:t>  -  now</a:t>
            </a:r>
            <a:endParaRPr lang="en-US" sz="2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200" dirty="0" smtClean="0">
                <a:solidFill>
                  <a:srgbClr val="CC0099"/>
                </a:solidFill>
              </a:rPr>
              <a:t>      5 cav.    2x3 &amp; 3x4:        Z = 3.6  </a:t>
            </a:r>
            <a:r>
              <a:rPr lang="en-US" sz="2200" dirty="0" err="1" smtClean="0">
                <a:solidFill>
                  <a:srgbClr val="CC0099"/>
                </a:solidFill>
              </a:rPr>
              <a:t>MOhm</a:t>
            </a:r>
            <a:r>
              <a:rPr lang="en-US" sz="2200" dirty="0" smtClean="0">
                <a:solidFill>
                  <a:srgbClr val="CC0099"/>
                </a:solidFill>
              </a:rPr>
              <a:t>  -  20% less    </a:t>
            </a:r>
          </a:p>
          <a:p>
            <a:pPr>
              <a:buNone/>
            </a:pPr>
            <a:r>
              <a:rPr lang="en-US" sz="2200" dirty="0" smtClean="0">
                <a:solidFill>
                  <a:schemeClr val="accent2"/>
                </a:solidFill>
              </a:rPr>
              <a:t>      6 cav.    4x3 &amp; 2x4:        Z = 3.7  </a:t>
            </a:r>
            <a:r>
              <a:rPr lang="en-US" sz="2200" dirty="0" err="1" smtClean="0">
                <a:solidFill>
                  <a:schemeClr val="accent2"/>
                </a:solidFill>
              </a:rPr>
              <a:t>MOhm</a:t>
            </a:r>
            <a:r>
              <a:rPr lang="en-US" sz="2200" dirty="0" smtClean="0">
                <a:solidFill>
                  <a:schemeClr val="accent2"/>
                </a:solidFill>
              </a:rPr>
              <a:t>  -  18% less  </a:t>
            </a:r>
          </a:p>
          <a:p>
            <a:pPr>
              <a:buNone/>
            </a:pPr>
            <a:r>
              <a:rPr lang="en-US" sz="2200" dirty="0" smtClean="0">
                <a:solidFill>
                  <a:schemeClr val="accent2"/>
                </a:solidFill>
                <a:latin typeface="Times New Roman"/>
                <a:cs typeface="Times New Roman"/>
              </a:rPr>
              <a:t>→ </a:t>
            </a:r>
            <a:r>
              <a:rPr lang="en-US" sz="2200" dirty="0" smtClean="0">
                <a:solidFill>
                  <a:schemeClr val="accent2"/>
                </a:solidFill>
              </a:rPr>
              <a:t>We have two more cavities in the SPS and reduce impedance! (To compare with installation of the 200 MHz in LHC…)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0816B-ECCF-418D-8DCB-D79021AFBED6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67B5-7D60-4B90-9222-CD42AD3B822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505200" y="2133600"/>
            <a:ext cx="762000" cy="685800"/>
          </a:xfrm>
          <a:prstGeom prst="ellipse">
            <a:avLst/>
          </a:prstGeom>
          <a:noFill/>
          <a:ln>
            <a:solidFill>
              <a:srgbClr val="F63A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/>
          <p:cNvSpPr>
            <a:spLocks noGrp="1"/>
          </p:cNvSpPr>
          <p:nvPr>
            <p:ph type="body" sz="quarter" idx="3"/>
          </p:nvPr>
        </p:nvSpPr>
        <p:spPr>
          <a:xfrm>
            <a:off x="5410200" y="1524000"/>
            <a:ext cx="2971800" cy="1173162"/>
          </a:xfrm>
        </p:spPr>
        <p:txBody>
          <a:bodyPr/>
          <a:lstStyle/>
          <a:p>
            <a:r>
              <a:rPr lang="en-US" sz="1800" b="0" dirty="0" smtClean="0">
                <a:solidFill>
                  <a:schemeClr val="accent2"/>
                </a:solidFill>
              </a:rPr>
              <a:t>Instability threshold </a:t>
            </a:r>
          </a:p>
          <a:p>
            <a:r>
              <a:rPr lang="en-US" sz="1800" b="0" dirty="0" smtClean="0">
                <a:solidFill>
                  <a:srgbClr val="CC0099"/>
                </a:solidFill>
              </a:rPr>
              <a:t>decreases with energy </a:t>
            </a:r>
            <a:r>
              <a:rPr lang="en-US" sz="1800" b="0" dirty="0" smtClean="0">
                <a:solidFill>
                  <a:schemeClr val="accent2"/>
                </a:solidFill>
              </a:rPr>
              <a:t>during the SPS cycle </a:t>
            </a:r>
            <a:endParaRPr lang="en-US" sz="1800" b="0" dirty="0">
              <a:solidFill>
                <a:schemeClr val="accent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+mn-lt"/>
              </a:rPr>
              <a:t>Beam stability and </a:t>
            </a:r>
            <a:br>
              <a:rPr lang="en-US" sz="3200" dirty="0" smtClean="0">
                <a:latin typeface="+mn-lt"/>
              </a:rPr>
            </a:br>
            <a:r>
              <a:rPr lang="en-US" sz="3200" dirty="0" smtClean="0">
                <a:latin typeface="+mn-lt"/>
              </a:rPr>
              <a:t>SPS - LHC beam transfer</a:t>
            </a:r>
            <a:endParaRPr lang="en-US" sz="3200" dirty="0">
              <a:latin typeface="+mn-lt"/>
              <a:cs typeface="Tahoma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27975-D915-420E-ACBB-4D9CD0964D5C}" type="datetime1">
              <a:rPr lang="en-US" smtClean="0"/>
              <a:t>7/17/2013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67B5-7D60-4B90-9222-CD42AD3B822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533400" y="1524000"/>
            <a:ext cx="4419600" cy="4343400"/>
          </a:xfrm>
        </p:spPr>
        <p:txBody>
          <a:bodyPr/>
          <a:lstStyle/>
          <a:p>
            <a:r>
              <a:rPr lang="en-US" sz="1800" dirty="0" smtClean="0"/>
              <a:t>Already now voltage is at the limit for lossless transfer to LHC even for nominal beams</a:t>
            </a:r>
          </a:p>
          <a:p>
            <a:r>
              <a:rPr lang="en-US" sz="1800" dirty="0" smtClean="0"/>
              <a:t>If even larger </a:t>
            </a:r>
            <a:r>
              <a:rPr lang="en-US" sz="1800" dirty="0" err="1" smtClean="0"/>
              <a:t>emittances</a:t>
            </a:r>
            <a:r>
              <a:rPr lang="en-US" sz="1800" dirty="0" smtClean="0"/>
              <a:t> (</a:t>
            </a:r>
            <a:r>
              <a:rPr lang="el-GR" sz="1800" dirty="0" smtClean="0">
                <a:cs typeface="Arial" charset="0"/>
              </a:rPr>
              <a:t>ε</a:t>
            </a:r>
            <a:r>
              <a:rPr lang="en-US" sz="1800" dirty="0" smtClean="0">
                <a:cs typeface="Arial" charset="0"/>
              </a:rPr>
              <a:t>~√</a:t>
            </a:r>
            <a:r>
              <a:rPr lang="en-US" sz="1800" dirty="0" smtClean="0"/>
              <a:t>N) required for beam stability in SPS or in LHC </a:t>
            </a:r>
            <a:r>
              <a:rPr lang="en-US" sz="1800" dirty="0" smtClean="0">
                <a:solidFill>
                  <a:srgbClr val="CC0099"/>
                </a:solidFill>
              </a:rPr>
              <a:t>beam transfer to the LHC 400 MHz RF system is critical:</a:t>
            </a:r>
            <a:r>
              <a:rPr lang="en-US" dirty="0" smtClean="0">
                <a:cs typeface="Times New Roman"/>
              </a:rPr>
              <a:t> </a:t>
            </a:r>
            <a:r>
              <a:rPr lang="en-US" sz="1800" dirty="0" smtClean="0">
                <a:cs typeface="Times New Roman"/>
              </a:rPr>
              <a:t>since </a:t>
            </a:r>
            <a:r>
              <a:rPr lang="el-GR" sz="2400" dirty="0" smtClean="0">
                <a:latin typeface="Times New Roman"/>
                <a:cs typeface="Times New Roman"/>
              </a:rPr>
              <a:t>τ</a:t>
            </a:r>
            <a:r>
              <a:rPr lang="en-US" sz="2000" dirty="0" smtClean="0">
                <a:cs typeface="Times New Roman"/>
              </a:rPr>
              <a:t>~(ε/V</a:t>
            </a:r>
            <a:r>
              <a:rPr lang="en-US" sz="2000" baseline="30000" dirty="0" smtClean="0">
                <a:cs typeface="Times New Roman"/>
              </a:rPr>
              <a:t>1/2</a:t>
            </a:r>
            <a:r>
              <a:rPr lang="en-US" sz="2000" dirty="0" smtClean="0">
                <a:cs typeface="Times New Roman"/>
              </a:rPr>
              <a:t>)</a:t>
            </a:r>
            <a:r>
              <a:rPr lang="en-US" sz="2000" baseline="30000" dirty="0" smtClean="0">
                <a:cs typeface="Times New Roman"/>
              </a:rPr>
              <a:t>1/2</a:t>
            </a:r>
            <a:r>
              <a:rPr lang="en-US" sz="2000" dirty="0" smtClean="0"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→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for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=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const</a:t>
            </a:r>
            <a:endParaRPr lang="en-US" sz="2400" baseline="30000" dirty="0" smtClean="0">
              <a:latin typeface="Tahoma" pitchFamily="34" charset="0"/>
              <a:cs typeface="Tahoma" pitchFamily="34" charset="0"/>
            </a:endParaRPr>
          </a:p>
          <a:p>
            <a:pPr marL="342900" lvl="1" indent="-342900">
              <a:buNone/>
            </a:pPr>
            <a:r>
              <a:rPr lang="en-US" sz="1800" dirty="0" smtClean="0">
                <a:cs typeface="Times New Roman"/>
              </a:rPr>
              <a:t>     V=V</a:t>
            </a:r>
            <a:r>
              <a:rPr lang="en-US" sz="1800" baseline="-25000" dirty="0" smtClean="0">
                <a:cs typeface="Times New Roman"/>
              </a:rPr>
              <a:t>1</a:t>
            </a:r>
            <a:r>
              <a:rPr lang="en-US" sz="1800" dirty="0" smtClean="0">
                <a:cs typeface="Times New Roman"/>
              </a:rPr>
              <a:t> </a:t>
            </a:r>
            <a:r>
              <a:rPr lang="en-US" sz="1800" dirty="0" err="1" smtClean="0">
                <a:cs typeface="Times New Roman"/>
              </a:rPr>
              <a:t>N</a:t>
            </a:r>
            <a:r>
              <a:rPr lang="en-US" sz="1800" baseline="-25000" dirty="0" err="1" smtClean="0">
                <a:cs typeface="Times New Roman"/>
              </a:rPr>
              <a:t>ult</a:t>
            </a:r>
            <a:r>
              <a:rPr lang="en-US" sz="1800" dirty="0" smtClean="0">
                <a:cs typeface="Times New Roman"/>
              </a:rPr>
              <a:t>/</a:t>
            </a:r>
            <a:r>
              <a:rPr lang="en-US" sz="1800" dirty="0" err="1" smtClean="0">
                <a:cs typeface="Times New Roman"/>
              </a:rPr>
              <a:t>N</a:t>
            </a:r>
            <a:r>
              <a:rPr lang="en-US" sz="1800" baseline="-25000" dirty="0" err="1" smtClean="0">
                <a:cs typeface="Times New Roman"/>
              </a:rPr>
              <a:t>nom</a:t>
            </a:r>
            <a:r>
              <a:rPr lang="en-US" sz="1800" baseline="-25000" dirty="0" smtClean="0">
                <a:cs typeface="Times New Roman"/>
              </a:rPr>
              <a:t>  </a:t>
            </a:r>
            <a:r>
              <a:rPr lang="en-US" sz="1800" dirty="0" smtClean="0">
                <a:cs typeface="Times New Roman"/>
              </a:rPr>
              <a:t>= 1.48 V</a:t>
            </a:r>
            <a:r>
              <a:rPr lang="en-US" sz="1800" baseline="-25000" dirty="0" smtClean="0">
                <a:cs typeface="Times New Roman"/>
              </a:rPr>
              <a:t>1</a:t>
            </a:r>
            <a:r>
              <a:rPr lang="en-US" sz="1800" dirty="0" smtClean="0">
                <a:cs typeface="Times New Roman"/>
              </a:rPr>
              <a:t> = </a:t>
            </a:r>
            <a:r>
              <a:rPr lang="en-US" sz="1800" dirty="0" smtClean="0">
                <a:solidFill>
                  <a:srgbClr val="CC0099"/>
                </a:solidFill>
                <a:cs typeface="Times New Roman"/>
              </a:rPr>
              <a:t>10.3 MV</a:t>
            </a:r>
            <a:endParaRPr lang="en-US" sz="1800" dirty="0" smtClean="0">
              <a:solidFill>
                <a:srgbClr val="CC0099"/>
              </a:solidFill>
            </a:endParaRPr>
          </a:p>
          <a:p>
            <a:r>
              <a:rPr lang="en-US" sz="1800" dirty="0" smtClean="0"/>
              <a:t>Possible solutions:</a:t>
            </a:r>
          </a:p>
          <a:p>
            <a:pPr lvl="1"/>
            <a:r>
              <a:rPr lang="en-US" sz="1800" dirty="0" smtClean="0"/>
              <a:t>install the 200 MHz RF system in the LHC (problems </a:t>
            </a:r>
            <a:r>
              <a:rPr lang="en-US" sz="1800" dirty="0" smtClean="0">
                <a:latin typeface="Times New Roman"/>
                <a:cs typeface="Times New Roman"/>
              </a:rPr>
              <a:t>→</a:t>
            </a:r>
            <a:r>
              <a:rPr lang="en-US" sz="1800" dirty="0" smtClean="0"/>
              <a:t> LHC)</a:t>
            </a:r>
          </a:p>
          <a:p>
            <a:pPr lvl="1"/>
            <a:r>
              <a:rPr lang="en-US" sz="1800" dirty="0" smtClean="0">
                <a:solidFill>
                  <a:srgbClr val="CC0099"/>
                </a:solidFill>
              </a:rPr>
              <a:t>improve beam stability </a:t>
            </a:r>
            <a:r>
              <a:rPr lang="en-US" sz="18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→ 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low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γ</a:t>
            </a:r>
            <a:r>
              <a:rPr lang="en-US" sz="1800" baseline="-25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t</a:t>
            </a:r>
            <a:endParaRPr lang="en-US" sz="1800" dirty="0" smtClean="0">
              <a:solidFill>
                <a:srgbClr val="CC0099"/>
              </a:solidFill>
              <a:latin typeface="Tahoma" pitchFamily="34" charset="0"/>
              <a:cs typeface="Tahoma" pitchFamily="34" charset="0"/>
            </a:endParaRPr>
          </a:p>
          <a:p>
            <a:pPr lvl="1"/>
            <a:r>
              <a:rPr lang="en-US" sz="1800" dirty="0" smtClean="0">
                <a:solidFill>
                  <a:srgbClr val="CC0099"/>
                </a:solidFill>
              </a:rPr>
              <a:t>rearrange the SPS 200 MHz RF</a:t>
            </a:r>
          </a:p>
          <a:p>
            <a:endParaRPr lang="en-US" sz="1800" dirty="0" smtClean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667000"/>
            <a:ext cx="3200400" cy="3463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5867400" y="2971800"/>
            <a:ext cx="1676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2"/>
                </a:solidFill>
              </a:rPr>
              <a:t> </a:t>
            </a:r>
            <a:r>
              <a:rPr lang="en-US" sz="1600" dirty="0" err="1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Rsh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 [</a:t>
            </a:r>
            <a:r>
              <a:rPr lang="en-US" sz="1600" dirty="0" err="1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MOhm</a:t>
            </a:r>
            <a:r>
              <a:rPr lang="en-US" sz="1600" dirty="0" smtClean="0">
                <a:solidFill>
                  <a:schemeClr val="accent2"/>
                </a:solidFill>
                <a:latin typeface="Tahoma" pitchFamily="34" charset="0"/>
                <a:cs typeface="Tahoma" pitchFamily="34" charset="0"/>
              </a:rPr>
              <a:t>] </a:t>
            </a:r>
            <a:endParaRPr lang="en-US" sz="12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81800" y="39624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+ 800 MHz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43600" y="44958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400" dirty="0" smtClean="0">
                <a:latin typeface="Tahoma" pitchFamily="34" charset="0"/>
                <a:cs typeface="Tahoma" pitchFamily="34" charset="0"/>
              </a:rPr>
              <a:t>200 MHz</a:t>
            </a:r>
            <a:endParaRPr lang="en-US" sz="1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accent2"/>
                </a:solidFill>
                <a:latin typeface="+mn-lt"/>
              </a:rPr>
              <a:t>Low </a:t>
            </a:r>
            <a:r>
              <a:rPr lang="el-GR" sz="3200" dirty="0" smtClean="0">
                <a:solidFill>
                  <a:schemeClr val="accent2"/>
                </a:solidFill>
                <a:latin typeface="+mn-lt"/>
                <a:cs typeface="Times New Roman"/>
              </a:rPr>
              <a:t>γ</a:t>
            </a:r>
            <a:r>
              <a:rPr lang="en-US" sz="3200" baseline="-25000" dirty="0" smtClean="0">
                <a:solidFill>
                  <a:schemeClr val="accent2"/>
                </a:solidFill>
                <a:latin typeface="+mn-lt"/>
              </a:rPr>
              <a:t>t </a:t>
            </a:r>
            <a:r>
              <a:rPr lang="en-US" sz="3200" dirty="0" smtClean="0">
                <a:latin typeface="+mn-lt"/>
              </a:rPr>
              <a:t>as a</a:t>
            </a:r>
            <a:r>
              <a:rPr lang="en-US" sz="3200" dirty="0" smtClean="0">
                <a:solidFill>
                  <a:schemeClr val="accent2"/>
                </a:solidFill>
                <a:latin typeface="+mn-lt"/>
              </a:rPr>
              <a:t> solution for beam in</a:t>
            </a:r>
            <a:r>
              <a:rPr lang="en-US" sz="3200" dirty="0" smtClean="0">
                <a:latin typeface="+mn-lt"/>
              </a:rPr>
              <a:t>stabilities</a:t>
            </a:r>
            <a:endParaRPr lang="en-US" sz="320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Successful MDs with a single bunch (H. Bartosik, Y. Papaphilippou et al.): </a:t>
            </a:r>
            <a:r>
              <a:rPr lang="el-GR" sz="1800" dirty="0" smtClean="0">
                <a:latin typeface="Times New Roman"/>
                <a:cs typeface="Times New Roman"/>
              </a:rPr>
              <a:t>γ</a:t>
            </a:r>
            <a:r>
              <a:rPr lang="en-US" sz="1800" baseline="-25000" dirty="0" smtClean="0">
                <a:latin typeface="Times New Roman"/>
                <a:cs typeface="Times New Roman"/>
              </a:rPr>
              <a:t>t</a:t>
            </a:r>
            <a:r>
              <a:rPr lang="en-US" sz="1800" dirty="0" smtClean="0">
                <a:latin typeface="Times New Roman"/>
                <a:cs typeface="Times New Roman"/>
              </a:rPr>
              <a:t>=</a:t>
            </a:r>
            <a:r>
              <a:rPr lang="en-US" sz="1800" dirty="0" smtClean="0"/>
              <a:t>22.8 </a:t>
            </a:r>
            <a:r>
              <a:rPr lang="en-US" sz="1800" dirty="0" smtClean="0">
                <a:latin typeface="Times New Roman"/>
                <a:cs typeface="Times New Roman"/>
              </a:rPr>
              <a:t>→</a:t>
            </a:r>
            <a:r>
              <a:rPr lang="en-US" sz="1800" dirty="0" smtClean="0"/>
              <a:t> 18, 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increase in </a:t>
            </a:r>
            <a:r>
              <a:rPr lang="el-GR" sz="18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η</a:t>
            </a:r>
            <a:r>
              <a:rPr lang="en-US" sz="18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: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2.86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@26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GeV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/c and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1.6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@450 </a:t>
            </a:r>
            <a:r>
              <a:rPr lang="en-US" sz="1800" dirty="0" err="1" smtClean="0">
                <a:latin typeface="Tahoma" pitchFamily="34" charset="0"/>
                <a:cs typeface="Tahoma" pitchFamily="34" charset="0"/>
              </a:rPr>
              <a:t>GeV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/c </a:t>
            </a:r>
          </a:p>
          <a:p>
            <a:r>
              <a:rPr lang="en-US" sz="1800" dirty="0" smtClean="0"/>
              <a:t>Expected increase in beam stability for </a:t>
            </a:r>
            <a:r>
              <a:rPr lang="en-US" sz="1800" dirty="0" smtClean="0">
                <a:solidFill>
                  <a:srgbClr val="CC0099"/>
                </a:solidFill>
              </a:rPr>
              <a:t>the same bunch parameters N</a:t>
            </a:r>
            <a:r>
              <a:rPr lang="en-US" sz="1800" baseline="-25000" dirty="0" smtClean="0">
                <a:solidFill>
                  <a:srgbClr val="CC0099"/>
                </a:solidFill>
              </a:rPr>
              <a:t>th</a:t>
            </a:r>
            <a:r>
              <a:rPr lang="en-US" sz="1800" dirty="0" smtClean="0">
                <a:solidFill>
                  <a:srgbClr val="CC0099"/>
                </a:solidFill>
              </a:rPr>
              <a:t>~ </a:t>
            </a:r>
            <a:r>
              <a:rPr lang="el-GR" sz="18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η</a:t>
            </a:r>
            <a:r>
              <a:rPr lang="en-US" sz="18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  </a:t>
            </a:r>
            <a:r>
              <a:rPr lang="en-US" sz="1800" dirty="0" smtClean="0">
                <a:cs typeface="Times New Roman"/>
              </a:rPr>
              <a:t>for TMCI (observed!) and longitudinal instabilities (to be seen in 2011)</a:t>
            </a:r>
            <a:endParaRPr lang="en-US" sz="1800" dirty="0" smtClean="0"/>
          </a:p>
          <a:p>
            <a:r>
              <a:rPr lang="en-US" sz="1800" dirty="0" smtClean="0">
                <a:cs typeface="Times New Roman"/>
              </a:rPr>
              <a:t>For the same parameters: </a:t>
            </a:r>
            <a:r>
              <a:rPr lang="en-US" sz="2000" dirty="0" smtClean="0">
                <a:solidFill>
                  <a:srgbClr val="CC0099"/>
                </a:solidFill>
                <a:cs typeface="Times New Roman"/>
              </a:rPr>
              <a:t>V</a:t>
            </a:r>
            <a:r>
              <a:rPr lang="en-US" sz="20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 ~ </a:t>
            </a:r>
            <a:r>
              <a:rPr lang="el-GR" sz="20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η</a:t>
            </a:r>
            <a:r>
              <a:rPr lang="en-US" sz="2000" dirty="0" smtClean="0">
                <a:solidFill>
                  <a:srgbClr val="CC0099"/>
                </a:solidFill>
                <a:latin typeface="Times New Roman"/>
                <a:cs typeface="Times New Roman"/>
              </a:rPr>
              <a:t>.  </a:t>
            </a:r>
            <a:r>
              <a:rPr lang="en-US" sz="1800" dirty="0" smtClean="0">
                <a:cs typeface="Times New Roman"/>
              </a:rPr>
              <a:t>Already maximum voltage (7.5 MV) is used now for extraction to LHC </a:t>
            </a:r>
            <a:r>
              <a:rPr lang="en-US" sz="1800" dirty="0" smtClean="0">
                <a:latin typeface="Times New Roman"/>
                <a:cs typeface="Times New Roman"/>
              </a:rPr>
              <a:t>→</a:t>
            </a:r>
            <a:r>
              <a:rPr lang="en-US" sz="1800" dirty="0" smtClean="0">
                <a:cs typeface="Times New Roman"/>
              </a:rPr>
              <a:t> longer bunches for the same </a:t>
            </a:r>
            <a:r>
              <a:rPr lang="en-US" sz="1800" dirty="0" err="1" smtClean="0">
                <a:cs typeface="Times New Roman"/>
              </a:rPr>
              <a:t>emittance</a:t>
            </a:r>
            <a:r>
              <a:rPr lang="en-US" sz="1800" dirty="0" smtClean="0">
                <a:cs typeface="Times New Roman"/>
              </a:rPr>
              <a:t> and voltage </a:t>
            </a:r>
            <a:r>
              <a:rPr lang="en-US" sz="1800" dirty="0" smtClean="0">
                <a:latin typeface="Times New Roman"/>
                <a:cs typeface="Times New Roman"/>
              </a:rPr>
              <a:t>→ </a:t>
            </a:r>
            <a:r>
              <a:rPr lang="en-US" sz="1800" dirty="0" smtClean="0">
                <a:latin typeface="+mj-lt"/>
                <a:cs typeface="Times New Roman"/>
              </a:rPr>
              <a:t>RF upgrade should help (2017?)</a:t>
            </a:r>
          </a:p>
          <a:p>
            <a:r>
              <a:rPr lang="en-US" sz="1800" dirty="0" smtClean="0">
                <a:cs typeface="Times New Roman"/>
              </a:rPr>
              <a:t>But probably </a:t>
            </a:r>
            <a:r>
              <a:rPr lang="en-US" sz="1800" dirty="0" err="1" smtClean="0">
                <a:cs typeface="Times New Roman"/>
              </a:rPr>
              <a:t>emittance</a:t>
            </a:r>
            <a:r>
              <a:rPr lang="en-US" sz="1800" dirty="0" smtClean="0">
                <a:cs typeface="Times New Roman"/>
              </a:rPr>
              <a:t> blow-up for </a:t>
            </a:r>
            <a:r>
              <a:rPr lang="en-US" sz="1800" dirty="0" smtClean="0">
                <a:solidFill>
                  <a:srgbClr val="CC0099"/>
                </a:solidFill>
                <a:cs typeface="Times New Roman"/>
              </a:rPr>
              <a:t>the same intensity </a:t>
            </a:r>
            <a:r>
              <a:rPr lang="en-US" sz="1800" dirty="0" smtClean="0">
                <a:cs typeface="Times New Roman"/>
              </a:rPr>
              <a:t>can also be reduced: 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      loss of Landau damping</a:t>
            </a:r>
            <a:r>
              <a:rPr lang="en-US" sz="1800" dirty="0" smtClean="0">
                <a:solidFill>
                  <a:srgbClr val="CC0099"/>
                </a:solidFill>
              </a:rPr>
              <a:t> 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N</a:t>
            </a:r>
            <a:r>
              <a:rPr lang="en-US" sz="1800" baseline="-25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th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~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ε</a:t>
            </a:r>
            <a:r>
              <a:rPr lang="en-US" sz="18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η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τ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.  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Since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τ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~ (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ε</a:t>
            </a:r>
            <a:r>
              <a:rPr lang="en-US" sz="18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η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/V)</a:t>
            </a:r>
            <a:r>
              <a:rPr lang="en-US" sz="18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1/4 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→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ε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~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η</a:t>
            </a:r>
            <a:r>
              <a:rPr lang="en-US" sz="18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-1/2</a:t>
            </a:r>
            <a:r>
              <a:rPr lang="en-US" sz="1800" baseline="30000" dirty="0" smtClean="0">
                <a:latin typeface="Tahoma" pitchFamily="34" charset="0"/>
                <a:cs typeface="Tahoma" pitchFamily="34" charset="0"/>
              </a:rPr>
              <a:t>    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and </a:t>
            </a:r>
            <a:r>
              <a:rPr lang="el-GR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τ</a:t>
            </a:r>
            <a:r>
              <a:rPr lang="en-US" sz="18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 </a:t>
            </a: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= const</a:t>
            </a:r>
            <a:r>
              <a:rPr lang="en-US" sz="1800" dirty="0" smtClean="0">
                <a:latin typeface="Tahoma" pitchFamily="34" charset="0"/>
                <a:cs typeface="Tahoma" pitchFamily="34" charset="0"/>
              </a:rPr>
              <a:t>  for  V=const.</a:t>
            </a:r>
          </a:p>
          <a:p>
            <a:pPr>
              <a:buNone/>
            </a:pPr>
            <a:r>
              <a:rPr lang="en-US" sz="18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Issues:</a:t>
            </a:r>
            <a:endParaRPr lang="en-US" sz="2000" dirty="0" smtClean="0">
              <a:solidFill>
                <a:srgbClr val="CC0099"/>
              </a:solidFill>
              <a:latin typeface="Tahoma" pitchFamily="34" charset="0"/>
              <a:cs typeface="Tahoma" pitchFamily="34" charset="0"/>
            </a:endParaRPr>
          </a:p>
          <a:p>
            <a:r>
              <a:rPr lang="en-US" sz="1800" dirty="0" smtClean="0">
                <a:cs typeface="Times New Roman"/>
              </a:rPr>
              <a:t>If LHC itself needs higher longitudinal </a:t>
            </a:r>
            <a:r>
              <a:rPr lang="en-US" sz="1800" dirty="0" err="1" smtClean="0">
                <a:cs typeface="Times New Roman"/>
              </a:rPr>
              <a:t>emittances</a:t>
            </a:r>
            <a:r>
              <a:rPr lang="en-US" sz="1800" dirty="0" smtClean="0">
                <a:cs typeface="Times New Roman"/>
              </a:rPr>
              <a:t> at injection </a:t>
            </a:r>
          </a:p>
          <a:p>
            <a:r>
              <a:rPr lang="en-US" sz="1800" dirty="0" smtClean="0">
                <a:cs typeface="Times New Roman"/>
              </a:rPr>
              <a:t>Fast cycles in SPS</a:t>
            </a:r>
          </a:p>
          <a:p>
            <a:r>
              <a:rPr lang="en-US" sz="1800" dirty="0" smtClean="0">
                <a:cs typeface="Times New Roman"/>
              </a:rPr>
              <a:t>Larger </a:t>
            </a:r>
            <a:r>
              <a:rPr lang="en-US" sz="1800" dirty="0" err="1" smtClean="0">
                <a:cs typeface="Times New Roman"/>
              </a:rPr>
              <a:t>emittances</a:t>
            </a:r>
            <a:r>
              <a:rPr lang="en-US" sz="1800" dirty="0" smtClean="0">
                <a:cs typeface="Times New Roman"/>
              </a:rPr>
              <a:t> injected from PS</a:t>
            </a:r>
            <a:endParaRPr lang="en-US" sz="2000" dirty="0" smtClean="0">
              <a:cs typeface="Times New Roman"/>
            </a:endParaRPr>
          </a:p>
          <a:p>
            <a:pPr>
              <a:buNone/>
            </a:pPr>
            <a:endParaRPr lang="en-US" dirty="0" smtClean="0">
              <a:latin typeface="Times New Roman"/>
              <a:cs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C35980-2CE7-41D8-8BA0-1BA1FFDDDA8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A2AE1C-BCE7-42BD-9300-385A29E00FFF}" type="datetime1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+mn-lt"/>
              </a:rPr>
              <a:t>SPS 200 MHz RF system</a:t>
            </a:r>
            <a:endParaRPr lang="en-US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876800" cy="4525963"/>
          </a:xfrm>
        </p:spPr>
        <p:txBody>
          <a:bodyPr/>
          <a:lstStyle/>
          <a:p>
            <a:r>
              <a:rPr lang="en-US" sz="2000" dirty="0" smtClean="0"/>
              <a:t>4 Travelling Wave cavities: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CC0099"/>
                </a:solidFill>
              </a:rPr>
              <a:t>2 </a:t>
            </a:r>
            <a:r>
              <a:rPr lang="en-US" sz="1800" dirty="0" smtClean="0"/>
              <a:t>cavities of </a:t>
            </a:r>
            <a:r>
              <a:rPr lang="en-US" sz="1800" dirty="0" smtClean="0">
                <a:solidFill>
                  <a:srgbClr val="CC0099"/>
                </a:solidFill>
              </a:rPr>
              <a:t>5 </a:t>
            </a:r>
            <a:r>
              <a:rPr lang="en-US" sz="1800" dirty="0" smtClean="0"/>
              <a:t>sections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CC0099"/>
                </a:solidFill>
              </a:rPr>
              <a:t>2 </a:t>
            </a:r>
            <a:r>
              <a:rPr lang="en-US" sz="1800" dirty="0" smtClean="0"/>
              <a:t>cavities of </a:t>
            </a:r>
            <a:r>
              <a:rPr lang="en-US" sz="1800" dirty="0" smtClean="0">
                <a:solidFill>
                  <a:srgbClr val="CC0099"/>
                </a:solidFill>
              </a:rPr>
              <a:t>4 </a:t>
            </a:r>
            <a:r>
              <a:rPr lang="en-US" sz="1800" dirty="0" smtClean="0"/>
              <a:t>sections </a:t>
            </a:r>
          </a:p>
          <a:p>
            <a:pPr lvl="1">
              <a:buNone/>
            </a:pPr>
            <a:endParaRPr lang="en-US" sz="1000" dirty="0" smtClean="0">
              <a:solidFill>
                <a:srgbClr val="CC0099"/>
              </a:solidFill>
            </a:endParaRPr>
          </a:p>
          <a:p>
            <a:r>
              <a:rPr lang="en-US" sz="2000" dirty="0" smtClean="0"/>
              <a:t>Power/cavity limit (E. Montesinos):</a:t>
            </a:r>
          </a:p>
          <a:p>
            <a:pPr lvl="1"/>
            <a:r>
              <a:rPr lang="en-US" sz="1800" dirty="0" smtClean="0">
                <a:solidFill>
                  <a:srgbClr val="CC0099"/>
                </a:solidFill>
              </a:rPr>
              <a:t>700 kW </a:t>
            </a:r>
            <a:r>
              <a:rPr lang="en-US" sz="1800" dirty="0" smtClean="0"/>
              <a:t>for full ring (FT/CNGS &amp; LHC beams) – </a:t>
            </a:r>
            <a:r>
              <a:rPr lang="en-US" sz="1800" dirty="0" smtClean="0">
                <a:solidFill>
                  <a:schemeClr val="accent2"/>
                </a:solidFill>
              </a:rPr>
              <a:t>continuous </a:t>
            </a:r>
            <a:r>
              <a:rPr lang="en-US" sz="1800" dirty="0" smtClean="0"/>
              <a:t>mode</a:t>
            </a:r>
            <a:endParaRPr lang="en-US" sz="1400" dirty="0" smtClean="0"/>
          </a:p>
          <a:p>
            <a:pPr lvl="1"/>
            <a:r>
              <a:rPr lang="en-US" sz="1800" dirty="0" smtClean="0">
                <a:solidFill>
                  <a:srgbClr val="CC0099"/>
                </a:solidFill>
              </a:rPr>
              <a:t>(1.0-1.1)</a:t>
            </a:r>
            <a:r>
              <a:rPr lang="en-US" sz="1800" dirty="0" smtClean="0"/>
              <a:t> </a:t>
            </a:r>
            <a:r>
              <a:rPr lang="en-US" sz="1800" dirty="0" smtClean="0">
                <a:solidFill>
                  <a:srgbClr val="CC0099"/>
                </a:solidFill>
              </a:rPr>
              <a:t>MW</a:t>
            </a:r>
            <a:r>
              <a:rPr lang="en-US" sz="1800" dirty="0" smtClean="0"/>
              <a:t> for 1/2 ring (LHC beam)</a:t>
            </a:r>
          </a:p>
          <a:p>
            <a:pPr lvl="2"/>
            <a:r>
              <a:rPr lang="en-US" sz="1400" dirty="0"/>
              <a:t>i</a:t>
            </a:r>
            <a:r>
              <a:rPr lang="en-US" sz="1400" dirty="0" smtClean="0"/>
              <a:t>n principle possible in pulsed mode (after consolidation), but </a:t>
            </a:r>
            <a:r>
              <a:rPr lang="en-US" sz="1400" dirty="0" smtClean="0">
                <a:solidFill>
                  <a:srgbClr val="CC0099"/>
                </a:solidFill>
              </a:rPr>
              <a:t>never tested and used for high intensities </a:t>
            </a:r>
          </a:p>
          <a:p>
            <a:pPr lvl="2"/>
            <a:r>
              <a:rPr lang="en-US" sz="1400" dirty="0" smtClean="0">
                <a:solidFill>
                  <a:srgbClr val="CC0099"/>
                </a:solidFill>
              </a:rPr>
              <a:t>need completely new SPS LLRF </a:t>
            </a:r>
          </a:p>
          <a:p>
            <a:pPr lvl="2"/>
            <a:r>
              <a:rPr lang="en-US" sz="1400" dirty="0">
                <a:solidFill>
                  <a:srgbClr val="CC0099"/>
                </a:solidFill>
              </a:rPr>
              <a:t>r</a:t>
            </a:r>
            <a:r>
              <a:rPr lang="en-US" sz="1400" dirty="0" smtClean="0">
                <a:solidFill>
                  <a:srgbClr val="CC0099"/>
                </a:solidFill>
              </a:rPr>
              <a:t>educed reliability</a:t>
            </a:r>
            <a:endParaRPr lang="en-US" sz="1600" dirty="0" smtClean="0"/>
          </a:p>
          <a:p>
            <a:r>
              <a:rPr lang="en-US" sz="2000" dirty="0" smtClean="0"/>
              <a:t>Voltage: now maximum </a:t>
            </a:r>
            <a:r>
              <a:rPr lang="en-US" sz="2000" dirty="0" smtClean="0">
                <a:solidFill>
                  <a:srgbClr val="CC0099"/>
                </a:solidFill>
              </a:rPr>
              <a:t>7.5 MV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BDABB9-38DD-41F4-97BB-35FA3EB9E69B}" type="datetime1">
              <a:rPr lang="en-US" smtClean="0"/>
              <a:t>7/17/2013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6AE65-A901-49C0-A50A-DDA9F71C617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8" name="Picture 2" descr="\\cern.ch\dfs\Users\e\elenas\Desktop\PC1300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362200"/>
            <a:ext cx="3124200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+mn-lt"/>
              </a:rPr>
              <a:t>Total 200 MHz voltage on SPS flat top  </a:t>
            </a:r>
            <a:endParaRPr lang="en-US" sz="2800" dirty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6B1DE-45B0-40B2-A751-9384C09C71F7}" type="datetime1">
              <a:rPr lang="en-US" smtClean="0"/>
              <a:t>7/17/2013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67B5-7D60-4B90-9222-CD42AD3B822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447800"/>
            <a:ext cx="372427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447800"/>
            <a:ext cx="37433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14400" y="3886200"/>
            <a:ext cx="7086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At </a:t>
            </a:r>
            <a:r>
              <a:rPr lang="en-US" sz="20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ultimate LHC current 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the existing configuration will give only 4-5 MV even after consolidation for pulsing with 1 MW </a:t>
            </a:r>
          </a:p>
          <a:p>
            <a:pPr marL="342900" indent="-342900">
              <a:buFont typeface="Symbol"/>
              <a:buChar char="Þ"/>
            </a:pPr>
            <a:r>
              <a:rPr lang="en-US" sz="2000" dirty="0" smtClean="0">
                <a:latin typeface="Tahoma" pitchFamily="34" charset="0"/>
                <a:cs typeface="Tahoma" pitchFamily="34" charset="0"/>
              </a:rPr>
              <a:t>For the same </a:t>
            </a:r>
            <a:r>
              <a:rPr lang="en-US" sz="2000" dirty="0" err="1" smtClean="0">
                <a:latin typeface="Tahoma" pitchFamily="34" charset="0"/>
                <a:cs typeface="Tahoma" pitchFamily="34" charset="0"/>
              </a:rPr>
              <a:t>emittance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20% bunch length increase</a:t>
            </a:r>
          </a:p>
          <a:p>
            <a:pPr marL="342900" indent="-342900">
              <a:buFont typeface="Symbol"/>
              <a:buChar char="Þ"/>
            </a:pPr>
            <a:r>
              <a:rPr lang="en-US" sz="2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More losses in LHC, longer filling time 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RF upgrade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66800" y="1447800"/>
            <a:ext cx="708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81200" y="29718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ahoma" pitchFamily="34" charset="0"/>
                <a:cs typeface="Tahoma" pitchFamily="34" charset="0"/>
              </a:rPr>
              <a:t>nominal</a:t>
            </a:r>
            <a:endParaRPr lang="en-US" sz="1200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71800" y="3200400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ahoma" pitchFamily="34" charset="0"/>
                <a:cs typeface="Tahoma" pitchFamily="34" charset="0"/>
              </a:rPr>
              <a:t>ultimate</a:t>
            </a:r>
            <a:endParaRPr lang="en-US" sz="1200" b="1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Power/cavity in 4- &amp; 5- section cavities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with P</a:t>
            </a:r>
            <a:r>
              <a:rPr lang="en-US" sz="2800" baseline="-25000" dirty="0" smtClean="0">
                <a:latin typeface="+mn-lt"/>
              </a:rPr>
              <a:t>4</a:t>
            </a:r>
            <a:r>
              <a:rPr lang="en-US" sz="2800" dirty="0" smtClean="0">
                <a:latin typeface="+mn-lt"/>
              </a:rPr>
              <a:t>=P</a:t>
            </a:r>
            <a:r>
              <a:rPr lang="en-US" sz="2800" baseline="-25000" dirty="0" smtClean="0">
                <a:latin typeface="+mn-lt"/>
              </a:rPr>
              <a:t>5</a:t>
            </a:r>
            <a:r>
              <a:rPr lang="en-US" sz="2800" dirty="0" smtClean="0">
                <a:latin typeface="+mn-lt"/>
              </a:rPr>
              <a:t> (but V</a:t>
            </a:r>
            <a:r>
              <a:rPr lang="en-US" sz="2800" baseline="-25000" dirty="0" smtClean="0">
                <a:latin typeface="+mn-lt"/>
              </a:rPr>
              <a:t>4</a:t>
            </a:r>
            <a:r>
              <a:rPr lang="en-US" sz="2800" dirty="0" smtClean="0">
                <a:latin typeface="+mn-lt"/>
              </a:rPr>
              <a:t> </a:t>
            </a:r>
            <a:r>
              <a:rPr lang="en-US" sz="2800" dirty="0" smtClean="0">
                <a:latin typeface="+mn-lt"/>
                <a:cs typeface="Times New Roman"/>
              </a:rPr>
              <a:t>≠ </a:t>
            </a:r>
            <a:r>
              <a:rPr lang="en-US" sz="2800" dirty="0" smtClean="0">
                <a:latin typeface="+mn-lt"/>
              </a:rPr>
              <a:t>V</a:t>
            </a:r>
            <a:r>
              <a:rPr lang="en-US" sz="2800" baseline="-25000" dirty="0" smtClean="0">
                <a:latin typeface="+mn-lt"/>
              </a:rPr>
              <a:t>5</a:t>
            </a:r>
            <a:r>
              <a:rPr lang="en-US" sz="2800" dirty="0" smtClean="0">
                <a:latin typeface="+mn-lt"/>
              </a:rPr>
              <a:t>)</a:t>
            </a:r>
            <a:endParaRPr lang="en-US" sz="28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nominal intensity &amp; 0.5 </a:t>
            </a:r>
            <a:r>
              <a:rPr lang="en-US" b="0" dirty="0" err="1" smtClean="0"/>
              <a:t>eVs</a:t>
            </a:r>
            <a:endParaRPr lang="en-US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0" dirty="0" smtClean="0"/>
              <a:t>ultimate intensity &amp; 0.6 </a:t>
            </a:r>
            <a:r>
              <a:rPr lang="en-US" b="0" dirty="0" err="1" smtClean="0"/>
              <a:t>eVs</a:t>
            </a:r>
            <a:endParaRPr lang="en-US" b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4D8529-9DF8-4B21-9E31-F7406670B9EF}" type="datetime1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12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606" y="2174875"/>
            <a:ext cx="4025375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0472" y="2174875"/>
            <a:ext cx="3970881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Effect of </a:t>
            </a:r>
            <a:r>
              <a:rPr lang="en-US" sz="2800" dirty="0" smtClean="0">
                <a:solidFill>
                  <a:srgbClr val="CC0099"/>
                </a:solidFill>
                <a:latin typeface="+mn-lt"/>
              </a:rPr>
              <a:t>beam loading </a:t>
            </a:r>
            <a:r>
              <a:rPr lang="en-US" sz="2800" dirty="0" smtClean="0">
                <a:latin typeface="+mn-lt"/>
              </a:rPr>
              <a:t>in the SPS 200 MHz RF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on </a:t>
            </a:r>
            <a:r>
              <a:rPr lang="en-US" sz="2800" dirty="0" err="1" smtClean="0">
                <a:latin typeface="+mn-lt"/>
              </a:rPr>
              <a:t>emittance</a:t>
            </a:r>
            <a:r>
              <a:rPr lang="en-US" sz="2800" dirty="0" smtClean="0">
                <a:latin typeface="+mn-lt"/>
              </a:rPr>
              <a:t> blow-up by band-limited noise </a:t>
            </a:r>
            <a:endParaRPr lang="en-US" sz="2800" dirty="0">
              <a:latin typeface="+mn-lt"/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0"/>
            <a:ext cx="2938825" cy="230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307657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524000"/>
            <a:ext cx="38004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5486400"/>
            <a:ext cx="42005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4800600"/>
            <a:ext cx="3924300" cy="676275"/>
          </a:xfrm>
          <a:prstGeom prst="rect">
            <a:avLst/>
          </a:prstGeom>
          <a:ln w="9525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6" name="Date Placeholder 6"/>
          <p:cNvSpPr txBox="1">
            <a:spLocks/>
          </p:cNvSpPr>
          <p:nvPr/>
        </p:nvSpPr>
        <p:spPr bwMode="auto">
          <a:xfrm>
            <a:off x="5334000" y="4495800"/>
            <a:ext cx="3048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T.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+mn-cs"/>
              </a:rPr>
              <a:t> Argyropoulos et al., HB2010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400" y="5105400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measured &amp; </a:t>
            </a:r>
            <a:r>
              <a:rPr lang="en-US" dirty="0" err="1" smtClean="0"/>
              <a:t>calcul</a:t>
            </a:r>
            <a:r>
              <a:rPr lang="en-US" dirty="0" smtClean="0"/>
              <a:t>.</a:t>
            </a:r>
          </a:p>
          <a:p>
            <a:r>
              <a:rPr lang="en-US" dirty="0" smtClean="0"/>
              <a:t>k-</a:t>
            </a:r>
            <a:r>
              <a:rPr lang="en-US" dirty="0" err="1" smtClean="0"/>
              <a:t>th</a:t>
            </a:r>
            <a:r>
              <a:rPr lang="en-US" dirty="0" smtClean="0"/>
              <a:t> bunch position </a:t>
            </a:r>
            <a:r>
              <a:rPr lang="el-GR" dirty="0" smtClean="0">
                <a:latin typeface="Times New Roman"/>
                <a:cs typeface="Times New Roman"/>
              </a:rPr>
              <a:t>∆φ</a:t>
            </a:r>
            <a:r>
              <a:rPr lang="en-US" baseline="-25000" dirty="0" smtClean="0">
                <a:latin typeface="Times New Roman"/>
                <a:cs typeface="Times New Roman"/>
              </a:rPr>
              <a:t>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29200" y="3505200"/>
            <a:ext cx="312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synchrotron frequency</a:t>
            </a:r>
          </a:p>
          <a:p>
            <a:r>
              <a:rPr lang="en-US" dirty="0" smtClean="0"/>
              <a:t>distribution varies along batch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28800" y="2362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applied noise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4917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Single bunches on flat top, 800 MHz in BSM 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800" dirty="0" smtClean="0"/>
              <a:t>no controlled </a:t>
            </a:r>
            <a:r>
              <a:rPr lang="en-US" sz="2800" dirty="0" err="1" smtClean="0"/>
              <a:t>emittance</a:t>
            </a:r>
            <a:r>
              <a:rPr lang="en-US" sz="2800" dirty="0" smtClean="0"/>
              <a:t> blow-up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Q26: FT bunch length </a:t>
            </a:r>
            <a:r>
              <a:rPr lang="en-US" dirty="0" err="1" smtClean="0"/>
              <a:t>vs</a:t>
            </a:r>
            <a:r>
              <a:rPr lang="en-US" dirty="0" smtClean="0"/>
              <a:t> intensity</a:t>
            </a:r>
          </a:p>
          <a:p>
            <a:r>
              <a:rPr lang="en-US" dirty="0" smtClean="0"/>
              <a:t>V200=4.5MV, V800= 0.5MV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Q20: FT bunch length </a:t>
            </a:r>
            <a:r>
              <a:rPr lang="en-US" dirty="0" err="1" smtClean="0"/>
              <a:t>vs</a:t>
            </a:r>
            <a:r>
              <a:rPr lang="en-US" dirty="0" smtClean="0"/>
              <a:t> intensity</a:t>
            </a:r>
          </a:p>
          <a:p>
            <a:r>
              <a:rPr lang="en-US" dirty="0" smtClean="0"/>
              <a:t>V200=7 MV, V800= 0.7MV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9/19/2012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HB 2012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D2B75-4501-44C5-A4F1-0C27512DE294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301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148668"/>
            <a:ext cx="2514600" cy="2175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2167411"/>
            <a:ext cx="2438401" cy="205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33400" y="4495800"/>
            <a:ext cx="411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Q26:  </a:t>
            </a:r>
            <a:r>
              <a:rPr lang="en-US" sz="16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en-US" sz="1600" baseline="-250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6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 2.2x10</a:t>
            </a:r>
            <a:r>
              <a:rPr lang="en-US" sz="1600" baseline="300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 </a:t>
            </a:r>
            <a:r>
              <a:rPr lang="en-US" sz="16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Q20:  </a:t>
            </a:r>
            <a:r>
              <a:rPr lang="en-US" sz="16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en-US" sz="1600" baseline="-250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US" sz="16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= 2.7x10</a:t>
            </a:r>
            <a:r>
              <a:rPr lang="en-US" sz="1600" baseline="300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solidFill>
                  <a:srgbClr val="FF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=&gt; close thresholds for the same bunch length ~1.55 ns and </a:t>
            </a:r>
            <a:r>
              <a:rPr lang="en-US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(0.44 </a:t>
            </a:r>
            <a:r>
              <a:rPr lang="en-US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eVs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43800" y="4131735"/>
            <a:ext cx="935567" cy="3385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T. Bohl</a:t>
            </a:r>
            <a:endParaRPr lang="en-US" sz="1600" dirty="0"/>
          </a:p>
        </p:txBody>
      </p:sp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914400" y="2362200"/>
          <a:ext cx="2857500" cy="188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Acrobat Document" r:id="rId5" imgW="2857500" imgH="1885950" progId="AcroExch.Document.7">
                  <p:embed/>
                </p:oleObj>
              </mc:Choice>
              <mc:Fallback>
                <p:oleObj name="Acrobat Document" r:id="rId5" imgW="2857500" imgH="188595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2362200"/>
                        <a:ext cx="2857500" cy="188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Up Arrow 15"/>
          <p:cNvSpPr/>
          <p:nvPr/>
        </p:nvSpPr>
        <p:spPr>
          <a:xfrm>
            <a:off x="3352800" y="3505200"/>
            <a:ext cx="45719" cy="457200"/>
          </a:xfrm>
          <a:prstGeom prst="upArrow">
            <a:avLst/>
          </a:prstGeom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Up Arrow 17"/>
          <p:cNvSpPr/>
          <p:nvPr/>
        </p:nvSpPr>
        <p:spPr>
          <a:xfrm>
            <a:off x="7086600" y="5499097"/>
            <a:ext cx="45719" cy="414867"/>
          </a:xfrm>
          <a:prstGeom prst="upArrow">
            <a:avLst/>
          </a:prstGeom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9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400" dirty="0" smtClean="0"/>
              <a:t>Siemens plant configuration:</a:t>
            </a:r>
            <a:br>
              <a:rPr lang="en-US" sz="2400" dirty="0" smtClean="0"/>
            </a:br>
            <a:r>
              <a:rPr lang="en-US" sz="2400" dirty="0" smtClean="0"/>
              <a:t>One Line = Two Transmitters (TX) = 2 x 4 x RS2004 tubes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096000" y="6492875"/>
            <a:ext cx="2667000" cy="365125"/>
          </a:xfrm>
          <a:prstGeom prst="rect">
            <a:avLst/>
          </a:prstGeom>
        </p:spPr>
        <p:txBody>
          <a:bodyPr/>
          <a:lstStyle/>
          <a:p>
            <a:r>
              <a:rPr lang="en-US" noProof="0" smtClean="0"/>
              <a:t>March 26, 2010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fld id="{EC306F39-3E55-453A-9D14-8B253D4F4012}" type="slidenum">
              <a:rPr lang="en-GB" noProof="0" smtClean="0"/>
              <a:pPr/>
              <a:t>24</a:t>
            </a:fld>
            <a:endParaRPr lang="en-GB" noProof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609600" y="6492875"/>
            <a:ext cx="5421083" cy="365125"/>
          </a:xfrm>
          <a:prstGeom prst="rect">
            <a:avLst/>
          </a:prstGeom>
        </p:spPr>
        <p:txBody>
          <a:bodyPr/>
          <a:lstStyle/>
          <a:p>
            <a:r>
              <a:rPr lang="en-GB" noProof="0" smtClean="0"/>
              <a:t>Eric Montesinos / CERN-BE-RF-SR</a:t>
            </a:r>
            <a:endParaRPr lang="en-GB" noProof="0"/>
          </a:p>
        </p:txBody>
      </p:sp>
      <p:sp>
        <p:nvSpPr>
          <p:cNvPr id="8" name="Isosceles Triangle 7"/>
          <p:cNvSpPr/>
          <p:nvPr/>
        </p:nvSpPr>
        <p:spPr bwMode="auto">
          <a:xfrm rot="10800000">
            <a:off x="1524000" y="4169628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9" name="Isosceles Triangle 8"/>
          <p:cNvSpPr/>
          <p:nvPr/>
        </p:nvSpPr>
        <p:spPr bwMode="auto">
          <a:xfrm rot="10800000">
            <a:off x="1219200" y="5159533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rot="5400000">
            <a:off x="1357153" y="50588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" name="Isosceles Triangle 10"/>
          <p:cNvSpPr/>
          <p:nvPr/>
        </p:nvSpPr>
        <p:spPr bwMode="auto">
          <a:xfrm rot="10800000">
            <a:off x="1828799" y="5159534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 rot="10800000">
            <a:off x="2438399" y="5159534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3" name="Isosceles Triangle 12"/>
          <p:cNvSpPr/>
          <p:nvPr/>
        </p:nvSpPr>
        <p:spPr bwMode="auto">
          <a:xfrm rot="10800000">
            <a:off x="609600" y="5159534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rot="5400000">
            <a:off x="747553" y="50588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5" name="Straight Arrow Connector 14"/>
          <p:cNvCxnSpPr/>
          <p:nvPr/>
        </p:nvCxnSpPr>
        <p:spPr bwMode="auto">
          <a:xfrm rot="5400000">
            <a:off x="1965959" y="50596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6" name="Straight Arrow Connector 15"/>
          <p:cNvCxnSpPr/>
          <p:nvPr/>
        </p:nvCxnSpPr>
        <p:spPr bwMode="auto">
          <a:xfrm rot="5400000">
            <a:off x="2575559" y="50596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838199" y="4968239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8" name="Straight Arrow Connector 17"/>
          <p:cNvCxnSpPr/>
          <p:nvPr/>
        </p:nvCxnSpPr>
        <p:spPr bwMode="auto">
          <a:xfrm rot="5400000">
            <a:off x="1638299" y="4664928"/>
            <a:ext cx="228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2057399" y="4968239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0" name="Straight Arrow Connector 19"/>
          <p:cNvCxnSpPr/>
          <p:nvPr/>
        </p:nvCxnSpPr>
        <p:spPr bwMode="auto">
          <a:xfrm rot="5400000">
            <a:off x="1052353" y="486987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1" name="Straight Arrow Connector 20"/>
          <p:cNvCxnSpPr/>
          <p:nvPr/>
        </p:nvCxnSpPr>
        <p:spPr bwMode="auto">
          <a:xfrm>
            <a:off x="1142999" y="4779228"/>
            <a:ext cx="12192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2" name="Straight Arrow Connector 21"/>
          <p:cNvCxnSpPr/>
          <p:nvPr/>
        </p:nvCxnSpPr>
        <p:spPr bwMode="auto">
          <a:xfrm rot="5400000">
            <a:off x="2271553" y="4869874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3" name="Straight Arrow Connector 22"/>
          <p:cNvCxnSpPr/>
          <p:nvPr/>
        </p:nvCxnSpPr>
        <p:spPr bwMode="auto">
          <a:xfrm rot="5400000">
            <a:off x="1357153" y="56311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4" name="Straight Arrow Connector 23"/>
          <p:cNvCxnSpPr/>
          <p:nvPr/>
        </p:nvCxnSpPr>
        <p:spPr bwMode="auto">
          <a:xfrm rot="5400000">
            <a:off x="747553" y="56311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5" name="Straight Arrow Connector 24"/>
          <p:cNvCxnSpPr/>
          <p:nvPr/>
        </p:nvCxnSpPr>
        <p:spPr bwMode="auto">
          <a:xfrm rot="5400000">
            <a:off x="1965959" y="563197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6" name="Straight Arrow Connector 25"/>
          <p:cNvCxnSpPr/>
          <p:nvPr/>
        </p:nvCxnSpPr>
        <p:spPr bwMode="auto">
          <a:xfrm rot="5400000">
            <a:off x="2575559" y="563197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7" name="Straight Arrow Connector 26"/>
          <p:cNvCxnSpPr/>
          <p:nvPr/>
        </p:nvCxnSpPr>
        <p:spPr bwMode="auto">
          <a:xfrm>
            <a:off x="838199" y="5731033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2057399" y="5731033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29" name="Straight Arrow Connector 28"/>
          <p:cNvCxnSpPr/>
          <p:nvPr/>
        </p:nvCxnSpPr>
        <p:spPr bwMode="auto">
          <a:xfrm rot="5400000">
            <a:off x="1052353" y="582326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0" name="Straight Arrow Connector 29"/>
          <p:cNvCxnSpPr/>
          <p:nvPr/>
        </p:nvCxnSpPr>
        <p:spPr bwMode="auto">
          <a:xfrm rot="5400000">
            <a:off x="2271553" y="582326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1" name="Straight Arrow Connector 30"/>
          <p:cNvCxnSpPr/>
          <p:nvPr/>
        </p:nvCxnSpPr>
        <p:spPr bwMode="auto">
          <a:xfrm rot="5400000">
            <a:off x="1661159" y="601297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1142999" y="5921533"/>
            <a:ext cx="12192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3" name="TextBox 32"/>
          <p:cNvSpPr txBox="1"/>
          <p:nvPr/>
        </p:nvSpPr>
        <p:spPr>
          <a:xfrm>
            <a:off x="4419600" y="2053529"/>
            <a:ext cx="744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1W</a:t>
            </a:r>
          </a:p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Solid state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19599" y="2491739"/>
            <a:ext cx="744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100W</a:t>
            </a:r>
          </a:p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Solid state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412696" y="3025139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1kW</a:t>
            </a:r>
          </a:p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YL1440 tube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412696" y="3558539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10kW</a:t>
            </a:r>
          </a:p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YL1520 tube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37" name="Isosceles Triangle 36"/>
          <p:cNvSpPr/>
          <p:nvPr/>
        </p:nvSpPr>
        <p:spPr bwMode="auto">
          <a:xfrm rot="10800000">
            <a:off x="3962400" y="4168834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01474" y="4091939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100kW</a:t>
            </a:r>
          </a:p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RS2004 tube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39" name="Isosceles Triangle 38"/>
          <p:cNvSpPr/>
          <p:nvPr/>
        </p:nvSpPr>
        <p:spPr bwMode="auto">
          <a:xfrm rot="10800000">
            <a:off x="3657600" y="5158739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rot="5400000">
            <a:off x="3795553" y="5058091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41" name="Isosceles Triangle 40"/>
          <p:cNvSpPr/>
          <p:nvPr/>
        </p:nvSpPr>
        <p:spPr bwMode="auto">
          <a:xfrm rot="10800000">
            <a:off x="4267199" y="5158740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2" name="Isosceles Triangle 41"/>
          <p:cNvSpPr/>
          <p:nvPr/>
        </p:nvSpPr>
        <p:spPr bwMode="auto">
          <a:xfrm rot="10800000">
            <a:off x="4876799" y="5158740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3" name="Isosceles Triangle 42"/>
          <p:cNvSpPr/>
          <p:nvPr/>
        </p:nvSpPr>
        <p:spPr bwMode="auto">
          <a:xfrm rot="10800000">
            <a:off x="3048000" y="5158740"/>
            <a:ext cx="457200" cy="45720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rot="5400000">
            <a:off x="3185953" y="5058091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5" name="Straight Arrow Connector 44"/>
          <p:cNvCxnSpPr/>
          <p:nvPr/>
        </p:nvCxnSpPr>
        <p:spPr bwMode="auto">
          <a:xfrm rot="5400000">
            <a:off x="4404359" y="50588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6" name="Straight Arrow Connector 45"/>
          <p:cNvCxnSpPr/>
          <p:nvPr/>
        </p:nvCxnSpPr>
        <p:spPr bwMode="auto">
          <a:xfrm rot="5400000">
            <a:off x="5013959" y="50588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7" name="Straight Arrow Connector 46"/>
          <p:cNvCxnSpPr/>
          <p:nvPr/>
        </p:nvCxnSpPr>
        <p:spPr bwMode="auto">
          <a:xfrm>
            <a:off x="3276599" y="4967445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8" name="Straight Arrow Connector 47"/>
          <p:cNvCxnSpPr/>
          <p:nvPr/>
        </p:nvCxnSpPr>
        <p:spPr bwMode="auto">
          <a:xfrm rot="5400000">
            <a:off x="4076699" y="4664134"/>
            <a:ext cx="228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49" name="Straight Arrow Connector 48"/>
          <p:cNvCxnSpPr/>
          <p:nvPr/>
        </p:nvCxnSpPr>
        <p:spPr bwMode="auto">
          <a:xfrm>
            <a:off x="4495799" y="4967445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0" name="Straight Arrow Connector 49"/>
          <p:cNvCxnSpPr/>
          <p:nvPr/>
        </p:nvCxnSpPr>
        <p:spPr bwMode="auto">
          <a:xfrm rot="5400000">
            <a:off x="3490753" y="48690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3581399" y="4778434"/>
            <a:ext cx="12192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2" name="Straight Arrow Connector 51"/>
          <p:cNvCxnSpPr/>
          <p:nvPr/>
        </p:nvCxnSpPr>
        <p:spPr bwMode="auto">
          <a:xfrm rot="5400000">
            <a:off x="4709953" y="486908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3" name="Straight Arrow Connector 52"/>
          <p:cNvCxnSpPr/>
          <p:nvPr/>
        </p:nvCxnSpPr>
        <p:spPr bwMode="auto">
          <a:xfrm rot="5400000">
            <a:off x="3795553" y="56303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4" name="Straight Arrow Connector 53"/>
          <p:cNvCxnSpPr/>
          <p:nvPr/>
        </p:nvCxnSpPr>
        <p:spPr bwMode="auto">
          <a:xfrm rot="5400000">
            <a:off x="3185953" y="5630385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5" name="Straight Arrow Connector 54"/>
          <p:cNvCxnSpPr/>
          <p:nvPr/>
        </p:nvCxnSpPr>
        <p:spPr bwMode="auto">
          <a:xfrm rot="5400000">
            <a:off x="4404359" y="56311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6" name="Straight Arrow Connector 55"/>
          <p:cNvCxnSpPr/>
          <p:nvPr/>
        </p:nvCxnSpPr>
        <p:spPr bwMode="auto">
          <a:xfrm rot="5400000">
            <a:off x="5013959" y="5629690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7" name="Straight Arrow Connector 56"/>
          <p:cNvCxnSpPr/>
          <p:nvPr/>
        </p:nvCxnSpPr>
        <p:spPr bwMode="auto">
          <a:xfrm>
            <a:off x="3276599" y="5730239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4495799" y="5730239"/>
            <a:ext cx="609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59" name="Straight Arrow Connector 58"/>
          <p:cNvCxnSpPr/>
          <p:nvPr/>
        </p:nvCxnSpPr>
        <p:spPr bwMode="auto">
          <a:xfrm rot="5400000">
            <a:off x="3490753" y="582247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0" name="Straight Arrow Connector 59"/>
          <p:cNvCxnSpPr/>
          <p:nvPr/>
        </p:nvCxnSpPr>
        <p:spPr bwMode="auto">
          <a:xfrm rot="5400000">
            <a:off x="4709953" y="5822473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1" name="Straight Arrow Connector 60"/>
          <p:cNvCxnSpPr/>
          <p:nvPr/>
        </p:nvCxnSpPr>
        <p:spPr bwMode="auto">
          <a:xfrm rot="5400000">
            <a:off x="4099559" y="6012179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3581399" y="5920739"/>
            <a:ext cx="12192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1752599" y="6111239"/>
            <a:ext cx="24384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64" name="Straight Arrow Connector 63"/>
          <p:cNvCxnSpPr/>
          <p:nvPr/>
        </p:nvCxnSpPr>
        <p:spPr bwMode="auto">
          <a:xfrm rot="5400000">
            <a:off x="2856705" y="6209506"/>
            <a:ext cx="2286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5" name="TextBox 64"/>
          <p:cNvSpPr txBox="1"/>
          <p:nvPr/>
        </p:nvSpPr>
        <p:spPr>
          <a:xfrm>
            <a:off x="2064180" y="4206239"/>
            <a:ext cx="90762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TXA</a:t>
            </a:r>
          </a:p>
          <a:p>
            <a:pPr algn="ctr"/>
            <a:r>
              <a:rPr lang="en-US" sz="1000" b="1" dirty="0" smtClean="0">
                <a:solidFill>
                  <a:srgbClr val="000096"/>
                </a:solidFill>
              </a:rPr>
              <a:t>4</a:t>
            </a:r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 x 125kW</a:t>
            </a:r>
          </a:p>
          <a:p>
            <a:pPr algn="ct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RS2004 tubes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943100" y="6324600"/>
            <a:ext cx="20714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One line (input cavity ~125m away)</a:t>
            </a:r>
          </a:p>
        </p:txBody>
      </p:sp>
      <p:sp>
        <p:nvSpPr>
          <p:cNvPr id="67" name="Isosceles Triangle 66"/>
          <p:cNvSpPr/>
          <p:nvPr/>
        </p:nvSpPr>
        <p:spPr bwMode="auto">
          <a:xfrm rot="10800000">
            <a:off x="1572767" y="3642359"/>
            <a:ext cx="365760" cy="36576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 bwMode="auto">
          <a:xfrm rot="5400000">
            <a:off x="1661161" y="3543299"/>
            <a:ext cx="18288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69" name="TextBox 68"/>
          <p:cNvSpPr txBox="1"/>
          <p:nvPr/>
        </p:nvSpPr>
        <p:spPr>
          <a:xfrm>
            <a:off x="800100" y="2053529"/>
            <a:ext cx="7441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1W</a:t>
            </a:r>
          </a:p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Solid state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00100" y="2491739"/>
            <a:ext cx="744114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100W</a:t>
            </a:r>
          </a:p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Solid state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85800" y="3025139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1kW</a:t>
            </a:r>
          </a:p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YL1440 tube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85800" y="3558539"/>
            <a:ext cx="845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10kW</a:t>
            </a:r>
          </a:p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YL1520 tube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73" name="Straight Arrow Connector 72"/>
          <p:cNvCxnSpPr/>
          <p:nvPr/>
        </p:nvCxnSpPr>
        <p:spPr bwMode="auto">
          <a:xfrm rot="5400000">
            <a:off x="1662747" y="4076699"/>
            <a:ext cx="18288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74" name="TextBox 73"/>
          <p:cNvSpPr txBox="1"/>
          <p:nvPr/>
        </p:nvSpPr>
        <p:spPr>
          <a:xfrm>
            <a:off x="685800" y="4072829"/>
            <a:ext cx="8563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100kW</a:t>
            </a:r>
          </a:p>
          <a:p>
            <a:pPr algn="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RS2004 tube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75" name="Rectangle 74"/>
          <p:cNvSpPr/>
          <p:nvPr/>
        </p:nvSpPr>
        <p:spPr bwMode="auto">
          <a:xfrm>
            <a:off x="2209800" y="1831847"/>
            <a:ext cx="304800" cy="228600"/>
          </a:xfrm>
          <a:prstGeom prst="rect">
            <a:avLst/>
          </a:prstGeom>
          <a:noFill/>
          <a:ln w="25400" cap="rnd" cmpd="sng" algn="ctr">
            <a:solidFill>
              <a:srgbClr val="0000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0096"/>
                </a:solidFill>
                <a:latin typeface="Verdana" pitchFamily="34" charset="0"/>
              </a:rPr>
              <a:t>Ø</a:t>
            </a:r>
          </a:p>
        </p:txBody>
      </p:sp>
      <p:sp>
        <p:nvSpPr>
          <p:cNvPr id="76" name="Rectangle 75"/>
          <p:cNvSpPr/>
          <p:nvPr/>
        </p:nvSpPr>
        <p:spPr bwMode="auto">
          <a:xfrm>
            <a:off x="3429000" y="1831847"/>
            <a:ext cx="304800" cy="228600"/>
          </a:xfrm>
          <a:prstGeom prst="rect">
            <a:avLst/>
          </a:prstGeom>
          <a:noFill/>
          <a:ln w="25400" cap="rnd" cmpd="sng" algn="ctr">
            <a:solidFill>
              <a:srgbClr val="0000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rgbClr val="000096"/>
                </a:solidFill>
                <a:latin typeface="Verdana" pitchFamily="34" charset="0"/>
              </a:rPr>
              <a:t>G</a:t>
            </a:r>
          </a:p>
        </p:txBody>
      </p:sp>
      <p:cxnSp>
        <p:nvCxnSpPr>
          <p:cNvPr id="77" name="Straight Connector 76"/>
          <p:cNvCxnSpPr/>
          <p:nvPr/>
        </p:nvCxnSpPr>
        <p:spPr bwMode="auto">
          <a:xfrm flipV="1">
            <a:off x="3538728" y="1914143"/>
            <a:ext cx="76200" cy="76199"/>
          </a:xfrm>
          <a:prstGeom prst="line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Arrow Connector 77"/>
          <p:cNvCxnSpPr/>
          <p:nvPr/>
        </p:nvCxnSpPr>
        <p:spPr bwMode="auto">
          <a:xfrm>
            <a:off x="1752600" y="1950719"/>
            <a:ext cx="457199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79" name="Straight Arrow Connector 78"/>
          <p:cNvCxnSpPr/>
          <p:nvPr/>
        </p:nvCxnSpPr>
        <p:spPr bwMode="auto">
          <a:xfrm rot="5400000">
            <a:off x="2881153" y="1868487"/>
            <a:ext cx="18288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oval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80" name="TextBox 79"/>
          <p:cNvSpPr txBox="1"/>
          <p:nvPr/>
        </p:nvSpPr>
        <p:spPr>
          <a:xfrm>
            <a:off x="2362200" y="1524000"/>
            <a:ext cx="12186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From Beam Control</a:t>
            </a:r>
          </a:p>
        </p:txBody>
      </p:sp>
      <p:cxnSp>
        <p:nvCxnSpPr>
          <p:cNvPr id="81" name="Straight Arrow Connector 80"/>
          <p:cNvCxnSpPr/>
          <p:nvPr/>
        </p:nvCxnSpPr>
        <p:spPr bwMode="auto">
          <a:xfrm rot="5400000" flipH="1" flipV="1">
            <a:off x="6071133" y="2216378"/>
            <a:ext cx="394950" cy="794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2" name="Straight Arrow Connector 81"/>
          <p:cNvCxnSpPr/>
          <p:nvPr/>
        </p:nvCxnSpPr>
        <p:spPr bwMode="auto">
          <a:xfrm>
            <a:off x="6269005" y="2413456"/>
            <a:ext cx="1143000" cy="1588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3" name="TextBox 82"/>
          <p:cNvSpPr txBox="1"/>
          <p:nvPr/>
        </p:nvSpPr>
        <p:spPr>
          <a:xfrm>
            <a:off x="7033410" y="2400300"/>
            <a:ext cx="62228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Frequency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888005" y="2019300"/>
            <a:ext cx="37702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Gain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85" name="Straight Arrow Connector 84"/>
          <p:cNvCxnSpPr/>
          <p:nvPr/>
        </p:nvCxnSpPr>
        <p:spPr bwMode="auto">
          <a:xfrm rot="5400000" flipH="1" flipV="1">
            <a:off x="6071133" y="2724834"/>
            <a:ext cx="394950" cy="794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6" name="Straight Arrow Connector 85"/>
          <p:cNvCxnSpPr/>
          <p:nvPr/>
        </p:nvCxnSpPr>
        <p:spPr bwMode="auto">
          <a:xfrm>
            <a:off x="6269005" y="2921912"/>
            <a:ext cx="1143000" cy="1588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7" name="TextBox 86"/>
          <p:cNvSpPr txBox="1"/>
          <p:nvPr/>
        </p:nvSpPr>
        <p:spPr>
          <a:xfrm>
            <a:off x="7033410" y="2908756"/>
            <a:ext cx="62228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Frequency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888005" y="2527756"/>
            <a:ext cx="37702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Gain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89" name="Straight Arrow Connector 88"/>
          <p:cNvCxnSpPr/>
          <p:nvPr/>
        </p:nvCxnSpPr>
        <p:spPr bwMode="auto">
          <a:xfrm rot="5400000" flipH="1" flipV="1">
            <a:off x="6071133" y="3245078"/>
            <a:ext cx="394950" cy="794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0" name="Straight Arrow Connector 89"/>
          <p:cNvCxnSpPr/>
          <p:nvPr/>
        </p:nvCxnSpPr>
        <p:spPr bwMode="auto">
          <a:xfrm>
            <a:off x="6269005" y="3442156"/>
            <a:ext cx="1143000" cy="1588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1" name="TextBox 90"/>
          <p:cNvSpPr txBox="1"/>
          <p:nvPr/>
        </p:nvSpPr>
        <p:spPr>
          <a:xfrm>
            <a:off x="7033410" y="3429000"/>
            <a:ext cx="62228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Frequency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888005" y="3048000"/>
            <a:ext cx="37702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Gain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93" name="Straight Arrow Connector 92"/>
          <p:cNvCxnSpPr/>
          <p:nvPr/>
        </p:nvCxnSpPr>
        <p:spPr bwMode="auto">
          <a:xfrm rot="5400000" flipH="1" flipV="1">
            <a:off x="6071133" y="3778478"/>
            <a:ext cx="394950" cy="794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4" name="Straight Arrow Connector 93"/>
          <p:cNvCxnSpPr/>
          <p:nvPr/>
        </p:nvCxnSpPr>
        <p:spPr bwMode="auto">
          <a:xfrm>
            <a:off x="6269005" y="3975556"/>
            <a:ext cx="1143000" cy="1588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5" name="TextBox 94"/>
          <p:cNvSpPr txBox="1"/>
          <p:nvPr/>
        </p:nvSpPr>
        <p:spPr>
          <a:xfrm>
            <a:off x="7033410" y="3962400"/>
            <a:ext cx="62228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Frequency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888005" y="3581400"/>
            <a:ext cx="37702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Gain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97" name="Straight Arrow Connector 96"/>
          <p:cNvCxnSpPr/>
          <p:nvPr/>
        </p:nvCxnSpPr>
        <p:spPr bwMode="auto">
          <a:xfrm rot="5400000" flipH="1" flipV="1">
            <a:off x="6071133" y="4388078"/>
            <a:ext cx="394950" cy="794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8" name="Straight Arrow Connector 97"/>
          <p:cNvCxnSpPr/>
          <p:nvPr/>
        </p:nvCxnSpPr>
        <p:spPr bwMode="auto">
          <a:xfrm>
            <a:off x="6269005" y="4585156"/>
            <a:ext cx="1143000" cy="1588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7033410" y="4572000"/>
            <a:ext cx="62228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Frequency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5888005" y="4191000"/>
            <a:ext cx="37702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Gain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101" name="Straight Arrow Connector 100"/>
          <p:cNvCxnSpPr/>
          <p:nvPr/>
        </p:nvCxnSpPr>
        <p:spPr bwMode="auto">
          <a:xfrm rot="5400000" flipH="1" flipV="1">
            <a:off x="6071133" y="5150078"/>
            <a:ext cx="394950" cy="794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2" name="Straight Arrow Connector 101"/>
          <p:cNvCxnSpPr/>
          <p:nvPr/>
        </p:nvCxnSpPr>
        <p:spPr bwMode="auto">
          <a:xfrm>
            <a:off x="6269005" y="5347156"/>
            <a:ext cx="1143000" cy="1588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3" name="TextBox 102"/>
          <p:cNvSpPr txBox="1"/>
          <p:nvPr/>
        </p:nvSpPr>
        <p:spPr>
          <a:xfrm>
            <a:off x="7033410" y="5334000"/>
            <a:ext cx="62228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Frequency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5888005" y="4953000"/>
            <a:ext cx="37702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Gain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105" name="Straight Arrow Connector 104"/>
          <p:cNvCxnSpPr/>
          <p:nvPr/>
        </p:nvCxnSpPr>
        <p:spPr bwMode="auto">
          <a:xfrm rot="5400000" flipH="1" flipV="1">
            <a:off x="6071133" y="5988278"/>
            <a:ext cx="394950" cy="794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6" name="Straight Arrow Connector 105"/>
          <p:cNvCxnSpPr/>
          <p:nvPr/>
        </p:nvCxnSpPr>
        <p:spPr bwMode="auto">
          <a:xfrm>
            <a:off x="6269005" y="6185356"/>
            <a:ext cx="1143000" cy="1588"/>
          </a:xfrm>
          <a:prstGeom prst="straightConnector1">
            <a:avLst/>
          </a:prstGeom>
          <a:noFill/>
          <a:ln w="9525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7" name="TextBox 106"/>
          <p:cNvSpPr txBox="1"/>
          <p:nvPr/>
        </p:nvSpPr>
        <p:spPr>
          <a:xfrm>
            <a:off x="7033410" y="6172200"/>
            <a:ext cx="62228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Frequency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5888005" y="5791200"/>
            <a:ext cx="377026" cy="21544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800" dirty="0" smtClean="0">
                <a:solidFill>
                  <a:srgbClr val="000096"/>
                </a:solidFill>
                <a:latin typeface="+mn-lt"/>
              </a:rPr>
              <a:t>Gain</a:t>
            </a:r>
            <a:endParaRPr lang="en-US" sz="800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109" name="Straight Connector 108"/>
          <p:cNvCxnSpPr/>
          <p:nvPr/>
        </p:nvCxnSpPr>
        <p:spPr bwMode="auto">
          <a:xfrm>
            <a:off x="6362700" y="2171700"/>
            <a:ext cx="914400" cy="0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0" name="Isosceles Triangle 109"/>
          <p:cNvSpPr/>
          <p:nvPr/>
        </p:nvSpPr>
        <p:spPr bwMode="auto">
          <a:xfrm rot="10800000">
            <a:off x="1569720" y="3108959"/>
            <a:ext cx="365760" cy="36576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11" name="Isosceles Triangle 110"/>
          <p:cNvSpPr/>
          <p:nvPr/>
        </p:nvSpPr>
        <p:spPr bwMode="auto">
          <a:xfrm rot="10800000">
            <a:off x="1569720" y="2575559"/>
            <a:ext cx="365760" cy="36576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13" name="Straight Arrow Connector 112"/>
          <p:cNvCxnSpPr/>
          <p:nvPr/>
        </p:nvCxnSpPr>
        <p:spPr bwMode="auto">
          <a:xfrm rot="5400000">
            <a:off x="1661162" y="3009899"/>
            <a:ext cx="18288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4" name="Straight Arrow Connector 113"/>
          <p:cNvCxnSpPr/>
          <p:nvPr/>
        </p:nvCxnSpPr>
        <p:spPr bwMode="auto">
          <a:xfrm rot="5400000">
            <a:off x="1661159" y="2484118"/>
            <a:ext cx="182880" cy="1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5" name="Straight Arrow Connector 114"/>
          <p:cNvCxnSpPr/>
          <p:nvPr/>
        </p:nvCxnSpPr>
        <p:spPr bwMode="auto">
          <a:xfrm rot="5400000">
            <a:off x="1661159" y="2042158"/>
            <a:ext cx="182880" cy="1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6" name="Straight Arrow Connector 115"/>
          <p:cNvCxnSpPr/>
          <p:nvPr/>
        </p:nvCxnSpPr>
        <p:spPr bwMode="auto">
          <a:xfrm>
            <a:off x="2514600" y="1950719"/>
            <a:ext cx="914400" cy="1588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7" name="Isosceles Triangle 116"/>
          <p:cNvSpPr/>
          <p:nvPr/>
        </p:nvSpPr>
        <p:spPr bwMode="auto">
          <a:xfrm rot="10800000">
            <a:off x="4011168" y="3642359"/>
            <a:ext cx="365760" cy="36576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18" name="Straight Arrow Connector 117"/>
          <p:cNvCxnSpPr/>
          <p:nvPr/>
        </p:nvCxnSpPr>
        <p:spPr bwMode="auto">
          <a:xfrm rot="5400000">
            <a:off x="4099560" y="3543299"/>
            <a:ext cx="18288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19" name="Straight Arrow Connector 118"/>
          <p:cNvCxnSpPr/>
          <p:nvPr/>
        </p:nvCxnSpPr>
        <p:spPr bwMode="auto">
          <a:xfrm rot="5400000">
            <a:off x="4099560" y="4076699"/>
            <a:ext cx="18288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20" name="Isosceles Triangle 119"/>
          <p:cNvSpPr/>
          <p:nvPr/>
        </p:nvSpPr>
        <p:spPr bwMode="auto">
          <a:xfrm rot="10800000">
            <a:off x="4011168" y="3108959"/>
            <a:ext cx="365760" cy="36576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21" name="Isosceles Triangle 120"/>
          <p:cNvSpPr/>
          <p:nvPr/>
        </p:nvSpPr>
        <p:spPr bwMode="auto">
          <a:xfrm rot="10800000">
            <a:off x="4011168" y="2578416"/>
            <a:ext cx="365760" cy="36576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22" name="Isosceles Triangle 121"/>
          <p:cNvSpPr/>
          <p:nvPr/>
        </p:nvSpPr>
        <p:spPr bwMode="auto">
          <a:xfrm rot="10800000">
            <a:off x="4011168" y="2144075"/>
            <a:ext cx="365760" cy="27432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cxnSp>
        <p:nvCxnSpPr>
          <p:cNvPr id="123" name="Straight Arrow Connector 122"/>
          <p:cNvCxnSpPr/>
          <p:nvPr/>
        </p:nvCxnSpPr>
        <p:spPr bwMode="auto">
          <a:xfrm rot="5400000">
            <a:off x="4099559" y="3009899"/>
            <a:ext cx="18288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4" name="Straight Arrow Connector 123"/>
          <p:cNvCxnSpPr/>
          <p:nvPr/>
        </p:nvCxnSpPr>
        <p:spPr bwMode="auto">
          <a:xfrm rot="5400000">
            <a:off x="4099560" y="2484118"/>
            <a:ext cx="18288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5" name="Straight Arrow Connector 124"/>
          <p:cNvCxnSpPr/>
          <p:nvPr/>
        </p:nvCxnSpPr>
        <p:spPr bwMode="auto">
          <a:xfrm rot="5400000">
            <a:off x="4099559" y="2042158"/>
            <a:ext cx="182880" cy="1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6" name="Straight Arrow Connector 125"/>
          <p:cNvCxnSpPr/>
          <p:nvPr/>
        </p:nvCxnSpPr>
        <p:spPr bwMode="auto">
          <a:xfrm>
            <a:off x="3733800" y="1950719"/>
            <a:ext cx="457199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7" name="Straight Arrow Connector 126"/>
          <p:cNvCxnSpPr/>
          <p:nvPr/>
        </p:nvCxnSpPr>
        <p:spPr bwMode="auto">
          <a:xfrm>
            <a:off x="6362700" y="2247900"/>
            <a:ext cx="91440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128" name="Straight Arrow Connector 127"/>
          <p:cNvCxnSpPr/>
          <p:nvPr/>
        </p:nvCxnSpPr>
        <p:spPr bwMode="auto">
          <a:xfrm>
            <a:off x="6362700" y="2756356"/>
            <a:ext cx="914400" cy="0"/>
          </a:xfrm>
          <a:prstGeom prst="straightConnector1">
            <a:avLst/>
          </a:prstGeom>
          <a:noFill/>
          <a:ln w="254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129" name="Group 128"/>
          <p:cNvGrpSpPr/>
          <p:nvPr/>
        </p:nvGrpSpPr>
        <p:grpSpPr>
          <a:xfrm>
            <a:off x="6438900" y="3105910"/>
            <a:ext cx="762000" cy="627890"/>
            <a:chOff x="7162800" y="2953510"/>
            <a:chExt cx="762000" cy="627890"/>
          </a:xfrm>
        </p:grpSpPr>
        <p:grpSp>
          <p:nvGrpSpPr>
            <p:cNvPr id="130" name="Group 242"/>
            <p:cNvGrpSpPr/>
            <p:nvPr/>
          </p:nvGrpSpPr>
          <p:grpSpPr>
            <a:xfrm>
              <a:off x="7162800" y="2953510"/>
              <a:ext cx="499874" cy="627890"/>
              <a:chOff x="7162800" y="2953510"/>
              <a:chExt cx="499874" cy="627890"/>
            </a:xfrm>
          </p:grpSpPr>
          <p:sp>
            <p:nvSpPr>
              <p:cNvPr id="135" name="Arc 134"/>
              <p:cNvSpPr/>
              <p:nvPr/>
            </p:nvSpPr>
            <p:spPr bwMode="auto">
              <a:xfrm flipH="1">
                <a:off x="7162800" y="3048000"/>
                <a:ext cx="457200" cy="533400"/>
              </a:xfrm>
              <a:prstGeom prst="arc">
                <a:avLst>
                  <a:gd name="adj1" fmla="val 16200000"/>
                  <a:gd name="adj2" fmla="val 2089428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36" name="Arc 135"/>
              <p:cNvSpPr/>
              <p:nvPr/>
            </p:nvSpPr>
            <p:spPr bwMode="auto">
              <a:xfrm>
                <a:off x="7269480" y="3048000"/>
                <a:ext cx="228600" cy="152400"/>
              </a:xfrm>
              <a:prstGeom prst="arc">
                <a:avLst>
                  <a:gd name="adj1" fmla="val 16099361"/>
                  <a:gd name="adj2" fmla="val 1973766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37" name="Arc 136"/>
              <p:cNvSpPr/>
              <p:nvPr/>
            </p:nvSpPr>
            <p:spPr bwMode="auto">
              <a:xfrm rot="16200000" flipH="1">
                <a:off x="7479792" y="2907792"/>
                <a:ext cx="137163" cy="228600"/>
              </a:xfrm>
              <a:prstGeom prst="arc">
                <a:avLst>
                  <a:gd name="adj1" fmla="val 18053996"/>
                  <a:gd name="adj2" fmla="val 21538255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</p:grpSp>
        <p:grpSp>
          <p:nvGrpSpPr>
            <p:cNvPr id="131" name="Group 243"/>
            <p:cNvGrpSpPr/>
            <p:nvPr/>
          </p:nvGrpSpPr>
          <p:grpSpPr>
            <a:xfrm flipH="1">
              <a:off x="7424926" y="2953510"/>
              <a:ext cx="499874" cy="627890"/>
              <a:chOff x="7162800" y="2953510"/>
              <a:chExt cx="499874" cy="627890"/>
            </a:xfrm>
          </p:grpSpPr>
          <p:sp>
            <p:nvSpPr>
              <p:cNvPr id="132" name="Arc 131"/>
              <p:cNvSpPr/>
              <p:nvPr/>
            </p:nvSpPr>
            <p:spPr bwMode="auto">
              <a:xfrm flipH="1">
                <a:off x="7162800" y="3048000"/>
                <a:ext cx="457200" cy="533400"/>
              </a:xfrm>
              <a:prstGeom prst="arc">
                <a:avLst>
                  <a:gd name="adj1" fmla="val 16200000"/>
                  <a:gd name="adj2" fmla="val 2089428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33" name="Arc 132"/>
              <p:cNvSpPr/>
              <p:nvPr/>
            </p:nvSpPr>
            <p:spPr bwMode="auto">
              <a:xfrm>
                <a:off x="7269480" y="3048000"/>
                <a:ext cx="228600" cy="152400"/>
              </a:xfrm>
              <a:prstGeom prst="arc">
                <a:avLst>
                  <a:gd name="adj1" fmla="val 16099361"/>
                  <a:gd name="adj2" fmla="val 1973766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34" name="Arc 133"/>
              <p:cNvSpPr/>
              <p:nvPr/>
            </p:nvSpPr>
            <p:spPr bwMode="auto">
              <a:xfrm rot="16200000" flipH="1">
                <a:off x="7479792" y="2907792"/>
                <a:ext cx="137163" cy="228600"/>
              </a:xfrm>
              <a:prstGeom prst="arc">
                <a:avLst>
                  <a:gd name="adj1" fmla="val 18053996"/>
                  <a:gd name="adj2" fmla="val 21538255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</p:grpSp>
      </p:grpSp>
      <p:grpSp>
        <p:nvGrpSpPr>
          <p:cNvPr id="138" name="Group 137"/>
          <p:cNvGrpSpPr/>
          <p:nvPr/>
        </p:nvGrpSpPr>
        <p:grpSpPr>
          <a:xfrm>
            <a:off x="6438900" y="3639310"/>
            <a:ext cx="762000" cy="627890"/>
            <a:chOff x="7162800" y="2953510"/>
            <a:chExt cx="762000" cy="627890"/>
          </a:xfrm>
        </p:grpSpPr>
        <p:grpSp>
          <p:nvGrpSpPr>
            <p:cNvPr id="139" name="Group 242"/>
            <p:cNvGrpSpPr/>
            <p:nvPr/>
          </p:nvGrpSpPr>
          <p:grpSpPr>
            <a:xfrm>
              <a:off x="7162800" y="2953510"/>
              <a:ext cx="499874" cy="627890"/>
              <a:chOff x="7162800" y="2953510"/>
              <a:chExt cx="499874" cy="627890"/>
            </a:xfrm>
          </p:grpSpPr>
          <p:sp>
            <p:nvSpPr>
              <p:cNvPr id="144" name="Arc 143"/>
              <p:cNvSpPr/>
              <p:nvPr/>
            </p:nvSpPr>
            <p:spPr bwMode="auto">
              <a:xfrm flipH="1">
                <a:off x="7162800" y="3048000"/>
                <a:ext cx="457200" cy="533400"/>
              </a:xfrm>
              <a:prstGeom prst="arc">
                <a:avLst>
                  <a:gd name="adj1" fmla="val 16200000"/>
                  <a:gd name="adj2" fmla="val 2089428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45" name="Arc 144"/>
              <p:cNvSpPr/>
              <p:nvPr/>
            </p:nvSpPr>
            <p:spPr bwMode="auto">
              <a:xfrm>
                <a:off x="7269480" y="3048000"/>
                <a:ext cx="228600" cy="152400"/>
              </a:xfrm>
              <a:prstGeom prst="arc">
                <a:avLst>
                  <a:gd name="adj1" fmla="val 16099361"/>
                  <a:gd name="adj2" fmla="val 1973766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46" name="Arc 145"/>
              <p:cNvSpPr/>
              <p:nvPr/>
            </p:nvSpPr>
            <p:spPr bwMode="auto">
              <a:xfrm rot="16200000" flipH="1">
                <a:off x="7479792" y="2907792"/>
                <a:ext cx="137163" cy="228600"/>
              </a:xfrm>
              <a:prstGeom prst="arc">
                <a:avLst>
                  <a:gd name="adj1" fmla="val 18053996"/>
                  <a:gd name="adj2" fmla="val 21538255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</p:grpSp>
        <p:grpSp>
          <p:nvGrpSpPr>
            <p:cNvPr id="140" name="Group 243"/>
            <p:cNvGrpSpPr/>
            <p:nvPr/>
          </p:nvGrpSpPr>
          <p:grpSpPr>
            <a:xfrm flipH="1">
              <a:off x="7424926" y="2953510"/>
              <a:ext cx="499874" cy="627890"/>
              <a:chOff x="7162800" y="2953510"/>
              <a:chExt cx="499874" cy="627890"/>
            </a:xfrm>
          </p:grpSpPr>
          <p:sp>
            <p:nvSpPr>
              <p:cNvPr id="141" name="Arc 140"/>
              <p:cNvSpPr/>
              <p:nvPr/>
            </p:nvSpPr>
            <p:spPr bwMode="auto">
              <a:xfrm flipH="1">
                <a:off x="7162800" y="3048000"/>
                <a:ext cx="457200" cy="533400"/>
              </a:xfrm>
              <a:prstGeom prst="arc">
                <a:avLst>
                  <a:gd name="adj1" fmla="val 16200000"/>
                  <a:gd name="adj2" fmla="val 2089428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42" name="Arc 141"/>
              <p:cNvSpPr/>
              <p:nvPr/>
            </p:nvSpPr>
            <p:spPr bwMode="auto">
              <a:xfrm>
                <a:off x="7269480" y="3048000"/>
                <a:ext cx="228600" cy="152400"/>
              </a:xfrm>
              <a:prstGeom prst="arc">
                <a:avLst>
                  <a:gd name="adj1" fmla="val 16099361"/>
                  <a:gd name="adj2" fmla="val 19737669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  <p:sp>
            <p:nvSpPr>
              <p:cNvPr id="143" name="Arc 142"/>
              <p:cNvSpPr/>
              <p:nvPr/>
            </p:nvSpPr>
            <p:spPr bwMode="auto">
              <a:xfrm rot="16200000" flipH="1">
                <a:off x="7479792" y="2907792"/>
                <a:ext cx="137163" cy="228600"/>
              </a:xfrm>
              <a:prstGeom prst="arc">
                <a:avLst>
                  <a:gd name="adj1" fmla="val 18053996"/>
                  <a:gd name="adj2" fmla="val 21538255"/>
                </a:avLst>
              </a:prstGeom>
              <a:noFill/>
              <a:ln w="25400" cap="flat" cmpd="sng" algn="ctr">
                <a:solidFill>
                  <a:srgbClr val="00FF00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Tx/>
                  <a:buFont typeface="Wingdings" pitchFamily="2" charset="2"/>
                  <a:buBlip>
                    <a:blip r:embed="rId2"/>
                  </a:buBlip>
                  <a:tabLst/>
                </a:pPr>
                <a:endPara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Verdana" pitchFamily="34" charset="0"/>
                </a:endParaRPr>
              </a:p>
            </p:txBody>
          </p:sp>
        </p:grpSp>
      </p:grpSp>
      <p:grpSp>
        <p:nvGrpSpPr>
          <p:cNvPr id="147" name="Group 146"/>
          <p:cNvGrpSpPr/>
          <p:nvPr/>
        </p:nvGrpSpPr>
        <p:grpSpPr>
          <a:xfrm>
            <a:off x="6591300" y="4267200"/>
            <a:ext cx="457200" cy="685800"/>
            <a:chOff x="7467600" y="4191000"/>
            <a:chExt cx="457200" cy="685800"/>
          </a:xfrm>
        </p:grpSpPr>
        <p:sp>
          <p:nvSpPr>
            <p:cNvPr id="148" name="Arc 147"/>
            <p:cNvSpPr/>
            <p:nvPr/>
          </p:nvSpPr>
          <p:spPr bwMode="auto">
            <a:xfrm flipH="1">
              <a:off x="7467600" y="4191000"/>
              <a:ext cx="457200" cy="685800"/>
            </a:xfrm>
            <a:prstGeom prst="arc">
              <a:avLst>
                <a:gd name="adj1" fmla="val 16200000"/>
                <a:gd name="adj2" fmla="val 20894289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49" name="Arc 148"/>
            <p:cNvSpPr/>
            <p:nvPr/>
          </p:nvSpPr>
          <p:spPr bwMode="auto">
            <a:xfrm>
              <a:off x="7467600" y="4191000"/>
              <a:ext cx="457200" cy="685800"/>
            </a:xfrm>
            <a:prstGeom prst="arc">
              <a:avLst>
                <a:gd name="adj1" fmla="val 16078279"/>
                <a:gd name="adj2" fmla="val 20894289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6591300" y="5029200"/>
            <a:ext cx="457200" cy="685800"/>
            <a:chOff x="7467600" y="5181600"/>
            <a:chExt cx="457200" cy="685800"/>
          </a:xfrm>
        </p:grpSpPr>
        <p:sp>
          <p:nvSpPr>
            <p:cNvPr id="151" name="Arc 150"/>
            <p:cNvSpPr/>
            <p:nvPr/>
          </p:nvSpPr>
          <p:spPr bwMode="auto">
            <a:xfrm flipH="1">
              <a:off x="7467600" y="5181600"/>
              <a:ext cx="457200" cy="685800"/>
            </a:xfrm>
            <a:prstGeom prst="arc">
              <a:avLst>
                <a:gd name="adj1" fmla="val 16200000"/>
                <a:gd name="adj2" fmla="val 20894289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52" name="Arc 151"/>
            <p:cNvSpPr/>
            <p:nvPr/>
          </p:nvSpPr>
          <p:spPr bwMode="auto">
            <a:xfrm>
              <a:off x="7467600" y="5181600"/>
              <a:ext cx="457200" cy="685800"/>
            </a:xfrm>
            <a:prstGeom prst="arc">
              <a:avLst>
                <a:gd name="adj1" fmla="val 16078279"/>
                <a:gd name="adj2" fmla="val 20894289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6515100" y="5867400"/>
            <a:ext cx="609600" cy="685800"/>
            <a:chOff x="7391400" y="5867400"/>
            <a:chExt cx="609600" cy="685800"/>
          </a:xfrm>
        </p:grpSpPr>
        <p:sp>
          <p:nvSpPr>
            <p:cNvPr id="154" name="Arc 153"/>
            <p:cNvSpPr/>
            <p:nvPr/>
          </p:nvSpPr>
          <p:spPr bwMode="auto">
            <a:xfrm flipH="1">
              <a:off x="7391400" y="5867400"/>
              <a:ext cx="533400" cy="685800"/>
            </a:xfrm>
            <a:prstGeom prst="arc">
              <a:avLst>
                <a:gd name="adj1" fmla="val 16152252"/>
                <a:gd name="adj2" fmla="val 20894289"/>
              </a:avLst>
            </a:prstGeom>
            <a:noFill/>
            <a:ln w="254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sp>
          <p:nvSpPr>
            <p:cNvPr id="155" name="Arc 154"/>
            <p:cNvSpPr/>
            <p:nvPr/>
          </p:nvSpPr>
          <p:spPr bwMode="auto">
            <a:xfrm>
              <a:off x="7467600" y="5867400"/>
              <a:ext cx="533400" cy="685800"/>
            </a:xfrm>
            <a:prstGeom prst="arc">
              <a:avLst>
                <a:gd name="adj1" fmla="val 16124770"/>
                <a:gd name="adj2" fmla="val 20894289"/>
              </a:avLst>
            </a:prstGeom>
            <a:noFill/>
            <a:ln w="254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buFont typeface="Wingdings" pitchFamily="2" charset="2"/>
                <a:buBlip>
                  <a:blip r:embed="rId2"/>
                </a:buBlip>
                <a:tabLst/>
              </a:pPr>
              <a:endPara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endParaRPr>
            </a:p>
          </p:txBody>
        </p:sp>
        <p:cxnSp>
          <p:nvCxnSpPr>
            <p:cNvPr id="156" name="Straight Arrow Connector 155"/>
            <p:cNvCxnSpPr>
              <a:stCxn id="154" idx="0"/>
              <a:endCxn id="155" idx="0"/>
            </p:cNvCxnSpPr>
            <p:nvPr/>
          </p:nvCxnSpPr>
          <p:spPr bwMode="auto">
            <a:xfrm>
              <a:off x="7662862" y="5867455"/>
              <a:ext cx="63936" cy="81"/>
            </a:xfrm>
            <a:prstGeom prst="straightConnector1">
              <a:avLst/>
            </a:prstGeom>
            <a:noFill/>
            <a:ln w="25400" cap="flat" cmpd="sng" algn="ctr">
              <a:solidFill>
                <a:srgbClr val="00FF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  <p:sp>
        <p:nvSpPr>
          <p:cNvPr id="157" name="Rectangle 156"/>
          <p:cNvSpPr/>
          <p:nvPr/>
        </p:nvSpPr>
        <p:spPr bwMode="auto">
          <a:xfrm>
            <a:off x="5905500" y="5562600"/>
            <a:ext cx="1828800" cy="914400"/>
          </a:xfrm>
          <a:prstGeom prst="rect">
            <a:avLst/>
          </a:prstGeom>
          <a:noFill/>
          <a:ln w="12700" cap="flat" cmpd="sng" algn="ctr">
            <a:solidFill>
              <a:srgbClr val="0000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449515" y="6230779"/>
            <a:ext cx="675185" cy="24622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Total BW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  <p:cxnSp>
        <p:nvCxnSpPr>
          <p:cNvPr id="159" name="Straight Arrow Connector 158"/>
          <p:cNvCxnSpPr/>
          <p:nvPr/>
        </p:nvCxnSpPr>
        <p:spPr bwMode="auto">
          <a:xfrm rot="5400000" flipH="1" flipV="1">
            <a:off x="4743847" y="4171553"/>
            <a:ext cx="4152106" cy="1588"/>
          </a:xfrm>
          <a:prstGeom prst="straightConnector1">
            <a:avLst/>
          </a:prstGeom>
          <a:noFill/>
          <a:ln w="6350" cap="flat" cmpd="sng" algn="ctr">
            <a:solidFill>
              <a:srgbClr val="000096"/>
            </a:solidFill>
            <a:prstDash val="dash"/>
            <a:round/>
            <a:headEnd type="none" w="med" len="med"/>
            <a:tailEnd type="none"/>
          </a:ln>
          <a:effectLst/>
        </p:spPr>
      </p:cxnSp>
      <p:sp>
        <p:nvSpPr>
          <p:cNvPr id="161" name="Isosceles Triangle 160"/>
          <p:cNvSpPr/>
          <p:nvPr/>
        </p:nvSpPr>
        <p:spPr bwMode="auto">
          <a:xfrm rot="10800000">
            <a:off x="1577340" y="2141218"/>
            <a:ext cx="365760" cy="274320"/>
          </a:xfrm>
          <a:prstGeom prst="triangle">
            <a:avLst/>
          </a:prstGeom>
          <a:solidFill>
            <a:srgbClr val="000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Blip>
                <a:blip r:embed="rId2"/>
              </a:buBlip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2978580" y="4206239"/>
            <a:ext cx="90762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TXB</a:t>
            </a:r>
          </a:p>
          <a:p>
            <a:pPr algn="ctr"/>
            <a:r>
              <a:rPr lang="en-US" sz="1000" b="1" dirty="0" smtClean="0">
                <a:solidFill>
                  <a:srgbClr val="000096"/>
                </a:solidFill>
              </a:rPr>
              <a:t>4</a:t>
            </a:r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 x 125kW</a:t>
            </a:r>
          </a:p>
          <a:p>
            <a:pPr algn="ctr"/>
            <a:r>
              <a:rPr lang="en-US" sz="1000" b="1" dirty="0" smtClean="0">
                <a:solidFill>
                  <a:srgbClr val="000096"/>
                </a:solidFill>
                <a:latin typeface="+mn-lt"/>
              </a:rPr>
              <a:t>RS2004 tubes</a:t>
            </a:r>
            <a:endParaRPr lang="en-US" sz="1000" b="1" dirty="0">
              <a:solidFill>
                <a:srgbClr val="0000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37662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+mn-lt"/>
              </a:rPr>
              <a:t>Voltage per cavity with/without upgrade </a:t>
            </a:r>
            <a:endParaRPr lang="en-US" sz="3200" dirty="0">
              <a:latin typeface="+mn-lt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395295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8044" y="1752600"/>
            <a:ext cx="387158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5800" y="4191000"/>
            <a:ext cx="8153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5-section cavities are less efficient at ultimate LHC current for power limit of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1.4 MW/cavity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(T. Bohl, Chamonix 2000) </a:t>
            </a:r>
            <a:r>
              <a:rPr lang="en-US" sz="1600" dirty="0" smtClean="0">
                <a:latin typeface="Times New Roman"/>
                <a:cs typeface="Times New Roman"/>
              </a:rPr>
              <a:t>→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4 cav. x 4 sect. or 1x3+3x4 suggested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 But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5-section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 cavities become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“useless”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for limit of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0.75 MW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at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1.6x10</a:t>
            </a:r>
            <a:r>
              <a:rPr lang="en-US" sz="1600" baseline="300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11</a:t>
            </a:r>
            <a:r>
              <a:rPr lang="en-US" sz="1600" dirty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and at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1.8x10</a:t>
            </a:r>
            <a:r>
              <a:rPr lang="en-US" sz="1600" baseline="300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for the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1.0 MW limit.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V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oltage reduction at lower current can be avoided by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rearranging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existing 4 cavities into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6 </a:t>
            </a:r>
            <a:r>
              <a:rPr lang="en-US" sz="1600" dirty="0">
                <a:latin typeface="Tahoma" pitchFamily="34" charset="0"/>
                <a:cs typeface="Tahoma" pitchFamily="34" charset="0"/>
              </a:rPr>
              <a:t>cavities (2x4+4x3 =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20, with 2 spare sections)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latin typeface="Tahoma" pitchFamily="34" charset="0"/>
                <a:cs typeface="Tahoma" pitchFamily="34" charset="0"/>
              </a:rPr>
              <a:t>together with 2 new power plants</a:t>
            </a:r>
            <a:endParaRPr lang="en-US" sz="16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E2AF-8840-4FD5-A423-B1BF61EA91AD}" type="datetime1">
              <a:rPr lang="en-US" smtClean="0"/>
              <a:t>7/17/2013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467B5-7D60-4B90-9222-CD42AD3B822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95400" y="1524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P</a:t>
            </a:r>
            <a:r>
              <a:rPr lang="en-US" baseline="-25000" dirty="0" err="1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max</a:t>
            </a:r>
            <a:r>
              <a:rPr lang="en-US" dirty="0" smtClean="0">
                <a:solidFill>
                  <a:srgbClr val="CC0099"/>
                </a:solidFill>
                <a:latin typeface="Tahoma" pitchFamily="34" charset="0"/>
                <a:cs typeface="Tahoma" pitchFamily="34" charset="0"/>
              </a:rPr>
              <a:t>=1.4 MW/cavity</a:t>
            </a:r>
            <a:endParaRPr lang="en-US" dirty="0">
              <a:solidFill>
                <a:srgbClr val="CC0099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1600" y="1524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CC0099"/>
                </a:solidFill>
                <a:latin typeface="+mn-lt"/>
                <a:cs typeface="Tahoma" pitchFamily="34" charset="0"/>
              </a:rPr>
              <a:t>P</a:t>
            </a:r>
            <a:r>
              <a:rPr lang="en-US" baseline="-25000" dirty="0" err="1" smtClean="0">
                <a:solidFill>
                  <a:srgbClr val="CC0099"/>
                </a:solidFill>
                <a:latin typeface="+mn-lt"/>
                <a:cs typeface="Tahoma" pitchFamily="34" charset="0"/>
              </a:rPr>
              <a:t>max</a:t>
            </a:r>
            <a:r>
              <a:rPr lang="en-US" dirty="0" smtClean="0">
                <a:solidFill>
                  <a:srgbClr val="CC0099"/>
                </a:solidFill>
                <a:latin typeface="+mn-lt"/>
                <a:cs typeface="Tahoma" pitchFamily="34" charset="0"/>
              </a:rPr>
              <a:t>=1.0 MW/cavity</a:t>
            </a:r>
            <a:endParaRPr lang="en-US" dirty="0">
              <a:solidFill>
                <a:srgbClr val="CC0099"/>
              </a:solidFill>
              <a:latin typeface="+mn-lt"/>
              <a:cs typeface="Tahoma" pitchFamily="34" charset="0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RF upgrade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+mn-lt"/>
              </a:rPr>
              <a:t>Flat top: maximum </a:t>
            </a:r>
            <a:r>
              <a:rPr lang="en-US" sz="2800" dirty="0" smtClean="0">
                <a:latin typeface="+mn-lt"/>
              </a:rPr>
              <a:t>voltage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(present situation) </a:t>
            </a:r>
            <a:endParaRPr lang="en-GB" sz="2800" dirty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E9DC86-961D-4502-AFF0-CFF7C0B462E2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6AE65-A901-49C0-A50A-DDA9F71C617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67" y="1676400"/>
            <a:ext cx="4785646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 txBox="1">
            <a:spLocks noGrp="1"/>
          </p:cNvSpPr>
          <p:nvPr>
            <p:ph sz="half" idx="2"/>
          </p:nvPr>
        </p:nvSpPr>
        <p:spPr>
          <a:xfrm>
            <a:off x="4724400" y="1828800"/>
            <a:ext cx="4038600" cy="373640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Present situation (</a:t>
            </a:r>
            <a:r>
              <a:rPr lang="en-US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750 kW limit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7.5 MV for nominal current (1.5 A) </a:t>
            </a: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 25 ns beam with 1.56x10</a:t>
            </a:r>
            <a:r>
              <a:rPr lang="en-US" sz="16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/bunch (</a:t>
            </a:r>
            <a:r>
              <a:rPr lang="en-US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Irf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=2.0 A) will have (4-5) MV </a:t>
            </a:r>
          </a:p>
          <a:p>
            <a:pPr marL="285750" indent="-285750">
              <a:buFont typeface="Symbol"/>
              <a:buChar char="Þ"/>
            </a:pP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20%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longer bunches for the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same </a:t>
            </a:r>
            <a:r>
              <a:rPr lang="en-US" sz="1600" dirty="0" err="1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60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ignificantly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increased losses in LHC 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1.0 MW pulsing: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7.5 MV  up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to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2.0 A </a:t>
            </a:r>
          </a:p>
          <a:p>
            <a:pPr marL="0" indent="0">
              <a:buNone/>
            </a:pPr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But what voltage is </a:t>
            </a:r>
            <a:r>
              <a:rPr lang="en-US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needed at this intensity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810000" y="2819400"/>
            <a:ext cx="0" cy="152400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070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Q20: bunch length on the flat </a:t>
            </a: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top</a:t>
            </a:r>
            <a:b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US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25 ns beam (MD end 2012)</a:t>
            </a:r>
            <a:endParaRPr lang="en-GB" sz="28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1672FC-AA04-4938-95FD-EB3A94ABB633}" type="datetime1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" name="Picture 2" descr="C:\MatlabFiles\MD_2012_11_15_analysis\analysis_plots\quadOscill_MD20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925" y="2133600"/>
            <a:ext cx="4003675" cy="300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MatlabFiles\MD_2012_10_03_analysis\analysis_plots\MD130_quadOsc_modified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133600"/>
            <a:ext cx="4000500" cy="2999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Placeholder 11"/>
          <p:cNvSpPr txBox="1">
            <a:spLocks noGrp="1"/>
          </p:cNvSpPr>
          <p:nvPr>
            <p:ph type="body" idx="1"/>
          </p:nvPr>
        </p:nvSpPr>
        <p:spPr>
          <a:xfrm>
            <a:off x="1752600" y="1828800"/>
            <a:ext cx="1702710" cy="30777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n-lt"/>
              </a:rPr>
              <a:t>N</a:t>
            </a:r>
            <a:r>
              <a:rPr lang="en-GB" sz="1400" baseline="-25000" dirty="0" smtClean="0">
                <a:latin typeface="+mn-lt"/>
              </a:rPr>
              <a:t>p</a:t>
            </a:r>
            <a:r>
              <a:rPr lang="en-GB" sz="1400" dirty="0" smtClean="0">
                <a:latin typeface="+mn-lt"/>
              </a:rPr>
              <a:t>~1.2x10</a:t>
            </a:r>
            <a:r>
              <a:rPr lang="en-GB" sz="1400" baseline="30000" dirty="0" smtClean="0">
                <a:latin typeface="+mn-lt"/>
              </a:rPr>
              <a:t>11</a:t>
            </a:r>
            <a:r>
              <a:rPr lang="en-GB" sz="1400" dirty="0" smtClean="0">
                <a:latin typeface="+mn-lt"/>
              </a:rPr>
              <a:t> p/b</a:t>
            </a:r>
            <a:endParaRPr lang="en-GB" sz="1400" dirty="0">
              <a:latin typeface="+mn-lt"/>
            </a:endParaRPr>
          </a:p>
        </p:txBody>
      </p:sp>
      <p:sp>
        <p:nvSpPr>
          <p:cNvPr id="13" name="Text Placeholder 12"/>
          <p:cNvSpPr txBox="1">
            <a:spLocks noGrp="1"/>
          </p:cNvSpPr>
          <p:nvPr>
            <p:ph type="body" sz="quarter" idx="3"/>
          </p:nvPr>
        </p:nvSpPr>
        <p:spPr>
          <a:xfrm>
            <a:off x="5638800" y="1828800"/>
            <a:ext cx="1816523" cy="307777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n-lt"/>
              </a:rPr>
              <a:t>N</a:t>
            </a:r>
            <a:r>
              <a:rPr lang="en-GB" sz="1400" baseline="-25000" dirty="0" smtClean="0">
                <a:latin typeface="+mn-lt"/>
              </a:rPr>
              <a:t>p</a:t>
            </a:r>
            <a:r>
              <a:rPr lang="en-GB" sz="1400" dirty="0" smtClean="0">
                <a:latin typeface="+mn-lt"/>
              </a:rPr>
              <a:t>~1.35x10</a:t>
            </a:r>
            <a:r>
              <a:rPr lang="en-GB" sz="1400" baseline="30000" dirty="0" smtClean="0">
                <a:latin typeface="+mn-lt"/>
              </a:rPr>
              <a:t>11</a:t>
            </a:r>
            <a:r>
              <a:rPr lang="en-GB" sz="1400" dirty="0" smtClean="0">
                <a:latin typeface="+mn-lt"/>
              </a:rPr>
              <a:t> p/b</a:t>
            </a:r>
            <a:endParaRPr lang="en-GB" sz="1400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0" y="4494311"/>
            <a:ext cx="1905000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T</a:t>
            </a:r>
            <a:r>
              <a:rPr lang="en-US" sz="1400" dirty="0" smtClean="0">
                <a:latin typeface="+mn-lt"/>
              </a:rPr>
              <a:t>. Argyropoulos et al.</a:t>
            </a:r>
            <a:endParaRPr lang="en-GB" sz="1400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" y="51562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sz="1600" dirty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ow </a:t>
            </a:r>
            <a:r>
              <a:rPr lang="en-US" sz="1600" dirty="0" err="1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γ</a:t>
            </a:r>
            <a:r>
              <a:rPr lang="en-US" sz="1600" baseline="-25000" dirty="0" err="1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to gain stability V ~ </a:t>
            </a:r>
            <a:r>
              <a:rPr lang="el-GR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η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; 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same stability with lower </a:t>
            </a:r>
            <a:r>
              <a:rPr lang="en-US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(as now</a:t>
            </a:r>
          </a:p>
          <a:p>
            <a:pPr marL="285750" indent="-285750">
              <a:buFont typeface="Symbol"/>
              <a:buChar char="Þ"/>
            </a:pP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Bunch length increases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with intensity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due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to instabilities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(or controlled blow-up) and</a:t>
            </a:r>
          </a:p>
          <a:p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PS </a:t>
            </a:r>
            <a:r>
              <a:rPr lang="en-US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 Here on flat top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11 % increase in </a:t>
            </a:r>
            <a:r>
              <a:rPr lang="el-GR" sz="1600" dirty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</a:t>
            </a:r>
            <a:r>
              <a:rPr lang="en-US" sz="1600" baseline="-25000" dirty="0" err="1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avg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for 12% in intensity!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Reference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point:  </a:t>
            </a:r>
            <a:r>
              <a:rPr lang="en-GB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en-GB" sz="1600" baseline="-25000" dirty="0">
                <a:latin typeface="Tahoma" pitchFamily="34" charset="0"/>
                <a:ea typeface="Tahoma" pitchFamily="34" charset="0"/>
                <a:cs typeface="Tahoma" pitchFamily="34" charset="0"/>
              </a:rPr>
              <a:t>p</a:t>
            </a:r>
            <a:r>
              <a:rPr lang="en-GB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~1.35x10</a:t>
            </a:r>
            <a:r>
              <a:rPr lang="en-GB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GB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 p/b (1.7 A), bunch length 1.7 ns (BQM max 1.9 ns)</a:t>
            </a:r>
            <a:endParaRPr lang="en-US" sz="1600" dirty="0">
              <a:solidFill>
                <a:srgbClr val="CC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4091350"/>
            <a:ext cx="116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rgbClr val="CC0099"/>
                </a:solidFill>
                <a:latin typeface="+mn-lt"/>
                <a:ea typeface="Tahoma"/>
                <a:cs typeface="Tahoma"/>
              </a:rPr>
              <a:t>τ</a:t>
            </a:r>
            <a:r>
              <a:rPr lang="en-US" sz="1400" baseline="-25000" dirty="0" err="1" smtClean="0">
                <a:solidFill>
                  <a:srgbClr val="CC0099"/>
                </a:solidFill>
                <a:latin typeface="+mn-lt"/>
              </a:rPr>
              <a:t>avg</a:t>
            </a:r>
            <a:r>
              <a:rPr lang="en-US" sz="1400" dirty="0" smtClean="0">
                <a:solidFill>
                  <a:srgbClr val="CC0099"/>
                </a:solidFill>
                <a:latin typeface="+mn-lt"/>
              </a:rPr>
              <a:t>=1.47 ns</a:t>
            </a:r>
            <a:endParaRPr lang="en-GB" sz="1400" dirty="0">
              <a:solidFill>
                <a:srgbClr val="CC0099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10400" y="3948442"/>
            <a:ext cx="11680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rgbClr val="CC0099"/>
                </a:solidFill>
                <a:latin typeface="+mn-lt"/>
                <a:ea typeface="Tahoma"/>
                <a:cs typeface="Tahoma"/>
              </a:rPr>
              <a:t>τ</a:t>
            </a:r>
            <a:r>
              <a:rPr lang="en-US" sz="1400" baseline="-25000" dirty="0" err="1" smtClean="0">
                <a:solidFill>
                  <a:srgbClr val="CC0099"/>
                </a:solidFill>
                <a:latin typeface="+mn-lt"/>
              </a:rPr>
              <a:t>avg</a:t>
            </a:r>
            <a:r>
              <a:rPr lang="en-US" sz="1400" dirty="0" smtClean="0">
                <a:solidFill>
                  <a:srgbClr val="CC0099"/>
                </a:solidFill>
                <a:latin typeface="+mn-lt"/>
              </a:rPr>
              <a:t>=1.63 ns</a:t>
            </a:r>
            <a:endParaRPr lang="en-GB" sz="1400" dirty="0">
              <a:solidFill>
                <a:srgbClr val="CC0099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4225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Tahoma" pitchFamily="34" charset="0"/>
                <a:ea typeface="Tahoma" pitchFamily="34" charset="0"/>
                <a:cs typeface="Tahoma" pitchFamily="34" charset="0"/>
              </a:rPr>
              <a:t>V</a:t>
            </a:r>
            <a:r>
              <a:rPr lang="en-US" sz="3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oltage required for higher intensities</a:t>
            </a:r>
            <a:endParaRPr lang="en-GB" sz="3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Voltage (V</a:t>
            </a:r>
            <a:r>
              <a:rPr lang="en-US" sz="2000" baseline="30000" dirty="0"/>
              <a:t> </a:t>
            </a:r>
            <a:r>
              <a:rPr lang="en-US" sz="2000" baseline="30000" dirty="0" smtClean="0"/>
              <a:t>~</a:t>
            </a:r>
            <a:r>
              <a:rPr lang="en-US" sz="2000" dirty="0" smtClean="0"/>
              <a:t> ɛ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 to avoid 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loss of Landau damping (LD):</a:t>
            </a:r>
            <a:r>
              <a:rPr lang="en-US" sz="1600" dirty="0" smtClean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N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~ ɛ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5/2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/V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1/4 </a:t>
            </a:r>
            <a:r>
              <a:rPr lang="en-GB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 V~N</a:t>
            </a:r>
            <a:endParaRPr lang="en-US" sz="1600" baseline="30000" dirty="0" smtClean="0"/>
          </a:p>
          <a:p>
            <a:pPr lvl="1"/>
            <a:r>
              <a:rPr lang="en-US" sz="1600" dirty="0" smtClean="0">
                <a:solidFill>
                  <a:srgbClr val="990033"/>
                </a:solidFill>
              </a:rPr>
              <a:t>microwave instability (MW): </a:t>
            </a:r>
            <a:r>
              <a:rPr lang="en-US" sz="1600" dirty="0" smtClean="0">
                <a:solidFill>
                  <a:srgbClr val="990033"/>
                </a:solidFill>
              </a:rPr>
              <a:t>        </a:t>
            </a:r>
            <a:r>
              <a:rPr lang="en-US" sz="1600" dirty="0" smtClean="0"/>
              <a:t>N </a:t>
            </a:r>
            <a:r>
              <a:rPr lang="en-US" sz="1600" dirty="0"/>
              <a:t>~</a:t>
            </a:r>
            <a:r>
              <a:rPr lang="en-US" sz="1600" dirty="0">
                <a:solidFill>
                  <a:srgbClr val="990033"/>
                </a:solidFill>
              </a:rPr>
              <a:t>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ɛ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3/2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V</a:t>
            </a:r>
            <a:r>
              <a:rPr lang="en-US" sz="1600" baseline="30000" dirty="0">
                <a:latin typeface="Tahoma" pitchFamily="34" charset="0"/>
                <a:ea typeface="Tahoma" pitchFamily="34" charset="0"/>
                <a:cs typeface="Tahoma" pitchFamily="34" charset="0"/>
              </a:rPr>
              <a:t>1/4 </a:t>
            </a:r>
            <a:r>
              <a:rPr lang="en-GB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 V~N</a:t>
            </a:r>
            <a:endParaRPr lang="en-US" sz="1600" baseline="30000" dirty="0"/>
          </a:p>
          <a:p>
            <a:pPr lvl="1"/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xperiment: </a:t>
            </a:r>
            <a:r>
              <a:rPr lang="en-US" sz="1600" dirty="0" err="1" smtClean="0">
                <a:solidFill>
                  <a:srgbClr val="9900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τ</a:t>
            </a:r>
            <a:r>
              <a:rPr lang="en-US" sz="1600" dirty="0" err="1" smtClean="0">
                <a:solidFill>
                  <a:srgbClr val="9900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~N</a:t>
            </a:r>
            <a:r>
              <a:rPr lang="en-US" sz="1600" baseline="30000" dirty="0" smtClean="0">
                <a:solidFill>
                  <a:srgbClr val="9900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solidFill>
                  <a:srgbClr val="990033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(?)</a:t>
            </a:r>
            <a:endParaRPr lang="en-US" sz="1600" dirty="0">
              <a:solidFill>
                <a:srgbClr val="990033"/>
              </a:solidFill>
            </a:endParaRPr>
          </a:p>
          <a:p>
            <a:pPr lvl="1"/>
            <a:endParaRPr lang="en-GB" sz="1600" dirty="0">
              <a:solidFill>
                <a:srgbClr val="990033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Potential well distortion (PWD) due to induced voltage (~</a:t>
            </a:r>
            <a:r>
              <a:rPr lang="el-GR" sz="2000" dirty="0" smtClean="0">
                <a:latin typeface="Tahoma"/>
                <a:ea typeface="Tahoma"/>
                <a:cs typeface="Tahoma"/>
              </a:rPr>
              <a:t>τ</a:t>
            </a:r>
            <a:r>
              <a:rPr lang="en-US" sz="2000" baseline="30000" dirty="0" smtClean="0">
                <a:latin typeface="Tahoma"/>
                <a:ea typeface="Tahoma"/>
                <a:cs typeface="Tahoma"/>
              </a:rPr>
              <a:t>-3</a:t>
            </a:r>
            <a:r>
              <a:rPr lang="en-US" sz="2000" dirty="0" smtClean="0"/>
              <a:t> for </a:t>
            </a:r>
            <a:r>
              <a:rPr lang="en-US" sz="2000" dirty="0" err="1" smtClean="0"/>
              <a:t>ImZ</a:t>
            </a:r>
            <a:r>
              <a:rPr lang="en-US" sz="2000" dirty="0" smtClean="0"/>
              <a:t>/n=3.5 Ohm and </a:t>
            </a:r>
            <a:r>
              <a:rPr lang="el-GR" sz="2000" dirty="0" smtClean="0"/>
              <a:t>τ</a:t>
            </a:r>
            <a:r>
              <a:rPr lang="en-US" sz="2000" dirty="0" smtClean="0"/>
              <a:t>=1.7 ns</a:t>
            </a:r>
          </a:p>
          <a:p>
            <a:pPr lvl="1"/>
            <a:r>
              <a:rPr lang="en-US" sz="1600" dirty="0" smtClean="0">
                <a:solidFill>
                  <a:srgbClr val="0070C0"/>
                </a:solidFill>
              </a:rPr>
              <a:t>parabolic bunch profile (</a:t>
            </a:r>
            <a:r>
              <a:rPr lang="el-GR" sz="1600" dirty="0" smtClean="0">
                <a:solidFill>
                  <a:srgbClr val="0070C0"/>
                </a:solidFill>
              </a:rPr>
              <a:t>μ</a:t>
            </a:r>
            <a:r>
              <a:rPr lang="en-US" sz="1600" dirty="0" smtClean="0">
                <a:solidFill>
                  <a:srgbClr val="0070C0"/>
                </a:solidFill>
              </a:rPr>
              <a:t>=1)</a:t>
            </a:r>
          </a:p>
          <a:p>
            <a:pPr lvl="1"/>
            <a:r>
              <a:rPr lang="en-US" sz="1600" dirty="0" smtClean="0">
                <a:solidFill>
                  <a:srgbClr val="990033"/>
                </a:solidFill>
              </a:rPr>
              <a:t>parabolic amplitude (</a:t>
            </a:r>
            <a:r>
              <a:rPr lang="el-GR" sz="1600" dirty="0" smtClean="0">
                <a:solidFill>
                  <a:srgbClr val="990033"/>
                </a:solidFill>
              </a:rPr>
              <a:t>μ</a:t>
            </a:r>
            <a:r>
              <a:rPr lang="en-US" sz="1600" dirty="0" smtClean="0">
                <a:solidFill>
                  <a:srgbClr val="990033"/>
                </a:solidFill>
              </a:rPr>
              <a:t>=3/2)</a:t>
            </a:r>
            <a:endParaRPr lang="en-GB" sz="1600" dirty="0">
              <a:solidFill>
                <a:srgbClr val="990033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E9DC86-961D-4502-AFF0-CFF7C0B462E2}" type="datetime1">
              <a:rPr lang="en-US" smtClean="0"/>
              <a:t>7/17/2013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86AE65-A901-49C0-A50A-DDA9F71C617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431439"/>
              </p:ext>
            </p:extLst>
          </p:nvPr>
        </p:nvGraphicFramePr>
        <p:xfrm>
          <a:off x="533400" y="3505200"/>
          <a:ext cx="3733800" cy="2437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Acrobat Document" r:id="rId3" imgW="3428797" imgH="2238172" progId="AcroExch.Document.11">
                  <p:embed/>
                </p:oleObj>
              </mc:Choice>
              <mc:Fallback>
                <p:oleObj name="Acrobat Document" r:id="rId3" imgW="3428797" imgH="2238172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3400" y="3505200"/>
                        <a:ext cx="3733800" cy="24373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4294567"/>
              </p:ext>
            </p:extLst>
          </p:nvPr>
        </p:nvGraphicFramePr>
        <p:xfrm>
          <a:off x="4572000" y="3505200"/>
          <a:ext cx="3703899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5" name="Acrobat Document" r:id="rId5" imgW="3428797" imgH="2257357" progId="AcroExch.Document.11">
                  <p:embed/>
                </p:oleObj>
              </mc:Choice>
              <mc:Fallback>
                <p:oleObj name="Acrobat Document" r:id="rId5" imgW="3428797" imgH="2257357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0" y="3505200"/>
                        <a:ext cx="3703899" cy="243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9651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Flat top: available and needed voltage for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 present situation and with 1.0 MW pulsing </a:t>
            </a:r>
            <a:endParaRPr lang="en-US" sz="2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105CD8-2847-4BEA-BCDA-02CD3AC319FB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95400"/>
            <a:ext cx="53340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90600" y="4648200"/>
            <a:ext cx="7128933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 nominal current (1.5 A) we have now 7.5 MV</a:t>
            </a: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 25ns beam with 1.56x10</a:t>
            </a:r>
            <a:r>
              <a:rPr lang="en-US" sz="16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/bunch (</a:t>
            </a:r>
            <a:r>
              <a:rPr lang="en-US" sz="16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Irf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=2.0 A) will have (4-5) MV </a:t>
            </a:r>
          </a:p>
          <a:p>
            <a:pPr marL="285750" indent="-285750">
              <a:buFont typeface="Symbol"/>
              <a:buChar char="Þ"/>
            </a:pP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20%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longer bunches for the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same </a:t>
            </a:r>
            <a:r>
              <a:rPr lang="en-US" sz="1600" dirty="0" err="1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plus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10%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from </a:t>
            </a:r>
            <a:r>
              <a:rPr lang="en-US" sz="1600" dirty="0" err="1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increase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with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intensity (ɛ~N</a:t>
            </a:r>
            <a:r>
              <a:rPr lang="en-US" sz="16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1/2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due to instabilities </a:t>
            </a:r>
            <a:endParaRPr lang="en-US" sz="1600" dirty="0" smtClean="0">
              <a:solidFill>
                <a:srgbClr val="C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Symbol"/>
              <a:buChar char="Þ"/>
            </a:pP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ignificantly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increased losses in LHC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(but already now the LHC filling is very sensitive to the BQM bunch length)</a:t>
            </a:r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5410200" y="1828800"/>
            <a:ext cx="1676400" cy="1032934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62800" y="1722391"/>
            <a:ext cx="1388533" cy="58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 for 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>
                <a:latin typeface="Times New Roman"/>
                <a:cs typeface="Times New Roman"/>
              </a:rPr>
              <a:t> = </a:t>
            </a:r>
            <a:r>
              <a:rPr lang="en-US" sz="1400" dirty="0" err="1" smtClean="0">
                <a:latin typeface="Tahoma" pitchFamily="34" charset="0"/>
                <a:cs typeface="Tahoma" pitchFamily="34" charset="0"/>
              </a:rPr>
              <a:t>const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(LD &amp; PWD)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With 200 MHz upgrade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D6FA03-D39A-494D-9901-A89F1A7AE7BC}" type="datetime1">
              <a:rPr lang="en-US" smtClean="0"/>
              <a:t>7/17/2013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5F69A5-33DB-4FC1-842D-3E5ADAFBEA1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9467"/>
            <a:ext cx="5322334" cy="3522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79534" y="1658540"/>
            <a:ext cx="29072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Pulsing to 1.05 MW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=&gt;</a:t>
            </a:r>
          </a:p>
          <a:p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OK for 1.9 A (1.5x10</a:t>
            </a:r>
            <a:r>
              <a:rPr lang="en-US" sz="1600" baseline="30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/bunch)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Full upgrade:</a:t>
            </a: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OK till 2.7 A (2.1x10</a:t>
            </a:r>
            <a:r>
              <a:rPr lang="en-US" sz="1600" baseline="300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- 10 MV for 3 A (2.3x10</a:t>
            </a:r>
            <a:r>
              <a:rPr lang="en-US" sz="1600" baseline="30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11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/bunch); </a:t>
            </a: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12.5 MV are required </a:t>
            </a:r>
          </a:p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(LD limit + PWD) =&gt; 1.8 ns </a:t>
            </a:r>
          </a:p>
          <a:p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W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ith full upgrade: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FB bandwidth – 5 MHz, needed for HI (2.5 MHz now)</a:t>
            </a:r>
            <a:endParaRPr lang="en-US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20% less impedance and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eam loading</a:t>
            </a:r>
            <a:endParaRPr lang="en-GB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259666" y="2429933"/>
            <a:ext cx="2379133" cy="990600"/>
          </a:xfrm>
          <a:prstGeom prst="line">
            <a:avLst/>
          </a:prstGeom>
          <a:ln w="254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71133" y="3420533"/>
            <a:ext cx="1388533" cy="58477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 for 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>
                <a:latin typeface="Times New Roman"/>
                <a:cs typeface="Times New Roman"/>
              </a:rPr>
              <a:t> = </a:t>
            </a:r>
            <a:r>
              <a:rPr lang="en-US" sz="1400" dirty="0" err="1" smtClean="0">
                <a:latin typeface="Tahoma" pitchFamily="34" charset="0"/>
                <a:cs typeface="Tahoma" pitchFamily="34" charset="0"/>
              </a:rPr>
              <a:t>const</a:t>
            </a:r>
            <a:endParaRPr lang="en-US" sz="1400" dirty="0" smtClean="0">
              <a:latin typeface="Tahoma" pitchFamily="34" charset="0"/>
              <a:cs typeface="Tahoma" pitchFamily="34" charset="0"/>
            </a:endParaRPr>
          </a:p>
          <a:p>
            <a:r>
              <a:rPr lang="en-US" sz="1400" dirty="0" smtClean="0">
                <a:latin typeface="Tahoma" pitchFamily="34" charset="0"/>
                <a:cs typeface="Tahoma" pitchFamily="34" charset="0"/>
              </a:rPr>
              <a:t>(LD &amp; PWD)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133600" y="2590800"/>
            <a:ext cx="152400" cy="419100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133600" y="2438400"/>
            <a:ext cx="762000" cy="57150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1041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+mn-lt"/>
              </a:rPr>
              <a:t>Acceleration: voltage and power  </a:t>
            </a:r>
            <a:br>
              <a:rPr lang="en-US" sz="2800" dirty="0" smtClean="0">
                <a:latin typeface="+mn-lt"/>
              </a:rPr>
            </a:br>
            <a:r>
              <a:rPr lang="en-US" sz="2800" dirty="0" smtClean="0">
                <a:latin typeface="+mn-lt"/>
              </a:rPr>
              <a:t>for nominal intensity in Q20 and Q26</a:t>
            </a:r>
            <a:endParaRPr lang="en-US" sz="2800" dirty="0"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Voltage</a:t>
            </a:r>
            <a:endParaRPr lang="en-US" b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b="0" dirty="0" smtClean="0"/>
              <a:t>Power</a:t>
            </a:r>
            <a:endParaRPr lang="en-US" b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82678E-F81E-4E83-9090-EC2CD8525120}" type="datetime1">
              <a:rPr lang="en-US" smtClean="0"/>
              <a:t>7/17/2013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RF upgrade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09801"/>
            <a:ext cx="3284801" cy="3276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1" y="2209802"/>
            <a:ext cx="3352799" cy="3291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95400" y="5615001"/>
            <a:ext cx="6781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=&gt; Power </a:t>
            </a:r>
            <a:r>
              <a:rPr lang="en-US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is at the limit </a:t>
            </a:r>
            <a:r>
              <a:rPr lang="en-US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also during acceleration </a:t>
            </a:r>
            <a:r>
              <a:rPr lang="en-US" sz="1600" dirty="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above </a:t>
            </a:r>
            <a:r>
              <a:rPr lang="en-US" sz="1600" smtClean="0">
                <a:solidFill>
                  <a:srgbClr val="CC0099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nominal intensity! </a:t>
            </a:r>
            <a:endParaRPr lang="en-GB" sz="1600" dirty="0">
              <a:solidFill>
                <a:srgbClr val="CC0099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 Rounded MT Bold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18563</TotalTime>
  <Words>1857</Words>
  <Application>Microsoft Office PowerPoint</Application>
  <PresentationFormat>On-screen Show (4:3)</PresentationFormat>
  <Paragraphs>321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Custom Design</vt:lpstr>
      <vt:lpstr>Default Design</vt:lpstr>
      <vt:lpstr>1_Custom Design</vt:lpstr>
      <vt:lpstr>Acrobat Document</vt:lpstr>
      <vt:lpstr>SPS intensity limitation with  and without 200 MHz RF upgrade</vt:lpstr>
      <vt:lpstr>SPS 200 MHz RF system</vt:lpstr>
      <vt:lpstr>Voltage per cavity with/without upgrade </vt:lpstr>
      <vt:lpstr>Flat top: maximum voltage (present situation) </vt:lpstr>
      <vt:lpstr>Q20: bunch length on the flat top 25 ns beam (MD end 2012)</vt:lpstr>
      <vt:lpstr>Voltage required for higher intensities</vt:lpstr>
      <vt:lpstr>Flat top: available and needed voltage for   present situation and with 1.0 MW pulsing </vt:lpstr>
      <vt:lpstr>With 200 MHz upgrade</vt:lpstr>
      <vt:lpstr>Acceleration: voltage and power   for nominal intensity in Q20 and Q26</vt:lpstr>
      <vt:lpstr>SPS voltage programs for Q26 </vt:lpstr>
      <vt:lpstr>Voltage programs for Q20 (MDs)</vt:lpstr>
      <vt:lpstr>Transmission of 25 ns beam in MDs with Q20 optics</vt:lpstr>
      <vt:lpstr>Summary for the 200 MHz upgrade scenarios (flat top, 25 ns beam) </vt:lpstr>
      <vt:lpstr>  Summary </vt:lpstr>
      <vt:lpstr>PowerPoint Presentation</vt:lpstr>
      <vt:lpstr>Beam loading in the 200 MHz TW RF system  </vt:lpstr>
      <vt:lpstr>  The 200 MHz impedance reduction  due to system modification </vt:lpstr>
      <vt:lpstr>Beam stability and  SPS - LHC beam transfer</vt:lpstr>
      <vt:lpstr>Low γt as a solution for beam instabilities</vt:lpstr>
      <vt:lpstr>Total 200 MHz voltage on SPS flat top  </vt:lpstr>
      <vt:lpstr>Power/cavity in 4- &amp; 5- section cavities  with P4=P5 (but V4 ≠ V5)</vt:lpstr>
      <vt:lpstr>Effect of beam loading in the SPS 200 MHz RF  on emittance blow-up by band-limited noise </vt:lpstr>
      <vt:lpstr>Single bunches on flat top, 800 MHz in BSM  no controlled emittance blow-up</vt:lpstr>
      <vt:lpstr>Siemens plant configuration: One Line = Two Transmitters (TX) = 2 x 4 x RS2004 tubes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Intensity upgrade plans for CERN injectors</dc:title>
  <dc:creator>elenas</dc:creator>
  <cp:lastModifiedBy>Elena Chapochnikova</cp:lastModifiedBy>
  <cp:revision>966</cp:revision>
  <dcterms:created xsi:type="dcterms:W3CDTF">2008-07-25T09:39:58Z</dcterms:created>
  <dcterms:modified xsi:type="dcterms:W3CDTF">2013-07-17T12:45:07Z</dcterms:modified>
</cp:coreProperties>
</file>