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26" r:id="rId4"/>
    <p:sldId id="259" r:id="rId5"/>
    <p:sldId id="264" r:id="rId6"/>
    <p:sldId id="266" r:id="rId7"/>
    <p:sldId id="260" r:id="rId8"/>
    <p:sldId id="261" r:id="rId9"/>
    <p:sldId id="277" r:id="rId10"/>
    <p:sldId id="278" r:id="rId11"/>
    <p:sldId id="267" r:id="rId12"/>
    <p:sldId id="268" r:id="rId13"/>
    <p:sldId id="269" r:id="rId14"/>
    <p:sldId id="270" r:id="rId15"/>
    <p:sldId id="271" r:id="rId16"/>
    <p:sldId id="272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327" r:id="rId28"/>
    <p:sldId id="273" r:id="rId29"/>
    <p:sldId id="293" r:id="rId30"/>
    <p:sldId id="290" r:id="rId31"/>
    <p:sldId id="292" r:id="rId32"/>
    <p:sldId id="299" r:id="rId33"/>
    <p:sldId id="294" r:id="rId34"/>
    <p:sldId id="328" r:id="rId35"/>
    <p:sldId id="295" r:id="rId36"/>
    <p:sldId id="300" r:id="rId37"/>
    <p:sldId id="301" r:id="rId38"/>
    <p:sldId id="302" r:id="rId39"/>
    <p:sldId id="306" r:id="rId40"/>
    <p:sldId id="303" r:id="rId41"/>
    <p:sldId id="307" r:id="rId42"/>
    <p:sldId id="304" r:id="rId43"/>
    <p:sldId id="329" r:id="rId44"/>
    <p:sldId id="308" r:id="rId45"/>
    <p:sldId id="313" r:id="rId46"/>
    <p:sldId id="314" r:id="rId47"/>
    <p:sldId id="309" r:id="rId48"/>
    <p:sldId id="310" r:id="rId49"/>
    <p:sldId id="311" r:id="rId50"/>
    <p:sldId id="325" r:id="rId51"/>
    <p:sldId id="315" r:id="rId52"/>
    <p:sldId id="316" r:id="rId53"/>
    <p:sldId id="317" r:id="rId54"/>
    <p:sldId id="323" r:id="rId55"/>
    <p:sldId id="318" r:id="rId56"/>
    <p:sldId id="324" r:id="rId57"/>
    <p:sldId id="330" r:id="rId58"/>
    <p:sldId id="319" r:id="rId59"/>
    <p:sldId id="331" r:id="rId60"/>
    <p:sldId id="31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900"/>
    <a:srgbClr val="00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5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7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32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56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1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7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5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84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00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7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581E3-6E1A-4C0F-935C-FCB6F037494E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7D491-CA1A-4F1D-BD2D-520EDBA8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6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slide" Target="slide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slide" Target="slide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e04/PAPERS/WEPKF017.PD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ccelconf.web.cern.ch/accelconf/IPAC10/papers/mope057.pdf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6.5560.pd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rxiv.org/pdf/1306.5560.pdf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arxiv.org/pdf/1306.5560.pdf" TargetMode="External"/><Relationship Id="rId4" Type="http://schemas.openxmlformats.org/officeDocument/2006/relationships/image" Target="../media/image5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6.5560.pd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getFile.py/access?contribId=4&amp;sessionId=4&amp;resId=1&amp;materialId=slides&amp;confId=12531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e04/PAPERS/WEPKF017.PD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arxiv.org/pdf/1306.5560.pdf" TargetMode="External"/><Relationship Id="rId4" Type="http://schemas.openxmlformats.org/officeDocument/2006/relationships/hyperlink" Target="http://accelconf.web.cern.ch/accelconf/IPAC10/papers/mope057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764704"/>
            <a:ext cx="5283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Update on LHC observations in LSS and simulation studies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007" y="3172616"/>
            <a:ext cx="8305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/>
              <a:t>C. Octavio Dom</a:t>
            </a:r>
            <a:r>
              <a:rPr lang="es-ES_tradnl" sz="2300" dirty="0" err="1" smtClean="0"/>
              <a:t>ínguez</a:t>
            </a:r>
            <a:endParaRPr lang="es-ES_tradnl" sz="23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8600" y="6477000"/>
            <a:ext cx="556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007" y="4437112"/>
            <a:ext cx="83529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Thanks to</a:t>
            </a:r>
          </a:p>
          <a:p>
            <a:pPr algn="ctr"/>
            <a:r>
              <a:rPr lang="en-US" dirty="0" smtClean="0"/>
              <a:t>G. Iadarola, G. Rumolo and F. Zimmermann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73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2240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" y="1125830"/>
            <a:ext cx="9144000" cy="460633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519772" y="3931315"/>
            <a:ext cx="1620180" cy="1153870"/>
            <a:chOff x="1295636" y="4075330"/>
            <a:chExt cx="1620180" cy="1153870"/>
          </a:xfrm>
        </p:grpSpPr>
        <p:sp>
          <p:nvSpPr>
            <p:cNvPr id="21" name="TextBox 20"/>
            <p:cNvSpPr txBox="1"/>
            <p:nvPr/>
          </p:nvSpPr>
          <p:spPr>
            <a:xfrm>
              <a:off x="1403648" y="407533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CC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00CC00"/>
                  </a:solidFill>
                </a:rPr>
                <a:t>P after 5</a:t>
              </a:r>
              <a:r>
                <a:rPr lang="en-US" baseline="30000" dirty="0" smtClean="0">
                  <a:solidFill>
                    <a:srgbClr val="00CC00"/>
                  </a:solidFill>
                </a:rPr>
                <a:t>th</a:t>
              </a:r>
              <a:r>
                <a:rPr lang="en-US" dirty="0" smtClean="0">
                  <a:solidFill>
                    <a:srgbClr val="00CC00"/>
                  </a:solidFill>
                </a:rPr>
                <a:t>  injection</a:t>
              </a:r>
              <a:endParaRPr lang="en-GB" dirty="0">
                <a:solidFill>
                  <a:srgbClr val="00CC0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1295636" y="4721661"/>
              <a:ext cx="252028" cy="507539"/>
            </a:xfrm>
            <a:prstGeom prst="straightConnector1">
              <a:avLst/>
            </a:prstGeom>
            <a:ln>
              <a:solidFill>
                <a:srgbClr val="00CC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808496" y="4280086"/>
            <a:ext cx="1872208" cy="1179889"/>
            <a:chOff x="5808496" y="4280086"/>
            <a:chExt cx="1872208" cy="1179889"/>
          </a:xfrm>
        </p:grpSpPr>
        <p:sp>
          <p:nvSpPr>
            <p:cNvPr id="5" name="TextBox 4"/>
            <p:cNvSpPr txBox="1"/>
            <p:nvPr/>
          </p:nvSpPr>
          <p:spPr>
            <a:xfrm>
              <a:off x="5808496" y="4280086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 for the rest of the gauges</a:t>
              </a:r>
              <a:endParaRPr lang="en-GB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732240" y="4869160"/>
              <a:ext cx="936104" cy="590815"/>
            </a:xfrm>
            <a:prstGeom prst="straightConnector1">
              <a:avLst/>
            </a:prstGeom>
            <a:ln w="127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732240" y="4869160"/>
              <a:ext cx="468052" cy="590815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6660232" y="4869160"/>
              <a:ext cx="72008" cy="518807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79512" y="6021288"/>
            <a:ext cx="8784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There is a visible conditioning effect after the MD on 14 October with 25 ns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095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630451"/>
            <a:ext cx="2880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MD 24 </a:t>
            </a:r>
            <a:r>
              <a:rPr lang="en-US" dirty="0"/>
              <a:t>O</a:t>
            </a:r>
            <a:r>
              <a:rPr lang="en-US" dirty="0" smtClean="0"/>
              <a:t>ctober 2011 – 25 ns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5919663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25 ns we observe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 in all the gauges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79712" y="5766355"/>
            <a:ext cx="6342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</a:t>
            </a:r>
            <a:r>
              <a:rPr lang="en-US" sz="2400" dirty="0" smtClean="0"/>
              <a:t>e-cloud </a:t>
            </a:r>
            <a:r>
              <a:rPr lang="en-US" sz="2400" dirty="0" smtClean="0"/>
              <a:t>related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 observed in any of the gauges </a:t>
            </a:r>
            <a:r>
              <a:rPr lang="en-US" sz="2400" dirty="0" smtClean="0">
                <a:sym typeface="Wingdings" pitchFamily="2" charset="2"/>
              </a:rPr>
              <a:t> Clear improvement after conditioning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2736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716016" y="3931315"/>
            <a:ext cx="1620180" cy="1153870"/>
            <a:chOff x="1295636" y="4075330"/>
            <a:chExt cx="1620180" cy="1153870"/>
          </a:xfrm>
        </p:grpSpPr>
        <p:sp>
          <p:nvSpPr>
            <p:cNvPr id="10" name="TextBox 9"/>
            <p:cNvSpPr txBox="1"/>
            <p:nvPr/>
          </p:nvSpPr>
          <p:spPr>
            <a:xfrm>
              <a:off x="1403648" y="407533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CC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00CC00"/>
                  </a:solidFill>
                </a:rPr>
                <a:t>P after 5</a:t>
              </a:r>
              <a:r>
                <a:rPr lang="en-US" baseline="30000" dirty="0" smtClean="0">
                  <a:solidFill>
                    <a:srgbClr val="00CC00"/>
                  </a:solidFill>
                </a:rPr>
                <a:t>th</a:t>
              </a:r>
              <a:r>
                <a:rPr lang="en-US" dirty="0" smtClean="0">
                  <a:solidFill>
                    <a:srgbClr val="00CC00"/>
                  </a:solidFill>
                </a:rPr>
                <a:t>  injection</a:t>
              </a:r>
              <a:endParaRPr lang="en-GB" dirty="0">
                <a:solidFill>
                  <a:srgbClr val="00CC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295636" y="4721661"/>
              <a:ext cx="252028" cy="507539"/>
            </a:xfrm>
            <a:prstGeom prst="straightConnector1">
              <a:avLst/>
            </a:prstGeom>
            <a:ln>
              <a:solidFill>
                <a:srgbClr val="00CC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051720" y="594928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Nb≈1.47∙10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ppb, but looking at the </a:t>
            </a:r>
            <a:r>
              <a:rPr lang="en-US" sz="2000" dirty="0" smtClean="0">
                <a:hlinkClick r:id="rId4" action="ppaction://hlinksldjump"/>
              </a:rPr>
              <a:t>thresholds</a:t>
            </a:r>
            <a:r>
              <a:rPr lang="en-US" sz="2000" dirty="0" smtClean="0"/>
              <a:t> it seems that some deconditioning took place in gauge VGI.137.7R1.B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3000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491880" y="4254480"/>
            <a:ext cx="1620180" cy="1153870"/>
            <a:chOff x="1295636" y="4075330"/>
            <a:chExt cx="1620180" cy="1153870"/>
          </a:xfrm>
        </p:grpSpPr>
        <p:sp>
          <p:nvSpPr>
            <p:cNvPr id="10" name="TextBox 9"/>
            <p:cNvSpPr txBox="1"/>
            <p:nvPr/>
          </p:nvSpPr>
          <p:spPr>
            <a:xfrm>
              <a:off x="1403648" y="407533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CC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00CC00"/>
                  </a:solidFill>
                </a:rPr>
                <a:t>P after 4</a:t>
              </a:r>
              <a:r>
                <a:rPr lang="en-US" baseline="30000" dirty="0" smtClean="0">
                  <a:solidFill>
                    <a:srgbClr val="00CC00"/>
                  </a:solidFill>
                </a:rPr>
                <a:t>th</a:t>
              </a:r>
              <a:r>
                <a:rPr lang="en-US" dirty="0" smtClean="0">
                  <a:solidFill>
                    <a:srgbClr val="00CC00"/>
                  </a:solidFill>
                </a:rPr>
                <a:t>  injection</a:t>
              </a:r>
              <a:endParaRPr lang="en-GB" dirty="0">
                <a:solidFill>
                  <a:srgbClr val="00CC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295636" y="4721661"/>
              <a:ext cx="252028" cy="507539"/>
            </a:xfrm>
            <a:prstGeom prst="straightConnector1">
              <a:avLst/>
            </a:prstGeom>
            <a:ln>
              <a:solidFill>
                <a:srgbClr val="00CC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7305856" y="4254480"/>
            <a:ext cx="1512168" cy="1046728"/>
            <a:chOff x="1403648" y="4075330"/>
            <a:chExt cx="1512168" cy="1046728"/>
          </a:xfrm>
        </p:grpSpPr>
        <p:sp>
          <p:nvSpPr>
            <p:cNvPr id="13" name="TextBox 12"/>
            <p:cNvSpPr txBox="1"/>
            <p:nvPr/>
          </p:nvSpPr>
          <p:spPr>
            <a:xfrm>
              <a:off x="1403648" y="407533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FFC000"/>
                  </a:solidFill>
                </a:rPr>
                <a:t>P after last  injection</a:t>
              </a:r>
              <a:endParaRPr lang="en-GB" dirty="0">
                <a:solidFill>
                  <a:srgbClr val="FFC000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904510" y="4721660"/>
              <a:ext cx="371862" cy="400398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79512" y="6053226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Nb≈1.52∙10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ppb,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Fill3000</a:t>
            </a:r>
            <a:r>
              <a:rPr lang="en-US" sz="2000" dirty="0" smtClean="0"/>
              <a:t>&gt;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Fill2736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some deconditioning without 25 ns beams</a:t>
            </a:r>
            <a:r>
              <a:rPr lang="en-US" sz="2000" dirty="0">
                <a:sym typeface="Wingdings" pitchFamily="2" charset="2"/>
              </a:rPr>
              <a:t>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605322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Nb≈1.65∙10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ppb. It has a higher </a:t>
            </a:r>
            <a:r>
              <a:rPr lang="en-US" sz="2000" dirty="0" smtClean="0">
                <a:hlinkClick r:id="rId4" action="ppaction://hlinksldjump"/>
              </a:rPr>
              <a:t>threshold</a:t>
            </a:r>
            <a:r>
              <a:rPr lang="en-US" sz="2000" dirty="0" smtClean="0"/>
              <a:t>. All gauges must be below this threshold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3286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2-3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47764" y="6021288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 behavior as in sector 1-2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2240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80526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 behavior as in sector 1-2 (some conditioning observed after MD with 25 ns)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940152" y="630451"/>
            <a:ext cx="2880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MD 24 </a:t>
            </a:r>
            <a:r>
              <a:rPr lang="en-US" dirty="0"/>
              <a:t>O</a:t>
            </a:r>
            <a:r>
              <a:rPr lang="en-US" dirty="0" smtClean="0"/>
              <a:t>ctober 2011 – 25 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19672" y="5919663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Again, with 25 ns we observe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 in all the gauges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65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5798125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Again, conditioning observed after MDs with 25 ns. </a:t>
            </a:r>
          </a:p>
          <a:p>
            <a:r>
              <a:rPr lang="en-US" sz="2200" dirty="0" smtClean="0"/>
              <a:t>Not enough to condition gauge VGI.697.5L3.B below the 50 ns </a:t>
            </a:r>
            <a:r>
              <a:rPr lang="en-US" sz="2200" dirty="0" smtClean="0">
                <a:hlinkClick r:id="rId3" action="ppaction://hlinksldjump"/>
              </a:rPr>
              <a:t>threshold</a:t>
            </a:r>
            <a:endParaRPr lang="en-GB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5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/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Behavior during pre-ramp </a:t>
            </a:r>
            <a:r>
              <a:rPr lang="en-US" sz="2400" dirty="0"/>
              <a:t>and </a:t>
            </a:r>
            <a:r>
              <a:rPr lang="en-US" sz="2400" dirty="0" smtClean="0"/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GB" sz="2400" dirty="0" smtClean="0"/>
              <a:t>Interpretation using </a:t>
            </a:r>
            <a:r>
              <a:rPr lang="en-GB" sz="2400" dirty="0" err="1" smtClean="0"/>
              <a:t>PyECLOUD</a:t>
            </a:r>
            <a:r>
              <a:rPr lang="en-GB" sz="2400" dirty="0" smtClean="0"/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3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2736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6840252" y="4254480"/>
            <a:ext cx="1512168" cy="1097917"/>
            <a:chOff x="1403648" y="4075330"/>
            <a:chExt cx="1512168" cy="1097917"/>
          </a:xfrm>
        </p:grpSpPr>
        <p:sp>
          <p:nvSpPr>
            <p:cNvPr id="10" name="TextBox 9"/>
            <p:cNvSpPr txBox="1"/>
            <p:nvPr/>
          </p:nvSpPr>
          <p:spPr>
            <a:xfrm>
              <a:off x="1403648" y="407533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00B0F0"/>
                  </a:solidFill>
                </a:rPr>
                <a:t>P after 8</a:t>
              </a:r>
              <a:r>
                <a:rPr lang="en-US" baseline="30000" dirty="0" smtClean="0">
                  <a:solidFill>
                    <a:srgbClr val="00B0F0"/>
                  </a:solidFill>
                </a:rPr>
                <a:t>th</a:t>
              </a:r>
              <a:r>
                <a:rPr lang="en-US" dirty="0" smtClean="0">
                  <a:solidFill>
                    <a:srgbClr val="00B0F0"/>
                  </a:solidFill>
                </a:rPr>
                <a:t>  injection</a:t>
              </a:r>
              <a:endParaRPr lang="en-GB" dirty="0">
                <a:solidFill>
                  <a:srgbClr val="00B0F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907704" y="4665708"/>
              <a:ext cx="180020" cy="507539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647907" y="602128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Gauge </a:t>
            </a:r>
            <a:r>
              <a:rPr lang="en-US" sz="2000" dirty="0"/>
              <a:t>VGI.697.5L3.B </a:t>
            </a:r>
            <a:r>
              <a:rPr lang="en-US" sz="2000" dirty="0" smtClean="0"/>
              <a:t>looks better conditioned than before!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411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3000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6053226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Nb≈1.52∙10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ppb,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Fill3000</a:t>
            </a:r>
            <a:r>
              <a:rPr lang="en-US" sz="2000" dirty="0" smtClean="0"/>
              <a:t>&gt;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</a:t>
            </a:r>
            <a:r>
              <a:rPr lang="en-US" sz="2000" baseline="-25000" dirty="0" smtClean="0"/>
              <a:t>Fill2736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some deconditioning without 25 ns beams</a:t>
            </a:r>
            <a:r>
              <a:rPr lang="en-US" sz="2000" dirty="0">
                <a:sym typeface="Wingdings" pitchFamily="2" charset="2"/>
              </a:rPr>
              <a:t>?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8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053226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Nb≈1.65∙10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ppb. It has a higher threshold. Still some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 visible for </a:t>
            </a:r>
            <a:r>
              <a:rPr lang="en-US" sz="2000" dirty="0"/>
              <a:t>VGI.697.5L3.B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3286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73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602128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the 25ns MDs, there are two gauges still showing large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3-4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6053226"/>
            <a:ext cx="7863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Nb≈1.65∙10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ppb. It has a higher threshold, but still some gauges show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P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3-4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3286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6-7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02128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Almost all gauges show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 before the 25 ns MDs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8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6-7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838363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visible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 after the 25 ns MDs    </a:t>
            </a:r>
            <a:r>
              <a:rPr lang="en-US" sz="2400" dirty="0" smtClean="0">
                <a:sym typeface="Wingdings" pitchFamily="2" charset="2"/>
              </a:rPr>
              <a:t>    Enhanced conditioning in</a:t>
            </a:r>
          </a:p>
          <a:p>
            <a:r>
              <a:rPr lang="en-US" sz="2400" dirty="0">
                <a:sym typeface="Wingdings" pitchFamily="2" charset="2"/>
              </a:rPr>
              <a:t>	</a:t>
            </a:r>
            <a:r>
              <a:rPr lang="en-US" sz="2400" dirty="0" smtClean="0">
                <a:sym typeface="Wingdings" pitchFamily="2" charset="2"/>
              </a:rPr>
              <a:t>				      </a:t>
            </a:r>
            <a:r>
              <a:rPr lang="en-US" sz="2400" dirty="0">
                <a:sym typeface="Wingdings" pitchFamily="2" charset="2"/>
              </a:rPr>
              <a:t>sector 6-7</a:t>
            </a:r>
            <a:r>
              <a:rPr lang="en-US" sz="2400" dirty="0" smtClean="0">
                <a:sym typeface="Wingdings" pitchFamily="2" charset="2"/>
              </a:rPr>
              <a:t>?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Behavior during pre-ramp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Interpretation using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</a:rPr>
              <a:t>PyECLOUD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17196" y="2687"/>
            <a:ext cx="2747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–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N</a:t>
            </a:r>
            <a:r>
              <a:rPr lang="en-US" sz="2400" b="1" baseline="-25000" dirty="0" err="1" smtClean="0">
                <a:solidFill>
                  <a:schemeClr val="tx2"/>
                </a:solidFill>
                <a:latin typeface="Calibri" pitchFamily="34" charset="0"/>
              </a:rPr>
              <a:t>b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threshold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040846" cy="49285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547727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Maximum activity for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=1.3-1.4</a:t>
            </a:r>
          </a:p>
        </p:txBody>
      </p:sp>
      <p:sp>
        <p:nvSpPr>
          <p:cNvPr id="5" name="Oval 4"/>
          <p:cNvSpPr/>
          <p:nvPr/>
        </p:nvSpPr>
        <p:spPr>
          <a:xfrm>
            <a:off x="3707904" y="4293096"/>
            <a:ext cx="122413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9552" y="5919663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Thresholds around </a:t>
            </a:r>
            <a:r>
              <a:rPr lang="en-US" sz="2400" dirty="0" err="1" smtClean="0">
                <a:latin typeface="Symbol" pitchFamily="18" charset="2"/>
              </a:rPr>
              <a:t>d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≈ 1.45 – 1.55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3988" y="1311151"/>
            <a:ext cx="126014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450 </a:t>
            </a:r>
            <a:r>
              <a:rPr lang="en-US" sz="2400" dirty="0" err="1" smtClean="0">
                <a:solidFill>
                  <a:schemeClr val="bg1"/>
                </a:solidFill>
              </a:rPr>
              <a:t>GeV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6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44208" y="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- Thresholds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20688"/>
            <a:ext cx="5940660" cy="4158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516" y="1080318"/>
            <a:ext cx="126014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450 </a:t>
            </a:r>
            <a:r>
              <a:rPr lang="en-US" sz="2400" dirty="0" err="1" smtClean="0">
                <a:solidFill>
                  <a:schemeClr val="bg1"/>
                </a:solidFill>
              </a:rPr>
              <a:t>GeV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9872" y="1141873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d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= 1.55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5153987"/>
            <a:ext cx="2284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Symbol" pitchFamily="18" charset="2"/>
              </a:rPr>
              <a:t>d</a:t>
            </a:r>
            <a:r>
              <a:rPr lang="en-US" sz="2800" baseline="-25000" dirty="0" err="1" smtClean="0"/>
              <a:t>max,thres</a:t>
            </a:r>
            <a:r>
              <a:rPr lang="en-US" sz="2800" dirty="0" smtClean="0"/>
              <a:t> &lt; 1.55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6438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/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Behavior during pre-ramp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Interpretation using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</a:rPr>
              <a:t>PyECLOUD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44208" y="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- Thresholds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4"/>
            <a:ext cx="5694616" cy="39862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516" y="1080318"/>
            <a:ext cx="126014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450 </a:t>
            </a:r>
            <a:r>
              <a:rPr lang="en-US" sz="2400" dirty="0" err="1" smtClean="0">
                <a:solidFill>
                  <a:schemeClr val="bg1"/>
                </a:solidFill>
              </a:rPr>
              <a:t>GeV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052736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d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= 1.50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4906617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dirty="0" err="1" smtClean="0">
                <a:latin typeface="Symbol" pitchFamily="18" charset="2"/>
              </a:rPr>
              <a:t>d</a:t>
            </a:r>
            <a:r>
              <a:rPr lang="en-US" sz="2800" baseline="-25000" dirty="0" err="1" smtClean="0"/>
              <a:t>max,thres</a:t>
            </a:r>
            <a:r>
              <a:rPr lang="en-US" sz="2800" dirty="0" smtClean="0"/>
              <a:t> &lt; 1.50 for 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=1.3-1.4</a:t>
            </a:r>
          </a:p>
          <a:p>
            <a:pPr>
              <a:spcBef>
                <a:spcPts val="1200"/>
              </a:spcBef>
            </a:pPr>
            <a:r>
              <a:rPr lang="en-US" sz="2800" dirty="0" err="1">
                <a:latin typeface="Symbol" pitchFamily="18" charset="2"/>
              </a:rPr>
              <a:t>d</a:t>
            </a:r>
            <a:r>
              <a:rPr lang="en-US" sz="2800" baseline="-25000" dirty="0" err="1"/>
              <a:t>max,thres</a:t>
            </a:r>
            <a:r>
              <a:rPr lang="en-US" sz="2800" dirty="0"/>
              <a:t> </a:t>
            </a:r>
            <a:r>
              <a:rPr lang="en-US" sz="2800" dirty="0" smtClean="0"/>
              <a:t>≈ </a:t>
            </a:r>
            <a:r>
              <a:rPr lang="en-US" sz="2800" dirty="0"/>
              <a:t>1.50 for 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=1.0,1.15, 1.5 and 1.6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8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44208" y="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- Thresholds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19" y="779173"/>
            <a:ext cx="5945707" cy="41619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516" y="1080318"/>
            <a:ext cx="126014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450 </a:t>
            </a:r>
            <a:r>
              <a:rPr lang="en-US" sz="2400" dirty="0" err="1" smtClean="0">
                <a:solidFill>
                  <a:schemeClr val="bg1"/>
                </a:solidFill>
              </a:rPr>
              <a:t>GeV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112474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Symbol" pitchFamily="18" charset="2"/>
              </a:rPr>
              <a:t>d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= 1.45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5168227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dirty="0" err="1" smtClean="0">
                <a:latin typeface="Symbol" pitchFamily="18" charset="2"/>
              </a:rPr>
              <a:t>d</a:t>
            </a:r>
            <a:r>
              <a:rPr lang="en-US" sz="2800" baseline="-25000" dirty="0" err="1" smtClean="0"/>
              <a:t>max,thres</a:t>
            </a:r>
            <a:r>
              <a:rPr lang="en-US" sz="2800" dirty="0" smtClean="0"/>
              <a:t> ≈ 1.45 for 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=1.3-1.4</a:t>
            </a:r>
          </a:p>
        </p:txBody>
      </p:sp>
    </p:spTree>
    <p:extLst>
      <p:ext uri="{BB962C8B-B14F-4D97-AF65-F5344CB8AC3E}">
        <p14:creationId xmlns:p14="http://schemas.microsoft.com/office/powerpoint/2010/main" val="2548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25681"/>
            <a:ext cx="6597606" cy="46183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17196" y="2687"/>
            <a:ext cx="2747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– </a:t>
            </a:r>
            <a:r>
              <a:rPr lang="en-US" sz="2400" b="1" dirty="0" err="1" smtClean="0">
                <a:solidFill>
                  <a:schemeClr val="tx2"/>
                </a:solidFill>
                <a:latin typeface="Calibri" pitchFamily="34" charset="0"/>
              </a:rPr>
              <a:t>N</a:t>
            </a:r>
            <a:r>
              <a:rPr lang="en-US" sz="2400" b="1" baseline="-25000" dirty="0" err="1" smtClean="0">
                <a:solidFill>
                  <a:schemeClr val="tx2"/>
                </a:solidFill>
                <a:latin typeface="Calibri" pitchFamily="34" charset="0"/>
              </a:rPr>
              <a:t>b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 threshold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94116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Maximum activity for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=1.3-1.4</a:t>
            </a:r>
          </a:p>
        </p:txBody>
      </p:sp>
      <p:sp>
        <p:nvSpPr>
          <p:cNvPr id="5" name="Oval 4"/>
          <p:cNvSpPr/>
          <p:nvPr/>
        </p:nvSpPr>
        <p:spPr>
          <a:xfrm>
            <a:off x="4245253" y="3789040"/>
            <a:ext cx="1118835" cy="6239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9552" y="5383559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Thresholds around </a:t>
            </a:r>
            <a:r>
              <a:rPr lang="en-US" sz="2400" dirty="0" err="1" smtClean="0">
                <a:latin typeface="Symbol" pitchFamily="18" charset="2"/>
              </a:rPr>
              <a:t>d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≈ 1.45 – 1.55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4048" y="1080318"/>
            <a:ext cx="864096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 </a:t>
            </a:r>
            <a:r>
              <a:rPr lang="en-US" sz="2400" dirty="0" err="1" smtClean="0">
                <a:solidFill>
                  <a:schemeClr val="bg1"/>
                </a:solidFill>
              </a:rPr>
              <a:t>TeV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80526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N.B: The PY* has been reduced by a factor 10 to better assess de </a:t>
            </a:r>
            <a:r>
              <a:rPr lang="en-US" sz="2400" dirty="0" err="1" smtClean="0"/>
              <a:t>multipactig</a:t>
            </a:r>
            <a:r>
              <a:rPr lang="en-US" sz="2400" dirty="0" smtClean="0"/>
              <a:t> threshold</a:t>
            </a:r>
          </a:p>
        </p:txBody>
      </p:sp>
    </p:spTree>
    <p:extLst>
      <p:ext uri="{BB962C8B-B14F-4D97-AF65-F5344CB8AC3E}">
        <p14:creationId xmlns:p14="http://schemas.microsoft.com/office/powerpoint/2010/main" val="152022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44208" y="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50 ns - Thresholds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87279"/>
              </p:ext>
            </p:extLst>
          </p:nvPr>
        </p:nvGraphicFramePr>
        <p:xfrm>
          <a:off x="971600" y="980728"/>
          <a:ext cx="520824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  <a:gridCol w="1944216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Nb</a:t>
                      </a:r>
                      <a:r>
                        <a:rPr lang="en-US" dirty="0" smtClean="0"/>
                        <a:t> (∙10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baseline="-25000" dirty="0" err="1" smtClean="0"/>
                        <a:t>max,thres</a:t>
                      </a:r>
                      <a:r>
                        <a:rPr lang="en-US" dirty="0" smtClean="0"/>
                        <a:t> (450 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baseline="-25000" dirty="0" err="1" smtClean="0"/>
                        <a:t>max,thres</a:t>
                      </a:r>
                      <a:r>
                        <a:rPr lang="en-US" dirty="0" smtClean="0"/>
                        <a:t> (4 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16216" y="908720"/>
            <a:ext cx="2016224" cy="2708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err="1">
                <a:latin typeface="Symbol" pitchFamily="18" charset="2"/>
              </a:rPr>
              <a:t>e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=230 </a:t>
            </a:r>
            <a:r>
              <a:rPr lang="en-US" sz="2000" dirty="0" err="1" smtClean="0"/>
              <a:t>eV</a:t>
            </a:r>
            <a:r>
              <a:rPr lang="en-US" sz="2000" dirty="0" smtClean="0"/>
              <a:t>  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-25000" dirty="0" smtClean="0"/>
              <a:t>z,450 </a:t>
            </a:r>
            <a:r>
              <a:rPr lang="en-US" sz="2000" baseline="-25000" dirty="0" err="1" smtClean="0"/>
              <a:t>GeV</a:t>
            </a:r>
            <a:r>
              <a:rPr lang="en-US" sz="2000" dirty="0" smtClean="0"/>
              <a:t>= 10 cm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latin typeface="Symbol" pitchFamily="18" charset="2"/>
              </a:rPr>
              <a:t>s</a:t>
            </a:r>
            <a:r>
              <a:rPr lang="en-US" sz="2000" baseline="-25000" dirty="0" smtClean="0"/>
              <a:t>z,4 </a:t>
            </a:r>
            <a:r>
              <a:rPr lang="en-US" sz="2000" baseline="-25000" dirty="0" err="1" smtClean="0"/>
              <a:t>TeV</a:t>
            </a:r>
            <a:r>
              <a:rPr lang="en-US" sz="2000" dirty="0"/>
              <a:t>= </a:t>
            </a:r>
            <a:r>
              <a:rPr lang="en-US" sz="2000" dirty="0" smtClean="0"/>
              <a:t>9.5 cm</a:t>
            </a:r>
            <a:endParaRPr lang="en-GB" sz="2000" dirty="0"/>
          </a:p>
          <a:p>
            <a:pPr>
              <a:spcAft>
                <a:spcPts val="1200"/>
              </a:spcAft>
            </a:pPr>
            <a:r>
              <a:rPr lang="en-US" sz="2000" dirty="0" smtClean="0">
                <a:latin typeface="Symbol" pitchFamily="18" charset="2"/>
              </a:rPr>
              <a:t>e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= 2.4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>
                <a:latin typeface="Symbol" pitchFamily="18" charset="2"/>
              </a:rPr>
              <a:t>e</a:t>
            </a:r>
            <a:r>
              <a:rPr lang="en-US" sz="2000" baseline="-25000" dirty="0" err="1" smtClean="0"/>
              <a:t>y</a:t>
            </a:r>
            <a:r>
              <a:rPr lang="en-US" sz="2000" dirty="0" smtClean="0"/>
              <a:t>= 2.9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Ø = 80 mm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861048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maximum e-cloud activity occurs at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= 1.3-1.4 ∙10</a:t>
            </a:r>
            <a:r>
              <a:rPr lang="en-US" baseline="30000" dirty="0" smtClean="0"/>
              <a:t>11</a:t>
            </a:r>
            <a:r>
              <a:rPr lang="en-US" dirty="0" smtClean="0"/>
              <a:t> ppb.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Why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P</a:t>
            </a:r>
            <a:r>
              <a:rPr lang="en-US" baseline="-25000" dirty="0"/>
              <a:t>Fill3000</a:t>
            </a:r>
            <a:r>
              <a:rPr lang="en-US" dirty="0"/>
              <a:t>&gt; </a:t>
            </a:r>
            <a:r>
              <a:rPr lang="en-US" dirty="0">
                <a:latin typeface="Symbol" pitchFamily="18" charset="2"/>
              </a:rPr>
              <a:t>D</a:t>
            </a:r>
            <a:r>
              <a:rPr lang="en-US" dirty="0"/>
              <a:t>P</a:t>
            </a:r>
            <a:r>
              <a:rPr lang="en-US" baseline="-25000" dirty="0"/>
              <a:t>Fill2736</a:t>
            </a:r>
            <a:r>
              <a:rPr lang="en-US" dirty="0"/>
              <a:t> </a:t>
            </a:r>
            <a:r>
              <a:rPr lang="en-US" dirty="0" smtClean="0"/>
              <a:t>in most gauges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some deconditioning without 25 ns beams</a:t>
            </a:r>
            <a:r>
              <a:rPr lang="en-US" dirty="0" smtClean="0">
                <a:sym typeface="Wingdings" pitchFamily="2" charset="2"/>
              </a:rPr>
              <a:t>?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Thresholds are quite similar for all bunch populations.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Despite a stronger activity at 4 </a:t>
            </a:r>
            <a:r>
              <a:rPr lang="en-US" dirty="0" err="1"/>
              <a:t>TeV</a:t>
            </a:r>
            <a:r>
              <a:rPr lang="en-US" dirty="0"/>
              <a:t> (photoelectrons), threshold values are very similar at both </a:t>
            </a:r>
            <a:r>
              <a:rPr lang="en-US" dirty="0" smtClean="0"/>
              <a:t>energies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0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Behavior during pre-ramp </a:t>
            </a:r>
            <a:r>
              <a:rPr lang="en-US" sz="2400" dirty="0"/>
              <a:t>and </a:t>
            </a:r>
            <a:r>
              <a:rPr lang="en-US" sz="2400" dirty="0" smtClean="0"/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Interpretation using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</a:rPr>
              <a:t>PyECLOUD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805264"/>
            <a:ext cx="8659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</a:t>
            </a:r>
            <a:r>
              <a:rPr lang="en-US" dirty="0"/>
              <a:t>e</a:t>
            </a:r>
            <a:r>
              <a:rPr lang="en-US" dirty="0" smtClean="0"/>
              <a:t>xample, none of the gauges exhibit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 during injection and all detect some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 during the ramp (at about 2.4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2-3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805264"/>
            <a:ext cx="869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Not all gauges show a response to the ramp (especially the most active at injection)!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410843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clear response to the ramp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652120" y="3501008"/>
            <a:ext cx="432048" cy="648072"/>
          </a:xfrm>
          <a:prstGeom prst="straightConnector1">
            <a:avLst/>
          </a:prstGeom>
          <a:ln w="12700">
            <a:solidFill>
              <a:srgbClr val="DEA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796136" y="4405754"/>
            <a:ext cx="288032" cy="895454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148064" y="4408455"/>
            <a:ext cx="735172" cy="604721"/>
          </a:xfrm>
          <a:prstGeom prst="straightConnector1">
            <a:avLst/>
          </a:pr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851920" y="1340768"/>
            <a:ext cx="864096" cy="4104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59471" y="6165304"/>
            <a:ext cx="869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“Funny”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 behavior before the ramp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71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 animBg="1"/>
      <p:bldP spid="2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33843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Gauge VGI.804.4R6.B in sector 6-7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084004"/>
            <a:ext cx="858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e-cloud signs during injection and suddenly, before the ramp, there is an important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69932" y="4250705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example of the “funny” prototype pre-ramp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7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33843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Gauge VGI.141.6L4.B in sector 3-4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94756" y="2060848"/>
            <a:ext cx="1933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“funny” pre-ramp behavior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63888" y="2492896"/>
            <a:ext cx="288032" cy="144016"/>
          </a:xfrm>
          <a:prstGeom prst="straightConnector1">
            <a:avLst/>
          </a:prstGeom>
          <a:ln w="127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211960" y="1484784"/>
            <a:ext cx="201622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436096" y="3351072"/>
            <a:ext cx="2742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follows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/>
              <a:t>z</a:t>
            </a:r>
            <a:r>
              <a:rPr lang="en-US" dirty="0" smtClean="0"/>
              <a:t> (usual behavior for many </a:t>
            </a:r>
            <a:r>
              <a:rPr lang="en-US" dirty="0" err="1" smtClean="0"/>
              <a:t>guages</a:t>
            </a:r>
            <a:r>
              <a:rPr lang="en-US" dirty="0" smtClean="0"/>
              <a:t>)</a:t>
            </a:r>
            <a:endParaRPr lang="en-GB" baseline="-25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80112" y="3140968"/>
            <a:ext cx="288032" cy="28803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71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6-7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3" y="6021288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effect during the energy ramp! (only a bit for gauge VGI.172.7L7.B)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5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33256" y="0"/>
            <a:ext cx="283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28" y="90872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/>
              <a:t>Pressure</a:t>
            </a:r>
            <a:r>
              <a:rPr lang="es-ES" dirty="0" smtClean="0"/>
              <a:t> </a:t>
            </a:r>
            <a:r>
              <a:rPr lang="es-ES" dirty="0" err="1" smtClean="0"/>
              <a:t>rises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ECE </a:t>
            </a:r>
            <a:r>
              <a:rPr lang="es-ES" dirty="0" err="1" smtClean="0"/>
              <a:t>observed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LHC </a:t>
            </a:r>
            <a:r>
              <a:rPr lang="es-ES" dirty="0" err="1" smtClean="0"/>
              <a:t>with</a:t>
            </a:r>
            <a:r>
              <a:rPr lang="es-ES" dirty="0" smtClean="0"/>
              <a:t> 150 and 75 </a:t>
            </a:r>
            <a:r>
              <a:rPr lang="es-ES" dirty="0" err="1" smtClean="0"/>
              <a:t>ns</a:t>
            </a:r>
            <a:r>
              <a:rPr lang="es-ES" dirty="0" smtClean="0"/>
              <a:t>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27584" y="1445997"/>
            <a:ext cx="7187898" cy="4715134"/>
            <a:chOff x="1011624" y="1621661"/>
            <a:chExt cx="7187898" cy="4846320"/>
          </a:xfrm>
        </p:grpSpPr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75" t="16626" r="8750" b="10156"/>
            <a:stretch>
              <a:fillRect/>
            </a:stretch>
          </p:blipFill>
          <p:spPr bwMode="auto">
            <a:xfrm>
              <a:off x="1011624" y="1621661"/>
              <a:ext cx="7187898" cy="484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267886" y="2838628"/>
              <a:ext cx="689612" cy="276999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Beam 1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14823" y="2423130"/>
              <a:ext cx="689612" cy="276999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tx2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Beam 2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4098" y="4343400"/>
              <a:ext cx="1066800" cy="46166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No pressure increase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14898" y="5214729"/>
              <a:ext cx="1066800" cy="46166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Pressure increase</a:t>
              </a:r>
              <a:endParaRPr lang="en-US" sz="120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022846" y="1876563"/>
            <a:ext cx="154766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150 ns - 450 </a:t>
            </a:r>
            <a:r>
              <a:rPr lang="en-US" sz="1400" dirty="0" err="1" smtClean="0"/>
              <a:t>GeV</a:t>
            </a:r>
            <a:endParaRPr lang="en-US" sz="1400" dirty="0"/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6520506" y="5974211"/>
            <a:ext cx="1464976" cy="369332"/>
          </a:xfrm>
          <a:prstGeom prst="rect">
            <a:avLst/>
          </a:prstGeom>
          <a:solidFill>
            <a:srgbClr val="37609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G. </a:t>
            </a:r>
            <a:r>
              <a:rPr lang="en-US" b="1" dirty="0" err="1" smtClean="0">
                <a:solidFill>
                  <a:schemeClr val="bg1"/>
                </a:solidFill>
              </a:rPr>
              <a:t>Bregliozzi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9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6-7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2261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7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6-7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2736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587727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this fill there is a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 with the ramp in gauges that never showed it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35730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DP during the ramp occurs earlier than “usual” (≈1.5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36096" y="4219347"/>
            <a:ext cx="847745" cy="10098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98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3841" y="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Pre-ramp and ramp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319" y="836712"/>
            <a:ext cx="8193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Are these effects really generated by e-cloud?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354996"/>
            <a:ext cx="756084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Very different responses for different gauges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Very different responses </a:t>
            </a:r>
            <a:r>
              <a:rPr lang="en-US" sz="2400" dirty="0" smtClean="0"/>
              <a:t>for different fills (same gauges)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Different starting points (form 1.2 </a:t>
            </a:r>
            <a:r>
              <a:rPr lang="en-US" sz="2400" dirty="0" err="1" smtClean="0"/>
              <a:t>TeV</a:t>
            </a:r>
            <a:r>
              <a:rPr lang="en-US" sz="2400" dirty="0" smtClean="0"/>
              <a:t> to 2.9 </a:t>
            </a:r>
            <a:r>
              <a:rPr lang="en-US" sz="2400" dirty="0" err="1" smtClean="0"/>
              <a:t>TeV</a:t>
            </a:r>
            <a:r>
              <a:rPr lang="en-US" sz="2400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Thresholds at 450 </a:t>
            </a:r>
            <a:r>
              <a:rPr lang="en-US" sz="2400" dirty="0" err="1" smtClean="0"/>
              <a:t>GeV</a:t>
            </a:r>
            <a:r>
              <a:rPr lang="en-US" sz="2400" dirty="0" smtClean="0"/>
              <a:t> and 4 </a:t>
            </a:r>
            <a:r>
              <a:rPr lang="en-US" sz="2400" dirty="0" err="1" smtClean="0"/>
              <a:t>TeV</a:t>
            </a:r>
            <a:r>
              <a:rPr lang="en-US" sz="2400" dirty="0" smtClean="0"/>
              <a:t> are very similar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34757" y="335699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Alternative explanations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3874983"/>
            <a:ext cx="7867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err="1" smtClean="0"/>
              <a:t>Photodesortion</a:t>
            </a:r>
            <a:r>
              <a:rPr lang="en-US" sz="2400" dirty="0" smtClean="0"/>
              <a:t>: does it present a threshold effect? Maybe:</a:t>
            </a:r>
          </a:p>
          <a:p>
            <a:pPr marL="800100" lvl="1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dirty="0" smtClean="0"/>
              <a:t>The SR monitor switches at about 1.5-2 </a:t>
            </a:r>
            <a:r>
              <a:rPr lang="en-US" sz="2400" dirty="0" err="1" smtClean="0"/>
              <a:t>TeV</a:t>
            </a:r>
            <a:r>
              <a:rPr lang="en-US" sz="2400" dirty="0" smtClean="0"/>
              <a:t> from </a:t>
            </a:r>
            <a:r>
              <a:rPr lang="en-US" sz="2400" dirty="0" err="1" smtClean="0"/>
              <a:t>ondulator</a:t>
            </a:r>
            <a:r>
              <a:rPr lang="en-US" sz="2400" dirty="0" smtClean="0"/>
              <a:t> to D3 [</a:t>
            </a:r>
            <a:r>
              <a:rPr lang="en-US" sz="2400" dirty="0" smtClean="0">
                <a:hlinkClick r:id="rId3"/>
              </a:rPr>
              <a:t>2</a:t>
            </a:r>
            <a:r>
              <a:rPr lang="en-US" sz="2400" dirty="0" smtClean="0"/>
              <a:t>,</a:t>
            </a:r>
            <a:r>
              <a:rPr lang="en-US" sz="2400" dirty="0" smtClean="0">
                <a:hlinkClick r:id="rId4"/>
              </a:rPr>
              <a:t>3</a:t>
            </a:r>
            <a:r>
              <a:rPr lang="en-US" sz="2400" dirty="0" smtClean="0"/>
              <a:t>]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Heating?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Orbit excursions?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Losses in collimators?</a:t>
            </a:r>
          </a:p>
        </p:txBody>
      </p:sp>
    </p:spTree>
    <p:extLst>
      <p:ext uri="{BB962C8B-B14F-4D97-AF65-F5344CB8AC3E}">
        <p14:creationId xmlns:p14="http://schemas.microsoft.com/office/powerpoint/2010/main" val="260671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Behavior during pre-ramp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GB" sz="2400" dirty="0" smtClean="0"/>
              <a:t>Interpretation using </a:t>
            </a:r>
            <a:r>
              <a:rPr lang="en-GB" sz="2400" dirty="0" err="1" smtClean="0"/>
              <a:t>PyECLOUD</a:t>
            </a:r>
            <a:r>
              <a:rPr lang="en-GB" sz="2400" dirty="0" smtClean="0"/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836712"/>
            <a:ext cx="81369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First 50 ns MDs in November 2010: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Exploration of e-cloud effects with train length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2493" y="1988840"/>
            <a:ext cx="7110179" cy="3805788"/>
            <a:chOff x="457200" y="1752600"/>
            <a:chExt cx="8027670" cy="4587240"/>
          </a:xfrm>
        </p:grpSpPr>
        <p:pic>
          <p:nvPicPr>
            <p:cNvPr id="8" name="Picture 7" descr="\\cern.ch\dfs\Users\a\arduini\Documents\12-24-3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752600"/>
              <a:ext cx="8027670" cy="4587240"/>
            </a:xfrm>
            <a:prstGeom prst="rect">
              <a:avLst/>
            </a:prstGeom>
            <a:noFill/>
          </p:spPr>
        </p:pic>
        <p:grpSp>
          <p:nvGrpSpPr>
            <p:cNvPr id="9" name="Group 8"/>
            <p:cNvGrpSpPr/>
            <p:nvPr/>
          </p:nvGrpSpPr>
          <p:grpSpPr>
            <a:xfrm>
              <a:off x="2362200" y="2209800"/>
              <a:ext cx="4108879" cy="445168"/>
              <a:chOff x="2362200" y="2209800"/>
              <a:chExt cx="4108879" cy="445168"/>
            </a:xfrm>
          </p:grpSpPr>
          <p:sp>
            <p:nvSpPr>
              <p:cNvPr id="10" name="TextBox 3"/>
              <p:cNvSpPr txBox="1"/>
              <p:nvPr/>
            </p:nvSpPr>
            <p:spPr>
              <a:xfrm>
                <a:off x="5638800" y="2209800"/>
                <a:ext cx="832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FFFF00"/>
                    </a:solidFill>
                  </a:rPr>
                  <a:t>12+12</a:t>
                </a:r>
                <a:endParaRPr lang="en-US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1" name="TextBox 4"/>
              <p:cNvSpPr txBox="1"/>
              <p:nvPr/>
            </p:nvSpPr>
            <p:spPr>
              <a:xfrm>
                <a:off x="4648200" y="2209800"/>
                <a:ext cx="8322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FFFF00"/>
                    </a:solidFill>
                  </a:rPr>
                  <a:t>12+24</a:t>
                </a:r>
                <a:endParaRPr lang="en-US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2" name="TextBox 5"/>
              <p:cNvSpPr txBox="1"/>
              <p:nvPr/>
            </p:nvSpPr>
            <p:spPr>
              <a:xfrm>
                <a:off x="2362200" y="2209800"/>
                <a:ext cx="1184394" cy="445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FFFF00"/>
                    </a:solidFill>
                  </a:rPr>
                  <a:t>12+36</a:t>
                </a:r>
                <a:endParaRPr lang="en-US" dirty="0"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34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836712"/>
            <a:ext cx="81369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First 50 ns MDs in November 2010: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Exploration of e-cloud effects with train length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Exploration of e-cloud effects with bunch intensity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971600" y="2060848"/>
            <a:ext cx="7056784" cy="3847688"/>
            <a:chOff x="457200" y="1676400"/>
            <a:chExt cx="8027670" cy="4587240"/>
          </a:xfrm>
        </p:grpSpPr>
        <p:pic>
          <p:nvPicPr>
            <p:cNvPr id="8" name="Picture 7" descr="\\cern.ch\dfs\Users\a\arduini\Documents\12-24-3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676400"/>
              <a:ext cx="8027670" cy="4587240"/>
            </a:xfrm>
            <a:prstGeom prst="rect">
              <a:avLst/>
            </a:prstGeom>
            <a:noFill/>
          </p:spPr>
        </p:pic>
        <p:sp>
          <p:nvSpPr>
            <p:cNvPr id="9" name="TextBox 10"/>
            <p:cNvSpPr txBox="1"/>
            <p:nvPr/>
          </p:nvSpPr>
          <p:spPr>
            <a:xfrm>
              <a:off x="1676400" y="4648200"/>
              <a:ext cx="192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rgbClr val="FFFF00"/>
                  </a:solidFill>
                </a:rPr>
                <a:t>0.6x10</a:t>
              </a:r>
              <a:r>
                <a:rPr lang="en-US" baseline="30000" dirty="0" smtClean="0">
                  <a:solidFill>
                    <a:srgbClr val="FFFF00"/>
                  </a:solidFill>
                </a:rPr>
                <a:t>11</a:t>
              </a:r>
              <a:r>
                <a:rPr lang="en-US" dirty="0" smtClean="0">
                  <a:solidFill>
                    <a:srgbClr val="FFFF00"/>
                  </a:solidFill>
                </a:rPr>
                <a:t> p/bunch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11"/>
            <p:cNvSpPr txBox="1"/>
            <p:nvPr/>
          </p:nvSpPr>
          <p:spPr>
            <a:xfrm>
              <a:off x="3886200" y="4343401"/>
              <a:ext cx="2209801" cy="770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rgbClr val="FFFF00"/>
                  </a:solidFill>
                </a:rPr>
                <a:t>0.8x10</a:t>
              </a:r>
              <a:r>
                <a:rPr lang="en-US" baseline="30000" dirty="0" smtClean="0">
                  <a:solidFill>
                    <a:srgbClr val="FFFF00"/>
                  </a:solidFill>
                </a:rPr>
                <a:t>11</a:t>
              </a:r>
              <a:r>
                <a:rPr lang="en-US" dirty="0" smtClean="0">
                  <a:solidFill>
                    <a:srgbClr val="FFFF00"/>
                  </a:solidFill>
                </a:rPr>
                <a:t> p/bunch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6000" y="2667000"/>
              <a:ext cx="19205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rgbClr val="FFFF00"/>
                  </a:solidFill>
                </a:rPr>
                <a:t>1.1x10</a:t>
              </a:r>
              <a:r>
                <a:rPr lang="en-US" baseline="30000" dirty="0" smtClean="0">
                  <a:solidFill>
                    <a:srgbClr val="FFFF00"/>
                  </a:solidFill>
                </a:rPr>
                <a:t>11</a:t>
              </a:r>
              <a:r>
                <a:rPr lang="en-US" dirty="0" smtClean="0">
                  <a:solidFill>
                    <a:srgbClr val="FFFF00"/>
                  </a:solidFill>
                </a:rPr>
                <a:t> p/bunch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60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836712"/>
            <a:ext cx="81369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First 50 ns MDs in November 2010: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Exploration of e-cloud effects with train length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Exploration of e-cloud effects with bunch </a:t>
            </a:r>
            <a:r>
              <a:rPr lang="en-US" dirty="0" smtClean="0"/>
              <a:t>intensity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Exploration of e-cloud effects with </a:t>
            </a:r>
            <a:r>
              <a:rPr lang="en-US" dirty="0" smtClean="0"/>
              <a:t>the spacing between trains</a:t>
            </a:r>
          </a:p>
        </p:txBody>
      </p:sp>
      <p:pic>
        <p:nvPicPr>
          <p:cNvPr id="12" name="Picture 2" descr="C:\Octavio\CERN\Electron cloud\First observations\Timber plots\Gauges_LR1_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031" y="2420888"/>
            <a:ext cx="6966449" cy="3604815"/>
          </a:xfrm>
          <a:prstGeom prst="rect">
            <a:avLst/>
          </a:prstGeom>
          <a:noFill/>
        </p:spPr>
      </p:pic>
      <p:sp>
        <p:nvSpPr>
          <p:cNvPr id="13" name="TextBox 5"/>
          <p:cNvSpPr txBox="1"/>
          <p:nvPr/>
        </p:nvSpPr>
        <p:spPr>
          <a:xfrm>
            <a:off x="1331640" y="4509120"/>
            <a:ext cx="1049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FF00"/>
                </a:solidFill>
              </a:rPr>
              <a:t>38.85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043320" y="4223295"/>
            <a:ext cx="1049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FFFF00"/>
                </a:solidFill>
              </a:rPr>
              <a:t>2</a:t>
            </a:r>
            <a:r>
              <a:rPr lang="en-US" sz="1600" dirty="0" smtClean="0">
                <a:solidFill>
                  <a:srgbClr val="FFFF00"/>
                </a:solidFill>
              </a:rPr>
              <a:t>8.85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2730884" y="4530606"/>
            <a:ext cx="1049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FF00"/>
                </a:solidFill>
              </a:rPr>
              <a:t>8.85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3630984" y="3212976"/>
            <a:ext cx="1049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FF00"/>
                </a:solidFill>
              </a:rPr>
              <a:t>1.35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4849044" y="3068960"/>
            <a:ext cx="1049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FFFF00"/>
                </a:solidFill>
              </a:rPr>
              <a:t>1</a:t>
            </a:r>
            <a:r>
              <a:rPr lang="en-US" sz="1600" dirty="0" smtClean="0">
                <a:solidFill>
                  <a:srgbClr val="FFFF00"/>
                </a:solidFill>
              </a:rPr>
              <a:t>.85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4253370" y="2708920"/>
            <a:ext cx="637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FF00"/>
                </a:solidFill>
              </a:rPr>
              <a:t>1 </a:t>
            </a:r>
            <a:r>
              <a:rPr lang="en-US" sz="16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rgbClr val="FFFF00"/>
                </a:solidFill>
              </a:rPr>
              <a:t>s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8888" y="796062"/>
            <a:ext cx="819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the methodology explained </a:t>
            </a:r>
            <a:r>
              <a:rPr lang="en-US" dirty="0"/>
              <a:t>in </a:t>
            </a:r>
            <a:r>
              <a:rPr lang="en-US" dirty="0">
                <a:hlinkClick r:id="rId3"/>
              </a:rPr>
              <a:t>[4]</a:t>
            </a:r>
            <a:r>
              <a:rPr lang="en-US" dirty="0" smtClean="0"/>
              <a:t>, we get for gauge VGI.141.6L4.B: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88112"/>
            <a:ext cx="7452320" cy="521662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328084" y="3861048"/>
            <a:ext cx="36004" cy="172819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827745" y="3861048"/>
            <a:ext cx="3500772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4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9552" y="980728"/>
            <a:ext cx="7920880" cy="4392488"/>
            <a:chOff x="304800" y="1046356"/>
            <a:chExt cx="8620374" cy="5354444"/>
          </a:xfrm>
        </p:grpSpPr>
        <p:pic>
          <p:nvPicPr>
            <p:cNvPr id="7" name="Picture 6" descr="Firstnightovervie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1046356"/>
              <a:ext cx="8620374" cy="535444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524000" y="47244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6</a:t>
              </a:r>
              <a:r>
                <a:rPr lang="en-US" b="1" dirty="0" smtClean="0">
                  <a:solidFill>
                    <a:srgbClr val="FFFF00"/>
                  </a:solidFill>
                  <a:latin typeface="Symbol" pitchFamily="18" charset="2"/>
                </a:rPr>
                <a:t>m</a:t>
              </a:r>
              <a:r>
                <a:rPr lang="en-US" b="1" dirty="0" smtClean="0">
                  <a:solidFill>
                    <a:srgbClr val="FFFF00"/>
                  </a:solidFill>
                </a:rPr>
                <a:t>s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600" y="37338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4</a:t>
              </a:r>
              <a:r>
                <a:rPr lang="en-US" b="1" dirty="0" smtClean="0">
                  <a:solidFill>
                    <a:srgbClr val="FFFF00"/>
                  </a:solidFill>
                  <a:latin typeface="Symbol" pitchFamily="18" charset="2"/>
                </a:rPr>
                <a:t>m</a:t>
              </a:r>
              <a:r>
                <a:rPr lang="en-US" b="1" dirty="0" smtClean="0">
                  <a:solidFill>
                    <a:srgbClr val="FFFF00"/>
                  </a:solidFill>
                </a:rPr>
                <a:t>s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90800" y="27432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2</a:t>
              </a:r>
              <a:r>
                <a:rPr lang="en-US" b="1" dirty="0" smtClean="0">
                  <a:solidFill>
                    <a:srgbClr val="FFFF00"/>
                  </a:solidFill>
                  <a:latin typeface="Symbol" pitchFamily="18" charset="2"/>
                </a:rPr>
                <a:t>m</a:t>
              </a:r>
              <a:r>
                <a:rPr lang="en-US" b="1" dirty="0" smtClean="0">
                  <a:solidFill>
                    <a:srgbClr val="FFFF00"/>
                  </a:solidFill>
                </a:rPr>
                <a:t>s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2160" y="3212976"/>
              <a:ext cx="106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2.125 </a:t>
              </a:r>
              <a:r>
                <a:rPr lang="en-US" b="1" dirty="0" err="1" smtClean="0">
                  <a:solidFill>
                    <a:srgbClr val="FFFF00"/>
                  </a:solidFill>
                  <a:latin typeface="Symbol" pitchFamily="18" charset="2"/>
                </a:rPr>
                <a:t>m</a:t>
              </a:r>
              <a:r>
                <a:rPr lang="en-US" b="1" dirty="0" err="1" smtClean="0">
                  <a:solidFill>
                    <a:srgbClr val="FFFF00"/>
                  </a:solidFill>
                </a:rPr>
                <a:t>s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99592" y="5393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Scrubbing run in April 2011 with 50 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5661167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constant spacing between trains we would expect a linear behavior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516216" y="4149480"/>
            <a:ext cx="144016" cy="1583776"/>
          </a:xfrm>
          <a:prstGeom prst="straightConnector1">
            <a:avLst/>
          </a:prstGeom>
          <a:ln w="158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4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8888" y="692696"/>
            <a:ext cx="781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observe a transient before the linear behavior is achieved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3937229"/>
            <a:ext cx="3888431" cy="26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3931433" y="2228514"/>
            <a:ext cx="124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10/4/2011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931433" y="50826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19/5/2011</a:t>
            </a:r>
            <a:endParaRPr lang="en-GB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115581"/>
            <a:ext cx="3888431" cy="26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3" y="1105155"/>
            <a:ext cx="3814981" cy="261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3" y="3964491"/>
            <a:ext cx="3814981" cy="263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534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/>
              <a:t>Pressure</a:t>
            </a:r>
            <a:r>
              <a:rPr lang="es-ES" dirty="0" smtClean="0"/>
              <a:t> </a:t>
            </a:r>
            <a:r>
              <a:rPr lang="es-ES" dirty="0" err="1" smtClean="0"/>
              <a:t>rises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ECE </a:t>
            </a:r>
            <a:r>
              <a:rPr lang="es-ES" dirty="0" err="1" smtClean="0"/>
              <a:t>observed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LHC </a:t>
            </a:r>
            <a:r>
              <a:rPr lang="es-ES" dirty="0" err="1" smtClean="0"/>
              <a:t>with</a:t>
            </a:r>
            <a:r>
              <a:rPr lang="es-ES" dirty="0" smtClean="0"/>
              <a:t> 150 and 75 </a:t>
            </a:r>
            <a:r>
              <a:rPr lang="es-ES" dirty="0" err="1" smtClean="0"/>
              <a:t>ns</a:t>
            </a:r>
            <a:r>
              <a:rPr lang="es-E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I </a:t>
            </a:r>
            <a:r>
              <a:rPr lang="es-ES" dirty="0" err="1" smtClean="0"/>
              <a:t>focused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pressure</a:t>
            </a:r>
            <a:r>
              <a:rPr lang="es-ES" dirty="0" smtClean="0"/>
              <a:t> gauges </a:t>
            </a:r>
            <a:r>
              <a:rPr lang="es-ES" dirty="0" err="1" smtClean="0"/>
              <a:t>located</a:t>
            </a:r>
            <a:r>
              <a:rPr lang="es-ES" dirty="0" smtClean="0"/>
              <a:t> in </a:t>
            </a:r>
            <a:r>
              <a:rPr lang="es-ES" dirty="0" err="1" smtClean="0"/>
              <a:t>warm-warm</a:t>
            </a:r>
            <a:r>
              <a:rPr lang="es-ES" dirty="0"/>
              <a:t> </a:t>
            </a:r>
            <a:r>
              <a:rPr lang="es-ES" dirty="0" err="1" smtClean="0"/>
              <a:t>transitions</a:t>
            </a:r>
            <a:r>
              <a:rPr lang="es-ES" dirty="0" smtClean="0"/>
              <a:t> (VGI </a:t>
            </a:r>
            <a:r>
              <a:rPr lang="es-ES" dirty="0" err="1" smtClean="0"/>
              <a:t>type</a:t>
            </a:r>
            <a:r>
              <a:rPr lang="es-ES" dirty="0" smtClean="0"/>
              <a:t>):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91683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They are more accurate than other types of gauge in the machine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227687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They are all located in the same type of module (with simple geometry)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1979712" y="2604152"/>
            <a:ext cx="5106566" cy="3561152"/>
            <a:chOff x="3878153" y="2582887"/>
            <a:chExt cx="5106566" cy="3561152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9932" y="2582887"/>
              <a:ext cx="5024787" cy="3561152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3878153" y="4156376"/>
              <a:ext cx="4745530" cy="1449452"/>
              <a:chOff x="3878153" y="4156376"/>
              <a:chExt cx="4745530" cy="1449452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878153" y="5236496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Ø 80 mm</a:t>
                </a:r>
                <a:endParaRPr lang="en-GB" dirty="0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4317300" y="4156376"/>
                <a:ext cx="262257" cy="11638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/>
            </p:nvGrpSpPr>
            <p:grpSpPr>
              <a:xfrm>
                <a:off x="6906711" y="4156376"/>
                <a:ext cx="1716972" cy="1376312"/>
                <a:chOff x="6906711" y="4156376"/>
                <a:chExt cx="1716972" cy="137631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6923515" y="5163356"/>
                  <a:ext cx="17001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StSt</a:t>
                  </a:r>
                  <a:r>
                    <a:rPr lang="en-US" dirty="0" smtClean="0"/>
                    <a:t> – Cu coated</a:t>
                  </a:r>
                  <a:endParaRPr lang="en-GB" dirty="0"/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6906711" y="4156376"/>
                  <a:ext cx="617617" cy="11448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4" name="TextBox 43"/>
          <p:cNvSpPr txBox="1"/>
          <p:nvPr/>
        </p:nvSpPr>
        <p:spPr>
          <a:xfrm>
            <a:off x="6133256" y="0"/>
            <a:ext cx="283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C:\Octavio\CERN\cern_logo_whi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60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8888" y="692696"/>
            <a:ext cx="7817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observe a transient before the linear behavior is achieved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This behavior cannot be fully reproduced by simulations: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4" y="1231762"/>
            <a:ext cx="3744416" cy="26210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789" y="1231762"/>
            <a:ext cx="3733346" cy="26133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972" y="3852853"/>
            <a:ext cx="3903596" cy="27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8888" y="692696"/>
            <a:ext cx="7817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observe a transient before the linear behavior is achieved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This behavior cannot be fully reproduced by simulations: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724" y="1233491"/>
            <a:ext cx="3903596" cy="27325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44" y="3966009"/>
            <a:ext cx="3903596" cy="27325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66007"/>
            <a:ext cx="3744416" cy="262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3872" y="1484784"/>
            <a:ext cx="7614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exact </a:t>
            </a:r>
            <a:r>
              <a:rPr lang="en-US" dirty="0" smtClean="0"/>
              <a:t>behavior </a:t>
            </a:r>
            <a:r>
              <a:rPr lang="en-US" dirty="0"/>
              <a:t>for the first trains is not well reproduced by the simulations, whereas the linear dependence after </a:t>
            </a:r>
            <a:r>
              <a:rPr lang="en-US" dirty="0" smtClean="0"/>
              <a:t>some trains </a:t>
            </a:r>
            <a:r>
              <a:rPr lang="en-US" dirty="0"/>
              <a:t>disregarding the concrete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/>
              <a:t>max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 </a:t>
            </a:r>
            <a:r>
              <a:rPr lang="en-US" dirty="0"/>
              <a:t>values used is well reproduced.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Lower values of </a:t>
            </a:r>
            <a:r>
              <a:rPr lang="en-US" dirty="0" smtClean="0"/>
              <a:t>R </a:t>
            </a:r>
            <a:r>
              <a:rPr lang="en-US" dirty="0"/>
              <a:t>give a better agreement for the shape presented by the first trains (change of slope). </a:t>
            </a:r>
            <a:r>
              <a:rPr lang="en-US" dirty="0" smtClean="0"/>
              <a:t>High </a:t>
            </a:r>
            <a:r>
              <a:rPr lang="en-US" dirty="0"/>
              <a:t>values of </a:t>
            </a:r>
            <a:r>
              <a:rPr lang="en-US" dirty="0" smtClean="0"/>
              <a:t>R </a:t>
            </a:r>
            <a:r>
              <a:rPr lang="en-US" dirty="0"/>
              <a:t>always exhibit a linear </a:t>
            </a:r>
            <a:r>
              <a:rPr lang="en-US" dirty="0" smtClean="0"/>
              <a:t>behavior </a:t>
            </a:r>
            <a:r>
              <a:rPr lang="en-US" dirty="0"/>
              <a:t>from the first trains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the linear part, flux ratio lines for the benchmarking are expected to be ideally equal </a:t>
            </a:r>
            <a:r>
              <a:rPr lang="en-US" dirty="0" smtClean="0"/>
              <a:t>since there </a:t>
            </a:r>
            <a:r>
              <a:rPr lang="en-US" dirty="0"/>
              <a:t>is not enough information to infer the reflectivity (due to a constant train spacing and the linear increases).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58888" y="692695"/>
            <a:ext cx="7817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observe a transient before the linear behavior is achieved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This behavior cannot be fully reproduced by simulations: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30435"/>
            <a:ext cx="7524328" cy="5267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8888" y="796062"/>
            <a:ext cx="819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the methodology explained </a:t>
            </a:r>
            <a:r>
              <a:rPr lang="en-US" dirty="0"/>
              <a:t>in </a:t>
            </a:r>
            <a:r>
              <a:rPr lang="en-US" dirty="0">
                <a:hlinkClick r:id="rId4"/>
              </a:rPr>
              <a:t>[4]</a:t>
            </a:r>
            <a:r>
              <a:rPr lang="en-US" dirty="0" smtClean="0"/>
              <a:t>, we get for gauge VGI.141.6L4.B: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6" name="Picture 5" descr="TUPZ015f4a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04" y="1791076"/>
            <a:ext cx="4166058" cy="33031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TUPZ015f4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754552"/>
            <a:ext cx="4147212" cy="32881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1547664" y="118401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April 2011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118401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 May 2011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192860" y="635016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(RESULTS WITH ECLOUD)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3007" y="5229199"/>
            <a:ext cx="366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Clear conditioning effect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58888" y="692696"/>
            <a:ext cx="819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the methodology explained </a:t>
            </a:r>
            <a:r>
              <a:rPr lang="en-US" dirty="0"/>
              <a:t>in </a:t>
            </a:r>
            <a:r>
              <a:rPr lang="en-US" dirty="0">
                <a:hlinkClick r:id="rId5"/>
              </a:rPr>
              <a:t>[4]</a:t>
            </a:r>
            <a:r>
              <a:rPr lang="en-US" dirty="0" smtClean="0"/>
              <a:t>, we get for gauge VGI.141.6L4.B: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6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8888" y="796062"/>
            <a:ext cx="819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Following the methodology explained </a:t>
            </a:r>
            <a:r>
              <a:rPr lang="en-US" dirty="0"/>
              <a:t>in </a:t>
            </a:r>
            <a:r>
              <a:rPr lang="en-US" dirty="0">
                <a:hlinkClick r:id="rId3"/>
              </a:rPr>
              <a:t>[4]</a:t>
            </a:r>
            <a:r>
              <a:rPr lang="en-US" dirty="0" smtClean="0"/>
              <a:t>, we get for gauge </a:t>
            </a:r>
            <a:r>
              <a:rPr lang="en-US" dirty="0" smtClean="0">
                <a:solidFill>
                  <a:srgbClr val="FF0000"/>
                </a:solidFill>
              </a:rPr>
              <a:t>VGPB.2.5L3.B</a:t>
            </a:r>
            <a:r>
              <a:rPr lang="en-US" dirty="0" smtClean="0"/>
              <a:t>: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00808"/>
            <a:ext cx="5406325" cy="42805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2267744" y="126876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itchFamily="18" charset="0"/>
              </a:rPr>
              <a:t>25 October 2011</a:t>
            </a:r>
            <a:endParaRPr lang="en-GB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92860" y="635016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(RESULTS WITH ECLOUD)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31913" y="0"/>
            <a:ext cx="2032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Benchmarking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998" y="692696"/>
            <a:ext cx="318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</a:t>
            </a:r>
            <a:r>
              <a:rPr lang="en-US" dirty="0" smtClean="0"/>
              <a:t>auge VGPB.2.5L3.B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126876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itchFamily="18" charset="0"/>
              </a:rPr>
              <a:t>27 October 2011 – Physics fill 2261</a:t>
            </a:r>
            <a:endParaRPr lang="en-GB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60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Outline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026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1556792"/>
            <a:ext cx="8066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Pressure rise observations with 25 and 50 ns beams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Bunch intensity thresholds for 50 ns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Behavior during pre-ramp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and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energy ramp</a:t>
            </a:r>
          </a:p>
          <a:p>
            <a:pPr marL="457200" indent="-457200">
              <a:buFontTx/>
              <a:buAutoNum type="arabicParenR"/>
            </a:pP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Tx/>
              <a:buAutoNum type="arabicParenR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Interpretation using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</a:rPr>
              <a:t>PyECLOUD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 simulations</a:t>
            </a:r>
          </a:p>
          <a:p>
            <a:pPr marL="457200" indent="-457200">
              <a:buFontTx/>
              <a:buAutoNum type="arabicParenR"/>
            </a:pPr>
            <a:endParaRPr lang="en-US" sz="2400" dirty="0"/>
          </a:p>
          <a:p>
            <a:pPr marL="457200" indent="-457200">
              <a:buFontTx/>
              <a:buAutoNum type="arabicParenR"/>
            </a:pPr>
            <a:r>
              <a:rPr lang="en-US" sz="2400" dirty="0" smtClean="0"/>
              <a:t>Conclusions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91953" y="-1"/>
            <a:ext cx="1744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Conclusions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980728"/>
            <a:ext cx="849694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Different gauges in the warm-warm straight sections show different behaviors 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Conditioning effects seem to be stronger for some gauges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Thresholds are between 1.45 and 1.5 for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=1.0-1.6∙10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ppb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Thresholds at 450 </a:t>
            </a:r>
            <a:r>
              <a:rPr lang="en-US" sz="2400" dirty="0" err="1" smtClean="0"/>
              <a:t>GeV</a:t>
            </a:r>
            <a:r>
              <a:rPr lang="en-US" sz="2400" dirty="0" smtClean="0"/>
              <a:t> and 4 </a:t>
            </a:r>
            <a:r>
              <a:rPr lang="en-US" sz="2400" dirty="0" err="1" smtClean="0"/>
              <a:t>TeV</a:t>
            </a:r>
            <a:r>
              <a:rPr lang="en-US" sz="2400" dirty="0" smtClean="0"/>
              <a:t> are very similar</a:t>
            </a:r>
          </a:p>
          <a:p>
            <a:pPr marL="285750" indent="-2857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There are some </a:t>
            </a:r>
            <a:r>
              <a:rPr lang="en-US" sz="2400" dirty="0"/>
              <a:t>behaviors during pre-ramp and </a:t>
            </a:r>
            <a:r>
              <a:rPr lang="en-US" sz="2400" dirty="0" smtClean="0"/>
              <a:t>ramp that are not explained yet and cannot be reproduce with simulations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Benchmarking simulated flux and measured pressure can help monitoring the evolution of </a:t>
            </a:r>
            <a:r>
              <a:rPr lang="en-US" sz="2400" dirty="0" err="1" smtClean="0">
                <a:latin typeface="Symbol" pitchFamily="18" charset="2"/>
              </a:rPr>
              <a:t>d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and can explain some vacuum observations due to e-cloud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38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9023" y="2708920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THANK YOU </a:t>
            </a:r>
          </a:p>
          <a:p>
            <a:pPr algn="ctr"/>
            <a:r>
              <a:rPr lang="en-US" sz="4000" b="1" dirty="0" smtClean="0"/>
              <a:t>FOR YOUR ATTENTION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99451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/>
              <a:t>Pressure</a:t>
            </a:r>
            <a:r>
              <a:rPr lang="es-ES" dirty="0" smtClean="0"/>
              <a:t> </a:t>
            </a:r>
            <a:r>
              <a:rPr lang="es-ES" dirty="0" err="1" smtClean="0"/>
              <a:t>rises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ECE </a:t>
            </a:r>
            <a:r>
              <a:rPr lang="es-ES" dirty="0" err="1" smtClean="0"/>
              <a:t>observed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LHC </a:t>
            </a:r>
            <a:r>
              <a:rPr lang="es-ES" dirty="0" err="1" smtClean="0"/>
              <a:t>with</a:t>
            </a:r>
            <a:r>
              <a:rPr lang="es-ES" dirty="0" smtClean="0"/>
              <a:t> 150 and 75 </a:t>
            </a:r>
            <a:r>
              <a:rPr lang="es-ES" dirty="0" err="1" smtClean="0"/>
              <a:t>ns</a:t>
            </a:r>
            <a:r>
              <a:rPr lang="es-E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I </a:t>
            </a:r>
            <a:r>
              <a:rPr lang="es-ES" dirty="0" err="1" smtClean="0"/>
              <a:t>focused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pressure</a:t>
            </a:r>
            <a:r>
              <a:rPr lang="es-ES" dirty="0" smtClean="0"/>
              <a:t> gauges </a:t>
            </a:r>
            <a:r>
              <a:rPr lang="es-ES" dirty="0" err="1" smtClean="0"/>
              <a:t>located</a:t>
            </a:r>
            <a:r>
              <a:rPr lang="es-ES" dirty="0" smtClean="0"/>
              <a:t> in </a:t>
            </a:r>
            <a:r>
              <a:rPr lang="es-ES" dirty="0" err="1" smtClean="0"/>
              <a:t>warm-warm</a:t>
            </a:r>
            <a:r>
              <a:rPr lang="es-ES" dirty="0"/>
              <a:t> </a:t>
            </a:r>
            <a:r>
              <a:rPr lang="es-ES" dirty="0" err="1" smtClean="0"/>
              <a:t>transitions</a:t>
            </a:r>
            <a:r>
              <a:rPr lang="es-ES" dirty="0" smtClean="0"/>
              <a:t> (VGI </a:t>
            </a:r>
            <a:r>
              <a:rPr lang="es-ES" dirty="0" err="1" smtClean="0"/>
              <a:t>type</a:t>
            </a:r>
            <a:r>
              <a:rPr lang="es-ES" dirty="0" smtClean="0"/>
              <a:t>):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91683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They are more accurate than other types of gauge in the machine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227687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They are all located in the same type of module (with simple geometry)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2636912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These modules are located between two 7 m NEG-coated beam pipes 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2168740" y="3212976"/>
            <a:ext cx="3411372" cy="1293748"/>
            <a:chOff x="598051" y="2564904"/>
            <a:chExt cx="3411372" cy="129374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047" y="2564904"/>
              <a:ext cx="3289191" cy="1293748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 flipV="1">
              <a:off x="2735796" y="3068960"/>
              <a:ext cx="1116124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713796" y="3068961"/>
              <a:ext cx="1193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651636" y="3140968"/>
              <a:ext cx="1357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&gt; 7 m NEG </a:t>
              </a:r>
              <a:r>
                <a:rPr lang="es-ES" sz="1200" dirty="0" err="1" smtClean="0"/>
                <a:t>coating</a:t>
              </a:r>
              <a:endParaRPr lang="en-GB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98051" y="3140967"/>
              <a:ext cx="13951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&gt; 7 m NEG </a:t>
              </a:r>
              <a:r>
                <a:rPr lang="es-ES" sz="1200" dirty="0" err="1" smtClean="0"/>
                <a:t>coating</a:t>
              </a:r>
              <a:endParaRPr lang="en-GB" sz="12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43608" y="458112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There are 173 gauges of this type around the ring (easier comparison and extrapolation)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24374" y="5867980"/>
            <a:ext cx="722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/>
              <a:t>SEY </a:t>
            </a:r>
            <a:r>
              <a:rPr lang="es-ES" dirty="0" err="1" smtClean="0"/>
              <a:t>estimated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vacuum</a:t>
            </a:r>
            <a:r>
              <a:rPr lang="es-ES" dirty="0" smtClean="0"/>
              <a:t> </a:t>
            </a:r>
            <a:r>
              <a:rPr lang="es-ES" dirty="0" err="1" smtClean="0"/>
              <a:t>colleagues</a:t>
            </a:r>
            <a:r>
              <a:rPr lang="es-ES" dirty="0" smtClean="0"/>
              <a:t>: </a:t>
            </a:r>
            <a:r>
              <a:rPr lang="en-US" dirty="0" smtClean="0">
                <a:latin typeface="Tw Cen MT" pitchFamily="34" charset="0"/>
              </a:rPr>
              <a:t>~</a:t>
            </a:r>
            <a:r>
              <a:rPr lang="en-US" dirty="0" smtClean="0"/>
              <a:t> </a:t>
            </a:r>
            <a:r>
              <a:rPr lang="es-ES" dirty="0" smtClean="0"/>
              <a:t>1.6 – 1.9 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sz="1400" dirty="0" smtClean="0">
                <a:hlinkClick r:id="rId3"/>
              </a:rPr>
              <a:t>[1]</a:t>
            </a:r>
            <a:endParaRPr lang="en-GB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6133256" y="0"/>
            <a:ext cx="283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C:\Octavio\CERN\cern_logo_whit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3444351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There are few exceptions where one side is shorter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3608" y="521990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I’ll focus here on beam 1 (68 </a:t>
            </a:r>
            <a:r>
              <a:rPr lang="en-US" dirty="0" err="1" smtClean="0"/>
              <a:t>guages</a:t>
            </a:r>
            <a:r>
              <a:rPr lang="en-US" dirty="0" smtClean="0"/>
              <a:t>), although conclusions are equivalent for both beams.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66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63961" y="0"/>
            <a:ext cx="1600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References 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[1] </a:t>
            </a:r>
            <a:r>
              <a:rPr lang="en-GB" dirty="0" smtClean="0">
                <a:hlinkClick r:id="rId3"/>
              </a:rPr>
              <a:t>M. </a:t>
            </a:r>
            <a:r>
              <a:rPr lang="en-GB" dirty="0" err="1" smtClean="0">
                <a:hlinkClick r:id="rId3"/>
              </a:rPr>
              <a:t>Facchini</a:t>
            </a:r>
            <a:r>
              <a:rPr lang="en-GB" dirty="0">
                <a:hlinkClick r:id="rId3"/>
              </a:rPr>
              <a:t>, </a:t>
            </a:r>
            <a:r>
              <a:rPr lang="en-GB" dirty="0" smtClean="0">
                <a:hlinkClick r:id="rId3"/>
              </a:rPr>
              <a:t>R. Jung</a:t>
            </a:r>
            <a:r>
              <a:rPr lang="en-GB" dirty="0">
                <a:hlinkClick r:id="rId3"/>
              </a:rPr>
              <a:t>, R</a:t>
            </a:r>
            <a:r>
              <a:rPr lang="en-GB" dirty="0" smtClean="0">
                <a:hlinkClick r:id="rId3"/>
              </a:rPr>
              <a:t>. </a:t>
            </a:r>
            <a:r>
              <a:rPr lang="en-GB" dirty="0" err="1" smtClean="0">
                <a:hlinkClick r:id="rId3"/>
              </a:rPr>
              <a:t>Maccaferri</a:t>
            </a:r>
            <a:r>
              <a:rPr lang="en-GB" dirty="0">
                <a:hlinkClick r:id="rId3"/>
              </a:rPr>
              <a:t>, </a:t>
            </a:r>
            <a:r>
              <a:rPr lang="en-GB" dirty="0" smtClean="0">
                <a:hlinkClick r:id="rId3"/>
              </a:rPr>
              <a:t>D. </a:t>
            </a:r>
            <a:r>
              <a:rPr lang="en-GB" dirty="0" err="1" smtClean="0">
                <a:hlinkClick r:id="rId3"/>
              </a:rPr>
              <a:t>Tommasini</a:t>
            </a:r>
            <a:r>
              <a:rPr lang="en-GB" dirty="0" smtClean="0">
                <a:hlinkClick r:id="rId3"/>
              </a:rPr>
              <a:t> </a:t>
            </a:r>
            <a:r>
              <a:rPr lang="en-GB" dirty="0">
                <a:hlinkClick r:id="rId3"/>
              </a:rPr>
              <a:t>and </a:t>
            </a:r>
            <a:r>
              <a:rPr lang="en-GB" dirty="0" smtClean="0">
                <a:hlinkClick r:id="rId3"/>
              </a:rPr>
              <a:t>W. Venturini </a:t>
            </a:r>
            <a:r>
              <a:rPr lang="en-GB" dirty="0">
                <a:hlinkClick r:id="rId3"/>
              </a:rPr>
              <a:t>Delsolaro, </a:t>
            </a:r>
            <a:endParaRPr lang="en-GB" dirty="0" smtClean="0">
              <a:hlinkClick r:id="rId3"/>
            </a:endParaRPr>
          </a:p>
          <a:p>
            <a:r>
              <a:rPr lang="en-GB" dirty="0" smtClean="0">
                <a:hlinkClick r:id="rId3"/>
              </a:rPr>
              <a:t>“The </a:t>
            </a:r>
            <a:r>
              <a:rPr lang="en-GB" dirty="0">
                <a:hlinkClick r:id="rId3"/>
              </a:rPr>
              <a:t>5 T Superconducting </a:t>
            </a:r>
            <a:r>
              <a:rPr lang="en-GB" dirty="0" err="1">
                <a:hlinkClick r:id="rId3"/>
              </a:rPr>
              <a:t>Undulator</a:t>
            </a:r>
            <a:r>
              <a:rPr lang="en-GB" dirty="0">
                <a:hlinkClick r:id="rId3"/>
              </a:rPr>
              <a:t> for the LHC Synchrotron Radiation Profile Monitor</a:t>
            </a:r>
            <a:r>
              <a:rPr lang="en-GB" dirty="0" smtClean="0">
                <a:hlinkClick r:id="rId3"/>
              </a:rPr>
              <a:t>,”</a:t>
            </a:r>
            <a:r>
              <a:rPr lang="en-GB" dirty="0">
                <a:hlinkClick r:id="rId3"/>
              </a:rPr>
              <a:t/>
            </a:r>
            <a:br>
              <a:rPr lang="en-GB" dirty="0">
                <a:hlinkClick r:id="rId3"/>
              </a:rPr>
            </a:br>
            <a:r>
              <a:rPr lang="en-GB" dirty="0">
                <a:hlinkClick r:id="rId3"/>
              </a:rPr>
              <a:t>  EPAC-2004-WEPKF017</a:t>
            </a:r>
            <a:r>
              <a:rPr lang="en-GB" dirty="0" smtClean="0">
                <a:hlinkClick r:id="rId3"/>
              </a:rPr>
              <a:t>.</a:t>
            </a:r>
            <a:endParaRPr lang="en-GB" dirty="0" smtClean="0"/>
          </a:p>
          <a:p>
            <a:endParaRPr lang="en-US" dirty="0"/>
          </a:p>
          <a:p>
            <a:r>
              <a:rPr lang="en-GB" dirty="0" smtClean="0">
                <a:hlinkClick r:id="rId4"/>
              </a:rPr>
              <a:t>[2] T. </a:t>
            </a:r>
            <a:r>
              <a:rPr lang="en-GB" dirty="0" err="1" smtClean="0">
                <a:hlinkClick r:id="rId4"/>
              </a:rPr>
              <a:t>Lefevre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E. </a:t>
            </a:r>
            <a:r>
              <a:rPr lang="en-GB" dirty="0" err="1" smtClean="0">
                <a:hlinkClick r:id="rId4"/>
              </a:rPr>
              <a:t>Bravin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G. </a:t>
            </a:r>
            <a:r>
              <a:rPr lang="en-GB" dirty="0" err="1" smtClean="0">
                <a:hlinkClick r:id="rId4"/>
              </a:rPr>
              <a:t>Burtin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A. Guerrero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A. Jeff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A. </a:t>
            </a:r>
            <a:r>
              <a:rPr lang="en-GB" dirty="0" err="1" smtClean="0">
                <a:hlinkClick r:id="rId4"/>
              </a:rPr>
              <a:t>Rabiller</a:t>
            </a:r>
            <a:r>
              <a:rPr lang="en-GB" dirty="0">
                <a:hlinkClick r:id="rId4"/>
              </a:rPr>
              <a:t>, F</a:t>
            </a:r>
            <a:r>
              <a:rPr lang="en-GB" dirty="0" smtClean="0">
                <a:hlinkClick r:id="rId4"/>
              </a:rPr>
              <a:t>. Roncarolo </a:t>
            </a:r>
            <a:r>
              <a:rPr lang="en-GB" dirty="0">
                <a:hlinkClick r:id="rId4"/>
              </a:rPr>
              <a:t>and </a:t>
            </a:r>
            <a:r>
              <a:rPr lang="en-GB" dirty="0" smtClean="0">
                <a:hlinkClick r:id="rId4"/>
              </a:rPr>
              <a:t>A. Fisher</a:t>
            </a:r>
            <a:r>
              <a:rPr lang="en-GB" dirty="0">
                <a:hlinkClick r:id="rId4"/>
              </a:rPr>
              <a:t>, </a:t>
            </a:r>
            <a:r>
              <a:rPr lang="en-GB" dirty="0" smtClean="0">
                <a:hlinkClick r:id="rId4"/>
              </a:rPr>
              <a:t>“First </a:t>
            </a:r>
            <a:r>
              <a:rPr lang="en-GB" dirty="0">
                <a:hlinkClick r:id="rId4"/>
              </a:rPr>
              <a:t>Beam Measurements with the LHC Synchrotron Light Monitors</a:t>
            </a:r>
            <a:r>
              <a:rPr lang="en-GB" dirty="0" smtClean="0">
                <a:hlinkClick r:id="rId4"/>
              </a:rPr>
              <a:t>,”</a:t>
            </a:r>
            <a:r>
              <a:rPr lang="en-GB" dirty="0">
                <a:hlinkClick r:id="rId4"/>
              </a:rPr>
              <a:t/>
            </a:r>
            <a:br>
              <a:rPr lang="en-GB" dirty="0">
                <a:hlinkClick r:id="rId4"/>
              </a:rPr>
            </a:br>
            <a:r>
              <a:rPr lang="en-GB" dirty="0" smtClean="0">
                <a:hlinkClick r:id="rId4"/>
              </a:rPr>
              <a:t>Conf. </a:t>
            </a:r>
            <a:r>
              <a:rPr lang="en-GB" dirty="0">
                <a:hlinkClick r:id="rId4"/>
              </a:rPr>
              <a:t>Proc</a:t>
            </a:r>
            <a:r>
              <a:rPr lang="en-GB" dirty="0" smtClean="0">
                <a:hlinkClick r:id="rId4"/>
              </a:rPr>
              <a:t>. </a:t>
            </a:r>
            <a:r>
              <a:rPr lang="en-GB" dirty="0">
                <a:hlinkClick r:id="rId4"/>
              </a:rPr>
              <a:t>C </a:t>
            </a:r>
            <a:r>
              <a:rPr lang="en-GB" b="1" dirty="0" smtClean="0">
                <a:hlinkClick r:id="rId4"/>
              </a:rPr>
              <a:t>100523</a:t>
            </a:r>
            <a:r>
              <a:rPr lang="en-GB" dirty="0">
                <a:hlinkClick r:id="rId4"/>
              </a:rPr>
              <a:t> </a:t>
            </a:r>
            <a:r>
              <a:rPr lang="en-GB" dirty="0" smtClean="0">
                <a:hlinkClick r:id="rId4"/>
              </a:rPr>
              <a:t>, </a:t>
            </a:r>
            <a:r>
              <a:rPr lang="en-GB" dirty="0">
                <a:hlinkClick r:id="rId4"/>
              </a:rPr>
              <a:t>IPAC’10, </a:t>
            </a:r>
            <a:r>
              <a:rPr lang="en-GB" dirty="0" smtClean="0">
                <a:hlinkClick r:id="rId4"/>
              </a:rPr>
              <a:t>Kyoto, 2010, </a:t>
            </a:r>
            <a:r>
              <a:rPr lang="en-GB" dirty="0">
                <a:hlinkClick r:id="rId4"/>
              </a:rPr>
              <a:t>MOPE057</a:t>
            </a:r>
            <a:r>
              <a:rPr lang="en-GB" dirty="0" smtClean="0">
                <a:hlinkClick r:id="rId4"/>
              </a:rPr>
              <a:t>.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>
                <a:hlinkClick r:id="rId5"/>
              </a:rPr>
              <a:t>[3]</a:t>
            </a:r>
            <a:r>
              <a:rPr lang="en-GB" dirty="0" smtClean="0">
                <a:hlinkClick r:id="rId5"/>
              </a:rPr>
              <a:t> O. Dominguez </a:t>
            </a:r>
            <a:r>
              <a:rPr lang="en-GB" dirty="0">
                <a:hlinkClick r:id="rId5"/>
              </a:rPr>
              <a:t>and </a:t>
            </a:r>
            <a:r>
              <a:rPr lang="en-GB" dirty="0" smtClean="0">
                <a:hlinkClick r:id="rId5"/>
              </a:rPr>
              <a:t>F. Zimmermann</a:t>
            </a:r>
            <a:r>
              <a:rPr lang="en-GB" dirty="0">
                <a:hlinkClick r:id="rId5"/>
              </a:rPr>
              <a:t>, </a:t>
            </a:r>
            <a:r>
              <a:rPr lang="en-GB" dirty="0" smtClean="0">
                <a:hlinkClick r:id="rId5"/>
              </a:rPr>
              <a:t>“Benchmarking </a:t>
            </a:r>
            <a:r>
              <a:rPr lang="en-GB" dirty="0">
                <a:hlinkClick r:id="rId5"/>
              </a:rPr>
              <a:t>electron-cloud simulations and pressure measurements at the LHC</a:t>
            </a:r>
            <a:r>
              <a:rPr lang="en-GB" dirty="0" smtClean="0">
                <a:hlinkClick r:id="rId5"/>
              </a:rPr>
              <a:t>,”</a:t>
            </a:r>
            <a:r>
              <a:rPr lang="en-GB" dirty="0">
                <a:hlinkClick r:id="rId5"/>
              </a:rPr>
              <a:t> CERN-2013-002, pp. </a:t>
            </a:r>
            <a:r>
              <a:rPr lang="en-GB" dirty="0" smtClean="0">
                <a:hlinkClick r:id="rId5"/>
              </a:rPr>
              <a:t>79-83.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4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33256" y="0"/>
            <a:ext cx="283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692696"/>
            <a:ext cx="8299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I base my observations on 50 ns on 6 fills: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24582" y="1162529"/>
            <a:ext cx="8411914" cy="2342547"/>
            <a:chOff x="624582" y="1162529"/>
            <a:chExt cx="8411914" cy="2342547"/>
          </a:xfrm>
        </p:grpSpPr>
        <p:sp>
          <p:nvSpPr>
            <p:cNvPr id="14" name="TextBox 13"/>
            <p:cNvSpPr txBox="1"/>
            <p:nvPr/>
          </p:nvSpPr>
          <p:spPr>
            <a:xfrm>
              <a:off x="624582" y="1196752"/>
              <a:ext cx="841191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2124: 19 September 2011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(before MDs with 25 ns)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2240: 22 October 2011     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(between 14 October MD and 24 </a:t>
              </a:r>
            </a:p>
            <a:p>
              <a:pPr lvl="1"/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                                                  October MD)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2261: 27 October 2011     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(after 25 ns MDs)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endParaRPr lang="en-US" sz="2400" dirty="0" smtClean="0"/>
            </a:p>
            <a:p>
              <a:pPr lvl="1" algn="ctr">
                <a:spcAft>
                  <a:spcPts val="1200"/>
                </a:spcAft>
              </a:pPr>
              <a:r>
                <a:rPr lang="en-US" sz="2400" dirty="0" smtClean="0"/>
                <a:t>N</a:t>
              </a:r>
              <a:r>
                <a:rPr lang="en-US" sz="2400" baseline="-25000" dirty="0" smtClean="0"/>
                <a:t>b</a:t>
              </a:r>
              <a:r>
                <a:rPr lang="en-US" sz="2400" dirty="0"/>
                <a:t>≈1.37e11 ppb for all </a:t>
              </a:r>
              <a:r>
                <a:rPr lang="en-US" sz="2400" dirty="0" smtClean="0"/>
                <a:t>three</a:t>
              </a:r>
              <a:endParaRPr lang="en-GB" dirty="0"/>
            </a:p>
          </p:txBody>
        </p:sp>
        <p:sp>
          <p:nvSpPr>
            <p:cNvPr id="4" name="Left Brace 3"/>
            <p:cNvSpPr/>
            <p:nvPr/>
          </p:nvSpPr>
          <p:spPr>
            <a:xfrm>
              <a:off x="929820" y="1162529"/>
              <a:ext cx="216024" cy="1656184"/>
            </a:xfrm>
            <a:prstGeom prst="leftBrac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Curved Connector 5"/>
            <p:cNvCxnSpPr>
              <a:stCxn id="4" idx="1"/>
            </p:cNvCxnSpPr>
            <p:nvPr/>
          </p:nvCxnSpPr>
          <p:spPr>
            <a:xfrm rot="10800000" flipH="1" flipV="1">
              <a:off x="929820" y="1990621"/>
              <a:ext cx="2160240" cy="1332148"/>
            </a:xfrm>
            <a:prstGeom prst="curvedConnector3">
              <a:avLst>
                <a:gd name="adj1" fmla="val -10582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83567" y="3537278"/>
            <a:ext cx="8064897" cy="1938992"/>
            <a:chOff x="683567" y="3537278"/>
            <a:chExt cx="8064897" cy="1938992"/>
          </a:xfrm>
        </p:grpSpPr>
        <p:sp>
          <p:nvSpPr>
            <p:cNvPr id="13" name="TextBox 12"/>
            <p:cNvSpPr txBox="1"/>
            <p:nvPr/>
          </p:nvSpPr>
          <p:spPr>
            <a:xfrm>
              <a:off x="683567" y="3537278"/>
              <a:ext cx="806489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2736: 16 June 2012                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(N</a:t>
              </a:r>
              <a:r>
                <a:rPr lang="en-US" sz="24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≈1.47e11 ppb)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3000: 24 August 2012            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(N</a:t>
              </a:r>
              <a:r>
                <a:rPr lang="en-US" sz="24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≈1.52e11 ppb)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r>
                <a:rPr lang="en-US" sz="2400" dirty="0"/>
                <a:t>3286: 14 November 2012      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(N</a:t>
              </a:r>
              <a:r>
                <a:rPr lang="en-US" sz="2400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≈1.65e11 ppb)</a:t>
              </a:r>
            </a:p>
            <a:p>
              <a:pPr marL="742950" lvl="1" indent="-285750">
                <a:buFont typeface="Wingdings" pitchFamily="2" charset="2"/>
                <a:buChar char="Ø"/>
              </a:pPr>
              <a:endParaRPr lang="en-US" sz="2400" dirty="0"/>
            </a:p>
            <a:p>
              <a:pPr lvl="1" algn="ctr">
                <a:spcAft>
                  <a:spcPts val="1200"/>
                </a:spcAft>
              </a:pPr>
              <a:r>
                <a:rPr lang="en-US" sz="2400" dirty="0"/>
                <a:t>Three random long physics fills during 2012 </a:t>
              </a:r>
              <a:r>
                <a:rPr lang="en-US" sz="2400" dirty="0" smtClean="0"/>
                <a:t>operation</a:t>
              </a:r>
              <a:endParaRPr lang="en-GB" dirty="0"/>
            </a:p>
          </p:txBody>
        </p:sp>
        <p:sp>
          <p:nvSpPr>
            <p:cNvPr id="17" name="Left Brace 16"/>
            <p:cNvSpPr/>
            <p:nvPr/>
          </p:nvSpPr>
          <p:spPr>
            <a:xfrm>
              <a:off x="935596" y="3565459"/>
              <a:ext cx="216024" cy="1221239"/>
            </a:xfrm>
            <a:prstGeom prst="leftBrac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Curved Connector 19"/>
            <p:cNvCxnSpPr/>
            <p:nvPr/>
          </p:nvCxnSpPr>
          <p:spPr>
            <a:xfrm rot="16200000" flipH="1">
              <a:off x="719572" y="4393551"/>
              <a:ext cx="1116124" cy="684076"/>
            </a:xfrm>
            <a:prstGeom prst="curvedConnector3">
              <a:avLst>
                <a:gd name="adj1" fmla="val 10078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516062" y="5759213"/>
            <a:ext cx="832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I’ll show </a:t>
            </a:r>
            <a:r>
              <a:rPr lang="en-US" sz="2400" dirty="0" smtClean="0"/>
              <a:t>some observations </a:t>
            </a:r>
            <a:r>
              <a:rPr lang="en-US" sz="2400" dirty="0"/>
              <a:t>of 25 ns for the 24/10/11 </a:t>
            </a:r>
            <a:r>
              <a:rPr lang="en-US" sz="2400" dirty="0" smtClean="0"/>
              <a:t>MD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82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641"/>
            <a:ext cx="9144000" cy="45867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7564" y="1660158"/>
            <a:ext cx="162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Quite stable </a:t>
            </a:r>
            <a:r>
              <a:rPr lang="en-US" dirty="0" err="1" smtClean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baseline="-25000" dirty="0" err="1" smtClean="0">
                <a:solidFill>
                  <a:srgbClr val="0000FF"/>
                </a:solidFill>
              </a:rPr>
              <a:t>z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39552" y="3428999"/>
            <a:ext cx="1512168" cy="1800201"/>
            <a:chOff x="539552" y="3428999"/>
            <a:chExt cx="1512168" cy="1800201"/>
          </a:xfrm>
        </p:grpSpPr>
        <p:sp>
          <p:nvSpPr>
            <p:cNvPr id="5" name="TextBox 4"/>
            <p:cNvSpPr txBox="1"/>
            <p:nvPr/>
          </p:nvSpPr>
          <p:spPr>
            <a:xfrm>
              <a:off x="539552" y="3428999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CC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00CC00"/>
                  </a:solidFill>
                </a:rPr>
                <a:t>P after 2</a:t>
              </a:r>
              <a:r>
                <a:rPr lang="en-US" baseline="30000" dirty="0" smtClean="0">
                  <a:solidFill>
                    <a:srgbClr val="00CC00"/>
                  </a:solidFill>
                </a:rPr>
                <a:t>nd</a:t>
              </a:r>
              <a:r>
                <a:rPr lang="en-US" dirty="0" smtClean="0">
                  <a:solidFill>
                    <a:srgbClr val="00CC00"/>
                  </a:solidFill>
                </a:rPr>
                <a:t> injection</a:t>
              </a:r>
              <a:endParaRPr lang="en-GB" dirty="0">
                <a:solidFill>
                  <a:srgbClr val="00CC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133872" y="4075330"/>
              <a:ext cx="161764" cy="1153870"/>
            </a:xfrm>
            <a:prstGeom prst="straightConnector1">
              <a:avLst/>
            </a:prstGeom>
            <a:ln>
              <a:solidFill>
                <a:srgbClr val="00CC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3779912" y="4293095"/>
            <a:ext cx="1512168" cy="1080121"/>
            <a:chOff x="3779912" y="4293095"/>
            <a:chExt cx="1512168" cy="1080121"/>
          </a:xfrm>
        </p:grpSpPr>
        <p:sp>
          <p:nvSpPr>
            <p:cNvPr id="13" name="TextBox 12"/>
            <p:cNvSpPr txBox="1"/>
            <p:nvPr/>
          </p:nvSpPr>
          <p:spPr>
            <a:xfrm>
              <a:off x="3779912" y="4293095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50000"/>
                    </a:schemeClr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chemeClr val="accent3">
                      <a:lumMod val="50000"/>
                    </a:schemeClr>
                  </a:solidFill>
                </a:rPr>
                <a:t>P after 8</a:t>
              </a:r>
              <a:r>
                <a:rPr lang="en-US" baseline="30000" dirty="0" smtClean="0">
                  <a:solidFill>
                    <a:schemeClr val="accent3">
                      <a:lumMod val="50000"/>
                    </a:schemeClr>
                  </a:solidFill>
                </a:rPr>
                <a:t>th</a:t>
              </a:r>
              <a:r>
                <a:rPr lang="en-US" dirty="0" smtClean="0">
                  <a:solidFill>
                    <a:schemeClr val="accent3">
                      <a:lumMod val="50000"/>
                    </a:schemeClr>
                  </a:solidFill>
                </a:rPr>
                <a:t>  injection</a:t>
              </a:r>
              <a:endParaRPr lang="en-GB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4374232" y="4939426"/>
              <a:ext cx="474812" cy="433790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39552" y="771507"/>
            <a:ext cx="5328592" cy="4457694"/>
            <a:chOff x="539552" y="771507"/>
            <a:chExt cx="5328592" cy="4457694"/>
          </a:xfrm>
        </p:grpSpPr>
        <p:grpSp>
          <p:nvGrpSpPr>
            <p:cNvPr id="23" name="Group 22"/>
            <p:cNvGrpSpPr/>
            <p:nvPr/>
          </p:nvGrpSpPr>
          <p:grpSpPr>
            <a:xfrm>
              <a:off x="539552" y="771507"/>
              <a:ext cx="5328592" cy="4457694"/>
              <a:chOff x="539552" y="771507"/>
              <a:chExt cx="5328592" cy="4457694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539552" y="771507"/>
                <a:ext cx="4860787" cy="4237236"/>
                <a:chOff x="2195736" y="1556792"/>
                <a:chExt cx="4860787" cy="4237236"/>
              </a:xfrm>
            </p:grpSpPr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1556792"/>
                  <a:ext cx="4860787" cy="42372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652120" y="2636912"/>
                  <a:ext cx="0" cy="936104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Arrow Connector 20"/>
              <p:cNvCxnSpPr/>
              <p:nvPr/>
            </p:nvCxnSpPr>
            <p:spPr>
              <a:xfrm flipH="1" flipV="1">
                <a:off x="4849044" y="4437112"/>
                <a:ext cx="1019100" cy="792089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647564" y="3861048"/>
              <a:ext cx="334837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Too close to the </a:t>
              </a:r>
              <a:r>
                <a:rPr lang="en-US" dirty="0" err="1" smtClean="0"/>
                <a:t>cryocell</a:t>
              </a:r>
              <a:r>
                <a:rPr lang="en-US" dirty="0" smtClean="0"/>
                <a:t>.</a:t>
              </a:r>
            </a:p>
            <a:p>
              <a:r>
                <a:rPr lang="en-US" dirty="0" smtClean="0"/>
                <a:t>More difficult comparison.</a:t>
              </a:r>
            </a:p>
            <a:p>
              <a:r>
                <a:rPr lang="en-US" dirty="0" smtClean="0"/>
                <a:t>I discarded it.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5088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P with 25 and 50 ns - Injection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858888" y="457201"/>
            <a:ext cx="7980312" cy="4464"/>
          </a:xfrm>
          <a:prstGeom prst="line">
            <a:avLst/>
          </a:prstGeom>
          <a:ln w="34925" cap="rnd">
            <a:solidFill>
              <a:schemeClr val="tx2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Octavio\CERN\cern_logo_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8883"/>
            <a:ext cx="751384" cy="72733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0" y="6581001"/>
            <a:ext cx="2267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22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July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2013  -  e</a:t>
            </a:r>
            <a:r>
              <a:rPr lang="es-ES_tradnl" sz="1200" baseline="300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sz="1200" dirty="0" err="1" smtClean="0">
                <a:solidFill>
                  <a:schemeClr val="tx2"/>
                </a:solidFill>
                <a:latin typeface="Calibri" pitchFamily="34" charset="0"/>
              </a:rPr>
              <a:t>cloud</a:t>
            </a:r>
            <a:r>
              <a:rPr lang="es-ES_tradnl" sz="1200" dirty="0" smtClean="0">
                <a:solidFill>
                  <a:schemeClr val="tx2"/>
                </a:solidFill>
                <a:latin typeface="Calibri" pitchFamily="34" charset="0"/>
              </a:rPr>
              <a:t> meeting</a:t>
            </a:r>
            <a:endParaRPr lang="en-US" sz="1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20688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Sector 1-2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830"/>
            <a:ext cx="9144000" cy="460633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788024" y="4284089"/>
            <a:ext cx="1512168" cy="1161135"/>
            <a:chOff x="4788024" y="4284089"/>
            <a:chExt cx="1512168" cy="1161135"/>
          </a:xfrm>
        </p:grpSpPr>
        <p:grpSp>
          <p:nvGrpSpPr>
            <p:cNvPr id="29" name="Group 28"/>
            <p:cNvGrpSpPr/>
            <p:nvPr/>
          </p:nvGrpSpPr>
          <p:grpSpPr>
            <a:xfrm>
              <a:off x="4788024" y="4284089"/>
              <a:ext cx="1512168" cy="1080121"/>
              <a:chOff x="3779912" y="4293095"/>
              <a:chExt cx="1512168" cy="108012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3779912" y="4293095"/>
                <a:ext cx="15121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Small 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ymbol" pitchFamily="18" charset="2"/>
                  </a:rPr>
                  <a:t>D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 after 10</a:t>
                </a:r>
                <a:r>
                  <a:rPr lang="en-US" baseline="30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injection</a:t>
                </a:r>
                <a:endPara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4529236" y="4939426"/>
                <a:ext cx="474812" cy="433790"/>
              </a:xfrm>
              <a:prstGeom prst="straightConnector1">
                <a:avLst/>
              </a:prstGeom>
              <a:ln>
                <a:solidFill>
                  <a:srgbClr val="00CC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/>
            <p:cNvCxnSpPr/>
            <p:nvPr/>
          </p:nvCxnSpPr>
          <p:spPr>
            <a:xfrm>
              <a:off x="5508104" y="4941168"/>
              <a:ext cx="237406" cy="50405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588224" y="4355812"/>
            <a:ext cx="1440160" cy="1161420"/>
            <a:chOff x="6588224" y="4355812"/>
            <a:chExt cx="1440160" cy="1161420"/>
          </a:xfrm>
        </p:grpSpPr>
        <p:sp>
          <p:nvSpPr>
            <p:cNvPr id="33" name="TextBox 32"/>
            <p:cNvSpPr txBox="1"/>
            <p:nvPr/>
          </p:nvSpPr>
          <p:spPr>
            <a:xfrm>
              <a:off x="6588224" y="4355812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No visible </a:t>
              </a:r>
              <a:r>
                <a:rPr lang="en-US" dirty="0" smtClean="0">
                  <a:solidFill>
                    <a:srgbClr val="FFC000"/>
                  </a:solidFill>
                  <a:latin typeface="Symbol" pitchFamily="18" charset="2"/>
                </a:rPr>
                <a:t>D</a:t>
              </a:r>
              <a:r>
                <a:rPr lang="en-US" dirty="0" smtClean="0">
                  <a:solidFill>
                    <a:srgbClr val="FFC000"/>
                  </a:solidFill>
                </a:rPr>
                <a:t>P </a:t>
              </a:r>
              <a:endParaRPr lang="en-GB" dirty="0">
                <a:solidFill>
                  <a:srgbClr val="FFC00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7337548" y="4723403"/>
              <a:ext cx="474812" cy="793829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39552" y="6021288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observe different behaviors </a:t>
            </a:r>
            <a:r>
              <a:rPr lang="en-US" sz="2400" dirty="0" smtClean="0">
                <a:sym typeface="Wingdings" pitchFamily="2" charset="2"/>
              </a:rPr>
              <a:t> Different conditioning states?</a:t>
            </a:r>
            <a:endParaRPr lang="en-GB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7680704" y="630451"/>
            <a:ext cx="9957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Fill 2124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35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3536</TotalTime>
  <Words>2553</Words>
  <Application>Microsoft Office PowerPoint</Application>
  <PresentationFormat>On-screen Show (4:3)</PresentationFormat>
  <Paragraphs>442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Octavio Dominguez Sanchez De La Blanca</dc:creator>
  <cp:lastModifiedBy>Octavio Dominguez Sanchez De La Blanca</cp:lastModifiedBy>
  <cp:revision>62</cp:revision>
  <dcterms:created xsi:type="dcterms:W3CDTF">2013-07-17T14:07:39Z</dcterms:created>
  <dcterms:modified xsi:type="dcterms:W3CDTF">2013-07-22T08:25:40Z</dcterms:modified>
</cp:coreProperties>
</file>