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21"/>
  </p:notesMasterIdLst>
  <p:handoutMasterIdLst>
    <p:handoutMasterId r:id="rId22"/>
  </p:handoutMasterIdLst>
  <p:sldIdLst>
    <p:sldId id="259" r:id="rId5"/>
    <p:sldId id="260" r:id="rId6"/>
    <p:sldId id="319" r:id="rId7"/>
    <p:sldId id="320" r:id="rId8"/>
    <p:sldId id="321" r:id="rId9"/>
    <p:sldId id="322" r:id="rId10"/>
    <p:sldId id="323" r:id="rId11"/>
    <p:sldId id="324" r:id="rId12"/>
    <p:sldId id="325" r:id="rId13"/>
    <p:sldId id="326" r:id="rId14"/>
    <p:sldId id="327" r:id="rId15"/>
    <p:sldId id="328" r:id="rId16"/>
    <p:sldId id="329" r:id="rId17"/>
    <p:sldId id="330" r:id="rId18"/>
    <p:sldId id="331" r:id="rId19"/>
    <p:sldId id="279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3989C"/>
    <a:srgbClr val="399EB1"/>
    <a:srgbClr val="0F9EE6"/>
    <a:srgbClr val="5BC1E6"/>
    <a:srgbClr val="0089B5"/>
    <a:srgbClr val="005872"/>
    <a:srgbClr val="284579"/>
    <a:srgbClr val="9CB0D5"/>
    <a:srgbClr val="3861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21" d="100"/>
          <a:sy n="121" d="100"/>
        </p:scale>
        <p:origin x="-92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slide" Target="slides/slide16.xml"/><Relationship Id="rId21" Type="http://schemas.openxmlformats.org/officeDocument/2006/relationships/notesMaster" Target="notesMasters/notesMaster1.xml"/><Relationship Id="rId22" Type="http://schemas.openxmlformats.org/officeDocument/2006/relationships/handoutMaster" Target="handoutMasters/handout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B8CEFB-8C43-2F45-97FB-19956E5AFCE5}" type="datetimeFigureOut">
              <a:rPr lang="en-US" smtClean="0"/>
              <a:t>7/25/13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9D9D77-501E-DE4F-AA14-90BDBB9398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39421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890C3B-B744-6043-8485-A2D683C1C44D}" type="datetimeFigureOut">
              <a:rPr lang="en-US" smtClean="0"/>
              <a:t>7/25/13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F587FC-C697-B644-9775-D3938ED391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48923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F587FC-C697-B644-9775-D3938ED391E2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7636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image" Target="../media/image6.jpeg"/><Relationship Id="rId6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g"/><Relationship Id="rId3" Type="http://schemas.openxmlformats.org/officeDocument/2006/relationships/image" Target="../media/image8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430" y="600683"/>
            <a:ext cx="3212628" cy="15473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626856"/>
            <a:ext cx="8229599" cy="1487944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>
                  <a:outerShdw blurRad="63500" dist="31750" dir="2700000" algn="tl" rotWithShape="0">
                    <a:srgbClr val="9CB0D5">
                      <a:alpha val="50000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426389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00" b="1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3801742" y="600683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79455" y="5699308"/>
            <a:ext cx="768362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(a sub-system of HL-LHC) is co-funded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Fermi Research Alliance, LLC operates Fermilab under Contract DE-AC02-07CH11359 with the US Department of Energy. This work was partially supported by the US LHC Accelerator Research Program (LARP).</a:t>
            </a:r>
          </a:p>
          <a:p>
            <a:pPr algn="ctr"/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430" y="6147097"/>
            <a:ext cx="493025" cy="40181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207140"/>
            <a:ext cx="417381" cy="281731"/>
          </a:xfrm>
          <a:prstGeom prst="rect">
            <a:avLst/>
          </a:prstGeom>
        </p:spPr>
      </p:pic>
      <p:pic>
        <p:nvPicPr>
          <p:cNvPr id="10" name="Picture 31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5678" y="600683"/>
            <a:ext cx="1437843" cy="1933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28793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 Jul.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A.Valishev, First results for C-K beam-beam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8561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 Jul.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A.Valishev, First results for C-K beam-beam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189037"/>
            <a:ext cx="8229600" cy="5349240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>
                  <a:outerShdw blurRad="63500" dist="63500" dir="2700000" algn="tl" rotWithShape="0">
                    <a:srgbClr val="9CB0D5">
                      <a:alpha val="50000"/>
                    </a:srgbClr>
                  </a:outerShdw>
                </a:effectLst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8126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 Jul.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A.Valishev, First results for C-K beam-beam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89038"/>
            <a:ext cx="4038600" cy="5348922"/>
          </a:xfrm>
        </p:spPr>
        <p:txBody>
          <a:bodyPr/>
          <a:lstStyle>
            <a:lvl1pPr>
              <a:defRPr sz="3200"/>
            </a:lvl1pPr>
            <a:lvl2pPr marL="346075" indent="-228600">
              <a:defRPr sz="3200"/>
            </a:lvl2pPr>
            <a:lvl3pPr marL="452438" indent="-228600">
              <a:defRPr sz="2800"/>
            </a:lvl3pPr>
            <a:lvl4pPr marL="569913" indent="-228600">
              <a:defRPr sz="2800"/>
            </a:lvl4pPr>
            <a:lvl5pPr marL="685800" indent="-228600">
              <a:defRPr sz="2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89038"/>
            <a:ext cx="4038600" cy="5348922"/>
          </a:xfrm>
        </p:spPr>
        <p:txBody>
          <a:bodyPr/>
          <a:lstStyle>
            <a:lvl1pPr>
              <a:defRPr sz="3200"/>
            </a:lvl1pPr>
            <a:lvl2pPr marL="346075" indent="-228600">
              <a:defRPr sz="3200"/>
            </a:lvl2pPr>
            <a:lvl3pPr marL="452438" indent="-228600">
              <a:defRPr sz="2800"/>
            </a:lvl3pPr>
            <a:lvl4pPr marL="569913" indent="-228600">
              <a:defRPr sz="2800"/>
            </a:lvl4pPr>
            <a:lvl5pPr marL="685800" indent="-228600">
              <a:defRPr sz="2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9144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 Jul.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A.Valishev, First results for C-K beam-beam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795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 Jul.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A.Valishev, First results for C-K beam-beam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274638"/>
            <a:ext cx="8229600" cy="6263639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>
                  <a:outerShdw blurRad="63500" dist="63500" dir="2700000" algn="tl" rotWithShape="0">
                    <a:srgbClr val="9CB0D5">
                      <a:alpha val="50000"/>
                    </a:srgbClr>
                  </a:outerShdw>
                </a:effectLst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85794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 Jul.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A.Valishev, First results for C-K beam-beam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451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855" y="-1"/>
            <a:ext cx="9157855" cy="6977413"/>
          </a:xfrm>
          <a:prstGeom prst="rect">
            <a:avLst/>
          </a:prstGeom>
        </p:spPr>
      </p:pic>
      <p:pic>
        <p:nvPicPr>
          <p:cNvPr id="3" name="Picture 7" descr="Picture 4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6080" y="2989894"/>
            <a:ext cx="1058369" cy="1045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 userDrawn="1"/>
        </p:nvSpPr>
        <p:spPr>
          <a:xfrm>
            <a:off x="2914925" y="6254496"/>
            <a:ext cx="1199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73989C"/>
                </a:solidFill>
                <a:latin typeface="Consolas"/>
                <a:cs typeface="Consolas"/>
              </a:rPr>
              <a:t>fnal.gov</a:t>
            </a:r>
            <a:endParaRPr lang="en-US" sz="1800" dirty="0">
              <a:solidFill>
                <a:srgbClr val="73989C"/>
              </a:solidFill>
              <a:latin typeface="Consolas"/>
              <a:cs typeface="Consolas"/>
            </a:endParaRPr>
          </a:p>
        </p:txBody>
      </p:sp>
    </p:spTree>
    <p:extLst>
      <p:ext uri="{BB962C8B-B14F-4D97-AF65-F5344CB8AC3E}">
        <p14:creationId xmlns:p14="http://schemas.microsoft.com/office/powerpoint/2010/main" val="3127985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.jpg"/><Relationship Id="rId1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5769864" y="3154680"/>
            <a:ext cx="6537962" cy="228600"/>
          </a:xfrm>
          <a:prstGeom prst="rect">
            <a:avLst/>
          </a:prstGeom>
        </p:spPr>
        <p:txBody>
          <a:bodyPr vert="horz" lIns="91440" tIns="0" rIns="91440" bIns="0" rtlCol="0" anchor="ctr"/>
          <a:lstStyle>
            <a:lvl1pPr algn="l">
              <a:defRPr sz="100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25 Jul.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0" y="6537960"/>
            <a:ext cx="41148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A.Valishev, First results for C-K beam-beam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FA004B2-1541-5046-B6F2-22AF565857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" name="Picture 9" descr="2011-10-04_logoHiLumi561px.jp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62626"/>
            <a:ext cx="777850" cy="374952"/>
          </a:xfrm>
          <a:prstGeom prst="rect">
            <a:avLst/>
          </a:prstGeom>
        </p:spPr>
      </p:pic>
      <p:pic>
        <p:nvPicPr>
          <p:cNvPr id="9" name="Picture 31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" y="5715000"/>
            <a:ext cx="387649" cy="521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9953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0" r:id="rId2"/>
    <p:sldLayoutId id="2147483659" r:id="rId3"/>
    <p:sldLayoutId id="2147483657" r:id="rId4"/>
    <p:sldLayoutId id="2147483654" r:id="rId5"/>
    <p:sldLayoutId id="2147483658" r:id="rId6"/>
    <p:sldLayoutId id="2147483655" r:id="rId7"/>
    <p:sldLayoutId id="2147483660" r:id="rId8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4000" kern="1200" baseline="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lnSpc>
          <a:spcPct val="120000"/>
        </a:lnSpc>
        <a:spcBef>
          <a:spcPts val="600"/>
        </a:spcBef>
        <a:buClr>
          <a:srgbClr val="0089B5"/>
        </a:buClr>
        <a:buFont typeface="Arial"/>
        <a:buChar char="•"/>
        <a:defRPr sz="3200" kern="120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lnSpc>
          <a:spcPct val="120000"/>
        </a:lnSpc>
        <a:spcBef>
          <a:spcPts val="400"/>
        </a:spcBef>
        <a:buClr>
          <a:srgbClr val="0089B5"/>
        </a:buClr>
        <a:buSzPct val="95000"/>
        <a:buFont typeface="Arial"/>
        <a:buChar char="•"/>
        <a:defRPr sz="3200" kern="1200" baseline="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lnSpc>
          <a:spcPct val="120000"/>
        </a:lnSpc>
        <a:spcBef>
          <a:spcPts val="0"/>
        </a:spcBef>
        <a:buClr>
          <a:schemeClr val="bg1">
            <a:lumMod val="50000"/>
          </a:schemeClr>
        </a:buClr>
        <a:buSzPct val="90000"/>
        <a:buFont typeface="Arial"/>
        <a:buChar char="•"/>
        <a:defRPr sz="2800" kern="1200" baseline="0">
          <a:solidFill>
            <a:schemeClr val="tx1">
              <a:lumMod val="50000"/>
              <a:lumOff val="50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Relationship Id="rId3" Type="http://schemas.openxmlformats.org/officeDocument/2006/relationships/image" Target="../media/image33.gi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36.png"/><Relationship Id="rId5" Type="http://schemas.openxmlformats.org/officeDocument/2006/relationships/image" Target="../media/image37.png"/><Relationship Id="rId6" Type="http://schemas.openxmlformats.org/officeDocument/2006/relationships/image" Target="../media/image38.png"/><Relationship Id="rId7" Type="http://schemas.openxmlformats.org/officeDocument/2006/relationships/image" Target="../media/image39.png"/><Relationship Id="rId8" Type="http://schemas.openxmlformats.org/officeDocument/2006/relationships/image" Target="../media/image40.png"/><Relationship Id="rId9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4" Type="http://schemas.openxmlformats.org/officeDocument/2006/relationships/image" Target="../media/image44.png"/><Relationship Id="rId5" Type="http://schemas.openxmlformats.org/officeDocument/2006/relationships/image" Target="../media/image45.png"/><Relationship Id="rId6" Type="http://schemas.openxmlformats.org/officeDocument/2006/relationships/image" Target="../media/image46.png"/><Relationship Id="rId7" Type="http://schemas.openxmlformats.org/officeDocument/2006/relationships/image" Target="../media/image47.png"/><Relationship Id="rId8" Type="http://schemas.openxmlformats.org/officeDocument/2006/relationships/image" Target="../media/image48.png"/><Relationship Id="rId9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6" Type="http://schemas.openxmlformats.org/officeDocument/2006/relationships/image" Target="../media/image19.png"/><Relationship Id="rId7" Type="http://schemas.openxmlformats.org/officeDocument/2006/relationships/image" Target="../media/image20.png"/><Relationship Id="rId8" Type="http://schemas.openxmlformats.org/officeDocument/2006/relationships/image" Target="../media/image21.png"/><Relationship Id="rId9" Type="http://schemas.openxmlformats.org/officeDocument/2006/relationships/image" Target="../media/image22.png"/><Relationship Id="rId10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5" Type="http://schemas.openxmlformats.org/officeDocument/2006/relationships/image" Target="../media/image27.png"/><Relationship Id="rId6" Type="http://schemas.openxmlformats.org/officeDocument/2006/relationships/image" Target="../media/image28.png"/><Relationship Id="rId7" Type="http://schemas.openxmlformats.org/officeDocument/2006/relationships/image" Target="../media/image29.png"/><Relationship Id="rId8" Type="http://schemas.openxmlformats.org/officeDocument/2006/relationships/image" Target="../media/image30.png"/><Relationship Id="rId9" Type="http://schemas.openxmlformats.org/officeDocument/2006/relationships/image" Target="../media/image31.png"/><Relationship Id="rId10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626856"/>
            <a:ext cx="8229599" cy="1155916"/>
          </a:xfrm>
        </p:spPr>
        <p:txBody>
          <a:bodyPr/>
          <a:lstStyle/>
          <a:p>
            <a:pPr algn="ctr"/>
            <a:r>
              <a:rPr lang="en-US" dirty="0" smtClean="0"/>
              <a:t>First look at beam</a:t>
            </a:r>
            <a:r>
              <a:rPr lang="en-US" dirty="0" smtClean="0"/>
              <a:t>-beam </a:t>
            </a:r>
            <a:r>
              <a:rPr lang="en-US" dirty="0" smtClean="0"/>
              <a:t>effects with ‘Crab-Kiss’ for </a:t>
            </a:r>
            <a:r>
              <a:rPr lang="en-US" dirty="0" smtClean="0"/>
              <a:t>HL-LHC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782772"/>
            <a:ext cx="8229600" cy="1758417"/>
          </a:xfrm>
        </p:spPr>
        <p:txBody>
          <a:bodyPr>
            <a:normAutofit fontScale="92500"/>
          </a:bodyPr>
          <a:lstStyle/>
          <a:p>
            <a:r>
              <a:rPr lang="en-US" dirty="0" err="1" smtClean="0"/>
              <a:t>A.Valishev</a:t>
            </a:r>
            <a:r>
              <a:rPr lang="en-US" dirty="0"/>
              <a:t> (Fermilab/US LARP</a:t>
            </a:r>
            <a:r>
              <a:rPr lang="en-US" dirty="0" smtClean="0"/>
              <a:t>) and </a:t>
            </a:r>
            <a:r>
              <a:rPr lang="en-US" dirty="0" err="1" smtClean="0"/>
              <a:t>D.Shatilov</a:t>
            </a:r>
            <a:r>
              <a:rPr lang="en-US" dirty="0" smtClean="0"/>
              <a:t> (BINP), WP2 </a:t>
            </a:r>
            <a:r>
              <a:rPr lang="en-US" dirty="0" smtClean="0"/>
              <a:t>Task 2.5</a:t>
            </a:r>
          </a:p>
          <a:p>
            <a:endParaRPr lang="en-US" dirty="0" smtClean="0"/>
          </a:p>
          <a:p>
            <a:r>
              <a:rPr lang="en-US" dirty="0" smtClean="0"/>
              <a:t>July </a:t>
            </a:r>
            <a:r>
              <a:rPr lang="en-US" dirty="0" smtClean="0"/>
              <a:t>25, </a:t>
            </a:r>
            <a:r>
              <a:rPr lang="en-US" dirty="0" smtClean="0"/>
              <a:t>2013</a:t>
            </a:r>
          </a:p>
          <a:p>
            <a:pPr algn="l"/>
            <a:endParaRPr lang="en-US" dirty="0"/>
          </a:p>
          <a:p>
            <a:pPr algn="l"/>
            <a:r>
              <a:rPr lang="en-US" dirty="0" smtClean="0"/>
              <a:t>Acknowledgments: </a:t>
            </a:r>
            <a:r>
              <a:rPr lang="en-US" dirty="0" err="1" smtClean="0"/>
              <a:t>S.Fartoukh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40552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Рисунок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1926" y="1070619"/>
            <a:ext cx="4458174" cy="4315263"/>
          </a:xfrm>
          <a:prstGeom prst="rect">
            <a:avLst/>
          </a:prstGeom>
        </p:spPr>
      </p:pic>
      <p:pic>
        <p:nvPicPr>
          <p:cNvPr id="6" name="Picture 5" descr="da_vs_angle_beta15_CK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1033" y="1186078"/>
            <a:ext cx="5547277" cy="4160458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 Jul. 2013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A.Valishev, First results for C-K beam-beam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10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en-US" dirty="0" smtClean="0"/>
              <a:t>Crab-Kiss #1 (4/4)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863283" y="5582805"/>
            <a:ext cx="73859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1E6 turns DA is over 6 </a:t>
            </a:r>
            <a:r>
              <a:rPr lang="en-US" sz="2800" i="1" dirty="0" smtClean="0">
                <a:latin typeface="Symbol" charset="2"/>
                <a:cs typeface="Symbol" charset="2"/>
              </a:rPr>
              <a:t>s</a:t>
            </a:r>
            <a:r>
              <a:rPr lang="en-US" sz="2800" dirty="0" smtClean="0"/>
              <a:t> for </a:t>
            </a:r>
            <a:r>
              <a:rPr lang="en-US" sz="2800" i="1" dirty="0" err="1" smtClean="0">
                <a:latin typeface="Symbol" charset="2"/>
                <a:cs typeface="Symbol" charset="2"/>
              </a:rPr>
              <a:t>D</a:t>
            </a:r>
            <a:r>
              <a:rPr lang="en-US" sz="2800" dirty="0" err="1" smtClean="0"/>
              <a:t>p</a:t>
            </a:r>
            <a:r>
              <a:rPr lang="en-US" sz="2800" dirty="0" smtClean="0"/>
              <a:t>/p=2.7E-4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1988977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 Jul. 2013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A.Valishev, First results for C-K beam-beam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11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en-US" dirty="0" smtClean="0"/>
              <a:t>Crab-Kiss #2 (1/4)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199" y="1188719"/>
            <a:ext cx="7487717" cy="5349240"/>
          </a:xfrm>
        </p:spPr>
        <p:txBody>
          <a:bodyPr>
            <a:normAutofit/>
          </a:bodyPr>
          <a:lstStyle/>
          <a:p>
            <a:r>
              <a:rPr lang="en-US" dirty="0" smtClean="0"/>
              <a:t>constant </a:t>
            </a:r>
            <a:r>
              <a:rPr lang="en-US" i="1" dirty="0" smtClean="0">
                <a:latin typeface="Symbol" charset="2"/>
                <a:cs typeface="Symbol" charset="2"/>
              </a:rPr>
              <a:t>q</a:t>
            </a:r>
            <a:r>
              <a:rPr lang="en-US" dirty="0" smtClean="0"/>
              <a:t>=550 </a:t>
            </a:r>
            <a:r>
              <a:rPr lang="en-US" i="1" dirty="0" err="1" smtClean="0">
                <a:latin typeface="Symbol" charset="2"/>
                <a:cs typeface="Symbol" charset="2"/>
              </a:rPr>
              <a:t>m</a:t>
            </a:r>
            <a:r>
              <a:rPr lang="en-US" dirty="0" err="1" smtClean="0"/>
              <a:t>rad</a:t>
            </a:r>
            <a:r>
              <a:rPr lang="en-US" dirty="0" smtClean="0"/>
              <a:t> (16.5 </a:t>
            </a:r>
            <a:r>
              <a:rPr lang="en-US" i="1" dirty="0" smtClean="0">
                <a:latin typeface="Symbol" charset="2"/>
                <a:cs typeface="Symbol" charset="2"/>
              </a:rPr>
              <a:t>s</a:t>
            </a:r>
            <a:r>
              <a:rPr lang="en-US" dirty="0" smtClean="0"/>
              <a:t>)</a:t>
            </a:r>
            <a:endParaRPr lang="en-US" dirty="0"/>
          </a:p>
          <a:p>
            <a:r>
              <a:rPr lang="en-US" dirty="0" smtClean="0"/>
              <a:t>constant </a:t>
            </a:r>
            <a:r>
              <a:rPr lang="en-US" i="1" dirty="0" smtClean="0">
                <a:latin typeface="Symbol" charset="2"/>
                <a:cs typeface="Symbol" charset="2"/>
              </a:rPr>
              <a:t>b</a:t>
            </a:r>
            <a:r>
              <a:rPr lang="en-US" dirty="0" smtClean="0"/>
              <a:t>*=30/7.5 cm</a:t>
            </a:r>
          </a:p>
          <a:p>
            <a:r>
              <a:rPr lang="en-US" dirty="0" smtClean="0"/>
              <a:t>leveling by C-K angle in </a:t>
            </a:r>
            <a:r>
              <a:rPr lang="en-US" u="sng" dirty="0" smtClean="0"/>
              <a:t>crossing</a:t>
            </a:r>
            <a:r>
              <a:rPr lang="en-US" dirty="0" smtClean="0"/>
              <a:t> plane</a:t>
            </a:r>
          </a:p>
          <a:p>
            <a:r>
              <a:rPr lang="en-US" i="1" dirty="0" smtClean="0">
                <a:latin typeface="Symbol" charset="2"/>
                <a:cs typeface="Symbol" charset="2"/>
              </a:rPr>
              <a:t>x</a:t>
            </a:r>
            <a:r>
              <a:rPr lang="en-US" dirty="0" smtClean="0"/>
              <a:t>=0.015</a:t>
            </a:r>
          </a:p>
          <a:p>
            <a:r>
              <a:rPr lang="en-US" dirty="0" smtClean="0"/>
              <a:t>Are there beam-beam effects from C-K?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420992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 Jul. 2013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A.Valishev, First results for C-K beam-beam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12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en-US" dirty="0" smtClean="0"/>
              <a:t>Crab-Kiss #2 (2/4)</a:t>
            </a:r>
            <a:endParaRPr lang="en-US" dirty="0"/>
          </a:p>
        </p:txBody>
      </p:sp>
      <p:pic>
        <p:nvPicPr>
          <p:cNvPr id="8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863047"/>
            <a:ext cx="2266950" cy="2007595"/>
          </a:xfrm>
          <a:prstGeom prst="rect">
            <a:avLst/>
          </a:prstGeom>
        </p:spPr>
      </p:pic>
      <p:pic>
        <p:nvPicPr>
          <p:cNvPr id="9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861458"/>
            <a:ext cx="2266950" cy="2010770"/>
          </a:xfrm>
          <a:prstGeom prst="rect">
            <a:avLst/>
          </a:prstGeom>
        </p:spPr>
      </p:pic>
      <p:pic>
        <p:nvPicPr>
          <p:cNvPr id="10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852552"/>
            <a:ext cx="2266950" cy="2028579"/>
          </a:xfrm>
          <a:prstGeom prst="rect">
            <a:avLst/>
          </a:prstGeom>
        </p:spPr>
      </p:pic>
      <p:pic>
        <p:nvPicPr>
          <p:cNvPr id="11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2817965"/>
            <a:ext cx="2266950" cy="2019381"/>
          </a:xfrm>
          <a:prstGeom prst="rect">
            <a:avLst/>
          </a:prstGeom>
        </p:spPr>
      </p:pic>
      <p:pic>
        <p:nvPicPr>
          <p:cNvPr id="12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2818497"/>
            <a:ext cx="2266950" cy="2018316"/>
          </a:xfrm>
          <a:prstGeom prst="rect">
            <a:avLst/>
          </a:prstGeom>
        </p:spPr>
      </p:pic>
      <p:pic>
        <p:nvPicPr>
          <p:cNvPr id="13" name="Рисунок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2820390"/>
            <a:ext cx="2266950" cy="2014527"/>
          </a:xfrm>
          <a:prstGeom prst="rect">
            <a:avLst/>
          </a:prstGeom>
        </p:spPr>
      </p:pic>
      <p:pic>
        <p:nvPicPr>
          <p:cNvPr id="14" name="Рисунок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4788743"/>
            <a:ext cx="2266950" cy="2020437"/>
          </a:xfrm>
          <a:prstGeom prst="rect">
            <a:avLst/>
          </a:prstGeom>
        </p:spPr>
      </p:pic>
      <p:pic>
        <p:nvPicPr>
          <p:cNvPr id="15" name="Рисунок 1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4786844"/>
            <a:ext cx="2266950" cy="2024235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323528" y="1293816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s</a:t>
            </a:r>
            <a:r>
              <a:rPr lang="en-US" dirty="0" smtClean="0"/>
              <a:t> = 0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296540" y="5614295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s</a:t>
            </a:r>
            <a:r>
              <a:rPr lang="en-US" dirty="0" smtClean="0"/>
              <a:t> = 2.4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304670" y="3454056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s</a:t>
            </a:r>
            <a:r>
              <a:rPr lang="en-US" dirty="0" smtClean="0"/>
              <a:t> = 1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1433675" y="840874"/>
            <a:ext cx="7019478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 </a:t>
            </a:r>
            <a:r>
              <a:rPr lang="en-US" sz="1600" dirty="0" smtClean="0"/>
              <a:t>C-K 770</a:t>
            </a:r>
            <a:r>
              <a:rPr lang="en-US" sz="1600" dirty="0" smtClean="0"/>
              <a:t>, </a:t>
            </a:r>
            <a:r>
              <a:rPr lang="en-US" sz="1600" dirty="0" smtClean="0"/>
              <a:t>N=2.2</a:t>
            </a:r>
            <a:r>
              <a:rPr lang="en-US" sz="1600" dirty="0" smtClean="0">
                <a:sym typeface="Symbol"/>
              </a:rPr>
              <a:t>10</a:t>
            </a:r>
            <a:r>
              <a:rPr lang="en-US" sz="1600" baseline="30000" dirty="0" smtClean="0">
                <a:sym typeface="Symbol"/>
              </a:rPr>
              <a:t>11</a:t>
            </a:r>
            <a:r>
              <a:rPr lang="en-US" sz="1600" dirty="0" smtClean="0"/>
              <a:t>              </a:t>
            </a:r>
            <a:r>
              <a:rPr lang="en-US" sz="1600" dirty="0" smtClean="0"/>
              <a:t>C-K 550</a:t>
            </a:r>
            <a:r>
              <a:rPr lang="en-US" sz="1600" dirty="0" smtClean="0"/>
              <a:t>, </a:t>
            </a:r>
            <a:r>
              <a:rPr lang="en-US" sz="1600" dirty="0" smtClean="0"/>
              <a:t>N=</a:t>
            </a:r>
            <a:r>
              <a:rPr lang="en-US" sz="1600" dirty="0" smtClean="0"/>
              <a:t>1.66</a:t>
            </a:r>
            <a:r>
              <a:rPr lang="en-US" sz="1600" dirty="0" smtClean="0">
                <a:sym typeface="Symbol"/>
              </a:rPr>
              <a:t></a:t>
            </a:r>
            <a:r>
              <a:rPr lang="en-US" sz="1600" dirty="0" smtClean="0">
                <a:sym typeface="Symbol"/>
              </a:rPr>
              <a:t>10</a:t>
            </a:r>
            <a:r>
              <a:rPr lang="en-US" sz="1600" baseline="30000" dirty="0" smtClean="0">
                <a:sym typeface="Symbol"/>
              </a:rPr>
              <a:t>11</a:t>
            </a:r>
            <a:r>
              <a:rPr lang="en-US" sz="1600" dirty="0" smtClean="0"/>
              <a:t>           </a:t>
            </a:r>
            <a:r>
              <a:rPr lang="en-US" sz="1600" dirty="0" smtClean="0"/>
              <a:t>       Crab </a:t>
            </a:r>
            <a:r>
              <a:rPr lang="en-US" sz="1600" dirty="0" smtClean="0"/>
              <a:t>cross., N=</a:t>
            </a:r>
            <a:r>
              <a:rPr lang="en-US" sz="1600" dirty="0" smtClean="0"/>
              <a:t>1.1</a:t>
            </a:r>
            <a:r>
              <a:rPr lang="en-US" sz="1600" dirty="0" smtClean="0">
                <a:sym typeface="Symbol"/>
              </a:rPr>
              <a:t></a:t>
            </a:r>
            <a:r>
              <a:rPr lang="en-US" sz="1600" dirty="0" smtClean="0">
                <a:sym typeface="Symbol"/>
              </a:rPr>
              <a:t>10</a:t>
            </a:r>
            <a:r>
              <a:rPr lang="en-US" sz="1600" baseline="30000" dirty="0" smtClean="0">
                <a:sym typeface="Symbol"/>
              </a:rPr>
              <a:t>11</a:t>
            </a:r>
            <a:r>
              <a:rPr lang="en-US" sz="1600" dirty="0" smtClean="0"/>
              <a:t> </a:t>
            </a:r>
            <a:endParaRPr lang="ru-RU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1619672" y="6267682"/>
            <a:ext cx="103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L=5.1E34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4006431" y="6267681"/>
            <a:ext cx="103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L=5.1E34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6475693" y="6267681"/>
            <a:ext cx="103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L=5.1E34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78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6207" y="831769"/>
            <a:ext cx="2238535" cy="2028825"/>
          </a:xfrm>
          <a:prstGeom prst="rect">
            <a:avLst/>
          </a:prstGeom>
        </p:spPr>
      </p:pic>
      <p:pic>
        <p:nvPicPr>
          <p:cNvPr id="25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7136" y="831769"/>
            <a:ext cx="2232678" cy="2028825"/>
          </a:xfrm>
          <a:prstGeom prst="rect">
            <a:avLst/>
          </a:prstGeom>
        </p:spPr>
      </p:pic>
      <p:pic>
        <p:nvPicPr>
          <p:cNvPr id="26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1952" y="831769"/>
            <a:ext cx="2259046" cy="2028825"/>
          </a:xfrm>
          <a:prstGeom prst="rect">
            <a:avLst/>
          </a:prstGeom>
        </p:spPr>
      </p:pic>
      <p:pic>
        <p:nvPicPr>
          <p:cNvPr id="27" name="Рисунок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3769" y="2813242"/>
            <a:ext cx="2243412" cy="2028825"/>
          </a:xfrm>
          <a:prstGeom prst="rect">
            <a:avLst/>
          </a:prstGeom>
        </p:spPr>
      </p:pic>
      <p:pic>
        <p:nvPicPr>
          <p:cNvPr id="28" name="Рисунок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4958" y="2813242"/>
            <a:ext cx="2237033" cy="2028825"/>
          </a:xfrm>
          <a:prstGeom prst="rect">
            <a:avLst/>
          </a:prstGeom>
        </p:spPr>
      </p:pic>
      <p:pic>
        <p:nvPicPr>
          <p:cNvPr id="29" name="Рисунок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8116" y="2813242"/>
            <a:ext cx="2246717" cy="2028825"/>
          </a:xfrm>
          <a:prstGeom prst="rect">
            <a:avLst/>
          </a:prstGeom>
        </p:spPr>
      </p:pic>
      <p:pic>
        <p:nvPicPr>
          <p:cNvPr id="30" name="Рисунок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1066" y="4784548"/>
            <a:ext cx="2248818" cy="2028825"/>
          </a:xfrm>
          <a:prstGeom prst="rect">
            <a:avLst/>
          </a:prstGeom>
        </p:spPr>
      </p:pic>
      <p:pic>
        <p:nvPicPr>
          <p:cNvPr id="31" name="Рисунок 1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6892" y="4784548"/>
            <a:ext cx="2253166" cy="2028825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 Jul. 2013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A.Valishev, First results for C-K beam-beam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13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en-US" dirty="0" smtClean="0"/>
              <a:t>Crab-Kiss #2 (3/4)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323528" y="1293816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s</a:t>
            </a:r>
            <a:r>
              <a:rPr lang="en-US" dirty="0" smtClean="0"/>
              <a:t> = 0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296540" y="5614295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s</a:t>
            </a:r>
            <a:r>
              <a:rPr lang="en-US" dirty="0" smtClean="0"/>
              <a:t> = 2.4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304670" y="3454056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s</a:t>
            </a:r>
            <a:r>
              <a:rPr lang="en-US" dirty="0" smtClean="0"/>
              <a:t> = 1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1433675" y="714919"/>
            <a:ext cx="7019478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 </a:t>
            </a:r>
            <a:r>
              <a:rPr lang="en-US" sz="1600" dirty="0" smtClean="0"/>
              <a:t>C-K 770</a:t>
            </a:r>
            <a:r>
              <a:rPr lang="en-US" sz="1600" dirty="0" smtClean="0"/>
              <a:t>, </a:t>
            </a:r>
            <a:r>
              <a:rPr lang="en-US" sz="1600" dirty="0" smtClean="0"/>
              <a:t>N=2.2</a:t>
            </a:r>
            <a:r>
              <a:rPr lang="en-US" sz="1600" dirty="0" smtClean="0">
                <a:sym typeface="Symbol"/>
              </a:rPr>
              <a:t>10</a:t>
            </a:r>
            <a:r>
              <a:rPr lang="en-US" sz="1600" baseline="30000" dirty="0" smtClean="0">
                <a:sym typeface="Symbol"/>
              </a:rPr>
              <a:t>11</a:t>
            </a:r>
            <a:r>
              <a:rPr lang="en-US" sz="1600" dirty="0" smtClean="0"/>
              <a:t> </a:t>
            </a:r>
            <a:r>
              <a:rPr lang="en-US" sz="1600" dirty="0" smtClean="0"/>
              <a:t>     </a:t>
            </a:r>
            <a:r>
              <a:rPr lang="en-US" sz="1600" dirty="0" smtClean="0"/>
              <a:t>          C-K 550</a:t>
            </a:r>
            <a:r>
              <a:rPr lang="en-US" sz="1600" dirty="0" smtClean="0"/>
              <a:t>, </a:t>
            </a:r>
            <a:r>
              <a:rPr lang="en-US" sz="1600" dirty="0" smtClean="0"/>
              <a:t>N=</a:t>
            </a:r>
            <a:r>
              <a:rPr lang="en-US" sz="1600" dirty="0" smtClean="0"/>
              <a:t>1.6</a:t>
            </a:r>
            <a:r>
              <a:rPr lang="en-US" sz="1600" dirty="0" smtClean="0">
                <a:sym typeface="Symbol"/>
              </a:rPr>
              <a:t>10</a:t>
            </a:r>
            <a:r>
              <a:rPr lang="en-US" sz="1600" baseline="30000" dirty="0" smtClean="0">
                <a:sym typeface="Symbol"/>
              </a:rPr>
              <a:t>11 </a:t>
            </a:r>
            <a:r>
              <a:rPr lang="en-US" sz="1600" dirty="0" smtClean="0"/>
              <a:t>                 Crab </a:t>
            </a:r>
            <a:r>
              <a:rPr lang="en-US" sz="1600" dirty="0" smtClean="0"/>
              <a:t>cross., N=</a:t>
            </a:r>
            <a:r>
              <a:rPr lang="en-US" sz="1600" dirty="0" smtClean="0"/>
              <a:t>1.1</a:t>
            </a:r>
            <a:r>
              <a:rPr lang="en-US" sz="1600" dirty="0" smtClean="0">
                <a:sym typeface="Symbol"/>
              </a:rPr>
              <a:t></a:t>
            </a:r>
            <a:r>
              <a:rPr lang="en-US" sz="1600" dirty="0" smtClean="0">
                <a:sym typeface="Symbol"/>
              </a:rPr>
              <a:t>10</a:t>
            </a:r>
            <a:r>
              <a:rPr lang="en-US" sz="1600" baseline="30000" dirty="0" smtClean="0">
                <a:sym typeface="Symbol"/>
              </a:rPr>
              <a:t>11</a:t>
            </a:r>
            <a:r>
              <a:rPr lang="en-US" sz="1600" dirty="0" smtClean="0"/>
              <a:t> </a:t>
            </a:r>
            <a:endParaRPr lang="ru-RU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2375331" y="4934655"/>
            <a:ext cx="103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L=5.1E34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4835556" y="4934655"/>
            <a:ext cx="103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L=5.1E34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7283828" y="4934655"/>
            <a:ext cx="103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L=5.1E34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0761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 Jul. 2013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A.Valishev, First results for C-K beam-beam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14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en-US" dirty="0" smtClean="0"/>
              <a:t>Crab-Kiss #2 (4/4)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863283" y="5582805"/>
            <a:ext cx="73859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1E6 turns DA – in progress…</a:t>
            </a:r>
            <a:endParaRPr lang="ru-RU" sz="2800" dirty="0"/>
          </a:p>
        </p:txBody>
      </p:sp>
      <p:pic>
        <p:nvPicPr>
          <p:cNvPr id="9" name="Рисунок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582" y="1102108"/>
            <a:ext cx="4336874" cy="4209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0127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 Jul. 2013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A.Valishev, First results for C-K beam-beam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15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en-US" dirty="0" smtClean="0"/>
              <a:t>Crab-Kiss #3 – TO BE DONE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198" y="1188719"/>
            <a:ext cx="8337833" cy="5349240"/>
          </a:xfrm>
        </p:spPr>
        <p:txBody>
          <a:bodyPr>
            <a:normAutofit/>
          </a:bodyPr>
          <a:lstStyle/>
          <a:p>
            <a:r>
              <a:rPr lang="en-US" dirty="0" smtClean="0"/>
              <a:t>constant </a:t>
            </a:r>
            <a:r>
              <a:rPr lang="en-US" i="1" dirty="0" smtClean="0">
                <a:latin typeface="Symbol" charset="2"/>
                <a:cs typeface="Symbol" charset="2"/>
              </a:rPr>
              <a:t>q</a:t>
            </a:r>
            <a:r>
              <a:rPr lang="en-US" dirty="0" smtClean="0"/>
              <a:t>=550 </a:t>
            </a:r>
            <a:r>
              <a:rPr lang="en-US" i="1" dirty="0" err="1" smtClean="0">
                <a:latin typeface="Symbol" charset="2"/>
                <a:cs typeface="Symbol" charset="2"/>
              </a:rPr>
              <a:t>m</a:t>
            </a:r>
            <a:r>
              <a:rPr lang="en-US" dirty="0" err="1" smtClean="0"/>
              <a:t>rad</a:t>
            </a:r>
            <a:r>
              <a:rPr lang="en-US" dirty="0" smtClean="0"/>
              <a:t> (16.5 </a:t>
            </a:r>
            <a:r>
              <a:rPr lang="en-US" i="1" dirty="0" smtClean="0">
                <a:latin typeface="Symbol" charset="2"/>
                <a:cs typeface="Symbol" charset="2"/>
              </a:rPr>
              <a:t>s</a:t>
            </a:r>
            <a:r>
              <a:rPr lang="en-US" dirty="0" smtClean="0"/>
              <a:t>)</a:t>
            </a:r>
            <a:endParaRPr lang="en-US" dirty="0"/>
          </a:p>
          <a:p>
            <a:r>
              <a:rPr lang="en-US" dirty="0" smtClean="0"/>
              <a:t>constant </a:t>
            </a:r>
            <a:r>
              <a:rPr lang="en-US" i="1" dirty="0" smtClean="0">
                <a:latin typeface="Symbol" charset="2"/>
                <a:cs typeface="Symbol" charset="2"/>
              </a:rPr>
              <a:t>b</a:t>
            </a:r>
            <a:r>
              <a:rPr lang="en-US" dirty="0" smtClean="0"/>
              <a:t>*=30/7.5 cm</a:t>
            </a:r>
          </a:p>
          <a:p>
            <a:r>
              <a:rPr lang="en-US" dirty="0" smtClean="0"/>
              <a:t>leveling by C-K angle in </a:t>
            </a:r>
            <a:r>
              <a:rPr lang="en-US" u="sng" dirty="0" smtClean="0"/>
              <a:t>parallel separation</a:t>
            </a:r>
            <a:r>
              <a:rPr lang="en-US" dirty="0" smtClean="0"/>
              <a:t> plane</a:t>
            </a:r>
          </a:p>
          <a:p>
            <a:r>
              <a:rPr lang="en-US" i="1" dirty="0" smtClean="0">
                <a:latin typeface="Symbol" charset="2"/>
                <a:cs typeface="Symbol" charset="2"/>
              </a:rPr>
              <a:t>x</a:t>
            </a:r>
            <a:r>
              <a:rPr lang="en-US" dirty="0" smtClean="0"/>
              <a:t>=0.015</a:t>
            </a:r>
          </a:p>
          <a:p>
            <a:r>
              <a:rPr lang="en-US" dirty="0" smtClean="0"/>
              <a:t>Are there beam-beam effects from C-K?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763484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 Jul.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A.Valishev, First results for C-K beam-beam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16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Summary</a:t>
            </a:r>
            <a:endParaRPr lang="en-US" sz="36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199" y="1188719"/>
            <a:ext cx="8467345" cy="534924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The high beam-beam parameter in baseline HL-LHC does not present a problem with beam-beam only</a:t>
            </a:r>
          </a:p>
          <a:p>
            <a:pPr lvl="1"/>
            <a:r>
              <a:rPr lang="en-US" sz="2400" dirty="0" smtClean="0"/>
              <a:t>machine nonlinearities?</a:t>
            </a:r>
            <a:endParaRPr lang="en-US" sz="2400" dirty="0" smtClean="0"/>
          </a:p>
          <a:p>
            <a:r>
              <a:rPr lang="en-US" sz="2800" dirty="0" smtClean="0"/>
              <a:t>The Crab-Kiss collisions in </a:t>
            </a:r>
            <a:r>
              <a:rPr lang="en-US" sz="2800" u="sng" dirty="0" smtClean="0"/>
              <a:t>crossing</a:t>
            </a:r>
            <a:r>
              <a:rPr lang="en-US" sz="2800" dirty="0" smtClean="0"/>
              <a:t> plane limit DA despite lower xi. However, the DA is above 6 with some safety margin  </a:t>
            </a:r>
            <a:endParaRPr lang="en-US" sz="2800" dirty="0" smtClean="0"/>
          </a:p>
          <a:p>
            <a:r>
              <a:rPr lang="en-US" dirty="0" smtClean="0"/>
              <a:t>Crab-Kiss in </a:t>
            </a:r>
            <a:r>
              <a:rPr lang="en-US" u="sng" dirty="0" smtClean="0"/>
              <a:t>parallel separation </a:t>
            </a:r>
            <a:r>
              <a:rPr lang="en-US" dirty="0" smtClean="0"/>
              <a:t>plane – in progress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35072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parameters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188719"/>
            <a:ext cx="8467345" cy="5349240"/>
          </a:xfrm>
        </p:spPr>
        <p:txBody>
          <a:bodyPr>
            <a:normAutofit lnSpcReduction="10000"/>
          </a:bodyPr>
          <a:lstStyle/>
          <a:p>
            <a:r>
              <a:rPr lang="en-US" dirty="0" err="1" smtClean="0"/>
              <a:t>Lifetrac</a:t>
            </a:r>
            <a:r>
              <a:rPr lang="en-US" dirty="0" smtClean="0"/>
              <a:t>: weak-strong beam-beam</a:t>
            </a:r>
            <a:r>
              <a:rPr lang="en-US" dirty="0"/>
              <a:t>, Gaussian strong </a:t>
            </a:r>
            <a:r>
              <a:rPr lang="en-US" dirty="0" smtClean="0"/>
              <a:t>beam, </a:t>
            </a:r>
            <a:r>
              <a:rPr lang="en-US" dirty="0" smtClean="0"/>
              <a:t>full element-by-element machine lattice</a:t>
            </a:r>
          </a:p>
          <a:p>
            <a:r>
              <a:rPr lang="en-US" dirty="0" smtClean="0"/>
              <a:t>SLHCV3.1b optics, no </a:t>
            </a:r>
            <a:r>
              <a:rPr lang="en-US" dirty="0" err="1" smtClean="0"/>
              <a:t>multipole</a:t>
            </a:r>
            <a:r>
              <a:rPr lang="en-US" dirty="0" smtClean="0"/>
              <a:t> errors</a:t>
            </a:r>
          </a:p>
          <a:p>
            <a:pPr lvl="1"/>
            <a:r>
              <a:rPr lang="en-US" sz="2800" dirty="0" smtClean="0"/>
              <a:t>‘nominal’ </a:t>
            </a:r>
            <a:r>
              <a:rPr lang="en-US" sz="2800" i="1" dirty="0" smtClean="0">
                <a:latin typeface="Symbol" charset="2"/>
                <a:cs typeface="Symbol" charset="2"/>
              </a:rPr>
              <a:t>b</a:t>
            </a:r>
            <a:r>
              <a:rPr lang="en-US" sz="2800" dirty="0" smtClean="0"/>
              <a:t>*=15/15 cm, </a:t>
            </a:r>
            <a:r>
              <a:rPr lang="en-US" sz="2800" i="1" dirty="0" smtClean="0">
                <a:latin typeface="Symbol" charset="2"/>
                <a:cs typeface="Symbol" charset="2"/>
              </a:rPr>
              <a:t>q</a:t>
            </a:r>
            <a:r>
              <a:rPr lang="en-US" sz="2800" dirty="0" smtClean="0"/>
              <a:t>=590 </a:t>
            </a:r>
            <a:r>
              <a:rPr lang="en-US" sz="2800" i="1" dirty="0" err="1">
                <a:latin typeface="Symbol" charset="2"/>
                <a:cs typeface="Symbol" charset="2"/>
              </a:rPr>
              <a:t>m</a:t>
            </a:r>
            <a:r>
              <a:rPr lang="en-US" sz="2800" dirty="0" err="1" smtClean="0"/>
              <a:t>rad</a:t>
            </a:r>
            <a:endParaRPr lang="en-US" sz="2800" dirty="0" smtClean="0"/>
          </a:p>
          <a:p>
            <a:pPr lvl="1"/>
            <a:r>
              <a:rPr lang="en-US" sz="2800" dirty="0" smtClean="0"/>
              <a:t>40/40 cm, </a:t>
            </a:r>
            <a:r>
              <a:rPr lang="en-US" sz="2800" i="1" dirty="0">
                <a:latin typeface="Symbol" charset="2"/>
                <a:cs typeface="Symbol" charset="2"/>
              </a:rPr>
              <a:t>q</a:t>
            </a:r>
            <a:r>
              <a:rPr lang="en-US" sz="2800" dirty="0"/>
              <a:t>=590 </a:t>
            </a:r>
            <a:r>
              <a:rPr lang="en-US" sz="2800" i="1" dirty="0" err="1" smtClean="0">
                <a:latin typeface="Symbol" charset="2"/>
                <a:cs typeface="Symbol" charset="2"/>
              </a:rPr>
              <a:t>m</a:t>
            </a:r>
            <a:r>
              <a:rPr lang="en-US" sz="2800" dirty="0" err="1" smtClean="0"/>
              <a:t>rad</a:t>
            </a:r>
            <a:endParaRPr lang="en-US" sz="2800" dirty="0" smtClean="0"/>
          </a:p>
          <a:p>
            <a:pPr lvl="1"/>
            <a:r>
              <a:rPr lang="en-US" sz="2800" dirty="0" smtClean="0"/>
              <a:t>30/7.5 cm, </a:t>
            </a:r>
            <a:r>
              <a:rPr lang="en-US" sz="2800" i="1" dirty="0">
                <a:latin typeface="Symbol" charset="2"/>
                <a:cs typeface="Symbol" charset="2"/>
              </a:rPr>
              <a:t>q</a:t>
            </a:r>
            <a:r>
              <a:rPr lang="en-US" sz="2800" dirty="0"/>
              <a:t>=</a:t>
            </a:r>
            <a:r>
              <a:rPr lang="en-US" sz="2800" dirty="0" smtClean="0"/>
              <a:t>550 </a:t>
            </a:r>
            <a:r>
              <a:rPr lang="en-US" sz="2800" i="1" dirty="0" err="1">
                <a:latin typeface="Symbol" charset="2"/>
                <a:cs typeface="Symbol" charset="2"/>
              </a:rPr>
              <a:t>m</a:t>
            </a:r>
            <a:r>
              <a:rPr lang="en-US" sz="2800" dirty="0" err="1"/>
              <a:t>rad</a:t>
            </a:r>
            <a:endParaRPr lang="en-US" sz="2800" dirty="0"/>
          </a:p>
          <a:p>
            <a:r>
              <a:rPr lang="en-US" i="1" dirty="0" smtClean="0">
                <a:latin typeface="Symbol" charset="2"/>
                <a:cs typeface="Symbol" charset="2"/>
              </a:rPr>
              <a:t>e</a:t>
            </a:r>
            <a:r>
              <a:rPr lang="en-US" baseline="-25000" dirty="0" smtClean="0"/>
              <a:t>x</a:t>
            </a:r>
            <a:r>
              <a:rPr lang="en-US" dirty="0" smtClean="0"/>
              <a:t>=</a:t>
            </a:r>
            <a:r>
              <a:rPr lang="en-US" i="1" dirty="0" err="1" smtClean="0">
                <a:latin typeface="Symbol" charset="2"/>
                <a:cs typeface="Symbol" charset="2"/>
              </a:rPr>
              <a:t>e</a:t>
            </a:r>
            <a:r>
              <a:rPr lang="en-US" baseline="-25000" dirty="0" err="1" smtClean="0"/>
              <a:t>y</a:t>
            </a:r>
            <a:r>
              <a:rPr lang="en-US" dirty="0" smtClean="0"/>
              <a:t>=2.5 </a:t>
            </a:r>
            <a:r>
              <a:rPr lang="en-US" i="1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m</a:t>
            </a:r>
          </a:p>
          <a:p>
            <a:r>
              <a:rPr lang="en-US" i="1" dirty="0" err="1" smtClean="0">
                <a:latin typeface="Symbol" charset="2"/>
                <a:cs typeface="Symbol" charset="2"/>
              </a:rPr>
              <a:t>s</a:t>
            </a:r>
            <a:r>
              <a:rPr lang="en-US" baseline="-25000" dirty="0" err="1" smtClean="0"/>
              <a:t>z</a:t>
            </a:r>
            <a:r>
              <a:rPr lang="en-US" dirty="0" smtClean="0"/>
              <a:t>=7.5 cm, </a:t>
            </a:r>
            <a:r>
              <a:rPr lang="en-US" i="1" dirty="0" err="1" smtClean="0">
                <a:latin typeface="Symbol" charset="2"/>
                <a:cs typeface="Symbol" charset="2"/>
              </a:rPr>
              <a:t>s</a:t>
            </a:r>
            <a:r>
              <a:rPr lang="en-US" i="1" baseline="-25000" dirty="0" err="1" smtClean="0">
                <a:latin typeface="Symbol" charset="2"/>
                <a:cs typeface="Symbol" charset="2"/>
              </a:rPr>
              <a:t>d</a:t>
            </a:r>
            <a:r>
              <a:rPr lang="en-US" dirty="0" smtClean="0"/>
              <a:t>=1.1E-4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 Jul.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A.Valishev, First results for C-K beam-beam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6708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 Jul. 2013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A.Valishev, First results for C-K beam-beam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en-US" dirty="0" smtClean="0"/>
              <a:t>Present nominal HL-LHC (1/4)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199" y="1188719"/>
            <a:ext cx="6899982" cy="5349240"/>
          </a:xfrm>
        </p:spPr>
        <p:txBody>
          <a:bodyPr>
            <a:normAutofit/>
          </a:bodyPr>
          <a:lstStyle/>
          <a:p>
            <a:r>
              <a:rPr lang="en-US" dirty="0" smtClean="0"/>
              <a:t>constant </a:t>
            </a:r>
            <a:r>
              <a:rPr lang="en-US" i="1" dirty="0" smtClean="0">
                <a:latin typeface="Symbol" charset="2"/>
                <a:cs typeface="Symbol" charset="2"/>
              </a:rPr>
              <a:t>q</a:t>
            </a:r>
            <a:r>
              <a:rPr lang="en-US" dirty="0" smtClean="0"/>
              <a:t>=590 </a:t>
            </a:r>
            <a:r>
              <a:rPr lang="en-US" i="1" dirty="0" err="1" smtClean="0">
                <a:latin typeface="Symbol" charset="2"/>
                <a:cs typeface="Symbol" charset="2"/>
              </a:rPr>
              <a:t>m</a:t>
            </a:r>
            <a:r>
              <a:rPr lang="en-US" dirty="0" err="1" smtClean="0"/>
              <a:t>rad</a:t>
            </a:r>
            <a:endParaRPr lang="en-US" dirty="0"/>
          </a:p>
          <a:p>
            <a:r>
              <a:rPr lang="en-US" dirty="0" smtClean="0"/>
              <a:t>full crab (head-on collisions), 3 IPs</a:t>
            </a:r>
          </a:p>
          <a:p>
            <a:r>
              <a:rPr lang="en-US" dirty="0" smtClean="0"/>
              <a:t>leveling by </a:t>
            </a:r>
            <a:r>
              <a:rPr lang="en-US" i="1" dirty="0" smtClean="0">
                <a:latin typeface="Symbol" charset="2"/>
                <a:cs typeface="Symbol" charset="2"/>
              </a:rPr>
              <a:t>b</a:t>
            </a:r>
            <a:r>
              <a:rPr lang="en-US" dirty="0" smtClean="0"/>
              <a:t>*</a:t>
            </a:r>
          </a:p>
          <a:p>
            <a:r>
              <a:rPr lang="en-US" i="1" dirty="0" smtClean="0">
                <a:latin typeface="Symbol" charset="2"/>
                <a:cs typeface="Symbol" charset="2"/>
              </a:rPr>
              <a:t>x</a:t>
            </a:r>
            <a:r>
              <a:rPr lang="en-US" dirty="0" smtClean="0"/>
              <a:t>=0.032 – is it OK???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126157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 Jul. 2013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A.Valishev, First results for C-K beam-beam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4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en-US" dirty="0" smtClean="0"/>
              <a:t>Present nominal HL-LHC (2/4)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99006" y="861867"/>
            <a:ext cx="70194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 </a:t>
            </a:r>
            <a:r>
              <a:rPr lang="en-US" sz="1600" i="1" dirty="0" smtClean="0">
                <a:latin typeface="Symbol" charset="2"/>
                <a:cs typeface="Symbol" charset="2"/>
              </a:rPr>
              <a:t>b</a:t>
            </a:r>
            <a:r>
              <a:rPr lang="en-US" sz="1600" dirty="0" smtClean="0"/>
              <a:t>*=40/40cm, </a:t>
            </a:r>
            <a:r>
              <a:rPr lang="en-US" sz="1600" i="1" dirty="0" smtClean="0">
                <a:latin typeface="Symbol" charset="2"/>
                <a:cs typeface="Symbol" charset="2"/>
              </a:rPr>
              <a:t>q</a:t>
            </a:r>
            <a:r>
              <a:rPr lang="en-US" sz="1600" dirty="0" smtClean="0"/>
              <a:t>=590</a:t>
            </a:r>
            <a:r>
              <a:rPr lang="en-US" sz="1600" i="1" dirty="0" smtClean="0">
                <a:latin typeface="Symbol" charset="2"/>
                <a:cs typeface="Symbol" charset="2"/>
              </a:rPr>
              <a:t>m</a:t>
            </a:r>
            <a:r>
              <a:rPr lang="en-US" sz="1600" dirty="0" smtClean="0"/>
              <a:t>rad (20.3 </a:t>
            </a:r>
            <a:r>
              <a:rPr lang="en-US" sz="1600" i="1" dirty="0" smtClean="0">
                <a:latin typeface="Symbol" charset="2"/>
                <a:cs typeface="Symbol" charset="2"/>
              </a:rPr>
              <a:t>s</a:t>
            </a:r>
            <a:r>
              <a:rPr lang="en-US" sz="1600" dirty="0" smtClean="0"/>
              <a:t>)</a:t>
            </a:r>
            <a:r>
              <a:rPr lang="en-US" sz="1600" dirty="0" smtClean="0"/>
              <a:t> </a:t>
            </a:r>
            <a:r>
              <a:rPr lang="en-US" sz="1600" dirty="0" smtClean="0"/>
              <a:t>N=2.2</a:t>
            </a:r>
            <a:r>
              <a:rPr lang="en-US" sz="1600" dirty="0" smtClean="0">
                <a:sym typeface="Symbol"/>
              </a:rPr>
              <a:t></a:t>
            </a:r>
            <a:r>
              <a:rPr lang="en-US" sz="1600" dirty="0" smtClean="0">
                <a:sym typeface="Symbol"/>
              </a:rPr>
              <a:t>10</a:t>
            </a:r>
            <a:r>
              <a:rPr lang="en-US" sz="1600" baseline="30000" dirty="0" smtClean="0">
                <a:sym typeface="Symbol"/>
              </a:rPr>
              <a:t>11</a:t>
            </a:r>
            <a:r>
              <a:rPr lang="en-US" sz="1600" dirty="0" smtClean="0"/>
              <a:t> , L=8.7E34</a:t>
            </a:r>
            <a:endParaRPr lang="ru-RU" sz="1600" dirty="0"/>
          </a:p>
        </p:txBody>
      </p:sp>
      <p:pic>
        <p:nvPicPr>
          <p:cNvPr id="9" name="Picture 8" descr="Screen shot 2013-07-24 at 8.19.50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9002" y="1479974"/>
            <a:ext cx="2567744" cy="2312632"/>
          </a:xfrm>
          <a:prstGeom prst="rect">
            <a:avLst/>
          </a:prstGeom>
        </p:spPr>
      </p:pic>
      <p:pic>
        <p:nvPicPr>
          <p:cNvPr id="10" name="Picture 9" descr="Screen shot 2013-07-24 at 8.21.34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9001" y="3932900"/>
            <a:ext cx="2567743" cy="230708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9364" y="3920892"/>
            <a:ext cx="2632018" cy="233957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4438" y="1474096"/>
            <a:ext cx="2643265" cy="234956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38976" y="2679323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s</a:t>
            </a:r>
            <a:r>
              <a:rPr lang="en-US" dirty="0" smtClean="0"/>
              <a:t> = 0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420118" y="4839563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s</a:t>
            </a:r>
            <a:r>
              <a:rPr lang="en-US" dirty="0" smtClean="0"/>
              <a:t> = 1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2518865" y="3127888"/>
            <a:ext cx="507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1/7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206523" y="2545550"/>
            <a:ext cx="62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1/10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3720791" y="2251655"/>
            <a:ext cx="62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1/13</a:t>
            </a:r>
            <a:endParaRPr lang="en-US" dirty="0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3652352" y="4964735"/>
            <a:ext cx="1647757" cy="976153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4098619" y="4581825"/>
            <a:ext cx="1925663" cy="1285590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0784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Screen shot 2013-07-24 at 8.21.02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3015" y="1966831"/>
            <a:ext cx="4235040" cy="4084994"/>
          </a:xfrm>
          <a:prstGeom prst="rect">
            <a:avLst/>
          </a:prstGeom>
        </p:spPr>
      </p:pic>
      <p:pic>
        <p:nvPicPr>
          <p:cNvPr id="7" name="Picture 6" descr="da_vs_angle_beta40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1462" y="1286959"/>
            <a:ext cx="6393949" cy="479546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 Jul. 2013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A.Valishev, First results for C-K beam-beam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5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en-US" dirty="0" smtClean="0"/>
              <a:t>Present nominal HL-LHC (3/4)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99006" y="861867"/>
            <a:ext cx="70194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 </a:t>
            </a:r>
            <a:r>
              <a:rPr lang="en-US" sz="1600" i="1" dirty="0" smtClean="0">
                <a:latin typeface="Symbol" charset="2"/>
                <a:cs typeface="Symbol" charset="2"/>
              </a:rPr>
              <a:t>b</a:t>
            </a:r>
            <a:r>
              <a:rPr lang="en-US" sz="1600" dirty="0" smtClean="0"/>
              <a:t>*=40/40cm, </a:t>
            </a:r>
            <a:r>
              <a:rPr lang="en-US" sz="1600" i="1" dirty="0" smtClean="0">
                <a:latin typeface="Symbol" charset="2"/>
                <a:cs typeface="Symbol" charset="2"/>
              </a:rPr>
              <a:t>q</a:t>
            </a:r>
            <a:r>
              <a:rPr lang="en-US" sz="1600" dirty="0" smtClean="0"/>
              <a:t>=590</a:t>
            </a:r>
            <a:r>
              <a:rPr lang="en-US" sz="1600" i="1" dirty="0" smtClean="0">
                <a:latin typeface="Symbol" charset="2"/>
                <a:cs typeface="Symbol" charset="2"/>
              </a:rPr>
              <a:t>m</a:t>
            </a:r>
            <a:r>
              <a:rPr lang="en-US" sz="1600" dirty="0" smtClean="0"/>
              <a:t>rad (20.3 </a:t>
            </a:r>
            <a:r>
              <a:rPr lang="en-US" sz="1600" i="1" dirty="0" smtClean="0">
                <a:latin typeface="Symbol" charset="2"/>
                <a:cs typeface="Symbol" charset="2"/>
              </a:rPr>
              <a:t>s</a:t>
            </a:r>
            <a:r>
              <a:rPr lang="en-US" sz="1600" dirty="0" smtClean="0"/>
              <a:t>)</a:t>
            </a:r>
            <a:r>
              <a:rPr lang="en-US" sz="1600" dirty="0" smtClean="0"/>
              <a:t> </a:t>
            </a:r>
            <a:r>
              <a:rPr lang="en-US" sz="1600" dirty="0" smtClean="0"/>
              <a:t>N=2.2</a:t>
            </a:r>
            <a:r>
              <a:rPr lang="en-US" sz="1600" dirty="0" smtClean="0">
                <a:sym typeface="Symbol"/>
              </a:rPr>
              <a:t></a:t>
            </a:r>
            <a:r>
              <a:rPr lang="en-US" sz="1600" dirty="0" smtClean="0">
                <a:sym typeface="Symbol"/>
              </a:rPr>
              <a:t>10</a:t>
            </a:r>
            <a:r>
              <a:rPr lang="en-US" sz="1600" baseline="30000" dirty="0" smtClean="0">
                <a:sym typeface="Symbol"/>
              </a:rPr>
              <a:t>11</a:t>
            </a:r>
            <a:r>
              <a:rPr lang="en-US" sz="1600" dirty="0" smtClean="0"/>
              <a:t> , L=8.7E34</a:t>
            </a:r>
            <a:endParaRPr lang="ru-RU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955376" y="3191648"/>
            <a:ext cx="13640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s</a:t>
            </a:r>
            <a:r>
              <a:rPr lang="en-US" dirty="0" smtClean="0"/>
              <a:t> = </a:t>
            </a:r>
            <a:r>
              <a:rPr lang="en-US" dirty="0" smtClean="0"/>
              <a:t>2.45 </a:t>
            </a:r>
            <a:r>
              <a:rPr lang="en-US" i="1" dirty="0" smtClean="0">
                <a:latin typeface="Symbol" charset="2"/>
                <a:cs typeface="Symbol" charset="2"/>
              </a:rPr>
              <a:t>s</a:t>
            </a:r>
            <a:r>
              <a:rPr lang="en-US" dirty="0" smtClean="0"/>
              <a:t> = 2.7E-4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873778" y="5918686"/>
            <a:ext cx="73859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1E6 turns DA is over 9 </a:t>
            </a:r>
            <a:r>
              <a:rPr lang="en-US" sz="2400" i="1" dirty="0" smtClean="0">
                <a:latin typeface="Symbol" charset="2"/>
                <a:cs typeface="Symbol" charset="2"/>
              </a:rPr>
              <a:t>s</a:t>
            </a:r>
            <a:r>
              <a:rPr lang="en-US" sz="2400" dirty="0" smtClean="0"/>
              <a:t> for </a:t>
            </a:r>
            <a:r>
              <a:rPr lang="en-US" sz="2400" i="1" dirty="0" err="1" smtClean="0">
                <a:latin typeface="Symbol" charset="2"/>
                <a:cs typeface="Symbol" charset="2"/>
              </a:rPr>
              <a:t>D</a:t>
            </a:r>
            <a:r>
              <a:rPr lang="en-US" sz="2400" dirty="0" err="1" smtClean="0"/>
              <a:t>p</a:t>
            </a:r>
            <a:r>
              <a:rPr lang="en-US" sz="2400" dirty="0" smtClean="0"/>
              <a:t>/p=2.7E-4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5719194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 Jul. 2013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A.Valishev, First results for C-K beam-beam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6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en-US" dirty="0" smtClean="0"/>
              <a:t>Present nominal HL-LHC (4/4)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Conclusion:</a:t>
            </a:r>
          </a:p>
          <a:p>
            <a:pPr marL="0" indent="0" algn="ctr">
              <a:buNone/>
            </a:pPr>
            <a:r>
              <a:rPr lang="en-US" dirty="0" smtClean="0"/>
              <a:t>One should not be too concerned about </a:t>
            </a:r>
            <a:r>
              <a:rPr lang="en-US" i="1" dirty="0" smtClean="0">
                <a:latin typeface="Symbol" charset="2"/>
                <a:cs typeface="Symbol" charset="2"/>
              </a:rPr>
              <a:t>x</a:t>
            </a:r>
            <a:r>
              <a:rPr lang="en-US" dirty="0" smtClean="0"/>
              <a:t>=0.032 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32439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 Jul. 2013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A.Valishev, First results for C-K beam-beam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7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en-US" dirty="0" smtClean="0"/>
              <a:t>Crab-Kiss #1 (1/4)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199" y="1188719"/>
            <a:ext cx="7487717" cy="5349240"/>
          </a:xfrm>
        </p:spPr>
        <p:txBody>
          <a:bodyPr>
            <a:normAutofit/>
          </a:bodyPr>
          <a:lstStyle/>
          <a:p>
            <a:r>
              <a:rPr lang="en-US" dirty="0" smtClean="0"/>
              <a:t>constant </a:t>
            </a:r>
            <a:r>
              <a:rPr lang="en-US" i="1" dirty="0" smtClean="0">
                <a:latin typeface="Symbol" charset="2"/>
                <a:cs typeface="Symbol" charset="2"/>
              </a:rPr>
              <a:t>q</a:t>
            </a:r>
            <a:r>
              <a:rPr lang="en-US" dirty="0" smtClean="0"/>
              <a:t>=590 </a:t>
            </a:r>
            <a:r>
              <a:rPr lang="en-US" i="1" dirty="0" err="1" smtClean="0">
                <a:latin typeface="Symbol" charset="2"/>
                <a:cs typeface="Symbol" charset="2"/>
              </a:rPr>
              <a:t>m</a:t>
            </a:r>
            <a:r>
              <a:rPr lang="en-US" dirty="0" err="1" smtClean="0"/>
              <a:t>rad</a:t>
            </a:r>
            <a:r>
              <a:rPr lang="en-US" dirty="0" smtClean="0"/>
              <a:t> (12.5 </a:t>
            </a:r>
            <a:r>
              <a:rPr lang="en-US" i="1" dirty="0" smtClean="0">
                <a:latin typeface="Symbol" charset="2"/>
                <a:cs typeface="Symbol" charset="2"/>
              </a:rPr>
              <a:t>s</a:t>
            </a:r>
            <a:r>
              <a:rPr lang="en-US" dirty="0" smtClean="0"/>
              <a:t>)</a:t>
            </a:r>
            <a:endParaRPr lang="en-US" dirty="0"/>
          </a:p>
          <a:p>
            <a:r>
              <a:rPr lang="en-US" dirty="0" smtClean="0"/>
              <a:t>constant </a:t>
            </a:r>
            <a:r>
              <a:rPr lang="en-US" i="1" dirty="0" smtClean="0">
                <a:latin typeface="Symbol" charset="2"/>
                <a:cs typeface="Symbol" charset="2"/>
              </a:rPr>
              <a:t>b</a:t>
            </a:r>
            <a:r>
              <a:rPr lang="en-US" dirty="0" smtClean="0"/>
              <a:t>*=15/15 cm</a:t>
            </a:r>
          </a:p>
          <a:p>
            <a:r>
              <a:rPr lang="en-US" dirty="0" smtClean="0"/>
              <a:t>leveling by C-K angle in </a:t>
            </a:r>
            <a:r>
              <a:rPr lang="en-US" u="sng" dirty="0" smtClean="0"/>
              <a:t>crossing</a:t>
            </a:r>
            <a:r>
              <a:rPr lang="en-US" dirty="0" smtClean="0"/>
              <a:t> plane</a:t>
            </a:r>
          </a:p>
          <a:p>
            <a:r>
              <a:rPr lang="en-US" i="1" dirty="0" smtClean="0">
                <a:latin typeface="Symbol" charset="2"/>
                <a:cs typeface="Symbol" charset="2"/>
              </a:rPr>
              <a:t>x</a:t>
            </a:r>
            <a:r>
              <a:rPr lang="en-US" dirty="0" smtClean="0"/>
              <a:t>=0.015</a:t>
            </a:r>
          </a:p>
          <a:p>
            <a:r>
              <a:rPr lang="en-US" dirty="0" smtClean="0"/>
              <a:t>Are there beam-beam effects from C-K?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478909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 Jul. 2013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A.Valishev, First results for C-K beam-beam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8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en-US" dirty="0" smtClean="0"/>
              <a:t>Crab-Kiss #1 (2/4)</a:t>
            </a:r>
            <a:endParaRPr lang="en-US" dirty="0"/>
          </a:p>
        </p:txBody>
      </p:sp>
      <p:pic>
        <p:nvPicPr>
          <p:cNvPr id="8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852432"/>
            <a:ext cx="2266950" cy="2028825"/>
          </a:xfrm>
          <a:prstGeom prst="rect">
            <a:avLst/>
          </a:prstGeom>
        </p:spPr>
      </p:pic>
      <p:pic>
        <p:nvPicPr>
          <p:cNvPr id="9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852431"/>
            <a:ext cx="2266950" cy="2028825"/>
          </a:xfrm>
          <a:prstGeom prst="rect">
            <a:avLst/>
          </a:prstGeom>
        </p:spPr>
      </p:pic>
      <p:pic>
        <p:nvPicPr>
          <p:cNvPr id="10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852429"/>
            <a:ext cx="2266950" cy="2028825"/>
          </a:xfrm>
          <a:prstGeom prst="rect">
            <a:avLst/>
          </a:prstGeom>
        </p:spPr>
      </p:pic>
      <p:pic>
        <p:nvPicPr>
          <p:cNvPr id="11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2813243"/>
            <a:ext cx="2266950" cy="2028825"/>
          </a:xfrm>
          <a:prstGeom prst="rect">
            <a:avLst/>
          </a:prstGeom>
        </p:spPr>
      </p:pic>
      <p:pic>
        <p:nvPicPr>
          <p:cNvPr id="12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2813243"/>
            <a:ext cx="2266950" cy="2028825"/>
          </a:xfrm>
          <a:prstGeom prst="rect">
            <a:avLst/>
          </a:prstGeom>
        </p:spPr>
      </p:pic>
      <p:pic>
        <p:nvPicPr>
          <p:cNvPr id="13" name="Рисунок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2813241"/>
            <a:ext cx="2266950" cy="2028825"/>
          </a:xfrm>
          <a:prstGeom prst="rect">
            <a:avLst/>
          </a:prstGeom>
        </p:spPr>
      </p:pic>
      <p:pic>
        <p:nvPicPr>
          <p:cNvPr id="14" name="Рисунок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4784549"/>
            <a:ext cx="2266950" cy="2028825"/>
          </a:xfrm>
          <a:prstGeom prst="rect">
            <a:avLst/>
          </a:prstGeom>
        </p:spPr>
      </p:pic>
      <p:pic>
        <p:nvPicPr>
          <p:cNvPr id="15" name="Рисунок 1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4784549"/>
            <a:ext cx="2266950" cy="2028825"/>
          </a:xfrm>
          <a:prstGeom prst="rect">
            <a:avLst/>
          </a:prstGeom>
        </p:spPr>
      </p:pic>
      <p:pic>
        <p:nvPicPr>
          <p:cNvPr id="16" name="Рисунок 1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4784549"/>
            <a:ext cx="2266950" cy="2028825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323528" y="1293816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s</a:t>
            </a:r>
            <a:r>
              <a:rPr lang="en-US" dirty="0" smtClean="0"/>
              <a:t> = 0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296540" y="5614295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s</a:t>
            </a:r>
            <a:r>
              <a:rPr lang="en-US" dirty="0" smtClean="0"/>
              <a:t> = 2.4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304670" y="3454056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s</a:t>
            </a:r>
            <a:r>
              <a:rPr lang="en-US" dirty="0" smtClean="0"/>
              <a:t> = 1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1433675" y="840874"/>
            <a:ext cx="7019478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 </a:t>
            </a:r>
            <a:r>
              <a:rPr lang="en-US" sz="1600" dirty="0" smtClean="0"/>
              <a:t>C-K 590</a:t>
            </a:r>
            <a:r>
              <a:rPr lang="en-US" sz="1600" dirty="0" smtClean="0"/>
              <a:t>, </a:t>
            </a:r>
            <a:r>
              <a:rPr lang="en-US" sz="1600" dirty="0" smtClean="0"/>
              <a:t>N=2.2</a:t>
            </a:r>
            <a:r>
              <a:rPr lang="en-US" sz="1600" dirty="0" smtClean="0">
                <a:sym typeface="Symbol"/>
              </a:rPr>
              <a:t>10</a:t>
            </a:r>
            <a:r>
              <a:rPr lang="en-US" sz="1600" baseline="30000" dirty="0" smtClean="0">
                <a:sym typeface="Symbol"/>
              </a:rPr>
              <a:t>11</a:t>
            </a:r>
            <a:r>
              <a:rPr lang="en-US" sz="1600" dirty="0" smtClean="0"/>
              <a:t>   </a:t>
            </a:r>
            <a:r>
              <a:rPr lang="en-US" sz="1600" dirty="0" smtClean="0"/>
              <a:t>   </a:t>
            </a:r>
            <a:r>
              <a:rPr lang="en-US" sz="1600" dirty="0" smtClean="0"/>
              <a:t>          ½ C-K</a:t>
            </a:r>
            <a:r>
              <a:rPr lang="en-US" sz="1600" dirty="0" smtClean="0"/>
              <a:t>, </a:t>
            </a:r>
            <a:r>
              <a:rPr lang="en-US" sz="1600" dirty="0" smtClean="0"/>
              <a:t>N=1.7</a:t>
            </a:r>
            <a:r>
              <a:rPr lang="en-US" sz="1600" dirty="0" smtClean="0">
                <a:sym typeface="Symbol"/>
              </a:rPr>
              <a:t>10</a:t>
            </a:r>
            <a:r>
              <a:rPr lang="en-US" sz="1600" baseline="30000" dirty="0" smtClean="0">
                <a:sym typeface="Symbol"/>
              </a:rPr>
              <a:t>11</a:t>
            </a:r>
            <a:r>
              <a:rPr lang="en-US" sz="1600" dirty="0" smtClean="0"/>
              <a:t>              </a:t>
            </a:r>
            <a:r>
              <a:rPr lang="en-US" sz="1600" dirty="0" smtClean="0"/>
              <a:t>       Crab </a:t>
            </a:r>
            <a:r>
              <a:rPr lang="en-US" sz="1600" dirty="0" smtClean="0"/>
              <a:t>cross., N=1.28</a:t>
            </a:r>
            <a:r>
              <a:rPr lang="en-US" sz="1600" dirty="0" smtClean="0">
                <a:sym typeface="Symbol"/>
              </a:rPr>
              <a:t>10</a:t>
            </a:r>
            <a:r>
              <a:rPr lang="en-US" sz="1600" baseline="30000" dirty="0" smtClean="0">
                <a:sym typeface="Symbol"/>
              </a:rPr>
              <a:t>11</a:t>
            </a:r>
            <a:r>
              <a:rPr lang="en-US" sz="1600" dirty="0" smtClean="0"/>
              <a:t> </a:t>
            </a:r>
            <a:endParaRPr lang="ru-RU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1619672" y="6267682"/>
            <a:ext cx="103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L=6.9E34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4006431" y="6267681"/>
            <a:ext cx="103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L=6.9E34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6475693" y="6267681"/>
            <a:ext cx="103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L=6.9E34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17607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2000" y="831769"/>
            <a:ext cx="2266950" cy="2028825"/>
          </a:xfrm>
          <a:prstGeom prst="rect">
            <a:avLst/>
          </a:prstGeom>
        </p:spPr>
      </p:pic>
      <p:pic>
        <p:nvPicPr>
          <p:cNvPr id="25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0000" y="831769"/>
            <a:ext cx="2266950" cy="2028825"/>
          </a:xfrm>
          <a:prstGeom prst="rect">
            <a:avLst/>
          </a:prstGeom>
        </p:spPr>
      </p:pic>
      <p:pic>
        <p:nvPicPr>
          <p:cNvPr id="26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000" y="831769"/>
            <a:ext cx="2266950" cy="2028825"/>
          </a:xfrm>
          <a:prstGeom prst="rect">
            <a:avLst/>
          </a:prstGeom>
        </p:spPr>
      </p:pic>
      <p:pic>
        <p:nvPicPr>
          <p:cNvPr id="27" name="Рисунок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2000" y="2813242"/>
            <a:ext cx="2266950" cy="2028825"/>
          </a:xfrm>
          <a:prstGeom prst="rect">
            <a:avLst/>
          </a:prstGeom>
        </p:spPr>
      </p:pic>
      <p:pic>
        <p:nvPicPr>
          <p:cNvPr id="28" name="Рисунок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0000" y="2813242"/>
            <a:ext cx="2266950" cy="2028825"/>
          </a:xfrm>
          <a:prstGeom prst="rect">
            <a:avLst/>
          </a:prstGeom>
        </p:spPr>
      </p:pic>
      <p:pic>
        <p:nvPicPr>
          <p:cNvPr id="29" name="Рисунок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000" y="2813242"/>
            <a:ext cx="2266950" cy="2028825"/>
          </a:xfrm>
          <a:prstGeom prst="rect">
            <a:avLst/>
          </a:prstGeom>
        </p:spPr>
      </p:pic>
      <p:pic>
        <p:nvPicPr>
          <p:cNvPr id="30" name="Рисунок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2000" y="4784548"/>
            <a:ext cx="2266950" cy="2028825"/>
          </a:xfrm>
          <a:prstGeom prst="rect">
            <a:avLst/>
          </a:prstGeom>
        </p:spPr>
      </p:pic>
      <p:pic>
        <p:nvPicPr>
          <p:cNvPr id="31" name="Рисунок 1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0000" y="4784548"/>
            <a:ext cx="2266950" cy="2028825"/>
          </a:xfrm>
          <a:prstGeom prst="rect">
            <a:avLst/>
          </a:prstGeom>
        </p:spPr>
      </p:pic>
      <p:pic>
        <p:nvPicPr>
          <p:cNvPr id="32" name="Рисунок 1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000" y="4784547"/>
            <a:ext cx="2266950" cy="2028825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 Jul. 2013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A.Valishev, First results for C-K beam-beam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9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en-US" dirty="0" smtClean="0"/>
              <a:t>Crab-Kiss #1 (3/4)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323528" y="1293816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s</a:t>
            </a:r>
            <a:r>
              <a:rPr lang="en-US" dirty="0" smtClean="0"/>
              <a:t> = 0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296540" y="5614295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s</a:t>
            </a:r>
            <a:r>
              <a:rPr lang="en-US" dirty="0" smtClean="0"/>
              <a:t> = 2.4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304670" y="3454056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s</a:t>
            </a:r>
            <a:r>
              <a:rPr lang="en-US" dirty="0" smtClean="0"/>
              <a:t> = 1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1433675" y="714919"/>
            <a:ext cx="7019478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 </a:t>
            </a:r>
            <a:r>
              <a:rPr lang="en-US" sz="1600" dirty="0" smtClean="0"/>
              <a:t>C-K</a:t>
            </a:r>
            <a:r>
              <a:rPr lang="en-US" sz="1600" dirty="0" smtClean="0"/>
              <a:t>, </a:t>
            </a:r>
            <a:r>
              <a:rPr lang="en-US" sz="1600" dirty="0" smtClean="0"/>
              <a:t>N=2.2</a:t>
            </a:r>
            <a:r>
              <a:rPr lang="en-US" sz="1600" dirty="0" smtClean="0">
                <a:sym typeface="Symbol"/>
              </a:rPr>
              <a:t>10</a:t>
            </a:r>
            <a:r>
              <a:rPr lang="en-US" sz="1600" baseline="30000" dirty="0" smtClean="0">
                <a:sym typeface="Symbol"/>
              </a:rPr>
              <a:t>11</a:t>
            </a:r>
            <a:r>
              <a:rPr lang="en-US" sz="1600" dirty="0" smtClean="0"/>
              <a:t>               </a:t>
            </a:r>
            <a:r>
              <a:rPr lang="en-US" sz="1600" dirty="0"/>
              <a:t> </a:t>
            </a:r>
            <a:r>
              <a:rPr lang="en-US" sz="1600" dirty="0" smtClean="0"/>
              <a:t>         ½ C-K</a:t>
            </a:r>
            <a:r>
              <a:rPr lang="en-US" sz="1600" dirty="0" smtClean="0"/>
              <a:t>, </a:t>
            </a:r>
            <a:r>
              <a:rPr lang="en-US" sz="1600" dirty="0" smtClean="0"/>
              <a:t>N=1.7</a:t>
            </a:r>
            <a:r>
              <a:rPr lang="en-US" sz="1600" dirty="0" smtClean="0">
                <a:sym typeface="Symbol"/>
              </a:rPr>
              <a:t>10</a:t>
            </a:r>
            <a:r>
              <a:rPr lang="en-US" sz="1600" baseline="30000" dirty="0" smtClean="0">
                <a:sym typeface="Symbol"/>
              </a:rPr>
              <a:t>11</a:t>
            </a:r>
            <a:r>
              <a:rPr lang="en-US" sz="1600" dirty="0" smtClean="0"/>
              <a:t>              </a:t>
            </a:r>
            <a:r>
              <a:rPr lang="en-US" sz="1600" dirty="0" smtClean="0"/>
              <a:t>       Crab </a:t>
            </a:r>
            <a:r>
              <a:rPr lang="en-US" sz="1600" dirty="0" smtClean="0"/>
              <a:t>cross., N=1.28</a:t>
            </a:r>
            <a:r>
              <a:rPr lang="en-US" sz="1600" dirty="0" smtClean="0">
                <a:sym typeface="Symbol"/>
              </a:rPr>
              <a:t>10</a:t>
            </a:r>
            <a:r>
              <a:rPr lang="en-US" sz="1600" baseline="30000" dirty="0" smtClean="0">
                <a:sym typeface="Symbol"/>
              </a:rPr>
              <a:t>11</a:t>
            </a:r>
            <a:r>
              <a:rPr lang="en-US" sz="1600" dirty="0" smtClean="0"/>
              <a:t> </a:t>
            </a:r>
            <a:endParaRPr lang="ru-RU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2375331" y="4934655"/>
            <a:ext cx="103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L=6.9E34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4835556" y="4934655"/>
            <a:ext cx="103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L=6.9E34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7283828" y="4934655"/>
            <a:ext cx="103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L=6.9E34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55854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HiLumiLHC_Presentatio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65F00B9AFF9D4DB8D423D62D364FE5" ma:contentTypeVersion="0" ma:contentTypeDescription="Create a new document." ma:contentTypeScope="" ma:versionID="1f5c5222447e6795847028ce554a3f6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82125E1-CCB4-4909-BE88-A72A822A6F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3D553D58-F42B-43B9-BDA1-90638D0CBA0D}">
  <ds:schemaRefs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http://purl.org/dc/elements/1.1/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8A7ED259-6AEE-4E24-A95A-9729541A612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HiLumiLHC_PresentationTemplate</Template>
  <TotalTime>17363</TotalTime>
  <Words>1011</Words>
  <Application>Microsoft Macintosh PowerPoint</Application>
  <PresentationFormat>On-screen Show (4:3)</PresentationFormat>
  <Paragraphs>138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HiLumiLHC_PresentationTemplate</vt:lpstr>
      <vt:lpstr>First look at beam-beam effects with ‘Crab-Kiss’ for HL-LHC</vt:lpstr>
      <vt:lpstr>Common parameters</vt:lpstr>
      <vt:lpstr>Present nominal HL-LHC (1/4)</vt:lpstr>
      <vt:lpstr>Present nominal HL-LHC (2/4)</vt:lpstr>
      <vt:lpstr>Present nominal HL-LHC (3/4)</vt:lpstr>
      <vt:lpstr>Present nominal HL-LHC (4/4)</vt:lpstr>
      <vt:lpstr>Crab-Kiss #1 (1/4)</vt:lpstr>
      <vt:lpstr>Crab-Kiss #1 (2/4)</vt:lpstr>
      <vt:lpstr>Crab-Kiss #1 (3/4)</vt:lpstr>
      <vt:lpstr>Crab-Kiss #1 (4/4)</vt:lpstr>
      <vt:lpstr>Crab-Kiss #2 (1/4)</vt:lpstr>
      <vt:lpstr>Crab-Kiss #2 (2/4)</vt:lpstr>
      <vt:lpstr>Crab-Kiss #2 (3/4)</vt:lpstr>
      <vt:lpstr>Crab-Kiss #2 (4/4)</vt:lpstr>
      <vt:lpstr>Crab-Kiss #3 – TO BE DONE</vt:lpstr>
      <vt:lpstr>Summary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Cecile Noels</dc:creator>
  <cp:lastModifiedBy>Alexander Valishev</cp:lastModifiedBy>
  <cp:revision>169</cp:revision>
  <dcterms:created xsi:type="dcterms:W3CDTF">2011-12-13T14:40:13Z</dcterms:created>
  <dcterms:modified xsi:type="dcterms:W3CDTF">2013-07-25T14:26:31Z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0x0101003D65F00B9AFF9D4DB8D423D62D364FE5</vt:lpwstr>
  </property>
</Properties>
</file>