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3" r:id="rId2"/>
    <p:sldMasterId id="2147483676" r:id="rId3"/>
    <p:sldMasterId id="2147483689" r:id="rId4"/>
    <p:sldMasterId id="2147483693" r:id="rId5"/>
    <p:sldMasterId id="2147483699" r:id="rId6"/>
  </p:sldMasterIdLst>
  <p:notesMasterIdLst>
    <p:notesMasterId r:id="rId27"/>
  </p:notesMasterIdLst>
  <p:handoutMasterIdLst>
    <p:handoutMasterId r:id="rId28"/>
  </p:handoutMasterIdLst>
  <p:sldIdLst>
    <p:sldId id="259" r:id="rId7"/>
    <p:sldId id="258" r:id="rId8"/>
    <p:sldId id="257" r:id="rId9"/>
    <p:sldId id="277" r:id="rId10"/>
    <p:sldId id="263" r:id="rId11"/>
    <p:sldId id="262" r:id="rId12"/>
    <p:sldId id="268" r:id="rId13"/>
    <p:sldId id="261" r:id="rId14"/>
    <p:sldId id="264" r:id="rId15"/>
    <p:sldId id="265" r:id="rId16"/>
    <p:sldId id="273" r:id="rId17"/>
    <p:sldId id="266" r:id="rId18"/>
    <p:sldId id="269" r:id="rId19"/>
    <p:sldId id="270" r:id="rId20"/>
    <p:sldId id="274" r:id="rId21"/>
    <p:sldId id="267" r:id="rId22"/>
    <p:sldId id="272" r:id="rId23"/>
    <p:sldId id="271" r:id="rId24"/>
    <p:sldId id="276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902" autoAdjust="0"/>
  </p:normalViewPr>
  <p:slideViewPr>
    <p:cSldViewPr snapToGrid="0" snapToObjects="1">
      <p:cViewPr varScale="1">
        <p:scale>
          <a:sx n="81" d="100"/>
          <a:sy n="81" d="100"/>
        </p:scale>
        <p:origin x="-18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3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3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babik:experiments:sam_usage_vo_may2013.csv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babik:Downloads:SAM%20daily%20usag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Metric results</a:t>
            </a:r>
            <a:r>
              <a:rPr lang="en-US" baseline="0"/>
              <a:t> received per metric group (30th May 2013)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METRIC_COUNT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00291120815138282"/>
                  <c:y val="-0.01123595505617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Sheet2!$A$2:$A$15</c:f>
              <c:strCache>
                <c:ptCount val="14"/>
                <c:pt idx="0">
                  <c:v>org.atlas.SRM</c:v>
                </c:pt>
                <c:pt idx="1">
                  <c:v>org.cms.WN</c:v>
                </c:pt>
                <c:pt idx="2">
                  <c:v>org.atlas.CE-Pilot-submission</c:v>
                </c:pt>
                <c:pt idx="3">
                  <c:v>org.cms.SRM</c:v>
                </c:pt>
                <c:pt idx="4">
                  <c:v>org.atlas.WN</c:v>
                </c:pt>
                <c:pt idx="5">
                  <c:v>org.sam.CREAMCE-JobSubmit</c:v>
                </c:pt>
                <c:pt idx="6">
                  <c:v>org.lhcb.WN</c:v>
                </c:pt>
                <c:pt idx="7">
                  <c:v>org.sam.CREAMCE-DirectJobSubmit</c:v>
                </c:pt>
                <c:pt idx="8">
                  <c:v>org.sam.glexec.WN-gLExec</c:v>
                </c:pt>
                <c:pt idx="9">
                  <c:v>org.cms.glexec.WN-gLExec</c:v>
                </c:pt>
                <c:pt idx="10">
                  <c:v>org.sam.WN-SoftVer</c:v>
                </c:pt>
                <c:pt idx="11">
                  <c:v>org.lhcb.SRM</c:v>
                </c:pt>
                <c:pt idx="12">
                  <c:v>org.atlas.HC-Analysis</c:v>
                </c:pt>
                <c:pt idx="13">
                  <c:v>org.lhcb.LFC</c:v>
                </c:pt>
              </c:strCache>
            </c:strRef>
          </c:cat>
          <c:val>
            <c:numRef>
              <c:f>Sheet2!$B$2:$B$15</c:f>
              <c:numCache>
                <c:formatCode>General</c:formatCode>
                <c:ptCount val="14"/>
                <c:pt idx="0">
                  <c:v>78724.0</c:v>
                </c:pt>
                <c:pt idx="1">
                  <c:v>31197.0</c:v>
                </c:pt>
                <c:pt idx="2">
                  <c:v>25008.0</c:v>
                </c:pt>
                <c:pt idx="3">
                  <c:v>17025.0</c:v>
                </c:pt>
                <c:pt idx="4">
                  <c:v>15391.0</c:v>
                </c:pt>
                <c:pt idx="5">
                  <c:v>14916.0</c:v>
                </c:pt>
                <c:pt idx="6">
                  <c:v>11751.0</c:v>
                </c:pt>
                <c:pt idx="7">
                  <c:v>5958.0</c:v>
                </c:pt>
                <c:pt idx="8">
                  <c:v>5067.0</c:v>
                </c:pt>
                <c:pt idx="9">
                  <c:v>2693.0</c:v>
                </c:pt>
                <c:pt idx="10">
                  <c:v>1264.0</c:v>
                </c:pt>
                <c:pt idx="11">
                  <c:v>1044.0</c:v>
                </c:pt>
                <c:pt idx="12">
                  <c:v>215.0</c:v>
                </c:pt>
                <c:pt idx="13">
                  <c:v>192.0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6912792"/>
        <c:axId val="376909896"/>
      </c:barChart>
      <c:catAx>
        <c:axId val="376912792"/>
        <c:scaling>
          <c:orientation val="minMax"/>
        </c:scaling>
        <c:delete val="0"/>
        <c:axPos val="b"/>
        <c:majorTickMark val="out"/>
        <c:minorTickMark val="none"/>
        <c:tickLblPos val="nextTo"/>
        <c:crossAx val="376909896"/>
        <c:crosses val="autoZero"/>
        <c:auto val="1"/>
        <c:lblAlgn val="ctr"/>
        <c:lblOffset val="100"/>
        <c:noMultiLvlLbl val="0"/>
      </c:catAx>
      <c:valAx>
        <c:axId val="376909896"/>
        <c:scaling>
          <c:logBase val="10.0"/>
          <c:orientation val="minMax"/>
          <c:min val="10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6912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Metric results per VO received by</a:t>
            </a:r>
            <a:r>
              <a:rPr lang="en-US" baseline="0" dirty="0"/>
              <a:t> SAM </a:t>
            </a:r>
            <a:br>
              <a:rPr lang="en-US" baseline="0" dirty="0"/>
            </a:br>
            <a:r>
              <a:rPr lang="en-US" baseline="0" dirty="0" smtClean="0"/>
              <a:t>(30 August </a:t>
            </a:r>
            <a:r>
              <a:rPr lang="en-US" baseline="0" dirty="0"/>
              <a:t>2012)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Metric results</c:v>
                </c:pt>
              </c:strCache>
            </c:strRef>
          </c:tx>
          <c:spPr>
            <a:solidFill>
              <a:srgbClr val="2A4B98"/>
            </a:solidFill>
          </c:spPr>
          <c:invertIfNegative val="0"/>
          <c:cat>
            <c:strRef>
              <c:f>Sheet1!$A$4:$A$8</c:f>
              <c:strCache>
                <c:ptCount val="5"/>
                <c:pt idx="0">
                  <c:v>OPS</c:v>
                </c:pt>
                <c:pt idx="1">
                  <c:v>ATLAS</c:v>
                </c:pt>
                <c:pt idx="2">
                  <c:v>CMS</c:v>
                </c:pt>
                <c:pt idx="3">
                  <c:v>LHCb</c:v>
                </c:pt>
                <c:pt idx="4">
                  <c:v>ALICE</c:v>
                </c:pt>
              </c:strCache>
            </c:strRef>
          </c:cat>
          <c:val>
            <c:numRef>
              <c:f>Sheet1!$B$4:$B$8</c:f>
              <c:numCache>
                <c:formatCode>General</c:formatCode>
                <c:ptCount val="5"/>
                <c:pt idx="0">
                  <c:v>261480.0</c:v>
                </c:pt>
                <c:pt idx="1">
                  <c:v>252978.0</c:v>
                </c:pt>
                <c:pt idx="2">
                  <c:v>43571.0</c:v>
                </c:pt>
                <c:pt idx="3">
                  <c:v>25980.0</c:v>
                </c:pt>
                <c:pt idx="4">
                  <c:v>5246.0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9011448"/>
        <c:axId val="459014424"/>
      </c:barChart>
      <c:catAx>
        <c:axId val="459011448"/>
        <c:scaling>
          <c:orientation val="minMax"/>
        </c:scaling>
        <c:delete val="0"/>
        <c:axPos val="b"/>
        <c:majorTickMark val="out"/>
        <c:minorTickMark val="none"/>
        <c:tickLblPos val="nextTo"/>
        <c:crossAx val="459014424"/>
        <c:crosses val="autoZero"/>
        <c:auto val="1"/>
        <c:lblAlgn val="ctr"/>
        <c:lblOffset val="100"/>
        <c:noMultiLvlLbl val="0"/>
      </c:catAx>
      <c:valAx>
        <c:axId val="459014424"/>
        <c:scaling>
          <c:logBase val="10.0"/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590114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17EDB-8CF5-A243-B1C6-79F37021EDF5}" type="datetimeFigureOut">
              <a:rPr lang="en-US" smtClean="0"/>
              <a:t>7/17/13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2B16F-EF1B-4447-8DA3-9CC0629BE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5780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2C4021-181A-8744-97FB-DC7B357E03AE}" type="datetimeFigureOut">
              <a:rPr lang="en-US" smtClean="0"/>
              <a:t>7/17/13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BF123-B70A-ED46-8300-7A5F68A5B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0639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REGIONS</a:t>
            </a:r>
            <a:r>
              <a:rPr lang="en-US" baseline="0" dirty="0" smtClean="0"/>
              <a:t> …….. AGGREGATION (CENTRAL) ……… STATISTICS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5B0CB-2531-9E4A-A3A1-4A47F84D0CC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00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OSG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BF123-B70A-ED46-8300-7A5F68A5BA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101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/>
              <a:t>OPS (ops, pilot) – 31 metrics</a:t>
            </a:r>
          </a:p>
          <a:p>
            <a:pPr lvl="2"/>
            <a:r>
              <a:rPr lang="en-US" dirty="0" smtClean="0"/>
              <a:t>WLCG reports only; many more (</a:t>
            </a:r>
            <a:r>
              <a:rPr lang="en-US" dirty="0" err="1" smtClean="0"/>
              <a:t>unicore</a:t>
            </a:r>
            <a:r>
              <a:rPr lang="en-US" dirty="0" smtClean="0"/>
              <a:t>/</a:t>
            </a:r>
            <a:r>
              <a:rPr lang="en-US" dirty="0" err="1" smtClean="0"/>
              <a:t>mpi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ALICE (</a:t>
            </a:r>
            <a:r>
              <a:rPr lang="en-US" dirty="0" err="1" smtClean="0"/>
              <a:t>alice</a:t>
            </a:r>
            <a:r>
              <a:rPr lang="en-US" dirty="0" smtClean="0"/>
              <a:t>, pilot) – 5 metrics</a:t>
            </a:r>
          </a:p>
          <a:p>
            <a:pPr lvl="1"/>
            <a:r>
              <a:rPr lang="en-US" dirty="0" smtClean="0"/>
              <a:t>ATLAS (production, </a:t>
            </a:r>
            <a:r>
              <a:rPr lang="en-US" dirty="0" err="1" smtClean="0"/>
              <a:t>lcgadmin</a:t>
            </a:r>
            <a:r>
              <a:rPr lang="en-US" dirty="0" smtClean="0"/>
              <a:t>, pilot) – 35</a:t>
            </a:r>
          </a:p>
          <a:p>
            <a:pPr lvl="1"/>
            <a:r>
              <a:rPr lang="en-US" dirty="0" smtClean="0"/>
              <a:t>CMS (production, </a:t>
            </a:r>
            <a:r>
              <a:rPr lang="en-US" dirty="0" err="1" smtClean="0"/>
              <a:t>lcgadmin</a:t>
            </a:r>
            <a:r>
              <a:rPr lang="en-US" dirty="0" smtClean="0"/>
              <a:t>, pilot) – 22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 (production, pilot) - 20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BF123-B70A-ED46-8300-7A5F68A5BA4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983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Direct MSG without NAGIOS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BF123-B70A-ED46-8300-7A5F68A5BA4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991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Is the current SAM probe framework sufficient for service-level monitoring in WLCG ?</a:t>
            </a:r>
          </a:p>
          <a:p>
            <a:pPr lvl="1"/>
            <a:r>
              <a:rPr lang="en-US" sz="2000" dirty="0" smtClean="0"/>
              <a:t>using information already present in pilot frameworks as an alternative was suggested many times (but maybe more suitable to just run in parallel) ?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BF123-B70A-ED46-8300-7A5F68A5BA4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158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VO</a:t>
            </a:r>
            <a:r>
              <a:rPr lang="en-US" baseline="0" dirty="0" smtClean="0"/>
              <a:t> independent metrics</a:t>
            </a:r>
          </a:p>
          <a:p>
            <a:r>
              <a:rPr lang="en-US" baseline="0" dirty="0" smtClean="0"/>
              <a:t>Use of FQANs</a:t>
            </a:r>
          </a:p>
          <a:p>
            <a:r>
              <a:rPr lang="en-US" baseline="0" dirty="0" smtClean="0"/>
              <a:t>Do we need all metrics in NAGIOS ?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BF123-B70A-ED46-8300-7A5F68A5BA4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164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How do we split responsibility for maintaining probes ?</a:t>
            </a:r>
          </a:p>
          <a:p>
            <a:pPr lvl="1"/>
            <a:r>
              <a:rPr lang="en-US" sz="2000" dirty="0" smtClean="0"/>
              <a:t>SAM – NAGIOS, python-</a:t>
            </a:r>
            <a:r>
              <a:rPr lang="en-US" sz="2000" dirty="0" err="1" smtClean="0"/>
              <a:t>gridmon</a:t>
            </a:r>
            <a:endParaRPr lang="en-US" sz="2000" dirty="0" smtClean="0"/>
          </a:p>
          <a:p>
            <a:pPr lvl="1"/>
            <a:r>
              <a:rPr lang="en-US" sz="2000" dirty="0" smtClean="0"/>
              <a:t>PTs – core probes (but not probe environment ! </a:t>
            </a:r>
            <a:r>
              <a:rPr lang="en-US" sz="2000" dirty="0" err="1" smtClean="0"/>
              <a:t>emi-nagios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Experiment – extensions to core probes + experiment-specific probes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BF123-B70A-ED46-8300-7A5F68A5BA4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601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jpe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7464" y="3358204"/>
              <a:ext cx="1835140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465751B2-11DD-C649-8F03-03B727263962}" type="datetime1">
              <a:rPr lang="en-US" smtClean="0"/>
              <a:t>7/18/13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3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1FAFB0-68E3-AE4D-9554-90DD3A62EC56}" type="datetime1">
              <a:rPr lang="en-US" smtClean="0"/>
              <a:t>7/18/13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925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131777-CF31-D944-A3FC-B0D86323F376}" type="datetime1">
              <a:rPr lang="en-US" smtClean="0"/>
              <a:t>7/18/13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62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DE5CF-C475-EA47-B7AB-4DF6257A1CE4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481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7464" y="3358204"/>
              <a:ext cx="1835140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dirty="0" smtClean="0">
                <a:solidFill>
                  <a:srgbClr val="FFFFFF"/>
                </a:solidFill>
              </a:defRPr>
            </a:lvl1pPr>
          </a:lstStyle>
          <a:p>
            <a:fld id="{20945705-AABE-BE47-9323-06C29918FD64}" type="datetime1">
              <a:rPr lang="en-US" smtClean="0"/>
              <a:t>7/18/13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80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/>
            </a:lvl1pPr>
          </a:lstStyle>
          <a:p>
            <a:fld id="{34BC79DD-BB43-4744-A9E9-2C3782E9A3E2}" type="datetime1">
              <a:rPr lang="en-US" smtClean="0"/>
              <a:t>7/18/13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761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5149" y="3360498"/>
              <a:ext cx="1835141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489CCE90-7084-D049-A9FF-9E212B03B8CD}" type="datetime1">
              <a:rPr lang="en-US" smtClean="0"/>
              <a:t>7/18/13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172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 smtClean="0"/>
            </a:lvl1pPr>
          </a:lstStyle>
          <a:p>
            <a:fld id="{97A2378C-949E-934F-94A7-08474B4BCD24}" type="datetime1">
              <a:rPr lang="en-US" smtClean="0"/>
              <a:t>7/18/13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 smtClean="0"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8293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5" name="Picture 8" descr="network-structure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1705149" y="3360498"/>
              <a:ext cx="1835141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7" name="Picture 10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161120F3-8CA9-7D41-B0A9-353B0A6DFAA3}" type="datetime1">
              <a:rPr lang="en-US" smtClean="0"/>
              <a:t>7/18/13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294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AEB0741-67EA-9B4B-B301-A2584FF115C4}" type="datetime1">
              <a:rPr lang="en-US" smtClean="0"/>
              <a:t>7/18/13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5376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5BEE51-2A69-8A4F-BE2B-6B27607B8854}" type="datetime1">
              <a:rPr lang="en-US" smtClean="0"/>
              <a:t>7/18/13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58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/>
            </a:lvl1pPr>
          </a:lstStyle>
          <a:p>
            <a:fld id="{ABF6044E-BEE8-5D41-B550-5FF1011C44D6}" type="datetime1">
              <a:rPr lang="en-US" smtClean="0"/>
              <a:t>7/18/13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7016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EA3AECE-E2A6-0344-9290-CA1FB67088C7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r>
              <a:rPr lang="en-US" smtClean="0"/>
              <a:t>Babik, M.: SAM Probes Framework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042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FF546D3-6B84-6B40-B7FD-BECE328917B0}" type="datetime1">
              <a:rPr lang="en-US" smtClean="0"/>
              <a:t>7/18/13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793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E07127F-BD7D-7446-AEB0-B1D668DFBE0E}" type="datetime1">
              <a:rPr lang="en-US" smtClean="0"/>
              <a:t>7/18/13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7889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6C2958D-7989-AB4F-A1C7-A7DC129929B7}" type="datetime1">
              <a:rPr lang="en-US" smtClean="0"/>
              <a:t>7/18/13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262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DBA3711-2373-E841-90E7-7D373C719F2E}" type="datetime1">
              <a:rPr lang="en-US" smtClean="0"/>
              <a:t>7/18/13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0045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31E378D-62E8-1449-A83A-9A0826393011}" type="datetime1">
              <a:rPr lang="en-US" smtClean="0"/>
              <a:t>7/18/13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8949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7905EC-032A-4048-8B70-C32E234FDB99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560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5149" y="3360498"/>
              <a:ext cx="1835141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4000736-3672-D048-91CB-BFCD66572B9D}" type="datetime1">
              <a:rPr lang="en-US" smtClean="0"/>
              <a:t>7/18/13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6AED603-18FD-6F46-AAF8-5E15590B5A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0322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DE30B4-B73D-5449-BC78-4CE8D13D8096}" type="datetime1">
              <a:rPr lang="en-US" smtClean="0"/>
              <a:t>7/18/13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B16C93E-D023-134C-A82E-4E1F1DA2C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2414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479A6DF-B391-AA49-9784-D701480A490E}" type="datetime1">
              <a:rPr lang="en-US" smtClean="0"/>
              <a:t>7/18/13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29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5" name="Picture 8" descr="network-structure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1707464" y="3358204"/>
              <a:ext cx="1835140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7" name="Picture 10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4D694C-3FD3-3E48-B35B-02D2570EFBC1}" type="datetime1">
              <a:rPr lang="en-US" smtClean="0"/>
              <a:t>7/18/13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1253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2136" y="637667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3543B01-BFC9-3640-B3B2-A62A2C66B270}" type="datetime1">
              <a:rPr lang="en-US" smtClean="0"/>
              <a:t>7/18/13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C65528-D09E-114A-8BC4-096C7A4315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107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796DA-BD02-5A42-8B72-4625CEE48319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5528-D09E-114A-8BC4-096C7A4315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901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1853D9-B474-5C47-AEE7-19DCCC572783}" type="datetime1">
              <a:rPr lang="en-US" smtClean="0"/>
              <a:t>7/18/13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C65528-D09E-114A-8BC4-096C7A4315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6320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8679F231-6727-C641-9E05-95411843BA4C}" type="datetime1">
              <a:rPr lang="en-US" smtClean="0"/>
              <a:t>7/18/13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294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23612D3-A228-3648-836F-F0E0ED2D97DC}" type="datetime1">
              <a:rPr lang="en-US" smtClean="0"/>
              <a:t>7/18/13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B16C93E-D023-134C-A82E-4E1F1DA2C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2414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5149" y="3360498"/>
              <a:ext cx="1835141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888AEEE-0278-AE46-9943-DC7BF80A26A7}" type="datetime1">
              <a:rPr lang="en-US" smtClean="0"/>
              <a:t>7/18/13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DC0B6BE-C7D6-A740-9729-1F267CF96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8928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1CBA29F-E53E-9D4B-9ED2-024FF2B4D119}" type="datetime1">
              <a:rPr lang="en-US" smtClean="0"/>
              <a:t>7/18/13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4F4C56-EA57-2F40-9169-7C451C8BBC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227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04CB3C-C619-4A40-AEE4-3B93B9FFF1BC}" type="datetime1">
              <a:rPr lang="en-US" smtClean="0"/>
              <a:t>7/18/13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22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5D9F18-9BD3-614A-A22E-4EB71D967710}" type="datetime1">
              <a:rPr lang="en-US" smtClean="0"/>
              <a:t>7/18/13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891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BC1105-3112-A849-B154-9B1B24BB41DC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Babik, M.: SAM Probes Framework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4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85D0FD-BDE4-164A-B93E-0344506F314B}" type="datetime1">
              <a:rPr lang="en-US" smtClean="0"/>
              <a:t>7/18/13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401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025497-DD7E-1048-BDDA-983CFBDF506B}" type="datetime1">
              <a:rPr lang="en-US" smtClean="0"/>
              <a:t>7/18/13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692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49659E-C769-2B43-8C3D-9AF4A9EE7538}" type="datetime1">
              <a:rPr lang="en-US" smtClean="0"/>
              <a:t>7/18/13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86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14" Type="http://schemas.openxmlformats.org/officeDocument/2006/relationships/image" Target="../media/image1.emf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4" Type="http://schemas.openxmlformats.org/officeDocument/2006/relationships/theme" Target="../theme/theme4.xml"/><Relationship Id="rId5" Type="http://schemas.openxmlformats.org/officeDocument/2006/relationships/image" Target="../media/image1.emf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theme" Target="../theme/theme5.xml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39DB9826-2CF3-6F43-BDD7-2B14452BE868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404040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8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4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4F52311-0CC5-2643-84D4-258CE2B777B5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404040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8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4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56D249C-0FA1-E34B-8509-3621548F8C6E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404040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8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4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306A8B4-8E4A-4146-B39B-FF40C40F0C02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EC65528-D09E-114A-8BC4-096C7A431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404040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8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4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4275698-9A30-D545-B24D-57EE90D08FE2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42B49D1-614B-AD49-9B99-18FE7F6CC18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14FED08-4A74-9B4D-8040-C3ADD7CFE818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2FE6B85-7945-214D-8D5F-1E58F9671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404040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8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4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tomtools.cern.ch/confluence/display/SAMDOC/Metric+Results+Expiration+Policy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go/ffk7" TargetMode="External"/><Relationship Id="rId4" Type="http://schemas.openxmlformats.org/officeDocument/2006/relationships/hyperlink" Target="http://cern.ch/go/l88H" TargetMode="External"/><Relationship Id="rId1" Type="http://schemas.openxmlformats.org/officeDocument/2006/relationships/slideLayout" Target="../slideLayouts/slideLayout28.xml"/><Relationship Id="rId2" Type="http://schemas.openxmlformats.org/officeDocument/2006/relationships/hyperlink" Target="http://cern.ch/go/c7s9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 probes</a:t>
            </a:r>
            <a:br>
              <a:rPr lang="en-US" dirty="0" smtClean="0"/>
            </a:br>
            <a:r>
              <a:rPr lang="en-US" dirty="0" smtClean="0"/>
              <a:t>framework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Marian Babik</a:t>
            </a:r>
          </a:p>
          <a:p>
            <a:r>
              <a:rPr lang="en-US" dirty="0" smtClean="0"/>
              <a:t>IT/SDC/MI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DED8F-C4FF-7A4C-A007-7019B26877D6}" type="datetime1">
              <a:rPr lang="en-US" smtClean="0"/>
              <a:t>7/18/13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49D1-614B-AD49-9B99-18FE7F6CC1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28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Probes Development – 3</a:t>
            </a:r>
            <a:r>
              <a:rPr lang="en-US" baseline="30000" dirty="0" smtClean="0"/>
              <a:t>rd</a:t>
            </a:r>
            <a:r>
              <a:rPr lang="en-US" dirty="0" smtClean="0"/>
              <a:t> party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1" y="1275100"/>
            <a:ext cx="8229600" cy="4462462"/>
          </a:xfrm>
        </p:spPr>
        <p:txBody>
          <a:bodyPr/>
          <a:lstStyle/>
          <a:p>
            <a:r>
              <a:rPr lang="en-US" dirty="0" smtClean="0"/>
              <a:t>Can publish metric results directly to message bus</a:t>
            </a:r>
          </a:p>
          <a:p>
            <a:pPr lvl="1"/>
            <a:r>
              <a:rPr lang="en-US" dirty="0" smtClean="0"/>
              <a:t>Automatically imported by SAM to NAGIOS</a:t>
            </a:r>
          </a:p>
          <a:p>
            <a:r>
              <a:rPr lang="en-US" dirty="0" smtClean="0"/>
              <a:t>Steps:</a:t>
            </a:r>
          </a:p>
          <a:p>
            <a:pPr lvl="1"/>
            <a:r>
              <a:rPr lang="en-US" dirty="0" smtClean="0"/>
              <a:t>Adding metric(s) to Profile Management</a:t>
            </a:r>
          </a:p>
          <a:p>
            <a:pPr lvl="1"/>
            <a:r>
              <a:rPr lang="en-US" dirty="0" smtClean="0"/>
              <a:t>Add metric configuration (passive)</a:t>
            </a:r>
          </a:p>
          <a:p>
            <a:pPr lvl="1"/>
            <a:r>
              <a:rPr lang="en-US" dirty="0" smtClean="0"/>
              <a:t>Start publishing results to messaging</a:t>
            </a:r>
          </a:p>
          <a:p>
            <a:pPr lvl="1"/>
            <a:r>
              <a:rPr lang="en-US" dirty="0" smtClean="0"/>
              <a:t>Results automatically processed by SAM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32E4-C439-4B4C-A136-1BCD51172299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49D1-614B-AD49-9B99-18FE7F6CC1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312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A18C-F015-3948-A96A-7B786F930F93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49D1-614B-AD49-9B99-18FE7F6CC181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 descr="Screen shot 2013-07-17 at 9.18.4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8900"/>
            <a:ext cx="9144000" cy="41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93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7646"/>
            <a:ext cx="8229600" cy="4462462"/>
          </a:xfrm>
        </p:spPr>
        <p:txBody>
          <a:bodyPr/>
          <a:lstStyle/>
          <a:p>
            <a:r>
              <a:rPr lang="en-US" sz="2400" dirty="0" smtClean="0"/>
              <a:t>Is SAM monitoring with OPS credentials essential for WLCG ? </a:t>
            </a:r>
          </a:p>
          <a:p>
            <a:pPr lvl="1"/>
            <a:r>
              <a:rPr lang="en-US" sz="2000" dirty="0"/>
              <a:t>C</a:t>
            </a:r>
            <a:r>
              <a:rPr lang="en-US" sz="2000" dirty="0" smtClean="0"/>
              <a:t>urrently provided through </a:t>
            </a:r>
            <a:r>
              <a:rPr lang="en-US" sz="2000" dirty="0" smtClean="0"/>
              <a:t>EGI/NGIs</a:t>
            </a:r>
            <a:endParaRPr lang="en-US" sz="2000" dirty="0" smtClean="0"/>
          </a:p>
          <a:p>
            <a:pPr lvl="1"/>
            <a:r>
              <a:rPr lang="en-US" sz="2000" dirty="0"/>
              <a:t>C</a:t>
            </a:r>
            <a:r>
              <a:rPr lang="en-US" sz="2000" dirty="0" smtClean="0"/>
              <a:t>onsuming significant amount of central resources</a:t>
            </a:r>
          </a:p>
          <a:p>
            <a:pPr lvl="1"/>
            <a:r>
              <a:rPr lang="en-US" sz="2000" dirty="0" smtClean="0"/>
              <a:t>Removing OPS from reports </a:t>
            </a:r>
            <a:r>
              <a:rPr lang="en-US" sz="2000" dirty="0" smtClean="0"/>
              <a:t>ongoing (see May WLCG MB) </a:t>
            </a:r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B2583-2B19-8A42-A606-49432B5E18D5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49D1-614B-AD49-9B99-18FE7F6CC18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52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 OPS </a:t>
            </a:r>
            <a:r>
              <a:rPr lang="en-US" dirty="0" err="1" smtClean="0"/>
              <a:t>vs</a:t>
            </a:r>
            <a:r>
              <a:rPr lang="en-US" dirty="0" smtClean="0"/>
              <a:t> EXP infrastructure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499F-91FF-EB40-AC3E-641F2F764051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49D1-614B-AD49-9B99-18FE7F6CC181}" type="slidenum">
              <a:rPr lang="en-US" smtClean="0"/>
              <a:t>13</a:t>
            </a:fld>
            <a:endParaRPr lang="en-US"/>
          </a:p>
        </p:txBody>
      </p:sp>
      <p:pic>
        <p:nvPicPr>
          <p:cNvPr id="9" name="Picture 8" descr="Testing infrastructure overview (4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131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878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SAM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9655366"/>
              </p:ext>
            </p:extLst>
          </p:nvPr>
        </p:nvGraphicFramePr>
        <p:xfrm>
          <a:off x="457200" y="1535113"/>
          <a:ext cx="8229600" cy="4462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776EB-85CD-7341-84FB-09695E6B74D4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49D1-614B-AD49-9B99-18FE7F6CC18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690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0415"/>
            <a:ext cx="8229600" cy="4462462"/>
          </a:xfrm>
        </p:spPr>
        <p:txBody>
          <a:bodyPr/>
          <a:lstStyle/>
          <a:p>
            <a:r>
              <a:rPr lang="en-US" sz="2400" dirty="0" smtClean="0"/>
              <a:t>Is it essential to have all metrics in NAGIOS ?</a:t>
            </a:r>
          </a:p>
          <a:p>
            <a:pPr lvl="1"/>
            <a:r>
              <a:rPr lang="en-US" sz="2000" dirty="0" smtClean="0"/>
              <a:t>It’s also possible to avoid NAGIOS and publish metrics directly to SAM central service</a:t>
            </a:r>
          </a:p>
          <a:p>
            <a:r>
              <a:rPr lang="en-US" sz="2400" dirty="0" smtClean="0"/>
              <a:t>Do we need VO independent metrics ?</a:t>
            </a:r>
          </a:p>
          <a:p>
            <a:pPr lvl="1"/>
            <a:r>
              <a:rPr lang="en-US" sz="2000" dirty="0" smtClean="0"/>
              <a:t>e.g. BDII</a:t>
            </a:r>
          </a:p>
          <a:p>
            <a:r>
              <a:rPr lang="en-US" sz="2400" dirty="0" smtClean="0"/>
              <a:t>Do we need to run metrics with multiple FQANs ?</a:t>
            </a:r>
          </a:p>
          <a:p>
            <a:r>
              <a:rPr lang="en-US" sz="2400" dirty="0" smtClean="0"/>
              <a:t>Is current metric results expiration </a:t>
            </a:r>
            <a:r>
              <a:rPr lang="en-US" sz="2400" dirty="0" smtClean="0">
                <a:hlinkClick r:id="rId3"/>
              </a:rPr>
              <a:t>policy</a:t>
            </a:r>
            <a:r>
              <a:rPr lang="en-US" sz="2400" dirty="0" smtClean="0"/>
              <a:t> appropriate ?</a:t>
            </a:r>
          </a:p>
          <a:p>
            <a:pPr lvl="1"/>
            <a:r>
              <a:rPr lang="en-US" sz="2000" dirty="0" smtClean="0"/>
              <a:t>not enforced right now, but important to keep aggregation performance</a:t>
            </a:r>
          </a:p>
          <a:p>
            <a:pPr lvl="1"/>
            <a:r>
              <a:rPr lang="en-US" sz="2000" dirty="0" smtClean="0"/>
              <a:t>metric results kept 3 months</a:t>
            </a:r>
          </a:p>
          <a:p>
            <a:pPr lvl="1"/>
            <a:r>
              <a:rPr lang="en-US" sz="2000" dirty="0" smtClean="0"/>
              <a:t>metric status changes kept 12 months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8ACB25-E3DD-C84B-ACE3-13816E684D5D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6C93E-D023-134C-A82E-4E1F1DA2C35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711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8998"/>
            <a:ext cx="8229600" cy="4462462"/>
          </a:xfrm>
        </p:spPr>
        <p:txBody>
          <a:bodyPr/>
          <a:lstStyle/>
          <a:p>
            <a:r>
              <a:rPr lang="en-US" sz="2400" dirty="0" smtClean="0"/>
              <a:t>How do </a:t>
            </a:r>
            <a:r>
              <a:rPr lang="en-US" sz="2400" dirty="0"/>
              <a:t>we move away from WMS-based job submission testing </a:t>
            </a:r>
            <a:r>
              <a:rPr lang="en-US" sz="2400" dirty="0" smtClean="0"/>
              <a:t>?</a:t>
            </a:r>
            <a:endParaRPr lang="en-US" sz="2000" dirty="0" smtClean="0"/>
          </a:p>
          <a:p>
            <a:pPr lvl="1"/>
            <a:r>
              <a:rPr lang="en-US" sz="2000" dirty="0" smtClean="0"/>
              <a:t>job submission probe that can send WN payload depends now on WMS; used </a:t>
            </a:r>
            <a:r>
              <a:rPr lang="en-US" sz="2000" dirty="0" smtClean="0"/>
              <a:t>for </a:t>
            </a:r>
            <a:r>
              <a:rPr lang="en-US" sz="2000" dirty="0"/>
              <a:t>ARC, OSG and </a:t>
            </a:r>
            <a:r>
              <a:rPr lang="en-US" sz="2000" dirty="0" smtClean="0"/>
              <a:t>CREAM</a:t>
            </a:r>
            <a:endParaRPr lang="en-US" sz="2000" dirty="0"/>
          </a:p>
          <a:p>
            <a:pPr lvl="1"/>
            <a:r>
              <a:rPr lang="en-US" sz="2000" dirty="0" smtClean="0"/>
              <a:t>what are the alternatives ? condor</a:t>
            </a:r>
            <a:r>
              <a:rPr lang="en-US" sz="2000" dirty="0"/>
              <a:t>-</a:t>
            </a:r>
            <a:r>
              <a:rPr lang="en-US" sz="2000" dirty="0" smtClean="0"/>
              <a:t>g; </a:t>
            </a:r>
            <a:r>
              <a:rPr lang="en-US" sz="2000" dirty="0"/>
              <a:t>direct-cream probe </a:t>
            </a:r>
            <a:r>
              <a:rPr lang="en-US" sz="2000" dirty="0" smtClean="0"/>
              <a:t>extension; </a:t>
            </a:r>
            <a:r>
              <a:rPr lang="en-US" sz="2000" dirty="0" smtClean="0"/>
              <a:t>new arc probes </a:t>
            </a:r>
            <a:r>
              <a:rPr lang="en-US" sz="2000" dirty="0" smtClean="0"/>
              <a:t>?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4F2C-84D9-454C-A966-BE046D73EE9D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49D1-614B-AD49-9B99-18FE7F6CC18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54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3775"/>
            <a:ext cx="8229600" cy="4462462"/>
          </a:xfrm>
        </p:spPr>
        <p:txBody>
          <a:bodyPr/>
          <a:lstStyle/>
          <a:p>
            <a:r>
              <a:rPr lang="en-US" sz="2800" dirty="0" smtClean="0"/>
              <a:t>SAM/Nagios offers flexible probe framework with many existing probes</a:t>
            </a:r>
          </a:p>
          <a:p>
            <a:r>
              <a:rPr lang="en-US" sz="2800" dirty="0" smtClean="0"/>
              <a:t>Different possibilities exists to develop probes </a:t>
            </a:r>
          </a:p>
          <a:p>
            <a:r>
              <a:rPr lang="en-US" sz="2800" dirty="0" smtClean="0"/>
              <a:t>Job </a:t>
            </a:r>
            <a:r>
              <a:rPr lang="en-US" sz="2800" dirty="0" smtClean="0"/>
              <a:t>submission probes might require significant changes (soon)</a:t>
            </a:r>
          </a:p>
          <a:p>
            <a:pPr lvl="1"/>
            <a:r>
              <a:rPr lang="en-US" sz="2400" dirty="0" smtClean="0"/>
              <a:t>To move away from WMS</a:t>
            </a:r>
          </a:p>
          <a:p>
            <a:pPr lvl="1"/>
            <a:r>
              <a:rPr lang="en-US" sz="2400" dirty="0" smtClean="0"/>
              <a:t>To preserve our investment in WN tests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8E53E-6E0B-C443-979B-356B045326DC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49D1-614B-AD49-9B99-18FE7F6CC18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7539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SAM Documentation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SAM </a:t>
            </a:r>
            <a:r>
              <a:rPr lang="en-US" dirty="0">
                <a:hlinkClick r:id="rId3"/>
              </a:rPr>
              <a:t>P</a:t>
            </a:r>
            <a:r>
              <a:rPr lang="en-US" dirty="0" smtClean="0">
                <a:hlinkClick r:id="rId3"/>
              </a:rPr>
              <a:t>robe </a:t>
            </a:r>
            <a:r>
              <a:rPr lang="en-US" dirty="0" smtClean="0">
                <a:hlinkClick r:id="rId3"/>
              </a:rPr>
              <a:t>F</a:t>
            </a:r>
            <a:r>
              <a:rPr lang="en-US" dirty="0" smtClean="0">
                <a:hlinkClick r:id="rId3"/>
              </a:rPr>
              <a:t>ramework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Importing results from external monitoring systems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DAF64-A1E3-4B4D-8096-BE6A13C96BBF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49D1-614B-AD49-9B99-18FE7F6CC18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3358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C5A5F1-14E0-EC4B-AA10-FE2E457DE23C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6C93E-D023-134C-A82E-4E1F1DA2C35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334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 today</a:t>
            </a:r>
            <a:endParaRPr lang="en-US" dirty="0"/>
          </a:p>
        </p:txBody>
      </p:sp>
      <p:pic>
        <p:nvPicPr>
          <p:cNvPr id="10" name="Content Placeholder 9" descr="Screen shot 2012-08-13 at 3.29.15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8" r="4838"/>
          <a:stretch>
            <a:fillRect/>
          </a:stretch>
        </p:blipFill>
        <p:spPr/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87E8-9E9C-8442-80F0-3E18A19DC7D3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248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3156BF03-AC8E-DA4F-9AF3-EA6B13838EBB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78300" y="1224358"/>
            <a:ext cx="4826001" cy="92333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alpha val="59000"/>
                  </a:schemeClr>
                </a:solidFill>
              </a:rPr>
              <a:t>SAM - distributed monitoring framework</a:t>
            </a:r>
          </a:p>
          <a:p>
            <a:r>
              <a:rPr lang="en-US" dirty="0" smtClean="0">
                <a:solidFill>
                  <a:schemeClr val="tx1">
                    <a:alpha val="59000"/>
                  </a:schemeClr>
                </a:solidFill>
              </a:rPr>
              <a:t>for computing availability and reliability of sites and services.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2967" y="4567435"/>
            <a:ext cx="2935945" cy="1477328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alpha val="59000"/>
                  </a:schemeClr>
                </a:solidFill>
              </a:rPr>
              <a:t>179 metrics</a:t>
            </a:r>
          </a:p>
          <a:p>
            <a:r>
              <a:rPr lang="en-US" dirty="0" smtClean="0">
                <a:solidFill>
                  <a:schemeClr val="tx1">
                    <a:alpha val="59000"/>
                  </a:schemeClr>
                </a:solidFill>
              </a:rPr>
              <a:t>4200 services monitored</a:t>
            </a:r>
          </a:p>
          <a:p>
            <a:r>
              <a:rPr lang="en-US" dirty="0" smtClean="0">
                <a:solidFill>
                  <a:schemeClr val="tx1">
                    <a:alpha val="59000"/>
                  </a:schemeClr>
                </a:solidFill>
              </a:rPr>
              <a:t>10 VOs </a:t>
            </a:r>
          </a:p>
          <a:p>
            <a:r>
              <a:rPr lang="en-US" dirty="0" smtClean="0">
                <a:solidFill>
                  <a:schemeClr val="tx1">
                    <a:alpha val="59000"/>
                  </a:schemeClr>
                </a:solidFill>
              </a:rPr>
              <a:t>40 SAM instances</a:t>
            </a:r>
          </a:p>
          <a:p>
            <a:r>
              <a:rPr lang="en-US" dirty="0" smtClean="0">
                <a:solidFill>
                  <a:schemeClr val="tx1">
                    <a:alpha val="59000"/>
                  </a:schemeClr>
                </a:solidFill>
              </a:rPr>
              <a:t>700k metric results/day</a:t>
            </a:r>
            <a:endParaRPr lang="en-US" dirty="0">
              <a:solidFill>
                <a:schemeClr val="tx1">
                  <a:alpha val="59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666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609"/>
            <a:ext cx="8229600" cy="1143000"/>
          </a:xfrm>
        </p:spPr>
        <p:txBody>
          <a:bodyPr/>
          <a:lstStyle/>
          <a:p>
            <a:r>
              <a:rPr lang="en-US" dirty="0" smtClean="0"/>
              <a:t>Probes and metrics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8609"/>
            <a:ext cx="8229600" cy="4462462"/>
          </a:xfrm>
        </p:spPr>
        <p:txBody>
          <a:bodyPr/>
          <a:lstStyle/>
          <a:p>
            <a:r>
              <a:rPr lang="en-US" sz="2400" dirty="0" smtClean="0"/>
              <a:t>Probe environment </a:t>
            </a:r>
          </a:p>
          <a:p>
            <a:pPr lvl="1"/>
            <a:r>
              <a:rPr lang="en-US" sz="2000" dirty="0" smtClean="0"/>
              <a:t>now </a:t>
            </a:r>
            <a:r>
              <a:rPr lang="en-US" sz="2000" dirty="0" err="1" smtClean="0"/>
              <a:t>emi-nagios</a:t>
            </a:r>
            <a:r>
              <a:rPr lang="en-US" sz="2000" dirty="0" smtClean="0"/>
              <a:t>, previously </a:t>
            </a:r>
            <a:r>
              <a:rPr lang="en-US" sz="2000" dirty="0" err="1" smtClean="0"/>
              <a:t>glite-ui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err="1" smtClean="0"/>
              <a:t>emi-ui</a:t>
            </a:r>
            <a:r>
              <a:rPr lang="en-US" sz="2000" dirty="0" smtClean="0"/>
              <a:t> possible (but has </a:t>
            </a:r>
            <a:r>
              <a:rPr lang="en-US" sz="2000" dirty="0" err="1" smtClean="0"/>
              <a:t>unicore</a:t>
            </a:r>
            <a:r>
              <a:rPr lang="en-US" sz="2000" dirty="0" smtClean="0"/>
              <a:t>, etc.)</a:t>
            </a:r>
          </a:p>
          <a:p>
            <a:r>
              <a:rPr lang="en-US" sz="2400" dirty="0" smtClean="0"/>
              <a:t>Probe configuration (Nagios API, probe defaults)</a:t>
            </a:r>
          </a:p>
          <a:p>
            <a:r>
              <a:rPr lang="en-US" sz="2400" dirty="0" smtClean="0"/>
              <a:t>Metric configuration </a:t>
            </a:r>
          </a:p>
          <a:p>
            <a:pPr lvl="1"/>
            <a:r>
              <a:rPr lang="en-US" sz="2000" dirty="0" smtClean="0"/>
              <a:t>Probe to metrics mapping</a:t>
            </a:r>
          </a:p>
          <a:p>
            <a:pPr lvl="1"/>
            <a:r>
              <a:rPr lang="en-US" sz="2000" dirty="0" smtClean="0"/>
              <a:t>Metric dependencies</a:t>
            </a:r>
          </a:p>
          <a:p>
            <a:pPr lvl="1"/>
            <a:r>
              <a:rPr lang="en-US" sz="2000" dirty="0" smtClean="0"/>
              <a:t>Probe command line arguments (--add-</a:t>
            </a:r>
            <a:r>
              <a:rPr lang="en-US" sz="2000" dirty="0" err="1" smtClean="0"/>
              <a:t>wn</a:t>
            </a:r>
            <a:r>
              <a:rPr lang="en-US" sz="2000" dirty="0" smtClean="0"/>
              <a:t>-</a:t>
            </a:r>
            <a:r>
              <a:rPr lang="en-US" sz="2000" dirty="0" err="1" smtClean="0"/>
              <a:t>tarball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Probe variable arguments (</a:t>
            </a:r>
            <a:r>
              <a:rPr lang="en-US" sz="2000" dirty="0" err="1" smtClean="0"/>
              <a:t>vo</a:t>
            </a:r>
            <a:r>
              <a:rPr lang="en-US" sz="2000" dirty="0" smtClean="0"/>
              <a:t>, </a:t>
            </a:r>
            <a:r>
              <a:rPr lang="en-US" sz="2000" dirty="0" err="1" smtClean="0"/>
              <a:t>fqan</a:t>
            </a:r>
            <a:r>
              <a:rPr lang="en-US" sz="2000" dirty="0" smtClean="0"/>
              <a:t>, broker) </a:t>
            </a:r>
          </a:p>
          <a:p>
            <a:pPr lvl="1"/>
            <a:r>
              <a:rPr lang="en-US" sz="2000" dirty="0" smtClean="0"/>
              <a:t>Frequencies, </a:t>
            </a:r>
          </a:p>
          <a:p>
            <a:r>
              <a:rPr lang="en-US" sz="2400" dirty="0" smtClean="0"/>
              <a:t>Metric aggregations</a:t>
            </a:r>
          </a:p>
          <a:p>
            <a:pPr lvl="1"/>
            <a:r>
              <a:rPr lang="en-US" sz="2000" dirty="0" smtClean="0"/>
              <a:t>Profile management (groups services and metrics)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0E8CE3-5E63-834A-956F-B69788B408A9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6C93E-D023-134C-A82E-4E1F1DA2C35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205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Probes and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8188"/>
            <a:ext cx="8229600" cy="4462462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dirty="0" smtClean="0"/>
              <a:t>0 </a:t>
            </a:r>
            <a:r>
              <a:rPr lang="en-US" dirty="0" smtClean="0"/>
              <a:t>probes used by WLCG developed by different PTs and experiments covering:</a:t>
            </a:r>
          </a:p>
          <a:p>
            <a:pPr lvl="1"/>
            <a:r>
              <a:rPr lang="en-US" dirty="0" smtClean="0"/>
              <a:t>ARC, CREAMCE, WMS</a:t>
            </a:r>
          </a:p>
          <a:p>
            <a:pPr lvl="1"/>
            <a:r>
              <a:rPr lang="en-US" dirty="0" smtClean="0"/>
              <a:t>GLEXEC</a:t>
            </a:r>
          </a:p>
          <a:p>
            <a:pPr lvl="1"/>
            <a:r>
              <a:rPr lang="en-US" dirty="0" smtClean="0"/>
              <a:t>SRM probes, </a:t>
            </a:r>
            <a:r>
              <a:rPr lang="en-US" dirty="0" smtClean="0"/>
              <a:t>LFC</a:t>
            </a:r>
            <a:endParaRPr lang="en-US" dirty="0" smtClean="0"/>
          </a:p>
          <a:p>
            <a:pPr lvl="1"/>
            <a:r>
              <a:rPr lang="en-US" dirty="0" smtClean="0"/>
              <a:t>BDII</a:t>
            </a:r>
          </a:p>
          <a:p>
            <a:pPr lvl="1"/>
            <a:r>
              <a:rPr lang="en-US" dirty="0" smtClean="0"/>
              <a:t>WN probes (file replication)</a:t>
            </a:r>
          </a:p>
          <a:p>
            <a:pPr lvl="1"/>
            <a:r>
              <a:rPr lang="en-US" dirty="0" smtClean="0"/>
              <a:t>Experiment-specific probes (SRM, </a:t>
            </a:r>
            <a:r>
              <a:rPr lang="en-US" dirty="0" smtClean="0"/>
              <a:t>WN, …)</a:t>
            </a:r>
            <a:endParaRPr lang="en-US" dirty="0" smtClean="0"/>
          </a:p>
          <a:p>
            <a:r>
              <a:rPr lang="en-US" dirty="0"/>
              <a:t>I</a:t>
            </a:r>
            <a:r>
              <a:rPr lang="en-US" dirty="0" smtClean="0"/>
              <a:t>mplementing 113 metrics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8B6F-8156-A941-8229-16ECC8B00B57}" type="datetime1">
              <a:rPr lang="en-US" smtClean="0"/>
              <a:t>7/18/13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49D1-614B-AD49-9B99-18FE7F6CC1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777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5483397"/>
              </p:ext>
            </p:extLst>
          </p:nvPr>
        </p:nvGraphicFramePr>
        <p:xfrm>
          <a:off x="457197" y="94587"/>
          <a:ext cx="8229600" cy="5984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Probe</a:t>
                      </a:r>
                      <a:r>
                        <a:rPr lang="en-US" baseline="0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Used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Maintained by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CREAMCE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dirty="0" smtClean="0"/>
                        <a:t>WMS)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err="1" smtClean="0"/>
                        <a:t>DirectCREAMCE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OPS, ATLAS,</a:t>
                      </a:r>
                      <a:r>
                        <a:rPr lang="en-US" baseline="0" dirty="0" smtClean="0"/>
                        <a:t> ALICE, CMS, </a:t>
                      </a:r>
                      <a:r>
                        <a:rPr lang="en-US" baseline="0" dirty="0" err="1" smtClean="0"/>
                        <a:t>LHCb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OPS, </a:t>
                      </a:r>
                      <a:r>
                        <a:rPr lang="en-US" baseline="0" dirty="0" err="1" smtClean="0"/>
                        <a:t>LHCb</a:t>
                      </a:r>
                      <a:r>
                        <a:rPr lang="en-US" baseline="0" dirty="0" smtClean="0"/>
                        <a:t>, ALICE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CREAM PT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ARC</a:t>
                      </a:r>
                      <a:r>
                        <a:rPr lang="en-US" baseline="0" smtClean="0"/>
                        <a:t> PT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GLEXEC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ATLAS, </a:t>
                      </a:r>
                      <a:r>
                        <a:rPr lang="en-US" dirty="0" err="1" smtClean="0"/>
                        <a:t>LHCb</a:t>
                      </a:r>
                      <a:r>
                        <a:rPr lang="en-US" dirty="0" smtClean="0"/>
                        <a:t>, ALICE, OPS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GLEXEC</a:t>
                      </a:r>
                      <a:r>
                        <a:rPr lang="en-US" baseline="0" dirty="0" smtClean="0"/>
                        <a:t> PT + SAM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CMS-GLEXEC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BDII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BDII PT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dCache</a:t>
                      </a:r>
                      <a:r>
                        <a:rPr lang="en-US" baseline="0" dirty="0" smtClean="0"/>
                        <a:t> PT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LFC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ATLAS, </a:t>
                      </a:r>
                      <a:r>
                        <a:rPr lang="en-US" dirty="0" err="1" smtClean="0"/>
                        <a:t>LHCb</a:t>
                      </a:r>
                      <a:r>
                        <a:rPr lang="en-US" dirty="0" smtClean="0"/>
                        <a:t>, OPS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DPM PT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ATLAS SRM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CMS</a:t>
                      </a:r>
                      <a:r>
                        <a:rPr lang="en-US" baseline="0" dirty="0" smtClean="0"/>
                        <a:t> SRM</a:t>
                      </a:r>
                      <a:br>
                        <a:rPr lang="en-US" baseline="0" dirty="0" smtClean="0"/>
                      </a:br>
                      <a:r>
                        <a:rPr lang="en-US" baseline="0" dirty="0" err="1" smtClean="0"/>
                        <a:t>LHCb</a:t>
                      </a:r>
                      <a:r>
                        <a:rPr lang="en-US" baseline="0" dirty="0" smtClean="0"/>
                        <a:t> SRM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ATLAS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CMS</a:t>
                      </a:r>
                    </a:p>
                    <a:p>
                      <a:r>
                        <a:rPr lang="en-US" dirty="0" err="1" smtClean="0"/>
                        <a:t>LHCb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ATLAS</a:t>
                      </a:r>
                    </a:p>
                    <a:p>
                      <a:r>
                        <a:rPr lang="en-US" dirty="0" smtClean="0"/>
                        <a:t>CMS</a:t>
                      </a:r>
                    </a:p>
                    <a:p>
                      <a:r>
                        <a:rPr lang="en-US" dirty="0" err="1" smtClean="0"/>
                        <a:t>LHCb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ATLAS WN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CMS WN</a:t>
                      </a:r>
                    </a:p>
                    <a:p>
                      <a:r>
                        <a:rPr lang="en-US" dirty="0" err="1" smtClean="0"/>
                        <a:t>LHCb</a:t>
                      </a:r>
                      <a:r>
                        <a:rPr lang="en-US" baseline="0" dirty="0" smtClean="0"/>
                        <a:t> WN</a:t>
                      </a:r>
                    </a:p>
                    <a:p>
                      <a:r>
                        <a:rPr lang="en-US" baseline="0" dirty="0" smtClean="0"/>
                        <a:t>gen. 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ATLAS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CMS</a:t>
                      </a:r>
                    </a:p>
                    <a:p>
                      <a:r>
                        <a:rPr lang="en-US" dirty="0" err="1" smtClean="0"/>
                        <a:t>LHCb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OPS, ALICE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ATLAS</a:t>
                      </a:r>
                    </a:p>
                    <a:p>
                      <a:r>
                        <a:rPr lang="en-US" dirty="0" smtClean="0"/>
                        <a:t>CMS</a:t>
                      </a:r>
                    </a:p>
                    <a:p>
                      <a:r>
                        <a:rPr lang="en-US" dirty="0" err="1" smtClean="0"/>
                        <a:t>LHCb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OPS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WN replication 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DPM PT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054ADA-D7BB-DD48-BB15-22B81C4AF576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Babik, M.: SAM Probes Framework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6C93E-D023-134C-A82E-4E1F1DA2C35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016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Probes and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2804"/>
            <a:ext cx="8229600" cy="4462462"/>
          </a:xfrm>
        </p:spPr>
        <p:txBody>
          <a:bodyPr/>
          <a:lstStyle/>
          <a:p>
            <a:r>
              <a:rPr lang="en-US" dirty="0" smtClean="0"/>
              <a:t>Probe can implement multiple metrics</a:t>
            </a:r>
          </a:p>
          <a:p>
            <a:r>
              <a:rPr lang="en-US" dirty="0" smtClean="0"/>
              <a:t>Metrics can be executed with different credentials</a:t>
            </a:r>
          </a:p>
          <a:p>
            <a:pPr lvl="1"/>
            <a:r>
              <a:rPr lang="en-US" dirty="0" smtClean="0"/>
              <a:t>31 OPS metrics (</a:t>
            </a:r>
            <a:r>
              <a:rPr lang="en-US" dirty="0" smtClean="0"/>
              <a:t>ops, pilot) </a:t>
            </a:r>
            <a:endParaRPr lang="en-US" dirty="0" smtClean="0"/>
          </a:p>
          <a:p>
            <a:pPr lvl="1"/>
            <a:r>
              <a:rPr lang="en-US" dirty="0" smtClean="0"/>
              <a:t>5 ALICE metrics </a:t>
            </a:r>
            <a:r>
              <a:rPr lang="en-US" dirty="0" smtClean="0"/>
              <a:t>(</a:t>
            </a:r>
            <a:r>
              <a:rPr lang="en-US" dirty="0" err="1" smtClean="0"/>
              <a:t>alice</a:t>
            </a:r>
            <a:r>
              <a:rPr lang="en-US" dirty="0" smtClean="0"/>
              <a:t>, pilot) </a:t>
            </a:r>
          </a:p>
          <a:p>
            <a:pPr lvl="1"/>
            <a:r>
              <a:rPr lang="en-US" dirty="0" smtClean="0"/>
              <a:t>35 ATLAS </a:t>
            </a:r>
            <a:r>
              <a:rPr lang="en-US" dirty="0" smtClean="0"/>
              <a:t>(production, </a:t>
            </a:r>
            <a:r>
              <a:rPr lang="en-US" dirty="0" err="1" smtClean="0"/>
              <a:t>lcgadmin</a:t>
            </a:r>
            <a:r>
              <a:rPr lang="en-US" dirty="0" smtClean="0"/>
              <a:t>, pilot) </a:t>
            </a:r>
          </a:p>
          <a:p>
            <a:pPr lvl="1"/>
            <a:r>
              <a:rPr lang="en-US" dirty="0" smtClean="0"/>
              <a:t>22 CMS </a:t>
            </a:r>
            <a:r>
              <a:rPr lang="en-US" dirty="0" smtClean="0"/>
              <a:t>(production, </a:t>
            </a:r>
            <a:r>
              <a:rPr lang="en-US" dirty="0" err="1" smtClean="0"/>
              <a:t>lcgadmin</a:t>
            </a:r>
            <a:r>
              <a:rPr lang="en-US" dirty="0" smtClean="0"/>
              <a:t>, pilot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20 </a:t>
            </a:r>
            <a:r>
              <a:rPr lang="en-US" dirty="0" err="1" smtClean="0"/>
              <a:t>LHCb</a:t>
            </a:r>
            <a:r>
              <a:rPr lang="en-US" dirty="0" smtClean="0"/>
              <a:t> </a:t>
            </a:r>
            <a:r>
              <a:rPr lang="en-US" dirty="0" smtClean="0"/>
              <a:t>(production, pilot</a:t>
            </a:r>
            <a:r>
              <a:rPr lang="en-US" dirty="0" smtClean="0"/>
              <a:t>)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DA1C2-7D0C-814F-8562-CB94BC9801BF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49D1-614B-AD49-9B99-18FE7F6CC18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9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3713948"/>
              </p:ext>
            </p:extLst>
          </p:nvPr>
        </p:nvGraphicFramePr>
        <p:xfrm>
          <a:off x="457200" y="568197"/>
          <a:ext cx="8229600" cy="4632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C284-6DC9-CB4E-A3C8-325AD5945DD3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49D1-614B-AD49-9B99-18FE7F6CC18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879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NAGIOS Probes </a:t>
            </a:r>
            <a:r>
              <a:rPr lang="en-US" dirty="0" smtClean="0"/>
              <a:t>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3269"/>
            <a:ext cx="8229600" cy="4924031"/>
          </a:xfrm>
        </p:spPr>
        <p:txBody>
          <a:bodyPr/>
          <a:lstStyle/>
          <a:p>
            <a:r>
              <a:rPr lang="en-US" sz="2800" dirty="0" smtClean="0"/>
              <a:t>NAGIOS probe framework </a:t>
            </a:r>
          </a:p>
          <a:p>
            <a:pPr lvl="1"/>
            <a:r>
              <a:rPr lang="en-US" sz="2400" dirty="0" smtClean="0"/>
              <a:t>Well-defined interface for probes (status/output) and many examples</a:t>
            </a:r>
          </a:p>
          <a:p>
            <a:r>
              <a:rPr lang="en-US" sz="2800" dirty="0" smtClean="0"/>
              <a:t>Both polling and pushing supported</a:t>
            </a:r>
          </a:p>
          <a:p>
            <a:r>
              <a:rPr lang="en-US" sz="2800" dirty="0" smtClean="0"/>
              <a:t>Currently both approaches are used</a:t>
            </a:r>
          </a:p>
          <a:p>
            <a:pPr lvl="1"/>
            <a:r>
              <a:rPr lang="en-US" sz="2400" dirty="0" smtClean="0"/>
              <a:t>1. Active </a:t>
            </a:r>
            <a:r>
              <a:rPr lang="en-US" sz="2400" dirty="0" smtClean="0"/>
              <a:t>- Polling for BDII, Job Submission</a:t>
            </a:r>
          </a:p>
          <a:p>
            <a:pPr lvl="1"/>
            <a:r>
              <a:rPr lang="en-US" sz="2400" dirty="0" smtClean="0"/>
              <a:t>2. Passive – </a:t>
            </a:r>
            <a:r>
              <a:rPr lang="en-US" sz="2400" dirty="0" smtClean="0"/>
              <a:t>Pushing </a:t>
            </a:r>
            <a:r>
              <a:rPr lang="en-US" sz="2400" dirty="0" smtClean="0"/>
              <a:t>results </a:t>
            </a:r>
            <a:r>
              <a:rPr lang="en-US" sz="2400" dirty="0" smtClean="0"/>
              <a:t>to </a:t>
            </a:r>
            <a:r>
              <a:rPr lang="en-US" sz="2400" dirty="0" smtClean="0"/>
              <a:t>messaging </a:t>
            </a:r>
            <a:r>
              <a:rPr lang="en-US" sz="2400" dirty="0" smtClean="0"/>
              <a:t>and then via </a:t>
            </a:r>
            <a:r>
              <a:rPr lang="en-US" sz="2400" dirty="0" err="1" smtClean="0"/>
              <a:t>nsca</a:t>
            </a:r>
            <a:r>
              <a:rPr lang="en-US" sz="2400" dirty="0" smtClean="0"/>
              <a:t> or pipe to </a:t>
            </a:r>
            <a:r>
              <a:rPr lang="en-US" sz="2400" dirty="0" smtClean="0"/>
              <a:t>NAGIOS</a:t>
            </a:r>
          </a:p>
          <a:p>
            <a:pPr lvl="2"/>
            <a:r>
              <a:rPr lang="en-US" sz="2000" dirty="0" smtClean="0"/>
              <a:t>2.1 Passive - Submitted by active (WN)</a:t>
            </a:r>
          </a:p>
          <a:p>
            <a:pPr lvl="2"/>
            <a:r>
              <a:rPr lang="en-US" sz="2000" dirty="0" smtClean="0"/>
              <a:t>2.2. Passive – Directly published from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party monitoring systems (ATLAS-HC)</a:t>
            </a:r>
            <a:endParaRPr lang="en-US" sz="2000" dirty="0" smtClean="0"/>
          </a:p>
          <a:p>
            <a:pPr marL="457200" lvl="1" indent="0">
              <a:buNone/>
            </a:pP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023B-F751-4E4A-9908-A3FA4140377E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49D1-614B-AD49-9B99-18FE7F6CC18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19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Probes </a:t>
            </a:r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462462"/>
          </a:xfrm>
        </p:spPr>
        <p:txBody>
          <a:bodyPr/>
          <a:lstStyle/>
          <a:p>
            <a:r>
              <a:rPr lang="en-US" dirty="0" smtClean="0"/>
              <a:t>Different </a:t>
            </a:r>
            <a:r>
              <a:rPr lang="en-US" dirty="0" smtClean="0"/>
              <a:t>possibilities: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Following instructions for developing NAGIOS probes (BDII, </a:t>
            </a:r>
            <a:r>
              <a:rPr lang="en-US" dirty="0" err="1" smtClean="0"/>
              <a:t>nagios</a:t>
            </a:r>
            <a:r>
              <a:rPr lang="en-US" dirty="0" smtClean="0"/>
              <a:t>-exchange</a:t>
            </a:r>
            <a:r>
              <a:rPr lang="en-US" dirty="0" smtClean="0"/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Using </a:t>
            </a:r>
            <a:r>
              <a:rPr lang="en-US" dirty="0" smtClean="0"/>
              <a:t>python-</a:t>
            </a:r>
            <a:r>
              <a:rPr lang="en-US" dirty="0" err="1" smtClean="0"/>
              <a:t>gridmon</a:t>
            </a:r>
            <a:r>
              <a:rPr lang="en-US" dirty="0" smtClean="0"/>
              <a:t> - </a:t>
            </a:r>
            <a:r>
              <a:rPr lang="en-US" dirty="0" smtClean="0"/>
              <a:t>SAM NAGIOS probe </a:t>
            </a:r>
            <a:r>
              <a:rPr lang="en-US" dirty="0" smtClean="0"/>
              <a:t>library</a:t>
            </a:r>
            <a:r>
              <a:rPr lang="en-US" dirty="0" smtClean="0"/>
              <a:t> </a:t>
            </a:r>
            <a:r>
              <a:rPr lang="en-US" dirty="0" smtClean="0"/>
              <a:t>(CREAMCE, WMS, SRM)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Publishing </a:t>
            </a:r>
            <a:r>
              <a:rPr lang="en-US" dirty="0" smtClean="0"/>
              <a:t>metric results </a:t>
            </a:r>
            <a:r>
              <a:rPr lang="en-US" dirty="0" smtClean="0"/>
              <a:t>to</a:t>
            </a:r>
            <a:r>
              <a:rPr lang="en-US" dirty="0" smtClean="0"/>
              <a:t> </a:t>
            </a:r>
            <a:r>
              <a:rPr lang="en-US" dirty="0" smtClean="0"/>
              <a:t>messaging</a:t>
            </a:r>
          </a:p>
          <a:p>
            <a:pPr lvl="2"/>
            <a:r>
              <a:rPr lang="en-US" dirty="0" smtClean="0"/>
              <a:t>WN, ATLAS HC; </a:t>
            </a:r>
            <a:r>
              <a:rPr lang="en-US" dirty="0" err="1" smtClean="0"/>
              <a:t>LHCb</a:t>
            </a:r>
            <a:r>
              <a:rPr lang="en-US" dirty="0" smtClean="0"/>
              <a:t> Dirac (started)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ADE1-D502-DA4A-B56A-6B2D0CAA1F3D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49D1-614B-AD49-9B99-18FE7F6CC18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372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Probes Development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with python</a:t>
            </a:r>
            <a:r>
              <a:rPr lang="en-US" dirty="0" smtClean="0"/>
              <a:t>-</a:t>
            </a:r>
            <a:r>
              <a:rPr lang="en-US" dirty="0" err="1" smtClean="0"/>
              <a:t>gridmon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Container for metrics</a:t>
            </a:r>
          </a:p>
          <a:p>
            <a:r>
              <a:rPr lang="en-US" dirty="0" smtClean="0"/>
              <a:t>Grid security support (VOMS proxy)</a:t>
            </a:r>
          </a:p>
          <a:p>
            <a:r>
              <a:rPr lang="en-US" dirty="0" smtClean="0"/>
              <a:t>Configurable interaction with NAGIOS</a:t>
            </a:r>
          </a:p>
          <a:p>
            <a:r>
              <a:rPr lang="en-US" dirty="0" smtClean="0"/>
              <a:t>Integration in EPEL ongoing</a:t>
            </a:r>
            <a:endParaRPr lang="en-US" dirty="0"/>
          </a:p>
          <a:p>
            <a:r>
              <a:rPr lang="en-US" dirty="0" smtClean="0"/>
              <a:t>Used by SRM, CE probes and their extensions for experiments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4F1B0-75E8-974D-A8F3-C9DF37D1FD3C}" type="datetime1">
              <a:rPr lang="en-US" smtClean="0"/>
              <a:t>7/18/13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Babik, M.: SAM Probes Framework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49D1-614B-AD49-9B99-18FE7F6CC18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534809"/>
      </p:ext>
    </p:extLst>
  </p:cSld>
  <p:clrMapOvr>
    <a:masterClrMapping/>
  </p:clrMapOvr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3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EGI_InSPI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IT-SDC-Slides.pot</Template>
  <TotalTime>2968</TotalTime>
  <Words>1134</Words>
  <Application>Microsoft Macintosh PowerPoint</Application>
  <PresentationFormat>On-screen Show (4:3)</PresentationFormat>
  <Paragraphs>236</Paragraphs>
  <Slides>20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IT Groups</vt:lpstr>
      <vt:lpstr>1_IT Groups</vt:lpstr>
      <vt:lpstr>2_IT Groups</vt:lpstr>
      <vt:lpstr>3_IT Groups</vt:lpstr>
      <vt:lpstr>EGI_InSPIRE</vt:lpstr>
      <vt:lpstr>4_IT Groups</vt:lpstr>
      <vt:lpstr>SAM probes framework </vt:lpstr>
      <vt:lpstr>SAM today</vt:lpstr>
      <vt:lpstr>Probes and metrics</vt:lpstr>
      <vt:lpstr>PowerPoint Presentation</vt:lpstr>
      <vt:lpstr>Probes and metrics</vt:lpstr>
      <vt:lpstr>PowerPoint Presentation</vt:lpstr>
      <vt:lpstr>NAGIOS Probes Framework</vt:lpstr>
      <vt:lpstr>Probes Development</vt:lpstr>
      <vt:lpstr>Probes Development   with python-gridmon</vt:lpstr>
      <vt:lpstr>Probes Development – 3rd party systems</vt:lpstr>
      <vt:lpstr>Message format</vt:lpstr>
      <vt:lpstr>Questions</vt:lpstr>
      <vt:lpstr>SAM OPS vs EXP infrastructure</vt:lpstr>
      <vt:lpstr>Use of SAM</vt:lpstr>
      <vt:lpstr>Questions</vt:lpstr>
      <vt:lpstr>Issues</vt:lpstr>
      <vt:lpstr>Summary</vt:lpstr>
      <vt:lpstr>References</vt:lpstr>
      <vt:lpstr>Backup slides</vt:lpstr>
      <vt:lpstr>Probes and metrics setup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 probes framework</dc:title>
  <dc:creator>Marian Babik</dc:creator>
  <cp:lastModifiedBy>Marian Babik</cp:lastModifiedBy>
  <cp:revision>226</cp:revision>
  <dcterms:created xsi:type="dcterms:W3CDTF">2013-07-11T08:04:53Z</dcterms:created>
  <dcterms:modified xsi:type="dcterms:W3CDTF">2013-07-18T08:14:51Z</dcterms:modified>
</cp:coreProperties>
</file>