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283" r:id="rId3"/>
    <p:sldId id="284" r:id="rId4"/>
    <p:sldId id="267" r:id="rId5"/>
    <p:sldId id="286" r:id="rId6"/>
    <p:sldId id="287" r:id="rId7"/>
    <p:sldId id="288" r:id="rId8"/>
    <p:sldId id="268" r:id="rId9"/>
    <p:sldId id="269" r:id="rId10"/>
    <p:sldId id="289" r:id="rId11"/>
    <p:sldId id="291" r:id="rId12"/>
    <p:sldId id="290" r:id="rId13"/>
    <p:sldId id="28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9BCAB6-8290-4291-80B8-41F8757FF90E}" type="datetimeFigureOut">
              <a:rPr lang="en-US" smtClean="0"/>
              <a:t>22-Jul-13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E51C7-AD1B-4DD9-8C0A-857DF90BF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874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9023517-3464-410A-8D09-EBF6E793FE4A}" type="datetime1">
              <a:rPr lang="en-US" smtClean="0"/>
              <a:t>22-Jul-13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A9131-DD1B-4C5F-B0F3-980F2973E43C}" type="datetime1">
              <a:rPr lang="en-US" smtClean="0"/>
              <a:t>22-Jul-13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A7DBD-4B55-45C9-ADB6-B0BE3A48DAEB}" type="datetime1">
              <a:rPr lang="en-US" smtClean="0"/>
              <a:t>22-Jul-13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388AAB75-ABEC-4B6E-8F31-804B48144CEE}" type="datetime1">
              <a:rPr lang="en-US" smtClean="0"/>
              <a:t>22-Jul-13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5EA549-ED17-4689-AE20-4FAC44EAD9EE}" type="datetime1">
              <a:rPr lang="en-US" smtClean="0"/>
              <a:t>22-Jul-13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154FA-3AA6-427D-BFF8-D3E5521B3342}" type="datetime1">
              <a:rPr lang="en-US" smtClean="0"/>
              <a:t>22-Jul-13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D22A6C-8DE0-44A7-AB30-541350238EB7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12A4E-3F74-4CB8-BB84-E755CAA4F418}" type="datetime1">
              <a:rPr lang="en-US" smtClean="0"/>
              <a:t>22-Jul-13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5A230-0FB4-402E-941A-1132AE08F82C}" type="datetime1">
              <a:rPr lang="en-US" smtClean="0"/>
              <a:t>22-Jul-13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D05D3-D952-44C8-9CFF-3616AC328E76}" type="datetime1">
              <a:rPr lang="en-US" smtClean="0"/>
              <a:t>22-Jul-13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F93E92F-B05F-464F-B4D8-94F347D9F1EC}" type="datetime1">
              <a:rPr lang="en-US" smtClean="0"/>
              <a:t>22-Jul-13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4BC959-2BAD-435D-95F1-55E53E7A4EB7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Treatment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dirty="0" err="1" smtClean="0"/>
              <a:t>gg</a:t>
            </a:r>
            <a:r>
              <a:rPr lang="en-US" dirty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H) in CMS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105400"/>
            <a:ext cx="6858000" cy="628650"/>
          </a:xfrm>
        </p:spPr>
        <p:txBody>
          <a:bodyPr>
            <a:normAutofit/>
          </a:bodyPr>
          <a:lstStyle/>
          <a:p>
            <a:r>
              <a:rPr lang="en-US" u="sng" dirty="0" smtClean="0"/>
              <a:t>Roberto </a:t>
            </a:r>
            <a:r>
              <a:rPr lang="en-US" u="sng" dirty="0" err="1" smtClean="0"/>
              <a:t>Covarelli</a:t>
            </a:r>
            <a:r>
              <a:rPr lang="en-US" u="sng" dirty="0" smtClean="0"/>
              <a:t> - </a:t>
            </a:r>
            <a:r>
              <a:rPr lang="en-US" i="1" u="sng" dirty="0" smtClean="0"/>
              <a:t>U. of Rochester</a:t>
            </a:r>
          </a:p>
          <a:p>
            <a:endParaRPr lang="en-US" u="sng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67F25-B2C2-4B04-A545-768F0E4136A0}" type="datetime1">
              <a:rPr lang="en-US" smtClean="0"/>
              <a:t>22-Jul-13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33400"/>
            <a:ext cx="1301183" cy="12954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609600"/>
            <a:ext cx="1628503" cy="129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10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window </a:t>
            </a:r>
            <a:r>
              <a:rPr lang="en-US" dirty="0" smtClean="0"/>
              <a:t>issue?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10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/>
              <a:t>Mass window (range = </a:t>
            </a:r>
            <a:r>
              <a:rPr lang="en-US" sz="2200" dirty="0" err="1"/>
              <a:t>m</a:t>
            </a:r>
            <a:r>
              <a:rPr lang="en-US" sz="2200" baseline="-25000" dirty="0" err="1"/>
              <a:t>H</a:t>
            </a:r>
            <a:r>
              <a:rPr lang="en-US" sz="2200" dirty="0"/>
              <a:t> ± </a:t>
            </a:r>
            <a:r>
              <a:rPr lang="en-US" sz="2200" dirty="0" err="1"/>
              <a:t>masswindow</a:t>
            </a:r>
            <a:r>
              <a:rPr lang="en-US" sz="2200" dirty="0"/>
              <a:t> · </a:t>
            </a:r>
            <a:r>
              <a:rPr lang="en-US" sz="2200" dirty="0">
                <a:latin typeface="Symbol" pitchFamily="18" charset="2"/>
              </a:rPr>
              <a:t>G</a:t>
            </a:r>
            <a:r>
              <a:rPr lang="en-US" sz="2200" baseline="-25000" dirty="0"/>
              <a:t>H</a:t>
            </a:r>
            <a:r>
              <a:rPr lang="en-US" sz="2200" dirty="0"/>
              <a:t>) for sampling Higgs </a:t>
            </a:r>
            <a:r>
              <a:rPr lang="en-US" sz="2200" dirty="0" err="1"/>
              <a:t>virtuality</a:t>
            </a:r>
            <a:r>
              <a:rPr lang="en-US" sz="2200" dirty="0"/>
              <a:t> </a:t>
            </a:r>
            <a:r>
              <a:rPr lang="en-US" sz="2200" dirty="0" smtClean="0">
                <a:sym typeface="Wingdings" pitchFamily="2" charset="2"/>
              </a:rPr>
              <a:t> set a default value of 10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ym typeface="Wingdings" pitchFamily="2" charset="2"/>
              </a:rPr>
              <a:t>At high mass it </a:t>
            </a:r>
            <a:r>
              <a:rPr lang="en-US" sz="2200" dirty="0" smtClean="0"/>
              <a:t>had </a:t>
            </a:r>
            <a:r>
              <a:rPr lang="en-US" sz="2200" dirty="0"/>
              <a:t>to be tuned by hand to avoid errors in the program about hitting the high </a:t>
            </a:r>
            <a:r>
              <a:rPr lang="en-US" sz="2200" dirty="0" smtClean="0"/>
              <a:t>limit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/>
              <a:t>Examples: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500 </a:t>
            </a:r>
            <a:r>
              <a:rPr lang="en-US" dirty="0" err="1" smtClean="0"/>
              <a:t>GeV</a:t>
            </a:r>
            <a:r>
              <a:rPr lang="en-US" dirty="0" smtClean="0"/>
              <a:t>:  0.5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&lt; 1180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550 </a:t>
            </a:r>
            <a:r>
              <a:rPr lang="en-US" dirty="0" err="1"/>
              <a:t>GeV</a:t>
            </a:r>
            <a:r>
              <a:rPr lang="en-US" dirty="0"/>
              <a:t>:  0.5 &lt;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&lt; </a:t>
            </a:r>
            <a:r>
              <a:rPr lang="en-US" dirty="0" smtClean="0"/>
              <a:t>1480 </a:t>
            </a:r>
            <a:r>
              <a:rPr lang="en-US" dirty="0" err="1" smtClean="0"/>
              <a:t>GeV</a:t>
            </a:r>
            <a:endParaRPr lang="en-US" dirty="0" smtClean="0"/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600 </a:t>
            </a:r>
            <a:r>
              <a:rPr lang="en-US" dirty="0" err="1"/>
              <a:t>GeV</a:t>
            </a:r>
            <a:r>
              <a:rPr lang="en-US" dirty="0"/>
              <a:t>:  0.5 &lt;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&lt; </a:t>
            </a:r>
            <a:r>
              <a:rPr lang="en-US" dirty="0" smtClean="0"/>
              <a:t>1707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650 </a:t>
            </a:r>
            <a:r>
              <a:rPr lang="en-US" dirty="0" err="1"/>
              <a:t>GeV</a:t>
            </a:r>
            <a:r>
              <a:rPr lang="en-US" dirty="0"/>
              <a:t>:  0.5 &lt;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&lt; </a:t>
            </a:r>
            <a:r>
              <a:rPr lang="en-US" dirty="0" smtClean="0"/>
              <a:t>1756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700 </a:t>
            </a:r>
            <a:r>
              <a:rPr lang="en-US" dirty="0" err="1"/>
              <a:t>GeV</a:t>
            </a:r>
            <a:r>
              <a:rPr lang="en-US" dirty="0"/>
              <a:t>:  0.5 &lt;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&lt; </a:t>
            </a:r>
            <a:r>
              <a:rPr lang="en-US" dirty="0" smtClean="0"/>
              <a:t>1780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800 </a:t>
            </a:r>
            <a:r>
              <a:rPr lang="en-US" dirty="0" err="1"/>
              <a:t>GeV</a:t>
            </a:r>
            <a:r>
              <a:rPr lang="en-US" dirty="0"/>
              <a:t>:  0.5 &lt; </a:t>
            </a:r>
            <a:r>
              <a:rPr lang="en-US" dirty="0" err="1"/>
              <a:t>m</a:t>
            </a:r>
            <a:r>
              <a:rPr lang="en-US" baseline="-25000" dirty="0" err="1"/>
              <a:t>H</a:t>
            </a:r>
            <a:r>
              <a:rPr lang="en-US" dirty="0"/>
              <a:t> &lt; </a:t>
            </a:r>
            <a:r>
              <a:rPr lang="en-US" dirty="0" smtClean="0"/>
              <a:t>1955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…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Caused strange “drop” in detector acceptance (had to be smoothed), not well understood</a:t>
            </a:r>
            <a:endParaRPr lang="en-US" dirty="0"/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endParaRPr lang="en-US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72016"/>
            <a:ext cx="4038600" cy="27351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81800" y="3276600"/>
            <a:ext cx="147187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CMS internal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0277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Mass window </a:t>
            </a:r>
            <a:r>
              <a:rPr lang="en-US" dirty="0" smtClean="0"/>
              <a:t>issue?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11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/>
              <a:t>Mass window (range = </a:t>
            </a:r>
            <a:r>
              <a:rPr lang="en-US" sz="2200" dirty="0" err="1"/>
              <a:t>m</a:t>
            </a:r>
            <a:r>
              <a:rPr lang="en-US" sz="2200" baseline="-25000" dirty="0" err="1"/>
              <a:t>H</a:t>
            </a:r>
            <a:r>
              <a:rPr lang="en-US" sz="2200" dirty="0"/>
              <a:t> ± </a:t>
            </a:r>
            <a:r>
              <a:rPr lang="en-US" sz="2200" dirty="0" err="1"/>
              <a:t>masswindow</a:t>
            </a:r>
            <a:r>
              <a:rPr lang="en-US" sz="2200" dirty="0"/>
              <a:t> · </a:t>
            </a:r>
            <a:r>
              <a:rPr lang="en-US" sz="2200" dirty="0">
                <a:latin typeface="Symbol" pitchFamily="18" charset="2"/>
              </a:rPr>
              <a:t>G</a:t>
            </a:r>
            <a:r>
              <a:rPr lang="en-US" sz="2200" baseline="-25000" dirty="0"/>
              <a:t>H</a:t>
            </a:r>
            <a:r>
              <a:rPr lang="en-US" sz="2200" dirty="0"/>
              <a:t>) for sampling Higgs </a:t>
            </a:r>
            <a:r>
              <a:rPr lang="en-US" sz="2200" dirty="0" err="1"/>
              <a:t>virtuality</a:t>
            </a:r>
            <a:r>
              <a:rPr lang="en-US" sz="2200" dirty="0"/>
              <a:t> </a:t>
            </a:r>
            <a:r>
              <a:rPr lang="en-US" sz="2200" dirty="0" smtClean="0">
                <a:sym typeface="Wingdings" pitchFamily="2" charset="2"/>
              </a:rPr>
              <a:t> set a default value of 10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>
                <a:sym typeface="Wingdings" pitchFamily="2" charset="2"/>
              </a:rPr>
              <a:t>At </a:t>
            </a:r>
            <a:r>
              <a:rPr lang="en-US" sz="2200" dirty="0" smtClean="0">
                <a:sym typeface="Wingdings" pitchFamily="2" charset="2"/>
              </a:rPr>
              <a:t>low mass always kept this value  are we losing a fraction of the cross-section?</a:t>
            </a:r>
            <a:endParaRPr lang="en-US" sz="2200" dirty="0" smtClean="0"/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</a:pPr>
            <a:r>
              <a:rPr lang="en-US" sz="2200" dirty="0" smtClean="0"/>
              <a:t>Tested very large mass window</a:t>
            </a:r>
            <a:r>
              <a:rPr lang="en-US" sz="2200" dirty="0" smtClean="0"/>
              <a:t>: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For </a:t>
            </a:r>
            <a:r>
              <a:rPr lang="en-US" dirty="0" err="1" smtClean="0"/>
              <a:t>mH</a:t>
            </a:r>
            <a:r>
              <a:rPr lang="en-US" dirty="0" smtClean="0"/>
              <a:t> = 125 </a:t>
            </a:r>
            <a:r>
              <a:rPr lang="en-US" dirty="0" err="1" smtClean="0"/>
              <a:t>GeV</a:t>
            </a:r>
            <a:r>
              <a:rPr lang="en-US" dirty="0" smtClean="0"/>
              <a:t>, 99.83% of the                                                                   cross-section in the peak                                                                                </a:t>
            </a:r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r>
              <a:rPr lang="en-US" dirty="0" smtClean="0"/>
              <a:t>According to </a:t>
            </a:r>
            <a:r>
              <a:rPr lang="en-US" dirty="0" err="1" smtClean="0"/>
              <a:t>Kauer</a:t>
            </a:r>
            <a:r>
              <a:rPr lang="en-US" dirty="0" err="1" smtClean="0"/>
              <a:t>-Passarino</a:t>
            </a:r>
            <a:r>
              <a:rPr lang="en-US" dirty="0" smtClean="0"/>
              <a:t> the                                                                     effect could be larger when                                                                              considering the ZZ final state…                  </a:t>
            </a:r>
            <a:endParaRPr lang="en-US" dirty="0" smtClean="0"/>
          </a:p>
          <a:p>
            <a:pPr marL="548640" lvl="3" indent="-274320">
              <a:spcBef>
                <a:spcPts val="600"/>
              </a:spcBef>
              <a:buClr>
                <a:schemeClr val="accent1"/>
              </a:buClr>
            </a:pPr>
            <a:endParaRPr lang="en-US" dirty="0"/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430" y="2895600"/>
            <a:ext cx="4390495" cy="292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10375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5"/>
          <p:cNvSpPr txBox="1">
            <a:spLocks/>
          </p:cNvSpPr>
          <p:nvPr/>
        </p:nvSpPr>
        <p:spPr>
          <a:xfrm>
            <a:off x="381000" y="1335314"/>
            <a:ext cx="8496300" cy="493776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For VBF use POWHEG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spectrum</a:t>
            </a:r>
          </a:p>
          <a:p>
            <a:pPr lvl="1"/>
            <a:r>
              <a:rPr lang="en-US" dirty="0" smtClean="0"/>
              <a:t>Vary PDFs and scales</a:t>
            </a:r>
          </a:p>
          <a:p>
            <a:r>
              <a:rPr lang="en-US" dirty="0"/>
              <a:t>VH was not available in POWHEG until recently 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VBF and VH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12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81000" y="2667000"/>
            <a:ext cx="3733800" cy="4038600"/>
          </a:xfrm>
        </p:spPr>
        <p:txBody>
          <a:bodyPr>
            <a:normAutofit/>
          </a:bodyPr>
          <a:lstStyle/>
          <a:p>
            <a:pPr lvl="1"/>
            <a:r>
              <a:rPr lang="en-US" dirty="0" smtClean="0"/>
              <a:t>For the moment use </a:t>
            </a:r>
            <a:r>
              <a:rPr lang="en-US" dirty="0" err="1" smtClean="0"/>
              <a:t>Pythia</a:t>
            </a:r>
            <a:r>
              <a:rPr lang="en-US" dirty="0" smtClean="0"/>
              <a:t> or </a:t>
            </a:r>
            <a:r>
              <a:rPr lang="en-US" dirty="0" err="1" smtClean="0"/>
              <a:t>ThePEG</a:t>
            </a:r>
            <a:r>
              <a:rPr lang="en-US" dirty="0" smtClean="0"/>
              <a:t>/HERWIG++ and use the difference in spectrum as systematics</a:t>
            </a:r>
          </a:p>
          <a:p>
            <a:pPr lvl="1"/>
            <a:r>
              <a:rPr lang="en-US" dirty="0" smtClean="0"/>
              <a:t>Plan to move to same treatment as VBF (vary PDFs and scales) </a:t>
            </a:r>
            <a:r>
              <a:rPr lang="en-US" dirty="0" smtClean="0">
                <a:sym typeface="Wingdings" pitchFamily="2" charset="2"/>
              </a:rPr>
              <a:t> n</a:t>
            </a:r>
            <a:r>
              <a:rPr lang="en-US" dirty="0" smtClean="0"/>
              <a:t>o big change expected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9100" y="2895600"/>
            <a:ext cx="4914900" cy="33330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34200" y="3276600"/>
            <a:ext cx="1760547" cy="175432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WH – 8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= 125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HERWIG++</a:t>
            </a:r>
            <a:endParaRPr lang="en-US" dirty="0" smtClean="0"/>
          </a:p>
          <a:p>
            <a:r>
              <a:rPr lang="en-US" dirty="0" err="1" smtClean="0">
                <a:solidFill>
                  <a:srgbClr val="FF0000"/>
                </a:solidFill>
              </a:rPr>
              <a:t>Pythia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New POWHEG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668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Most sophisticated studies on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CMS come from     ZZ </a:t>
            </a:r>
            <a:r>
              <a:rPr lang="en-US" dirty="0" smtClean="0">
                <a:sym typeface="Wingdings" pitchFamily="2" charset="2"/>
              </a:rPr>
              <a:t> 4l Higgs analysis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Used to discriminate </a:t>
            </a:r>
            <a:r>
              <a:rPr lang="en-US" dirty="0" err="1" smtClean="0">
                <a:sym typeface="Wingdings" pitchFamily="2" charset="2"/>
              </a:rPr>
              <a:t>ggH</a:t>
            </a:r>
            <a:r>
              <a:rPr lang="en-US" dirty="0" smtClean="0">
                <a:sym typeface="Wingdings" pitchFamily="2" charset="2"/>
              </a:rPr>
              <a:t>, VBF/VH and background in a large </a:t>
            </a:r>
            <a:r>
              <a:rPr lang="en-US" dirty="0" err="1" smtClean="0">
                <a:sym typeface="Wingdings" pitchFamily="2" charset="2"/>
              </a:rPr>
              <a:t>m</a:t>
            </a:r>
            <a:r>
              <a:rPr lang="en-US" baseline="-25000" dirty="0" err="1" smtClean="0">
                <a:sym typeface="Wingdings" pitchFamily="2" charset="2"/>
              </a:rPr>
              <a:t>ZZ</a:t>
            </a:r>
            <a:r>
              <a:rPr lang="en-US" dirty="0" smtClean="0">
                <a:sym typeface="Wingdings" pitchFamily="2" charset="2"/>
              </a:rPr>
              <a:t> search range (100-1000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>
                <a:sym typeface="Wingdings" pitchFamily="2" charset="2"/>
              </a:rPr>
              <a:t>)</a:t>
            </a: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Use POWHEG to describe signal spectrum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NNLO tuning works up to </a:t>
            </a:r>
            <a:r>
              <a:rPr lang="en-US" dirty="0" err="1" smtClean="0">
                <a:sym typeface="Wingdings" pitchFamily="2" charset="2"/>
              </a:rPr>
              <a:t>mH</a:t>
            </a:r>
            <a:r>
              <a:rPr lang="en-US" dirty="0" smtClean="0">
                <a:sym typeface="Wingdings" pitchFamily="2" charset="2"/>
              </a:rPr>
              <a:t> ~ 400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, reweighting needed for larger masses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Finite HQ masses used  uncertainty derived from HQ mass uncertainties, too optimistic?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Using </a:t>
            </a:r>
            <a:r>
              <a:rPr lang="en-US" smtClean="0">
                <a:sym typeface="Wingdings" pitchFamily="2" charset="2"/>
              </a:rPr>
              <a:t>complex-pole scheme </a:t>
            </a:r>
            <a:r>
              <a:rPr lang="en-US" dirty="0" smtClean="0">
                <a:sym typeface="Wingdings" pitchFamily="2" charset="2"/>
              </a:rPr>
              <a:t>with EW corrections, strange efficiency drop at 600 </a:t>
            </a:r>
            <a:r>
              <a:rPr lang="en-US" dirty="0" err="1" smtClean="0"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 not very well understood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Effect of Higgs </a:t>
            </a:r>
            <a:r>
              <a:rPr lang="en-US" dirty="0" err="1" smtClean="0">
                <a:sym typeface="Wingdings" pitchFamily="2" charset="2"/>
              </a:rPr>
              <a:t>virtuality</a:t>
            </a:r>
            <a:r>
              <a:rPr lang="en-US" dirty="0" smtClean="0">
                <a:sym typeface="Wingdings" pitchFamily="2" charset="2"/>
              </a:rPr>
              <a:t> ranges (only thing set by hand)?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781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the CMS Higgs analysis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2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Important use of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in only in the </a:t>
            </a:r>
            <a:r>
              <a:rPr lang="en-US" dirty="0" smtClean="0">
                <a:solidFill>
                  <a:srgbClr val="0000FF"/>
                </a:solidFill>
              </a:rPr>
              <a:t>H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00FF"/>
                </a:solidFill>
              </a:rPr>
              <a:t>ZZ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 4l </a:t>
            </a:r>
            <a:r>
              <a:rPr lang="en-US" dirty="0" smtClean="0">
                <a:sym typeface="Wingdings" pitchFamily="2" charset="2"/>
              </a:rPr>
              <a:t>channel analysis (search performed in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100 &lt; m</a:t>
            </a:r>
            <a:r>
              <a:rPr lang="en-US" baseline="-25000" dirty="0" smtClean="0">
                <a:solidFill>
                  <a:srgbClr val="0000FF"/>
                </a:solidFill>
                <a:sym typeface="Wingdings" pitchFamily="2" charset="2"/>
              </a:rPr>
              <a:t>4l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&lt; 1000 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GeV</a:t>
            </a:r>
            <a:r>
              <a:rPr lang="en-US" dirty="0" smtClean="0">
                <a:sym typeface="Wingdings" pitchFamily="2" charset="2"/>
              </a:rPr>
              <a:t>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For events where there are less than 2 jets reconstructed, use to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discriminate </a:t>
            </a:r>
            <a:r>
              <a:rPr lang="en-US" dirty="0" err="1" smtClean="0">
                <a:solidFill>
                  <a:srgbClr val="0000FF"/>
                </a:solidFill>
                <a:sym typeface="Wingdings" pitchFamily="2" charset="2"/>
              </a:rPr>
              <a:t>ggH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 from VBF and VH production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Improves uncertainty on </a:t>
            </a:r>
            <a:r>
              <a:rPr lang="en-US" dirty="0" smtClean="0">
                <a:latin typeface="Symbol" pitchFamily="18" charset="2"/>
                <a:sym typeface="Wingdings" pitchFamily="2" charset="2"/>
              </a:rPr>
              <a:t>m</a:t>
            </a:r>
            <a:r>
              <a:rPr lang="en-US" dirty="0" smtClean="0">
                <a:sym typeface="Wingdings" pitchFamily="2" charset="2"/>
              </a:rPr>
              <a:t> (3-dimensional analysis)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Maybe </a:t>
            </a:r>
            <a:r>
              <a:rPr lang="en-US" dirty="0">
                <a:sym typeface="Wingdings" pitchFamily="2" charset="2"/>
              </a:rPr>
              <a:t>u</a:t>
            </a:r>
            <a:r>
              <a:rPr lang="en-US" dirty="0" smtClean="0">
                <a:sym typeface="Wingdings" pitchFamily="2" charset="2"/>
              </a:rPr>
              <a:t>se for a primordial differential cross-section measurement (but event yield very small)</a:t>
            </a:r>
          </a:p>
          <a:p>
            <a:r>
              <a:rPr lang="en-US" dirty="0" smtClean="0">
                <a:sym typeface="Wingdings" pitchFamily="2" charset="2"/>
              </a:rPr>
              <a:t>Other channels do not have enough events, or not clean enough, for accurate use of </a:t>
            </a:r>
            <a:r>
              <a:rPr lang="en-US" dirty="0" err="1" smtClean="0">
                <a:sym typeface="Wingdings" pitchFamily="2" charset="2"/>
              </a:rPr>
              <a:t>p</a:t>
            </a:r>
            <a:r>
              <a:rPr lang="en-US" baseline="-25000" dirty="0" err="1" smtClean="0">
                <a:sym typeface="Wingdings" pitchFamily="2" charset="2"/>
              </a:rPr>
              <a:t>T</a:t>
            </a:r>
            <a:endParaRPr lang="en-US" baseline="-25000" dirty="0" smtClean="0">
              <a:sym typeface="Wingdings" pitchFamily="2" charset="2"/>
            </a:endParaRPr>
          </a:p>
          <a:p>
            <a:pPr lvl="1"/>
            <a:r>
              <a:rPr lang="en-US" dirty="0" smtClean="0">
                <a:sym typeface="Wingdings" pitchFamily="2" charset="2"/>
              </a:rPr>
              <a:t>Use same theoretical description as ZZ for acceptance estimation (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gg</a:t>
            </a:r>
            <a:r>
              <a:rPr lang="en-US" dirty="0" smtClean="0">
                <a:sym typeface="Wingdings" pitchFamily="2" charset="2"/>
              </a:rPr>
              <a:t>) or use older MC and reweight (WW, </a:t>
            </a:r>
            <a:r>
              <a:rPr lang="en-US" dirty="0" err="1" smtClean="0">
                <a:latin typeface="Symbol" pitchFamily="18" charset="2"/>
                <a:sym typeface="Wingdings" pitchFamily="2" charset="2"/>
              </a:rPr>
              <a:t>tt</a:t>
            </a:r>
            <a:r>
              <a:rPr lang="en-US" dirty="0" smtClean="0">
                <a:sym typeface="Wingdings" pitchFamily="2" charset="2"/>
              </a:rPr>
              <a:t>)  </a:t>
            </a: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629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choices for </a:t>
            </a:r>
            <a:r>
              <a:rPr lang="en-US" dirty="0" err="1" smtClean="0"/>
              <a:t>gg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H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rmAutofit/>
          </a:bodyPr>
          <a:lstStyle/>
          <a:p>
            <a:r>
              <a:rPr lang="en-US" dirty="0" smtClean="0"/>
              <a:t>Close-to-latest POWHEG (Feb 2013)</a:t>
            </a:r>
          </a:p>
          <a:p>
            <a:pPr lvl="1"/>
            <a:r>
              <a:rPr lang="en-US" dirty="0" smtClean="0"/>
              <a:t>Including </a:t>
            </a:r>
            <a:r>
              <a:rPr lang="en-US" dirty="0" smtClean="0">
                <a:solidFill>
                  <a:srgbClr val="0000FF"/>
                </a:solidFill>
              </a:rPr>
              <a:t>heavy-quark mass effects</a:t>
            </a:r>
          </a:p>
          <a:p>
            <a:pPr lvl="2"/>
            <a:r>
              <a:rPr lang="en-US" dirty="0"/>
              <a:t>Latest b and t masses (top mass from </a:t>
            </a:r>
            <a:r>
              <a:rPr lang="en-US" dirty="0" err="1"/>
              <a:t>Moriond</a:t>
            </a:r>
            <a:r>
              <a:rPr lang="en-US" dirty="0"/>
              <a:t> 2013 CDF update)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>
                <a:solidFill>
                  <a:srgbClr val="0000FF"/>
                </a:solidFill>
              </a:rPr>
              <a:t>h</a:t>
            </a:r>
            <a:r>
              <a:rPr lang="en-US" dirty="0" err="1" smtClean="0">
                <a:solidFill>
                  <a:srgbClr val="0000FF"/>
                </a:solidFill>
              </a:rPr>
              <a:t>fact</a:t>
            </a:r>
            <a:r>
              <a:rPr lang="en-US" dirty="0" smtClean="0">
                <a:solidFill>
                  <a:srgbClr val="0000FF"/>
                </a:solidFill>
              </a:rPr>
              <a:t> tuning </a:t>
            </a:r>
            <a:r>
              <a:rPr lang="en-US" dirty="0" smtClean="0"/>
              <a:t>(</a:t>
            </a:r>
            <a:r>
              <a:rPr lang="en-US" dirty="0" err="1" smtClean="0"/>
              <a:t>hfact</a:t>
            </a:r>
            <a:r>
              <a:rPr lang="en-US" dirty="0" smtClean="0"/>
              <a:t> =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/1.2) to reproduce NNLO+NNLL spectrum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Use of </a:t>
            </a:r>
            <a:r>
              <a:rPr lang="en-US" dirty="0" smtClean="0">
                <a:solidFill>
                  <a:srgbClr val="0000FF"/>
                </a:solidFill>
              </a:rPr>
              <a:t>propagator scheme</a:t>
            </a:r>
            <a:r>
              <a:rPr lang="en-US" dirty="0" smtClean="0"/>
              <a:t> (CPS) for mass </a:t>
            </a:r>
            <a:r>
              <a:rPr lang="en-US" dirty="0" err="1" smtClean="0"/>
              <a:t>lineshape</a:t>
            </a:r>
            <a:r>
              <a:rPr lang="en-US" dirty="0" smtClean="0"/>
              <a:t>, with </a:t>
            </a:r>
            <a:r>
              <a:rPr lang="en-US" dirty="0" smtClean="0">
                <a:solidFill>
                  <a:srgbClr val="0000FF"/>
                </a:solidFill>
              </a:rPr>
              <a:t>EW corrections</a:t>
            </a:r>
            <a:r>
              <a:rPr lang="en-US" dirty="0" smtClean="0"/>
              <a:t> on</a:t>
            </a:r>
          </a:p>
          <a:p>
            <a:pPr lvl="2"/>
            <a:r>
              <a:rPr lang="en-US" dirty="0" smtClean="0"/>
              <a:t>Mass window (range =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± </a:t>
            </a:r>
            <a:r>
              <a:rPr lang="en-US" dirty="0" err="1" smtClean="0"/>
              <a:t>masswindow</a:t>
            </a:r>
            <a:r>
              <a:rPr lang="en-US" dirty="0" smtClean="0"/>
              <a:t> · </a:t>
            </a:r>
            <a:r>
              <a:rPr lang="en-US" dirty="0" smtClean="0">
                <a:latin typeface="Symbol" pitchFamily="18" charset="2"/>
              </a:rPr>
              <a:t>G</a:t>
            </a:r>
            <a:r>
              <a:rPr lang="en-US" baseline="-25000" dirty="0" smtClean="0"/>
              <a:t>H</a:t>
            </a:r>
            <a:r>
              <a:rPr lang="en-US" dirty="0" smtClean="0"/>
              <a:t>) for sampling Higgs </a:t>
            </a:r>
            <a:r>
              <a:rPr lang="en-US" dirty="0" err="1" smtClean="0"/>
              <a:t>virtuality</a:t>
            </a:r>
            <a:r>
              <a:rPr lang="en-US" dirty="0" smtClean="0"/>
              <a:t> had to be tuned by hand to avoid errors in the program about hitting the high limit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4815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Verifying</a:t>
            </a:r>
            <a:r>
              <a:rPr lang="en-US" dirty="0"/>
              <a:t> </a:t>
            </a:r>
            <a:r>
              <a:rPr lang="en-US" dirty="0" smtClean="0"/>
              <a:t>NNLO+NNLL tuning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3962400" cy="486156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Several spectra generated to verify correct reweighting, with:</a:t>
            </a:r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HRes</a:t>
            </a:r>
            <a:r>
              <a:rPr lang="en-US" dirty="0" smtClean="0"/>
              <a:t> for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&lt;= 400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HqT</a:t>
            </a:r>
            <a:r>
              <a:rPr lang="en-US" dirty="0" smtClean="0">
                <a:solidFill>
                  <a:srgbClr val="0000FF"/>
                </a:solidFill>
              </a:rPr>
              <a:t> 2.0 </a:t>
            </a:r>
            <a:r>
              <a:rPr lang="en-US" dirty="0" smtClean="0"/>
              <a:t>above (</a:t>
            </a:r>
            <a:r>
              <a:rPr lang="en-US" dirty="0" err="1" smtClean="0"/>
              <a:t>HRes</a:t>
            </a:r>
            <a:r>
              <a:rPr lang="en-US" dirty="0" smtClean="0"/>
              <a:t> not available) </a:t>
            </a:r>
          </a:p>
          <a:p>
            <a:r>
              <a:rPr lang="en-US" dirty="0" smtClean="0"/>
              <a:t>Following recommendations of YR2 comparison was done with NLO spectra: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ith </a:t>
            </a:r>
            <a:r>
              <a:rPr lang="en-US" u="sng" dirty="0" smtClean="0"/>
              <a:t>no</a:t>
            </a:r>
            <a:r>
              <a:rPr lang="en-US" dirty="0" smtClean="0"/>
              <a:t> HQ effects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fter </a:t>
            </a:r>
            <a:r>
              <a:rPr lang="en-US" u="sng" dirty="0" err="1" smtClean="0"/>
              <a:t>parton</a:t>
            </a:r>
            <a:r>
              <a:rPr lang="en-US" u="sng" dirty="0" smtClean="0"/>
              <a:t>-shower only </a:t>
            </a:r>
            <a:r>
              <a:rPr lang="en-US" dirty="0" smtClean="0"/>
              <a:t>performed by PYTHIA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576527"/>
            <a:ext cx="4264001" cy="437427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66147" y="2533633"/>
            <a:ext cx="314605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POWHEG LHE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LHE + PS only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LHE + PS + UE + </a:t>
            </a:r>
            <a:r>
              <a:rPr lang="en-US" dirty="0" err="1" smtClean="0">
                <a:solidFill>
                  <a:srgbClr val="92D050"/>
                </a:solidFill>
              </a:rPr>
              <a:t>hadronization</a:t>
            </a:r>
            <a:endParaRPr 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660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NNLO tuning: low mass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greement with </a:t>
            </a:r>
            <a:r>
              <a:rPr lang="en-US" dirty="0" err="1" smtClean="0"/>
              <a:t>HRes</a:t>
            </a:r>
            <a:r>
              <a:rPr lang="en-US" dirty="0" smtClean="0"/>
              <a:t> is excellent at low mass for both 7 and 8 </a:t>
            </a:r>
            <a:r>
              <a:rPr lang="en-US" dirty="0" err="1" smtClean="0"/>
              <a:t>TeV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170" y="2133599"/>
            <a:ext cx="3853430" cy="42742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76370" y="3352800"/>
            <a:ext cx="156164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8TeV</a:t>
            </a:r>
          </a:p>
          <a:p>
            <a:r>
              <a:rPr lang="en-US" dirty="0" err="1" smtClean="0"/>
              <a:t>mH</a:t>
            </a:r>
            <a:r>
              <a:rPr lang="en-US" dirty="0" smtClean="0"/>
              <a:t> =125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+ </a:t>
            </a:r>
            <a:r>
              <a:rPr lang="en-US" dirty="0" err="1" smtClean="0"/>
              <a:t>HRes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 POWHEG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(PS, no UE)</a:t>
            </a:r>
            <a:endParaRPr lang="en-US" dirty="0">
              <a:solidFill>
                <a:srgbClr val="0000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028" y="2133599"/>
            <a:ext cx="3820715" cy="423792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05000" y="3276600"/>
            <a:ext cx="15616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</a:t>
            </a:r>
            <a:r>
              <a:rPr lang="en-US" dirty="0" smtClean="0"/>
              <a:t>TeV</a:t>
            </a:r>
          </a:p>
          <a:p>
            <a:r>
              <a:rPr lang="en-US" dirty="0" err="1" smtClean="0"/>
              <a:t>mH</a:t>
            </a:r>
            <a:r>
              <a:rPr lang="en-US" dirty="0" smtClean="0"/>
              <a:t> =125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04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NNLO tuning: intermediate mass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6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752600"/>
            <a:ext cx="3581400" cy="3972473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1752600"/>
            <a:ext cx="3657600" cy="405699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172200" y="2475637"/>
            <a:ext cx="1561646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8TeV</a:t>
            </a:r>
          </a:p>
          <a:p>
            <a:r>
              <a:rPr lang="en-US" dirty="0" err="1" smtClean="0"/>
              <a:t>mH</a:t>
            </a:r>
            <a:r>
              <a:rPr lang="en-US" dirty="0" smtClean="0"/>
              <a:t> =400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+ </a:t>
            </a:r>
            <a:r>
              <a:rPr lang="en-US" dirty="0" err="1" smtClean="0"/>
              <a:t>Hres</a:t>
            </a: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 err="1" smtClean="0">
                <a:solidFill>
                  <a:srgbClr val="FF0000"/>
                </a:solidFill>
              </a:rPr>
              <a:t>HqT</a:t>
            </a:r>
            <a:r>
              <a:rPr lang="en-US" dirty="0" smtClean="0">
                <a:solidFill>
                  <a:srgbClr val="FF0000"/>
                </a:solidFill>
              </a:rPr>
              <a:t> 2.0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POWHEG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(PS, no UE)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7434" y="2453866"/>
            <a:ext cx="162576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8TeV</a:t>
            </a:r>
          </a:p>
          <a:p>
            <a:r>
              <a:rPr lang="en-US" dirty="0" err="1" smtClean="0"/>
              <a:t>mH</a:t>
            </a:r>
            <a:r>
              <a:rPr lang="en-US" dirty="0" smtClean="0"/>
              <a:t> = 200 </a:t>
            </a:r>
            <a:r>
              <a:rPr lang="en-US" dirty="0" err="1" smtClean="0"/>
              <a:t>GeV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+ </a:t>
            </a:r>
            <a:r>
              <a:rPr lang="en-US" dirty="0" err="1" smtClean="0"/>
              <a:t>HRes</a:t>
            </a:r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- POWHEG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(PS, no UE)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8010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R. </a:t>
            </a:r>
            <a:r>
              <a:rPr lang="en-US" dirty="0" err="1" smtClean="0"/>
              <a:t>Covarelli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562" y="3886200"/>
            <a:ext cx="2532037" cy="28085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791" y="3886200"/>
            <a:ext cx="2577772" cy="28592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NNLO tuning: high mass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351971" y="4495800"/>
            <a:ext cx="3000829" cy="1676400"/>
          </a:xfrm>
        </p:spPr>
        <p:txBody>
          <a:bodyPr>
            <a:normAutofit/>
          </a:bodyPr>
          <a:lstStyle/>
          <a:p>
            <a:r>
              <a:rPr lang="en-US" dirty="0" smtClean="0"/>
              <a:t>MC reweighting needed for       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 &gt; 400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142998"/>
            <a:ext cx="2610542" cy="28956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200" y="1142998"/>
            <a:ext cx="2616200" cy="290187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9563" y="1142997"/>
            <a:ext cx="2616201" cy="290187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3965" y="1578273"/>
            <a:ext cx="136383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8TeV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- </a:t>
            </a:r>
            <a:r>
              <a:rPr lang="en-US" dirty="0" err="1" smtClean="0">
                <a:solidFill>
                  <a:srgbClr val="FF0000"/>
                </a:solidFill>
              </a:rPr>
              <a:t>HqT</a:t>
            </a:r>
            <a:r>
              <a:rPr lang="en-US" dirty="0" smtClean="0">
                <a:solidFill>
                  <a:srgbClr val="FF0000"/>
                </a:solidFill>
              </a:rPr>
              <a:t> 2.0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- POWHEG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(PS, no UE)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1926785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=500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159171" y="4637328"/>
            <a:ext cx="16770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=1000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4580617" y="4648200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=800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162800" y="2014653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=700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2014653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=600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69054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Scale systematics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Easy to include</a:t>
            </a:r>
          </a:p>
          <a:p>
            <a:pPr lvl="1"/>
            <a:r>
              <a:rPr lang="en-US" dirty="0" smtClean="0"/>
              <a:t>Re-run </a:t>
            </a:r>
            <a:r>
              <a:rPr lang="en-US" dirty="0" err="1" smtClean="0"/>
              <a:t>HRes</a:t>
            </a:r>
            <a:r>
              <a:rPr lang="en-US" dirty="0" smtClean="0"/>
              <a:t> with halved and doubled QCD scales (Res, </a:t>
            </a:r>
            <a:r>
              <a:rPr lang="en-US" dirty="0" err="1" smtClean="0"/>
              <a:t>Ren</a:t>
            </a:r>
            <a:r>
              <a:rPr lang="en-US" dirty="0" smtClean="0"/>
              <a:t>, Fact) and </a:t>
            </a:r>
            <a:r>
              <a:rPr lang="en-US" dirty="0" smtClean="0">
                <a:sym typeface="Wingdings" pitchFamily="2" charset="2"/>
              </a:rPr>
              <a:t>evaluate effect on spectrum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Up to 20% effect at low mass, almost negligible at high mass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886" y="3067514"/>
            <a:ext cx="6257925" cy="3546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705600" y="3493427"/>
            <a:ext cx="1494320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Default scales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Scales x2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Scales / 2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86400" y="5867400"/>
            <a:ext cx="1561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mH</a:t>
            </a:r>
            <a:r>
              <a:rPr lang="en-US" dirty="0" smtClean="0"/>
              <a:t> =800 </a:t>
            </a:r>
            <a:r>
              <a:rPr lang="en-US" dirty="0" err="1" smtClean="0"/>
              <a:t>GeV</a:t>
            </a:r>
            <a:endParaRPr 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2286000" y="5602069"/>
            <a:ext cx="15616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r>
              <a:rPr lang="en-US" dirty="0" err="1" smtClean="0"/>
              <a:t>mH</a:t>
            </a:r>
            <a:r>
              <a:rPr lang="en-US" dirty="0" smtClean="0"/>
              <a:t> =125 </a:t>
            </a:r>
            <a:r>
              <a:rPr lang="en-US" dirty="0" err="1" smtClean="0"/>
              <a:t>GeV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66456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Finite heavy quark masses - PDFs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D3BD6-C889-41E7-92C5-2EEFC1A786EE}" type="datetime1">
              <a:rPr lang="en-US" smtClean="0"/>
              <a:t>22-Jul-13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Covarelli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4BC959-2BAD-435D-95F1-55E53E7A4EB7}" type="slidenum">
              <a:rPr lang="en-US" smtClean="0"/>
              <a:t>9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52578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Finite top (and bottom) mass effects as described by  POWHEG</a:t>
            </a:r>
          </a:p>
          <a:p>
            <a:pPr lvl="1"/>
            <a:r>
              <a:rPr lang="en-US" dirty="0" smtClean="0"/>
              <a:t>Quite large effect (up to 15%)</a:t>
            </a:r>
          </a:p>
          <a:p>
            <a:pPr lvl="1"/>
            <a:r>
              <a:rPr lang="en-US" dirty="0" smtClean="0"/>
              <a:t>For the moment use b and t mass uncertainties to establish    systematics </a:t>
            </a:r>
            <a:r>
              <a:rPr lang="en-US" dirty="0" smtClean="0">
                <a:sym typeface="Wingdings" pitchFamily="2" charset="2"/>
              </a:rPr>
              <a:t> 1-2%, too small?</a:t>
            </a:r>
            <a:endParaRPr lang="en-US" dirty="0" smtClean="0"/>
          </a:p>
          <a:p>
            <a:pPr lvl="1"/>
            <a:r>
              <a:rPr lang="en-US" dirty="0" smtClean="0"/>
              <a:t>Comparison with other generator?</a:t>
            </a:r>
          </a:p>
          <a:p>
            <a:pPr lvl="2"/>
            <a:r>
              <a:rPr lang="en-US" dirty="0" smtClean="0"/>
              <a:t>Unfortunately no productions with MC@NLO done in CMS</a:t>
            </a:r>
          </a:p>
          <a:p>
            <a:pPr lvl="2"/>
            <a:r>
              <a:rPr lang="en-US" dirty="0" smtClean="0"/>
              <a:t>Suggestions?</a:t>
            </a:r>
          </a:p>
          <a:p>
            <a:r>
              <a:rPr lang="en-US" dirty="0" smtClean="0"/>
              <a:t>Other PDF sets tested (CT10, MSTW2008, NNPDF2.1)</a:t>
            </a:r>
          </a:p>
          <a:p>
            <a:pPr lvl="1"/>
            <a:r>
              <a:rPr lang="en-US" dirty="0" smtClean="0"/>
              <a:t>Effect also negligible compared to </a:t>
            </a:r>
            <a:r>
              <a:rPr lang="en-US" dirty="0" err="1" smtClean="0"/>
              <a:t>resummation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606" y="1981200"/>
            <a:ext cx="3612994" cy="405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64406" y="3200400"/>
            <a:ext cx="1271502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With HQM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No HQM 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997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1453</TotalTime>
  <Words>976</Words>
  <Application>Microsoft Office PowerPoint</Application>
  <PresentationFormat>On-screen Show (4:3)</PresentationFormat>
  <Paragraphs>163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Origin</vt:lpstr>
      <vt:lpstr>Treatment of pT(gg  H) in CMS</vt:lpstr>
      <vt:lpstr>Use of pT in the CMS Higgs analysis</vt:lpstr>
      <vt:lpstr>MC choices for gg  H</vt:lpstr>
      <vt:lpstr>Verifying NNLO+NNLL tuning</vt:lpstr>
      <vt:lpstr>NNLO tuning: low mass</vt:lpstr>
      <vt:lpstr>NNLO tuning: intermediate mass</vt:lpstr>
      <vt:lpstr>NNLO tuning: high mass</vt:lpstr>
      <vt:lpstr>Scale systematics</vt:lpstr>
      <vt:lpstr>Finite heavy quark masses - PDFs</vt:lpstr>
      <vt:lpstr>Mass window issue?</vt:lpstr>
      <vt:lpstr>Mass window issue?</vt:lpstr>
      <vt:lpstr>On VBF and VH pT</vt:lpstr>
      <vt:lpstr>Conclusions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Quarkonium Working Group: Analysis status</dc:title>
  <dc:creator>demina-pd</dc:creator>
  <cp:lastModifiedBy>demina-pd</cp:lastModifiedBy>
  <cp:revision>424</cp:revision>
  <dcterms:created xsi:type="dcterms:W3CDTF">2011-01-11T16:31:20Z</dcterms:created>
  <dcterms:modified xsi:type="dcterms:W3CDTF">2013-07-22T08:30:58Z</dcterms:modified>
</cp:coreProperties>
</file>