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7"/>
  </p:notesMasterIdLst>
  <p:sldIdLst>
    <p:sldId id="260" r:id="rId2"/>
    <p:sldId id="384" r:id="rId3"/>
    <p:sldId id="262" r:id="rId4"/>
    <p:sldId id="351" r:id="rId5"/>
    <p:sldId id="349" r:id="rId6"/>
    <p:sldId id="265" r:id="rId7"/>
    <p:sldId id="385" r:id="rId8"/>
    <p:sldId id="352" r:id="rId9"/>
    <p:sldId id="353" r:id="rId10"/>
    <p:sldId id="354" r:id="rId11"/>
    <p:sldId id="386" r:id="rId12"/>
    <p:sldId id="355" r:id="rId13"/>
    <p:sldId id="356" r:id="rId14"/>
    <p:sldId id="383" r:id="rId15"/>
    <p:sldId id="368" r:id="rId16"/>
    <p:sldId id="359" r:id="rId17"/>
    <p:sldId id="360" r:id="rId18"/>
    <p:sldId id="361" r:id="rId19"/>
    <p:sldId id="366" r:id="rId20"/>
    <p:sldId id="373" r:id="rId21"/>
    <p:sldId id="375" r:id="rId22"/>
    <p:sldId id="376" r:id="rId23"/>
    <p:sldId id="371" r:id="rId24"/>
    <p:sldId id="362" r:id="rId25"/>
    <p:sldId id="372" r:id="rId26"/>
    <p:sldId id="382" r:id="rId27"/>
    <p:sldId id="275" r:id="rId28"/>
    <p:sldId id="276" r:id="rId29"/>
    <p:sldId id="277" r:id="rId30"/>
    <p:sldId id="279" r:id="rId31"/>
    <p:sldId id="381" r:id="rId32"/>
    <p:sldId id="280" r:id="rId33"/>
    <p:sldId id="281" r:id="rId34"/>
    <p:sldId id="285" r:id="rId35"/>
    <p:sldId id="288" r:id="rId36"/>
    <p:sldId id="290" r:id="rId37"/>
    <p:sldId id="294" r:id="rId38"/>
    <p:sldId id="295" r:id="rId39"/>
    <p:sldId id="296" r:id="rId40"/>
    <p:sldId id="298" r:id="rId41"/>
    <p:sldId id="299" r:id="rId42"/>
    <p:sldId id="300" r:id="rId43"/>
    <p:sldId id="387" r:id="rId44"/>
    <p:sldId id="302" r:id="rId45"/>
    <p:sldId id="304" r:id="rId46"/>
    <p:sldId id="305" r:id="rId47"/>
    <p:sldId id="306" r:id="rId48"/>
    <p:sldId id="307" r:id="rId49"/>
    <p:sldId id="388" r:id="rId50"/>
    <p:sldId id="389" r:id="rId51"/>
    <p:sldId id="341" r:id="rId52"/>
    <p:sldId id="342" r:id="rId53"/>
    <p:sldId id="344" r:id="rId54"/>
    <p:sldId id="345" r:id="rId55"/>
    <p:sldId id="346"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0055A0"/>
    <a:srgbClr val="0041B9"/>
    <a:srgbClr val="008000"/>
    <a:srgbClr val="0C377B"/>
    <a:srgbClr val="D5E3FB"/>
    <a:srgbClr val="A7C5F7"/>
    <a:srgbClr val="FF8F8F"/>
    <a:srgbClr val="DE00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08" autoAdjust="0"/>
    <p:restoredTop sz="94660"/>
  </p:normalViewPr>
  <p:slideViewPr>
    <p:cSldViewPr>
      <p:cViewPr varScale="1">
        <p:scale>
          <a:sx n="123" d="100"/>
          <a:sy n="123" d="100"/>
        </p:scale>
        <p:origin x="-240"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ern.ch\dfs\Users\g\gvandoni\Documents\Giovanna\Theory\Vacuum\Conductances\transmission-probability.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ern.ch\dfs\Users\g\gvandoni\Documents\Giovanna\Theory\Vacuum\Conductances\transmission-probability.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216229221347341"/>
          <c:y val="0.12187481773111702"/>
          <c:w val="0.76705293088363968"/>
          <c:h val="0.64609543598717256"/>
        </c:manualLayout>
      </c:layout>
      <c:scatterChart>
        <c:scatterStyle val="smoothMarker"/>
        <c:varyColors val="0"/>
        <c:ser>
          <c:idx val="0"/>
          <c:order val="0"/>
          <c:tx>
            <c:strRef>
              <c:f>Sheet2!$F$6</c:f>
              <c:strCache>
                <c:ptCount val="1"/>
                <c:pt idx="0">
                  <c:v>S*/S</c:v>
                </c:pt>
              </c:strCache>
            </c:strRef>
          </c:tx>
          <c:marker>
            <c:symbol val="none"/>
          </c:marker>
          <c:xVal>
            <c:numRef>
              <c:f>Sheet2!$E$7:$E$27</c:f>
              <c:numCache>
                <c:formatCode>General</c:formatCode>
                <c:ptCount val="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numCache>
            </c:numRef>
          </c:xVal>
          <c:yVal>
            <c:numRef>
              <c:f>Sheet2!$F$7:$F$27</c:f>
              <c:numCache>
                <c:formatCode>General</c:formatCode>
                <c:ptCount val="21"/>
                <c:pt idx="0">
                  <c:v>0</c:v>
                </c:pt>
                <c:pt idx="1">
                  <c:v>0.5</c:v>
                </c:pt>
                <c:pt idx="2">
                  <c:v>0.66666666666666663</c:v>
                </c:pt>
                <c:pt idx="3">
                  <c:v>0.75000000000000266</c:v>
                </c:pt>
                <c:pt idx="4">
                  <c:v>0.8</c:v>
                </c:pt>
                <c:pt idx="5">
                  <c:v>0.8333333333333337</c:v>
                </c:pt>
                <c:pt idx="6">
                  <c:v>0.85714285714285765</c:v>
                </c:pt>
                <c:pt idx="7">
                  <c:v>0.87500000000000266</c:v>
                </c:pt>
                <c:pt idx="8">
                  <c:v>0.88888888888889228</c:v>
                </c:pt>
                <c:pt idx="9">
                  <c:v>0.9</c:v>
                </c:pt>
                <c:pt idx="10">
                  <c:v>0.90909090909090906</c:v>
                </c:pt>
                <c:pt idx="11">
                  <c:v>0.91666666666666652</c:v>
                </c:pt>
                <c:pt idx="12">
                  <c:v>0.92307692307692257</c:v>
                </c:pt>
                <c:pt idx="13">
                  <c:v>0.9285714285714286</c:v>
                </c:pt>
                <c:pt idx="14">
                  <c:v>0.93333333333333335</c:v>
                </c:pt>
                <c:pt idx="15">
                  <c:v>0.9375</c:v>
                </c:pt>
                <c:pt idx="16">
                  <c:v>0.94117647058823561</c:v>
                </c:pt>
                <c:pt idx="17">
                  <c:v>0.94444444444444464</c:v>
                </c:pt>
                <c:pt idx="18">
                  <c:v>0.94736842105262875</c:v>
                </c:pt>
                <c:pt idx="19">
                  <c:v>0.95000000000000062</c:v>
                </c:pt>
                <c:pt idx="20">
                  <c:v>0.95238095238095233</c:v>
                </c:pt>
              </c:numCache>
            </c:numRef>
          </c:yVal>
          <c:smooth val="1"/>
        </c:ser>
        <c:dLbls>
          <c:showLegendKey val="0"/>
          <c:showVal val="0"/>
          <c:showCatName val="0"/>
          <c:showSerName val="0"/>
          <c:showPercent val="0"/>
          <c:showBubbleSize val="0"/>
        </c:dLbls>
        <c:axId val="112348160"/>
        <c:axId val="112374912"/>
      </c:scatterChart>
      <c:valAx>
        <c:axId val="112348160"/>
        <c:scaling>
          <c:orientation val="minMax"/>
          <c:max val="20"/>
        </c:scaling>
        <c:delete val="0"/>
        <c:axPos val="b"/>
        <c:minorGridlines/>
        <c:title>
          <c:tx>
            <c:rich>
              <a:bodyPr/>
              <a:lstStyle/>
              <a:p>
                <a:pPr>
                  <a:defRPr sz="1600"/>
                </a:pPr>
                <a:r>
                  <a:rPr lang="en-US" sz="1600" b="0">
                    <a:latin typeface="Perpetua" pitchFamily="18" charset="0"/>
                  </a:rPr>
                  <a:t>C/S</a:t>
                </a:r>
              </a:p>
            </c:rich>
          </c:tx>
          <c:layout/>
          <c:overlay val="0"/>
        </c:title>
        <c:numFmt formatCode="General" sourceLinked="1"/>
        <c:majorTickMark val="out"/>
        <c:minorTickMark val="none"/>
        <c:tickLblPos val="nextTo"/>
        <c:txPr>
          <a:bodyPr/>
          <a:lstStyle/>
          <a:p>
            <a:pPr>
              <a:defRPr sz="1200"/>
            </a:pPr>
            <a:endParaRPr lang="en-US"/>
          </a:p>
        </c:txPr>
        <c:crossAx val="112374912"/>
        <c:crosses val="autoZero"/>
        <c:crossBetween val="midCat"/>
        <c:majorUnit val="5"/>
        <c:minorUnit val="1"/>
      </c:valAx>
      <c:valAx>
        <c:axId val="112374912"/>
        <c:scaling>
          <c:orientation val="minMax"/>
        </c:scaling>
        <c:delete val="0"/>
        <c:axPos val="l"/>
        <c:majorGridlines/>
        <c:minorGridlines/>
        <c:title>
          <c:tx>
            <c:rich>
              <a:bodyPr rot="-5400000" vert="horz"/>
              <a:lstStyle/>
              <a:p>
                <a:pPr>
                  <a:defRPr sz="1600"/>
                </a:pPr>
                <a:r>
                  <a:rPr lang="en-US" sz="1600" b="0" i="1">
                    <a:latin typeface="Perpetua" pitchFamily="18" charset="0"/>
                  </a:rPr>
                  <a:t>S*/S</a:t>
                </a:r>
                <a:endParaRPr lang="en-US" sz="1600" b="0" i="1"/>
              </a:p>
            </c:rich>
          </c:tx>
          <c:layout>
            <c:manualLayout>
              <c:xMode val="edge"/>
              <c:yMode val="edge"/>
              <c:x val="1.1111111111111176E-2"/>
              <c:y val="0.35730679498396339"/>
            </c:manualLayout>
          </c:layout>
          <c:overlay val="0"/>
        </c:title>
        <c:numFmt formatCode="General" sourceLinked="1"/>
        <c:majorTickMark val="out"/>
        <c:minorTickMark val="none"/>
        <c:tickLblPos val="nextTo"/>
        <c:txPr>
          <a:bodyPr/>
          <a:lstStyle/>
          <a:p>
            <a:pPr>
              <a:defRPr sz="1200"/>
            </a:pPr>
            <a:endParaRPr lang="en-US"/>
          </a:p>
        </c:txPr>
        <c:crossAx val="112348160"/>
        <c:crosses val="autoZero"/>
        <c:crossBetween val="midCat"/>
        <c:majorUnit val="0.2"/>
        <c:minorUnit val="0.1"/>
      </c:valAx>
    </c:plotArea>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spPr>
            <a:ln w="6350">
              <a:solidFill>
                <a:srgbClr val="FF0000"/>
              </a:solidFill>
            </a:ln>
          </c:spPr>
          <c:xVal>
            <c:numRef>
              <c:f>cylindrical!$B$3:$B$31</c:f>
              <c:numCache>
                <c:formatCode>General</c:formatCode>
                <c:ptCount val="29"/>
                <c:pt idx="0">
                  <c:v>0.05</c:v>
                </c:pt>
                <c:pt idx="1">
                  <c:v>0.15000000000000024</c:v>
                </c:pt>
                <c:pt idx="2">
                  <c:v>0.25</c:v>
                </c:pt>
                <c:pt idx="3">
                  <c:v>0.35000000000000031</c:v>
                </c:pt>
                <c:pt idx="4">
                  <c:v>0.45</c:v>
                </c:pt>
                <c:pt idx="5">
                  <c:v>0.5</c:v>
                </c:pt>
                <c:pt idx="6">
                  <c:v>0.60000000000000064</c:v>
                </c:pt>
                <c:pt idx="7">
                  <c:v>0.70000000000000062</c:v>
                </c:pt>
                <c:pt idx="8">
                  <c:v>0.8</c:v>
                </c:pt>
                <c:pt idx="9">
                  <c:v>0.9</c:v>
                </c:pt>
                <c:pt idx="10">
                  <c:v>1</c:v>
                </c:pt>
                <c:pt idx="11">
                  <c:v>1.5</c:v>
                </c:pt>
                <c:pt idx="12">
                  <c:v>2</c:v>
                </c:pt>
                <c:pt idx="13">
                  <c:v>2.5</c:v>
                </c:pt>
                <c:pt idx="14">
                  <c:v>3</c:v>
                </c:pt>
                <c:pt idx="15">
                  <c:v>3.5</c:v>
                </c:pt>
                <c:pt idx="16">
                  <c:v>4</c:v>
                </c:pt>
                <c:pt idx="17">
                  <c:v>4.5</c:v>
                </c:pt>
                <c:pt idx="18">
                  <c:v>5</c:v>
                </c:pt>
                <c:pt idx="19">
                  <c:v>10</c:v>
                </c:pt>
                <c:pt idx="20">
                  <c:v>15</c:v>
                </c:pt>
                <c:pt idx="21">
                  <c:v>20</c:v>
                </c:pt>
                <c:pt idx="22">
                  <c:v>25</c:v>
                </c:pt>
                <c:pt idx="23">
                  <c:v>30</c:v>
                </c:pt>
                <c:pt idx="24">
                  <c:v>35</c:v>
                </c:pt>
                <c:pt idx="25">
                  <c:v>40</c:v>
                </c:pt>
                <c:pt idx="26">
                  <c:v>45</c:v>
                </c:pt>
                <c:pt idx="27">
                  <c:v>50</c:v>
                </c:pt>
                <c:pt idx="28">
                  <c:v>500</c:v>
                </c:pt>
              </c:numCache>
            </c:numRef>
          </c:xVal>
          <c:yVal>
            <c:numRef>
              <c:f>cylindrical!$E$3:$E$31</c:f>
              <c:numCache>
                <c:formatCode>General</c:formatCode>
                <c:ptCount val="29"/>
                <c:pt idx="0">
                  <c:v>0.95239900000000255</c:v>
                </c:pt>
                <c:pt idx="1">
                  <c:v>0.86992800000000325</c:v>
                </c:pt>
                <c:pt idx="2">
                  <c:v>0.80127099999999996</c:v>
                </c:pt>
                <c:pt idx="3">
                  <c:v>0.74341000000000002</c:v>
                </c:pt>
                <c:pt idx="4">
                  <c:v>0.69404399999999999</c:v>
                </c:pt>
                <c:pt idx="5">
                  <c:v>0.67198400000000325</c:v>
                </c:pt>
                <c:pt idx="6">
                  <c:v>0.6322280000000029</c:v>
                </c:pt>
                <c:pt idx="7">
                  <c:v>0.59736399999999545</c:v>
                </c:pt>
                <c:pt idx="8">
                  <c:v>0.5665069999999971</c:v>
                </c:pt>
                <c:pt idx="9">
                  <c:v>0.53897499999999998</c:v>
                </c:pt>
                <c:pt idx="10">
                  <c:v>0.51423099999999744</c:v>
                </c:pt>
                <c:pt idx="11">
                  <c:v>0.42005500000000001</c:v>
                </c:pt>
                <c:pt idx="12">
                  <c:v>0.35657200000000128</c:v>
                </c:pt>
                <c:pt idx="13">
                  <c:v>0.31052500000000038</c:v>
                </c:pt>
                <c:pt idx="14">
                  <c:v>0.27543800000000002</c:v>
                </c:pt>
                <c:pt idx="15">
                  <c:v>0.24773500000000093</c:v>
                </c:pt>
                <c:pt idx="16">
                  <c:v>0.22526299999999999</c:v>
                </c:pt>
                <c:pt idx="17">
                  <c:v>0.20664099999999999</c:v>
                </c:pt>
                <c:pt idx="18">
                  <c:v>0.19094100000000044</c:v>
                </c:pt>
                <c:pt idx="19">
                  <c:v>0.10930400000000012</c:v>
                </c:pt>
                <c:pt idx="20">
                  <c:v>7.6911999999999994E-2</c:v>
                </c:pt>
                <c:pt idx="21">
                  <c:v>5.9422000000000134E-2</c:v>
                </c:pt>
                <c:pt idx="22">
                  <c:v>4.8447999999999998E-2</c:v>
                </c:pt>
                <c:pt idx="23">
                  <c:v>4.0913000000000033E-2</c:v>
                </c:pt>
                <c:pt idx="24">
                  <c:v>3.5415000000000002E-2</c:v>
                </c:pt>
                <c:pt idx="25">
                  <c:v>3.1224999999999999E-2</c:v>
                </c:pt>
                <c:pt idx="26">
                  <c:v>2.7924999999999998E-2</c:v>
                </c:pt>
                <c:pt idx="27">
                  <c:v>2.5258000000000006E-2</c:v>
                </c:pt>
                <c:pt idx="28">
                  <c:v>2.6460000000000012E-3</c:v>
                </c:pt>
              </c:numCache>
            </c:numRef>
          </c:yVal>
          <c:smooth val="0"/>
        </c:ser>
        <c:dLbls>
          <c:showLegendKey val="0"/>
          <c:showVal val="0"/>
          <c:showCatName val="0"/>
          <c:showSerName val="0"/>
          <c:showPercent val="0"/>
          <c:showBubbleSize val="0"/>
        </c:dLbls>
        <c:axId val="111903104"/>
        <c:axId val="111905024"/>
      </c:scatterChart>
      <c:valAx>
        <c:axId val="111903104"/>
        <c:scaling>
          <c:orientation val="minMax"/>
          <c:max val="10"/>
        </c:scaling>
        <c:delete val="0"/>
        <c:axPos val="b"/>
        <c:majorGridlines/>
        <c:minorGridlines/>
        <c:title>
          <c:tx>
            <c:rich>
              <a:bodyPr/>
              <a:lstStyle/>
              <a:p>
                <a:pPr>
                  <a:defRPr/>
                </a:pPr>
                <a:r>
                  <a:rPr lang="en-US" sz="1400" b="0">
                    <a:latin typeface="Perpetua" pitchFamily="18" charset="0"/>
                  </a:rPr>
                  <a:t>l/d</a:t>
                </a:r>
              </a:p>
            </c:rich>
          </c:tx>
          <c:layout/>
          <c:overlay val="0"/>
        </c:title>
        <c:numFmt formatCode="General" sourceLinked="1"/>
        <c:majorTickMark val="out"/>
        <c:minorTickMark val="none"/>
        <c:tickLblPos val="nextTo"/>
        <c:crossAx val="111905024"/>
        <c:crosses val="autoZero"/>
        <c:crossBetween val="midCat"/>
      </c:valAx>
      <c:valAx>
        <c:axId val="111905024"/>
        <c:scaling>
          <c:logBase val="10"/>
          <c:orientation val="minMax"/>
          <c:max val="1"/>
          <c:min val="0.1"/>
        </c:scaling>
        <c:delete val="0"/>
        <c:axPos val="l"/>
        <c:majorGridlines/>
        <c:minorGridlines/>
        <c:title>
          <c:tx>
            <c:rich>
              <a:bodyPr rot="-5400000" vert="horz"/>
              <a:lstStyle/>
              <a:p>
                <a:pPr>
                  <a:defRPr/>
                </a:pPr>
                <a:r>
                  <a:rPr lang="en-US" sz="1400" b="0">
                    <a:latin typeface="Symbol" pitchFamily="18" charset="2"/>
                  </a:rPr>
                  <a:t>a</a:t>
                </a:r>
              </a:p>
            </c:rich>
          </c:tx>
          <c:layout>
            <c:manualLayout>
              <c:xMode val="edge"/>
              <c:yMode val="edge"/>
              <c:x val="3.888888888888889E-2"/>
              <c:y val="0.41694991251093616"/>
            </c:manualLayout>
          </c:layout>
          <c:overlay val="0"/>
        </c:title>
        <c:numFmt formatCode="General" sourceLinked="1"/>
        <c:majorTickMark val="out"/>
        <c:minorTickMark val="none"/>
        <c:tickLblPos val="nextTo"/>
        <c:crossAx val="111903104"/>
        <c:crosses val="autoZero"/>
        <c:crossBetween val="midCat"/>
        <c:majorUnit val="10"/>
        <c:minorUnit val="10"/>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1"/>
          <c:order val="1"/>
          <c:spPr>
            <a:ln w="6350">
              <a:solidFill>
                <a:srgbClr val="FF0000"/>
              </a:solidFill>
            </a:ln>
          </c:spPr>
          <c:xVal>
            <c:numRef>
              <c:f>cylindrical!$B$3:$B$31</c:f>
              <c:numCache>
                <c:formatCode>General</c:formatCode>
                <c:ptCount val="29"/>
                <c:pt idx="0">
                  <c:v>0.05</c:v>
                </c:pt>
                <c:pt idx="1">
                  <c:v>0.15000000000000024</c:v>
                </c:pt>
                <c:pt idx="2">
                  <c:v>0.25</c:v>
                </c:pt>
                <c:pt idx="3">
                  <c:v>0.35000000000000031</c:v>
                </c:pt>
                <c:pt idx="4">
                  <c:v>0.45</c:v>
                </c:pt>
                <c:pt idx="5">
                  <c:v>0.5</c:v>
                </c:pt>
                <c:pt idx="6">
                  <c:v>0.60000000000000064</c:v>
                </c:pt>
                <c:pt idx="7">
                  <c:v>0.70000000000000062</c:v>
                </c:pt>
                <c:pt idx="8">
                  <c:v>0.8</c:v>
                </c:pt>
                <c:pt idx="9">
                  <c:v>0.9</c:v>
                </c:pt>
                <c:pt idx="10">
                  <c:v>1</c:v>
                </c:pt>
                <c:pt idx="11">
                  <c:v>1.5</c:v>
                </c:pt>
                <c:pt idx="12">
                  <c:v>2</c:v>
                </c:pt>
                <c:pt idx="13">
                  <c:v>2.5</c:v>
                </c:pt>
                <c:pt idx="14">
                  <c:v>3</c:v>
                </c:pt>
                <c:pt idx="15">
                  <c:v>3.5</c:v>
                </c:pt>
                <c:pt idx="16">
                  <c:v>4</c:v>
                </c:pt>
                <c:pt idx="17">
                  <c:v>4.5</c:v>
                </c:pt>
                <c:pt idx="18">
                  <c:v>5</c:v>
                </c:pt>
                <c:pt idx="19">
                  <c:v>10</c:v>
                </c:pt>
                <c:pt idx="20">
                  <c:v>15</c:v>
                </c:pt>
                <c:pt idx="21">
                  <c:v>20</c:v>
                </c:pt>
                <c:pt idx="22">
                  <c:v>25</c:v>
                </c:pt>
                <c:pt idx="23">
                  <c:v>30</c:v>
                </c:pt>
                <c:pt idx="24">
                  <c:v>35</c:v>
                </c:pt>
                <c:pt idx="25">
                  <c:v>40</c:v>
                </c:pt>
                <c:pt idx="26">
                  <c:v>45</c:v>
                </c:pt>
                <c:pt idx="27">
                  <c:v>50</c:v>
                </c:pt>
                <c:pt idx="28">
                  <c:v>500</c:v>
                </c:pt>
              </c:numCache>
            </c:numRef>
          </c:xVal>
          <c:yVal>
            <c:numRef>
              <c:f>cylindrical!$E$3:$E$31</c:f>
              <c:numCache>
                <c:formatCode>General</c:formatCode>
                <c:ptCount val="29"/>
                <c:pt idx="0">
                  <c:v>0.95239900000000255</c:v>
                </c:pt>
                <c:pt idx="1">
                  <c:v>0.86992800000000325</c:v>
                </c:pt>
                <c:pt idx="2">
                  <c:v>0.80127099999999996</c:v>
                </c:pt>
                <c:pt idx="3">
                  <c:v>0.74341000000000002</c:v>
                </c:pt>
                <c:pt idx="4">
                  <c:v>0.69404399999999999</c:v>
                </c:pt>
                <c:pt idx="5">
                  <c:v>0.67198400000000325</c:v>
                </c:pt>
                <c:pt idx="6">
                  <c:v>0.6322280000000029</c:v>
                </c:pt>
                <c:pt idx="7">
                  <c:v>0.59736399999999545</c:v>
                </c:pt>
                <c:pt idx="8">
                  <c:v>0.5665069999999971</c:v>
                </c:pt>
                <c:pt idx="9">
                  <c:v>0.53897499999999998</c:v>
                </c:pt>
                <c:pt idx="10">
                  <c:v>0.51423099999999744</c:v>
                </c:pt>
                <c:pt idx="11">
                  <c:v>0.42005500000000001</c:v>
                </c:pt>
                <c:pt idx="12">
                  <c:v>0.35657200000000128</c:v>
                </c:pt>
                <c:pt idx="13">
                  <c:v>0.31052500000000038</c:v>
                </c:pt>
                <c:pt idx="14">
                  <c:v>0.27543800000000002</c:v>
                </c:pt>
                <c:pt idx="15">
                  <c:v>0.24773500000000093</c:v>
                </c:pt>
                <c:pt idx="16">
                  <c:v>0.22526299999999999</c:v>
                </c:pt>
                <c:pt idx="17">
                  <c:v>0.20664099999999999</c:v>
                </c:pt>
                <c:pt idx="18">
                  <c:v>0.19094100000000044</c:v>
                </c:pt>
                <c:pt idx="19">
                  <c:v>0.10930400000000012</c:v>
                </c:pt>
                <c:pt idx="20">
                  <c:v>7.6911999999999994E-2</c:v>
                </c:pt>
                <c:pt idx="21">
                  <c:v>5.9422000000000134E-2</c:v>
                </c:pt>
                <c:pt idx="22">
                  <c:v>4.8447999999999998E-2</c:v>
                </c:pt>
                <c:pt idx="23">
                  <c:v>4.0913000000000033E-2</c:v>
                </c:pt>
                <c:pt idx="24">
                  <c:v>3.5415000000000002E-2</c:v>
                </c:pt>
                <c:pt idx="25">
                  <c:v>3.1224999999999999E-2</c:v>
                </c:pt>
                <c:pt idx="26">
                  <c:v>2.7924999999999998E-2</c:v>
                </c:pt>
                <c:pt idx="27">
                  <c:v>2.5258000000000006E-2</c:v>
                </c:pt>
                <c:pt idx="28">
                  <c:v>2.6460000000000012E-3</c:v>
                </c:pt>
              </c:numCache>
            </c:numRef>
          </c:yVal>
          <c:smooth val="0"/>
        </c:ser>
        <c:ser>
          <c:idx val="0"/>
          <c:order val="0"/>
          <c:spPr>
            <a:ln w="6350">
              <a:solidFill>
                <a:srgbClr val="FF0000"/>
              </a:solidFill>
            </a:ln>
          </c:spPr>
          <c:xVal>
            <c:numRef>
              <c:f>cylindrical!$B$3:$B$31</c:f>
              <c:numCache>
                <c:formatCode>General</c:formatCode>
                <c:ptCount val="29"/>
                <c:pt idx="0">
                  <c:v>0.05</c:v>
                </c:pt>
                <c:pt idx="1">
                  <c:v>0.15000000000000024</c:v>
                </c:pt>
                <c:pt idx="2">
                  <c:v>0.25</c:v>
                </c:pt>
                <c:pt idx="3">
                  <c:v>0.35000000000000031</c:v>
                </c:pt>
                <c:pt idx="4">
                  <c:v>0.45</c:v>
                </c:pt>
                <c:pt idx="5">
                  <c:v>0.5</c:v>
                </c:pt>
                <c:pt idx="6">
                  <c:v>0.60000000000000064</c:v>
                </c:pt>
                <c:pt idx="7">
                  <c:v>0.70000000000000062</c:v>
                </c:pt>
                <c:pt idx="8">
                  <c:v>0.8</c:v>
                </c:pt>
                <c:pt idx="9">
                  <c:v>0.9</c:v>
                </c:pt>
                <c:pt idx="10">
                  <c:v>1</c:v>
                </c:pt>
                <c:pt idx="11">
                  <c:v>1.5</c:v>
                </c:pt>
                <c:pt idx="12">
                  <c:v>2</c:v>
                </c:pt>
                <c:pt idx="13">
                  <c:v>2.5</c:v>
                </c:pt>
                <c:pt idx="14">
                  <c:v>3</c:v>
                </c:pt>
                <c:pt idx="15">
                  <c:v>3.5</c:v>
                </c:pt>
                <c:pt idx="16">
                  <c:v>4</c:v>
                </c:pt>
                <c:pt idx="17">
                  <c:v>4.5</c:v>
                </c:pt>
                <c:pt idx="18">
                  <c:v>5</c:v>
                </c:pt>
                <c:pt idx="19">
                  <c:v>10</c:v>
                </c:pt>
                <c:pt idx="20">
                  <c:v>15</c:v>
                </c:pt>
                <c:pt idx="21">
                  <c:v>20</c:v>
                </c:pt>
                <c:pt idx="22">
                  <c:v>25</c:v>
                </c:pt>
                <c:pt idx="23">
                  <c:v>30</c:v>
                </c:pt>
                <c:pt idx="24">
                  <c:v>35</c:v>
                </c:pt>
                <c:pt idx="25">
                  <c:v>40</c:v>
                </c:pt>
                <c:pt idx="26">
                  <c:v>45</c:v>
                </c:pt>
                <c:pt idx="27">
                  <c:v>50</c:v>
                </c:pt>
                <c:pt idx="28">
                  <c:v>500</c:v>
                </c:pt>
              </c:numCache>
            </c:numRef>
          </c:xVal>
          <c:yVal>
            <c:numRef>
              <c:f>cylindrical!$E$3:$E$31</c:f>
              <c:numCache>
                <c:formatCode>General</c:formatCode>
                <c:ptCount val="29"/>
                <c:pt idx="0">
                  <c:v>0.95239900000000255</c:v>
                </c:pt>
                <c:pt idx="1">
                  <c:v>0.86992800000000325</c:v>
                </c:pt>
                <c:pt idx="2">
                  <c:v>0.80127099999999996</c:v>
                </c:pt>
                <c:pt idx="3">
                  <c:v>0.74341000000000002</c:v>
                </c:pt>
                <c:pt idx="4">
                  <c:v>0.69404399999999999</c:v>
                </c:pt>
                <c:pt idx="5">
                  <c:v>0.67198400000000325</c:v>
                </c:pt>
                <c:pt idx="6">
                  <c:v>0.6322280000000029</c:v>
                </c:pt>
                <c:pt idx="7">
                  <c:v>0.59736399999999545</c:v>
                </c:pt>
                <c:pt idx="8">
                  <c:v>0.5665069999999971</c:v>
                </c:pt>
                <c:pt idx="9">
                  <c:v>0.53897499999999998</c:v>
                </c:pt>
                <c:pt idx="10">
                  <c:v>0.51423099999999744</c:v>
                </c:pt>
                <c:pt idx="11">
                  <c:v>0.42005500000000001</c:v>
                </c:pt>
                <c:pt idx="12">
                  <c:v>0.35657200000000128</c:v>
                </c:pt>
                <c:pt idx="13">
                  <c:v>0.31052500000000038</c:v>
                </c:pt>
                <c:pt idx="14">
                  <c:v>0.27543800000000002</c:v>
                </c:pt>
                <c:pt idx="15">
                  <c:v>0.24773500000000093</c:v>
                </c:pt>
                <c:pt idx="16">
                  <c:v>0.22526299999999999</c:v>
                </c:pt>
                <c:pt idx="17">
                  <c:v>0.20664099999999999</c:v>
                </c:pt>
                <c:pt idx="18">
                  <c:v>0.19094100000000044</c:v>
                </c:pt>
                <c:pt idx="19">
                  <c:v>0.10930400000000012</c:v>
                </c:pt>
                <c:pt idx="20">
                  <c:v>7.6911999999999994E-2</c:v>
                </c:pt>
                <c:pt idx="21">
                  <c:v>5.9422000000000134E-2</c:v>
                </c:pt>
                <c:pt idx="22">
                  <c:v>4.8447999999999998E-2</c:v>
                </c:pt>
                <c:pt idx="23">
                  <c:v>4.0913000000000033E-2</c:v>
                </c:pt>
                <c:pt idx="24">
                  <c:v>3.5415000000000002E-2</c:v>
                </c:pt>
                <c:pt idx="25">
                  <c:v>3.1224999999999999E-2</c:v>
                </c:pt>
                <c:pt idx="26">
                  <c:v>2.7924999999999998E-2</c:v>
                </c:pt>
                <c:pt idx="27">
                  <c:v>2.5258000000000006E-2</c:v>
                </c:pt>
                <c:pt idx="28">
                  <c:v>2.6460000000000012E-3</c:v>
                </c:pt>
              </c:numCache>
            </c:numRef>
          </c:yVal>
          <c:smooth val="0"/>
        </c:ser>
        <c:dLbls>
          <c:showLegendKey val="0"/>
          <c:showVal val="0"/>
          <c:showCatName val="0"/>
          <c:showSerName val="0"/>
          <c:showPercent val="0"/>
          <c:showBubbleSize val="0"/>
        </c:dLbls>
        <c:axId val="111925888"/>
        <c:axId val="111928064"/>
      </c:scatterChart>
      <c:valAx>
        <c:axId val="111925888"/>
        <c:scaling>
          <c:orientation val="minMax"/>
          <c:max val="50"/>
        </c:scaling>
        <c:delete val="0"/>
        <c:axPos val="b"/>
        <c:majorGridlines/>
        <c:minorGridlines/>
        <c:title>
          <c:tx>
            <c:rich>
              <a:bodyPr/>
              <a:lstStyle/>
              <a:p>
                <a:pPr>
                  <a:defRPr/>
                </a:pPr>
                <a:r>
                  <a:rPr lang="en-US" sz="1400" b="0">
                    <a:latin typeface="Perpetua" pitchFamily="18" charset="0"/>
                  </a:rPr>
                  <a:t>l/d</a:t>
                </a:r>
              </a:p>
            </c:rich>
          </c:tx>
          <c:layout/>
          <c:overlay val="0"/>
        </c:title>
        <c:numFmt formatCode="General" sourceLinked="1"/>
        <c:majorTickMark val="out"/>
        <c:minorTickMark val="none"/>
        <c:tickLblPos val="nextTo"/>
        <c:crossAx val="111928064"/>
        <c:crosses val="autoZero"/>
        <c:crossBetween val="midCat"/>
      </c:valAx>
      <c:valAx>
        <c:axId val="111928064"/>
        <c:scaling>
          <c:logBase val="10"/>
          <c:orientation val="minMax"/>
          <c:max val="1"/>
          <c:min val="1.0000000000000005E-2"/>
        </c:scaling>
        <c:delete val="0"/>
        <c:axPos val="l"/>
        <c:majorGridlines/>
        <c:minorGridlines/>
        <c:title>
          <c:tx>
            <c:rich>
              <a:bodyPr rot="-5400000" vert="horz"/>
              <a:lstStyle/>
              <a:p>
                <a:pPr>
                  <a:defRPr/>
                </a:pPr>
                <a:r>
                  <a:rPr lang="en-US" sz="1400" b="0">
                    <a:latin typeface="Symbol" pitchFamily="18" charset="2"/>
                  </a:rPr>
                  <a:t>a</a:t>
                </a:r>
              </a:p>
            </c:rich>
          </c:tx>
          <c:layout>
            <c:manualLayout>
              <c:xMode val="edge"/>
              <c:yMode val="edge"/>
              <c:x val="3.888888888888889E-2"/>
              <c:y val="0.41694991251093616"/>
            </c:manualLayout>
          </c:layout>
          <c:overlay val="0"/>
        </c:title>
        <c:numFmt formatCode="General" sourceLinked="1"/>
        <c:majorTickMark val="out"/>
        <c:minorTickMark val="none"/>
        <c:tickLblPos val="nextTo"/>
        <c:crossAx val="111925888"/>
        <c:crosses val="autoZero"/>
        <c:crossBetween val="midCat"/>
        <c:majorUnit val="10"/>
        <c:minorUnit val="10"/>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image" Target="../media/image32.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image" Target="../media/image39.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image" Target="../media/image45.wmf"/><Relationship Id="rId1" Type="http://schemas.openxmlformats.org/officeDocument/2006/relationships/image" Target="../media/image44.wmf"/><Relationship Id="rId6" Type="http://schemas.openxmlformats.org/officeDocument/2006/relationships/image" Target="../media/image49.wmf"/><Relationship Id="rId5" Type="http://schemas.openxmlformats.org/officeDocument/2006/relationships/image" Target="../media/image48.wmf"/><Relationship Id="rId4" Type="http://schemas.openxmlformats.org/officeDocument/2006/relationships/image" Target="../media/image47.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 Id="rId5" Type="http://schemas.openxmlformats.org/officeDocument/2006/relationships/image" Target="../media/image54.wmf"/><Relationship Id="rId4" Type="http://schemas.openxmlformats.org/officeDocument/2006/relationships/image" Target="../media/image53.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6.wmf"/><Relationship Id="rId1" Type="http://schemas.openxmlformats.org/officeDocument/2006/relationships/image" Target="../media/image55.wmf"/><Relationship Id="rId5" Type="http://schemas.openxmlformats.org/officeDocument/2006/relationships/image" Target="../media/image59.wmf"/><Relationship Id="rId4" Type="http://schemas.openxmlformats.org/officeDocument/2006/relationships/image" Target="../media/image58.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9.wmf"/><Relationship Id="rId1" Type="http://schemas.openxmlformats.org/officeDocument/2006/relationships/image" Target="../media/image56.wmf"/><Relationship Id="rId5" Type="http://schemas.openxmlformats.org/officeDocument/2006/relationships/image" Target="../media/image58.wmf"/><Relationship Id="rId4" Type="http://schemas.openxmlformats.org/officeDocument/2006/relationships/image" Target="../media/image55.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9.wmf"/><Relationship Id="rId1" Type="http://schemas.openxmlformats.org/officeDocument/2006/relationships/image" Target="../media/image56.wmf"/><Relationship Id="rId5" Type="http://schemas.openxmlformats.org/officeDocument/2006/relationships/image" Target="../media/image58.wmf"/><Relationship Id="rId4" Type="http://schemas.openxmlformats.org/officeDocument/2006/relationships/image" Target="../media/image55.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 Id="rId6" Type="http://schemas.openxmlformats.org/officeDocument/2006/relationships/image" Target="../media/image65.wmf"/><Relationship Id="rId5" Type="http://schemas.openxmlformats.org/officeDocument/2006/relationships/image" Target="../media/image64.wmf"/><Relationship Id="rId4" Type="http://schemas.openxmlformats.org/officeDocument/2006/relationships/image" Target="../media/image63.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68.wmf"/><Relationship Id="rId2" Type="http://schemas.openxmlformats.org/officeDocument/2006/relationships/image" Target="../media/image67.wmf"/><Relationship Id="rId1" Type="http://schemas.openxmlformats.org/officeDocument/2006/relationships/image" Target="../media/image6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69.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73.wmf"/><Relationship Id="rId2" Type="http://schemas.openxmlformats.org/officeDocument/2006/relationships/image" Target="../media/image72.wmf"/><Relationship Id="rId1" Type="http://schemas.openxmlformats.org/officeDocument/2006/relationships/image" Target="../media/image71.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76.wmf"/><Relationship Id="rId2" Type="http://schemas.openxmlformats.org/officeDocument/2006/relationships/image" Target="../media/image75.wmf"/><Relationship Id="rId1" Type="http://schemas.openxmlformats.org/officeDocument/2006/relationships/image" Target="../media/image74.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78.wmf"/><Relationship Id="rId1" Type="http://schemas.openxmlformats.org/officeDocument/2006/relationships/image" Target="../media/image77.wmf"/></Relationships>
</file>

<file path=ppt/drawings/_rels/vmlDrawing24.vml.rels><?xml version="1.0" encoding="UTF-8" standalone="yes"?>
<Relationships xmlns="http://schemas.openxmlformats.org/package/2006/relationships"><Relationship Id="rId2" Type="http://schemas.openxmlformats.org/officeDocument/2006/relationships/image" Target="../media/image82.wmf"/><Relationship Id="rId1" Type="http://schemas.openxmlformats.org/officeDocument/2006/relationships/image" Target="../media/image81.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85.wmf"/><Relationship Id="rId2" Type="http://schemas.openxmlformats.org/officeDocument/2006/relationships/image" Target="../media/image84.wmf"/><Relationship Id="rId1" Type="http://schemas.openxmlformats.org/officeDocument/2006/relationships/image" Target="../media/image83.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90.wmf"/><Relationship Id="rId2" Type="http://schemas.openxmlformats.org/officeDocument/2006/relationships/image" Target="../media/image89.wmf"/><Relationship Id="rId1" Type="http://schemas.openxmlformats.org/officeDocument/2006/relationships/image" Target="../media/image88.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94.wmf"/><Relationship Id="rId2" Type="http://schemas.openxmlformats.org/officeDocument/2006/relationships/image" Target="../media/image93.wmf"/><Relationship Id="rId1" Type="http://schemas.openxmlformats.org/officeDocument/2006/relationships/image" Target="../media/image92.wmf"/><Relationship Id="rId4" Type="http://schemas.openxmlformats.org/officeDocument/2006/relationships/image" Target="../media/image95.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99.wmf"/><Relationship Id="rId2" Type="http://schemas.openxmlformats.org/officeDocument/2006/relationships/image" Target="../media/image98.wmf"/><Relationship Id="rId1" Type="http://schemas.openxmlformats.org/officeDocument/2006/relationships/image" Target="../media/image97.wmf"/><Relationship Id="rId6" Type="http://schemas.openxmlformats.org/officeDocument/2006/relationships/image" Target="../media/image102.wmf"/><Relationship Id="rId5" Type="http://schemas.openxmlformats.org/officeDocument/2006/relationships/image" Target="../media/image101.wmf"/><Relationship Id="rId4" Type="http://schemas.openxmlformats.org/officeDocument/2006/relationships/image" Target="../media/image100.w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104.wmf"/><Relationship Id="rId1" Type="http://schemas.openxmlformats.org/officeDocument/2006/relationships/image" Target="../media/image103.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05.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105.wmf"/></Relationships>
</file>

<file path=ppt/drawings/_rels/vmlDrawing32.vml.rels><?xml version="1.0" encoding="UTF-8" standalone="yes"?>
<Relationships xmlns="http://schemas.openxmlformats.org/package/2006/relationships"><Relationship Id="rId3" Type="http://schemas.openxmlformats.org/officeDocument/2006/relationships/image" Target="../media/image108.wmf"/><Relationship Id="rId2" Type="http://schemas.openxmlformats.org/officeDocument/2006/relationships/image" Target="../media/image107.wmf"/><Relationship Id="rId1" Type="http://schemas.openxmlformats.org/officeDocument/2006/relationships/image" Target="../media/image106.wmf"/><Relationship Id="rId4" Type="http://schemas.openxmlformats.org/officeDocument/2006/relationships/image" Target="../media/image109.wmf"/></Relationships>
</file>

<file path=ppt/drawings/_rels/vmlDrawing33.vml.rels><?xml version="1.0" encoding="UTF-8" standalone="yes"?>
<Relationships xmlns="http://schemas.openxmlformats.org/package/2006/relationships"><Relationship Id="rId3" Type="http://schemas.openxmlformats.org/officeDocument/2006/relationships/image" Target="../media/image114.wmf"/><Relationship Id="rId2" Type="http://schemas.openxmlformats.org/officeDocument/2006/relationships/image" Target="../media/image113.wmf"/><Relationship Id="rId1" Type="http://schemas.openxmlformats.org/officeDocument/2006/relationships/image" Target="../media/image112.wmf"/><Relationship Id="rId6" Type="http://schemas.openxmlformats.org/officeDocument/2006/relationships/image" Target="../media/image117.wmf"/><Relationship Id="rId5" Type="http://schemas.openxmlformats.org/officeDocument/2006/relationships/image" Target="../media/image116.wmf"/><Relationship Id="rId4" Type="http://schemas.openxmlformats.org/officeDocument/2006/relationships/image" Target="../media/image115.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118.wmf"/></Relationships>
</file>

<file path=ppt/drawings/_rels/vmlDrawing35.vml.rels><?xml version="1.0" encoding="UTF-8" standalone="yes"?>
<Relationships xmlns="http://schemas.openxmlformats.org/package/2006/relationships"><Relationship Id="rId3" Type="http://schemas.openxmlformats.org/officeDocument/2006/relationships/image" Target="../media/image121.wmf"/><Relationship Id="rId2" Type="http://schemas.openxmlformats.org/officeDocument/2006/relationships/image" Target="../media/image120.wmf"/><Relationship Id="rId1" Type="http://schemas.openxmlformats.org/officeDocument/2006/relationships/image" Target="../media/image119.wmf"/><Relationship Id="rId5" Type="http://schemas.openxmlformats.org/officeDocument/2006/relationships/image" Target="../media/image123.wmf"/><Relationship Id="rId4" Type="http://schemas.openxmlformats.org/officeDocument/2006/relationships/image" Target="../media/image122.wmf"/></Relationships>
</file>

<file path=ppt/drawings/_rels/vmlDrawing36.vml.rels><?xml version="1.0" encoding="UTF-8" standalone="yes"?>
<Relationships xmlns="http://schemas.openxmlformats.org/package/2006/relationships"><Relationship Id="rId3" Type="http://schemas.openxmlformats.org/officeDocument/2006/relationships/image" Target="../media/image126.wmf"/><Relationship Id="rId2" Type="http://schemas.openxmlformats.org/officeDocument/2006/relationships/image" Target="../media/image125.wmf"/><Relationship Id="rId1" Type="http://schemas.openxmlformats.org/officeDocument/2006/relationships/image" Target="../media/image124.w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127.wmf"/></Relationships>
</file>

<file path=ppt/drawings/_rels/vmlDrawing38.vml.rels><?xml version="1.0" encoding="UTF-8" standalone="yes"?>
<Relationships xmlns="http://schemas.openxmlformats.org/package/2006/relationships"><Relationship Id="rId2" Type="http://schemas.openxmlformats.org/officeDocument/2006/relationships/image" Target="../media/image129.wmf"/><Relationship Id="rId1" Type="http://schemas.openxmlformats.org/officeDocument/2006/relationships/image" Target="../media/image51.wmf"/></Relationships>
</file>

<file path=ppt/drawings/_rels/vmlDrawing39.vml.rels><?xml version="1.0" encoding="UTF-8" standalone="yes"?>
<Relationships xmlns="http://schemas.openxmlformats.org/package/2006/relationships"><Relationship Id="rId3" Type="http://schemas.openxmlformats.org/officeDocument/2006/relationships/image" Target="../media/image131.wmf"/><Relationship Id="rId2" Type="http://schemas.openxmlformats.org/officeDocument/2006/relationships/image" Target="../media/image130.wmf"/><Relationship Id="rId1" Type="http://schemas.openxmlformats.org/officeDocument/2006/relationships/image" Target="../media/image12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5" Type="http://schemas.openxmlformats.org/officeDocument/2006/relationships/image" Target="../media/image14.wmf"/><Relationship Id="rId4" Type="http://schemas.openxmlformats.org/officeDocument/2006/relationships/image" Target="../media/image13.wmf"/></Relationships>
</file>

<file path=ppt/drawings/_rels/vmlDrawing40.vml.rels><?xml version="1.0" encoding="UTF-8" standalone="yes"?>
<Relationships xmlns="http://schemas.openxmlformats.org/package/2006/relationships"><Relationship Id="rId3" Type="http://schemas.openxmlformats.org/officeDocument/2006/relationships/image" Target="../media/image131.wmf"/><Relationship Id="rId2" Type="http://schemas.openxmlformats.org/officeDocument/2006/relationships/image" Target="../media/image130.wmf"/><Relationship Id="rId1" Type="http://schemas.openxmlformats.org/officeDocument/2006/relationships/image" Target="../media/image123.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5" Type="http://schemas.openxmlformats.org/officeDocument/2006/relationships/image" Target="../media/image19.wmf"/><Relationship Id="rId4"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 Id="rId4" Type="http://schemas.openxmlformats.org/officeDocument/2006/relationships/image" Target="../media/image25.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 Id="rId5" Type="http://schemas.openxmlformats.org/officeDocument/2006/relationships/image" Target="../media/image36.wmf"/><Relationship Id="rId4" Type="http://schemas.openxmlformats.org/officeDocument/2006/relationships/image" Target="../media/image3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A217EA-E3C6-43F8-AB34-C1F208342C7B}" type="datetimeFigureOut">
              <a:rPr lang="en-GB" smtClean="0"/>
              <a:pPr/>
              <a:t>13/11/2012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FF7D40-BF20-473D-BEDD-5BA57AB2B286}" type="slidenum">
              <a:rPr lang="en-GB" smtClean="0"/>
              <a:pPr/>
              <a:t>‹#›</a:t>
            </a:fld>
            <a:endParaRPr lang="en-GB"/>
          </a:p>
        </p:txBody>
      </p:sp>
    </p:spTree>
    <p:extLst>
      <p:ext uri="{BB962C8B-B14F-4D97-AF65-F5344CB8AC3E}">
        <p14:creationId xmlns:p14="http://schemas.microsoft.com/office/powerpoint/2010/main" val="30517110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16CDD07-47D4-4C05-84C2-FC8EE25F0F02}"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15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16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17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18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20</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24</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25</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Across the same pressure difference we have a larger flow of gas when the term C is large. C represents</a:t>
            </a:r>
            <a:r>
              <a:rPr lang="en-US" baseline="0" dirty="0" smtClean="0"/>
              <a:t> the opposition to flow by the system.</a:t>
            </a:r>
            <a:endParaRPr lang="en-US" dirty="0"/>
          </a:p>
        </p:txBody>
      </p:sp>
      <p:sp>
        <p:nvSpPr>
          <p:cNvPr id="4" name="Slide Number Placeholder 3"/>
          <p:cNvSpPr>
            <a:spLocks noGrp="1"/>
          </p:cNvSpPr>
          <p:nvPr>
            <p:ph type="sldNum" sz="quarter" idx="10"/>
          </p:nvPr>
        </p:nvSpPr>
        <p:spPr/>
        <p:txBody>
          <a:bodyPr/>
          <a:lstStyle/>
          <a:p>
            <a:fld id="{595C1FD1-616C-472F-9FDC-0B5C1EC3BF76}" type="slidenum">
              <a:rPr lang="en-US" smtClean="0"/>
              <a:pPr/>
              <a:t>27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28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is in ordinate, what is</a:t>
            </a:r>
            <a:r>
              <a:rPr lang="en-US" baseline="0" dirty="0" smtClean="0"/>
              <a:t> in abscissa.  We have C/S, the comparison between C and S. So for example (click), this is a conductance equal to the pumping speed, say </a:t>
            </a:r>
            <a:r>
              <a:rPr lang="en-US" baseline="0" dirty="0" err="1" smtClean="0"/>
              <a:t>100l</a:t>
            </a:r>
            <a:r>
              <a:rPr lang="en-US" baseline="0" dirty="0" smtClean="0"/>
              <a:t>/s </a:t>
            </a:r>
            <a:r>
              <a:rPr lang="en-US" baseline="0" dirty="0" err="1" smtClean="0"/>
              <a:t>atached</a:t>
            </a:r>
            <a:r>
              <a:rPr lang="en-US" baseline="0" dirty="0" smtClean="0"/>
              <a:t> to a </a:t>
            </a:r>
            <a:r>
              <a:rPr lang="en-US" baseline="0" dirty="0" err="1" smtClean="0"/>
              <a:t>100l</a:t>
            </a:r>
            <a:r>
              <a:rPr lang="en-US" baseline="0" dirty="0" smtClean="0"/>
              <a:t>/s pump. </a:t>
            </a:r>
            <a:endParaRPr lang="en-US" dirty="0"/>
          </a:p>
        </p:txBody>
      </p:sp>
      <p:sp>
        <p:nvSpPr>
          <p:cNvPr id="4" name="Slide Number Placeholder 3"/>
          <p:cNvSpPr>
            <a:spLocks noGrp="1"/>
          </p:cNvSpPr>
          <p:nvPr>
            <p:ph type="sldNum" sz="quarter" idx="10"/>
          </p:nvPr>
        </p:nvSpPr>
        <p:spPr/>
        <p:txBody>
          <a:bodyPr/>
          <a:lstStyle/>
          <a:p>
            <a:fld id="{595C1FD1-616C-472F-9FDC-0B5C1EC3BF76}" type="slidenum">
              <a:rPr lang="en-US" smtClean="0"/>
              <a:pPr/>
              <a:t>29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state of an amount of gas I determined by its pressure,</a:t>
            </a:r>
            <a:r>
              <a:rPr lang="en-US" baseline="0" dirty="0" smtClean="0"/>
              <a:t> volume and temperature.</a:t>
            </a:r>
          </a:p>
          <a:p>
            <a:r>
              <a:rPr lang="en-US" baseline="0" dirty="0" err="1" smtClean="0"/>
              <a:t>k</a:t>
            </a:r>
            <a:r>
              <a:rPr lang="en-US" baseline="-25000" dirty="0" err="1" smtClean="0"/>
              <a:t>B</a:t>
            </a:r>
            <a:r>
              <a:rPr lang="en-US" baseline="0" dirty="0" smtClean="0"/>
              <a:t>: relates temperature and energy</a:t>
            </a:r>
          </a:p>
          <a:p>
            <a:r>
              <a:rPr lang="en-US" baseline="0" dirty="0" smtClean="0"/>
              <a:t>Approximation</a:t>
            </a:r>
            <a:endParaRPr lang="en-US" dirty="0"/>
          </a:p>
        </p:txBody>
      </p:sp>
      <p:sp>
        <p:nvSpPr>
          <p:cNvPr id="4" name="Slide Number Placeholder 3"/>
          <p:cNvSpPr>
            <a:spLocks noGrp="1"/>
          </p:cNvSpPr>
          <p:nvPr>
            <p:ph type="sldNum" sz="quarter" idx="10"/>
          </p:nvPr>
        </p:nvSpPr>
        <p:spPr/>
        <p:txBody>
          <a:bodyPr/>
          <a:lstStyle/>
          <a:p>
            <a:fld id="{E16CDD07-47D4-4C05-84C2-FC8EE25F0F02}"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30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32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Lafferty section 2.3</a:t>
            </a:r>
          </a:p>
          <a:p>
            <a:endParaRPr lang="en-US" dirty="0"/>
          </a:p>
        </p:txBody>
      </p:sp>
      <p:sp>
        <p:nvSpPr>
          <p:cNvPr id="4" name="Slide Number Placeholder 3"/>
          <p:cNvSpPr>
            <a:spLocks noGrp="1"/>
          </p:cNvSpPr>
          <p:nvPr>
            <p:ph type="sldNum" sz="quarter" idx="10"/>
          </p:nvPr>
        </p:nvSpPr>
        <p:spPr/>
        <p:txBody>
          <a:bodyPr/>
          <a:lstStyle/>
          <a:p>
            <a:fld id="{595C1FD1-616C-472F-9FDC-0B5C1EC3BF76}" type="slidenum">
              <a:rPr lang="en-US" smtClean="0"/>
              <a:pPr/>
              <a:t>33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Lafferty pages 110-111</a:t>
            </a:r>
          </a:p>
          <a:p>
            <a:endParaRPr lang="en-US" dirty="0"/>
          </a:p>
        </p:txBody>
      </p:sp>
      <p:sp>
        <p:nvSpPr>
          <p:cNvPr id="4" name="Slide Number Placeholder 3"/>
          <p:cNvSpPr>
            <a:spLocks noGrp="1"/>
          </p:cNvSpPr>
          <p:nvPr>
            <p:ph type="sldNum" sz="quarter" idx="10"/>
          </p:nvPr>
        </p:nvSpPr>
        <p:spPr/>
        <p:txBody>
          <a:bodyPr/>
          <a:lstStyle/>
          <a:p>
            <a:fld id="{595C1FD1-616C-472F-9FDC-0B5C1EC3BF76}" type="slidenum">
              <a:rPr lang="en-US" smtClean="0"/>
              <a:pPr/>
              <a:t>34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35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36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Karl </a:t>
            </a:r>
            <a:r>
              <a:rPr lang="en-US" dirty="0" err="1" smtClean="0"/>
              <a:t>Jousten</a:t>
            </a:r>
            <a:r>
              <a:rPr lang="en-US" dirty="0" smtClean="0"/>
              <a:t> Handbook p.130 figure, </a:t>
            </a:r>
            <a:r>
              <a:rPr lang="en-US" dirty="0" err="1" smtClean="0"/>
              <a:t>lafferty</a:t>
            </a:r>
            <a:r>
              <a:rPr lang="en-US" dirty="0" smtClean="0"/>
              <a:t> p.85 figure</a:t>
            </a:r>
            <a:endParaRPr lang="en-US" dirty="0"/>
          </a:p>
        </p:txBody>
      </p:sp>
      <p:sp>
        <p:nvSpPr>
          <p:cNvPr id="4" name="Slide Number Placeholder 3"/>
          <p:cNvSpPr>
            <a:spLocks noGrp="1"/>
          </p:cNvSpPr>
          <p:nvPr>
            <p:ph type="sldNum" sz="quarter" idx="10"/>
          </p:nvPr>
        </p:nvSpPr>
        <p:spPr/>
        <p:txBody>
          <a:bodyPr/>
          <a:lstStyle/>
          <a:p>
            <a:fld id="{595C1FD1-616C-472F-9FDC-0B5C1EC3BF76}" type="slidenum">
              <a:rPr lang="en-US" smtClean="0"/>
              <a:pPr/>
              <a:t>37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 molecular mass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Karl </a:t>
            </a:r>
            <a:r>
              <a:rPr lang="en-US" dirty="0" err="1" smtClean="0"/>
              <a:t>Jousten</a:t>
            </a:r>
            <a:r>
              <a:rPr lang="en-US" dirty="0" smtClean="0"/>
              <a:t> Handbook p.130 figure, </a:t>
            </a:r>
            <a:r>
              <a:rPr lang="en-US" dirty="0" err="1" smtClean="0"/>
              <a:t>lafferty</a:t>
            </a:r>
            <a:r>
              <a:rPr lang="en-US" dirty="0" smtClean="0"/>
              <a:t> p.85 figure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595C1FD1-616C-472F-9FDC-0B5C1EC3BF76}" type="slidenum">
              <a:rPr lang="en-US" smtClean="0"/>
              <a:pPr/>
              <a:t>38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Chambers p.97, Lafferty p.86</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595C1FD1-616C-472F-9FDC-0B5C1EC3BF76}" type="slidenum">
              <a:rPr lang="en-US" smtClean="0"/>
              <a:pPr/>
              <a:t>39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Karl </a:t>
            </a:r>
            <a:r>
              <a:rPr lang="en-US" dirty="0" err="1" smtClean="0"/>
              <a:t>Jousten</a:t>
            </a:r>
            <a:r>
              <a:rPr lang="en-US" dirty="0" smtClean="0"/>
              <a:t> Handbook p.133</a:t>
            </a:r>
            <a:endParaRPr lang="en-US" dirty="0"/>
          </a:p>
        </p:txBody>
      </p:sp>
      <p:sp>
        <p:nvSpPr>
          <p:cNvPr id="4" name="Slide Number Placeholder 3"/>
          <p:cNvSpPr>
            <a:spLocks noGrp="1"/>
          </p:cNvSpPr>
          <p:nvPr>
            <p:ph type="sldNum" sz="quarter" idx="10"/>
          </p:nvPr>
        </p:nvSpPr>
        <p:spPr/>
        <p:txBody>
          <a:bodyPr/>
          <a:lstStyle/>
          <a:p>
            <a:fld id="{595C1FD1-616C-472F-9FDC-0B5C1EC3BF76}" type="slidenum">
              <a:rPr lang="en-US" smtClean="0"/>
              <a:pPr/>
              <a:t>40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state of an amount of gas I determined by its pressure,</a:t>
            </a:r>
            <a:r>
              <a:rPr lang="en-US" baseline="0" dirty="0" smtClean="0"/>
              <a:t> volume and temperature.</a:t>
            </a:r>
          </a:p>
          <a:p>
            <a:r>
              <a:rPr lang="en-US" baseline="0" dirty="0" err="1" smtClean="0"/>
              <a:t>k</a:t>
            </a:r>
            <a:r>
              <a:rPr lang="en-US" baseline="-25000" dirty="0" err="1" smtClean="0"/>
              <a:t>B</a:t>
            </a:r>
            <a:r>
              <a:rPr lang="en-US" baseline="0" dirty="0" smtClean="0"/>
              <a:t>: relates temperature and energy</a:t>
            </a:r>
          </a:p>
          <a:p>
            <a:r>
              <a:rPr lang="en-US" baseline="0" dirty="0" smtClean="0"/>
              <a:t>Approximation</a:t>
            </a:r>
            <a:endParaRPr lang="en-US" dirty="0"/>
          </a:p>
        </p:txBody>
      </p:sp>
      <p:sp>
        <p:nvSpPr>
          <p:cNvPr id="4" name="Slide Number Placeholder 3"/>
          <p:cNvSpPr>
            <a:spLocks noGrp="1"/>
          </p:cNvSpPr>
          <p:nvPr>
            <p:ph type="sldNum" sz="quarter" idx="10"/>
          </p:nvPr>
        </p:nvSpPr>
        <p:spPr/>
        <p:txBody>
          <a:bodyPr/>
          <a:lstStyle/>
          <a:p>
            <a:fld id="{E16CDD07-47D4-4C05-84C2-FC8EE25F0F02}" type="slidenum">
              <a:rPr lang="en-US" smtClean="0"/>
              <a:pPr/>
              <a:t>5</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41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42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44</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45</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46</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47</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48</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51</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52</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53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16CDD07-47D4-4C05-84C2-FC8EE25F0F02}" type="slidenum">
              <a:rPr lang="en-US" smtClean="0"/>
              <a:pPr/>
              <a:t>6</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54</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55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6CDD07-47D4-4C05-84C2-FC8EE25F0F02}"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Lambda not</a:t>
            </a:r>
            <a:r>
              <a:rPr lang="en-US" baseline="0" dirty="0" smtClean="0"/>
              <a:t> depending on the temperature and therefore not on the velocity of the molecules, just by the spatial distribution of targets and their size</a:t>
            </a:r>
            <a:endParaRPr lang="en-US" dirty="0"/>
          </a:p>
        </p:txBody>
      </p:sp>
      <p:sp>
        <p:nvSpPr>
          <p:cNvPr id="4" name="Slide Number Placeholder 3"/>
          <p:cNvSpPr>
            <a:spLocks noGrp="1"/>
          </p:cNvSpPr>
          <p:nvPr>
            <p:ph type="sldNum" sz="quarter" idx="10"/>
          </p:nvPr>
        </p:nvSpPr>
        <p:spPr/>
        <p:txBody>
          <a:bodyPr/>
          <a:lstStyle/>
          <a:p>
            <a:fld id="{E16CDD07-47D4-4C05-84C2-FC8EE25F0F02}"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Chambers p.42</a:t>
            </a:r>
          </a:p>
          <a:p>
            <a:r>
              <a:rPr lang="en-US" dirty="0" smtClean="0"/>
              <a:t>- </a:t>
            </a:r>
            <a:r>
              <a:rPr lang="en-US" dirty="0" err="1" smtClean="0"/>
              <a:t>Kn</a:t>
            </a:r>
            <a:r>
              <a:rPr lang="en-US" dirty="0" smtClean="0"/>
              <a:t> number: criterion</a:t>
            </a:r>
            <a:r>
              <a:rPr lang="en-US" baseline="0" dirty="0" smtClean="0"/>
              <a:t> for distinguish between the regimes</a:t>
            </a:r>
          </a:p>
          <a:p>
            <a:r>
              <a:rPr lang="en-US" baseline="0" dirty="0" smtClean="0"/>
              <a:t>- Explain each regime</a:t>
            </a:r>
          </a:p>
          <a:p>
            <a:r>
              <a:rPr lang="en-US" baseline="0" dirty="0" smtClean="0"/>
              <a:t>- No sharp transition between the regimes</a:t>
            </a:r>
          </a:p>
          <a:p>
            <a:endParaRPr lang="en-US" dirty="0"/>
          </a:p>
        </p:txBody>
      </p:sp>
      <p:sp>
        <p:nvSpPr>
          <p:cNvPr id="4" name="Slide Number Placeholder 3"/>
          <p:cNvSpPr>
            <a:spLocks noGrp="1"/>
          </p:cNvSpPr>
          <p:nvPr>
            <p:ph type="sldNum" sz="quarter" idx="10"/>
          </p:nvPr>
        </p:nvSpPr>
        <p:spPr/>
        <p:txBody>
          <a:bodyPr/>
          <a:lstStyle/>
          <a:p>
            <a:fld id="{78976768-A475-4D2C-B175-8E23FF1C1A41}"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10: Qin=</a:t>
            </a:r>
            <a:r>
              <a:rPr lang="en-US" dirty="0" err="1" smtClean="0"/>
              <a:t>Qout</a:t>
            </a:r>
            <a:r>
              <a:rPr lang="en-US" dirty="0" smtClean="0"/>
              <a:t> meaning everything which arrives at the entrance of a pipe get to</a:t>
            </a:r>
            <a:r>
              <a:rPr lang="en-US" baseline="0" dirty="0" smtClean="0"/>
              <a:t> the other extremity. We will see a generalization of this later on, discussing the continuity equation.</a:t>
            </a:r>
            <a:endParaRPr lang="en-US" dirty="0"/>
          </a:p>
        </p:txBody>
      </p:sp>
      <p:sp>
        <p:nvSpPr>
          <p:cNvPr id="4" name="Slide Number Placeholder 3"/>
          <p:cNvSpPr>
            <a:spLocks noGrp="1"/>
          </p:cNvSpPr>
          <p:nvPr>
            <p:ph type="sldNum" sz="quarter" idx="10"/>
          </p:nvPr>
        </p:nvSpPr>
        <p:spPr/>
        <p:txBody>
          <a:bodyPr/>
          <a:lstStyle/>
          <a:p>
            <a:fld id="{595C1FD1-616C-472F-9FDC-0B5C1EC3BF76}" type="slidenum">
              <a:rPr lang="en-US" smtClean="0"/>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95C1FD1-616C-472F-9FDC-0B5C1EC3BF76}"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7584" y="0"/>
            <a:ext cx="7596336" cy="764704"/>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971600" y="836712"/>
            <a:ext cx="6400800" cy="1752600"/>
          </a:xfrm>
          <a:prstGeom prst="rect">
            <a:avLst/>
          </a:prstGeom>
        </p:spPr>
        <p:txBody>
          <a:bodyPr/>
          <a:lstStyle>
            <a:lvl1pPr marL="0" indent="0" algn="ctr">
              <a:buNone/>
              <a:defRPr baseline="0">
                <a:solidFill>
                  <a:srgbClr val="00206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a:xfrm>
            <a:off x="7010400" y="6597352"/>
            <a:ext cx="2133600" cy="260648"/>
          </a:xfrm>
        </p:spPr>
        <p:txBody>
          <a:bodyPr/>
          <a:lstStyle/>
          <a:p>
            <a:fld id="{0DF7440C-D25B-4954-BC09-5BBAAA513C42}" type="slidenum">
              <a:rPr lang="en-US" smtClean="0"/>
              <a:pPr/>
              <a:t>‹#›</a:t>
            </a:fld>
            <a:endParaRPr lang="en-US" dirty="0"/>
          </a:p>
        </p:txBody>
      </p:sp>
    </p:spTree>
    <p:extLst>
      <p:ext uri="{BB962C8B-B14F-4D97-AF65-F5344CB8AC3E}">
        <p14:creationId xmlns:p14="http://schemas.microsoft.com/office/powerpoint/2010/main" val="171131867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27584" y="105354"/>
            <a:ext cx="7560840" cy="553998"/>
          </a:xfrm>
        </p:spPr>
        <p:txBody>
          <a:bodyPr/>
          <a:lstStyle>
            <a:lvl1pPr>
              <a:defRPr sz="3000"/>
            </a:lvl1pPr>
          </a:lstStyle>
          <a:p>
            <a:r>
              <a:rPr lang="en-US" dirty="0" smtClean="0"/>
              <a:t>Click to edit Master title style</a:t>
            </a:r>
            <a:endParaRPr lang="en-US" dirty="0"/>
          </a:p>
        </p:txBody>
      </p:sp>
      <p:sp>
        <p:nvSpPr>
          <p:cNvPr id="6" name="Slide Number Placeholder 5"/>
          <p:cNvSpPr>
            <a:spLocks noGrp="1"/>
          </p:cNvSpPr>
          <p:nvPr>
            <p:ph type="sldNum" sz="quarter" idx="12"/>
          </p:nvPr>
        </p:nvSpPr>
        <p:spPr/>
        <p:txBody>
          <a:bodyPr/>
          <a:lstStyle/>
          <a:p>
            <a:fld id="{0DF7440C-D25B-4954-BC09-5BBAAA513C42}" type="slidenum">
              <a:rPr lang="en-US" smtClean="0"/>
              <a:pPr/>
              <a:t>‹#›</a:t>
            </a:fld>
            <a:endParaRPr lang="en-US"/>
          </a:p>
        </p:txBody>
      </p:sp>
      <p:sp>
        <p:nvSpPr>
          <p:cNvPr id="9" name="Content Placeholder 2"/>
          <p:cNvSpPr>
            <a:spLocks noGrp="1"/>
          </p:cNvSpPr>
          <p:nvPr>
            <p:ph sz="half" idx="1"/>
          </p:nvPr>
        </p:nvSpPr>
        <p:spPr>
          <a:xfrm>
            <a:off x="899592" y="908720"/>
            <a:ext cx="8064896" cy="5616624"/>
          </a:xfrm>
          <a:prstGeom prst="rect">
            <a:avLst/>
          </a:prstGeom>
        </p:spPr>
        <p:txBody>
          <a:bodyPr/>
          <a:lstStyle>
            <a:lvl1pPr>
              <a:defRPr sz="2200">
                <a:solidFill>
                  <a:srgbClr val="002060"/>
                </a:solidFill>
              </a:defRPr>
            </a:lvl1pPr>
            <a:lvl2pPr>
              <a:defRPr sz="1800">
                <a:solidFill>
                  <a:schemeClr val="tx2"/>
                </a:solidFill>
              </a:defRPr>
            </a:lvl2pPr>
            <a:lvl3pPr>
              <a:defRPr sz="2000">
                <a:solidFill>
                  <a:schemeClr val="accent1"/>
                </a:solidFill>
              </a:defRPr>
            </a:lvl3pPr>
            <a:lvl4pPr>
              <a:defRPr sz="1800">
                <a:solidFill>
                  <a:schemeClr val="tx2">
                    <a:lumMod val="40000"/>
                    <a:lumOff val="60000"/>
                  </a:schemeClr>
                </a:solidFill>
              </a:defRPr>
            </a:lvl4pPr>
            <a:lvl5pPr>
              <a:defRPr sz="1800">
                <a:solidFill>
                  <a:schemeClr val="accent5">
                    <a:lumMod val="75000"/>
                  </a:schemeClr>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1443551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43608" y="908720"/>
            <a:ext cx="7848872" cy="1323439"/>
          </a:xfrm>
        </p:spPr>
        <p:txBody>
          <a:bodyPr anchor="t"/>
          <a:lstStyle>
            <a:lvl1pPr algn="l">
              <a:defRPr sz="4000" b="1" cap="all" baseline="0">
                <a:solidFill>
                  <a:schemeClr val="accent2">
                    <a:lumMod val="75000"/>
                  </a:schemeClr>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043608" y="2492896"/>
            <a:ext cx="7848872" cy="3672408"/>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6" name="Slide Number Placeholder 5"/>
          <p:cNvSpPr>
            <a:spLocks noGrp="1"/>
          </p:cNvSpPr>
          <p:nvPr>
            <p:ph type="sldNum" sz="quarter" idx="12"/>
          </p:nvPr>
        </p:nvSpPr>
        <p:spPr/>
        <p:txBody>
          <a:bodyPr/>
          <a:lstStyle/>
          <a:p>
            <a:fld id="{0DF7440C-D25B-4954-BC09-5BBAAA513C42}" type="slidenum">
              <a:rPr lang="en-US" smtClean="0"/>
              <a:pPr/>
              <a:t>‹#›</a:t>
            </a:fld>
            <a:endParaRPr lang="en-US"/>
          </a:p>
        </p:txBody>
      </p:sp>
    </p:spTree>
    <p:extLst>
      <p:ext uri="{BB962C8B-B14F-4D97-AF65-F5344CB8AC3E}">
        <p14:creationId xmlns:p14="http://schemas.microsoft.com/office/powerpoint/2010/main" val="16652732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27584" y="1"/>
            <a:ext cx="7560840" cy="764704"/>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899592" y="908720"/>
            <a:ext cx="4038600" cy="532859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004048" y="908720"/>
            <a:ext cx="4038600" cy="532859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0DF7440C-D25B-4954-BC09-5BBAAA513C42}" type="slidenum">
              <a:rPr lang="en-US" smtClean="0"/>
              <a:pPr/>
              <a:t>‹#›</a:t>
            </a:fld>
            <a:endParaRPr lang="en-US"/>
          </a:p>
        </p:txBody>
      </p:sp>
    </p:spTree>
    <p:extLst>
      <p:ext uri="{BB962C8B-B14F-4D97-AF65-F5344CB8AC3E}">
        <p14:creationId xmlns:p14="http://schemas.microsoft.com/office/powerpoint/2010/main" val="401397391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899592" y="836712"/>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9592" y="1556792"/>
            <a:ext cx="4040188" cy="468052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5004048" y="836712"/>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04048" y="1556792"/>
            <a:ext cx="4041775" cy="468052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0DF7440C-D25B-4954-BC09-5BBAAA513C42}" type="slidenum">
              <a:rPr lang="en-US" smtClean="0"/>
              <a:pPr/>
              <a:t>‹#›</a:t>
            </a:fld>
            <a:endParaRPr lang="en-US"/>
          </a:p>
        </p:txBody>
      </p:sp>
    </p:spTree>
    <p:extLst>
      <p:ext uri="{BB962C8B-B14F-4D97-AF65-F5344CB8AC3E}">
        <p14:creationId xmlns:p14="http://schemas.microsoft.com/office/powerpoint/2010/main" val="405431637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27584" y="0"/>
            <a:ext cx="7560840" cy="769441"/>
          </a:xfrm>
        </p:spPr>
        <p:txBody>
          <a:bodyPr wrap="square">
            <a:spAutoFit/>
          </a:bodyPr>
          <a:lstStyle/>
          <a:p>
            <a:r>
              <a:rPr lang="en-US" dirty="0" smtClean="0"/>
              <a:t>Click to edit Master title style</a:t>
            </a:r>
            <a:endParaRPr lang="en-US" dirty="0"/>
          </a:p>
        </p:txBody>
      </p:sp>
      <p:sp>
        <p:nvSpPr>
          <p:cNvPr id="5" name="Slide Number Placeholder 4"/>
          <p:cNvSpPr>
            <a:spLocks noGrp="1"/>
          </p:cNvSpPr>
          <p:nvPr>
            <p:ph type="sldNum" sz="quarter" idx="12"/>
          </p:nvPr>
        </p:nvSpPr>
        <p:spPr/>
        <p:txBody>
          <a:bodyPr/>
          <a:lstStyle/>
          <a:p>
            <a:fld id="{0DF7440C-D25B-4954-BC09-5BBAAA513C42}" type="slidenum">
              <a:rPr lang="en-US" smtClean="0"/>
              <a:pPr/>
              <a:t>‹#›</a:t>
            </a:fld>
            <a:endParaRPr lang="en-US"/>
          </a:p>
        </p:txBody>
      </p:sp>
    </p:spTree>
    <p:extLst>
      <p:ext uri="{BB962C8B-B14F-4D97-AF65-F5344CB8AC3E}">
        <p14:creationId xmlns:p14="http://schemas.microsoft.com/office/powerpoint/2010/main" val="276150888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43608" y="1"/>
            <a:ext cx="7344816" cy="764704"/>
          </a:xfrm>
        </p:spPr>
        <p:txBody>
          <a:bodyPr anchor="b"/>
          <a:lstStyle>
            <a:lvl1pPr algn="l">
              <a:defRPr sz="3600" b="1"/>
            </a:lvl1pPr>
          </a:lstStyle>
          <a:p>
            <a:r>
              <a:rPr lang="en-US" dirty="0" smtClean="0"/>
              <a:t>Click to edit Master title style</a:t>
            </a:r>
            <a:endParaRPr lang="en-US" dirty="0"/>
          </a:p>
        </p:txBody>
      </p:sp>
      <p:sp>
        <p:nvSpPr>
          <p:cNvPr id="3" name="Content Placeholder 2"/>
          <p:cNvSpPr>
            <a:spLocks noGrp="1"/>
          </p:cNvSpPr>
          <p:nvPr>
            <p:ph idx="1"/>
          </p:nvPr>
        </p:nvSpPr>
        <p:spPr>
          <a:xfrm>
            <a:off x="971600" y="836712"/>
            <a:ext cx="5472608" cy="5472608"/>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516216" y="836712"/>
            <a:ext cx="2520280" cy="5472608"/>
          </a:xfrm>
          <a:prstGeom prst="rect">
            <a:avLst/>
          </a:prstGeo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Slide Number Placeholder 6"/>
          <p:cNvSpPr>
            <a:spLocks noGrp="1"/>
          </p:cNvSpPr>
          <p:nvPr>
            <p:ph type="sldNum" sz="quarter" idx="12"/>
          </p:nvPr>
        </p:nvSpPr>
        <p:spPr/>
        <p:txBody>
          <a:bodyPr/>
          <a:lstStyle/>
          <a:p>
            <a:fld id="{0DF7440C-D25B-4954-BC09-5BBAAA513C42}" type="slidenum">
              <a:rPr lang="en-US" smtClean="0"/>
              <a:pPr/>
              <a:t>‹#›</a:t>
            </a:fld>
            <a:endParaRPr lang="en-US"/>
          </a:p>
        </p:txBody>
      </p:sp>
    </p:spTree>
    <p:extLst>
      <p:ext uri="{BB962C8B-B14F-4D97-AF65-F5344CB8AC3E}">
        <p14:creationId xmlns:p14="http://schemas.microsoft.com/office/powerpoint/2010/main" val="32572715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1640" y="0"/>
            <a:ext cx="6480720" cy="764704"/>
          </a:xfrm>
        </p:spPr>
        <p:txBody>
          <a:bodyPr anchor="b"/>
          <a:lstStyle>
            <a:lvl1pPr algn="l">
              <a:defRPr sz="36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3203848" y="2060848"/>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971600" y="908720"/>
            <a:ext cx="5486400" cy="804862"/>
          </a:xfrm>
          <a:prstGeom prst="rect">
            <a:avLst/>
          </a:prstGeo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827584" y="6597352"/>
            <a:ext cx="1944216" cy="260648"/>
          </a:xfrm>
          <a:prstGeom prst="rect">
            <a:avLst/>
          </a:prstGeom>
        </p:spPr>
        <p:txBody>
          <a:bodyPr/>
          <a:lstStyle/>
          <a:p>
            <a:r>
              <a:rPr lang="en-US" smtClean="0"/>
              <a:t>13/11/2012</a:t>
            </a:r>
            <a:endParaRPr lang="en-US"/>
          </a:p>
        </p:txBody>
      </p:sp>
      <p:sp>
        <p:nvSpPr>
          <p:cNvPr id="6" name="Footer Placeholder 5"/>
          <p:cNvSpPr>
            <a:spLocks noGrp="1"/>
          </p:cNvSpPr>
          <p:nvPr>
            <p:ph type="ftr" sz="quarter" idx="11"/>
          </p:nvPr>
        </p:nvSpPr>
        <p:spPr>
          <a:xfrm>
            <a:off x="2915816" y="6597352"/>
            <a:ext cx="4104456" cy="260648"/>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0DF7440C-D25B-4954-BC09-5BBAAA513C42}" type="slidenum">
              <a:rPr lang="en-US" smtClean="0"/>
              <a:pPr/>
              <a:t>‹#›</a:t>
            </a:fld>
            <a:endParaRPr lang="en-US"/>
          </a:p>
        </p:txBody>
      </p:sp>
    </p:spTree>
    <p:extLst>
      <p:ext uri="{BB962C8B-B14F-4D97-AF65-F5344CB8AC3E}">
        <p14:creationId xmlns:p14="http://schemas.microsoft.com/office/powerpoint/2010/main" val="197772298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381000" y="6553200"/>
            <a:ext cx="1905000" cy="304800"/>
          </a:xfrm>
          <a:prstGeom prst="rect">
            <a:avLst/>
          </a:prstGeom>
          <a:ln/>
        </p:spPr>
        <p:txBody>
          <a:bodyPr/>
          <a:lstStyle>
            <a:lvl1pPr>
              <a:defRPr/>
            </a:lvl1pPr>
          </a:lstStyle>
          <a:p>
            <a:pPr>
              <a:defRPr/>
            </a:pPr>
            <a:r>
              <a:rPr lang="en-US" smtClean="0"/>
              <a:t>13/11/2012</a:t>
            </a:r>
            <a:endParaRPr lang="en-US"/>
          </a:p>
        </p:txBody>
      </p:sp>
      <p:sp>
        <p:nvSpPr>
          <p:cNvPr id="3" name="Rectangle 5"/>
          <p:cNvSpPr>
            <a:spLocks noGrp="1" noChangeArrowheads="1"/>
          </p:cNvSpPr>
          <p:nvPr>
            <p:ph type="ftr" sz="quarter" idx="11"/>
          </p:nvPr>
        </p:nvSpPr>
        <p:spPr>
          <a:xfrm>
            <a:off x="3124200" y="6553200"/>
            <a:ext cx="2895600" cy="304800"/>
          </a:xfrm>
          <a:prstGeom prst="rect">
            <a:avLst/>
          </a:prstGeom>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E4776588-3B64-49DD-93CC-76299DCD9BD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p:cNvSpPr/>
          <p:nvPr userDrawn="1"/>
        </p:nvSpPr>
        <p:spPr>
          <a:xfrm>
            <a:off x="0" y="0"/>
            <a:ext cx="9144000" cy="703131"/>
          </a:xfrm>
          <a:prstGeom prst="rect">
            <a:avLst/>
          </a:prstGeom>
          <a:solidFill>
            <a:srgbClr val="0055A0"/>
          </a:solidFill>
          <a:ln>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a:solidFill>
                  <a:srgbClr val="0055A0"/>
                </a:solidFill>
              </a:ln>
            </a:endParaRPr>
          </a:p>
        </p:txBody>
      </p:sp>
      <p:sp>
        <p:nvSpPr>
          <p:cNvPr id="6" name="Slide Number Placeholder 5"/>
          <p:cNvSpPr>
            <a:spLocks noGrp="1"/>
          </p:cNvSpPr>
          <p:nvPr>
            <p:ph type="sldNum" sz="quarter" idx="4"/>
          </p:nvPr>
        </p:nvSpPr>
        <p:spPr>
          <a:xfrm>
            <a:off x="7226424" y="6597352"/>
            <a:ext cx="1917576" cy="260648"/>
          </a:xfrm>
          <a:prstGeom prst="rect">
            <a:avLst/>
          </a:prstGeom>
        </p:spPr>
        <p:txBody>
          <a:bodyPr vert="horz" lIns="91440" tIns="45720" rIns="91440" bIns="45720" rtlCol="0" anchor="ctr"/>
          <a:lstStyle>
            <a:lvl1pPr algn="r">
              <a:defRPr sz="1000">
                <a:solidFill>
                  <a:schemeClr val="tx1">
                    <a:tint val="75000"/>
                  </a:schemeClr>
                </a:solidFill>
              </a:defRPr>
            </a:lvl1pPr>
          </a:lstStyle>
          <a:p>
            <a:fld id="{0DF7440C-D25B-4954-BC09-5BBAAA513C42}" type="slidenum">
              <a:rPr lang="en-US" smtClean="0"/>
              <a:pPr/>
              <a:t>‹#›</a:t>
            </a:fld>
            <a:endParaRPr lang="en-US"/>
          </a:p>
        </p:txBody>
      </p:sp>
      <p:sp>
        <p:nvSpPr>
          <p:cNvPr id="2" name="Title Placeholder 1"/>
          <p:cNvSpPr>
            <a:spLocks noGrp="1"/>
          </p:cNvSpPr>
          <p:nvPr>
            <p:ph type="title"/>
          </p:nvPr>
        </p:nvSpPr>
        <p:spPr>
          <a:xfrm>
            <a:off x="791580" y="44624"/>
            <a:ext cx="7560840" cy="553998"/>
          </a:xfrm>
          <a:prstGeom prst="rect">
            <a:avLst/>
          </a:prstGeom>
          <a:effectLst>
            <a:outerShdw blurRad="50800" dist="38100" dir="13500000" algn="br" rotWithShape="0">
              <a:prstClr val="black">
                <a:alpha val="25000"/>
              </a:prstClr>
            </a:outerShdw>
          </a:effectLst>
        </p:spPr>
        <p:txBody>
          <a:bodyPr vert="horz" wrap="square" lIns="91440" tIns="45720" rIns="91440" bIns="45720" rtlCol="0" anchor="ctr">
            <a:spAutoFit/>
          </a:bodyPr>
          <a:lstStyle/>
          <a:p>
            <a:r>
              <a:rPr lang="en-US" dirty="0" smtClean="0"/>
              <a:t>Click to edit Master title style</a:t>
            </a:r>
            <a:endParaRPr lang="en-US" dirty="0"/>
          </a:p>
        </p:txBody>
      </p:sp>
      <p:pic>
        <p:nvPicPr>
          <p:cNvPr id="15" name="Image 4" descr="logooutline.eps"/>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7504" y="44624"/>
            <a:ext cx="648072" cy="641559"/>
          </a:xfrm>
          <a:prstGeom prst="rect">
            <a:avLst/>
          </a:prstGeom>
        </p:spPr>
      </p:pic>
    </p:spTree>
    <p:extLst>
      <p:ext uri="{BB962C8B-B14F-4D97-AF65-F5344CB8AC3E}">
        <p14:creationId xmlns:p14="http://schemas.microsoft.com/office/powerpoint/2010/main" val="27073815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iming>
    <p:tnLst>
      <p:par>
        <p:cTn id="1" dur="indefinite" restart="never" nodeType="tmRoot"/>
      </p:par>
    </p:tnLst>
  </p:timing>
  <p:hf hdr="0" ftr="0"/>
  <p:txStyles>
    <p:titleStyle>
      <a:lvl1pPr marL="0" algn="ctr" defTabSz="914400" rtl="0" eaLnBrk="1" latinLnBrk="0" hangingPunct="1">
        <a:spcBef>
          <a:spcPct val="0"/>
        </a:spcBef>
        <a:buNone/>
        <a:defRPr sz="3000" b="0" i="0" kern="1200" baseline="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000" b="1" kern="1200" baseline="0">
          <a:solidFill>
            <a:schemeClr val="accent2">
              <a:lumMod val="75000"/>
            </a:schemeClr>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baseline="0">
          <a:solidFill>
            <a:schemeClr val="accent3">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i="1"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accent2">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i="1" kern="1200" baseline="0">
          <a:solidFill>
            <a:schemeClr val="accent3">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21.wmf"/><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oleObject" Target="../embeddings/oleObject17.bin"/><Relationship Id="rId5" Type="http://schemas.openxmlformats.org/officeDocument/2006/relationships/image" Target="../media/image20.wmf"/><Relationship Id="rId4" Type="http://schemas.openxmlformats.org/officeDocument/2006/relationships/oleObject" Target="../embeddings/oleObject16.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23.wmf"/><Relationship Id="rId13" Type="http://schemas.openxmlformats.org/officeDocument/2006/relationships/image" Target="../media/image27.png"/><Relationship Id="rId3" Type="http://schemas.openxmlformats.org/officeDocument/2006/relationships/notesSlide" Target="../notesSlides/notesSlide8.xml"/><Relationship Id="rId7" Type="http://schemas.openxmlformats.org/officeDocument/2006/relationships/oleObject" Target="../embeddings/oleObject19.bin"/><Relationship Id="rId12" Type="http://schemas.openxmlformats.org/officeDocument/2006/relationships/image" Target="../media/image25.wmf"/><Relationship Id="rId2" Type="http://schemas.openxmlformats.org/officeDocument/2006/relationships/slideLayout" Target="../slideLayouts/slideLayout6.xml"/><Relationship Id="rId1" Type="http://schemas.openxmlformats.org/officeDocument/2006/relationships/vmlDrawing" Target="../drawings/vmlDrawing7.vml"/><Relationship Id="rId6" Type="http://schemas.openxmlformats.org/officeDocument/2006/relationships/image" Target="../media/image26.jpeg"/><Relationship Id="rId11" Type="http://schemas.openxmlformats.org/officeDocument/2006/relationships/oleObject" Target="../embeddings/oleObject21.bin"/><Relationship Id="rId5" Type="http://schemas.openxmlformats.org/officeDocument/2006/relationships/image" Target="../media/image22.wmf"/><Relationship Id="rId10" Type="http://schemas.openxmlformats.org/officeDocument/2006/relationships/image" Target="../media/image24.wmf"/><Relationship Id="rId4" Type="http://schemas.openxmlformats.org/officeDocument/2006/relationships/oleObject" Target="../embeddings/oleObject18.bin"/><Relationship Id="rId9" Type="http://schemas.openxmlformats.org/officeDocument/2006/relationships/oleObject" Target="../embeddings/oleObject20.bin"/></Relationships>
</file>

<file path=ppt/slides/_rels/slide13.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notesSlide" Target="../notesSlides/notesSlide9.xml"/><Relationship Id="rId7" Type="http://schemas.openxmlformats.org/officeDocument/2006/relationships/image" Target="../media/image29.wmf"/><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oleObject" Target="../embeddings/oleObject23.bin"/><Relationship Id="rId5" Type="http://schemas.openxmlformats.org/officeDocument/2006/relationships/image" Target="../media/image28.wmf"/><Relationship Id="rId4" Type="http://schemas.openxmlformats.org/officeDocument/2006/relationships/oleObject" Target="../embeddings/oleObject22.bin"/><Relationship Id="rId9" Type="http://schemas.openxmlformats.org/officeDocument/2006/relationships/image" Target="../media/image31.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26.bin"/><Relationship Id="rId13" Type="http://schemas.openxmlformats.org/officeDocument/2006/relationships/image" Target="../media/image36.wmf"/><Relationship Id="rId3" Type="http://schemas.openxmlformats.org/officeDocument/2006/relationships/notesSlide" Target="../notesSlides/notesSlide10.xml"/><Relationship Id="rId7" Type="http://schemas.openxmlformats.org/officeDocument/2006/relationships/image" Target="../media/image33.wmf"/><Relationship Id="rId12" Type="http://schemas.openxmlformats.org/officeDocument/2006/relationships/oleObject" Target="../embeddings/oleObject28.bin"/><Relationship Id="rId2" Type="http://schemas.openxmlformats.org/officeDocument/2006/relationships/slideLayout" Target="../slideLayouts/slideLayout6.xml"/><Relationship Id="rId1" Type="http://schemas.openxmlformats.org/officeDocument/2006/relationships/vmlDrawing" Target="../drawings/vmlDrawing9.vml"/><Relationship Id="rId6" Type="http://schemas.openxmlformats.org/officeDocument/2006/relationships/oleObject" Target="../embeddings/oleObject25.bin"/><Relationship Id="rId11" Type="http://schemas.openxmlformats.org/officeDocument/2006/relationships/image" Target="../media/image35.wmf"/><Relationship Id="rId5" Type="http://schemas.openxmlformats.org/officeDocument/2006/relationships/image" Target="../media/image32.wmf"/><Relationship Id="rId10" Type="http://schemas.openxmlformats.org/officeDocument/2006/relationships/oleObject" Target="../embeddings/oleObject27.bin"/><Relationship Id="rId4" Type="http://schemas.openxmlformats.org/officeDocument/2006/relationships/oleObject" Target="../embeddings/oleObject24.bin"/><Relationship Id="rId9" Type="http://schemas.openxmlformats.org/officeDocument/2006/relationships/image" Target="../media/image34.wmf"/><Relationship Id="rId14" Type="http://schemas.openxmlformats.org/officeDocument/2006/relationships/image" Target="../media/image37.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38.wmf"/><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oleObject" Target="../embeddings/oleObject30.bin"/><Relationship Id="rId5" Type="http://schemas.openxmlformats.org/officeDocument/2006/relationships/image" Target="../media/image32.wmf"/><Relationship Id="rId4" Type="http://schemas.openxmlformats.org/officeDocument/2006/relationships/oleObject" Target="../embeddings/oleObject29.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40.wmf"/><Relationship Id="rId2" Type="http://schemas.openxmlformats.org/officeDocument/2006/relationships/slideLayout" Target="../slideLayouts/slideLayout6.xml"/><Relationship Id="rId1" Type="http://schemas.openxmlformats.org/officeDocument/2006/relationships/vmlDrawing" Target="../drawings/vmlDrawing11.vml"/><Relationship Id="rId6" Type="http://schemas.openxmlformats.org/officeDocument/2006/relationships/oleObject" Target="../embeddings/oleObject32.bin"/><Relationship Id="rId5" Type="http://schemas.openxmlformats.org/officeDocument/2006/relationships/image" Target="../media/image39.wmf"/><Relationship Id="rId4" Type="http://schemas.openxmlformats.org/officeDocument/2006/relationships/oleObject" Target="../embeddings/oleObject31.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35.bin"/><Relationship Id="rId3" Type="http://schemas.openxmlformats.org/officeDocument/2006/relationships/notesSlide" Target="../notesSlides/notesSlide13.xml"/><Relationship Id="rId7" Type="http://schemas.openxmlformats.org/officeDocument/2006/relationships/image" Target="../media/image42.wmf"/><Relationship Id="rId2" Type="http://schemas.openxmlformats.org/officeDocument/2006/relationships/slideLayout" Target="../slideLayouts/slideLayout6.xml"/><Relationship Id="rId1" Type="http://schemas.openxmlformats.org/officeDocument/2006/relationships/vmlDrawing" Target="../drawings/vmlDrawing12.vml"/><Relationship Id="rId6" Type="http://schemas.openxmlformats.org/officeDocument/2006/relationships/oleObject" Target="../embeddings/oleObject34.bin"/><Relationship Id="rId5" Type="http://schemas.openxmlformats.org/officeDocument/2006/relationships/image" Target="../media/image41.wmf"/><Relationship Id="rId4" Type="http://schemas.openxmlformats.org/officeDocument/2006/relationships/oleObject" Target="../embeddings/oleObject33.bin"/><Relationship Id="rId9" Type="http://schemas.openxmlformats.org/officeDocument/2006/relationships/image" Target="../media/image43.wmf"/></Relationships>
</file>

<file path=ppt/slides/_rels/slide19.xml.rels><?xml version="1.0" encoding="UTF-8" standalone="yes"?>
<Relationships xmlns="http://schemas.openxmlformats.org/package/2006/relationships"><Relationship Id="rId8" Type="http://schemas.openxmlformats.org/officeDocument/2006/relationships/image" Target="../media/image46.wmf"/><Relationship Id="rId13" Type="http://schemas.openxmlformats.org/officeDocument/2006/relationships/oleObject" Target="../embeddings/oleObject41.bin"/><Relationship Id="rId3" Type="http://schemas.openxmlformats.org/officeDocument/2006/relationships/oleObject" Target="../embeddings/oleObject36.bin"/><Relationship Id="rId7" Type="http://schemas.openxmlformats.org/officeDocument/2006/relationships/oleObject" Target="../embeddings/oleObject38.bin"/><Relationship Id="rId12" Type="http://schemas.openxmlformats.org/officeDocument/2006/relationships/image" Target="../media/image48.wmf"/><Relationship Id="rId2" Type="http://schemas.openxmlformats.org/officeDocument/2006/relationships/slideLayout" Target="../slideLayouts/slideLayout6.xml"/><Relationship Id="rId1" Type="http://schemas.openxmlformats.org/officeDocument/2006/relationships/vmlDrawing" Target="../drawings/vmlDrawing13.vml"/><Relationship Id="rId6" Type="http://schemas.openxmlformats.org/officeDocument/2006/relationships/image" Target="../media/image45.wmf"/><Relationship Id="rId11" Type="http://schemas.openxmlformats.org/officeDocument/2006/relationships/oleObject" Target="../embeddings/oleObject40.bin"/><Relationship Id="rId5" Type="http://schemas.openxmlformats.org/officeDocument/2006/relationships/oleObject" Target="../embeddings/oleObject37.bin"/><Relationship Id="rId10" Type="http://schemas.openxmlformats.org/officeDocument/2006/relationships/image" Target="../media/image47.wmf"/><Relationship Id="rId4" Type="http://schemas.openxmlformats.org/officeDocument/2006/relationships/image" Target="../media/image44.wmf"/><Relationship Id="rId9" Type="http://schemas.openxmlformats.org/officeDocument/2006/relationships/oleObject" Target="../embeddings/oleObject39.bin"/><Relationship Id="rId14" Type="http://schemas.openxmlformats.org/officeDocument/2006/relationships/image" Target="../media/image49.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44.bin"/><Relationship Id="rId13" Type="http://schemas.openxmlformats.org/officeDocument/2006/relationships/image" Target="../media/image54.wmf"/><Relationship Id="rId3" Type="http://schemas.openxmlformats.org/officeDocument/2006/relationships/notesSlide" Target="../notesSlides/notesSlide14.xml"/><Relationship Id="rId7" Type="http://schemas.openxmlformats.org/officeDocument/2006/relationships/image" Target="../media/image51.wmf"/><Relationship Id="rId12" Type="http://schemas.openxmlformats.org/officeDocument/2006/relationships/oleObject" Target="../embeddings/oleObject46.bin"/><Relationship Id="rId2" Type="http://schemas.openxmlformats.org/officeDocument/2006/relationships/slideLayout" Target="../slideLayouts/slideLayout6.xml"/><Relationship Id="rId1" Type="http://schemas.openxmlformats.org/officeDocument/2006/relationships/vmlDrawing" Target="../drawings/vmlDrawing14.vml"/><Relationship Id="rId6" Type="http://schemas.openxmlformats.org/officeDocument/2006/relationships/oleObject" Target="../embeddings/oleObject43.bin"/><Relationship Id="rId11" Type="http://schemas.openxmlformats.org/officeDocument/2006/relationships/image" Target="../media/image53.wmf"/><Relationship Id="rId5" Type="http://schemas.openxmlformats.org/officeDocument/2006/relationships/image" Target="../media/image50.wmf"/><Relationship Id="rId10" Type="http://schemas.openxmlformats.org/officeDocument/2006/relationships/oleObject" Target="../embeddings/oleObject45.bin"/><Relationship Id="rId4" Type="http://schemas.openxmlformats.org/officeDocument/2006/relationships/oleObject" Target="../embeddings/oleObject42.bin"/><Relationship Id="rId9" Type="http://schemas.openxmlformats.org/officeDocument/2006/relationships/image" Target="../media/image52.wmf"/></Relationships>
</file>

<file path=ppt/slides/_rels/slide21.xml.rels><?xml version="1.0" encoding="UTF-8" standalone="yes"?>
<Relationships xmlns="http://schemas.openxmlformats.org/package/2006/relationships"><Relationship Id="rId8" Type="http://schemas.openxmlformats.org/officeDocument/2006/relationships/image" Target="../media/image57.wmf"/><Relationship Id="rId3" Type="http://schemas.openxmlformats.org/officeDocument/2006/relationships/oleObject" Target="../embeddings/oleObject47.bin"/><Relationship Id="rId7" Type="http://schemas.openxmlformats.org/officeDocument/2006/relationships/oleObject" Target="../embeddings/oleObject49.bin"/><Relationship Id="rId12" Type="http://schemas.openxmlformats.org/officeDocument/2006/relationships/image" Target="../media/image59.wmf"/><Relationship Id="rId2" Type="http://schemas.openxmlformats.org/officeDocument/2006/relationships/slideLayout" Target="../slideLayouts/slideLayout6.xml"/><Relationship Id="rId1" Type="http://schemas.openxmlformats.org/officeDocument/2006/relationships/vmlDrawing" Target="../drawings/vmlDrawing15.vml"/><Relationship Id="rId6" Type="http://schemas.openxmlformats.org/officeDocument/2006/relationships/image" Target="../media/image56.wmf"/><Relationship Id="rId11" Type="http://schemas.openxmlformats.org/officeDocument/2006/relationships/oleObject" Target="../embeddings/oleObject51.bin"/><Relationship Id="rId5" Type="http://schemas.openxmlformats.org/officeDocument/2006/relationships/oleObject" Target="../embeddings/oleObject48.bin"/><Relationship Id="rId10" Type="http://schemas.openxmlformats.org/officeDocument/2006/relationships/image" Target="../media/image58.wmf"/><Relationship Id="rId4" Type="http://schemas.openxmlformats.org/officeDocument/2006/relationships/image" Target="../media/image55.wmf"/><Relationship Id="rId9" Type="http://schemas.openxmlformats.org/officeDocument/2006/relationships/oleObject" Target="../embeddings/oleObject50.bin"/></Relationships>
</file>

<file path=ppt/slides/_rels/slide22.xml.rels><?xml version="1.0" encoding="UTF-8" standalone="yes"?>
<Relationships xmlns="http://schemas.openxmlformats.org/package/2006/relationships"><Relationship Id="rId8" Type="http://schemas.openxmlformats.org/officeDocument/2006/relationships/image" Target="../media/image57.wmf"/><Relationship Id="rId3" Type="http://schemas.openxmlformats.org/officeDocument/2006/relationships/oleObject" Target="../embeddings/oleObject52.bin"/><Relationship Id="rId7" Type="http://schemas.openxmlformats.org/officeDocument/2006/relationships/oleObject" Target="../embeddings/oleObject54.bin"/><Relationship Id="rId12" Type="http://schemas.openxmlformats.org/officeDocument/2006/relationships/image" Target="../media/image58.wmf"/><Relationship Id="rId2" Type="http://schemas.openxmlformats.org/officeDocument/2006/relationships/slideLayout" Target="../slideLayouts/slideLayout6.xml"/><Relationship Id="rId1" Type="http://schemas.openxmlformats.org/officeDocument/2006/relationships/vmlDrawing" Target="../drawings/vmlDrawing16.vml"/><Relationship Id="rId6" Type="http://schemas.openxmlformats.org/officeDocument/2006/relationships/image" Target="../media/image59.wmf"/><Relationship Id="rId11" Type="http://schemas.openxmlformats.org/officeDocument/2006/relationships/oleObject" Target="../embeddings/oleObject56.bin"/><Relationship Id="rId5" Type="http://schemas.openxmlformats.org/officeDocument/2006/relationships/oleObject" Target="../embeddings/oleObject53.bin"/><Relationship Id="rId10" Type="http://schemas.openxmlformats.org/officeDocument/2006/relationships/image" Target="../media/image55.wmf"/><Relationship Id="rId4" Type="http://schemas.openxmlformats.org/officeDocument/2006/relationships/image" Target="../media/image56.wmf"/><Relationship Id="rId9" Type="http://schemas.openxmlformats.org/officeDocument/2006/relationships/oleObject" Target="../embeddings/oleObject55.bin"/></Relationships>
</file>

<file path=ppt/slides/_rels/slide23.xml.rels><?xml version="1.0" encoding="UTF-8" standalone="yes"?>
<Relationships xmlns="http://schemas.openxmlformats.org/package/2006/relationships"><Relationship Id="rId8" Type="http://schemas.openxmlformats.org/officeDocument/2006/relationships/image" Target="../media/image57.wmf"/><Relationship Id="rId3" Type="http://schemas.openxmlformats.org/officeDocument/2006/relationships/oleObject" Target="../embeddings/oleObject57.bin"/><Relationship Id="rId7" Type="http://schemas.openxmlformats.org/officeDocument/2006/relationships/oleObject" Target="../embeddings/oleObject59.bin"/><Relationship Id="rId12" Type="http://schemas.openxmlformats.org/officeDocument/2006/relationships/image" Target="../media/image58.wmf"/><Relationship Id="rId2" Type="http://schemas.openxmlformats.org/officeDocument/2006/relationships/slideLayout" Target="../slideLayouts/slideLayout6.xml"/><Relationship Id="rId1" Type="http://schemas.openxmlformats.org/officeDocument/2006/relationships/vmlDrawing" Target="../drawings/vmlDrawing17.vml"/><Relationship Id="rId6" Type="http://schemas.openxmlformats.org/officeDocument/2006/relationships/image" Target="../media/image59.wmf"/><Relationship Id="rId11" Type="http://schemas.openxmlformats.org/officeDocument/2006/relationships/oleObject" Target="../embeddings/oleObject61.bin"/><Relationship Id="rId5" Type="http://schemas.openxmlformats.org/officeDocument/2006/relationships/oleObject" Target="../embeddings/oleObject58.bin"/><Relationship Id="rId10" Type="http://schemas.openxmlformats.org/officeDocument/2006/relationships/image" Target="../media/image55.wmf"/><Relationship Id="rId4" Type="http://schemas.openxmlformats.org/officeDocument/2006/relationships/image" Target="../media/image56.wmf"/><Relationship Id="rId9" Type="http://schemas.openxmlformats.org/officeDocument/2006/relationships/oleObject" Target="../embeddings/oleObject60.bin"/></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64.bin"/><Relationship Id="rId13" Type="http://schemas.openxmlformats.org/officeDocument/2006/relationships/image" Target="../media/image64.wmf"/><Relationship Id="rId3" Type="http://schemas.openxmlformats.org/officeDocument/2006/relationships/notesSlide" Target="../notesSlides/notesSlide15.xml"/><Relationship Id="rId7" Type="http://schemas.openxmlformats.org/officeDocument/2006/relationships/image" Target="../media/image61.wmf"/><Relationship Id="rId12" Type="http://schemas.openxmlformats.org/officeDocument/2006/relationships/oleObject" Target="../embeddings/oleObject66.bin"/><Relationship Id="rId2" Type="http://schemas.openxmlformats.org/officeDocument/2006/relationships/slideLayout" Target="../slideLayouts/slideLayout6.xml"/><Relationship Id="rId1" Type="http://schemas.openxmlformats.org/officeDocument/2006/relationships/vmlDrawing" Target="../drawings/vmlDrawing18.vml"/><Relationship Id="rId6" Type="http://schemas.openxmlformats.org/officeDocument/2006/relationships/oleObject" Target="../embeddings/oleObject63.bin"/><Relationship Id="rId11" Type="http://schemas.openxmlformats.org/officeDocument/2006/relationships/image" Target="../media/image63.wmf"/><Relationship Id="rId5" Type="http://schemas.openxmlformats.org/officeDocument/2006/relationships/image" Target="../media/image60.wmf"/><Relationship Id="rId15" Type="http://schemas.openxmlformats.org/officeDocument/2006/relationships/image" Target="../media/image65.wmf"/><Relationship Id="rId10" Type="http://schemas.openxmlformats.org/officeDocument/2006/relationships/oleObject" Target="../embeddings/oleObject65.bin"/><Relationship Id="rId4" Type="http://schemas.openxmlformats.org/officeDocument/2006/relationships/oleObject" Target="../embeddings/oleObject62.bin"/><Relationship Id="rId9" Type="http://schemas.openxmlformats.org/officeDocument/2006/relationships/image" Target="../media/image62.wmf"/><Relationship Id="rId14" Type="http://schemas.openxmlformats.org/officeDocument/2006/relationships/oleObject" Target="../embeddings/oleObject67.bin"/></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70.bin"/><Relationship Id="rId3" Type="http://schemas.openxmlformats.org/officeDocument/2006/relationships/notesSlide" Target="../notesSlides/notesSlide16.xml"/><Relationship Id="rId7" Type="http://schemas.openxmlformats.org/officeDocument/2006/relationships/image" Target="../media/image67.wmf"/><Relationship Id="rId2" Type="http://schemas.openxmlformats.org/officeDocument/2006/relationships/slideLayout" Target="../slideLayouts/slideLayout6.xml"/><Relationship Id="rId1" Type="http://schemas.openxmlformats.org/officeDocument/2006/relationships/vmlDrawing" Target="../drawings/vmlDrawing19.vml"/><Relationship Id="rId6" Type="http://schemas.openxmlformats.org/officeDocument/2006/relationships/oleObject" Target="../embeddings/oleObject69.bin"/><Relationship Id="rId5" Type="http://schemas.openxmlformats.org/officeDocument/2006/relationships/image" Target="../media/image66.wmf"/><Relationship Id="rId4" Type="http://schemas.openxmlformats.org/officeDocument/2006/relationships/oleObject" Target="../embeddings/oleObject68.bin"/><Relationship Id="rId9" Type="http://schemas.openxmlformats.org/officeDocument/2006/relationships/image" Target="../media/image68.w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6.xml"/><Relationship Id="rId1" Type="http://schemas.openxmlformats.org/officeDocument/2006/relationships/vmlDrawing" Target="../drawings/vmlDrawing20.vml"/><Relationship Id="rId6" Type="http://schemas.openxmlformats.org/officeDocument/2006/relationships/image" Target="../media/image70.png"/><Relationship Id="rId5" Type="http://schemas.openxmlformats.org/officeDocument/2006/relationships/image" Target="../media/image69.wmf"/><Relationship Id="rId4" Type="http://schemas.openxmlformats.org/officeDocument/2006/relationships/oleObject" Target="../embeddings/oleObject71.bin"/></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74.bin"/><Relationship Id="rId3" Type="http://schemas.openxmlformats.org/officeDocument/2006/relationships/notesSlide" Target="../notesSlides/notesSlide18.xml"/><Relationship Id="rId7" Type="http://schemas.openxmlformats.org/officeDocument/2006/relationships/image" Target="../media/image72.wmf"/><Relationship Id="rId2" Type="http://schemas.openxmlformats.org/officeDocument/2006/relationships/slideLayout" Target="../slideLayouts/slideLayout6.xml"/><Relationship Id="rId1" Type="http://schemas.openxmlformats.org/officeDocument/2006/relationships/vmlDrawing" Target="../drawings/vmlDrawing21.vml"/><Relationship Id="rId6" Type="http://schemas.openxmlformats.org/officeDocument/2006/relationships/oleObject" Target="../embeddings/oleObject73.bin"/><Relationship Id="rId5" Type="http://schemas.openxmlformats.org/officeDocument/2006/relationships/image" Target="../media/image71.wmf"/><Relationship Id="rId4" Type="http://schemas.openxmlformats.org/officeDocument/2006/relationships/oleObject" Target="../embeddings/oleObject72.bin"/><Relationship Id="rId9" Type="http://schemas.openxmlformats.org/officeDocument/2006/relationships/image" Target="../media/image73.wmf"/></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77.bin"/><Relationship Id="rId3" Type="http://schemas.openxmlformats.org/officeDocument/2006/relationships/notesSlide" Target="../notesSlides/notesSlide19.xml"/><Relationship Id="rId7" Type="http://schemas.openxmlformats.org/officeDocument/2006/relationships/image" Target="../media/image75.wmf"/><Relationship Id="rId2" Type="http://schemas.openxmlformats.org/officeDocument/2006/relationships/slideLayout" Target="../slideLayouts/slideLayout6.xml"/><Relationship Id="rId1" Type="http://schemas.openxmlformats.org/officeDocument/2006/relationships/vmlDrawing" Target="../drawings/vmlDrawing22.vml"/><Relationship Id="rId6" Type="http://schemas.openxmlformats.org/officeDocument/2006/relationships/oleObject" Target="../embeddings/oleObject76.bin"/><Relationship Id="rId5" Type="http://schemas.openxmlformats.org/officeDocument/2006/relationships/image" Target="../media/image74.wmf"/><Relationship Id="rId10" Type="http://schemas.openxmlformats.org/officeDocument/2006/relationships/chart" Target="../charts/chart1.xml"/><Relationship Id="rId4" Type="http://schemas.openxmlformats.org/officeDocument/2006/relationships/oleObject" Target="../embeddings/oleObject75.bin"/><Relationship Id="rId9" Type="http://schemas.openxmlformats.org/officeDocument/2006/relationships/image" Target="../media/image76.w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notesSlide" Target="../notesSlides/notesSlide20.xml"/><Relationship Id="rId7" Type="http://schemas.openxmlformats.org/officeDocument/2006/relationships/image" Target="../media/image78.wmf"/><Relationship Id="rId2" Type="http://schemas.openxmlformats.org/officeDocument/2006/relationships/slideLayout" Target="../slideLayouts/slideLayout6.xml"/><Relationship Id="rId1" Type="http://schemas.openxmlformats.org/officeDocument/2006/relationships/vmlDrawing" Target="../drawings/vmlDrawing23.vml"/><Relationship Id="rId6" Type="http://schemas.openxmlformats.org/officeDocument/2006/relationships/oleObject" Target="../embeddings/oleObject79.bin"/><Relationship Id="rId5" Type="http://schemas.openxmlformats.org/officeDocument/2006/relationships/image" Target="../media/image77.wmf"/><Relationship Id="rId4" Type="http://schemas.openxmlformats.org/officeDocument/2006/relationships/oleObject" Target="../embeddings/oleObject78.bin"/></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82.wmf"/><Relationship Id="rId2" Type="http://schemas.openxmlformats.org/officeDocument/2006/relationships/slideLayout" Target="../slideLayouts/slideLayout6.xml"/><Relationship Id="rId1" Type="http://schemas.openxmlformats.org/officeDocument/2006/relationships/vmlDrawing" Target="../drawings/vmlDrawing24.vml"/><Relationship Id="rId6" Type="http://schemas.openxmlformats.org/officeDocument/2006/relationships/oleObject" Target="../embeddings/oleObject81.bin"/><Relationship Id="rId5" Type="http://schemas.openxmlformats.org/officeDocument/2006/relationships/image" Target="../media/image81.wmf"/><Relationship Id="rId4" Type="http://schemas.openxmlformats.org/officeDocument/2006/relationships/oleObject" Target="../embeddings/oleObject80.bin"/></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84.bin"/><Relationship Id="rId3" Type="http://schemas.openxmlformats.org/officeDocument/2006/relationships/notesSlide" Target="../notesSlides/notesSlide23.xml"/><Relationship Id="rId7" Type="http://schemas.openxmlformats.org/officeDocument/2006/relationships/image" Target="../media/image84.wmf"/><Relationship Id="rId2" Type="http://schemas.openxmlformats.org/officeDocument/2006/relationships/slideLayout" Target="../slideLayouts/slideLayout6.xml"/><Relationship Id="rId1" Type="http://schemas.openxmlformats.org/officeDocument/2006/relationships/vmlDrawing" Target="../drawings/vmlDrawing25.vml"/><Relationship Id="rId6" Type="http://schemas.openxmlformats.org/officeDocument/2006/relationships/oleObject" Target="../embeddings/oleObject83.bin"/><Relationship Id="rId5" Type="http://schemas.openxmlformats.org/officeDocument/2006/relationships/image" Target="../media/image83.wmf"/><Relationship Id="rId4" Type="http://schemas.openxmlformats.org/officeDocument/2006/relationships/oleObject" Target="../embeddings/oleObject82.bin"/><Relationship Id="rId9" Type="http://schemas.openxmlformats.org/officeDocument/2006/relationships/image" Target="../media/image85.wmf"/></Relationships>
</file>

<file path=ppt/slides/_rels/slide35.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87.png"/></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87.bin"/><Relationship Id="rId3" Type="http://schemas.openxmlformats.org/officeDocument/2006/relationships/notesSlide" Target="../notesSlides/notesSlide25.xml"/><Relationship Id="rId7" Type="http://schemas.openxmlformats.org/officeDocument/2006/relationships/image" Target="../media/image89.wmf"/><Relationship Id="rId2" Type="http://schemas.openxmlformats.org/officeDocument/2006/relationships/slideLayout" Target="../slideLayouts/slideLayout6.xml"/><Relationship Id="rId1" Type="http://schemas.openxmlformats.org/officeDocument/2006/relationships/vmlDrawing" Target="../drawings/vmlDrawing26.vml"/><Relationship Id="rId6" Type="http://schemas.openxmlformats.org/officeDocument/2006/relationships/oleObject" Target="../embeddings/oleObject86.bin"/><Relationship Id="rId5" Type="http://schemas.openxmlformats.org/officeDocument/2006/relationships/image" Target="../media/image88.wmf"/><Relationship Id="rId4" Type="http://schemas.openxmlformats.org/officeDocument/2006/relationships/oleObject" Target="../embeddings/oleObject85.bin"/><Relationship Id="rId9" Type="http://schemas.openxmlformats.org/officeDocument/2006/relationships/image" Target="../media/image90.wmf"/></Relationships>
</file>

<file path=ppt/slides/_rels/slide37.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8" Type="http://schemas.openxmlformats.org/officeDocument/2006/relationships/image" Target="../media/image96.jpeg"/><Relationship Id="rId3" Type="http://schemas.openxmlformats.org/officeDocument/2006/relationships/notesSlide" Target="../notesSlides/notesSlide27.xml"/><Relationship Id="rId7" Type="http://schemas.openxmlformats.org/officeDocument/2006/relationships/image" Target="../media/image93.wmf"/><Relationship Id="rId12" Type="http://schemas.openxmlformats.org/officeDocument/2006/relationships/image" Target="../media/image95.wmf"/><Relationship Id="rId2" Type="http://schemas.openxmlformats.org/officeDocument/2006/relationships/slideLayout" Target="../slideLayouts/slideLayout6.xml"/><Relationship Id="rId1" Type="http://schemas.openxmlformats.org/officeDocument/2006/relationships/vmlDrawing" Target="../drawings/vmlDrawing27.vml"/><Relationship Id="rId6" Type="http://schemas.openxmlformats.org/officeDocument/2006/relationships/oleObject" Target="../embeddings/oleObject89.bin"/><Relationship Id="rId11" Type="http://schemas.openxmlformats.org/officeDocument/2006/relationships/oleObject" Target="../embeddings/oleObject91.bin"/><Relationship Id="rId5" Type="http://schemas.openxmlformats.org/officeDocument/2006/relationships/image" Target="../media/image92.wmf"/><Relationship Id="rId10" Type="http://schemas.openxmlformats.org/officeDocument/2006/relationships/image" Target="../media/image94.wmf"/><Relationship Id="rId4" Type="http://schemas.openxmlformats.org/officeDocument/2006/relationships/oleObject" Target="../embeddings/oleObject88.bin"/><Relationship Id="rId9" Type="http://schemas.openxmlformats.org/officeDocument/2006/relationships/oleObject" Target="../embeddings/oleObject90.bin"/></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94.bin"/><Relationship Id="rId13" Type="http://schemas.openxmlformats.org/officeDocument/2006/relationships/image" Target="../media/image101.wmf"/><Relationship Id="rId3" Type="http://schemas.openxmlformats.org/officeDocument/2006/relationships/notesSlide" Target="../notesSlides/notesSlide28.xml"/><Relationship Id="rId7" Type="http://schemas.openxmlformats.org/officeDocument/2006/relationships/image" Target="../media/image98.wmf"/><Relationship Id="rId12" Type="http://schemas.openxmlformats.org/officeDocument/2006/relationships/oleObject" Target="../embeddings/oleObject96.bin"/><Relationship Id="rId2" Type="http://schemas.openxmlformats.org/officeDocument/2006/relationships/slideLayout" Target="../slideLayouts/slideLayout6.xml"/><Relationship Id="rId1" Type="http://schemas.openxmlformats.org/officeDocument/2006/relationships/vmlDrawing" Target="../drawings/vmlDrawing28.vml"/><Relationship Id="rId6" Type="http://schemas.openxmlformats.org/officeDocument/2006/relationships/oleObject" Target="../embeddings/oleObject93.bin"/><Relationship Id="rId11" Type="http://schemas.openxmlformats.org/officeDocument/2006/relationships/image" Target="../media/image100.wmf"/><Relationship Id="rId5" Type="http://schemas.openxmlformats.org/officeDocument/2006/relationships/image" Target="../media/image97.wmf"/><Relationship Id="rId15" Type="http://schemas.openxmlformats.org/officeDocument/2006/relationships/image" Target="../media/image102.wmf"/><Relationship Id="rId10" Type="http://schemas.openxmlformats.org/officeDocument/2006/relationships/oleObject" Target="../embeddings/oleObject95.bin"/><Relationship Id="rId4" Type="http://schemas.openxmlformats.org/officeDocument/2006/relationships/oleObject" Target="../embeddings/oleObject92.bin"/><Relationship Id="rId9" Type="http://schemas.openxmlformats.org/officeDocument/2006/relationships/image" Target="../media/image99.wmf"/><Relationship Id="rId14" Type="http://schemas.openxmlformats.org/officeDocument/2006/relationships/oleObject" Target="../embeddings/oleObject97.bin"/></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2.xml"/><Relationship Id="rId7" Type="http://schemas.openxmlformats.org/officeDocument/2006/relationships/image" Target="../media/image6.jpeg"/><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5.png"/><Relationship Id="rId5" Type="http://schemas.openxmlformats.org/officeDocument/2006/relationships/image" Target="../media/image3.wmf"/><Relationship Id="rId4" Type="http://schemas.openxmlformats.org/officeDocument/2006/relationships/oleObject" Target="../embeddings/oleObject2.bin"/><Relationship Id="rId9" Type="http://schemas.openxmlformats.org/officeDocument/2006/relationships/image" Target="../media/image4.wmf"/></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9.xml"/><Relationship Id="rId7" Type="http://schemas.openxmlformats.org/officeDocument/2006/relationships/image" Target="../media/image104.wmf"/><Relationship Id="rId2" Type="http://schemas.openxmlformats.org/officeDocument/2006/relationships/slideLayout" Target="../slideLayouts/slideLayout6.xml"/><Relationship Id="rId1" Type="http://schemas.openxmlformats.org/officeDocument/2006/relationships/vmlDrawing" Target="../drawings/vmlDrawing29.vml"/><Relationship Id="rId6" Type="http://schemas.openxmlformats.org/officeDocument/2006/relationships/oleObject" Target="../embeddings/oleObject99.bin"/><Relationship Id="rId5" Type="http://schemas.openxmlformats.org/officeDocument/2006/relationships/image" Target="../media/image103.wmf"/><Relationship Id="rId4" Type="http://schemas.openxmlformats.org/officeDocument/2006/relationships/oleObject" Target="../embeddings/oleObject98.bin"/></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6.xml"/><Relationship Id="rId1" Type="http://schemas.openxmlformats.org/officeDocument/2006/relationships/vmlDrawing" Target="../drawings/vmlDrawing30.vml"/><Relationship Id="rId5" Type="http://schemas.openxmlformats.org/officeDocument/2006/relationships/image" Target="../media/image105.wmf"/><Relationship Id="rId4" Type="http://schemas.openxmlformats.org/officeDocument/2006/relationships/oleObject" Target="../embeddings/oleObject100.bin"/></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6.xml"/><Relationship Id="rId1" Type="http://schemas.openxmlformats.org/officeDocument/2006/relationships/vmlDrawing" Target="../drawings/vmlDrawing31.vml"/><Relationship Id="rId5" Type="http://schemas.openxmlformats.org/officeDocument/2006/relationships/image" Target="../media/image105.wmf"/><Relationship Id="rId4" Type="http://schemas.openxmlformats.org/officeDocument/2006/relationships/oleObject" Target="../embeddings/oleObject101.bin"/></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103.bin"/><Relationship Id="rId13" Type="http://schemas.openxmlformats.org/officeDocument/2006/relationships/image" Target="../media/image109.wmf"/><Relationship Id="rId3" Type="http://schemas.openxmlformats.org/officeDocument/2006/relationships/notesSlide" Target="../notesSlides/notesSlide32.xml"/><Relationship Id="rId7" Type="http://schemas.openxmlformats.org/officeDocument/2006/relationships/image" Target="../media/image111.wmf"/><Relationship Id="rId12" Type="http://schemas.openxmlformats.org/officeDocument/2006/relationships/oleObject" Target="../embeddings/oleObject105.bin"/><Relationship Id="rId2" Type="http://schemas.openxmlformats.org/officeDocument/2006/relationships/slideLayout" Target="../slideLayouts/slideLayout6.xml"/><Relationship Id="rId1" Type="http://schemas.openxmlformats.org/officeDocument/2006/relationships/vmlDrawing" Target="../drawings/vmlDrawing32.vml"/><Relationship Id="rId6" Type="http://schemas.openxmlformats.org/officeDocument/2006/relationships/image" Target="../media/image110.wmf"/><Relationship Id="rId11" Type="http://schemas.openxmlformats.org/officeDocument/2006/relationships/image" Target="../media/image108.wmf"/><Relationship Id="rId5" Type="http://schemas.openxmlformats.org/officeDocument/2006/relationships/image" Target="../media/image106.wmf"/><Relationship Id="rId10" Type="http://schemas.openxmlformats.org/officeDocument/2006/relationships/oleObject" Target="../embeddings/oleObject104.bin"/><Relationship Id="rId4" Type="http://schemas.openxmlformats.org/officeDocument/2006/relationships/oleObject" Target="../embeddings/oleObject102.bin"/><Relationship Id="rId9" Type="http://schemas.openxmlformats.org/officeDocument/2006/relationships/image" Target="../media/image107.wmf"/></Relationships>
</file>

<file path=ppt/slides/_rels/slide45.xml.rels><?xml version="1.0" encoding="UTF-8" standalone="yes"?>
<Relationships xmlns="http://schemas.openxmlformats.org/package/2006/relationships"><Relationship Id="rId8" Type="http://schemas.openxmlformats.org/officeDocument/2006/relationships/image" Target="../media/image113.wmf"/><Relationship Id="rId13" Type="http://schemas.openxmlformats.org/officeDocument/2006/relationships/oleObject" Target="../embeddings/oleObject110.bin"/><Relationship Id="rId3" Type="http://schemas.openxmlformats.org/officeDocument/2006/relationships/notesSlide" Target="../notesSlides/notesSlide33.xml"/><Relationship Id="rId7" Type="http://schemas.openxmlformats.org/officeDocument/2006/relationships/oleObject" Target="../embeddings/oleObject107.bin"/><Relationship Id="rId12" Type="http://schemas.openxmlformats.org/officeDocument/2006/relationships/image" Target="../media/image115.wmf"/><Relationship Id="rId2" Type="http://schemas.openxmlformats.org/officeDocument/2006/relationships/slideLayout" Target="../slideLayouts/slideLayout6.xml"/><Relationship Id="rId16" Type="http://schemas.openxmlformats.org/officeDocument/2006/relationships/image" Target="../media/image117.wmf"/><Relationship Id="rId1" Type="http://schemas.openxmlformats.org/officeDocument/2006/relationships/vmlDrawing" Target="../drawings/vmlDrawing33.vml"/><Relationship Id="rId6" Type="http://schemas.openxmlformats.org/officeDocument/2006/relationships/image" Target="../media/image112.wmf"/><Relationship Id="rId11" Type="http://schemas.openxmlformats.org/officeDocument/2006/relationships/oleObject" Target="../embeddings/oleObject109.bin"/><Relationship Id="rId5" Type="http://schemas.openxmlformats.org/officeDocument/2006/relationships/oleObject" Target="../embeddings/oleObject106.bin"/><Relationship Id="rId15" Type="http://schemas.openxmlformats.org/officeDocument/2006/relationships/oleObject" Target="../embeddings/oleObject111.bin"/><Relationship Id="rId10" Type="http://schemas.openxmlformats.org/officeDocument/2006/relationships/image" Target="../media/image114.wmf"/><Relationship Id="rId4" Type="http://schemas.openxmlformats.org/officeDocument/2006/relationships/image" Target="../media/image91.jpeg"/><Relationship Id="rId9" Type="http://schemas.openxmlformats.org/officeDocument/2006/relationships/oleObject" Target="../embeddings/oleObject108.bin"/><Relationship Id="rId14" Type="http://schemas.openxmlformats.org/officeDocument/2006/relationships/image" Target="../media/image116.wmf"/></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6.xml"/><Relationship Id="rId1" Type="http://schemas.openxmlformats.org/officeDocument/2006/relationships/vmlDrawing" Target="../drawings/vmlDrawing34.vml"/><Relationship Id="rId5" Type="http://schemas.openxmlformats.org/officeDocument/2006/relationships/image" Target="../media/image118.wmf"/><Relationship Id="rId4" Type="http://schemas.openxmlformats.org/officeDocument/2006/relationships/oleObject" Target="../embeddings/oleObject112.bin"/></Relationships>
</file>

<file path=ppt/slides/_rels/slide47.xml.rels><?xml version="1.0" encoding="UTF-8" standalone="yes"?>
<Relationships xmlns="http://schemas.openxmlformats.org/package/2006/relationships"><Relationship Id="rId8" Type="http://schemas.openxmlformats.org/officeDocument/2006/relationships/oleObject" Target="../embeddings/oleObject114.bin"/><Relationship Id="rId13" Type="http://schemas.openxmlformats.org/officeDocument/2006/relationships/image" Target="../media/image122.wmf"/><Relationship Id="rId3" Type="http://schemas.openxmlformats.org/officeDocument/2006/relationships/notesSlide" Target="../notesSlides/notesSlide35.xml"/><Relationship Id="rId7" Type="http://schemas.openxmlformats.org/officeDocument/2006/relationships/image" Target="../media/image119.wmf"/><Relationship Id="rId12" Type="http://schemas.openxmlformats.org/officeDocument/2006/relationships/oleObject" Target="../embeddings/oleObject116.bin"/><Relationship Id="rId2" Type="http://schemas.openxmlformats.org/officeDocument/2006/relationships/slideLayout" Target="../slideLayouts/slideLayout6.xml"/><Relationship Id="rId1" Type="http://schemas.openxmlformats.org/officeDocument/2006/relationships/vmlDrawing" Target="../drawings/vmlDrawing35.vml"/><Relationship Id="rId6" Type="http://schemas.openxmlformats.org/officeDocument/2006/relationships/oleObject" Target="../embeddings/oleObject113.bin"/><Relationship Id="rId11" Type="http://schemas.openxmlformats.org/officeDocument/2006/relationships/image" Target="../media/image121.wmf"/><Relationship Id="rId5" Type="http://schemas.openxmlformats.org/officeDocument/2006/relationships/image" Target="../media/image111.wmf"/><Relationship Id="rId15" Type="http://schemas.openxmlformats.org/officeDocument/2006/relationships/image" Target="../media/image123.wmf"/><Relationship Id="rId10" Type="http://schemas.openxmlformats.org/officeDocument/2006/relationships/oleObject" Target="../embeddings/oleObject115.bin"/><Relationship Id="rId4" Type="http://schemas.openxmlformats.org/officeDocument/2006/relationships/image" Target="../media/image110.wmf"/><Relationship Id="rId9" Type="http://schemas.openxmlformats.org/officeDocument/2006/relationships/image" Target="../media/image120.wmf"/><Relationship Id="rId14" Type="http://schemas.openxmlformats.org/officeDocument/2006/relationships/oleObject" Target="../embeddings/oleObject117.bin"/></Relationships>
</file>

<file path=ppt/slides/_rels/slide4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6.xml"/><Relationship Id="rId1" Type="http://schemas.openxmlformats.org/officeDocument/2006/relationships/slideLayout" Target="../slideLayouts/slideLayout6.xml"/><Relationship Id="rId4" Type="http://schemas.openxmlformats.org/officeDocument/2006/relationships/chart" Target="../charts/chart3.xml"/></Relationships>
</file>

<file path=ppt/slides/_rels/slide49.xml.rels><?xml version="1.0" encoding="UTF-8" standalone="yes"?>
<Relationships xmlns="http://schemas.openxmlformats.org/package/2006/relationships"><Relationship Id="rId8" Type="http://schemas.openxmlformats.org/officeDocument/2006/relationships/image" Target="../media/image126.wmf"/><Relationship Id="rId3" Type="http://schemas.openxmlformats.org/officeDocument/2006/relationships/oleObject" Target="../embeddings/oleObject118.bin"/><Relationship Id="rId7" Type="http://schemas.openxmlformats.org/officeDocument/2006/relationships/oleObject" Target="../embeddings/oleObject120.bin"/><Relationship Id="rId2" Type="http://schemas.openxmlformats.org/officeDocument/2006/relationships/slideLayout" Target="../slideLayouts/slideLayout6.xml"/><Relationship Id="rId1" Type="http://schemas.openxmlformats.org/officeDocument/2006/relationships/vmlDrawing" Target="../drawings/vmlDrawing36.vml"/><Relationship Id="rId6" Type="http://schemas.openxmlformats.org/officeDocument/2006/relationships/image" Target="../media/image125.wmf"/><Relationship Id="rId5" Type="http://schemas.openxmlformats.org/officeDocument/2006/relationships/oleObject" Target="../embeddings/oleObject119.bin"/><Relationship Id="rId4" Type="http://schemas.openxmlformats.org/officeDocument/2006/relationships/image" Target="../media/image124.wmf"/></Relationships>
</file>

<file path=ppt/slides/_rels/slide5.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notesSlide" Target="../notesSlides/notesSlide3.xml"/><Relationship Id="rId7"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7.wmf"/><Relationship Id="rId5" Type="http://schemas.openxmlformats.org/officeDocument/2006/relationships/oleObject" Target="../embeddings/oleObject4.bin"/><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slideLayout" Target="../slideLayouts/slideLayout6.xml"/><Relationship Id="rId1" Type="http://schemas.openxmlformats.org/officeDocument/2006/relationships/vmlDrawing" Target="../drawings/vmlDrawing37.vml"/><Relationship Id="rId5" Type="http://schemas.openxmlformats.org/officeDocument/2006/relationships/image" Target="../media/image127.wmf"/><Relationship Id="rId4" Type="http://schemas.openxmlformats.org/officeDocument/2006/relationships/oleObject" Target="../embeddings/oleObject121.bin"/></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39.xml"/><Relationship Id="rId7" Type="http://schemas.openxmlformats.org/officeDocument/2006/relationships/image" Target="../media/image129.wmf"/><Relationship Id="rId2" Type="http://schemas.openxmlformats.org/officeDocument/2006/relationships/slideLayout" Target="../slideLayouts/slideLayout6.xml"/><Relationship Id="rId1" Type="http://schemas.openxmlformats.org/officeDocument/2006/relationships/vmlDrawing" Target="../drawings/vmlDrawing38.vml"/><Relationship Id="rId6" Type="http://schemas.openxmlformats.org/officeDocument/2006/relationships/oleObject" Target="../embeddings/oleObject123.bin"/><Relationship Id="rId5" Type="http://schemas.openxmlformats.org/officeDocument/2006/relationships/image" Target="../media/image51.wmf"/><Relationship Id="rId4" Type="http://schemas.openxmlformats.org/officeDocument/2006/relationships/oleObject" Target="../embeddings/oleObject122.bin"/></Relationships>
</file>

<file path=ppt/slides/_rels/slide54.xml.rels><?xml version="1.0" encoding="UTF-8" standalone="yes"?>
<Relationships xmlns="http://schemas.openxmlformats.org/package/2006/relationships"><Relationship Id="rId8" Type="http://schemas.openxmlformats.org/officeDocument/2006/relationships/image" Target="../media/image130.wmf"/><Relationship Id="rId3" Type="http://schemas.openxmlformats.org/officeDocument/2006/relationships/notesSlide" Target="../notesSlides/notesSlide40.xml"/><Relationship Id="rId7" Type="http://schemas.openxmlformats.org/officeDocument/2006/relationships/oleObject" Target="../embeddings/oleObject125.bin"/><Relationship Id="rId2" Type="http://schemas.openxmlformats.org/officeDocument/2006/relationships/slideLayout" Target="../slideLayouts/slideLayout6.xml"/><Relationship Id="rId1" Type="http://schemas.openxmlformats.org/officeDocument/2006/relationships/vmlDrawing" Target="../drawings/vmlDrawing39.vml"/><Relationship Id="rId6" Type="http://schemas.openxmlformats.org/officeDocument/2006/relationships/image" Target="../media/image123.wmf"/><Relationship Id="rId5" Type="http://schemas.openxmlformats.org/officeDocument/2006/relationships/oleObject" Target="../embeddings/oleObject124.bin"/><Relationship Id="rId10" Type="http://schemas.openxmlformats.org/officeDocument/2006/relationships/image" Target="../media/image131.wmf"/><Relationship Id="rId4" Type="http://schemas.openxmlformats.org/officeDocument/2006/relationships/image" Target="../media/image79.png"/><Relationship Id="rId9" Type="http://schemas.openxmlformats.org/officeDocument/2006/relationships/oleObject" Target="../embeddings/oleObject126.bin"/></Relationships>
</file>

<file path=ppt/slides/_rels/slide55.xml.rels><?xml version="1.0" encoding="UTF-8" standalone="yes"?>
<Relationships xmlns="http://schemas.openxmlformats.org/package/2006/relationships"><Relationship Id="rId8" Type="http://schemas.openxmlformats.org/officeDocument/2006/relationships/image" Target="../media/image123.wmf"/><Relationship Id="rId13" Type="http://schemas.openxmlformats.org/officeDocument/2006/relationships/image" Target="../media/image134.png"/><Relationship Id="rId3" Type="http://schemas.openxmlformats.org/officeDocument/2006/relationships/notesSlide" Target="../notesSlides/notesSlide41.xml"/><Relationship Id="rId7" Type="http://schemas.openxmlformats.org/officeDocument/2006/relationships/oleObject" Target="../embeddings/oleObject127.bin"/><Relationship Id="rId12" Type="http://schemas.openxmlformats.org/officeDocument/2006/relationships/image" Target="../media/image131.wmf"/><Relationship Id="rId2" Type="http://schemas.openxmlformats.org/officeDocument/2006/relationships/slideLayout" Target="../slideLayouts/slideLayout6.xml"/><Relationship Id="rId1" Type="http://schemas.openxmlformats.org/officeDocument/2006/relationships/vmlDrawing" Target="../drawings/vmlDrawing40.vml"/><Relationship Id="rId6" Type="http://schemas.openxmlformats.org/officeDocument/2006/relationships/image" Target="../media/image133.png"/><Relationship Id="rId11" Type="http://schemas.openxmlformats.org/officeDocument/2006/relationships/oleObject" Target="../embeddings/oleObject129.bin"/><Relationship Id="rId5" Type="http://schemas.openxmlformats.org/officeDocument/2006/relationships/image" Target="../media/image132.png"/><Relationship Id="rId10" Type="http://schemas.openxmlformats.org/officeDocument/2006/relationships/image" Target="../media/image130.wmf"/><Relationship Id="rId4" Type="http://schemas.openxmlformats.org/officeDocument/2006/relationships/image" Target="../media/image79.png"/><Relationship Id="rId9" Type="http://schemas.openxmlformats.org/officeDocument/2006/relationships/oleObject" Target="../embeddings/oleObject128.bin"/><Relationship Id="rId14" Type="http://schemas.openxmlformats.org/officeDocument/2006/relationships/image" Target="../media/image135.png"/></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image" Target="../media/image14.wmf"/><Relationship Id="rId3" Type="http://schemas.openxmlformats.org/officeDocument/2006/relationships/notesSlide" Target="../notesSlides/notesSlide4.xml"/><Relationship Id="rId7" Type="http://schemas.openxmlformats.org/officeDocument/2006/relationships/image" Target="../media/image11.wmf"/><Relationship Id="rId12" Type="http://schemas.openxmlformats.org/officeDocument/2006/relationships/oleObject" Target="../embeddings/oleObject10.bin"/><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oleObject" Target="../embeddings/oleObject7.bin"/><Relationship Id="rId11" Type="http://schemas.openxmlformats.org/officeDocument/2006/relationships/image" Target="../media/image13.wmf"/><Relationship Id="rId5" Type="http://schemas.openxmlformats.org/officeDocument/2006/relationships/image" Target="../media/image10.wmf"/><Relationship Id="rId10" Type="http://schemas.openxmlformats.org/officeDocument/2006/relationships/oleObject" Target="../embeddings/oleObject9.bin"/><Relationship Id="rId4" Type="http://schemas.openxmlformats.org/officeDocument/2006/relationships/oleObject" Target="../embeddings/oleObject6.bin"/><Relationship Id="rId9" Type="http://schemas.openxmlformats.org/officeDocument/2006/relationships/image" Target="../media/image12.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13.bin"/><Relationship Id="rId13" Type="http://schemas.openxmlformats.org/officeDocument/2006/relationships/image" Target="../media/image19.wmf"/><Relationship Id="rId3" Type="http://schemas.openxmlformats.org/officeDocument/2006/relationships/notesSlide" Target="../notesSlides/notesSlide6.xml"/><Relationship Id="rId7" Type="http://schemas.openxmlformats.org/officeDocument/2006/relationships/image" Target="../media/image16.wmf"/><Relationship Id="rId12" Type="http://schemas.openxmlformats.org/officeDocument/2006/relationships/oleObject" Target="../embeddings/oleObject15.bin"/><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oleObject" Target="../embeddings/oleObject12.bin"/><Relationship Id="rId11" Type="http://schemas.openxmlformats.org/officeDocument/2006/relationships/image" Target="../media/image18.wmf"/><Relationship Id="rId5" Type="http://schemas.openxmlformats.org/officeDocument/2006/relationships/image" Target="../media/image15.wmf"/><Relationship Id="rId10" Type="http://schemas.openxmlformats.org/officeDocument/2006/relationships/oleObject" Target="../embeddings/oleObject14.bin"/><Relationship Id="rId4" Type="http://schemas.openxmlformats.org/officeDocument/2006/relationships/oleObject" Target="../embeddings/oleObject11.bin"/><Relationship Id="rId9" Type="http://schemas.openxmlformats.org/officeDocument/2006/relationships/image" Target="../media/image1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DF7440C-D25B-4954-BC09-5BBAAA513C42}" type="slidenum">
              <a:rPr lang="en-US" smtClean="0"/>
              <a:pPr/>
              <a:t>1</a:t>
            </a:fld>
            <a:endParaRPr lang="en-US"/>
          </a:p>
        </p:txBody>
      </p:sp>
      <p:sp>
        <p:nvSpPr>
          <p:cNvPr id="5" name="Subtitle 4"/>
          <p:cNvSpPr>
            <a:spLocks noGrp="1"/>
          </p:cNvSpPr>
          <p:nvPr>
            <p:ph type="subTitle" idx="4294967295"/>
          </p:nvPr>
        </p:nvSpPr>
        <p:spPr>
          <a:xfrm>
            <a:off x="1475656" y="980728"/>
            <a:ext cx="6400800" cy="1752600"/>
          </a:xfrm>
          <a:prstGeom prst="rect">
            <a:avLst/>
          </a:prstGeom>
        </p:spPr>
        <p:txBody>
          <a:bodyPr/>
          <a:lstStyle/>
          <a:p>
            <a:pPr algn="ctr">
              <a:buNone/>
            </a:pPr>
            <a:r>
              <a:rPr lang="en-US" dirty="0" smtClean="0">
                <a:solidFill>
                  <a:srgbClr val="0C377B"/>
                </a:solidFill>
              </a:rPr>
              <a:t>THE BASIS of VACUUM</a:t>
            </a:r>
          </a:p>
          <a:p>
            <a:pPr algn="ctr">
              <a:buNone/>
            </a:pPr>
            <a:endParaRPr lang="en-US" sz="2000" dirty="0" smtClean="0">
              <a:solidFill>
                <a:srgbClr val="0C377B"/>
              </a:solidFill>
            </a:endParaRPr>
          </a:p>
          <a:p>
            <a:pPr algn="ctr">
              <a:buNone/>
            </a:pPr>
            <a:r>
              <a:rPr lang="en-US" sz="2000" dirty="0" err="1" smtClean="0">
                <a:solidFill>
                  <a:srgbClr val="0C377B"/>
                </a:solidFill>
              </a:rPr>
              <a:t>G.Vandoni</a:t>
            </a:r>
            <a:r>
              <a:rPr lang="en-US" sz="2000" dirty="0" smtClean="0">
                <a:solidFill>
                  <a:srgbClr val="0C377B"/>
                </a:solidFill>
              </a:rPr>
              <a:t>, CERN</a:t>
            </a:r>
            <a:endParaRPr lang="en-US" sz="2000" dirty="0">
              <a:solidFill>
                <a:srgbClr val="0C377B"/>
              </a:solidFill>
            </a:endParaRPr>
          </a:p>
        </p:txBody>
      </p:sp>
      <p:sp>
        <p:nvSpPr>
          <p:cNvPr id="3" name="TextBox 2"/>
          <p:cNvSpPr txBox="1"/>
          <p:nvPr/>
        </p:nvSpPr>
        <p:spPr>
          <a:xfrm>
            <a:off x="2267744" y="2636912"/>
            <a:ext cx="2479718" cy="1754326"/>
          </a:xfrm>
          <a:prstGeom prst="rect">
            <a:avLst/>
          </a:prstGeom>
          <a:noFill/>
        </p:spPr>
        <p:txBody>
          <a:bodyPr wrap="none" rtlCol="0">
            <a:spAutoFit/>
          </a:bodyPr>
          <a:lstStyle/>
          <a:p>
            <a:r>
              <a:rPr lang="en-GB" dirty="0" smtClean="0"/>
              <a:t>Physics of gases</a:t>
            </a:r>
          </a:p>
          <a:p>
            <a:r>
              <a:rPr lang="en-GB" dirty="0" smtClean="0"/>
              <a:t>Flow regimes</a:t>
            </a:r>
          </a:p>
          <a:p>
            <a:r>
              <a:rPr lang="en-GB" dirty="0" smtClean="0"/>
              <a:t>Definitions</a:t>
            </a:r>
          </a:p>
          <a:p>
            <a:r>
              <a:rPr lang="en-GB" dirty="0" smtClean="0"/>
              <a:t>The </a:t>
            </a:r>
            <a:r>
              <a:rPr lang="en-GB" dirty="0" err="1" smtClean="0"/>
              <a:t>pumpdown</a:t>
            </a:r>
            <a:r>
              <a:rPr lang="en-GB" dirty="0" smtClean="0"/>
              <a:t> process</a:t>
            </a:r>
          </a:p>
          <a:p>
            <a:r>
              <a:rPr lang="en-GB" dirty="0" smtClean="0"/>
              <a:t>Conductance </a:t>
            </a:r>
          </a:p>
          <a:p>
            <a:r>
              <a:rPr lang="en-GB" dirty="0" smtClean="0"/>
              <a:t>Conductance calculation</a:t>
            </a:r>
          </a:p>
        </p:txBody>
      </p:sp>
      <p:sp>
        <p:nvSpPr>
          <p:cNvPr id="2" name="Date Placeholder 1"/>
          <p:cNvSpPr>
            <a:spLocks noGrp="1"/>
          </p:cNvSpPr>
          <p:nvPr>
            <p:ph type="dt" sz="half" idx="10"/>
          </p:nvPr>
        </p:nvSpPr>
        <p:spPr>
          <a:xfrm>
            <a:off x="0" y="6553200"/>
            <a:ext cx="2843808" cy="304800"/>
          </a:xfrm>
        </p:spPr>
        <p:txBody>
          <a:bodyPr/>
          <a:lstStyle/>
          <a:p>
            <a:pPr>
              <a:defRPr/>
            </a:pPr>
            <a:r>
              <a:rPr lang="en-US" dirty="0" smtClean="0"/>
              <a:t>LS1 Training – Fall 2012</a:t>
            </a:r>
            <a:endParaRPr lang="en-US" dirty="0"/>
          </a:p>
        </p:txBody>
      </p:sp>
    </p:spTree>
    <p:extLst>
      <p:ext uri="{BB962C8B-B14F-4D97-AF65-F5344CB8AC3E}">
        <p14:creationId xmlns:p14="http://schemas.microsoft.com/office/powerpoint/2010/main" val="326469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p:cNvGraphicFramePr>
            <a:graphicFrameLocks noChangeAspect="1"/>
          </p:cNvGraphicFramePr>
          <p:nvPr>
            <p:extLst>
              <p:ext uri="{D42A27DB-BD31-4B8C-83A1-F6EECF244321}">
                <p14:modId xmlns:p14="http://schemas.microsoft.com/office/powerpoint/2010/main" val="1595087871"/>
              </p:ext>
            </p:extLst>
          </p:nvPr>
        </p:nvGraphicFramePr>
        <p:xfrm>
          <a:off x="899592" y="1922463"/>
          <a:ext cx="341312" cy="706437"/>
        </p:xfrm>
        <a:graphic>
          <a:graphicData uri="http://schemas.openxmlformats.org/presentationml/2006/ole">
            <mc:AlternateContent xmlns:mc="http://schemas.openxmlformats.org/markup-compatibility/2006">
              <mc:Choice xmlns:v="urn:schemas-microsoft-com:vml" Requires="v">
                <p:oleObj spid="_x0000_s312520" name="Equation" r:id="rId4" imgW="190440" imgH="393480" progId="Equation.3">
                  <p:embed/>
                </p:oleObj>
              </mc:Choice>
              <mc:Fallback>
                <p:oleObj name="Equation" r:id="rId4" imgW="190440" imgH="393480" progId="Equation.3">
                  <p:embed/>
                  <p:pic>
                    <p:nvPicPr>
                      <p:cNvPr id="0" name="Object 14"/>
                      <p:cNvPicPr>
                        <a:picLocks noChangeAspect="1" noChangeArrowheads="1"/>
                      </p:cNvPicPr>
                      <p:nvPr/>
                    </p:nvPicPr>
                    <p:blipFill>
                      <a:blip r:embed="rId5"/>
                      <a:srcRect/>
                      <a:stretch>
                        <a:fillRect/>
                      </a:stretch>
                    </p:blipFill>
                    <p:spPr bwMode="auto">
                      <a:xfrm>
                        <a:off x="899592" y="1922463"/>
                        <a:ext cx="341312"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TextBox 11"/>
          <p:cNvSpPr txBox="1"/>
          <p:nvPr/>
        </p:nvSpPr>
        <p:spPr>
          <a:xfrm>
            <a:off x="35496" y="692696"/>
            <a:ext cx="8856984" cy="646331"/>
          </a:xfrm>
          <a:prstGeom prst="rect">
            <a:avLst/>
          </a:prstGeom>
          <a:noFill/>
        </p:spPr>
        <p:txBody>
          <a:bodyPr wrap="square" rtlCol="0">
            <a:spAutoFit/>
          </a:bodyPr>
          <a:lstStyle/>
          <a:p>
            <a:r>
              <a:rPr lang="en-US" dirty="0" smtClean="0"/>
              <a:t>The </a:t>
            </a:r>
            <a:r>
              <a:rPr lang="en-US" b="1" dirty="0" smtClean="0"/>
              <a:t>flow dynamics </a:t>
            </a:r>
            <a:r>
              <a:rPr lang="en-US" dirty="0" smtClean="0"/>
              <a:t>is characterized by the comparison of the mean free path </a:t>
            </a:r>
            <a:r>
              <a:rPr lang="en-US" dirty="0" smtClean="0">
                <a:sym typeface="Symbol"/>
              </a:rPr>
              <a:t> </a:t>
            </a:r>
            <a:r>
              <a:rPr lang="en-US" dirty="0" smtClean="0"/>
              <a:t>to the dimension D of the vacuum vessel.</a:t>
            </a:r>
            <a:endParaRPr lang="en-US" dirty="0"/>
          </a:p>
        </p:txBody>
      </p:sp>
      <p:grpSp>
        <p:nvGrpSpPr>
          <p:cNvPr id="29" name="Group 28"/>
          <p:cNvGrpSpPr/>
          <p:nvPr/>
        </p:nvGrpSpPr>
        <p:grpSpPr>
          <a:xfrm>
            <a:off x="272973" y="1547500"/>
            <a:ext cx="1867306" cy="1260198"/>
            <a:chOff x="272973" y="1484784"/>
            <a:chExt cx="1867306" cy="1260198"/>
          </a:xfrm>
        </p:grpSpPr>
        <p:sp>
          <p:nvSpPr>
            <p:cNvPr id="3" name="TextBox 2"/>
            <p:cNvSpPr txBox="1"/>
            <p:nvPr/>
          </p:nvSpPr>
          <p:spPr>
            <a:xfrm>
              <a:off x="272973" y="1484784"/>
              <a:ext cx="1867306" cy="369332"/>
            </a:xfrm>
            <a:prstGeom prst="rect">
              <a:avLst/>
            </a:prstGeom>
            <a:noFill/>
          </p:spPr>
          <p:txBody>
            <a:bodyPr wrap="none" rtlCol="0">
              <a:spAutoFit/>
            </a:bodyPr>
            <a:lstStyle/>
            <a:p>
              <a:r>
                <a:rPr lang="en-US" b="1" dirty="0" smtClean="0"/>
                <a:t>Knudsen number</a:t>
              </a:r>
              <a:endParaRPr lang="en-US" b="1" dirty="0"/>
            </a:p>
          </p:txBody>
        </p:sp>
        <p:grpSp>
          <p:nvGrpSpPr>
            <p:cNvPr id="10" name="Group 9"/>
            <p:cNvGrpSpPr/>
            <p:nvPr/>
          </p:nvGrpSpPr>
          <p:grpSpPr>
            <a:xfrm>
              <a:off x="539552" y="1880886"/>
              <a:ext cx="1584176" cy="864096"/>
              <a:chOff x="539552" y="1880886"/>
              <a:chExt cx="1584176" cy="864096"/>
            </a:xfrm>
          </p:grpSpPr>
          <p:sp>
            <p:nvSpPr>
              <p:cNvPr id="14" name="Rounded Rectangle 13"/>
              <p:cNvSpPr/>
              <p:nvPr/>
            </p:nvSpPr>
            <p:spPr>
              <a:xfrm>
                <a:off x="539552" y="1880886"/>
                <a:ext cx="1584176" cy="864096"/>
              </a:xfrm>
              <a:prstGeom prst="round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15" name="Object 14"/>
              <p:cNvGraphicFramePr>
                <a:graphicFrameLocks noChangeAspect="1"/>
              </p:cNvGraphicFramePr>
              <p:nvPr>
                <p:extLst>
                  <p:ext uri="{D42A27DB-BD31-4B8C-83A1-F6EECF244321}">
                    <p14:modId xmlns:p14="http://schemas.microsoft.com/office/powerpoint/2010/main" val="709701103"/>
                  </p:ext>
                </p:extLst>
              </p:nvPr>
            </p:nvGraphicFramePr>
            <p:xfrm>
              <a:off x="896045" y="1916832"/>
              <a:ext cx="957367" cy="706189"/>
            </p:xfrm>
            <a:graphic>
              <a:graphicData uri="http://schemas.openxmlformats.org/presentationml/2006/ole">
                <mc:AlternateContent xmlns:mc="http://schemas.openxmlformats.org/markup-compatibility/2006">
                  <mc:Choice xmlns:v="urn:schemas-microsoft-com:vml" Requires="v">
                    <p:oleObj spid="_x0000_s312521" name="Equation" r:id="rId6" imgW="533169" imgH="393529" progId="Equation.3">
                      <p:embed/>
                    </p:oleObj>
                  </mc:Choice>
                  <mc:Fallback>
                    <p:oleObj name="Equation" r:id="rId6" imgW="533169" imgH="393529" progId="Equation.3">
                      <p:embed/>
                      <p:pic>
                        <p:nvPicPr>
                          <p:cNvPr id="0" name="Picture 5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96045" y="1916832"/>
                            <a:ext cx="957367" cy="70618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graphicFrame>
        <p:nvGraphicFramePr>
          <p:cNvPr id="16" name="Table 15"/>
          <p:cNvGraphicFramePr>
            <a:graphicFrameLocks noGrp="1"/>
          </p:cNvGraphicFramePr>
          <p:nvPr>
            <p:extLst>
              <p:ext uri="{D42A27DB-BD31-4B8C-83A1-F6EECF244321}">
                <p14:modId xmlns:p14="http://schemas.microsoft.com/office/powerpoint/2010/main" val="3257871790"/>
              </p:ext>
            </p:extLst>
          </p:nvPr>
        </p:nvGraphicFramePr>
        <p:xfrm>
          <a:off x="2627784" y="1871594"/>
          <a:ext cx="4864189" cy="1112520"/>
        </p:xfrm>
        <a:graphic>
          <a:graphicData uri="http://schemas.openxmlformats.org/drawingml/2006/table">
            <a:tbl>
              <a:tblPr bandRow="1">
                <a:tableStyleId>{9DCAF9ED-07DC-4A11-8D7F-57B35C25682E}</a:tableStyleId>
              </a:tblPr>
              <a:tblGrid>
                <a:gridCol w="3384376"/>
                <a:gridCol w="1479813"/>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Free </a:t>
                      </a:r>
                      <a:r>
                        <a:rPr lang="en-US" b="1" dirty="0" smtClean="0"/>
                        <a:t>Molecular</a:t>
                      </a:r>
                      <a:r>
                        <a:rPr lang="en-US" dirty="0" smtClean="0"/>
                        <a:t> Flow</a:t>
                      </a:r>
                      <a:endParaRPr lang="en-US" dirty="0"/>
                    </a:p>
                  </a:txBody>
                  <a:tcPr anchor="ctr"/>
                </a:tc>
                <a:tc>
                  <a:txBody>
                    <a:bodyPr/>
                    <a:lstStyle/>
                    <a:p>
                      <a:pPr algn="ctr"/>
                      <a:r>
                        <a:rPr lang="en-US" dirty="0" smtClean="0">
                          <a:latin typeface="Symbol" pitchFamily="18" charset="2"/>
                        </a:rPr>
                        <a:t>l</a:t>
                      </a:r>
                      <a:r>
                        <a:rPr lang="en-US" dirty="0" smtClean="0"/>
                        <a:t> &gt;D</a:t>
                      </a:r>
                      <a:endParaRPr lang="en-US" dirty="0"/>
                    </a:p>
                  </a:txBody>
                  <a:tcPr anchor="ct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Transitional (or intermediate) flow</a:t>
                      </a:r>
                      <a:endParaRPr lang="en-US" dirty="0"/>
                    </a:p>
                  </a:txBody>
                  <a:tcPr anchor="ctr"/>
                </a:tc>
                <a:tc>
                  <a:txBody>
                    <a:bodyPr/>
                    <a:lstStyle/>
                    <a:p>
                      <a:pPr algn="ctr"/>
                      <a:r>
                        <a:rPr lang="en-US" dirty="0" smtClean="0"/>
                        <a:t>D/100&lt; </a:t>
                      </a:r>
                      <a:r>
                        <a:rPr lang="en-US" dirty="0" smtClean="0">
                          <a:latin typeface="Symbol" pitchFamily="18" charset="2"/>
                        </a:rPr>
                        <a:t>l</a:t>
                      </a:r>
                      <a:r>
                        <a:rPr lang="en-US" dirty="0" smtClean="0"/>
                        <a:t>&lt; D</a:t>
                      </a:r>
                      <a:endParaRPr lang="en-US" dirty="0"/>
                    </a:p>
                  </a:txBody>
                  <a:tcPr anchor="ct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Viscous</a:t>
                      </a:r>
                      <a:r>
                        <a:rPr lang="en-US" dirty="0" smtClean="0"/>
                        <a:t> (continuum) flow</a:t>
                      </a:r>
                      <a:endParaRPr lang="en-US" dirty="0"/>
                    </a:p>
                  </a:txBody>
                  <a:tcPr anchor="ctr"/>
                </a:tc>
                <a:tc>
                  <a:txBody>
                    <a:bodyPr/>
                    <a:lstStyle/>
                    <a:p>
                      <a:pPr algn="ctr"/>
                      <a:r>
                        <a:rPr lang="en-US" dirty="0" smtClean="0">
                          <a:latin typeface="Symbol" pitchFamily="18" charset="2"/>
                        </a:rPr>
                        <a:t>l</a:t>
                      </a:r>
                      <a:r>
                        <a:rPr lang="en-US" dirty="0" smtClean="0"/>
                        <a:t>&lt; D/100</a:t>
                      </a:r>
                      <a:endParaRPr lang="en-US" dirty="0"/>
                    </a:p>
                  </a:txBody>
                  <a:tcPr anchor="ctr"/>
                </a:tc>
              </a:tr>
            </a:tbl>
          </a:graphicData>
        </a:graphic>
      </p:graphicFrame>
      <p:sp>
        <p:nvSpPr>
          <p:cNvPr id="17" name="TextBox 16"/>
          <p:cNvSpPr txBox="1"/>
          <p:nvPr/>
        </p:nvSpPr>
        <p:spPr>
          <a:xfrm>
            <a:off x="272973" y="3584600"/>
            <a:ext cx="8496944" cy="646331"/>
          </a:xfrm>
          <a:prstGeom prst="rect">
            <a:avLst/>
          </a:prstGeom>
          <a:noFill/>
        </p:spPr>
        <p:txBody>
          <a:bodyPr wrap="square" rtlCol="0">
            <a:spAutoFit/>
          </a:bodyPr>
          <a:lstStyle/>
          <a:p>
            <a:r>
              <a:rPr lang="en-US" dirty="0" smtClean="0"/>
              <a:t>Applying the previous slide, we have a useful relation between pressure and dimension of the vessel to distinguish flow regimes:</a:t>
            </a:r>
          </a:p>
        </p:txBody>
      </p:sp>
      <p:sp>
        <p:nvSpPr>
          <p:cNvPr id="13" name="TextBox 12"/>
          <p:cNvSpPr txBox="1"/>
          <p:nvPr/>
        </p:nvSpPr>
        <p:spPr>
          <a:xfrm>
            <a:off x="396205" y="4222829"/>
            <a:ext cx="5040560" cy="646331"/>
          </a:xfrm>
          <a:prstGeom prst="rect">
            <a:avLst/>
          </a:prstGeom>
          <a:noFill/>
        </p:spPr>
        <p:txBody>
          <a:bodyPr wrap="square" rtlCol="0">
            <a:spAutoFit/>
          </a:bodyPr>
          <a:lstStyle/>
          <a:p>
            <a:r>
              <a:rPr lang="en-US" dirty="0" smtClean="0"/>
              <a:t>Molecular flow:	</a:t>
            </a:r>
            <a:r>
              <a:rPr lang="en-US" dirty="0" err="1" smtClean="0"/>
              <a:t>p</a:t>
            </a:r>
            <a:r>
              <a:rPr lang="en-US" dirty="0" err="1" smtClean="0">
                <a:sym typeface="Symbol"/>
              </a:rPr>
              <a:t>D</a:t>
            </a:r>
            <a:r>
              <a:rPr lang="en-US" dirty="0" smtClean="0">
                <a:sym typeface="Symbol"/>
              </a:rPr>
              <a:t>&lt;0.064 	[mbar </a:t>
            </a:r>
            <a:r>
              <a:rPr lang="en-US" baseline="30000" dirty="0" smtClean="0">
                <a:sym typeface="Symbol"/>
              </a:rPr>
              <a:t>.</a:t>
            </a:r>
            <a:r>
              <a:rPr lang="en-US" dirty="0" smtClean="0">
                <a:sym typeface="Symbol"/>
              </a:rPr>
              <a:t> mm]</a:t>
            </a:r>
          </a:p>
          <a:p>
            <a:r>
              <a:rPr lang="en-US" dirty="0" smtClean="0"/>
              <a:t>Viscous flow:	</a:t>
            </a:r>
            <a:r>
              <a:rPr lang="en-US" dirty="0" err="1" smtClean="0"/>
              <a:t>p</a:t>
            </a:r>
            <a:r>
              <a:rPr lang="en-US" dirty="0" err="1" smtClean="0">
                <a:sym typeface="Symbol"/>
              </a:rPr>
              <a:t>D</a:t>
            </a:r>
            <a:r>
              <a:rPr lang="en-US" dirty="0" smtClean="0">
                <a:sym typeface="Symbol"/>
              </a:rPr>
              <a:t>&gt;6.4 		[</a:t>
            </a:r>
            <a:r>
              <a:rPr lang="en-US" dirty="0">
                <a:sym typeface="Symbol"/>
              </a:rPr>
              <a:t>mbar </a:t>
            </a:r>
            <a:r>
              <a:rPr lang="en-US" baseline="30000" dirty="0">
                <a:sym typeface="Symbol"/>
              </a:rPr>
              <a:t>.</a:t>
            </a:r>
            <a:r>
              <a:rPr lang="en-US" dirty="0">
                <a:sym typeface="Symbol"/>
              </a:rPr>
              <a:t> mm]</a:t>
            </a:r>
          </a:p>
        </p:txBody>
      </p:sp>
      <p:sp>
        <p:nvSpPr>
          <p:cNvPr id="2" name="Title 1"/>
          <p:cNvSpPr>
            <a:spLocks noGrp="1"/>
          </p:cNvSpPr>
          <p:nvPr>
            <p:ph type="title"/>
          </p:nvPr>
        </p:nvSpPr>
        <p:spPr>
          <a:xfrm>
            <a:off x="1187624" y="97510"/>
            <a:ext cx="7560840" cy="553998"/>
          </a:xfrm>
        </p:spPr>
        <p:txBody>
          <a:bodyPr/>
          <a:lstStyle/>
          <a:p>
            <a:r>
              <a:rPr lang="en-GB" dirty="0" smtClean="0"/>
              <a:t>Mean free path and flow regime</a:t>
            </a:r>
            <a:endParaRPr lang="en-GB" dirty="0"/>
          </a:p>
        </p:txBody>
      </p:sp>
      <p:sp>
        <p:nvSpPr>
          <p:cNvPr id="4" name="Slide Number Placeholder 3"/>
          <p:cNvSpPr>
            <a:spLocks noGrp="1"/>
          </p:cNvSpPr>
          <p:nvPr>
            <p:ph type="sldNum" sz="quarter" idx="12"/>
          </p:nvPr>
        </p:nvSpPr>
        <p:spPr/>
        <p:txBody>
          <a:bodyPr/>
          <a:lstStyle/>
          <a:p>
            <a:fld id="{0DF7440C-D25B-4954-BC09-5BBAAA513C42}" type="slidenum">
              <a:rPr lang="en-US" smtClean="0"/>
              <a:pPr/>
              <a:t>10</a:t>
            </a:fld>
            <a:endParaRPr lang="en-US"/>
          </a:p>
        </p:txBody>
      </p:sp>
      <p:sp>
        <p:nvSpPr>
          <p:cNvPr id="5" name="TextBox 4"/>
          <p:cNvSpPr txBox="1"/>
          <p:nvPr/>
        </p:nvSpPr>
        <p:spPr>
          <a:xfrm>
            <a:off x="5905078" y="4275166"/>
            <a:ext cx="2631298" cy="369332"/>
          </a:xfrm>
          <a:prstGeom prst="rect">
            <a:avLst/>
          </a:prstGeom>
          <a:solidFill>
            <a:srgbClr val="FFC000"/>
          </a:solidFill>
        </p:spPr>
        <p:txBody>
          <a:bodyPr wrap="none" rtlCol="0">
            <a:spAutoFit/>
          </a:bodyPr>
          <a:lstStyle/>
          <a:p>
            <a:r>
              <a:rPr lang="en-GB" dirty="0" smtClean="0"/>
              <a:t>Room temperature, for N</a:t>
            </a:r>
            <a:r>
              <a:rPr lang="en-GB" baseline="-25000" dirty="0" smtClean="0"/>
              <a:t>2</a:t>
            </a:r>
            <a:endParaRPr lang="en-GB" baseline="-25000" dirty="0"/>
          </a:p>
        </p:txBody>
      </p:sp>
      <p:grpSp>
        <p:nvGrpSpPr>
          <p:cNvPr id="30" name="Group 29"/>
          <p:cNvGrpSpPr/>
          <p:nvPr/>
        </p:nvGrpSpPr>
        <p:grpSpPr>
          <a:xfrm>
            <a:off x="486415" y="4869160"/>
            <a:ext cx="4345987" cy="1581508"/>
            <a:chOff x="486415" y="4869160"/>
            <a:chExt cx="4345987" cy="1581508"/>
          </a:xfrm>
        </p:grpSpPr>
        <p:grpSp>
          <p:nvGrpSpPr>
            <p:cNvPr id="249903" name="Group 249902"/>
            <p:cNvGrpSpPr/>
            <p:nvPr/>
          </p:nvGrpSpPr>
          <p:grpSpPr>
            <a:xfrm>
              <a:off x="486415" y="4919228"/>
              <a:ext cx="1207585" cy="1224136"/>
              <a:chOff x="2140279" y="3356992"/>
              <a:chExt cx="1207585" cy="1224136"/>
            </a:xfrm>
          </p:grpSpPr>
          <p:sp>
            <p:nvSpPr>
              <p:cNvPr id="6" name="Rectangle 5"/>
              <p:cNvSpPr/>
              <p:nvPr/>
            </p:nvSpPr>
            <p:spPr>
              <a:xfrm>
                <a:off x="2140279" y="3356992"/>
                <a:ext cx="1207585" cy="1224136"/>
              </a:xfrm>
              <a:prstGeom prst="rect">
                <a:avLst/>
              </a:prstGeom>
              <a:solidFill>
                <a:schemeClr val="bg1"/>
              </a:solidFill>
              <a:ln>
                <a:solidFill>
                  <a:srgbClr val="0C37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2483768" y="3717032"/>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p:cNvSpPr/>
              <p:nvPr/>
            </p:nvSpPr>
            <p:spPr>
              <a:xfrm>
                <a:off x="2699792" y="3501008"/>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a:off x="2267744" y="4021832"/>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2940968" y="3789040"/>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p:cNvSpPr/>
              <p:nvPr/>
            </p:nvSpPr>
            <p:spPr>
              <a:xfrm>
                <a:off x="2411760" y="4326632"/>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p:nvPr/>
            </p:nvSpPr>
            <p:spPr>
              <a:xfrm>
                <a:off x="2564160" y="4077072"/>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p:cNvSpPr/>
              <p:nvPr/>
            </p:nvSpPr>
            <p:spPr>
              <a:xfrm>
                <a:off x="2771800" y="4437112"/>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24" name="Oval 23"/>
              <p:cNvSpPr/>
              <p:nvPr/>
            </p:nvSpPr>
            <p:spPr>
              <a:xfrm>
                <a:off x="2924200" y="4221088"/>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25" name="Oval 24"/>
              <p:cNvSpPr/>
              <p:nvPr/>
            </p:nvSpPr>
            <p:spPr>
              <a:xfrm>
                <a:off x="3131840" y="3501008"/>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26" name="Oval 25"/>
              <p:cNvSpPr/>
              <p:nvPr/>
            </p:nvSpPr>
            <p:spPr>
              <a:xfrm>
                <a:off x="2267744" y="3645024"/>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27" name="Oval 26"/>
              <p:cNvSpPr/>
              <p:nvPr/>
            </p:nvSpPr>
            <p:spPr>
              <a:xfrm>
                <a:off x="3131840" y="4077072"/>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cxnSp>
            <p:nvCxnSpPr>
              <p:cNvPr id="9" name="Straight Arrow Connector 8"/>
              <p:cNvCxnSpPr/>
              <p:nvPr/>
            </p:nvCxnSpPr>
            <p:spPr>
              <a:xfrm>
                <a:off x="2308511" y="3683691"/>
                <a:ext cx="108012" cy="234702"/>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7" idx="1"/>
              </p:cNvCxnSpPr>
              <p:nvPr/>
            </p:nvCxnSpPr>
            <p:spPr>
              <a:xfrm>
                <a:off x="2494313" y="3727577"/>
                <a:ext cx="141855" cy="133471"/>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18" idx="6"/>
              </p:cNvCxnSpPr>
              <p:nvPr/>
            </p:nvCxnSpPr>
            <p:spPr>
              <a:xfrm flipH="1">
                <a:off x="2411761" y="3537012"/>
                <a:ext cx="360039" cy="20638"/>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3180033" y="3537012"/>
                <a:ext cx="0" cy="324036"/>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a:off x="2834282" y="3801229"/>
                <a:ext cx="169168" cy="196788"/>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flipV="1">
                <a:off x="3059832" y="4021832"/>
                <a:ext cx="112239" cy="111910"/>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2940969" y="4231274"/>
                <a:ext cx="239064" cy="205838"/>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2604744" y="4113076"/>
                <a:ext cx="239064" cy="20666"/>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V="1">
                <a:off x="2447764" y="4293096"/>
                <a:ext cx="188404" cy="67816"/>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2308511" y="4057836"/>
                <a:ext cx="8384" cy="220216"/>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H="1">
                <a:off x="2546250" y="4467280"/>
                <a:ext cx="277487" cy="50795"/>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3313860" y="4869160"/>
              <a:ext cx="1207585" cy="1280919"/>
              <a:chOff x="3563888" y="3300209"/>
              <a:chExt cx="1207585" cy="1280919"/>
            </a:xfrm>
          </p:grpSpPr>
          <p:sp>
            <p:nvSpPr>
              <p:cNvPr id="56" name="Rectangle 55"/>
              <p:cNvSpPr/>
              <p:nvPr/>
            </p:nvSpPr>
            <p:spPr>
              <a:xfrm>
                <a:off x="3563888" y="3356992"/>
                <a:ext cx="1207585" cy="1224136"/>
              </a:xfrm>
              <a:prstGeom prst="rect">
                <a:avLst/>
              </a:prstGeom>
              <a:solidFill>
                <a:schemeClr val="bg1"/>
              </a:solidFill>
              <a:ln>
                <a:solidFill>
                  <a:srgbClr val="0C37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4" name="Group 43"/>
              <p:cNvGrpSpPr/>
              <p:nvPr/>
            </p:nvGrpSpPr>
            <p:grpSpPr>
              <a:xfrm>
                <a:off x="3635896" y="3539480"/>
                <a:ext cx="976299" cy="897632"/>
                <a:chOff x="3707905" y="3501008"/>
                <a:chExt cx="976299" cy="897632"/>
              </a:xfrm>
            </p:grpSpPr>
            <p:sp>
              <p:nvSpPr>
                <p:cNvPr id="61" name="Oval 60"/>
                <p:cNvSpPr/>
                <p:nvPr/>
              </p:nvSpPr>
              <p:spPr>
                <a:xfrm>
                  <a:off x="3763361" y="4077072"/>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6" name="Straight Arrow Connector 75"/>
                <p:cNvCxnSpPr/>
                <p:nvPr/>
              </p:nvCxnSpPr>
              <p:spPr>
                <a:xfrm flipV="1">
                  <a:off x="3835369" y="4021832"/>
                  <a:ext cx="188404" cy="67816"/>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flipV="1">
                  <a:off x="3979276" y="3969060"/>
                  <a:ext cx="188404" cy="62865"/>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flipV="1">
                  <a:off x="4167680" y="3681028"/>
                  <a:ext cx="188404" cy="281461"/>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flipV="1">
                  <a:off x="4261882" y="3683691"/>
                  <a:ext cx="94202" cy="383427"/>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flipH="1" flipV="1">
                  <a:off x="4261882" y="4057837"/>
                  <a:ext cx="152400" cy="65572"/>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flipH="1">
                  <a:off x="4023773" y="4123409"/>
                  <a:ext cx="390510" cy="275231"/>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flipH="1" flipV="1">
                  <a:off x="3707905" y="3794313"/>
                  <a:ext cx="315868" cy="604327"/>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flipV="1">
                  <a:off x="3707905" y="3501008"/>
                  <a:ext cx="271371" cy="302395"/>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a:off x="3979276" y="3501008"/>
                  <a:ext cx="628728" cy="152401"/>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a:off x="4608004" y="3653409"/>
                  <a:ext cx="76200" cy="514535"/>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flipH="1">
                  <a:off x="4572000" y="4167944"/>
                  <a:ext cx="112204" cy="152400"/>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a:xfrm>
                  <a:off x="4499992" y="3910676"/>
                  <a:ext cx="72008" cy="409668"/>
                </a:xfrm>
                <a:prstGeom prst="straightConnector1">
                  <a:avLst/>
                </a:prstGeom>
                <a:ln w="127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41" name="TextBox 40"/>
              <p:cNvSpPr txBox="1"/>
              <p:nvPr/>
            </p:nvSpPr>
            <p:spPr>
              <a:xfrm>
                <a:off x="4324166" y="3300209"/>
                <a:ext cx="269626" cy="276999"/>
              </a:xfrm>
              <a:prstGeom prst="rect">
                <a:avLst/>
              </a:prstGeom>
              <a:noFill/>
            </p:spPr>
            <p:txBody>
              <a:bodyPr wrap="none" rtlCol="0">
                <a:spAutoFit/>
              </a:bodyPr>
              <a:lstStyle/>
              <a:p>
                <a:r>
                  <a:rPr lang="en-GB" sz="1200" dirty="0" smtClean="0">
                    <a:latin typeface="Symbol" pitchFamily="18" charset="2"/>
                  </a:rPr>
                  <a:t>l</a:t>
                </a:r>
                <a:endParaRPr lang="en-GB" sz="1200" dirty="0">
                  <a:latin typeface="Symbol" pitchFamily="18" charset="2"/>
                </a:endParaRPr>
              </a:p>
            </p:txBody>
          </p:sp>
          <p:grpSp>
            <p:nvGrpSpPr>
              <p:cNvPr id="48" name="Group 47"/>
              <p:cNvGrpSpPr/>
              <p:nvPr/>
            </p:nvGrpSpPr>
            <p:grpSpPr>
              <a:xfrm>
                <a:off x="4167680" y="3480501"/>
                <a:ext cx="524521" cy="73463"/>
                <a:chOff x="4167680" y="3429000"/>
                <a:chExt cx="524521" cy="73463"/>
              </a:xfrm>
            </p:grpSpPr>
            <p:cxnSp>
              <p:nvCxnSpPr>
                <p:cNvPr id="38" name="Straight Connector 37"/>
                <p:cNvCxnSpPr/>
                <p:nvPr/>
              </p:nvCxnSpPr>
              <p:spPr>
                <a:xfrm>
                  <a:off x="4167680" y="3468238"/>
                  <a:ext cx="516524" cy="0"/>
                </a:xfrm>
                <a:prstGeom prst="line">
                  <a:avLst/>
                </a:prstGeom>
                <a:ln>
                  <a:solidFill>
                    <a:schemeClr val="tx2">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46" name="Group 45"/>
                <p:cNvGrpSpPr/>
                <p:nvPr/>
              </p:nvGrpSpPr>
              <p:grpSpPr>
                <a:xfrm>
                  <a:off x="4167680" y="3429000"/>
                  <a:ext cx="524521" cy="73463"/>
                  <a:chOff x="4167680" y="3429000"/>
                  <a:chExt cx="524521" cy="73463"/>
                </a:xfrm>
              </p:grpSpPr>
              <p:cxnSp>
                <p:nvCxnSpPr>
                  <p:cNvPr id="114" name="Straight Connector 113"/>
                  <p:cNvCxnSpPr/>
                  <p:nvPr/>
                </p:nvCxnSpPr>
                <p:spPr>
                  <a:xfrm flipV="1">
                    <a:off x="4167680" y="3430455"/>
                    <a:ext cx="0" cy="72008"/>
                  </a:xfrm>
                  <a:prstGeom prst="line">
                    <a:avLst/>
                  </a:prstGeom>
                  <a:ln>
                    <a:solidFill>
                      <a:schemeClr val="tx2">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V="1">
                    <a:off x="4692201" y="3429000"/>
                    <a:ext cx="0" cy="72008"/>
                  </a:xfrm>
                  <a:prstGeom prst="line">
                    <a:avLst/>
                  </a:prstGeom>
                  <a:ln>
                    <a:solidFill>
                      <a:schemeClr val="tx2">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grpSp>
        <p:sp>
          <p:nvSpPr>
            <p:cNvPr id="94" name="TextBox 93"/>
            <p:cNvSpPr txBox="1"/>
            <p:nvPr/>
          </p:nvSpPr>
          <p:spPr>
            <a:xfrm>
              <a:off x="487649" y="6151641"/>
              <a:ext cx="1207382" cy="276999"/>
            </a:xfrm>
            <a:prstGeom prst="rect">
              <a:avLst/>
            </a:prstGeom>
            <a:noFill/>
          </p:spPr>
          <p:txBody>
            <a:bodyPr wrap="none" rtlCol="0">
              <a:spAutoFit/>
            </a:bodyPr>
            <a:lstStyle/>
            <a:p>
              <a:r>
                <a:rPr lang="en-GB" sz="1200" dirty="0" smtClean="0"/>
                <a:t>molecular chaos</a:t>
              </a:r>
              <a:endParaRPr lang="en-GB" sz="1200" dirty="0"/>
            </a:p>
          </p:txBody>
        </p:sp>
        <p:sp>
          <p:nvSpPr>
            <p:cNvPr id="156" name="TextBox 155"/>
            <p:cNvSpPr txBox="1"/>
            <p:nvPr/>
          </p:nvSpPr>
          <p:spPr>
            <a:xfrm>
              <a:off x="3141490" y="6173669"/>
              <a:ext cx="1690912" cy="276999"/>
            </a:xfrm>
            <a:prstGeom prst="rect">
              <a:avLst/>
            </a:prstGeom>
            <a:noFill/>
          </p:spPr>
          <p:txBody>
            <a:bodyPr wrap="none" rtlCol="0">
              <a:spAutoFit/>
            </a:bodyPr>
            <a:lstStyle/>
            <a:p>
              <a:r>
                <a:rPr lang="en-GB" sz="1200" dirty="0" smtClean="0"/>
                <a:t>trajectory of a molecule</a:t>
              </a:r>
              <a:endParaRPr lang="en-GB" sz="1200" dirty="0"/>
            </a:p>
          </p:txBody>
        </p:sp>
      </p:grpSp>
      <p:graphicFrame>
        <p:nvGraphicFramePr>
          <p:cNvPr id="11" name="Table 10"/>
          <p:cNvGraphicFramePr>
            <a:graphicFrameLocks noGrp="1"/>
          </p:cNvGraphicFramePr>
          <p:nvPr>
            <p:extLst>
              <p:ext uri="{D42A27DB-BD31-4B8C-83A1-F6EECF244321}">
                <p14:modId xmlns:p14="http://schemas.microsoft.com/office/powerpoint/2010/main" val="1697293295"/>
              </p:ext>
            </p:extLst>
          </p:nvPr>
        </p:nvGraphicFramePr>
        <p:xfrm>
          <a:off x="7524328" y="1869959"/>
          <a:ext cx="1320515" cy="1112520"/>
        </p:xfrm>
        <a:graphic>
          <a:graphicData uri="http://schemas.openxmlformats.org/drawingml/2006/table">
            <a:tbl>
              <a:tblPr bandRow="1">
                <a:tableStyleId>{9DCAF9ED-07DC-4A11-8D7F-57B35C25682E}</a:tableStyleId>
              </a:tblPr>
              <a:tblGrid>
                <a:gridCol w="1320515"/>
              </a:tblGrid>
              <a:tr h="370840">
                <a:tc>
                  <a:txBody>
                    <a:bodyPr/>
                    <a:lstStyle/>
                    <a:p>
                      <a:pPr algn="ctr"/>
                      <a:r>
                        <a:rPr lang="en-US" i="1" dirty="0" err="1" smtClean="0">
                          <a:latin typeface="Cambria" pitchFamily="18" charset="0"/>
                        </a:rPr>
                        <a:t>K</a:t>
                      </a:r>
                      <a:r>
                        <a:rPr lang="en-US" i="1" baseline="-25000" dirty="0" err="1" smtClean="0">
                          <a:latin typeface="Cambria" pitchFamily="18" charset="0"/>
                        </a:rPr>
                        <a:t>n</a:t>
                      </a:r>
                      <a:r>
                        <a:rPr lang="en-US" dirty="0" smtClean="0"/>
                        <a:t> </a:t>
                      </a:r>
                      <a:r>
                        <a:rPr lang="en-US" dirty="0" smtClean="0"/>
                        <a:t>&gt;1</a:t>
                      </a:r>
                      <a:endParaRPr lang="en-US" dirty="0"/>
                    </a:p>
                  </a:txBody>
                  <a:tcPr anchor="ctr"/>
                </a:tc>
              </a:tr>
              <a:tr h="370840">
                <a:tc>
                  <a:txBody>
                    <a:bodyPr/>
                    <a:lstStyle/>
                    <a:p>
                      <a:pPr algn="ctr"/>
                      <a:r>
                        <a:rPr lang="en-US" dirty="0" smtClean="0"/>
                        <a:t>0.01&lt; </a:t>
                      </a:r>
                      <a:r>
                        <a:rPr lang="en-US" i="1" dirty="0" err="1" smtClean="0">
                          <a:latin typeface="Cambria" pitchFamily="18" charset="0"/>
                        </a:rPr>
                        <a:t>K</a:t>
                      </a:r>
                      <a:r>
                        <a:rPr lang="en-US" i="1" baseline="-25000" dirty="0" err="1" smtClean="0">
                          <a:latin typeface="Cambria" pitchFamily="18" charset="0"/>
                        </a:rPr>
                        <a:t>n</a:t>
                      </a:r>
                      <a:r>
                        <a:rPr lang="en-US" dirty="0" smtClean="0"/>
                        <a:t>&lt; 1</a:t>
                      </a:r>
                      <a:endParaRPr lang="en-US" dirty="0"/>
                    </a:p>
                  </a:txBody>
                  <a:tcPr anchor="ctr"/>
                </a:tc>
              </a:tr>
              <a:tr h="370840">
                <a:tc>
                  <a:txBody>
                    <a:bodyPr/>
                    <a:lstStyle/>
                    <a:p>
                      <a:pPr algn="ctr"/>
                      <a:r>
                        <a:rPr lang="en-US" i="1" dirty="0" err="1" smtClean="0">
                          <a:latin typeface="Cambria" pitchFamily="18" charset="0"/>
                        </a:rPr>
                        <a:t>K</a:t>
                      </a:r>
                      <a:r>
                        <a:rPr lang="en-US" i="1" baseline="-25000" dirty="0" err="1" smtClean="0">
                          <a:latin typeface="Cambria" pitchFamily="18" charset="0"/>
                        </a:rPr>
                        <a:t>n</a:t>
                      </a:r>
                      <a:r>
                        <a:rPr lang="en-US" dirty="0" smtClean="0"/>
                        <a:t>&lt; 0.01</a:t>
                      </a:r>
                      <a:endParaRPr lang="en-US" dirty="0"/>
                    </a:p>
                  </a:txBody>
                  <a:tcPr anchor="ctr"/>
                </a:tc>
              </a:tr>
            </a:tbl>
          </a:graphicData>
        </a:graphic>
      </p:graphicFrame>
      <p:grpSp>
        <p:nvGrpSpPr>
          <p:cNvPr id="60" name="Group 59"/>
          <p:cNvGrpSpPr/>
          <p:nvPr/>
        </p:nvGrpSpPr>
        <p:grpSpPr>
          <a:xfrm>
            <a:off x="3635896" y="1228635"/>
            <a:ext cx="4176465" cy="5364993"/>
            <a:chOff x="3635896" y="1228635"/>
            <a:chExt cx="4176465" cy="5364993"/>
          </a:xfrm>
        </p:grpSpPr>
        <p:grpSp>
          <p:nvGrpSpPr>
            <p:cNvPr id="32" name="Group 31"/>
            <p:cNvGrpSpPr/>
            <p:nvPr/>
          </p:nvGrpSpPr>
          <p:grpSpPr>
            <a:xfrm>
              <a:off x="6228185" y="4907827"/>
              <a:ext cx="1584176" cy="1685801"/>
              <a:chOff x="6228185" y="4907827"/>
              <a:chExt cx="1584176" cy="1685801"/>
            </a:xfrm>
          </p:grpSpPr>
          <p:grpSp>
            <p:nvGrpSpPr>
              <p:cNvPr id="121" name="Group 120"/>
              <p:cNvGrpSpPr/>
              <p:nvPr/>
            </p:nvGrpSpPr>
            <p:grpSpPr>
              <a:xfrm>
                <a:off x="6392078" y="4907827"/>
                <a:ext cx="1207585" cy="1234603"/>
                <a:chOff x="3563888" y="3356992"/>
                <a:chExt cx="1207585" cy="1234603"/>
              </a:xfrm>
            </p:grpSpPr>
            <p:sp>
              <p:nvSpPr>
                <p:cNvPr id="122" name="Rectangle 121"/>
                <p:cNvSpPr/>
                <p:nvPr/>
              </p:nvSpPr>
              <p:spPr>
                <a:xfrm>
                  <a:off x="3563888" y="3356992"/>
                  <a:ext cx="1207585" cy="1224136"/>
                </a:xfrm>
                <a:prstGeom prst="rect">
                  <a:avLst/>
                </a:prstGeom>
                <a:solidFill>
                  <a:schemeClr val="bg1"/>
                </a:solidFill>
                <a:ln>
                  <a:solidFill>
                    <a:srgbClr val="0C37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3" name="Group 122"/>
                <p:cNvGrpSpPr/>
                <p:nvPr/>
              </p:nvGrpSpPr>
              <p:grpSpPr>
                <a:xfrm>
                  <a:off x="3563888" y="3356992"/>
                  <a:ext cx="1207585" cy="1234603"/>
                  <a:chOff x="3635897" y="3318520"/>
                  <a:chExt cx="1207585" cy="1234603"/>
                </a:xfrm>
              </p:grpSpPr>
              <p:sp>
                <p:nvSpPr>
                  <p:cNvPr id="130" name="Oval 129"/>
                  <p:cNvSpPr/>
                  <p:nvPr/>
                </p:nvSpPr>
                <p:spPr>
                  <a:xfrm>
                    <a:off x="3775150" y="4270051"/>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2" name="Straight Arrow Connector 131"/>
                  <p:cNvCxnSpPr/>
                  <p:nvPr/>
                </p:nvCxnSpPr>
                <p:spPr>
                  <a:xfrm flipH="1" flipV="1">
                    <a:off x="3645423" y="4192461"/>
                    <a:ext cx="180176" cy="112291"/>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6" name="Straight Arrow Connector 135"/>
                  <p:cNvCxnSpPr/>
                  <p:nvPr/>
                </p:nvCxnSpPr>
                <p:spPr>
                  <a:xfrm flipH="1" flipV="1">
                    <a:off x="3635897" y="3678561"/>
                    <a:ext cx="992205" cy="864095"/>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p:nvPr/>
                </p:nvCxnSpPr>
                <p:spPr>
                  <a:xfrm flipV="1">
                    <a:off x="3635897" y="3318520"/>
                    <a:ext cx="387876" cy="874282"/>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a:off x="4017376" y="3328866"/>
                    <a:ext cx="826106" cy="433704"/>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flipH="1" flipV="1">
                    <a:off x="3635897" y="3678560"/>
                    <a:ext cx="1207585" cy="77280"/>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1" name="Straight Arrow Connector 140"/>
                  <p:cNvCxnSpPr/>
                  <p:nvPr/>
                </p:nvCxnSpPr>
                <p:spPr>
                  <a:xfrm flipH="1">
                    <a:off x="4628102" y="4324164"/>
                    <a:ext cx="215380" cy="228959"/>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2" name="Straight Arrow Connector 141"/>
                  <p:cNvCxnSpPr/>
                  <p:nvPr/>
                </p:nvCxnSpPr>
                <p:spPr>
                  <a:xfrm>
                    <a:off x="4572001" y="4218620"/>
                    <a:ext cx="271481" cy="105544"/>
                  </a:xfrm>
                  <a:prstGeom prst="straightConnector1">
                    <a:avLst/>
                  </a:prstGeom>
                  <a:ln w="127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sp>
            <p:nvSpPr>
              <p:cNvPr id="157" name="TextBox 156"/>
              <p:cNvSpPr txBox="1"/>
              <p:nvPr/>
            </p:nvSpPr>
            <p:spPr>
              <a:xfrm>
                <a:off x="6228185" y="6131963"/>
                <a:ext cx="1584176" cy="461665"/>
              </a:xfrm>
              <a:prstGeom prst="rect">
                <a:avLst/>
              </a:prstGeom>
              <a:noFill/>
            </p:spPr>
            <p:txBody>
              <a:bodyPr wrap="square" rtlCol="0">
                <a:spAutoFit/>
              </a:bodyPr>
              <a:lstStyle/>
              <a:p>
                <a:r>
                  <a:rPr lang="en-GB" sz="1200" dirty="0" smtClean="0"/>
                  <a:t>trajectory in a rarefied gas, </a:t>
                </a:r>
                <a:r>
                  <a:rPr lang="en-GB" sz="1200" dirty="0" smtClean="0">
                    <a:latin typeface="Symbol" pitchFamily="18" charset="2"/>
                  </a:rPr>
                  <a:t>l</a:t>
                </a:r>
                <a:r>
                  <a:rPr lang="en-GB" sz="1200" dirty="0" smtClean="0"/>
                  <a:t>&gt;D</a:t>
                </a:r>
                <a:endParaRPr lang="en-GB" sz="1200" dirty="0"/>
              </a:p>
            </p:txBody>
          </p:sp>
        </p:grpSp>
        <p:grpSp>
          <p:nvGrpSpPr>
            <p:cNvPr id="58" name="Group 57"/>
            <p:cNvGrpSpPr/>
            <p:nvPr/>
          </p:nvGrpSpPr>
          <p:grpSpPr>
            <a:xfrm>
              <a:off x="3635896" y="1228635"/>
              <a:ext cx="3225058" cy="646331"/>
              <a:chOff x="3635896" y="1228635"/>
              <a:chExt cx="3225058" cy="646331"/>
            </a:xfrm>
          </p:grpSpPr>
          <p:sp>
            <p:nvSpPr>
              <p:cNvPr id="36" name="TextBox 35"/>
              <p:cNvSpPr txBox="1"/>
              <p:nvPr/>
            </p:nvSpPr>
            <p:spPr>
              <a:xfrm>
                <a:off x="3635896" y="1228635"/>
                <a:ext cx="3225058" cy="646331"/>
              </a:xfrm>
              <a:prstGeom prst="rect">
                <a:avLst/>
              </a:prstGeom>
              <a:noFill/>
            </p:spPr>
            <p:txBody>
              <a:bodyPr wrap="square" rtlCol="0">
                <a:spAutoFit/>
              </a:bodyPr>
              <a:lstStyle/>
              <a:p>
                <a:r>
                  <a:rPr lang="en-GB" dirty="0" smtClean="0"/>
                  <a:t>Collisions with wall (much) more frequent than with molecules</a:t>
                </a:r>
                <a:endParaRPr lang="en-GB" dirty="0"/>
              </a:p>
            </p:txBody>
          </p:sp>
          <p:cxnSp>
            <p:nvCxnSpPr>
              <p:cNvPr id="39" name="Straight Arrow Connector 38"/>
              <p:cNvCxnSpPr/>
              <p:nvPr/>
            </p:nvCxnSpPr>
            <p:spPr>
              <a:xfrm>
                <a:off x="6603339" y="1628800"/>
                <a:ext cx="176615" cy="246166"/>
              </a:xfrm>
              <a:prstGeom prst="straightConnector1">
                <a:avLst/>
              </a:prstGeom>
              <a:ln w="28575">
                <a:solidFill>
                  <a:srgbClr val="8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grpSp>
        <p:nvGrpSpPr>
          <p:cNvPr id="59" name="Group 58"/>
          <p:cNvGrpSpPr/>
          <p:nvPr/>
        </p:nvGrpSpPr>
        <p:grpSpPr>
          <a:xfrm>
            <a:off x="3635896" y="2983278"/>
            <a:ext cx="3815150" cy="517730"/>
            <a:chOff x="3635896" y="2983278"/>
            <a:chExt cx="3815150" cy="517730"/>
          </a:xfrm>
        </p:grpSpPr>
        <p:sp>
          <p:nvSpPr>
            <p:cNvPr id="83" name="TextBox 82"/>
            <p:cNvSpPr txBox="1"/>
            <p:nvPr/>
          </p:nvSpPr>
          <p:spPr>
            <a:xfrm>
              <a:off x="3635896" y="3131676"/>
              <a:ext cx="3815150" cy="369332"/>
            </a:xfrm>
            <a:prstGeom prst="rect">
              <a:avLst/>
            </a:prstGeom>
            <a:noFill/>
          </p:spPr>
          <p:txBody>
            <a:bodyPr wrap="square" rtlCol="0">
              <a:spAutoFit/>
            </a:bodyPr>
            <a:lstStyle/>
            <a:p>
              <a:r>
                <a:rPr lang="en-GB" dirty="0" smtClean="0"/>
                <a:t>Collisions with molecules dominate</a:t>
              </a:r>
              <a:endParaRPr lang="en-GB" dirty="0"/>
            </a:p>
          </p:txBody>
        </p:sp>
        <p:cxnSp>
          <p:nvCxnSpPr>
            <p:cNvPr id="88" name="Straight Arrow Connector 87"/>
            <p:cNvCxnSpPr/>
            <p:nvPr/>
          </p:nvCxnSpPr>
          <p:spPr>
            <a:xfrm flipV="1">
              <a:off x="6388910" y="2983278"/>
              <a:ext cx="230319" cy="246166"/>
            </a:xfrm>
            <a:prstGeom prst="straightConnector1">
              <a:avLst/>
            </a:prstGeom>
            <a:ln w="28575">
              <a:solidFill>
                <a:srgbClr val="8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62471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3" grpId="0"/>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55576" y="2852936"/>
            <a:ext cx="7848872" cy="1261884"/>
          </a:xfrm>
        </p:spPr>
        <p:txBody>
          <a:bodyPr/>
          <a:lstStyle/>
          <a:p>
            <a:pPr algn="ctr"/>
            <a:r>
              <a:rPr lang="en-GB" cap="none" dirty="0" smtClean="0">
                <a:solidFill>
                  <a:srgbClr val="0055A0"/>
                </a:solidFill>
              </a:rPr>
              <a:t>Definitions</a:t>
            </a:r>
            <a:br>
              <a:rPr lang="en-GB" cap="none" dirty="0" smtClean="0">
                <a:solidFill>
                  <a:srgbClr val="0055A0"/>
                </a:solidFill>
              </a:rPr>
            </a:br>
            <a:r>
              <a:rPr lang="en-GB" sz="1800" cap="none" dirty="0" smtClean="0">
                <a:solidFill>
                  <a:srgbClr val="0055A0"/>
                </a:solidFill>
              </a:rPr>
              <a:t>Throughput</a:t>
            </a:r>
            <a:br>
              <a:rPr lang="en-GB" sz="1800" cap="none" dirty="0" smtClean="0">
                <a:solidFill>
                  <a:srgbClr val="0055A0"/>
                </a:solidFill>
              </a:rPr>
            </a:br>
            <a:r>
              <a:rPr lang="en-GB" sz="1800" cap="none" dirty="0" smtClean="0">
                <a:solidFill>
                  <a:srgbClr val="0055A0"/>
                </a:solidFill>
              </a:rPr>
              <a:t>Pumping speed</a:t>
            </a:r>
            <a:endParaRPr lang="en-GB" sz="1800" cap="none" dirty="0">
              <a:solidFill>
                <a:srgbClr val="0055A0"/>
              </a:solidFill>
            </a:endParaRPr>
          </a:p>
        </p:txBody>
      </p:sp>
      <p:sp>
        <p:nvSpPr>
          <p:cNvPr id="3" name="Slide Number Placeholder 2"/>
          <p:cNvSpPr>
            <a:spLocks noGrp="1"/>
          </p:cNvSpPr>
          <p:nvPr>
            <p:ph type="sldNum" sz="quarter" idx="12"/>
          </p:nvPr>
        </p:nvSpPr>
        <p:spPr/>
        <p:txBody>
          <a:bodyPr/>
          <a:lstStyle/>
          <a:p>
            <a:fld id="{0DF7440C-D25B-4954-BC09-5BBAAA513C42}" type="slidenum">
              <a:rPr lang="en-US" smtClean="0"/>
              <a:pPr/>
              <a:t>11</a:t>
            </a:fld>
            <a:endParaRPr lang="en-US"/>
          </a:p>
        </p:txBody>
      </p:sp>
    </p:spTree>
    <p:extLst>
      <p:ext uri="{BB962C8B-B14F-4D97-AF65-F5344CB8AC3E}">
        <p14:creationId xmlns:p14="http://schemas.microsoft.com/office/powerpoint/2010/main" val="32703774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p:cNvGraphicFramePr>
            <a:graphicFrameLocks noChangeAspect="1"/>
          </p:cNvGraphicFramePr>
          <p:nvPr>
            <p:extLst>
              <p:ext uri="{D42A27DB-BD31-4B8C-83A1-F6EECF244321}">
                <p14:modId xmlns:p14="http://schemas.microsoft.com/office/powerpoint/2010/main" val="3813527981"/>
              </p:ext>
            </p:extLst>
          </p:nvPr>
        </p:nvGraphicFramePr>
        <p:xfrm>
          <a:off x="290940" y="2398610"/>
          <a:ext cx="1323975" cy="695325"/>
        </p:xfrm>
        <a:graphic>
          <a:graphicData uri="http://schemas.openxmlformats.org/presentationml/2006/ole">
            <mc:AlternateContent xmlns:mc="http://schemas.openxmlformats.org/markup-compatibility/2006">
              <mc:Choice xmlns:v="urn:schemas-microsoft-com:vml" Requires="v">
                <p:oleObj spid="_x0000_s313799" name="Equation" r:id="rId4" imgW="749160" imgH="393480" progId="Equation.3">
                  <p:embed/>
                </p:oleObj>
              </mc:Choice>
              <mc:Fallback>
                <p:oleObj name="Equation" r:id="rId4" imgW="749160" imgH="393480" progId="Equation.3">
                  <p:embed/>
                  <p:pic>
                    <p:nvPicPr>
                      <p:cNvPr id="0" name="Object 7"/>
                      <p:cNvPicPr>
                        <a:picLocks noChangeAspect="1" noChangeArrowheads="1"/>
                      </p:cNvPicPr>
                      <p:nvPr/>
                    </p:nvPicPr>
                    <p:blipFill>
                      <a:blip r:embed="rId5"/>
                      <a:srcRect/>
                      <a:stretch>
                        <a:fillRect/>
                      </a:stretch>
                    </p:blipFill>
                    <p:spPr bwMode="auto">
                      <a:xfrm>
                        <a:off x="290940" y="2398610"/>
                        <a:ext cx="1323975"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904056" y="116632"/>
            <a:ext cx="7772400" cy="611128"/>
          </a:xfrm>
        </p:spPr>
        <p:txBody>
          <a:bodyPr>
            <a:normAutofit/>
          </a:bodyPr>
          <a:lstStyle/>
          <a:p>
            <a:r>
              <a:rPr lang="en-US" dirty="0" smtClean="0"/>
              <a:t>Gas Flow: throughput …</a:t>
            </a:r>
            <a:endParaRPr lang="en-US" dirty="0"/>
          </a:p>
        </p:txBody>
      </p:sp>
      <p:sp>
        <p:nvSpPr>
          <p:cNvPr id="24" name="TextBox 23"/>
          <p:cNvSpPr txBox="1"/>
          <p:nvPr/>
        </p:nvSpPr>
        <p:spPr>
          <a:xfrm>
            <a:off x="7422383" y="332656"/>
            <a:ext cx="1454372" cy="369332"/>
          </a:xfrm>
          <a:prstGeom prst="rect">
            <a:avLst/>
          </a:prstGeom>
          <a:solidFill>
            <a:srgbClr val="75D1A3"/>
          </a:solidFill>
        </p:spPr>
        <p:txBody>
          <a:bodyPr wrap="none" rtlCol="0">
            <a:spAutoFit/>
          </a:bodyPr>
          <a:lstStyle/>
          <a:p>
            <a:r>
              <a:rPr lang="en-US" dirty="0" smtClean="0">
                <a:latin typeface="+mj-lt"/>
              </a:rPr>
              <a:t>French: </a:t>
            </a:r>
            <a:r>
              <a:rPr lang="fr-FR" b="1" i="1" dirty="0" smtClean="0">
                <a:latin typeface="+mj-lt"/>
              </a:rPr>
              <a:t>débit</a:t>
            </a:r>
            <a:endParaRPr lang="fr-FR" b="1" i="1" dirty="0">
              <a:latin typeface="+mj-lt"/>
            </a:endParaRPr>
          </a:p>
        </p:txBody>
      </p:sp>
      <p:pic>
        <p:nvPicPr>
          <p:cNvPr id="28" name="Picture 27" descr="Gorges-de-la-Lyonne.jpg"/>
          <p:cNvPicPr>
            <a:picLocks noChangeAspect="1"/>
          </p:cNvPicPr>
          <p:nvPr/>
        </p:nvPicPr>
        <p:blipFill>
          <a:blip r:embed="rId6" cstate="print"/>
          <a:stretch>
            <a:fillRect/>
          </a:stretch>
        </p:blipFill>
        <p:spPr>
          <a:xfrm>
            <a:off x="6084168" y="4581128"/>
            <a:ext cx="2736304" cy="2051202"/>
          </a:xfrm>
          <a:prstGeom prst="rect">
            <a:avLst/>
          </a:prstGeom>
        </p:spPr>
      </p:pic>
      <p:grpSp>
        <p:nvGrpSpPr>
          <p:cNvPr id="26" name="Group 25"/>
          <p:cNvGrpSpPr/>
          <p:nvPr/>
        </p:nvGrpSpPr>
        <p:grpSpPr>
          <a:xfrm>
            <a:off x="72008" y="4509120"/>
            <a:ext cx="5724128" cy="2160240"/>
            <a:chOff x="72008" y="4509120"/>
            <a:chExt cx="5724128" cy="2160240"/>
          </a:xfrm>
        </p:grpSpPr>
        <p:sp>
          <p:nvSpPr>
            <p:cNvPr id="31" name="Rectangle 30"/>
            <p:cNvSpPr/>
            <p:nvPr/>
          </p:nvSpPr>
          <p:spPr>
            <a:xfrm>
              <a:off x="72008" y="4509120"/>
              <a:ext cx="5724128" cy="2160240"/>
            </a:xfrm>
            <a:prstGeom prst="rect">
              <a:avLst/>
            </a:prstGeom>
            <a:solidFill>
              <a:srgbClr val="D5E3F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198376" y="4521894"/>
              <a:ext cx="5525752" cy="923330"/>
            </a:xfrm>
            <a:prstGeom prst="rect">
              <a:avLst/>
            </a:prstGeom>
            <a:noFill/>
          </p:spPr>
          <p:txBody>
            <a:bodyPr wrap="square" rtlCol="0">
              <a:spAutoFit/>
            </a:bodyPr>
            <a:lstStyle/>
            <a:p>
              <a:r>
                <a:rPr lang="en-US" dirty="0" smtClean="0"/>
                <a:t>When flow doesn’t change with time (we say steady state), Q has the same value at every position along the pipework: </a:t>
              </a:r>
              <a:r>
                <a:rPr lang="en-US" dirty="0"/>
                <a:t> </a:t>
              </a:r>
              <a:r>
                <a:rPr lang="en-US" dirty="0" smtClean="0"/>
                <a:t>mass is conserved.</a:t>
              </a:r>
              <a:endParaRPr lang="en-US" dirty="0"/>
            </a:p>
          </p:txBody>
        </p:sp>
      </p:grpSp>
      <p:grpSp>
        <p:nvGrpSpPr>
          <p:cNvPr id="39" name="Group 38"/>
          <p:cNvGrpSpPr/>
          <p:nvPr/>
        </p:nvGrpSpPr>
        <p:grpSpPr>
          <a:xfrm>
            <a:off x="2483768" y="5517232"/>
            <a:ext cx="1224136" cy="432048"/>
            <a:chOff x="1979712" y="4941168"/>
            <a:chExt cx="1224136" cy="432048"/>
          </a:xfrm>
        </p:grpSpPr>
        <p:sp>
          <p:nvSpPr>
            <p:cNvPr id="36" name="Rounded Rectangle 35"/>
            <p:cNvSpPr/>
            <p:nvPr/>
          </p:nvSpPr>
          <p:spPr>
            <a:xfrm>
              <a:off x="1979712" y="4941168"/>
              <a:ext cx="1224136" cy="432048"/>
            </a:xfrm>
            <a:prstGeom prst="round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2058" name="Object 10"/>
            <p:cNvGraphicFramePr>
              <a:graphicFrameLocks noChangeAspect="1"/>
            </p:cNvGraphicFramePr>
            <p:nvPr/>
          </p:nvGraphicFramePr>
          <p:xfrm>
            <a:off x="2051720" y="4941168"/>
            <a:ext cx="1030288" cy="385762"/>
          </p:xfrm>
          <a:graphic>
            <a:graphicData uri="http://schemas.openxmlformats.org/presentationml/2006/ole">
              <mc:AlternateContent xmlns:mc="http://schemas.openxmlformats.org/markup-compatibility/2006">
                <mc:Choice xmlns:v="urn:schemas-microsoft-com:vml" Requires="v">
                  <p:oleObj spid="_x0000_s313800" name="Equation" r:id="rId7" imgW="609600" imgH="228600" progId="Equation.3">
                    <p:embed/>
                  </p:oleObj>
                </mc:Choice>
                <mc:Fallback>
                  <p:oleObj name="Equation" r:id="rId7" imgW="609600" imgH="228600" progId="Equation.3">
                    <p:embed/>
                    <p:pic>
                      <p:nvPicPr>
                        <p:cNvPr id="0" name="Picture 15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51720" y="4941168"/>
                          <a:ext cx="1030288" cy="385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4" name="Slide Number Placeholder 3"/>
          <p:cNvSpPr>
            <a:spLocks noGrp="1"/>
          </p:cNvSpPr>
          <p:nvPr>
            <p:ph type="sldNum" sz="quarter" idx="12"/>
          </p:nvPr>
        </p:nvSpPr>
        <p:spPr/>
        <p:txBody>
          <a:bodyPr/>
          <a:lstStyle/>
          <a:p>
            <a:fld id="{0DF7440C-D25B-4954-BC09-5BBAAA513C42}" type="slidenum">
              <a:rPr lang="en-US" smtClean="0"/>
              <a:pPr/>
              <a:t>12</a:t>
            </a:fld>
            <a:endParaRPr lang="en-US"/>
          </a:p>
        </p:txBody>
      </p:sp>
      <p:sp>
        <p:nvSpPr>
          <p:cNvPr id="9" name="TextBox 8"/>
          <p:cNvSpPr txBox="1"/>
          <p:nvPr/>
        </p:nvSpPr>
        <p:spPr>
          <a:xfrm>
            <a:off x="179512" y="836711"/>
            <a:ext cx="8545179" cy="646331"/>
          </a:xfrm>
          <a:prstGeom prst="rect">
            <a:avLst/>
          </a:prstGeom>
          <a:noFill/>
        </p:spPr>
        <p:txBody>
          <a:bodyPr wrap="square" rtlCol="0">
            <a:spAutoFit/>
          </a:bodyPr>
          <a:lstStyle/>
          <a:p>
            <a:r>
              <a:rPr lang="en-GB" dirty="0"/>
              <a:t>Throughput=gas flow rate</a:t>
            </a:r>
          </a:p>
          <a:p>
            <a:r>
              <a:rPr lang="en-GB" dirty="0"/>
              <a:t>Quantity of gas d(</a:t>
            </a:r>
            <a:r>
              <a:rPr lang="en-GB" dirty="0" err="1"/>
              <a:t>pV</a:t>
            </a:r>
            <a:r>
              <a:rPr lang="en-GB" dirty="0"/>
              <a:t>) crossing a plane along a duct in unit time </a:t>
            </a:r>
            <a:r>
              <a:rPr lang="en-GB" dirty="0" err="1"/>
              <a:t>dt.</a:t>
            </a:r>
            <a:endParaRPr lang="en-GB" dirty="0"/>
          </a:p>
        </p:txBody>
      </p:sp>
      <p:grpSp>
        <p:nvGrpSpPr>
          <p:cNvPr id="37" name="Group 36"/>
          <p:cNvGrpSpPr/>
          <p:nvPr/>
        </p:nvGrpSpPr>
        <p:grpSpPr>
          <a:xfrm>
            <a:off x="198376" y="836712"/>
            <a:ext cx="8545179" cy="1137578"/>
            <a:chOff x="198376" y="836712"/>
            <a:chExt cx="8545179" cy="1137578"/>
          </a:xfrm>
        </p:grpSpPr>
        <p:grpSp>
          <p:nvGrpSpPr>
            <p:cNvPr id="3" name="Group 2"/>
            <p:cNvGrpSpPr/>
            <p:nvPr/>
          </p:nvGrpSpPr>
          <p:grpSpPr>
            <a:xfrm>
              <a:off x="7020271" y="836712"/>
              <a:ext cx="1656185" cy="624231"/>
              <a:chOff x="7020271" y="836712"/>
              <a:chExt cx="1656185" cy="624231"/>
            </a:xfrm>
          </p:grpSpPr>
          <p:sp>
            <p:nvSpPr>
              <p:cNvPr id="46" name="Rounded Rectangle 45"/>
              <p:cNvSpPr/>
              <p:nvPr/>
            </p:nvSpPr>
            <p:spPr>
              <a:xfrm>
                <a:off x="7020271" y="836712"/>
                <a:ext cx="1656185" cy="624231"/>
              </a:xfrm>
              <a:prstGeom prst="round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17" name="Object 16"/>
              <p:cNvGraphicFramePr>
                <a:graphicFrameLocks noChangeAspect="1"/>
              </p:cNvGraphicFramePr>
              <p:nvPr>
                <p:extLst>
                  <p:ext uri="{D42A27DB-BD31-4B8C-83A1-F6EECF244321}">
                    <p14:modId xmlns:p14="http://schemas.microsoft.com/office/powerpoint/2010/main" val="4064554569"/>
                  </p:ext>
                </p:extLst>
              </p:nvPr>
            </p:nvGraphicFramePr>
            <p:xfrm>
              <a:off x="7164288" y="959615"/>
              <a:ext cx="1346200" cy="379412"/>
            </p:xfrm>
            <a:graphic>
              <a:graphicData uri="http://schemas.openxmlformats.org/presentationml/2006/ole">
                <mc:AlternateContent xmlns:mc="http://schemas.openxmlformats.org/markup-compatibility/2006">
                  <mc:Choice xmlns:v="urn:schemas-microsoft-com:vml" Requires="v">
                    <p:oleObj spid="_x0000_s313801" name="Equation" r:id="rId9" imgW="761669" imgH="215806" progId="Equation.3">
                      <p:embed/>
                    </p:oleObj>
                  </mc:Choice>
                  <mc:Fallback>
                    <p:oleObj name="Equation" r:id="rId9" imgW="761669" imgH="215806" progId="Equation.3">
                      <p:embed/>
                      <p:pic>
                        <p:nvPicPr>
                          <p:cNvPr id="0" name="Picture 15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164288" y="959615"/>
                            <a:ext cx="1346200" cy="379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47" name="TextBox 46"/>
            <p:cNvSpPr txBox="1"/>
            <p:nvPr/>
          </p:nvSpPr>
          <p:spPr>
            <a:xfrm>
              <a:off x="198376" y="1604958"/>
              <a:ext cx="8545179" cy="369332"/>
            </a:xfrm>
            <a:prstGeom prst="rect">
              <a:avLst/>
            </a:prstGeom>
            <a:noFill/>
          </p:spPr>
          <p:txBody>
            <a:bodyPr wrap="square" rtlCol="0">
              <a:spAutoFit/>
            </a:bodyPr>
            <a:lstStyle/>
            <a:p>
              <a:r>
                <a:rPr lang="en-GB" dirty="0" smtClean="0"/>
                <a:t>From the ideal gas law written per unit time, we see that this is a energy flow rate.</a:t>
              </a:r>
              <a:endParaRPr lang="en-GB" dirty="0"/>
            </a:p>
          </p:txBody>
        </p:sp>
      </p:grpSp>
      <p:grpSp>
        <p:nvGrpSpPr>
          <p:cNvPr id="40" name="Group 39"/>
          <p:cNvGrpSpPr/>
          <p:nvPr/>
        </p:nvGrpSpPr>
        <p:grpSpPr>
          <a:xfrm>
            <a:off x="216178" y="2321705"/>
            <a:ext cx="6964435" cy="775508"/>
            <a:chOff x="216178" y="2321705"/>
            <a:chExt cx="6964435" cy="775508"/>
          </a:xfrm>
        </p:grpSpPr>
        <p:grpSp>
          <p:nvGrpSpPr>
            <p:cNvPr id="7" name="Group 6"/>
            <p:cNvGrpSpPr/>
            <p:nvPr/>
          </p:nvGrpSpPr>
          <p:grpSpPr>
            <a:xfrm>
              <a:off x="216178" y="2321705"/>
              <a:ext cx="3963541" cy="775508"/>
              <a:chOff x="216178" y="2321705"/>
              <a:chExt cx="3963541" cy="775508"/>
            </a:xfrm>
          </p:grpSpPr>
          <p:sp>
            <p:nvSpPr>
              <p:cNvPr id="35" name="Rounded Rectangle 34"/>
              <p:cNvSpPr/>
              <p:nvPr/>
            </p:nvSpPr>
            <p:spPr>
              <a:xfrm>
                <a:off x="216178" y="2321705"/>
                <a:ext cx="3963541" cy="768248"/>
              </a:xfrm>
              <a:prstGeom prst="round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986758280"/>
                  </p:ext>
                </p:extLst>
              </p:nvPr>
            </p:nvGraphicFramePr>
            <p:xfrm>
              <a:off x="244475" y="2401888"/>
              <a:ext cx="3836988" cy="695325"/>
            </p:xfrm>
            <a:graphic>
              <a:graphicData uri="http://schemas.openxmlformats.org/presentationml/2006/ole">
                <mc:AlternateContent xmlns:mc="http://schemas.openxmlformats.org/markup-compatibility/2006">
                  <mc:Choice xmlns:v="urn:schemas-microsoft-com:vml" Requires="v">
                    <p:oleObj spid="_x0000_s313802" name="Equation" r:id="rId11" imgW="2171520" imgH="393480" progId="Equation.3">
                      <p:embed/>
                    </p:oleObj>
                  </mc:Choice>
                  <mc:Fallback>
                    <p:oleObj name="Equation" r:id="rId11" imgW="2171520" imgH="393480" progId="Equation.3">
                      <p:embed/>
                      <p:pic>
                        <p:nvPicPr>
                          <p:cNvPr id="0" name="Picture 156"/>
                          <p:cNvPicPr>
                            <a:picLocks noChangeAspect="1" noChangeArrowheads="1"/>
                          </p:cNvPicPr>
                          <p:nvPr/>
                        </p:nvPicPr>
                        <p:blipFill>
                          <a:blip r:embed="rId12"/>
                          <a:srcRect/>
                          <a:stretch>
                            <a:fillRect/>
                          </a:stretch>
                        </p:blipFill>
                        <p:spPr bwMode="auto">
                          <a:xfrm>
                            <a:off x="244475" y="2401888"/>
                            <a:ext cx="3836988" cy="695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27" name="TextBox 26"/>
            <p:cNvSpPr txBox="1"/>
            <p:nvPr/>
          </p:nvSpPr>
          <p:spPr>
            <a:xfrm>
              <a:off x="4683776" y="2483604"/>
              <a:ext cx="2496837" cy="369332"/>
            </a:xfrm>
            <a:prstGeom prst="rect">
              <a:avLst/>
            </a:prstGeom>
            <a:solidFill>
              <a:srgbClr val="FFD72F"/>
            </a:solidFill>
          </p:spPr>
          <p:txBody>
            <a:bodyPr wrap="none" rtlCol="0">
              <a:spAutoFit/>
            </a:bodyPr>
            <a:lstStyle/>
            <a:p>
              <a:r>
                <a:rPr lang="en-US" dirty="0" err="1" smtClean="0"/>
                <a:t>Pa</a:t>
              </a:r>
              <a:r>
                <a:rPr lang="en-US" dirty="0" err="1" smtClean="0">
                  <a:sym typeface="Symbol"/>
                </a:rPr>
                <a:t>m</a:t>
              </a:r>
              <a:r>
                <a:rPr lang="en-US" baseline="30000" dirty="0" err="1" smtClean="0">
                  <a:sym typeface="Symbol"/>
                </a:rPr>
                <a:t>3</a:t>
              </a:r>
              <a:r>
                <a:rPr lang="en-US" dirty="0" err="1" smtClean="0">
                  <a:sym typeface="Symbol"/>
                </a:rPr>
                <a:t>s</a:t>
              </a:r>
              <a:r>
                <a:rPr lang="en-US" baseline="30000" dirty="0" smtClean="0">
                  <a:sym typeface="Symbol"/>
                </a:rPr>
                <a:t>-1</a:t>
              </a:r>
              <a:r>
                <a:rPr lang="en-US" sz="1200" dirty="0" smtClean="0">
                  <a:sym typeface="Symbol"/>
                </a:rPr>
                <a:t>=</a:t>
              </a:r>
              <a:r>
                <a:rPr lang="en-US" dirty="0" smtClean="0">
                  <a:sym typeface="Symbol"/>
                </a:rPr>
                <a:t> Nms</a:t>
              </a:r>
              <a:r>
                <a:rPr lang="en-US" sz="1200" baseline="30000" dirty="0" smtClean="0">
                  <a:sym typeface="Symbol"/>
                </a:rPr>
                <a:t>-1 </a:t>
              </a:r>
              <a:r>
                <a:rPr lang="en-US" sz="1200" dirty="0" smtClean="0">
                  <a:sym typeface="Symbol"/>
                </a:rPr>
                <a:t>= </a:t>
              </a:r>
              <a:r>
                <a:rPr lang="en-US" dirty="0" smtClean="0">
                  <a:sym typeface="Symbol"/>
                </a:rPr>
                <a:t>Js</a:t>
              </a:r>
              <a:r>
                <a:rPr lang="en-US" baseline="30000" dirty="0" smtClean="0">
                  <a:sym typeface="Symbol"/>
                </a:rPr>
                <a:t>-1</a:t>
              </a:r>
              <a:r>
                <a:rPr lang="en-US" sz="1200" dirty="0" smtClean="0">
                  <a:sym typeface="Symbol"/>
                </a:rPr>
                <a:t>= </a:t>
              </a:r>
              <a:r>
                <a:rPr lang="en-US" dirty="0" smtClean="0">
                  <a:sym typeface="Symbol"/>
                </a:rPr>
                <a:t>W</a:t>
              </a:r>
              <a:endParaRPr lang="en-US" dirty="0"/>
            </a:p>
          </p:txBody>
        </p:sp>
      </p:grpSp>
      <p:grpSp>
        <p:nvGrpSpPr>
          <p:cNvPr id="15" name="Group 14"/>
          <p:cNvGrpSpPr/>
          <p:nvPr/>
        </p:nvGrpSpPr>
        <p:grpSpPr>
          <a:xfrm>
            <a:off x="1136001" y="2337203"/>
            <a:ext cx="1131743" cy="1595853"/>
            <a:chOff x="1136001" y="2337203"/>
            <a:chExt cx="1131743" cy="1595853"/>
          </a:xfrm>
        </p:grpSpPr>
        <p:sp>
          <p:nvSpPr>
            <p:cNvPr id="11" name="Oval 10"/>
            <p:cNvSpPr/>
            <p:nvPr/>
          </p:nvSpPr>
          <p:spPr>
            <a:xfrm>
              <a:off x="1771635" y="2337203"/>
              <a:ext cx="437871" cy="756263"/>
            </a:xfrm>
            <a:prstGeom prst="ellipse">
              <a:avLst/>
            </a:prstGeom>
            <a:no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TextBox 48"/>
            <p:cNvSpPr txBox="1"/>
            <p:nvPr/>
          </p:nvSpPr>
          <p:spPr>
            <a:xfrm>
              <a:off x="1136001" y="3286725"/>
              <a:ext cx="1131743" cy="646331"/>
            </a:xfrm>
            <a:prstGeom prst="rect">
              <a:avLst/>
            </a:prstGeom>
            <a:noFill/>
          </p:spPr>
          <p:txBody>
            <a:bodyPr wrap="square" rtlCol="0">
              <a:spAutoFit/>
            </a:bodyPr>
            <a:lstStyle/>
            <a:p>
              <a:r>
                <a:rPr lang="en-GB" dirty="0" smtClean="0"/>
                <a:t>particle flow rate</a:t>
              </a:r>
              <a:endParaRPr lang="en-GB" dirty="0"/>
            </a:p>
          </p:txBody>
        </p:sp>
        <p:cxnSp>
          <p:nvCxnSpPr>
            <p:cNvPr id="20" name="Straight Arrow Connector 19"/>
            <p:cNvCxnSpPr>
              <a:stCxn id="49" idx="0"/>
            </p:cNvCxnSpPr>
            <p:nvPr/>
          </p:nvCxnSpPr>
          <p:spPr>
            <a:xfrm flipV="1">
              <a:off x="1701873" y="3089953"/>
              <a:ext cx="230218" cy="196772"/>
            </a:xfrm>
            <a:prstGeom prst="straightConnector1">
              <a:avLst/>
            </a:prstGeom>
            <a:ln w="12700">
              <a:solidFill>
                <a:srgbClr val="8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323528" y="6021288"/>
            <a:ext cx="5525752" cy="646331"/>
          </a:xfrm>
          <a:prstGeom prst="rect">
            <a:avLst/>
          </a:prstGeom>
          <a:noFill/>
        </p:spPr>
        <p:txBody>
          <a:bodyPr wrap="square" rtlCol="0">
            <a:spAutoFit/>
          </a:bodyPr>
          <a:lstStyle/>
          <a:p>
            <a:r>
              <a:rPr lang="en-US" dirty="0" smtClean="0"/>
              <a:t>The same flow subsists in different locations of a continuous </a:t>
            </a:r>
            <a:r>
              <a:rPr lang="en-US" dirty="0" err="1" smtClean="0"/>
              <a:t>unbranched</a:t>
            </a:r>
            <a:r>
              <a:rPr lang="en-US" dirty="0" smtClean="0"/>
              <a:t> isothermal </a:t>
            </a:r>
            <a:r>
              <a:rPr lang="en-US" dirty="0" err="1" smtClean="0"/>
              <a:t>pipework</a:t>
            </a:r>
            <a:endParaRPr lang="en-US" dirty="0"/>
          </a:p>
        </p:txBody>
      </p:sp>
      <p:grpSp>
        <p:nvGrpSpPr>
          <p:cNvPr id="18" name="Group 17"/>
          <p:cNvGrpSpPr/>
          <p:nvPr/>
        </p:nvGrpSpPr>
        <p:grpSpPr>
          <a:xfrm>
            <a:off x="2274870" y="2441042"/>
            <a:ext cx="1268633" cy="1492014"/>
            <a:chOff x="2274870" y="2441042"/>
            <a:chExt cx="1268633" cy="1492014"/>
          </a:xfrm>
        </p:grpSpPr>
        <p:sp>
          <p:nvSpPr>
            <p:cNvPr id="45" name="Oval 44"/>
            <p:cNvSpPr/>
            <p:nvPr/>
          </p:nvSpPr>
          <p:spPr>
            <a:xfrm>
              <a:off x="2274870" y="2441042"/>
              <a:ext cx="481432" cy="529574"/>
            </a:xfrm>
            <a:prstGeom prst="ellipse">
              <a:avLst/>
            </a:prstGeom>
            <a:no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2411760" y="3286725"/>
              <a:ext cx="1131743" cy="646331"/>
            </a:xfrm>
            <a:prstGeom prst="rect">
              <a:avLst/>
            </a:prstGeom>
            <a:noFill/>
          </p:spPr>
          <p:txBody>
            <a:bodyPr wrap="square" rtlCol="0">
              <a:spAutoFit/>
            </a:bodyPr>
            <a:lstStyle/>
            <a:p>
              <a:r>
                <a:rPr lang="en-GB" dirty="0"/>
                <a:t>p</a:t>
              </a:r>
              <a:r>
                <a:rPr lang="en-GB" dirty="0" smtClean="0"/>
                <a:t>acket of energy</a:t>
              </a:r>
              <a:endParaRPr lang="en-GB" dirty="0"/>
            </a:p>
          </p:txBody>
        </p:sp>
        <p:cxnSp>
          <p:nvCxnSpPr>
            <p:cNvPr id="38" name="Straight Arrow Connector 37"/>
            <p:cNvCxnSpPr/>
            <p:nvPr/>
          </p:nvCxnSpPr>
          <p:spPr>
            <a:xfrm flipH="1" flipV="1">
              <a:off x="2564347" y="2986115"/>
              <a:ext cx="184206" cy="316108"/>
            </a:xfrm>
            <a:prstGeom prst="straightConnector1">
              <a:avLst/>
            </a:prstGeom>
            <a:ln w="12700">
              <a:solidFill>
                <a:srgbClr val="8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5148064" y="3111978"/>
            <a:ext cx="3653780" cy="844914"/>
            <a:chOff x="5148064" y="3111978"/>
            <a:chExt cx="3653780" cy="844914"/>
          </a:xfrm>
        </p:grpSpPr>
        <p:grpSp>
          <p:nvGrpSpPr>
            <p:cNvPr id="19" name="Group 18"/>
            <p:cNvGrpSpPr/>
            <p:nvPr/>
          </p:nvGrpSpPr>
          <p:grpSpPr>
            <a:xfrm>
              <a:off x="5148064" y="3111978"/>
              <a:ext cx="3653780" cy="537137"/>
              <a:chOff x="5148064" y="3111978"/>
              <a:chExt cx="3653780" cy="537137"/>
            </a:xfrm>
          </p:grpSpPr>
          <p:pic>
            <p:nvPicPr>
              <p:cNvPr id="54" name="Picture 164"/>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524328" y="3111978"/>
                <a:ext cx="1277516" cy="537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 name="Picture 164"/>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899751" y="3111978"/>
                <a:ext cx="1277516" cy="537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2" name="Picture 164"/>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300192" y="3111978"/>
                <a:ext cx="1277516" cy="537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2068" name="Picture 164"/>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742756" y="3111978"/>
                <a:ext cx="1277516" cy="537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 name="Picture 164"/>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148064" y="3111978"/>
                <a:ext cx="1277516" cy="537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1" name="TextBox 20"/>
            <p:cNvSpPr txBox="1"/>
            <p:nvPr/>
          </p:nvSpPr>
          <p:spPr>
            <a:xfrm>
              <a:off x="5849280" y="3649115"/>
              <a:ext cx="2183034" cy="307777"/>
            </a:xfrm>
            <a:prstGeom prst="rect">
              <a:avLst/>
            </a:prstGeom>
            <a:noFill/>
          </p:spPr>
          <p:txBody>
            <a:bodyPr wrap="none" rtlCol="0">
              <a:spAutoFit/>
            </a:bodyPr>
            <a:lstStyle/>
            <a:p>
              <a:r>
                <a:rPr lang="en-GB" sz="1400" dirty="0" smtClean="0"/>
                <a:t>count money=count dwarfs</a:t>
              </a:r>
              <a:endParaRPr lang="en-GB" sz="1400" dirty="0"/>
            </a:p>
          </p:txBody>
        </p:sp>
      </p:grpSp>
      <p:grpSp>
        <p:nvGrpSpPr>
          <p:cNvPr id="25" name="Group 24"/>
          <p:cNvGrpSpPr/>
          <p:nvPr/>
        </p:nvGrpSpPr>
        <p:grpSpPr>
          <a:xfrm>
            <a:off x="125360" y="3995772"/>
            <a:ext cx="7190845" cy="369332"/>
            <a:chOff x="125360" y="3995772"/>
            <a:chExt cx="7190845" cy="369332"/>
          </a:xfrm>
        </p:grpSpPr>
        <p:sp>
          <p:nvSpPr>
            <p:cNvPr id="48" name="TextBox 47"/>
            <p:cNvSpPr txBox="1"/>
            <p:nvPr/>
          </p:nvSpPr>
          <p:spPr>
            <a:xfrm>
              <a:off x="395536" y="3995772"/>
              <a:ext cx="6920669" cy="369332"/>
            </a:xfrm>
            <a:prstGeom prst="rect">
              <a:avLst/>
            </a:prstGeom>
            <a:noFill/>
          </p:spPr>
          <p:txBody>
            <a:bodyPr wrap="square" rtlCol="0">
              <a:spAutoFit/>
            </a:bodyPr>
            <a:lstStyle/>
            <a:p>
              <a:r>
                <a:rPr lang="en-GB" dirty="0" smtClean="0"/>
                <a:t>This is equivalent to a particle flow rate only at constant temperature.</a:t>
              </a:r>
              <a:endParaRPr lang="en-GB" dirty="0"/>
            </a:p>
          </p:txBody>
        </p:sp>
        <p:sp>
          <p:nvSpPr>
            <p:cNvPr id="23" name="Right Arrow 22"/>
            <p:cNvSpPr/>
            <p:nvPr/>
          </p:nvSpPr>
          <p:spPr>
            <a:xfrm>
              <a:off x="125360" y="4074471"/>
              <a:ext cx="269168" cy="211933"/>
            </a:xfrm>
            <a:prstGeom prst="rightArrow">
              <a:avLst/>
            </a:prstGeom>
            <a:solidFill>
              <a:srgbClr val="0055A0"/>
            </a:solidFill>
            <a:ln>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433873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0-#ppt_w/2"/>
                                          </p:val>
                                        </p:tav>
                                        <p:tav tm="100000">
                                          <p:val>
                                            <p:strVal val="#ppt_x"/>
                                          </p:val>
                                        </p:tav>
                                      </p:tavLst>
                                    </p:anim>
                                    <p:anim calcmode="lin" valueType="num">
                                      <p:cBhvr additive="base">
                                        <p:cTn id="2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784" y="70912"/>
            <a:ext cx="8830696" cy="621784"/>
          </a:xfrm>
        </p:spPr>
        <p:txBody>
          <a:bodyPr>
            <a:normAutofit/>
          </a:bodyPr>
          <a:lstStyle/>
          <a:p>
            <a:r>
              <a:rPr lang="en-US" dirty="0" smtClean="0"/>
              <a:t>…and pumping speed</a:t>
            </a:r>
            <a:endParaRPr lang="en-US" sz="2000" dirty="0"/>
          </a:p>
        </p:txBody>
      </p:sp>
      <p:grpSp>
        <p:nvGrpSpPr>
          <p:cNvPr id="13" name="Group 12"/>
          <p:cNvGrpSpPr/>
          <p:nvPr/>
        </p:nvGrpSpPr>
        <p:grpSpPr>
          <a:xfrm>
            <a:off x="251520" y="980728"/>
            <a:ext cx="6322724" cy="384043"/>
            <a:chOff x="683568" y="1508787"/>
            <a:chExt cx="6322724" cy="384043"/>
          </a:xfrm>
        </p:grpSpPr>
        <p:sp>
          <p:nvSpPr>
            <p:cNvPr id="15" name="TextBox 14"/>
            <p:cNvSpPr txBox="1"/>
            <p:nvPr/>
          </p:nvSpPr>
          <p:spPr>
            <a:xfrm>
              <a:off x="683568" y="1516142"/>
              <a:ext cx="1424236" cy="369332"/>
            </a:xfrm>
            <a:prstGeom prst="rect">
              <a:avLst/>
            </a:prstGeom>
            <a:noFill/>
          </p:spPr>
          <p:txBody>
            <a:bodyPr wrap="none" rtlCol="0">
              <a:spAutoFit/>
            </a:bodyPr>
            <a:lstStyle/>
            <a:p>
              <a:r>
                <a:rPr lang="en-US" dirty="0" smtClean="0"/>
                <a:t>We usually call</a:t>
              </a:r>
              <a:endParaRPr lang="en-US" dirty="0"/>
            </a:p>
          </p:txBody>
        </p:sp>
        <p:graphicFrame>
          <p:nvGraphicFramePr>
            <p:cNvPr id="16" name="Object 15"/>
            <p:cNvGraphicFramePr>
              <a:graphicFrameLocks noChangeAspect="1"/>
            </p:cNvGraphicFramePr>
            <p:nvPr/>
          </p:nvGraphicFramePr>
          <p:xfrm>
            <a:off x="2267744" y="1508787"/>
            <a:ext cx="288032" cy="384043"/>
          </p:xfrm>
          <a:graphic>
            <a:graphicData uri="http://schemas.openxmlformats.org/presentationml/2006/ole">
              <mc:AlternateContent xmlns:mc="http://schemas.openxmlformats.org/markup-compatibility/2006">
                <mc:Choice xmlns:v="urn:schemas-microsoft-com:vml" Requires="v">
                  <p:oleObj spid="_x0000_s314626" name="Equation" r:id="rId4" imgW="152268" imgH="203024" progId="Equation.3">
                    <p:embed/>
                  </p:oleObj>
                </mc:Choice>
                <mc:Fallback>
                  <p:oleObj name="Equation" r:id="rId4" imgW="152268" imgH="203024" progId="Equation.3">
                    <p:embed/>
                    <p:pic>
                      <p:nvPicPr>
                        <p:cNvPr id="0" name="Picture 10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7744" y="1508787"/>
                          <a:ext cx="288032" cy="38404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Box 16"/>
            <p:cNvSpPr txBox="1"/>
            <p:nvPr/>
          </p:nvSpPr>
          <p:spPr>
            <a:xfrm>
              <a:off x="2699792" y="1516142"/>
              <a:ext cx="4306500" cy="369332"/>
            </a:xfrm>
            <a:prstGeom prst="rect">
              <a:avLst/>
            </a:prstGeom>
            <a:noFill/>
          </p:spPr>
          <p:txBody>
            <a:bodyPr wrap="none" rtlCol="0">
              <a:spAutoFit/>
            </a:bodyPr>
            <a:lstStyle/>
            <a:p>
              <a:r>
                <a:rPr lang="en-US" dirty="0" smtClean="0"/>
                <a:t>the volumetric flow rate (</a:t>
              </a:r>
              <a:r>
                <a:rPr lang="fr-FR" b="1" dirty="0" smtClean="0"/>
                <a:t>débit volumétrique</a:t>
              </a:r>
              <a:r>
                <a:rPr lang="en-US" dirty="0" smtClean="0"/>
                <a:t>)</a:t>
              </a:r>
              <a:endParaRPr lang="en-US" dirty="0"/>
            </a:p>
          </p:txBody>
        </p:sp>
      </p:grpSp>
      <p:sp>
        <p:nvSpPr>
          <p:cNvPr id="18" name="TextBox 17"/>
          <p:cNvSpPr txBox="1"/>
          <p:nvPr/>
        </p:nvSpPr>
        <p:spPr>
          <a:xfrm>
            <a:off x="960912" y="1484784"/>
            <a:ext cx="6696743" cy="646331"/>
          </a:xfrm>
          <a:prstGeom prst="rect">
            <a:avLst/>
          </a:prstGeom>
          <a:noFill/>
        </p:spPr>
        <p:txBody>
          <a:bodyPr wrap="square" rtlCol="0">
            <a:spAutoFit/>
          </a:bodyPr>
          <a:lstStyle/>
          <a:p>
            <a:r>
              <a:rPr lang="en-US" dirty="0" smtClean="0"/>
              <a:t>in particular, at the entrance of a pump, we call it pumping speed, </a:t>
            </a:r>
            <a:r>
              <a:rPr lang="en-US" i="1" dirty="0" smtClean="0"/>
              <a:t>S</a:t>
            </a:r>
            <a:r>
              <a:rPr lang="en-US" dirty="0" smtClean="0"/>
              <a:t>. </a:t>
            </a:r>
          </a:p>
          <a:p>
            <a:r>
              <a:rPr lang="en-US" dirty="0" smtClean="0"/>
              <a:t>Substituting this in the definition of throughput, we obtain:</a:t>
            </a:r>
          </a:p>
        </p:txBody>
      </p:sp>
      <p:grpSp>
        <p:nvGrpSpPr>
          <p:cNvPr id="25" name="Group 24"/>
          <p:cNvGrpSpPr/>
          <p:nvPr/>
        </p:nvGrpSpPr>
        <p:grpSpPr>
          <a:xfrm>
            <a:off x="3347864" y="2564904"/>
            <a:ext cx="1296144" cy="576064"/>
            <a:chOff x="3563888" y="2780928"/>
            <a:chExt cx="1296144" cy="576064"/>
          </a:xfrm>
        </p:grpSpPr>
        <p:sp>
          <p:nvSpPr>
            <p:cNvPr id="14" name="Rounded Rectangle 13"/>
            <p:cNvSpPr/>
            <p:nvPr/>
          </p:nvSpPr>
          <p:spPr>
            <a:xfrm>
              <a:off x="3563888" y="2780928"/>
              <a:ext cx="1296144" cy="576064"/>
            </a:xfrm>
            <a:prstGeom prst="round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19" name="Object 2"/>
            <p:cNvGraphicFramePr>
              <a:graphicFrameLocks noChangeAspect="1"/>
            </p:cNvGraphicFramePr>
            <p:nvPr>
              <p:extLst>
                <p:ext uri="{D42A27DB-BD31-4B8C-83A1-F6EECF244321}">
                  <p14:modId xmlns:p14="http://schemas.microsoft.com/office/powerpoint/2010/main" val="4208496196"/>
                </p:ext>
              </p:extLst>
            </p:nvPr>
          </p:nvGraphicFramePr>
          <p:xfrm>
            <a:off x="3635896" y="2902397"/>
            <a:ext cx="1173163" cy="382587"/>
          </p:xfrm>
          <a:graphic>
            <a:graphicData uri="http://schemas.openxmlformats.org/presentationml/2006/ole">
              <mc:AlternateContent xmlns:mc="http://schemas.openxmlformats.org/markup-compatibility/2006">
                <mc:Choice xmlns:v="urn:schemas-microsoft-com:vml" Requires="v">
                  <p:oleObj spid="_x0000_s314627" name="Equation" r:id="rId6" imgW="622030" imgH="203112" progId="Equation.3">
                    <p:embed/>
                  </p:oleObj>
                </mc:Choice>
                <mc:Fallback>
                  <p:oleObj name="Equation" r:id="rId6" imgW="622030" imgH="203112" progId="Equation.3">
                    <p:embed/>
                    <p:pic>
                      <p:nvPicPr>
                        <p:cNvPr id="0" name="Picture 10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35896" y="2902397"/>
                          <a:ext cx="1173163" cy="382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20" name="TextBox 19"/>
          <p:cNvSpPr txBox="1"/>
          <p:nvPr/>
        </p:nvSpPr>
        <p:spPr>
          <a:xfrm>
            <a:off x="5220072" y="2420888"/>
            <a:ext cx="3700933" cy="923330"/>
          </a:xfrm>
          <a:prstGeom prst="rect">
            <a:avLst/>
          </a:prstGeom>
          <a:solidFill>
            <a:schemeClr val="bg1">
              <a:lumMod val="85000"/>
            </a:schemeClr>
          </a:solidFill>
        </p:spPr>
        <p:txBody>
          <a:bodyPr wrap="square" rtlCol="0">
            <a:spAutoFit/>
          </a:bodyPr>
          <a:lstStyle/>
          <a:p>
            <a:r>
              <a:rPr lang="en-US" i="1" dirty="0" smtClean="0"/>
              <a:t>“The quantity of gas flowing is the product of pressure and the volumetric flow rate at that pressure”</a:t>
            </a:r>
            <a:endParaRPr lang="en-US" i="1" dirty="0"/>
          </a:p>
        </p:txBody>
      </p:sp>
      <p:pic>
        <p:nvPicPr>
          <p:cNvPr id="21" name="Picture 6" descr="Vacuum Plants for Chemical Industry"/>
          <p:cNvPicPr>
            <a:picLocks noChangeAspect="1" noChangeArrowheads="1"/>
          </p:cNvPicPr>
          <p:nvPr/>
        </p:nvPicPr>
        <p:blipFill>
          <a:blip r:embed="rId8" cstate="print"/>
          <a:srcRect/>
          <a:stretch>
            <a:fillRect/>
          </a:stretch>
        </p:blipFill>
        <p:spPr bwMode="auto">
          <a:xfrm>
            <a:off x="5940152" y="4077072"/>
            <a:ext cx="3067819" cy="2159745"/>
          </a:xfrm>
          <a:prstGeom prst="rect">
            <a:avLst/>
          </a:prstGeom>
          <a:noFill/>
        </p:spPr>
      </p:pic>
      <p:sp>
        <p:nvSpPr>
          <p:cNvPr id="22" name="TextBox 21"/>
          <p:cNvSpPr txBox="1"/>
          <p:nvPr/>
        </p:nvSpPr>
        <p:spPr>
          <a:xfrm>
            <a:off x="3059832" y="4221088"/>
            <a:ext cx="2952328" cy="1754326"/>
          </a:xfrm>
          <a:prstGeom prst="rect">
            <a:avLst/>
          </a:prstGeom>
          <a:noFill/>
        </p:spPr>
        <p:txBody>
          <a:bodyPr wrap="square" rtlCol="0">
            <a:spAutoFit/>
          </a:bodyPr>
          <a:lstStyle/>
          <a:p>
            <a:pPr algn="ctr"/>
            <a:r>
              <a:rPr lang="en-US" dirty="0" smtClean="0"/>
              <a:t>Pumping speed is usually depending on pressure, so </a:t>
            </a:r>
            <a:r>
              <a:rPr lang="en-US" i="1" dirty="0" smtClean="0"/>
              <a:t>S=S(p)</a:t>
            </a:r>
          </a:p>
          <a:p>
            <a:endParaRPr lang="en-US" dirty="0" smtClean="0"/>
          </a:p>
          <a:p>
            <a:pPr algn="ctr"/>
            <a:r>
              <a:rPr lang="en-US" dirty="0" smtClean="0"/>
              <a:t>Pumping speed is different for different gas species</a:t>
            </a:r>
          </a:p>
          <a:p>
            <a:endParaRPr lang="en-US" dirty="0"/>
          </a:p>
        </p:txBody>
      </p:sp>
      <p:pic>
        <p:nvPicPr>
          <p:cNvPr id="23" name="Picture 4" descr="Nitrogen Pumping Speed vs Inlet Pressure Graph"/>
          <p:cNvPicPr>
            <a:picLocks noChangeAspect="1" noChangeArrowheads="1"/>
          </p:cNvPicPr>
          <p:nvPr/>
        </p:nvPicPr>
        <p:blipFill>
          <a:blip r:embed="rId9" cstate="print">
            <a:lum bright="-10000" contrast="20000"/>
          </a:blip>
          <a:srcRect/>
          <a:stretch>
            <a:fillRect/>
          </a:stretch>
        </p:blipFill>
        <p:spPr bwMode="auto">
          <a:xfrm>
            <a:off x="179512" y="4077072"/>
            <a:ext cx="2847209" cy="2106935"/>
          </a:xfrm>
          <a:prstGeom prst="rect">
            <a:avLst/>
          </a:prstGeom>
          <a:noFill/>
        </p:spPr>
      </p:pic>
      <p:sp>
        <p:nvSpPr>
          <p:cNvPr id="3" name="Slide Number Placeholder 2"/>
          <p:cNvSpPr>
            <a:spLocks noGrp="1"/>
          </p:cNvSpPr>
          <p:nvPr>
            <p:ph type="sldNum" sz="quarter" idx="12"/>
          </p:nvPr>
        </p:nvSpPr>
        <p:spPr/>
        <p:txBody>
          <a:bodyPr/>
          <a:lstStyle/>
          <a:p>
            <a:fld id="{0DF7440C-D25B-4954-BC09-5BBAAA513C42}" type="slidenum">
              <a:rPr lang="en-US" smtClean="0"/>
              <a:pPr/>
              <a:t>13</a:t>
            </a:fld>
            <a:endParaRPr lang="en-US"/>
          </a:p>
        </p:txBody>
      </p:sp>
    </p:spTree>
    <p:extLst>
      <p:ext uri="{BB962C8B-B14F-4D97-AF65-F5344CB8AC3E}">
        <p14:creationId xmlns:p14="http://schemas.microsoft.com/office/powerpoint/2010/main" val="628642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animBg="1"/>
      <p:bldP spid="2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55576" y="2852936"/>
            <a:ext cx="7848872" cy="707886"/>
          </a:xfrm>
        </p:spPr>
        <p:txBody>
          <a:bodyPr/>
          <a:lstStyle/>
          <a:p>
            <a:pPr algn="ctr"/>
            <a:r>
              <a:rPr lang="en-GB" cap="none" dirty="0" smtClean="0">
                <a:solidFill>
                  <a:srgbClr val="0055A0"/>
                </a:solidFill>
              </a:rPr>
              <a:t>The </a:t>
            </a:r>
            <a:r>
              <a:rPr lang="en-GB" cap="none" dirty="0" err="1" smtClean="0">
                <a:solidFill>
                  <a:srgbClr val="0055A0"/>
                </a:solidFill>
              </a:rPr>
              <a:t>pumpdown</a:t>
            </a:r>
            <a:r>
              <a:rPr lang="en-GB" cap="none" dirty="0" smtClean="0">
                <a:solidFill>
                  <a:srgbClr val="0055A0"/>
                </a:solidFill>
              </a:rPr>
              <a:t> process</a:t>
            </a:r>
            <a:endParaRPr lang="en-GB" cap="none" dirty="0">
              <a:solidFill>
                <a:srgbClr val="0055A0"/>
              </a:solidFill>
            </a:endParaRPr>
          </a:p>
        </p:txBody>
      </p:sp>
      <p:sp>
        <p:nvSpPr>
          <p:cNvPr id="3" name="Slide Number Placeholder 2"/>
          <p:cNvSpPr>
            <a:spLocks noGrp="1"/>
          </p:cNvSpPr>
          <p:nvPr>
            <p:ph type="sldNum" sz="quarter" idx="12"/>
          </p:nvPr>
        </p:nvSpPr>
        <p:spPr/>
        <p:txBody>
          <a:bodyPr/>
          <a:lstStyle/>
          <a:p>
            <a:fld id="{0DF7440C-D25B-4954-BC09-5BBAAA513C42}" type="slidenum">
              <a:rPr lang="en-US" smtClean="0"/>
              <a:pPr/>
              <a:t>14</a:t>
            </a:fld>
            <a:endParaRPr lang="en-US"/>
          </a:p>
        </p:txBody>
      </p:sp>
    </p:spTree>
    <p:extLst>
      <p:ext uri="{BB962C8B-B14F-4D97-AF65-F5344CB8AC3E}">
        <p14:creationId xmlns:p14="http://schemas.microsoft.com/office/powerpoint/2010/main" val="32703774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571" y="5648"/>
            <a:ext cx="7772400" cy="759056"/>
          </a:xfrm>
        </p:spPr>
        <p:txBody>
          <a:bodyPr>
            <a:normAutofit/>
          </a:bodyPr>
          <a:lstStyle/>
          <a:p>
            <a:r>
              <a:rPr lang="en-US" dirty="0" smtClean="0"/>
              <a:t>The pumping process</a:t>
            </a:r>
            <a:endParaRPr lang="en-US" dirty="0"/>
          </a:p>
        </p:txBody>
      </p:sp>
      <p:grpSp>
        <p:nvGrpSpPr>
          <p:cNvPr id="5" name="Group 22"/>
          <p:cNvGrpSpPr/>
          <p:nvPr/>
        </p:nvGrpSpPr>
        <p:grpSpPr>
          <a:xfrm>
            <a:off x="107504" y="1196752"/>
            <a:ext cx="3945213" cy="1584176"/>
            <a:chOff x="107504" y="1700808"/>
            <a:chExt cx="3945213" cy="1584176"/>
          </a:xfrm>
        </p:grpSpPr>
        <p:sp>
          <p:nvSpPr>
            <p:cNvPr id="3" name="Freeform 2"/>
            <p:cNvSpPr/>
            <p:nvPr/>
          </p:nvSpPr>
          <p:spPr>
            <a:xfrm>
              <a:off x="588300" y="1787815"/>
              <a:ext cx="3464417" cy="1455313"/>
            </a:xfrm>
            <a:custGeom>
              <a:avLst/>
              <a:gdLst>
                <a:gd name="connsiteX0" fmla="*/ 0 w 3464417"/>
                <a:gd name="connsiteY0" fmla="*/ 0 h 1455313"/>
                <a:gd name="connsiteX1" fmla="*/ 1596980 w 3464417"/>
                <a:gd name="connsiteY1" fmla="*/ 0 h 1455313"/>
                <a:gd name="connsiteX2" fmla="*/ 1596980 w 3464417"/>
                <a:gd name="connsiteY2" fmla="*/ 785611 h 1455313"/>
                <a:gd name="connsiteX3" fmla="*/ 2537138 w 3464417"/>
                <a:gd name="connsiteY3" fmla="*/ 785611 h 1455313"/>
                <a:gd name="connsiteX4" fmla="*/ 2537138 w 3464417"/>
                <a:gd name="connsiteY4" fmla="*/ 528034 h 1455313"/>
                <a:gd name="connsiteX5" fmla="*/ 2537138 w 3464417"/>
                <a:gd name="connsiteY5" fmla="*/ 437882 h 1455313"/>
                <a:gd name="connsiteX6" fmla="*/ 3464417 w 3464417"/>
                <a:gd name="connsiteY6" fmla="*/ 437882 h 1455313"/>
                <a:gd name="connsiteX7" fmla="*/ 3464417 w 3464417"/>
                <a:gd name="connsiteY7" fmla="*/ 1416676 h 1455313"/>
                <a:gd name="connsiteX8" fmla="*/ 2562896 w 3464417"/>
                <a:gd name="connsiteY8" fmla="*/ 1416676 h 1455313"/>
                <a:gd name="connsiteX9" fmla="*/ 2562896 w 3464417"/>
                <a:gd name="connsiteY9" fmla="*/ 978794 h 1455313"/>
                <a:gd name="connsiteX10" fmla="*/ 1596980 w 3464417"/>
                <a:gd name="connsiteY10" fmla="*/ 978794 h 1455313"/>
                <a:gd name="connsiteX11" fmla="*/ 1596980 w 3464417"/>
                <a:gd name="connsiteY11" fmla="*/ 1455313 h 1455313"/>
                <a:gd name="connsiteX12" fmla="*/ 12879 w 3464417"/>
                <a:gd name="connsiteY12" fmla="*/ 1455313 h 1455313"/>
                <a:gd name="connsiteX13" fmla="*/ 0 w 3464417"/>
                <a:gd name="connsiteY13" fmla="*/ 0 h 1455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417" h="1455313">
                  <a:moveTo>
                    <a:pt x="0" y="0"/>
                  </a:moveTo>
                  <a:lnTo>
                    <a:pt x="1596980" y="0"/>
                  </a:lnTo>
                  <a:lnTo>
                    <a:pt x="1596980" y="785611"/>
                  </a:lnTo>
                  <a:lnTo>
                    <a:pt x="2537138" y="785611"/>
                  </a:lnTo>
                  <a:lnTo>
                    <a:pt x="2537138" y="528034"/>
                  </a:lnTo>
                  <a:lnTo>
                    <a:pt x="2537138" y="437882"/>
                  </a:lnTo>
                  <a:lnTo>
                    <a:pt x="3464417" y="437882"/>
                  </a:lnTo>
                  <a:lnTo>
                    <a:pt x="3464417" y="1416676"/>
                  </a:lnTo>
                  <a:lnTo>
                    <a:pt x="2562896" y="1416676"/>
                  </a:lnTo>
                  <a:lnTo>
                    <a:pt x="2562896" y="978794"/>
                  </a:lnTo>
                  <a:lnTo>
                    <a:pt x="1596980" y="978794"/>
                  </a:lnTo>
                  <a:lnTo>
                    <a:pt x="1596980" y="1455313"/>
                  </a:lnTo>
                  <a:lnTo>
                    <a:pt x="12879" y="1455313"/>
                  </a:lnTo>
                  <a:lnTo>
                    <a:pt x="0" y="0"/>
                  </a:lnTo>
                  <a:close/>
                </a:path>
              </a:pathLst>
            </a:cu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a:off x="829364" y="2971329"/>
              <a:ext cx="502276" cy="167425"/>
            </a:xfrm>
            <a:custGeom>
              <a:avLst/>
              <a:gdLst>
                <a:gd name="connsiteX0" fmla="*/ 0 w 502276"/>
                <a:gd name="connsiteY0" fmla="*/ 0 h 167425"/>
                <a:gd name="connsiteX1" fmla="*/ 90152 w 502276"/>
                <a:gd name="connsiteY1" fmla="*/ 167425 h 167425"/>
                <a:gd name="connsiteX2" fmla="*/ 425003 w 502276"/>
                <a:gd name="connsiteY2" fmla="*/ 167425 h 167425"/>
                <a:gd name="connsiteX3" fmla="*/ 502276 w 502276"/>
                <a:gd name="connsiteY3" fmla="*/ 0 h 167425"/>
              </a:gdLst>
              <a:ahLst/>
              <a:cxnLst>
                <a:cxn ang="0">
                  <a:pos x="connsiteX0" y="connsiteY0"/>
                </a:cxn>
                <a:cxn ang="0">
                  <a:pos x="connsiteX1" y="connsiteY1"/>
                </a:cxn>
                <a:cxn ang="0">
                  <a:pos x="connsiteX2" y="connsiteY2"/>
                </a:cxn>
                <a:cxn ang="0">
                  <a:pos x="connsiteX3" y="connsiteY3"/>
                </a:cxn>
              </a:cxnLst>
              <a:rect l="l" t="t" r="r" b="b"/>
              <a:pathLst>
                <a:path w="502276" h="167425">
                  <a:moveTo>
                    <a:pt x="0" y="0"/>
                  </a:moveTo>
                  <a:lnTo>
                    <a:pt x="90152" y="167425"/>
                  </a:lnTo>
                  <a:lnTo>
                    <a:pt x="425003" y="167425"/>
                  </a:lnTo>
                  <a:lnTo>
                    <a:pt x="502276" y="0"/>
                  </a:lnTo>
                </a:path>
              </a:pathLst>
            </a:cu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Freeform 6"/>
            <p:cNvSpPr/>
            <p:nvPr/>
          </p:nvSpPr>
          <p:spPr>
            <a:xfrm>
              <a:off x="871422" y="3031430"/>
              <a:ext cx="433387" cy="109538"/>
            </a:xfrm>
            <a:custGeom>
              <a:avLst/>
              <a:gdLst>
                <a:gd name="connsiteX0" fmla="*/ 0 w 433387"/>
                <a:gd name="connsiteY0" fmla="*/ 9525 h 109538"/>
                <a:gd name="connsiteX1" fmla="*/ 52387 w 433387"/>
                <a:gd name="connsiteY1" fmla="*/ 109538 h 109538"/>
                <a:gd name="connsiteX2" fmla="*/ 381000 w 433387"/>
                <a:gd name="connsiteY2" fmla="*/ 109538 h 109538"/>
                <a:gd name="connsiteX3" fmla="*/ 433387 w 433387"/>
                <a:gd name="connsiteY3" fmla="*/ 0 h 109538"/>
                <a:gd name="connsiteX4" fmla="*/ 0 w 433387"/>
                <a:gd name="connsiteY4" fmla="*/ 9525 h 109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387" h="109538">
                  <a:moveTo>
                    <a:pt x="0" y="9525"/>
                  </a:moveTo>
                  <a:lnTo>
                    <a:pt x="52387" y="109538"/>
                  </a:lnTo>
                  <a:lnTo>
                    <a:pt x="381000" y="109538"/>
                  </a:lnTo>
                  <a:lnTo>
                    <a:pt x="433387" y="0"/>
                  </a:lnTo>
                  <a:lnTo>
                    <a:pt x="0" y="9525"/>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87745" y="1988840"/>
              <a:ext cx="72008" cy="45719"/>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907704" y="2915652"/>
              <a:ext cx="322524" cy="369332"/>
            </a:xfrm>
            <a:prstGeom prst="rect">
              <a:avLst/>
            </a:prstGeom>
            <a:noFill/>
          </p:spPr>
          <p:txBody>
            <a:bodyPr wrap="none" rtlCol="0">
              <a:spAutoFit/>
            </a:bodyPr>
            <a:lstStyle/>
            <a:p>
              <a:r>
                <a:rPr lang="en-US" dirty="0" smtClean="0"/>
                <a:t>V</a:t>
              </a:r>
              <a:endParaRPr lang="en-US" dirty="0"/>
            </a:p>
          </p:txBody>
        </p:sp>
        <p:sp>
          <p:nvSpPr>
            <p:cNvPr id="10" name="TextBox 9"/>
            <p:cNvSpPr txBox="1"/>
            <p:nvPr/>
          </p:nvSpPr>
          <p:spPr>
            <a:xfrm>
              <a:off x="1691680" y="1772816"/>
              <a:ext cx="290464" cy="369332"/>
            </a:xfrm>
            <a:prstGeom prst="rect">
              <a:avLst/>
            </a:prstGeom>
            <a:noFill/>
          </p:spPr>
          <p:txBody>
            <a:bodyPr wrap="none" rtlCol="0">
              <a:spAutoFit/>
            </a:bodyPr>
            <a:lstStyle/>
            <a:p>
              <a:r>
                <a:rPr lang="en-US" dirty="0" smtClean="0"/>
                <a:t>p</a:t>
              </a:r>
              <a:endParaRPr lang="en-US" dirty="0"/>
            </a:p>
          </p:txBody>
        </p:sp>
        <p:sp>
          <p:nvSpPr>
            <p:cNvPr id="11" name="TextBox 10"/>
            <p:cNvSpPr txBox="1"/>
            <p:nvPr/>
          </p:nvSpPr>
          <p:spPr>
            <a:xfrm>
              <a:off x="107504" y="1700808"/>
              <a:ext cx="428322" cy="369332"/>
            </a:xfrm>
            <a:prstGeom prst="rect">
              <a:avLst/>
            </a:prstGeom>
            <a:noFill/>
          </p:spPr>
          <p:txBody>
            <a:bodyPr wrap="none" rtlCol="0">
              <a:spAutoFit/>
            </a:bodyPr>
            <a:lstStyle/>
            <a:p>
              <a:r>
                <a:rPr lang="en-US" dirty="0" smtClean="0"/>
                <a:t>Q</a:t>
              </a:r>
              <a:r>
                <a:rPr lang="en-US" baseline="-25000" dirty="0" smtClean="0"/>
                <a:t>L</a:t>
              </a:r>
              <a:endParaRPr lang="en-US" baseline="-25000" dirty="0"/>
            </a:p>
          </p:txBody>
        </p:sp>
        <p:sp>
          <p:nvSpPr>
            <p:cNvPr id="12" name="TextBox 11"/>
            <p:cNvSpPr txBox="1"/>
            <p:nvPr/>
          </p:nvSpPr>
          <p:spPr>
            <a:xfrm>
              <a:off x="836405" y="2151908"/>
              <a:ext cx="452368" cy="369332"/>
            </a:xfrm>
            <a:prstGeom prst="rect">
              <a:avLst/>
            </a:prstGeom>
            <a:noFill/>
          </p:spPr>
          <p:txBody>
            <a:bodyPr wrap="none" rtlCol="0">
              <a:spAutoFit/>
            </a:bodyPr>
            <a:lstStyle/>
            <a:p>
              <a:r>
                <a:rPr lang="en-US" dirty="0" smtClean="0"/>
                <a:t>Q</a:t>
              </a:r>
              <a:r>
                <a:rPr lang="en-US" baseline="-25000" dirty="0" smtClean="0"/>
                <a:t>G</a:t>
              </a:r>
              <a:endParaRPr lang="en-US" baseline="-25000" dirty="0"/>
            </a:p>
          </p:txBody>
        </p:sp>
        <p:sp>
          <p:nvSpPr>
            <p:cNvPr id="13" name="TextBox 12"/>
            <p:cNvSpPr txBox="1"/>
            <p:nvPr/>
          </p:nvSpPr>
          <p:spPr>
            <a:xfrm>
              <a:off x="1115616" y="2555612"/>
              <a:ext cx="409086" cy="369332"/>
            </a:xfrm>
            <a:prstGeom prst="rect">
              <a:avLst/>
            </a:prstGeom>
            <a:noFill/>
          </p:spPr>
          <p:txBody>
            <a:bodyPr wrap="none" rtlCol="0">
              <a:spAutoFit/>
            </a:bodyPr>
            <a:lstStyle/>
            <a:p>
              <a:r>
                <a:rPr lang="en-US" dirty="0" smtClean="0"/>
                <a:t>Q</a:t>
              </a:r>
              <a:r>
                <a:rPr lang="en-US" baseline="-25000" dirty="0" smtClean="0"/>
                <a:t>v</a:t>
              </a:r>
              <a:endParaRPr lang="en-US" baseline="-25000" dirty="0"/>
            </a:p>
          </p:txBody>
        </p:sp>
        <p:cxnSp>
          <p:nvCxnSpPr>
            <p:cNvPr id="15" name="Straight Arrow Connector 14"/>
            <p:cNvCxnSpPr/>
            <p:nvPr/>
          </p:nvCxnSpPr>
          <p:spPr>
            <a:xfrm>
              <a:off x="467544" y="1988840"/>
              <a:ext cx="288032" cy="72008"/>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611560" y="2348880"/>
              <a:ext cx="288032" cy="1588"/>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flipH="1" flipV="1">
              <a:off x="947473" y="2908374"/>
              <a:ext cx="288032" cy="1588"/>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907704" y="2492896"/>
              <a:ext cx="280846" cy="369332"/>
            </a:xfrm>
            <a:prstGeom prst="rect">
              <a:avLst/>
            </a:prstGeom>
            <a:noFill/>
          </p:spPr>
          <p:txBody>
            <a:bodyPr wrap="none" rtlCol="0">
              <a:spAutoFit/>
            </a:bodyPr>
            <a:lstStyle/>
            <a:p>
              <a:r>
                <a:rPr lang="en-US" dirty="0" smtClean="0"/>
                <a:t>S</a:t>
              </a:r>
              <a:endParaRPr lang="en-US" dirty="0"/>
            </a:p>
          </p:txBody>
        </p:sp>
        <p:sp>
          <p:nvSpPr>
            <p:cNvPr id="21" name="TextBox 20"/>
            <p:cNvSpPr txBox="1"/>
            <p:nvPr/>
          </p:nvSpPr>
          <p:spPr>
            <a:xfrm>
              <a:off x="3131840" y="2492896"/>
              <a:ext cx="351378" cy="369332"/>
            </a:xfrm>
            <a:prstGeom prst="rect">
              <a:avLst/>
            </a:prstGeom>
            <a:noFill/>
          </p:spPr>
          <p:txBody>
            <a:bodyPr wrap="none" rtlCol="0">
              <a:spAutoFit/>
            </a:bodyPr>
            <a:lstStyle/>
            <a:p>
              <a:r>
                <a:rPr lang="en-US" dirty="0" smtClean="0"/>
                <a:t>S</a:t>
              </a:r>
              <a:r>
                <a:rPr lang="en-US" baseline="30000" dirty="0" smtClean="0"/>
                <a:t>*</a:t>
              </a:r>
              <a:endParaRPr lang="en-US" baseline="30000" dirty="0"/>
            </a:p>
          </p:txBody>
        </p:sp>
      </p:grpSp>
      <p:sp>
        <p:nvSpPr>
          <p:cNvPr id="18" name="TextBox 17"/>
          <p:cNvSpPr txBox="1"/>
          <p:nvPr/>
        </p:nvSpPr>
        <p:spPr>
          <a:xfrm>
            <a:off x="4211960" y="908720"/>
            <a:ext cx="4824536" cy="1477328"/>
          </a:xfrm>
          <a:prstGeom prst="rect">
            <a:avLst/>
          </a:prstGeom>
          <a:noFill/>
        </p:spPr>
        <p:txBody>
          <a:bodyPr wrap="square" rtlCol="0">
            <a:spAutoFit/>
          </a:bodyPr>
          <a:lstStyle/>
          <a:p>
            <a:r>
              <a:rPr lang="en-US" i="1" dirty="0" smtClean="0"/>
              <a:t>S* </a:t>
            </a:r>
            <a:r>
              <a:rPr lang="en-US" dirty="0" smtClean="0"/>
              <a:t> pumping speed of the pump</a:t>
            </a:r>
          </a:p>
          <a:p>
            <a:r>
              <a:rPr lang="en-US" i="1" dirty="0" smtClean="0"/>
              <a:t>S</a:t>
            </a:r>
            <a:r>
              <a:rPr lang="en-US" dirty="0" smtClean="0"/>
              <a:t>  pumping speed at the vessel, of volume </a:t>
            </a:r>
            <a:r>
              <a:rPr lang="en-US" i="1" dirty="0" smtClean="0"/>
              <a:t>V</a:t>
            </a:r>
          </a:p>
          <a:p>
            <a:r>
              <a:rPr lang="en-US" i="1" dirty="0" smtClean="0"/>
              <a:t>p</a:t>
            </a:r>
            <a:r>
              <a:rPr lang="en-US" dirty="0" smtClean="0"/>
              <a:t>  pressure in the vessel</a:t>
            </a:r>
          </a:p>
          <a:p>
            <a:r>
              <a:rPr lang="en-US" i="1" dirty="0" err="1" smtClean="0"/>
              <a:t>Q</a:t>
            </a:r>
            <a:r>
              <a:rPr lang="en-US" i="1" baseline="-25000" dirty="0" err="1" smtClean="0"/>
              <a:t>tot</a:t>
            </a:r>
            <a:r>
              <a:rPr lang="en-US" dirty="0" smtClean="0"/>
              <a:t> = sum of all gas loads entering the vessel: outgassing, leaks and permeation, process gas…</a:t>
            </a:r>
            <a:endParaRPr lang="en-US" dirty="0"/>
          </a:p>
        </p:txBody>
      </p:sp>
      <p:grpSp>
        <p:nvGrpSpPr>
          <p:cNvPr id="44" name="Group 43"/>
          <p:cNvGrpSpPr/>
          <p:nvPr/>
        </p:nvGrpSpPr>
        <p:grpSpPr>
          <a:xfrm>
            <a:off x="5076056" y="2636912"/>
            <a:ext cx="2664296" cy="385316"/>
            <a:chOff x="5076056" y="3212976"/>
            <a:chExt cx="2664296" cy="385316"/>
          </a:xfrm>
        </p:grpSpPr>
        <p:sp>
          <p:nvSpPr>
            <p:cNvPr id="35" name="Rectangle 34"/>
            <p:cNvSpPr/>
            <p:nvPr/>
          </p:nvSpPr>
          <p:spPr>
            <a:xfrm>
              <a:off x="5076056" y="3212976"/>
              <a:ext cx="2664296" cy="360040"/>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22" name="Object 21"/>
            <p:cNvGraphicFramePr>
              <a:graphicFrameLocks noChangeAspect="1"/>
            </p:cNvGraphicFramePr>
            <p:nvPr/>
          </p:nvGraphicFramePr>
          <p:xfrm>
            <a:off x="5148064" y="3212976"/>
            <a:ext cx="2494414" cy="385316"/>
          </p:xfrm>
          <a:graphic>
            <a:graphicData uri="http://schemas.openxmlformats.org/presentationml/2006/ole">
              <mc:AlternateContent xmlns:mc="http://schemas.openxmlformats.org/markup-compatibility/2006">
                <mc:Choice xmlns:v="urn:schemas-microsoft-com:vml" Requires="v">
                  <p:oleObj spid="_x0000_s397899" name="Equation" r:id="rId4" imgW="1562100" imgH="241300" progId="Equation.3">
                    <p:embed/>
                  </p:oleObj>
                </mc:Choice>
                <mc:Fallback>
                  <p:oleObj name="Equation" r:id="rId4" imgW="1562100" imgH="241300" progId="Equation.3">
                    <p:embed/>
                    <p:pic>
                      <p:nvPicPr>
                        <p:cNvPr id="0" name="Picture 19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8064" y="3212976"/>
                          <a:ext cx="2494414" cy="3853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25" name="TextBox 24"/>
          <p:cNvSpPr txBox="1"/>
          <p:nvPr/>
        </p:nvSpPr>
        <p:spPr>
          <a:xfrm>
            <a:off x="170160" y="3275692"/>
            <a:ext cx="5796644" cy="369332"/>
          </a:xfrm>
          <a:prstGeom prst="rect">
            <a:avLst/>
          </a:prstGeom>
          <a:solidFill>
            <a:schemeClr val="bg1">
              <a:lumMod val="85000"/>
            </a:schemeClr>
          </a:solidFill>
        </p:spPr>
        <p:txBody>
          <a:bodyPr wrap="square" rtlCol="0">
            <a:spAutoFit/>
          </a:bodyPr>
          <a:lstStyle/>
          <a:p>
            <a:r>
              <a:rPr lang="en-US" dirty="0" smtClean="0"/>
              <a:t>BASIC EQUATION OF PUMPING – or the Continuity Equation</a:t>
            </a:r>
            <a:endParaRPr lang="en-US" dirty="0"/>
          </a:p>
        </p:txBody>
      </p:sp>
      <p:sp>
        <p:nvSpPr>
          <p:cNvPr id="6" name="Slide Number Placeholder 5"/>
          <p:cNvSpPr>
            <a:spLocks noGrp="1"/>
          </p:cNvSpPr>
          <p:nvPr>
            <p:ph type="sldNum" sz="quarter" idx="12"/>
          </p:nvPr>
        </p:nvSpPr>
        <p:spPr/>
        <p:txBody>
          <a:bodyPr/>
          <a:lstStyle/>
          <a:p>
            <a:fld id="{0DF7440C-D25B-4954-BC09-5BBAAA513C42}" type="slidenum">
              <a:rPr lang="en-US" smtClean="0"/>
              <a:pPr/>
              <a:t>15</a:t>
            </a:fld>
            <a:endParaRPr lang="en-US"/>
          </a:p>
        </p:txBody>
      </p:sp>
      <p:sp>
        <p:nvSpPr>
          <p:cNvPr id="43" name="TextBox 42"/>
          <p:cNvSpPr txBox="1"/>
          <p:nvPr/>
        </p:nvSpPr>
        <p:spPr>
          <a:xfrm>
            <a:off x="159423" y="1975054"/>
            <a:ext cx="420308" cy="369332"/>
          </a:xfrm>
          <a:prstGeom prst="rect">
            <a:avLst/>
          </a:prstGeom>
          <a:noFill/>
        </p:spPr>
        <p:txBody>
          <a:bodyPr wrap="none" rtlCol="0">
            <a:spAutoFit/>
          </a:bodyPr>
          <a:lstStyle/>
          <a:p>
            <a:r>
              <a:rPr lang="en-US" dirty="0" err="1" smtClean="0"/>
              <a:t>Q</a:t>
            </a:r>
            <a:r>
              <a:rPr lang="en-US" baseline="-25000" dirty="0" err="1"/>
              <a:t>p</a:t>
            </a:r>
            <a:endParaRPr lang="en-US" baseline="-25000" dirty="0"/>
          </a:p>
        </p:txBody>
      </p:sp>
      <p:cxnSp>
        <p:nvCxnSpPr>
          <p:cNvPr id="48" name="Straight Arrow Connector 47"/>
          <p:cNvCxnSpPr/>
          <p:nvPr/>
        </p:nvCxnSpPr>
        <p:spPr>
          <a:xfrm>
            <a:off x="519463" y="2263086"/>
            <a:ext cx="288032" cy="72008"/>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260268" y="1453426"/>
            <a:ext cx="734496" cy="369332"/>
          </a:xfrm>
          <a:prstGeom prst="rect">
            <a:avLst/>
          </a:prstGeom>
          <a:noFill/>
        </p:spPr>
        <p:txBody>
          <a:bodyPr wrap="none" rtlCol="0">
            <a:spAutoFit/>
          </a:bodyPr>
          <a:lstStyle/>
          <a:p>
            <a:r>
              <a:rPr lang="en-GB" dirty="0" smtClean="0"/>
              <a:t>pump</a:t>
            </a:r>
            <a:endParaRPr lang="en-GB" dirty="0"/>
          </a:p>
        </p:txBody>
      </p:sp>
      <p:sp>
        <p:nvSpPr>
          <p:cNvPr id="50" name="TextBox 49"/>
          <p:cNvSpPr txBox="1"/>
          <p:nvPr/>
        </p:nvSpPr>
        <p:spPr>
          <a:xfrm>
            <a:off x="585663" y="914427"/>
            <a:ext cx="749885" cy="369332"/>
          </a:xfrm>
          <a:prstGeom prst="rect">
            <a:avLst/>
          </a:prstGeom>
          <a:noFill/>
        </p:spPr>
        <p:txBody>
          <a:bodyPr wrap="none" rtlCol="0">
            <a:spAutoFit/>
          </a:bodyPr>
          <a:lstStyle/>
          <a:p>
            <a:r>
              <a:rPr lang="en-GB" dirty="0" smtClean="0"/>
              <a:t>vessel</a:t>
            </a:r>
            <a:endParaRPr lang="en-GB" dirty="0"/>
          </a:p>
        </p:txBody>
      </p:sp>
      <p:grpSp>
        <p:nvGrpSpPr>
          <p:cNvPr id="30" name="Group 29"/>
          <p:cNvGrpSpPr/>
          <p:nvPr/>
        </p:nvGrpSpPr>
        <p:grpSpPr>
          <a:xfrm>
            <a:off x="3400678" y="5661248"/>
            <a:ext cx="5563810" cy="373261"/>
            <a:chOff x="3400678" y="5661248"/>
            <a:chExt cx="5563810" cy="373261"/>
          </a:xfrm>
        </p:grpSpPr>
        <p:sp>
          <p:nvSpPr>
            <p:cNvPr id="55" name="Rectangle 54"/>
            <p:cNvSpPr/>
            <p:nvPr/>
          </p:nvSpPr>
          <p:spPr>
            <a:xfrm>
              <a:off x="3400678" y="5670540"/>
              <a:ext cx="1068086" cy="360040"/>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23" name="Object 22"/>
            <p:cNvGraphicFramePr>
              <a:graphicFrameLocks noChangeAspect="1"/>
            </p:cNvGraphicFramePr>
            <p:nvPr>
              <p:extLst>
                <p:ext uri="{D42A27DB-BD31-4B8C-83A1-F6EECF244321}">
                  <p14:modId xmlns:p14="http://schemas.microsoft.com/office/powerpoint/2010/main" val="1216197882"/>
                </p:ext>
              </p:extLst>
            </p:nvPr>
          </p:nvGraphicFramePr>
          <p:xfrm>
            <a:off x="3604667" y="5709072"/>
            <a:ext cx="608012" cy="325437"/>
          </p:xfrm>
          <a:graphic>
            <a:graphicData uri="http://schemas.openxmlformats.org/presentationml/2006/ole">
              <mc:AlternateContent xmlns:mc="http://schemas.openxmlformats.org/markup-compatibility/2006">
                <mc:Choice xmlns:v="urn:schemas-microsoft-com:vml" Requires="v">
                  <p:oleObj spid="_x0000_s397900" name="Equation" r:id="rId6" imgW="380880" imgH="203040" progId="Equation.3">
                    <p:embed/>
                  </p:oleObj>
                </mc:Choice>
                <mc:Fallback>
                  <p:oleObj name="Equation" r:id="rId6" imgW="380880" imgH="203040" progId="Equation.3">
                    <p:embed/>
                    <p:pic>
                      <p:nvPicPr>
                        <p:cNvPr id="0" name="Picture 19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04667" y="5709072"/>
                          <a:ext cx="608012" cy="325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 name="TextBox 26"/>
            <p:cNvSpPr txBox="1"/>
            <p:nvPr/>
          </p:nvSpPr>
          <p:spPr>
            <a:xfrm>
              <a:off x="4508460" y="5661248"/>
              <a:ext cx="4456028" cy="369332"/>
            </a:xfrm>
            <a:prstGeom prst="rect">
              <a:avLst/>
            </a:prstGeom>
            <a:noFill/>
          </p:spPr>
          <p:txBody>
            <a:bodyPr wrap="none" rtlCol="0">
              <a:spAutoFit/>
            </a:bodyPr>
            <a:lstStyle/>
            <a:p>
              <a:r>
                <a:rPr lang="en-GB" dirty="0"/>
                <a:t>C</a:t>
              </a:r>
              <a:r>
                <a:rPr lang="en-GB" dirty="0" smtClean="0"/>
                <a:t>hange of amount of free gas in the volume </a:t>
              </a:r>
              <a:r>
                <a:rPr lang="en-GB" i="1" dirty="0" smtClean="0">
                  <a:latin typeface="Cambria" pitchFamily="18" charset="0"/>
                </a:rPr>
                <a:t>V</a:t>
              </a:r>
              <a:endParaRPr lang="en-GB" i="1" dirty="0">
                <a:latin typeface="Cambria" pitchFamily="18" charset="0"/>
              </a:endParaRPr>
            </a:p>
          </p:txBody>
        </p:sp>
      </p:grpSp>
      <p:grpSp>
        <p:nvGrpSpPr>
          <p:cNvPr id="24" name="Group 23"/>
          <p:cNvGrpSpPr/>
          <p:nvPr/>
        </p:nvGrpSpPr>
        <p:grpSpPr>
          <a:xfrm>
            <a:off x="3399338" y="4798893"/>
            <a:ext cx="5565150" cy="646331"/>
            <a:chOff x="3399338" y="4798893"/>
            <a:chExt cx="5565150" cy="646331"/>
          </a:xfrm>
        </p:grpSpPr>
        <p:sp>
          <p:nvSpPr>
            <p:cNvPr id="56" name="Rectangle 55"/>
            <p:cNvSpPr/>
            <p:nvPr/>
          </p:nvSpPr>
          <p:spPr>
            <a:xfrm>
              <a:off x="3399338" y="4800072"/>
              <a:ext cx="1068086" cy="360040"/>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51" name="Object 50"/>
            <p:cNvGraphicFramePr>
              <a:graphicFrameLocks noChangeAspect="1"/>
            </p:cNvGraphicFramePr>
            <p:nvPr>
              <p:extLst>
                <p:ext uri="{D42A27DB-BD31-4B8C-83A1-F6EECF244321}">
                  <p14:modId xmlns:p14="http://schemas.microsoft.com/office/powerpoint/2010/main" val="2056436862"/>
                </p:ext>
              </p:extLst>
            </p:nvPr>
          </p:nvGraphicFramePr>
          <p:xfrm>
            <a:off x="3491880" y="4846345"/>
            <a:ext cx="831850" cy="325437"/>
          </p:xfrm>
          <a:graphic>
            <a:graphicData uri="http://schemas.openxmlformats.org/presentationml/2006/ole">
              <mc:AlternateContent xmlns:mc="http://schemas.openxmlformats.org/markup-compatibility/2006">
                <mc:Choice xmlns:v="urn:schemas-microsoft-com:vml" Requires="v">
                  <p:oleObj spid="_x0000_s397901" name="Equation" r:id="rId8" imgW="520560" imgH="203040" progId="Equation.3">
                    <p:embed/>
                  </p:oleObj>
                </mc:Choice>
                <mc:Fallback>
                  <p:oleObj name="Equation" r:id="rId8" imgW="520560" imgH="203040" progId="Equation.3">
                    <p:embed/>
                    <p:pic>
                      <p:nvPicPr>
                        <p:cNvPr id="0" name="Picture 20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91880" y="4846345"/>
                          <a:ext cx="831850" cy="325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2" name="TextBox 51"/>
            <p:cNvSpPr txBox="1"/>
            <p:nvPr/>
          </p:nvSpPr>
          <p:spPr>
            <a:xfrm>
              <a:off x="4508460" y="4798893"/>
              <a:ext cx="4456028" cy="646331"/>
            </a:xfrm>
            <a:prstGeom prst="rect">
              <a:avLst/>
            </a:prstGeom>
            <a:noFill/>
          </p:spPr>
          <p:txBody>
            <a:bodyPr wrap="square" rtlCol="0">
              <a:spAutoFit/>
            </a:bodyPr>
            <a:lstStyle/>
            <a:p>
              <a:r>
                <a:rPr lang="en-GB" dirty="0" smtClean="0"/>
                <a:t>Gas pumped away in a time </a:t>
              </a:r>
              <a:r>
                <a:rPr lang="en-GB" i="1" dirty="0" err="1">
                  <a:latin typeface="Cambria" pitchFamily="18" charset="0"/>
                </a:rPr>
                <a:t>dt</a:t>
              </a:r>
              <a:r>
                <a:rPr lang="en-GB" dirty="0" smtClean="0"/>
                <a:t> at pressure </a:t>
              </a:r>
              <a:r>
                <a:rPr lang="en-GB" i="1" dirty="0">
                  <a:latin typeface="Cambria" pitchFamily="18" charset="0"/>
                </a:rPr>
                <a:t>p</a:t>
              </a:r>
              <a:r>
                <a:rPr lang="en-GB" dirty="0" smtClean="0"/>
                <a:t> and speed </a:t>
              </a:r>
              <a:r>
                <a:rPr lang="en-GB" i="1" dirty="0">
                  <a:latin typeface="Cambria" pitchFamily="18" charset="0"/>
                </a:rPr>
                <a:t>S</a:t>
              </a:r>
            </a:p>
          </p:txBody>
        </p:sp>
      </p:grpSp>
      <p:grpSp>
        <p:nvGrpSpPr>
          <p:cNvPr id="43013" name="Group 43012"/>
          <p:cNvGrpSpPr/>
          <p:nvPr/>
        </p:nvGrpSpPr>
        <p:grpSpPr>
          <a:xfrm>
            <a:off x="467544" y="4005064"/>
            <a:ext cx="2600938" cy="366911"/>
            <a:chOff x="467544" y="4005064"/>
            <a:chExt cx="2600938" cy="366911"/>
          </a:xfrm>
        </p:grpSpPr>
        <p:sp>
          <p:nvSpPr>
            <p:cNvPr id="37" name="Rectangle 36"/>
            <p:cNvSpPr/>
            <p:nvPr/>
          </p:nvSpPr>
          <p:spPr>
            <a:xfrm>
              <a:off x="467544" y="4005064"/>
              <a:ext cx="2600938" cy="360040"/>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43011" name="Object 3"/>
            <p:cNvGraphicFramePr>
              <a:graphicFrameLocks noChangeAspect="1"/>
            </p:cNvGraphicFramePr>
            <p:nvPr>
              <p:extLst>
                <p:ext uri="{D42A27DB-BD31-4B8C-83A1-F6EECF244321}">
                  <p14:modId xmlns:p14="http://schemas.microsoft.com/office/powerpoint/2010/main" val="2779168070"/>
                </p:ext>
              </p:extLst>
            </p:nvPr>
          </p:nvGraphicFramePr>
          <p:xfrm>
            <a:off x="471637" y="4005263"/>
            <a:ext cx="2516187" cy="366712"/>
          </p:xfrm>
          <a:graphic>
            <a:graphicData uri="http://schemas.openxmlformats.org/presentationml/2006/ole">
              <mc:AlternateContent xmlns:mc="http://schemas.openxmlformats.org/markup-compatibility/2006">
                <mc:Choice xmlns:v="urn:schemas-microsoft-com:vml" Requires="v">
                  <p:oleObj spid="_x0000_s397902" name="Equation" r:id="rId10" imgW="1574640" imgH="228600" progId="Equation.3">
                    <p:embed/>
                  </p:oleObj>
                </mc:Choice>
                <mc:Fallback>
                  <p:oleObj name="Equation" r:id="rId10" imgW="1574640" imgH="228600" progId="Equation.3">
                    <p:embed/>
                    <p:pic>
                      <p:nvPicPr>
                        <p:cNvPr id="0" name="Picture 19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1637" y="4005263"/>
                          <a:ext cx="2516187" cy="366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43009" name="Group 43008"/>
          <p:cNvGrpSpPr/>
          <p:nvPr/>
        </p:nvGrpSpPr>
        <p:grpSpPr>
          <a:xfrm>
            <a:off x="3400677" y="3933056"/>
            <a:ext cx="5495496" cy="646331"/>
            <a:chOff x="3400677" y="3933056"/>
            <a:chExt cx="5495496" cy="646331"/>
          </a:xfrm>
        </p:grpSpPr>
        <p:grpSp>
          <p:nvGrpSpPr>
            <p:cNvPr id="14" name="Group 13"/>
            <p:cNvGrpSpPr/>
            <p:nvPr/>
          </p:nvGrpSpPr>
          <p:grpSpPr>
            <a:xfrm>
              <a:off x="3400677" y="3933056"/>
              <a:ext cx="5495496" cy="646331"/>
              <a:chOff x="3400677" y="3933056"/>
              <a:chExt cx="5495496" cy="646331"/>
            </a:xfrm>
          </p:grpSpPr>
          <p:sp>
            <p:nvSpPr>
              <p:cNvPr id="57" name="Rectangle 56"/>
              <p:cNvSpPr/>
              <p:nvPr/>
            </p:nvSpPr>
            <p:spPr>
              <a:xfrm>
                <a:off x="3400677" y="4005064"/>
                <a:ext cx="1068086" cy="360040"/>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sp>
            <p:nvSpPr>
              <p:cNvPr id="54" name="TextBox 53"/>
              <p:cNvSpPr txBox="1"/>
              <p:nvPr/>
            </p:nvSpPr>
            <p:spPr>
              <a:xfrm>
                <a:off x="4508460" y="3933056"/>
                <a:ext cx="4387713" cy="646331"/>
              </a:xfrm>
              <a:prstGeom prst="rect">
                <a:avLst/>
              </a:prstGeom>
              <a:noFill/>
            </p:spPr>
            <p:txBody>
              <a:bodyPr wrap="square" rtlCol="0">
                <a:spAutoFit/>
              </a:bodyPr>
              <a:lstStyle/>
              <a:p>
                <a:r>
                  <a:rPr lang="en-GB" dirty="0" smtClean="0"/>
                  <a:t>Amount of gas getting into the free volume in a time </a:t>
                </a:r>
                <a:r>
                  <a:rPr lang="en-GB" i="1" dirty="0" err="1">
                    <a:latin typeface="Cambria" pitchFamily="18" charset="0"/>
                  </a:rPr>
                  <a:t>dt</a:t>
                </a:r>
                <a:r>
                  <a:rPr lang="en-GB" i="1" dirty="0">
                    <a:latin typeface="Cambria" pitchFamily="18" charset="0"/>
                  </a:rPr>
                  <a:t> </a:t>
                </a:r>
                <a:r>
                  <a:rPr lang="en-GB" dirty="0" smtClean="0"/>
                  <a:t>at pressure </a:t>
                </a:r>
                <a:r>
                  <a:rPr lang="en-GB" i="1" dirty="0">
                    <a:latin typeface="Cambria" pitchFamily="18" charset="0"/>
                  </a:rPr>
                  <a:t>p</a:t>
                </a:r>
                <a:r>
                  <a:rPr lang="en-GB" dirty="0" smtClean="0"/>
                  <a:t> and speed </a:t>
                </a:r>
                <a:r>
                  <a:rPr lang="en-GB" i="1" dirty="0">
                    <a:latin typeface="Cambria" pitchFamily="18" charset="0"/>
                  </a:rPr>
                  <a:t>S</a:t>
                </a:r>
              </a:p>
            </p:txBody>
          </p:sp>
        </p:grpSp>
        <p:graphicFrame>
          <p:nvGraphicFramePr>
            <p:cNvPr id="53" name="Object 52"/>
            <p:cNvGraphicFramePr>
              <a:graphicFrameLocks noChangeAspect="1"/>
            </p:cNvGraphicFramePr>
            <p:nvPr>
              <p:extLst>
                <p:ext uri="{D42A27DB-BD31-4B8C-83A1-F6EECF244321}">
                  <p14:modId xmlns:p14="http://schemas.microsoft.com/office/powerpoint/2010/main" val="1494954616"/>
                </p:ext>
              </p:extLst>
            </p:nvPr>
          </p:nvGraphicFramePr>
          <p:xfrm>
            <a:off x="3532188" y="3960515"/>
            <a:ext cx="750887" cy="366713"/>
          </p:xfrm>
          <a:graphic>
            <a:graphicData uri="http://schemas.openxmlformats.org/presentationml/2006/ole">
              <mc:AlternateContent xmlns:mc="http://schemas.openxmlformats.org/markup-compatibility/2006">
                <mc:Choice xmlns:v="urn:schemas-microsoft-com:vml" Requires="v">
                  <p:oleObj spid="_x0000_s397903" name="Equation" r:id="rId12" imgW="469800" imgH="228600" progId="Equation.3">
                    <p:embed/>
                  </p:oleObj>
                </mc:Choice>
                <mc:Fallback>
                  <p:oleObj name="Equation" r:id="rId12" imgW="469800" imgH="228600" progId="Equation.3">
                    <p:embed/>
                    <p:pic>
                      <p:nvPicPr>
                        <p:cNvPr id="0" name="Picture 20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532188" y="3960515"/>
                          <a:ext cx="750887" cy="366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43008" name="Group 43007"/>
          <p:cNvGrpSpPr/>
          <p:nvPr/>
        </p:nvGrpSpPr>
        <p:grpSpPr>
          <a:xfrm>
            <a:off x="242870" y="4482888"/>
            <a:ext cx="2888970" cy="2042183"/>
            <a:chOff x="179512" y="4492180"/>
            <a:chExt cx="2888970" cy="2042183"/>
          </a:xfrm>
        </p:grpSpPr>
        <p:sp>
          <p:nvSpPr>
            <p:cNvPr id="31" name="Rectangle 30"/>
            <p:cNvSpPr/>
            <p:nvPr/>
          </p:nvSpPr>
          <p:spPr>
            <a:xfrm>
              <a:off x="179512" y="4492180"/>
              <a:ext cx="2888970" cy="20421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97323" name="Picture 11" descr="accounting,balance sheet,balance sheets,businesses,finances,fountain pens,ledgers,numbers,office supplies,offices,pens,photographs"/>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85601" y="4492180"/>
              <a:ext cx="2042183" cy="204218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3016" name="Group 43015"/>
          <p:cNvGrpSpPr/>
          <p:nvPr/>
        </p:nvGrpSpPr>
        <p:grpSpPr>
          <a:xfrm>
            <a:off x="1115616" y="4783900"/>
            <a:ext cx="877348" cy="1021364"/>
            <a:chOff x="1115616" y="4783900"/>
            <a:chExt cx="877348" cy="1021364"/>
          </a:xfrm>
        </p:grpSpPr>
        <p:sp>
          <p:nvSpPr>
            <p:cNvPr id="60" name="Rectangle 59"/>
            <p:cNvSpPr/>
            <p:nvPr/>
          </p:nvSpPr>
          <p:spPr>
            <a:xfrm>
              <a:off x="1115616" y="4783900"/>
              <a:ext cx="864096"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015" name="Group 43014"/>
            <p:cNvGrpSpPr/>
            <p:nvPr/>
          </p:nvGrpSpPr>
          <p:grpSpPr>
            <a:xfrm>
              <a:off x="1115616" y="4783900"/>
              <a:ext cx="877348" cy="1021364"/>
              <a:chOff x="6588224" y="4726412"/>
              <a:chExt cx="877348" cy="1021364"/>
            </a:xfrm>
          </p:grpSpPr>
          <p:cxnSp>
            <p:nvCxnSpPr>
              <p:cNvPr id="61" name="Straight Connector 60"/>
              <p:cNvCxnSpPr/>
              <p:nvPr/>
            </p:nvCxnSpPr>
            <p:spPr>
              <a:xfrm>
                <a:off x="6588224" y="4726412"/>
                <a:ext cx="86409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601476" y="5734524"/>
                <a:ext cx="86409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6948264" y="5230468"/>
                <a:ext cx="1008112"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5400000">
                <a:off x="6084168" y="5243720"/>
                <a:ext cx="1008112"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65" name="Group 64"/>
          <p:cNvGrpSpPr/>
          <p:nvPr/>
        </p:nvGrpSpPr>
        <p:grpSpPr>
          <a:xfrm>
            <a:off x="179512" y="5143940"/>
            <a:ext cx="1152128" cy="369332"/>
            <a:chOff x="539552" y="5085184"/>
            <a:chExt cx="1152128" cy="369332"/>
          </a:xfrm>
        </p:grpSpPr>
        <p:cxnSp>
          <p:nvCxnSpPr>
            <p:cNvPr id="66" name="Straight Arrow Connector 65"/>
            <p:cNvCxnSpPr/>
            <p:nvPr/>
          </p:nvCxnSpPr>
          <p:spPr>
            <a:xfrm>
              <a:off x="1115616" y="5229200"/>
              <a:ext cx="57606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539552" y="5085184"/>
              <a:ext cx="618246" cy="369332"/>
            </a:xfrm>
            <a:prstGeom prst="rect">
              <a:avLst/>
            </a:prstGeom>
            <a:noFill/>
          </p:spPr>
          <p:txBody>
            <a:bodyPr wrap="none" rtlCol="0">
              <a:spAutoFit/>
            </a:bodyPr>
            <a:lstStyle/>
            <a:p>
              <a:r>
                <a:rPr lang="en-US" i="1" dirty="0" err="1" smtClean="0"/>
                <a:t>Q</a:t>
              </a:r>
              <a:r>
                <a:rPr lang="en-US" i="1" baseline="-25000" dirty="0" err="1" smtClean="0"/>
                <a:t>Tot</a:t>
              </a:r>
              <a:r>
                <a:rPr lang="en-US" i="1" dirty="0" err="1" smtClean="0"/>
                <a:t>dt</a:t>
              </a:r>
              <a:endParaRPr lang="en-US" i="1" baseline="-25000" dirty="0"/>
            </a:p>
          </p:txBody>
        </p:sp>
      </p:grpSp>
      <p:grpSp>
        <p:nvGrpSpPr>
          <p:cNvPr id="68" name="Group 67"/>
          <p:cNvGrpSpPr/>
          <p:nvPr/>
        </p:nvGrpSpPr>
        <p:grpSpPr>
          <a:xfrm>
            <a:off x="1835696" y="5134648"/>
            <a:ext cx="1014778" cy="369332"/>
            <a:chOff x="2195736" y="5075892"/>
            <a:chExt cx="1014778" cy="369332"/>
          </a:xfrm>
        </p:grpSpPr>
        <p:cxnSp>
          <p:nvCxnSpPr>
            <p:cNvPr id="69" name="Straight Arrow Connector 68"/>
            <p:cNvCxnSpPr/>
            <p:nvPr/>
          </p:nvCxnSpPr>
          <p:spPr>
            <a:xfrm>
              <a:off x="2195736" y="5229200"/>
              <a:ext cx="57606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2690820" y="5075892"/>
              <a:ext cx="519694" cy="369332"/>
            </a:xfrm>
            <a:prstGeom prst="rect">
              <a:avLst/>
            </a:prstGeom>
            <a:noFill/>
          </p:spPr>
          <p:txBody>
            <a:bodyPr wrap="none" rtlCol="0">
              <a:spAutoFit/>
            </a:bodyPr>
            <a:lstStyle/>
            <a:p>
              <a:r>
                <a:rPr lang="en-US" i="1" dirty="0" err="1" smtClean="0"/>
                <a:t>Spdt</a:t>
              </a:r>
              <a:endParaRPr lang="en-US" i="1" baseline="-25000" dirty="0"/>
            </a:p>
          </p:txBody>
        </p:sp>
      </p:grpSp>
      <p:sp>
        <p:nvSpPr>
          <p:cNvPr id="71" name="TextBox 70"/>
          <p:cNvSpPr txBox="1"/>
          <p:nvPr/>
        </p:nvSpPr>
        <p:spPr>
          <a:xfrm>
            <a:off x="1331640" y="5359964"/>
            <a:ext cx="476477" cy="369332"/>
          </a:xfrm>
          <a:prstGeom prst="rect">
            <a:avLst/>
          </a:prstGeom>
          <a:noFill/>
        </p:spPr>
        <p:txBody>
          <a:bodyPr wrap="none" rtlCol="0">
            <a:spAutoFit/>
          </a:bodyPr>
          <a:lstStyle/>
          <a:p>
            <a:r>
              <a:rPr lang="en-US" i="1" dirty="0" err="1" smtClean="0"/>
              <a:t>V</a:t>
            </a:r>
            <a:r>
              <a:rPr lang="en-US" i="1" baseline="30000" dirty="0" err="1" smtClean="0"/>
              <a:t>.</a:t>
            </a:r>
            <a:r>
              <a:rPr lang="en-US" i="1" dirty="0" err="1" smtClean="0"/>
              <a:t>dp</a:t>
            </a:r>
            <a:endParaRPr lang="en-US" i="1" baseline="-25000" dirty="0"/>
          </a:p>
        </p:txBody>
      </p:sp>
    </p:spTree>
    <p:extLst>
      <p:ext uri="{BB962C8B-B14F-4D97-AF65-F5344CB8AC3E}">
        <p14:creationId xmlns:p14="http://schemas.microsoft.com/office/powerpoint/2010/main" val="680971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300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30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300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301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6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P spid="25" grpId="0" animBg="1"/>
      <p:bldP spid="7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571" y="5648"/>
            <a:ext cx="7772400" cy="759056"/>
          </a:xfrm>
        </p:spPr>
        <p:txBody>
          <a:bodyPr>
            <a:normAutofit/>
          </a:bodyPr>
          <a:lstStyle/>
          <a:p>
            <a:r>
              <a:rPr lang="en-US" dirty="0" smtClean="0"/>
              <a:t>The pumping process</a:t>
            </a:r>
            <a:endParaRPr lang="en-US" dirty="0"/>
          </a:p>
        </p:txBody>
      </p:sp>
      <p:grpSp>
        <p:nvGrpSpPr>
          <p:cNvPr id="5" name="Group 22"/>
          <p:cNvGrpSpPr/>
          <p:nvPr/>
        </p:nvGrpSpPr>
        <p:grpSpPr>
          <a:xfrm>
            <a:off x="107504" y="1196752"/>
            <a:ext cx="3945213" cy="1584176"/>
            <a:chOff x="107504" y="1700808"/>
            <a:chExt cx="3945213" cy="1584176"/>
          </a:xfrm>
        </p:grpSpPr>
        <p:sp>
          <p:nvSpPr>
            <p:cNvPr id="3" name="Freeform 2"/>
            <p:cNvSpPr/>
            <p:nvPr/>
          </p:nvSpPr>
          <p:spPr>
            <a:xfrm>
              <a:off x="588300" y="1787815"/>
              <a:ext cx="3464417" cy="1455313"/>
            </a:xfrm>
            <a:custGeom>
              <a:avLst/>
              <a:gdLst>
                <a:gd name="connsiteX0" fmla="*/ 0 w 3464417"/>
                <a:gd name="connsiteY0" fmla="*/ 0 h 1455313"/>
                <a:gd name="connsiteX1" fmla="*/ 1596980 w 3464417"/>
                <a:gd name="connsiteY1" fmla="*/ 0 h 1455313"/>
                <a:gd name="connsiteX2" fmla="*/ 1596980 w 3464417"/>
                <a:gd name="connsiteY2" fmla="*/ 785611 h 1455313"/>
                <a:gd name="connsiteX3" fmla="*/ 2537138 w 3464417"/>
                <a:gd name="connsiteY3" fmla="*/ 785611 h 1455313"/>
                <a:gd name="connsiteX4" fmla="*/ 2537138 w 3464417"/>
                <a:gd name="connsiteY4" fmla="*/ 528034 h 1455313"/>
                <a:gd name="connsiteX5" fmla="*/ 2537138 w 3464417"/>
                <a:gd name="connsiteY5" fmla="*/ 437882 h 1455313"/>
                <a:gd name="connsiteX6" fmla="*/ 3464417 w 3464417"/>
                <a:gd name="connsiteY6" fmla="*/ 437882 h 1455313"/>
                <a:gd name="connsiteX7" fmla="*/ 3464417 w 3464417"/>
                <a:gd name="connsiteY7" fmla="*/ 1416676 h 1455313"/>
                <a:gd name="connsiteX8" fmla="*/ 2562896 w 3464417"/>
                <a:gd name="connsiteY8" fmla="*/ 1416676 h 1455313"/>
                <a:gd name="connsiteX9" fmla="*/ 2562896 w 3464417"/>
                <a:gd name="connsiteY9" fmla="*/ 978794 h 1455313"/>
                <a:gd name="connsiteX10" fmla="*/ 1596980 w 3464417"/>
                <a:gd name="connsiteY10" fmla="*/ 978794 h 1455313"/>
                <a:gd name="connsiteX11" fmla="*/ 1596980 w 3464417"/>
                <a:gd name="connsiteY11" fmla="*/ 1455313 h 1455313"/>
                <a:gd name="connsiteX12" fmla="*/ 12879 w 3464417"/>
                <a:gd name="connsiteY12" fmla="*/ 1455313 h 1455313"/>
                <a:gd name="connsiteX13" fmla="*/ 0 w 3464417"/>
                <a:gd name="connsiteY13" fmla="*/ 0 h 1455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417" h="1455313">
                  <a:moveTo>
                    <a:pt x="0" y="0"/>
                  </a:moveTo>
                  <a:lnTo>
                    <a:pt x="1596980" y="0"/>
                  </a:lnTo>
                  <a:lnTo>
                    <a:pt x="1596980" y="785611"/>
                  </a:lnTo>
                  <a:lnTo>
                    <a:pt x="2537138" y="785611"/>
                  </a:lnTo>
                  <a:lnTo>
                    <a:pt x="2537138" y="528034"/>
                  </a:lnTo>
                  <a:lnTo>
                    <a:pt x="2537138" y="437882"/>
                  </a:lnTo>
                  <a:lnTo>
                    <a:pt x="3464417" y="437882"/>
                  </a:lnTo>
                  <a:lnTo>
                    <a:pt x="3464417" y="1416676"/>
                  </a:lnTo>
                  <a:lnTo>
                    <a:pt x="2562896" y="1416676"/>
                  </a:lnTo>
                  <a:lnTo>
                    <a:pt x="2562896" y="978794"/>
                  </a:lnTo>
                  <a:lnTo>
                    <a:pt x="1596980" y="978794"/>
                  </a:lnTo>
                  <a:lnTo>
                    <a:pt x="1596980" y="1455313"/>
                  </a:lnTo>
                  <a:lnTo>
                    <a:pt x="12879" y="1455313"/>
                  </a:lnTo>
                  <a:lnTo>
                    <a:pt x="0" y="0"/>
                  </a:lnTo>
                  <a:close/>
                </a:path>
              </a:pathLst>
            </a:cu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a:off x="829364" y="2971329"/>
              <a:ext cx="502276" cy="167425"/>
            </a:xfrm>
            <a:custGeom>
              <a:avLst/>
              <a:gdLst>
                <a:gd name="connsiteX0" fmla="*/ 0 w 502276"/>
                <a:gd name="connsiteY0" fmla="*/ 0 h 167425"/>
                <a:gd name="connsiteX1" fmla="*/ 90152 w 502276"/>
                <a:gd name="connsiteY1" fmla="*/ 167425 h 167425"/>
                <a:gd name="connsiteX2" fmla="*/ 425003 w 502276"/>
                <a:gd name="connsiteY2" fmla="*/ 167425 h 167425"/>
                <a:gd name="connsiteX3" fmla="*/ 502276 w 502276"/>
                <a:gd name="connsiteY3" fmla="*/ 0 h 167425"/>
              </a:gdLst>
              <a:ahLst/>
              <a:cxnLst>
                <a:cxn ang="0">
                  <a:pos x="connsiteX0" y="connsiteY0"/>
                </a:cxn>
                <a:cxn ang="0">
                  <a:pos x="connsiteX1" y="connsiteY1"/>
                </a:cxn>
                <a:cxn ang="0">
                  <a:pos x="connsiteX2" y="connsiteY2"/>
                </a:cxn>
                <a:cxn ang="0">
                  <a:pos x="connsiteX3" y="connsiteY3"/>
                </a:cxn>
              </a:cxnLst>
              <a:rect l="l" t="t" r="r" b="b"/>
              <a:pathLst>
                <a:path w="502276" h="167425">
                  <a:moveTo>
                    <a:pt x="0" y="0"/>
                  </a:moveTo>
                  <a:lnTo>
                    <a:pt x="90152" y="167425"/>
                  </a:lnTo>
                  <a:lnTo>
                    <a:pt x="425003" y="167425"/>
                  </a:lnTo>
                  <a:lnTo>
                    <a:pt x="502276" y="0"/>
                  </a:lnTo>
                </a:path>
              </a:pathLst>
            </a:cu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Freeform 6"/>
            <p:cNvSpPr/>
            <p:nvPr/>
          </p:nvSpPr>
          <p:spPr>
            <a:xfrm>
              <a:off x="871422" y="3031430"/>
              <a:ext cx="433387" cy="109538"/>
            </a:xfrm>
            <a:custGeom>
              <a:avLst/>
              <a:gdLst>
                <a:gd name="connsiteX0" fmla="*/ 0 w 433387"/>
                <a:gd name="connsiteY0" fmla="*/ 9525 h 109538"/>
                <a:gd name="connsiteX1" fmla="*/ 52387 w 433387"/>
                <a:gd name="connsiteY1" fmla="*/ 109538 h 109538"/>
                <a:gd name="connsiteX2" fmla="*/ 381000 w 433387"/>
                <a:gd name="connsiteY2" fmla="*/ 109538 h 109538"/>
                <a:gd name="connsiteX3" fmla="*/ 433387 w 433387"/>
                <a:gd name="connsiteY3" fmla="*/ 0 h 109538"/>
                <a:gd name="connsiteX4" fmla="*/ 0 w 433387"/>
                <a:gd name="connsiteY4" fmla="*/ 9525 h 109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387" h="109538">
                  <a:moveTo>
                    <a:pt x="0" y="9525"/>
                  </a:moveTo>
                  <a:lnTo>
                    <a:pt x="52387" y="109538"/>
                  </a:lnTo>
                  <a:lnTo>
                    <a:pt x="381000" y="109538"/>
                  </a:lnTo>
                  <a:lnTo>
                    <a:pt x="433387" y="0"/>
                  </a:lnTo>
                  <a:lnTo>
                    <a:pt x="0" y="9525"/>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87745" y="1988840"/>
              <a:ext cx="72008" cy="45719"/>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907704" y="2915652"/>
              <a:ext cx="322524" cy="369332"/>
            </a:xfrm>
            <a:prstGeom prst="rect">
              <a:avLst/>
            </a:prstGeom>
            <a:noFill/>
          </p:spPr>
          <p:txBody>
            <a:bodyPr wrap="none" rtlCol="0">
              <a:spAutoFit/>
            </a:bodyPr>
            <a:lstStyle/>
            <a:p>
              <a:r>
                <a:rPr lang="en-US" dirty="0" smtClean="0"/>
                <a:t>V</a:t>
              </a:r>
              <a:endParaRPr lang="en-US" dirty="0"/>
            </a:p>
          </p:txBody>
        </p:sp>
        <p:sp>
          <p:nvSpPr>
            <p:cNvPr id="10" name="TextBox 9"/>
            <p:cNvSpPr txBox="1"/>
            <p:nvPr/>
          </p:nvSpPr>
          <p:spPr>
            <a:xfrm>
              <a:off x="1691680" y="1772816"/>
              <a:ext cx="290464" cy="369332"/>
            </a:xfrm>
            <a:prstGeom prst="rect">
              <a:avLst/>
            </a:prstGeom>
            <a:noFill/>
          </p:spPr>
          <p:txBody>
            <a:bodyPr wrap="none" rtlCol="0">
              <a:spAutoFit/>
            </a:bodyPr>
            <a:lstStyle/>
            <a:p>
              <a:r>
                <a:rPr lang="en-US" dirty="0" smtClean="0"/>
                <a:t>p</a:t>
              </a:r>
              <a:endParaRPr lang="en-US" dirty="0"/>
            </a:p>
          </p:txBody>
        </p:sp>
        <p:sp>
          <p:nvSpPr>
            <p:cNvPr id="11" name="TextBox 10"/>
            <p:cNvSpPr txBox="1"/>
            <p:nvPr/>
          </p:nvSpPr>
          <p:spPr>
            <a:xfrm>
              <a:off x="107504" y="1700808"/>
              <a:ext cx="428322" cy="369332"/>
            </a:xfrm>
            <a:prstGeom prst="rect">
              <a:avLst/>
            </a:prstGeom>
            <a:noFill/>
          </p:spPr>
          <p:txBody>
            <a:bodyPr wrap="none" rtlCol="0">
              <a:spAutoFit/>
            </a:bodyPr>
            <a:lstStyle/>
            <a:p>
              <a:r>
                <a:rPr lang="en-US" dirty="0" smtClean="0"/>
                <a:t>Q</a:t>
              </a:r>
              <a:r>
                <a:rPr lang="en-US" baseline="-25000" dirty="0" smtClean="0"/>
                <a:t>L</a:t>
              </a:r>
              <a:endParaRPr lang="en-US" baseline="-25000" dirty="0"/>
            </a:p>
          </p:txBody>
        </p:sp>
        <p:sp>
          <p:nvSpPr>
            <p:cNvPr id="12" name="TextBox 11"/>
            <p:cNvSpPr txBox="1"/>
            <p:nvPr/>
          </p:nvSpPr>
          <p:spPr>
            <a:xfrm>
              <a:off x="836405" y="2151908"/>
              <a:ext cx="452368" cy="369332"/>
            </a:xfrm>
            <a:prstGeom prst="rect">
              <a:avLst/>
            </a:prstGeom>
            <a:noFill/>
          </p:spPr>
          <p:txBody>
            <a:bodyPr wrap="none" rtlCol="0">
              <a:spAutoFit/>
            </a:bodyPr>
            <a:lstStyle/>
            <a:p>
              <a:r>
                <a:rPr lang="en-US" dirty="0" smtClean="0"/>
                <a:t>Q</a:t>
              </a:r>
              <a:r>
                <a:rPr lang="en-US" baseline="-25000" dirty="0" smtClean="0"/>
                <a:t>G</a:t>
              </a:r>
              <a:endParaRPr lang="en-US" baseline="-25000" dirty="0"/>
            </a:p>
          </p:txBody>
        </p:sp>
        <p:sp>
          <p:nvSpPr>
            <p:cNvPr id="13" name="TextBox 12"/>
            <p:cNvSpPr txBox="1"/>
            <p:nvPr/>
          </p:nvSpPr>
          <p:spPr>
            <a:xfrm>
              <a:off x="1115616" y="2555612"/>
              <a:ext cx="409086" cy="369332"/>
            </a:xfrm>
            <a:prstGeom prst="rect">
              <a:avLst/>
            </a:prstGeom>
            <a:noFill/>
          </p:spPr>
          <p:txBody>
            <a:bodyPr wrap="none" rtlCol="0">
              <a:spAutoFit/>
            </a:bodyPr>
            <a:lstStyle/>
            <a:p>
              <a:r>
                <a:rPr lang="en-US" dirty="0" smtClean="0"/>
                <a:t>Q</a:t>
              </a:r>
              <a:r>
                <a:rPr lang="en-US" baseline="-25000" dirty="0" smtClean="0"/>
                <a:t>v</a:t>
              </a:r>
              <a:endParaRPr lang="en-US" baseline="-25000" dirty="0"/>
            </a:p>
          </p:txBody>
        </p:sp>
        <p:cxnSp>
          <p:nvCxnSpPr>
            <p:cNvPr id="15" name="Straight Arrow Connector 14"/>
            <p:cNvCxnSpPr/>
            <p:nvPr/>
          </p:nvCxnSpPr>
          <p:spPr>
            <a:xfrm>
              <a:off x="467544" y="1988840"/>
              <a:ext cx="288032" cy="72008"/>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611560" y="2348880"/>
              <a:ext cx="288032" cy="1588"/>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flipH="1" flipV="1">
              <a:off x="947473" y="2908374"/>
              <a:ext cx="288032" cy="1588"/>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907704" y="2492896"/>
              <a:ext cx="280846" cy="369332"/>
            </a:xfrm>
            <a:prstGeom prst="rect">
              <a:avLst/>
            </a:prstGeom>
            <a:noFill/>
          </p:spPr>
          <p:txBody>
            <a:bodyPr wrap="none" rtlCol="0">
              <a:spAutoFit/>
            </a:bodyPr>
            <a:lstStyle/>
            <a:p>
              <a:r>
                <a:rPr lang="en-US" dirty="0" smtClean="0"/>
                <a:t>S</a:t>
              </a:r>
              <a:endParaRPr lang="en-US" dirty="0"/>
            </a:p>
          </p:txBody>
        </p:sp>
        <p:sp>
          <p:nvSpPr>
            <p:cNvPr id="21" name="TextBox 20"/>
            <p:cNvSpPr txBox="1"/>
            <p:nvPr/>
          </p:nvSpPr>
          <p:spPr>
            <a:xfrm>
              <a:off x="3131840" y="2492896"/>
              <a:ext cx="351378" cy="369332"/>
            </a:xfrm>
            <a:prstGeom prst="rect">
              <a:avLst/>
            </a:prstGeom>
            <a:noFill/>
          </p:spPr>
          <p:txBody>
            <a:bodyPr wrap="none" rtlCol="0">
              <a:spAutoFit/>
            </a:bodyPr>
            <a:lstStyle/>
            <a:p>
              <a:r>
                <a:rPr lang="en-US" dirty="0" smtClean="0"/>
                <a:t>S</a:t>
              </a:r>
              <a:r>
                <a:rPr lang="en-US" baseline="30000" dirty="0" smtClean="0"/>
                <a:t>*</a:t>
              </a:r>
              <a:endParaRPr lang="en-US" baseline="30000" dirty="0"/>
            </a:p>
          </p:txBody>
        </p:sp>
      </p:grpSp>
      <p:sp>
        <p:nvSpPr>
          <p:cNvPr id="18" name="TextBox 17"/>
          <p:cNvSpPr txBox="1"/>
          <p:nvPr/>
        </p:nvSpPr>
        <p:spPr>
          <a:xfrm>
            <a:off x="4211960" y="870429"/>
            <a:ext cx="4824536" cy="1477328"/>
          </a:xfrm>
          <a:prstGeom prst="rect">
            <a:avLst/>
          </a:prstGeom>
          <a:noFill/>
        </p:spPr>
        <p:txBody>
          <a:bodyPr wrap="square" rtlCol="0">
            <a:spAutoFit/>
          </a:bodyPr>
          <a:lstStyle/>
          <a:p>
            <a:r>
              <a:rPr lang="en-US" i="1" dirty="0" smtClean="0"/>
              <a:t>S* </a:t>
            </a:r>
            <a:r>
              <a:rPr lang="en-US" dirty="0" smtClean="0"/>
              <a:t> pumping speed of the pump</a:t>
            </a:r>
          </a:p>
          <a:p>
            <a:r>
              <a:rPr lang="en-US" i="1" dirty="0" smtClean="0"/>
              <a:t>S</a:t>
            </a:r>
            <a:r>
              <a:rPr lang="en-US" dirty="0" smtClean="0"/>
              <a:t>  pumping speed at the vessel, of volume </a:t>
            </a:r>
            <a:r>
              <a:rPr lang="en-US" i="1" dirty="0" smtClean="0"/>
              <a:t>V</a:t>
            </a:r>
          </a:p>
          <a:p>
            <a:r>
              <a:rPr lang="en-US" i="1" dirty="0" smtClean="0"/>
              <a:t>p</a:t>
            </a:r>
            <a:r>
              <a:rPr lang="en-US" dirty="0" smtClean="0"/>
              <a:t>  pressure in the vessel</a:t>
            </a:r>
          </a:p>
          <a:p>
            <a:r>
              <a:rPr lang="en-US" i="1" dirty="0" err="1" smtClean="0"/>
              <a:t>Q</a:t>
            </a:r>
            <a:r>
              <a:rPr lang="en-US" i="1" baseline="-25000" dirty="0" err="1" smtClean="0"/>
              <a:t>tot</a:t>
            </a:r>
            <a:r>
              <a:rPr lang="en-US" dirty="0" smtClean="0"/>
              <a:t> = sum of all gas loads entering the vessel: outgassing, leaks and permeation, process gas…</a:t>
            </a:r>
            <a:endParaRPr lang="en-US" dirty="0"/>
          </a:p>
        </p:txBody>
      </p:sp>
      <p:grpSp>
        <p:nvGrpSpPr>
          <p:cNvPr id="44" name="Group 43"/>
          <p:cNvGrpSpPr/>
          <p:nvPr/>
        </p:nvGrpSpPr>
        <p:grpSpPr>
          <a:xfrm>
            <a:off x="5076056" y="2636912"/>
            <a:ext cx="2664296" cy="385316"/>
            <a:chOff x="5076056" y="3212976"/>
            <a:chExt cx="2664296" cy="385316"/>
          </a:xfrm>
        </p:grpSpPr>
        <p:sp>
          <p:nvSpPr>
            <p:cNvPr id="35" name="Rectangle 34"/>
            <p:cNvSpPr/>
            <p:nvPr/>
          </p:nvSpPr>
          <p:spPr>
            <a:xfrm>
              <a:off x="5076056" y="3212976"/>
              <a:ext cx="2664296" cy="360040"/>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22" name="Object 21"/>
            <p:cNvGraphicFramePr>
              <a:graphicFrameLocks noChangeAspect="1"/>
            </p:cNvGraphicFramePr>
            <p:nvPr/>
          </p:nvGraphicFramePr>
          <p:xfrm>
            <a:off x="5148064" y="3212976"/>
            <a:ext cx="2494414" cy="385316"/>
          </p:xfrm>
          <a:graphic>
            <a:graphicData uri="http://schemas.openxmlformats.org/presentationml/2006/ole">
              <mc:AlternateContent xmlns:mc="http://schemas.openxmlformats.org/markup-compatibility/2006">
                <mc:Choice xmlns:v="urn:schemas-microsoft-com:vml" Requires="v">
                  <p:oleObj spid="_x0000_s315654" name="Equation" r:id="rId4" imgW="1562100" imgH="241300" progId="Equation.3">
                    <p:embed/>
                  </p:oleObj>
                </mc:Choice>
                <mc:Fallback>
                  <p:oleObj name="Equation" r:id="rId4" imgW="1562100" imgH="241300" progId="Equation.3">
                    <p:embed/>
                    <p:pic>
                      <p:nvPicPr>
                        <p:cNvPr id="0" name="Picture 10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8064" y="3212976"/>
                          <a:ext cx="2494414" cy="3853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37" name="Rectangle 36"/>
          <p:cNvSpPr/>
          <p:nvPr/>
        </p:nvSpPr>
        <p:spPr>
          <a:xfrm>
            <a:off x="467544" y="4005064"/>
            <a:ext cx="2600938" cy="360040"/>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43011" name="Object 3"/>
          <p:cNvGraphicFramePr>
            <a:graphicFrameLocks noChangeAspect="1"/>
          </p:cNvGraphicFramePr>
          <p:nvPr>
            <p:extLst>
              <p:ext uri="{D42A27DB-BD31-4B8C-83A1-F6EECF244321}">
                <p14:modId xmlns:p14="http://schemas.microsoft.com/office/powerpoint/2010/main" val="910498511"/>
              </p:ext>
            </p:extLst>
          </p:nvPr>
        </p:nvGraphicFramePr>
        <p:xfrm>
          <a:off x="471637" y="4005263"/>
          <a:ext cx="2516187" cy="366712"/>
        </p:xfrm>
        <a:graphic>
          <a:graphicData uri="http://schemas.openxmlformats.org/presentationml/2006/ole">
            <mc:AlternateContent xmlns:mc="http://schemas.openxmlformats.org/markup-compatibility/2006">
              <mc:Choice xmlns:v="urn:schemas-microsoft-com:vml" Requires="v">
                <p:oleObj spid="_x0000_s315655" name="Equation" r:id="rId6" imgW="1574640" imgH="228600" progId="Equation.3">
                  <p:embed/>
                </p:oleObj>
              </mc:Choice>
              <mc:Fallback>
                <p:oleObj name="Equation" r:id="rId6" imgW="1574640" imgH="228600" progId="Equation.3">
                  <p:embed/>
                  <p:pic>
                    <p:nvPicPr>
                      <p:cNvPr id="0" name="Picture 10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1637" y="4005263"/>
                        <a:ext cx="2516187" cy="366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TextBox 23"/>
          <p:cNvSpPr txBox="1"/>
          <p:nvPr/>
        </p:nvSpPr>
        <p:spPr>
          <a:xfrm>
            <a:off x="3260268" y="3723419"/>
            <a:ext cx="5704220" cy="1200329"/>
          </a:xfrm>
          <a:prstGeom prst="rect">
            <a:avLst/>
          </a:prstGeom>
          <a:noFill/>
        </p:spPr>
        <p:txBody>
          <a:bodyPr wrap="square" rtlCol="0">
            <a:spAutoFit/>
          </a:bodyPr>
          <a:lstStyle/>
          <a:p>
            <a:r>
              <a:rPr lang="en-US" dirty="0" smtClean="0"/>
              <a:t>The difference between the quantity of gas entering the volume and the one leaving it in a small interval of time </a:t>
            </a:r>
            <a:r>
              <a:rPr lang="en-US" i="1" dirty="0" err="1" smtClean="0"/>
              <a:t>dt</a:t>
            </a:r>
            <a:r>
              <a:rPr lang="en-US" dirty="0" smtClean="0"/>
              <a:t> is equal to the net </a:t>
            </a:r>
            <a:r>
              <a:rPr lang="en-US" b="1" dirty="0" smtClean="0"/>
              <a:t>change</a:t>
            </a:r>
            <a:r>
              <a:rPr lang="en-US" dirty="0" smtClean="0"/>
              <a:t> in the quantity of gas in the volume </a:t>
            </a:r>
            <a:r>
              <a:rPr lang="en-US" i="1" dirty="0" smtClean="0"/>
              <a:t>V</a:t>
            </a:r>
            <a:r>
              <a:rPr lang="en-US" dirty="0" smtClean="0"/>
              <a:t>,  d(</a:t>
            </a:r>
            <a:r>
              <a:rPr lang="en-US" dirty="0" err="1" smtClean="0"/>
              <a:t>pV</a:t>
            </a:r>
            <a:r>
              <a:rPr lang="en-US" dirty="0" smtClean="0"/>
              <a:t>)=</a:t>
            </a:r>
            <a:r>
              <a:rPr lang="en-US" i="1" dirty="0" err="1" smtClean="0"/>
              <a:t>V·dp</a:t>
            </a:r>
            <a:endParaRPr lang="en-US" i="1" dirty="0"/>
          </a:p>
        </p:txBody>
      </p:sp>
      <p:sp>
        <p:nvSpPr>
          <p:cNvPr id="25" name="TextBox 24"/>
          <p:cNvSpPr txBox="1"/>
          <p:nvPr/>
        </p:nvSpPr>
        <p:spPr>
          <a:xfrm>
            <a:off x="170160" y="3275692"/>
            <a:ext cx="5796644" cy="369332"/>
          </a:xfrm>
          <a:prstGeom prst="rect">
            <a:avLst/>
          </a:prstGeom>
          <a:solidFill>
            <a:schemeClr val="bg1">
              <a:lumMod val="85000"/>
            </a:schemeClr>
          </a:solidFill>
        </p:spPr>
        <p:txBody>
          <a:bodyPr wrap="square" rtlCol="0">
            <a:spAutoFit/>
          </a:bodyPr>
          <a:lstStyle/>
          <a:p>
            <a:r>
              <a:rPr lang="en-US" dirty="0" smtClean="0"/>
              <a:t>BASIC EQUATION OF PUMPING – or the Continuity Equation</a:t>
            </a:r>
            <a:endParaRPr lang="en-US" dirty="0"/>
          </a:p>
        </p:txBody>
      </p:sp>
      <p:sp>
        <p:nvSpPr>
          <p:cNvPr id="26" name="Rectangle 25"/>
          <p:cNvSpPr/>
          <p:nvPr/>
        </p:nvSpPr>
        <p:spPr>
          <a:xfrm>
            <a:off x="1115616" y="4783900"/>
            <a:ext cx="864096"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3776496" y="5036983"/>
            <a:ext cx="4271634" cy="1200329"/>
          </a:xfrm>
          <a:prstGeom prst="rect">
            <a:avLst/>
          </a:prstGeom>
          <a:solidFill>
            <a:schemeClr val="bg1">
              <a:lumMod val="75000"/>
            </a:schemeClr>
          </a:solidFill>
        </p:spPr>
        <p:txBody>
          <a:bodyPr wrap="square" rtlCol="0">
            <a:spAutoFit/>
          </a:bodyPr>
          <a:lstStyle/>
          <a:p>
            <a:r>
              <a:rPr lang="en-US" dirty="0" smtClean="0"/>
              <a:t>For conserved quantities: </a:t>
            </a:r>
          </a:p>
          <a:p>
            <a:r>
              <a:rPr lang="en-US" dirty="0" smtClean="0"/>
              <a:t>«Everything which enters a volume </a:t>
            </a:r>
            <a:r>
              <a:rPr lang="en-US" b="1" i="1" dirty="0" smtClean="0">
                <a:sym typeface="UniversalMath1 BT"/>
              </a:rPr>
              <a:t>minus</a:t>
            </a:r>
            <a:r>
              <a:rPr lang="en-US" dirty="0" smtClean="0"/>
              <a:t> everything which leaves it, </a:t>
            </a:r>
            <a:r>
              <a:rPr lang="en-US" b="1" i="1" dirty="0" smtClean="0"/>
              <a:t>equals</a:t>
            </a:r>
            <a:r>
              <a:rPr lang="en-US" dirty="0" smtClean="0"/>
              <a:t> the net increase in the quantity in the volume»</a:t>
            </a:r>
            <a:endParaRPr lang="en-US" dirty="0"/>
          </a:p>
        </p:txBody>
      </p:sp>
      <p:cxnSp>
        <p:nvCxnSpPr>
          <p:cNvPr id="32" name="Straight Connector 31"/>
          <p:cNvCxnSpPr/>
          <p:nvPr/>
        </p:nvCxnSpPr>
        <p:spPr>
          <a:xfrm>
            <a:off x="1115616" y="4783900"/>
            <a:ext cx="86409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128868" y="5792012"/>
            <a:ext cx="86409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1475656" y="5287956"/>
            <a:ext cx="1008112"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a:off x="611560" y="5301208"/>
            <a:ext cx="1008112"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5528" y="6381328"/>
            <a:ext cx="8712936" cy="369332"/>
          </a:xfrm>
          <a:prstGeom prst="rect">
            <a:avLst/>
          </a:prstGeom>
          <a:noFill/>
        </p:spPr>
        <p:txBody>
          <a:bodyPr wrap="square" rtlCol="0">
            <a:spAutoFit/>
          </a:bodyPr>
          <a:lstStyle/>
          <a:p>
            <a:r>
              <a:rPr lang="en-US" dirty="0" smtClean="0"/>
              <a:t>NB: T=constant, i.e. </a:t>
            </a:r>
            <a:r>
              <a:rPr lang="en-US" b="1" dirty="0" smtClean="0">
                <a:solidFill>
                  <a:srgbClr val="C00000"/>
                </a:solidFill>
              </a:rPr>
              <a:t>isothermal conditions</a:t>
            </a:r>
            <a:r>
              <a:rPr lang="en-US" dirty="0" smtClean="0"/>
              <a:t>, or </a:t>
            </a:r>
            <a:r>
              <a:rPr lang="en-US" dirty="0" err="1" smtClean="0"/>
              <a:t>pV</a:t>
            </a:r>
            <a:r>
              <a:rPr lang="en-US" dirty="0" smtClean="0"/>
              <a:t> is not the conserved quantity</a:t>
            </a:r>
            <a:endParaRPr lang="en-US" dirty="0"/>
          </a:p>
        </p:txBody>
      </p:sp>
      <p:grpSp>
        <p:nvGrpSpPr>
          <p:cNvPr id="46" name="Group 45"/>
          <p:cNvGrpSpPr/>
          <p:nvPr/>
        </p:nvGrpSpPr>
        <p:grpSpPr>
          <a:xfrm>
            <a:off x="179512" y="5143940"/>
            <a:ext cx="1152128" cy="369332"/>
            <a:chOff x="539552" y="5085184"/>
            <a:chExt cx="1152128" cy="369332"/>
          </a:xfrm>
        </p:grpSpPr>
        <p:cxnSp>
          <p:nvCxnSpPr>
            <p:cNvPr id="28" name="Straight Arrow Connector 27"/>
            <p:cNvCxnSpPr/>
            <p:nvPr/>
          </p:nvCxnSpPr>
          <p:spPr>
            <a:xfrm>
              <a:off x="1115616" y="5229200"/>
              <a:ext cx="57606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539552" y="5085184"/>
              <a:ext cx="618246" cy="369332"/>
            </a:xfrm>
            <a:prstGeom prst="rect">
              <a:avLst/>
            </a:prstGeom>
            <a:noFill/>
          </p:spPr>
          <p:txBody>
            <a:bodyPr wrap="none" rtlCol="0">
              <a:spAutoFit/>
            </a:bodyPr>
            <a:lstStyle/>
            <a:p>
              <a:r>
                <a:rPr lang="en-US" i="1" dirty="0" err="1" smtClean="0"/>
                <a:t>Q</a:t>
              </a:r>
              <a:r>
                <a:rPr lang="en-US" i="1" baseline="-25000" dirty="0" err="1" smtClean="0"/>
                <a:t>Tot</a:t>
              </a:r>
              <a:r>
                <a:rPr lang="en-US" i="1" dirty="0" err="1" smtClean="0"/>
                <a:t>dt</a:t>
              </a:r>
              <a:endParaRPr lang="en-US" i="1" baseline="-25000" dirty="0"/>
            </a:p>
          </p:txBody>
        </p:sp>
      </p:grpSp>
      <p:grpSp>
        <p:nvGrpSpPr>
          <p:cNvPr id="47" name="Group 46"/>
          <p:cNvGrpSpPr/>
          <p:nvPr/>
        </p:nvGrpSpPr>
        <p:grpSpPr>
          <a:xfrm>
            <a:off x="1835696" y="5134648"/>
            <a:ext cx="1014778" cy="369332"/>
            <a:chOff x="2195736" y="5075892"/>
            <a:chExt cx="1014778" cy="369332"/>
          </a:xfrm>
        </p:grpSpPr>
        <p:cxnSp>
          <p:nvCxnSpPr>
            <p:cNvPr id="29" name="Straight Arrow Connector 28"/>
            <p:cNvCxnSpPr/>
            <p:nvPr/>
          </p:nvCxnSpPr>
          <p:spPr>
            <a:xfrm>
              <a:off x="2195736" y="5229200"/>
              <a:ext cx="576064"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2690820" y="5075892"/>
              <a:ext cx="519694" cy="369332"/>
            </a:xfrm>
            <a:prstGeom prst="rect">
              <a:avLst/>
            </a:prstGeom>
            <a:noFill/>
          </p:spPr>
          <p:txBody>
            <a:bodyPr wrap="none" rtlCol="0">
              <a:spAutoFit/>
            </a:bodyPr>
            <a:lstStyle/>
            <a:p>
              <a:r>
                <a:rPr lang="en-US" i="1" dirty="0" err="1" smtClean="0"/>
                <a:t>Spdt</a:t>
              </a:r>
              <a:endParaRPr lang="en-US" i="1" baseline="-25000" dirty="0"/>
            </a:p>
          </p:txBody>
        </p:sp>
      </p:grpSp>
      <p:sp>
        <p:nvSpPr>
          <p:cNvPr id="42" name="TextBox 41"/>
          <p:cNvSpPr txBox="1"/>
          <p:nvPr/>
        </p:nvSpPr>
        <p:spPr>
          <a:xfrm>
            <a:off x="1331640" y="5359964"/>
            <a:ext cx="476477" cy="369332"/>
          </a:xfrm>
          <a:prstGeom prst="rect">
            <a:avLst/>
          </a:prstGeom>
          <a:noFill/>
        </p:spPr>
        <p:txBody>
          <a:bodyPr wrap="none" rtlCol="0">
            <a:spAutoFit/>
          </a:bodyPr>
          <a:lstStyle/>
          <a:p>
            <a:r>
              <a:rPr lang="en-US" i="1" dirty="0" err="1" smtClean="0"/>
              <a:t>V</a:t>
            </a:r>
            <a:r>
              <a:rPr lang="en-US" i="1" baseline="30000" dirty="0" err="1" smtClean="0"/>
              <a:t>.</a:t>
            </a:r>
            <a:r>
              <a:rPr lang="en-US" i="1" dirty="0" err="1" smtClean="0"/>
              <a:t>dp</a:t>
            </a:r>
            <a:endParaRPr lang="en-US" i="1" baseline="-25000" dirty="0"/>
          </a:p>
        </p:txBody>
      </p:sp>
      <p:sp>
        <p:nvSpPr>
          <p:cNvPr id="6" name="Slide Number Placeholder 5"/>
          <p:cNvSpPr>
            <a:spLocks noGrp="1"/>
          </p:cNvSpPr>
          <p:nvPr>
            <p:ph type="sldNum" sz="quarter" idx="12"/>
          </p:nvPr>
        </p:nvSpPr>
        <p:spPr/>
        <p:txBody>
          <a:bodyPr/>
          <a:lstStyle/>
          <a:p>
            <a:fld id="{0DF7440C-D25B-4954-BC09-5BBAAA513C42}" type="slidenum">
              <a:rPr lang="en-US" smtClean="0"/>
              <a:pPr/>
              <a:t>16</a:t>
            </a:fld>
            <a:endParaRPr lang="en-US"/>
          </a:p>
        </p:txBody>
      </p:sp>
      <p:sp>
        <p:nvSpPr>
          <p:cNvPr id="43" name="TextBox 42"/>
          <p:cNvSpPr txBox="1"/>
          <p:nvPr/>
        </p:nvSpPr>
        <p:spPr>
          <a:xfrm>
            <a:off x="159423" y="1975054"/>
            <a:ext cx="420308" cy="369332"/>
          </a:xfrm>
          <a:prstGeom prst="rect">
            <a:avLst/>
          </a:prstGeom>
          <a:noFill/>
        </p:spPr>
        <p:txBody>
          <a:bodyPr wrap="none" rtlCol="0">
            <a:spAutoFit/>
          </a:bodyPr>
          <a:lstStyle/>
          <a:p>
            <a:r>
              <a:rPr lang="en-US" dirty="0" err="1" smtClean="0"/>
              <a:t>Q</a:t>
            </a:r>
            <a:r>
              <a:rPr lang="en-US" baseline="-25000" dirty="0" err="1"/>
              <a:t>p</a:t>
            </a:r>
            <a:endParaRPr lang="en-US" baseline="-25000" dirty="0"/>
          </a:p>
        </p:txBody>
      </p:sp>
      <p:cxnSp>
        <p:nvCxnSpPr>
          <p:cNvPr id="48" name="Straight Arrow Connector 47"/>
          <p:cNvCxnSpPr/>
          <p:nvPr/>
        </p:nvCxnSpPr>
        <p:spPr>
          <a:xfrm>
            <a:off x="519463" y="2263086"/>
            <a:ext cx="288032" cy="72008"/>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rot="16200000">
            <a:off x="3045796" y="5483449"/>
            <a:ext cx="1199948" cy="307777"/>
          </a:xfrm>
          <a:prstGeom prst="rect">
            <a:avLst/>
          </a:prstGeom>
          <a:solidFill>
            <a:schemeClr val="bg1">
              <a:lumMod val="65000"/>
            </a:schemeClr>
          </a:solidFill>
        </p:spPr>
        <p:txBody>
          <a:bodyPr wrap="square">
            <a:spAutoFit/>
          </a:bodyPr>
          <a:lstStyle/>
          <a:p>
            <a:r>
              <a:rPr lang="en-US" sz="1400" b="1" dirty="0">
                <a:solidFill>
                  <a:schemeClr val="bg1"/>
                </a:solidFill>
              </a:rPr>
              <a:t>To go deeper:</a:t>
            </a:r>
          </a:p>
        </p:txBody>
      </p:sp>
      <p:sp>
        <p:nvSpPr>
          <p:cNvPr id="16" name="TextBox 15"/>
          <p:cNvSpPr txBox="1"/>
          <p:nvPr/>
        </p:nvSpPr>
        <p:spPr>
          <a:xfrm>
            <a:off x="3260268" y="1453426"/>
            <a:ext cx="734496" cy="369332"/>
          </a:xfrm>
          <a:prstGeom prst="rect">
            <a:avLst/>
          </a:prstGeom>
          <a:noFill/>
        </p:spPr>
        <p:txBody>
          <a:bodyPr wrap="none" rtlCol="0">
            <a:spAutoFit/>
          </a:bodyPr>
          <a:lstStyle/>
          <a:p>
            <a:r>
              <a:rPr lang="en-GB" dirty="0" smtClean="0"/>
              <a:t>pump</a:t>
            </a:r>
            <a:endParaRPr lang="en-GB" dirty="0"/>
          </a:p>
        </p:txBody>
      </p:sp>
      <p:sp>
        <p:nvSpPr>
          <p:cNvPr id="50" name="TextBox 49"/>
          <p:cNvSpPr txBox="1"/>
          <p:nvPr/>
        </p:nvSpPr>
        <p:spPr>
          <a:xfrm>
            <a:off x="585663" y="914427"/>
            <a:ext cx="749885" cy="369332"/>
          </a:xfrm>
          <a:prstGeom prst="rect">
            <a:avLst/>
          </a:prstGeom>
          <a:noFill/>
        </p:spPr>
        <p:txBody>
          <a:bodyPr wrap="none" rtlCol="0">
            <a:spAutoFit/>
          </a:bodyPr>
          <a:lstStyle/>
          <a:p>
            <a:r>
              <a:rPr lang="en-GB" dirty="0" smtClean="0"/>
              <a:t>vessel</a:t>
            </a:r>
            <a:endParaRPr lang="en-GB" dirty="0"/>
          </a:p>
        </p:txBody>
      </p:sp>
    </p:spTree>
    <p:extLst>
      <p:ext uri="{BB962C8B-B14F-4D97-AF65-F5344CB8AC3E}">
        <p14:creationId xmlns:p14="http://schemas.microsoft.com/office/powerpoint/2010/main" val="3729256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0" grpId="0" animBg="1"/>
      <p:bldP spid="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4452" y="44624"/>
            <a:ext cx="7772400" cy="620364"/>
          </a:xfrm>
        </p:spPr>
        <p:txBody>
          <a:bodyPr/>
          <a:lstStyle/>
          <a:p>
            <a:r>
              <a:rPr lang="en-US" dirty="0" smtClean="0"/>
              <a:t>The continuity equation</a:t>
            </a:r>
            <a:endParaRPr lang="en-US" dirty="0"/>
          </a:p>
        </p:txBody>
      </p:sp>
      <p:sp>
        <p:nvSpPr>
          <p:cNvPr id="3" name="TextBox 2"/>
          <p:cNvSpPr txBox="1"/>
          <p:nvPr/>
        </p:nvSpPr>
        <p:spPr>
          <a:xfrm>
            <a:off x="251520" y="1628800"/>
            <a:ext cx="8064896" cy="646331"/>
          </a:xfrm>
          <a:prstGeom prst="rect">
            <a:avLst/>
          </a:prstGeom>
          <a:noFill/>
        </p:spPr>
        <p:txBody>
          <a:bodyPr wrap="square" rtlCol="0">
            <a:spAutoFit/>
          </a:bodyPr>
          <a:lstStyle/>
          <a:p>
            <a:r>
              <a:rPr lang="en-US" dirty="0" smtClean="0"/>
              <a:t>Usually, the quantity of gas in a pumped volume </a:t>
            </a:r>
            <a:r>
              <a:rPr lang="en-US" b="1" dirty="0" smtClean="0"/>
              <a:t>decreases</a:t>
            </a:r>
            <a:r>
              <a:rPr lang="en-US" dirty="0" smtClean="0"/>
              <a:t> with time, so we can turn the equation to better express  this reduction:</a:t>
            </a:r>
            <a:endParaRPr lang="en-US" dirty="0"/>
          </a:p>
        </p:txBody>
      </p:sp>
      <p:sp>
        <p:nvSpPr>
          <p:cNvPr id="9" name="Rectangle 8"/>
          <p:cNvSpPr/>
          <p:nvPr/>
        </p:nvSpPr>
        <p:spPr>
          <a:xfrm>
            <a:off x="3275856" y="987400"/>
            <a:ext cx="2520280" cy="360040"/>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44034" name="Object 2"/>
          <p:cNvGraphicFramePr>
            <a:graphicFrameLocks noChangeAspect="1"/>
          </p:cNvGraphicFramePr>
          <p:nvPr>
            <p:extLst>
              <p:ext uri="{D42A27DB-BD31-4B8C-83A1-F6EECF244321}">
                <p14:modId xmlns:p14="http://schemas.microsoft.com/office/powerpoint/2010/main" val="3898217882"/>
              </p:ext>
            </p:extLst>
          </p:nvPr>
        </p:nvGraphicFramePr>
        <p:xfrm>
          <a:off x="3275856" y="980728"/>
          <a:ext cx="2516187" cy="366713"/>
        </p:xfrm>
        <a:graphic>
          <a:graphicData uri="http://schemas.openxmlformats.org/presentationml/2006/ole">
            <mc:AlternateContent xmlns:mc="http://schemas.openxmlformats.org/markup-compatibility/2006">
              <mc:Choice xmlns:v="urn:schemas-microsoft-com:vml" Requires="v">
                <p:oleObj spid="_x0000_s316674" name="Equation" r:id="rId4" imgW="1574640" imgH="228600" progId="Equation.3">
                  <p:embed/>
                </p:oleObj>
              </mc:Choice>
              <mc:Fallback>
                <p:oleObj name="Equation" r:id="rId4" imgW="1574640" imgH="228600" progId="Equation.3">
                  <p:embed/>
                  <p:pic>
                    <p:nvPicPr>
                      <p:cNvPr id="0" name="Picture 10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5856" y="980728"/>
                        <a:ext cx="2516187" cy="366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2" name="Group 11"/>
          <p:cNvGrpSpPr/>
          <p:nvPr/>
        </p:nvGrpSpPr>
        <p:grpSpPr>
          <a:xfrm>
            <a:off x="1538288" y="2492896"/>
            <a:ext cx="2171700" cy="864096"/>
            <a:chOff x="1848088" y="2636912"/>
            <a:chExt cx="2171700" cy="864096"/>
          </a:xfrm>
        </p:grpSpPr>
        <p:sp>
          <p:nvSpPr>
            <p:cNvPr id="10" name="Rectangle 9"/>
            <p:cNvSpPr/>
            <p:nvPr/>
          </p:nvSpPr>
          <p:spPr>
            <a:xfrm>
              <a:off x="1857464" y="2636912"/>
              <a:ext cx="2160240" cy="864096"/>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44035" name="Object 3"/>
            <p:cNvGraphicFramePr>
              <a:graphicFrameLocks noChangeAspect="1"/>
            </p:cNvGraphicFramePr>
            <p:nvPr>
              <p:extLst>
                <p:ext uri="{D42A27DB-BD31-4B8C-83A1-F6EECF244321}">
                  <p14:modId xmlns:p14="http://schemas.microsoft.com/office/powerpoint/2010/main" val="1829829603"/>
                </p:ext>
              </p:extLst>
            </p:nvPr>
          </p:nvGraphicFramePr>
          <p:xfrm>
            <a:off x="1848088" y="2734816"/>
            <a:ext cx="2171700" cy="693738"/>
          </p:xfrm>
          <a:graphic>
            <a:graphicData uri="http://schemas.openxmlformats.org/presentationml/2006/ole">
              <mc:AlternateContent xmlns:mc="http://schemas.openxmlformats.org/markup-compatibility/2006">
                <mc:Choice xmlns:v="urn:schemas-microsoft-com:vml" Requires="v">
                  <p:oleObj spid="_x0000_s316675" name="Equation" r:id="rId6" imgW="1358640" imgH="431640" progId="Equation.3">
                    <p:embed/>
                  </p:oleObj>
                </mc:Choice>
                <mc:Fallback>
                  <p:oleObj name="Equation" r:id="rId6" imgW="1358640" imgH="431640" progId="Equation.3">
                    <p:embed/>
                    <p:pic>
                      <p:nvPicPr>
                        <p:cNvPr id="0" name="Picture 10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48088" y="2734816"/>
                          <a:ext cx="2171700" cy="693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6" name="TextBox 5"/>
          <p:cNvSpPr txBox="1"/>
          <p:nvPr/>
        </p:nvSpPr>
        <p:spPr>
          <a:xfrm>
            <a:off x="4262200" y="2463279"/>
            <a:ext cx="4104456" cy="923330"/>
          </a:xfrm>
          <a:prstGeom prst="rect">
            <a:avLst/>
          </a:prstGeom>
          <a:noFill/>
        </p:spPr>
        <p:txBody>
          <a:bodyPr wrap="square" rtlCol="0">
            <a:spAutoFit/>
          </a:bodyPr>
          <a:lstStyle/>
          <a:p>
            <a:r>
              <a:rPr lang="en-US" dirty="0" smtClean="0"/>
              <a:t>The rate of change of the amount of gas in a chamber is the difference between the rate of its removal and the influx rate.</a:t>
            </a:r>
            <a:endParaRPr lang="en-US" dirty="0"/>
          </a:p>
        </p:txBody>
      </p:sp>
      <p:sp>
        <p:nvSpPr>
          <p:cNvPr id="7" name="TextBox 6"/>
          <p:cNvSpPr txBox="1"/>
          <p:nvPr/>
        </p:nvSpPr>
        <p:spPr>
          <a:xfrm>
            <a:off x="323528" y="3717032"/>
            <a:ext cx="8496945" cy="923330"/>
          </a:xfrm>
          <a:prstGeom prst="rect">
            <a:avLst/>
          </a:prstGeom>
          <a:solidFill>
            <a:schemeClr val="bg1">
              <a:lumMod val="85000"/>
            </a:schemeClr>
          </a:solidFill>
        </p:spPr>
        <p:txBody>
          <a:bodyPr wrap="square" rtlCol="0">
            <a:spAutoFit/>
          </a:bodyPr>
          <a:lstStyle/>
          <a:p>
            <a:r>
              <a:rPr lang="en-US" dirty="0" smtClean="0"/>
              <a:t>What does </a:t>
            </a:r>
            <a:r>
              <a:rPr lang="en-US" i="1" dirty="0" err="1" smtClean="0"/>
              <a:t>dp</a:t>
            </a:r>
            <a:r>
              <a:rPr lang="en-US" dirty="0" smtClean="0"/>
              <a:t> mean? Or </a:t>
            </a:r>
            <a:r>
              <a:rPr lang="en-US" i="1" dirty="0" err="1" smtClean="0"/>
              <a:t>dt</a:t>
            </a:r>
            <a:r>
              <a:rPr lang="en-US" dirty="0" smtClean="0"/>
              <a:t>?</a:t>
            </a:r>
          </a:p>
          <a:p>
            <a:r>
              <a:rPr lang="en-US" i="1" dirty="0" err="1" smtClean="0"/>
              <a:t>dp</a:t>
            </a:r>
            <a:r>
              <a:rPr lang="en-US" dirty="0" smtClean="0"/>
              <a:t> is the </a:t>
            </a:r>
            <a:r>
              <a:rPr lang="en-US" b="1" dirty="0" smtClean="0"/>
              <a:t>change</a:t>
            </a:r>
            <a:r>
              <a:rPr lang="en-US" dirty="0" smtClean="0"/>
              <a:t> in pressure, not the absolute, measured pressure. </a:t>
            </a:r>
          </a:p>
          <a:p>
            <a:r>
              <a:rPr lang="en-US" i="1" dirty="0" err="1" smtClean="0"/>
              <a:t>dt</a:t>
            </a:r>
            <a:r>
              <a:rPr lang="en-US" dirty="0" smtClean="0"/>
              <a:t> is a </a:t>
            </a:r>
            <a:r>
              <a:rPr lang="en-US" b="1" dirty="0" smtClean="0"/>
              <a:t>small time interval </a:t>
            </a:r>
            <a:r>
              <a:rPr lang="en-US" dirty="0" smtClean="0"/>
              <a:t>in which the change occurs.</a:t>
            </a:r>
            <a:endParaRPr lang="en-US" dirty="0"/>
          </a:p>
        </p:txBody>
      </p:sp>
      <p:sp>
        <p:nvSpPr>
          <p:cNvPr id="8" name="TextBox 7"/>
          <p:cNvSpPr txBox="1"/>
          <p:nvPr/>
        </p:nvSpPr>
        <p:spPr>
          <a:xfrm>
            <a:off x="323528" y="4797152"/>
            <a:ext cx="8424936" cy="1200329"/>
          </a:xfrm>
          <a:prstGeom prst="rect">
            <a:avLst/>
          </a:prstGeom>
          <a:noFill/>
        </p:spPr>
        <p:txBody>
          <a:bodyPr wrap="square" rtlCol="0">
            <a:spAutoFit/>
          </a:bodyPr>
          <a:lstStyle/>
          <a:p>
            <a:r>
              <a:rPr lang="en-US" dirty="0" smtClean="0"/>
              <a:t>Notice that it is not always easy to apply the continuity equation to know how pressure reduces with time:</a:t>
            </a:r>
          </a:p>
          <a:p>
            <a:r>
              <a:rPr lang="en-US" i="1" dirty="0" err="1" smtClean="0"/>
              <a:t>Q</a:t>
            </a:r>
            <a:r>
              <a:rPr lang="en-US" i="1" baseline="-25000" dirty="0" err="1" smtClean="0"/>
              <a:t>Tot</a:t>
            </a:r>
            <a:r>
              <a:rPr lang="en-US" dirty="0" smtClean="0"/>
              <a:t> is time dependent, and also depends on the previous history of the system. S is dependent on pressure and also on gas species… </a:t>
            </a:r>
            <a:endParaRPr lang="en-US" dirty="0"/>
          </a:p>
        </p:txBody>
      </p:sp>
      <p:sp>
        <p:nvSpPr>
          <p:cNvPr id="4" name="Slide Number Placeholder 3"/>
          <p:cNvSpPr>
            <a:spLocks noGrp="1"/>
          </p:cNvSpPr>
          <p:nvPr>
            <p:ph type="sldNum" sz="quarter" idx="12"/>
          </p:nvPr>
        </p:nvSpPr>
        <p:spPr/>
        <p:txBody>
          <a:bodyPr/>
          <a:lstStyle/>
          <a:p>
            <a:fld id="{0DF7440C-D25B-4954-BC09-5BBAAA513C42}" type="slidenum">
              <a:rPr lang="en-US" smtClean="0"/>
              <a:pPr/>
              <a:t>17</a:t>
            </a:fld>
            <a:endParaRPr lang="en-US"/>
          </a:p>
        </p:txBody>
      </p:sp>
    </p:spTree>
    <p:extLst>
      <p:ext uri="{BB962C8B-B14F-4D97-AF65-F5344CB8AC3E}">
        <p14:creationId xmlns:p14="http://schemas.microsoft.com/office/powerpoint/2010/main" val="4078622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animBg="1"/>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79858" y="764704"/>
            <a:ext cx="8516152" cy="2308324"/>
          </a:xfrm>
          <a:prstGeom prst="rect">
            <a:avLst/>
          </a:prstGeom>
          <a:noFill/>
        </p:spPr>
        <p:txBody>
          <a:bodyPr wrap="square" rtlCol="0">
            <a:spAutoFit/>
          </a:bodyPr>
          <a:lstStyle/>
          <a:p>
            <a:r>
              <a:rPr lang="en-US" dirty="0" smtClean="0"/>
              <a:t>After 3h pumping, pressure is presently 5</a:t>
            </a:r>
            <a:r>
              <a:rPr lang="en-US" baseline="30000" dirty="0" smtClean="0"/>
              <a:t>.</a:t>
            </a:r>
            <a:r>
              <a:rPr lang="en-US" dirty="0" smtClean="0"/>
              <a:t>10</a:t>
            </a:r>
            <a:r>
              <a:rPr lang="en-US" baseline="30000" dirty="0" smtClean="0"/>
              <a:t>-7</a:t>
            </a:r>
            <a:r>
              <a:rPr lang="en-US" dirty="0" smtClean="0"/>
              <a:t>mbar. The pumping speed of the </a:t>
            </a:r>
            <a:r>
              <a:rPr lang="en-US" dirty="0" err="1" smtClean="0"/>
              <a:t>turbomolecular</a:t>
            </a:r>
            <a:r>
              <a:rPr lang="en-US" dirty="0" smtClean="0"/>
              <a:t> pump, including reduction by the conductance connecting it to the vessel, is 10ls</a:t>
            </a:r>
            <a:r>
              <a:rPr lang="en-US" baseline="30000" dirty="0" smtClean="0"/>
              <a:t>-1</a:t>
            </a:r>
            <a:r>
              <a:rPr lang="en-US" dirty="0" smtClean="0"/>
              <a:t>. </a:t>
            </a:r>
          </a:p>
          <a:p>
            <a:r>
              <a:rPr lang="en-US" dirty="0" smtClean="0"/>
              <a:t>The vessel is a tube, 1m long and 400mm in diameter. Chronometer in the hand, you notice that 40s later pressure has decreased to 4</a:t>
            </a:r>
            <a:r>
              <a:rPr lang="en-US" baseline="30000" dirty="0" smtClean="0"/>
              <a:t>.</a:t>
            </a:r>
            <a:r>
              <a:rPr lang="en-US" dirty="0" smtClean="0"/>
              <a:t>10</a:t>
            </a:r>
            <a:r>
              <a:rPr lang="en-US" baseline="30000" dirty="0" smtClean="0"/>
              <a:t>-7</a:t>
            </a:r>
            <a:r>
              <a:rPr lang="en-US" dirty="0" smtClean="0"/>
              <a:t>mbar. </a:t>
            </a:r>
          </a:p>
          <a:p>
            <a:r>
              <a:rPr lang="en-US" dirty="0" smtClean="0"/>
              <a:t>What is the rate of change of pressure in this moment? </a:t>
            </a:r>
          </a:p>
          <a:p>
            <a:r>
              <a:rPr lang="en-US" dirty="0" smtClean="0"/>
              <a:t>In absence of leaks, can you evaluate the total outgassing rate of the vacuum chamber in this moment?</a:t>
            </a:r>
          </a:p>
        </p:txBody>
      </p:sp>
      <p:sp>
        <p:nvSpPr>
          <p:cNvPr id="2" name="Slide Number Placeholder 1"/>
          <p:cNvSpPr>
            <a:spLocks noGrp="1"/>
          </p:cNvSpPr>
          <p:nvPr>
            <p:ph type="sldNum" sz="quarter" idx="12"/>
          </p:nvPr>
        </p:nvSpPr>
        <p:spPr/>
        <p:txBody>
          <a:bodyPr/>
          <a:lstStyle/>
          <a:p>
            <a:fld id="{0DF7440C-D25B-4954-BC09-5BBAAA513C42}" type="slidenum">
              <a:rPr lang="en-US" smtClean="0"/>
              <a:pPr/>
              <a:t>18</a:t>
            </a:fld>
            <a:endParaRPr lang="en-US"/>
          </a:p>
        </p:txBody>
      </p:sp>
      <p:sp>
        <p:nvSpPr>
          <p:cNvPr id="4" name="Title 3"/>
          <p:cNvSpPr>
            <a:spLocks noGrp="1"/>
          </p:cNvSpPr>
          <p:nvPr>
            <p:ph type="title"/>
          </p:nvPr>
        </p:nvSpPr>
        <p:spPr>
          <a:xfrm>
            <a:off x="827584" y="107721"/>
            <a:ext cx="7560840" cy="553998"/>
          </a:xfrm>
        </p:spPr>
        <p:txBody>
          <a:bodyPr/>
          <a:lstStyle/>
          <a:p>
            <a:r>
              <a:rPr lang="en-GB" dirty="0" smtClean="0"/>
              <a:t>Example: continuity equation</a:t>
            </a:r>
            <a:endParaRPr lang="en-GB" dirty="0"/>
          </a:p>
        </p:txBody>
      </p:sp>
      <p:sp>
        <p:nvSpPr>
          <p:cNvPr id="9" name="TextBox 8"/>
          <p:cNvSpPr txBox="1"/>
          <p:nvPr/>
        </p:nvSpPr>
        <p:spPr>
          <a:xfrm>
            <a:off x="507709" y="3095944"/>
            <a:ext cx="5184433" cy="1431161"/>
          </a:xfrm>
          <a:prstGeom prst="rect">
            <a:avLst/>
          </a:prstGeom>
          <a:noFill/>
        </p:spPr>
        <p:txBody>
          <a:bodyPr wrap="none" rtlCol="0">
            <a:spAutoFit/>
          </a:bodyPr>
          <a:lstStyle/>
          <a:p>
            <a:pPr>
              <a:spcAft>
                <a:spcPts val="600"/>
              </a:spcAft>
            </a:pPr>
            <a:r>
              <a:rPr lang="en-US" i="1" dirty="0" smtClean="0">
                <a:latin typeface="Cambria" pitchFamily="18" charset="0"/>
              </a:rPr>
              <a:t>p</a:t>
            </a:r>
            <a:r>
              <a:rPr lang="en-US" dirty="0" smtClean="0">
                <a:latin typeface="Cambria" pitchFamily="18" charset="0"/>
              </a:rPr>
              <a:t>=5·10</a:t>
            </a:r>
            <a:r>
              <a:rPr lang="en-US" baseline="30000" dirty="0" smtClean="0">
                <a:latin typeface="Cambria" pitchFamily="18" charset="0"/>
              </a:rPr>
              <a:t>-7</a:t>
            </a:r>
            <a:r>
              <a:rPr lang="en-US" dirty="0" smtClean="0">
                <a:latin typeface="Cambria" pitchFamily="18" charset="0"/>
              </a:rPr>
              <a:t> mbar 	</a:t>
            </a:r>
          </a:p>
          <a:p>
            <a:pPr>
              <a:spcAft>
                <a:spcPts val="600"/>
              </a:spcAft>
            </a:pPr>
            <a:r>
              <a:rPr lang="en-US" i="1" dirty="0" err="1" smtClean="0">
                <a:latin typeface="Cambria" pitchFamily="18" charset="0"/>
              </a:rPr>
              <a:t>dt</a:t>
            </a:r>
            <a:r>
              <a:rPr lang="en-US" i="1" dirty="0" smtClean="0">
                <a:latin typeface="Cambria" pitchFamily="18" charset="0"/>
              </a:rPr>
              <a:t> </a:t>
            </a:r>
            <a:r>
              <a:rPr lang="en-US" dirty="0" smtClean="0">
                <a:latin typeface="Cambria" pitchFamily="18" charset="0"/>
              </a:rPr>
              <a:t>=40s, </a:t>
            </a:r>
            <a:r>
              <a:rPr lang="en-US" i="1" dirty="0" err="1" smtClean="0">
                <a:latin typeface="Cambria" pitchFamily="18" charset="0"/>
              </a:rPr>
              <a:t>dp</a:t>
            </a:r>
            <a:r>
              <a:rPr lang="en-US" i="1" dirty="0" smtClean="0">
                <a:latin typeface="Cambria" pitchFamily="18" charset="0"/>
              </a:rPr>
              <a:t> </a:t>
            </a:r>
            <a:r>
              <a:rPr lang="en-US" dirty="0" smtClean="0">
                <a:latin typeface="Cambria" pitchFamily="18" charset="0"/>
              </a:rPr>
              <a:t>=1·10</a:t>
            </a:r>
            <a:r>
              <a:rPr lang="en-US" baseline="30000" dirty="0" smtClean="0">
                <a:latin typeface="Cambria" pitchFamily="18" charset="0"/>
              </a:rPr>
              <a:t>-7</a:t>
            </a:r>
            <a:r>
              <a:rPr lang="en-US" dirty="0" smtClean="0">
                <a:latin typeface="Cambria" pitchFamily="18" charset="0"/>
              </a:rPr>
              <a:t> mbar	</a:t>
            </a:r>
            <a:r>
              <a:rPr lang="en-US" i="1" dirty="0" err="1" smtClean="0">
                <a:latin typeface="Cambria" pitchFamily="18" charset="0"/>
              </a:rPr>
              <a:t>dp</a:t>
            </a:r>
            <a:r>
              <a:rPr lang="en-US" i="1" dirty="0" smtClean="0">
                <a:latin typeface="Cambria" pitchFamily="18" charset="0"/>
              </a:rPr>
              <a:t>/</a:t>
            </a:r>
            <a:r>
              <a:rPr lang="en-US" i="1" dirty="0" err="1" smtClean="0">
                <a:latin typeface="Cambria" pitchFamily="18" charset="0"/>
              </a:rPr>
              <a:t>dt</a:t>
            </a:r>
            <a:r>
              <a:rPr lang="en-US" dirty="0" smtClean="0">
                <a:latin typeface="Cambria" pitchFamily="18" charset="0"/>
              </a:rPr>
              <a:t>=2.5·10</a:t>
            </a:r>
            <a:r>
              <a:rPr lang="en-US" baseline="30000" dirty="0" smtClean="0">
                <a:latin typeface="Cambria" pitchFamily="18" charset="0"/>
              </a:rPr>
              <a:t>-9</a:t>
            </a:r>
            <a:r>
              <a:rPr lang="en-US" dirty="0" smtClean="0">
                <a:latin typeface="Cambria" pitchFamily="18" charset="0"/>
              </a:rPr>
              <a:t>mbar/s</a:t>
            </a:r>
          </a:p>
          <a:p>
            <a:pPr>
              <a:spcAft>
                <a:spcPts val="600"/>
              </a:spcAft>
            </a:pPr>
            <a:r>
              <a:rPr lang="en-US" i="1" dirty="0" err="1" smtClean="0">
                <a:latin typeface="Cambria" pitchFamily="18" charset="0"/>
              </a:rPr>
              <a:t>S</a:t>
            </a:r>
            <a:r>
              <a:rPr lang="en-US" i="1" baseline="-25000" dirty="0" err="1" smtClean="0">
                <a:latin typeface="Cambria" pitchFamily="18" charset="0"/>
              </a:rPr>
              <a:t>eff</a:t>
            </a:r>
            <a:r>
              <a:rPr lang="en-US" i="1" baseline="-25000" dirty="0" smtClean="0">
                <a:latin typeface="Cambria" pitchFamily="18" charset="0"/>
              </a:rPr>
              <a:t> </a:t>
            </a:r>
            <a:r>
              <a:rPr lang="en-US" dirty="0" smtClean="0">
                <a:latin typeface="Cambria" pitchFamily="18" charset="0"/>
              </a:rPr>
              <a:t>=10 l/s</a:t>
            </a:r>
          </a:p>
          <a:p>
            <a:pPr>
              <a:spcAft>
                <a:spcPts val="600"/>
              </a:spcAft>
            </a:pPr>
            <a:r>
              <a:rPr lang="en-US" i="1" dirty="0" smtClean="0">
                <a:latin typeface="Cambria" pitchFamily="18" charset="0"/>
              </a:rPr>
              <a:t>d </a:t>
            </a:r>
            <a:r>
              <a:rPr lang="en-US" dirty="0" smtClean="0">
                <a:latin typeface="Cambria" pitchFamily="18" charset="0"/>
              </a:rPr>
              <a:t>=400mm</a:t>
            </a:r>
            <a:r>
              <a:rPr lang="en-US" i="1" dirty="0" smtClean="0">
                <a:latin typeface="Cambria" pitchFamily="18" charset="0"/>
              </a:rPr>
              <a:t>, L</a:t>
            </a:r>
            <a:r>
              <a:rPr lang="en-US" dirty="0" smtClean="0">
                <a:latin typeface="Cambria" pitchFamily="18" charset="0"/>
              </a:rPr>
              <a:t>=1000mm</a:t>
            </a:r>
          </a:p>
        </p:txBody>
      </p:sp>
      <p:graphicFrame>
        <p:nvGraphicFramePr>
          <p:cNvPr id="10" name="Object 9"/>
          <p:cNvGraphicFramePr>
            <a:graphicFrameLocks noChangeAspect="1"/>
          </p:cNvGraphicFramePr>
          <p:nvPr>
            <p:extLst>
              <p:ext uri="{D42A27DB-BD31-4B8C-83A1-F6EECF244321}">
                <p14:modId xmlns:p14="http://schemas.microsoft.com/office/powerpoint/2010/main" val="576807686"/>
              </p:ext>
            </p:extLst>
          </p:nvPr>
        </p:nvGraphicFramePr>
        <p:xfrm>
          <a:off x="561231" y="4499828"/>
          <a:ext cx="2714625" cy="738188"/>
        </p:xfrm>
        <a:graphic>
          <a:graphicData uri="http://schemas.openxmlformats.org/presentationml/2006/ole">
            <mc:AlternateContent xmlns:mc="http://schemas.openxmlformats.org/markup-compatibility/2006">
              <mc:Choice xmlns:v="urn:schemas-microsoft-com:vml" Requires="v">
                <p:oleObj spid="_x0000_s335215" name="Equation" r:id="rId4" imgW="1727200" imgH="469900" progId="Equation.3">
                  <p:embed/>
                </p:oleObj>
              </mc:Choice>
              <mc:Fallback>
                <p:oleObj name="Equation" r:id="rId4" imgW="1727200" imgH="469900" progId="Equation.3">
                  <p:embed/>
                  <p:pic>
                    <p:nvPicPr>
                      <p:cNvPr id="0" name="Picture 13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1231" y="4499828"/>
                        <a:ext cx="2714625" cy="738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4850" name="Object 2"/>
          <p:cNvGraphicFramePr>
            <a:graphicFrameLocks noChangeAspect="1"/>
          </p:cNvGraphicFramePr>
          <p:nvPr>
            <p:extLst>
              <p:ext uri="{D42A27DB-BD31-4B8C-83A1-F6EECF244321}">
                <p14:modId xmlns:p14="http://schemas.microsoft.com/office/powerpoint/2010/main" val="1842796703"/>
              </p:ext>
            </p:extLst>
          </p:nvPr>
        </p:nvGraphicFramePr>
        <p:xfrm>
          <a:off x="539552" y="5147900"/>
          <a:ext cx="2455863" cy="615950"/>
        </p:xfrm>
        <a:graphic>
          <a:graphicData uri="http://schemas.openxmlformats.org/presentationml/2006/ole">
            <mc:AlternateContent xmlns:mc="http://schemas.openxmlformats.org/markup-compatibility/2006">
              <mc:Choice xmlns:v="urn:schemas-microsoft-com:vml" Requires="v">
                <p:oleObj spid="_x0000_s335216" name="Equation" r:id="rId6" imgW="1562100" imgH="393700" progId="Equation.3">
                  <p:embed/>
                </p:oleObj>
              </mc:Choice>
              <mc:Fallback>
                <p:oleObj name="Equation" r:id="rId6" imgW="1562100" imgH="393700" progId="Equation.3">
                  <p:embed/>
                  <p:pic>
                    <p:nvPicPr>
                      <p:cNvPr id="0" name="Picture 13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552" y="5147900"/>
                        <a:ext cx="2455863" cy="615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521204" y="5939988"/>
            <a:ext cx="5409430" cy="369332"/>
          </a:xfrm>
          <a:prstGeom prst="rect">
            <a:avLst/>
          </a:prstGeom>
        </p:spPr>
        <p:txBody>
          <a:bodyPr wrap="none">
            <a:spAutoFit/>
          </a:bodyPr>
          <a:lstStyle/>
          <a:p>
            <a:r>
              <a:rPr lang="en-US" i="1" dirty="0" err="1" smtClean="0">
                <a:latin typeface="Cambria" pitchFamily="18" charset="0"/>
              </a:rPr>
              <a:t>Q</a:t>
            </a:r>
            <a:r>
              <a:rPr lang="en-US" i="1" baseline="-25000" dirty="0" err="1" smtClean="0">
                <a:latin typeface="Cambria" pitchFamily="18" charset="0"/>
              </a:rPr>
              <a:t>outg</a:t>
            </a:r>
            <a:r>
              <a:rPr lang="en-US" i="1" dirty="0" smtClean="0">
                <a:latin typeface="Cambria" pitchFamily="18" charset="0"/>
              </a:rPr>
              <a:t>=(5·10</a:t>
            </a:r>
            <a:r>
              <a:rPr lang="en-US" i="1" baseline="30000" dirty="0" smtClean="0">
                <a:latin typeface="Cambria" pitchFamily="18" charset="0"/>
              </a:rPr>
              <a:t>-6</a:t>
            </a:r>
            <a:r>
              <a:rPr lang="en-US" dirty="0" smtClean="0">
                <a:latin typeface="Cambria" pitchFamily="18" charset="0"/>
              </a:rPr>
              <a:t> +3</a:t>
            </a:r>
            <a:r>
              <a:rPr lang="en-US" i="1" dirty="0" smtClean="0">
                <a:latin typeface="Cambria" pitchFamily="18" charset="0"/>
              </a:rPr>
              <a:t>·10</a:t>
            </a:r>
            <a:r>
              <a:rPr lang="en-US" i="1" baseline="30000" dirty="0" smtClean="0">
                <a:latin typeface="Cambria" pitchFamily="18" charset="0"/>
              </a:rPr>
              <a:t>-7</a:t>
            </a:r>
            <a:r>
              <a:rPr lang="en-US" i="1" dirty="0" smtClean="0">
                <a:latin typeface="Cambria" pitchFamily="18" charset="0"/>
              </a:rPr>
              <a:t> ) </a:t>
            </a:r>
            <a:r>
              <a:rPr lang="en-US" dirty="0" smtClean="0">
                <a:latin typeface="Cambria" pitchFamily="18" charset="0"/>
              </a:rPr>
              <a:t>mbar ·l·s</a:t>
            </a:r>
            <a:r>
              <a:rPr lang="en-US" baseline="30000" dirty="0" smtClean="0">
                <a:latin typeface="Cambria" pitchFamily="18" charset="0"/>
              </a:rPr>
              <a:t>-1 </a:t>
            </a:r>
            <a:r>
              <a:rPr lang="en-US" i="1" dirty="0" smtClean="0">
                <a:latin typeface="Cambria" pitchFamily="18" charset="0"/>
              </a:rPr>
              <a:t>= 5.3 ·10</a:t>
            </a:r>
            <a:r>
              <a:rPr lang="en-US" i="1" baseline="30000" dirty="0" smtClean="0">
                <a:latin typeface="Cambria" pitchFamily="18" charset="0"/>
              </a:rPr>
              <a:t>-7</a:t>
            </a:r>
            <a:r>
              <a:rPr lang="en-US" i="1" dirty="0" smtClean="0">
                <a:latin typeface="Cambria" pitchFamily="18" charset="0"/>
              </a:rPr>
              <a:t> </a:t>
            </a:r>
            <a:r>
              <a:rPr lang="en-US" dirty="0" smtClean="0">
                <a:latin typeface="Cambria" pitchFamily="18" charset="0"/>
              </a:rPr>
              <a:t>mbar ·l·s</a:t>
            </a:r>
            <a:r>
              <a:rPr lang="en-US" baseline="30000" dirty="0" smtClean="0">
                <a:latin typeface="Cambria" pitchFamily="18" charset="0"/>
              </a:rPr>
              <a:t>-1</a:t>
            </a:r>
            <a:r>
              <a:rPr lang="en-US" dirty="0" smtClean="0">
                <a:latin typeface="Cambria" pitchFamily="18" charset="0"/>
              </a:rPr>
              <a:t> </a:t>
            </a:r>
          </a:p>
        </p:txBody>
      </p:sp>
      <p:graphicFrame>
        <p:nvGraphicFramePr>
          <p:cNvPr id="334851" name="Object 3"/>
          <p:cNvGraphicFramePr>
            <a:graphicFrameLocks noChangeAspect="1"/>
          </p:cNvGraphicFramePr>
          <p:nvPr>
            <p:extLst>
              <p:ext uri="{D42A27DB-BD31-4B8C-83A1-F6EECF244321}">
                <p14:modId xmlns:p14="http://schemas.microsoft.com/office/powerpoint/2010/main" val="1848834161"/>
              </p:ext>
            </p:extLst>
          </p:nvPr>
        </p:nvGraphicFramePr>
        <p:xfrm>
          <a:off x="4899025" y="4030663"/>
          <a:ext cx="3970338" cy="1630362"/>
        </p:xfrm>
        <a:graphic>
          <a:graphicData uri="http://schemas.openxmlformats.org/presentationml/2006/ole">
            <mc:AlternateContent xmlns:mc="http://schemas.openxmlformats.org/markup-compatibility/2006">
              <mc:Choice xmlns:v="urn:schemas-microsoft-com:vml" Requires="v">
                <p:oleObj spid="_x0000_s335217" name="Equation" r:id="rId8" imgW="2527200" imgH="1041120" progId="Equation.3">
                  <p:embed/>
                </p:oleObj>
              </mc:Choice>
              <mc:Fallback>
                <p:oleObj name="Equation" r:id="rId8" imgW="2527200" imgH="1041120" progId="Equation.3">
                  <p:embed/>
                  <p:pic>
                    <p:nvPicPr>
                      <p:cNvPr id="0" name="Picture 135"/>
                      <p:cNvPicPr>
                        <a:picLocks noChangeAspect="1" noChangeArrowheads="1"/>
                      </p:cNvPicPr>
                      <p:nvPr/>
                    </p:nvPicPr>
                    <p:blipFill>
                      <a:blip r:embed="rId9"/>
                      <a:srcRect/>
                      <a:stretch>
                        <a:fillRect/>
                      </a:stretch>
                    </p:blipFill>
                    <p:spPr bwMode="auto">
                      <a:xfrm>
                        <a:off x="4899025" y="4030663"/>
                        <a:ext cx="3970338" cy="1630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181705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3485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3485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9"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5868144" y="3284984"/>
            <a:ext cx="2782890" cy="2084817"/>
            <a:chOff x="5868144" y="3284984"/>
            <a:chExt cx="2782890" cy="2084817"/>
          </a:xfrm>
        </p:grpSpPr>
        <p:sp>
          <p:nvSpPr>
            <p:cNvPr id="28" name="Rectangle 27"/>
            <p:cNvSpPr/>
            <p:nvPr/>
          </p:nvSpPr>
          <p:spPr>
            <a:xfrm>
              <a:off x="5868144" y="3284984"/>
              <a:ext cx="2782890" cy="2084817"/>
            </a:xfrm>
            <a:prstGeom prst="rect">
              <a:avLst/>
            </a:prstGeom>
            <a:solidFill>
              <a:schemeClr val="bg1"/>
            </a:solidFill>
            <a:ln>
              <a:solidFill>
                <a:srgbClr val="0C37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9" name="Object 28"/>
            <p:cNvGraphicFramePr>
              <a:graphicFrameLocks noChangeAspect="1"/>
            </p:cNvGraphicFramePr>
            <p:nvPr>
              <p:extLst>
                <p:ext uri="{D42A27DB-BD31-4B8C-83A1-F6EECF244321}">
                  <p14:modId xmlns:p14="http://schemas.microsoft.com/office/powerpoint/2010/main" val="368565049"/>
                </p:ext>
              </p:extLst>
            </p:nvPr>
          </p:nvGraphicFramePr>
          <p:xfrm>
            <a:off x="6617819" y="3449219"/>
            <a:ext cx="1575350" cy="1880188"/>
          </p:xfrm>
          <a:graphic>
            <a:graphicData uri="http://schemas.openxmlformats.org/presentationml/2006/ole">
              <mc:AlternateContent xmlns:mc="http://schemas.openxmlformats.org/markup-compatibility/2006">
                <mc:Choice xmlns:v="urn:schemas-microsoft-com:vml" Requires="v">
                  <p:oleObj spid="_x0000_s395990" name="Equation" r:id="rId3" imgW="1562040" imgH="1726920" progId="Equation.3">
                    <p:embed/>
                  </p:oleObj>
                </mc:Choice>
                <mc:Fallback>
                  <p:oleObj name="Equation" r:id="rId3" imgW="1562040" imgH="1726920" progId="Equation.3">
                    <p:embed/>
                    <p:pic>
                      <p:nvPicPr>
                        <p:cNvPr id="0" name="Picture 26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7819" y="3449219"/>
                          <a:ext cx="1575350" cy="1880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2" name="Title 1"/>
          <p:cNvSpPr>
            <a:spLocks noGrp="1"/>
          </p:cNvSpPr>
          <p:nvPr>
            <p:ph type="title"/>
          </p:nvPr>
        </p:nvSpPr>
        <p:spPr>
          <a:xfrm>
            <a:off x="611560" y="0"/>
            <a:ext cx="7560840" cy="769441"/>
          </a:xfrm>
        </p:spPr>
        <p:txBody>
          <a:bodyPr>
            <a:normAutofit/>
          </a:bodyPr>
          <a:lstStyle/>
          <a:p>
            <a:r>
              <a:rPr lang="en-GB" dirty="0" err="1" smtClean="0"/>
              <a:t>Pumpdown</a:t>
            </a:r>
            <a:r>
              <a:rPr lang="en-GB" dirty="0" smtClean="0"/>
              <a:t>: initial phase</a:t>
            </a:r>
            <a:endParaRPr lang="en-GB" dirty="0"/>
          </a:p>
        </p:txBody>
      </p:sp>
      <p:sp>
        <p:nvSpPr>
          <p:cNvPr id="4" name="TextBox 3"/>
          <p:cNvSpPr txBox="1"/>
          <p:nvPr/>
        </p:nvSpPr>
        <p:spPr>
          <a:xfrm>
            <a:off x="251520" y="1706611"/>
            <a:ext cx="8640960" cy="1477328"/>
          </a:xfrm>
          <a:prstGeom prst="rect">
            <a:avLst/>
          </a:prstGeom>
          <a:noFill/>
        </p:spPr>
        <p:txBody>
          <a:bodyPr wrap="square" rtlCol="0">
            <a:spAutoFit/>
          </a:bodyPr>
          <a:lstStyle/>
          <a:p>
            <a:r>
              <a:rPr lang="en-GB" dirty="0" smtClean="0"/>
              <a:t>Initially, the </a:t>
            </a:r>
            <a:r>
              <a:rPr lang="en-GB" dirty="0" err="1" smtClean="0"/>
              <a:t>pumpdown</a:t>
            </a:r>
            <a:r>
              <a:rPr lang="en-GB" dirty="0" smtClean="0"/>
              <a:t> process is dominated by evacuation of the free gas in the volume. Let’s write </a:t>
            </a:r>
            <a:r>
              <a:rPr lang="en-GB" i="1" dirty="0" err="1" smtClean="0">
                <a:latin typeface="Cambria" pitchFamily="18" charset="0"/>
              </a:rPr>
              <a:t>Q</a:t>
            </a:r>
            <a:r>
              <a:rPr lang="en-GB" i="1" baseline="-25000" dirty="0" err="1" smtClean="0">
                <a:latin typeface="Cambria" pitchFamily="18" charset="0"/>
              </a:rPr>
              <a:t>tot</a:t>
            </a:r>
            <a:r>
              <a:rPr lang="en-GB" i="1" dirty="0" smtClean="0">
                <a:latin typeface="Cambria" pitchFamily="18" charset="0"/>
              </a:rPr>
              <a:t>=0</a:t>
            </a:r>
            <a:r>
              <a:rPr lang="en-GB" dirty="0"/>
              <a:t> </a:t>
            </a:r>
            <a:r>
              <a:rPr lang="en-GB" dirty="0" smtClean="0"/>
              <a:t>and let’s </a:t>
            </a:r>
            <a:r>
              <a:rPr lang="en-GB" dirty="0"/>
              <a:t>call </a:t>
            </a:r>
            <a:r>
              <a:rPr lang="en-GB" i="1" dirty="0" err="1">
                <a:latin typeface="Cambria" pitchFamily="18" charset="0"/>
              </a:rPr>
              <a:t>p</a:t>
            </a:r>
            <a:r>
              <a:rPr lang="en-GB" i="1" baseline="-25000" dirty="0" err="1">
                <a:latin typeface="Cambria" pitchFamily="18" charset="0"/>
              </a:rPr>
              <a:t>initial</a:t>
            </a:r>
            <a:r>
              <a:rPr lang="en-GB" i="1" dirty="0">
                <a:latin typeface="Cambria" pitchFamily="18" charset="0"/>
              </a:rPr>
              <a:t>(t)</a:t>
            </a:r>
            <a:r>
              <a:rPr lang="en-GB" dirty="0"/>
              <a:t> the pressure decrease curve in the initial phase of </a:t>
            </a:r>
            <a:r>
              <a:rPr lang="en-GB" dirty="0" err="1"/>
              <a:t>pumpdown</a:t>
            </a:r>
            <a:r>
              <a:rPr lang="en-GB" dirty="0"/>
              <a:t>.</a:t>
            </a:r>
          </a:p>
          <a:p>
            <a:endParaRPr lang="en-GB" dirty="0" smtClean="0"/>
          </a:p>
          <a:p>
            <a:r>
              <a:rPr lang="en-GB" dirty="0"/>
              <a:t>G</a:t>
            </a:r>
            <a:r>
              <a:rPr lang="en-GB" dirty="0" smtClean="0"/>
              <a:t>as quantity present in the volume (</a:t>
            </a:r>
            <a:r>
              <a:rPr lang="en-GB" i="1" dirty="0" err="1" smtClean="0">
                <a:latin typeface="Cambria" pitchFamily="18" charset="0"/>
              </a:rPr>
              <a:t>p</a:t>
            </a:r>
            <a:r>
              <a:rPr lang="en-GB" i="1" dirty="0" err="1" smtClean="0">
                <a:latin typeface="Cambria" pitchFamily="18" charset="0"/>
                <a:sym typeface="UniversalMath1 BT"/>
              </a:rPr>
              <a:t></a:t>
            </a:r>
            <a:r>
              <a:rPr lang="en-GB" i="1" dirty="0" err="1" smtClean="0">
                <a:latin typeface="Cambria" pitchFamily="18" charset="0"/>
              </a:rPr>
              <a:t>V</a:t>
            </a:r>
            <a:r>
              <a:rPr lang="en-GB" dirty="0" smtClean="0"/>
              <a:t>) decreases while gas is evacuated by the pump. </a:t>
            </a:r>
            <a:endParaRPr lang="en-GB" dirty="0"/>
          </a:p>
        </p:txBody>
      </p:sp>
      <p:sp>
        <p:nvSpPr>
          <p:cNvPr id="3" name="Slide Number Placeholder 2"/>
          <p:cNvSpPr>
            <a:spLocks noGrp="1"/>
          </p:cNvSpPr>
          <p:nvPr>
            <p:ph type="sldNum" sz="quarter" idx="12"/>
          </p:nvPr>
        </p:nvSpPr>
        <p:spPr/>
        <p:txBody>
          <a:bodyPr/>
          <a:lstStyle/>
          <a:p>
            <a:fld id="{0DF7440C-D25B-4954-BC09-5BBAAA513C42}" type="slidenum">
              <a:rPr lang="en-US" smtClean="0"/>
              <a:pPr/>
              <a:t>19</a:t>
            </a:fld>
            <a:endParaRPr lang="en-US"/>
          </a:p>
        </p:txBody>
      </p:sp>
      <p:grpSp>
        <p:nvGrpSpPr>
          <p:cNvPr id="11" name="Group 10"/>
          <p:cNvGrpSpPr/>
          <p:nvPr/>
        </p:nvGrpSpPr>
        <p:grpSpPr>
          <a:xfrm>
            <a:off x="1403648" y="3429000"/>
            <a:ext cx="1656184" cy="698500"/>
            <a:chOff x="1403648" y="3429000"/>
            <a:chExt cx="1656184" cy="698500"/>
          </a:xfrm>
        </p:grpSpPr>
        <p:sp>
          <p:nvSpPr>
            <p:cNvPr id="47" name="Rectangle 46"/>
            <p:cNvSpPr/>
            <p:nvPr/>
          </p:nvSpPr>
          <p:spPr>
            <a:xfrm>
              <a:off x="1403648" y="3440543"/>
              <a:ext cx="1656184" cy="655762"/>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24577" name="Object 1"/>
            <p:cNvGraphicFramePr>
              <a:graphicFrameLocks noChangeAspect="1"/>
            </p:cNvGraphicFramePr>
            <p:nvPr>
              <p:extLst>
                <p:ext uri="{D42A27DB-BD31-4B8C-83A1-F6EECF244321}">
                  <p14:modId xmlns:p14="http://schemas.microsoft.com/office/powerpoint/2010/main" val="3928660409"/>
                </p:ext>
              </p:extLst>
            </p:nvPr>
          </p:nvGraphicFramePr>
          <p:xfrm>
            <a:off x="1585789" y="3429000"/>
            <a:ext cx="1330325" cy="698500"/>
          </p:xfrm>
          <a:graphic>
            <a:graphicData uri="http://schemas.openxmlformats.org/presentationml/2006/ole">
              <mc:AlternateContent xmlns:mc="http://schemas.openxmlformats.org/markup-compatibility/2006">
                <mc:Choice xmlns:v="urn:schemas-microsoft-com:vml" Requires="v">
                  <p:oleObj spid="_x0000_s395991" name="Equation" r:id="rId5" imgW="749160" imgH="393480" progId="Equation.3">
                    <p:embed/>
                  </p:oleObj>
                </mc:Choice>
                <mc:Fallback>
                  <p:oleObj name="Equation" r:id="rId5" imgW="749160" imgH="393480" progId="Equation.3">
                    <p:embed/>
                    <p:pic>
                      <p:nvPicPr>
                        <p:cNvPr id="0" name="Picture 26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5789" y="3429000"/>
                          <a:ext cx="1330325" cy="698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21" name="Group 20"/>
          <p:cNvGrpSpPr/>
          <p:nvPr/>
        </p:nvGrpSpPr>
        <p:grpSpPr>
          <a:xfrm>
            <a:off x="323528" y="4427538"/>
            <a:ext cx="3527598" cy="700087"/>
            <a:chOff x="323528" y="4427538"/>
            <a:chExt cx="3527598" cy="700087"/>
          </a:xfrm>
        </p:grpSpPr>
        <p:sp>
          <p:nvSpPr>
            <p:cNvPr id="51" name="TextBox 50"/>
            <p:cNvSpPr txBox="1"/>
            <p:nvPr/>
          </p:nvSpPr>
          <p:spPr>
            <a:xfrm>
              <a:off x="323528" y="4427820"/>
              <a:ext cx="1152128" cy="646331"/>
            </a:xfrm>
            <a:prstGeom prst="rect">
              <a:avLst/>
            </a:prstGeom>
            <a:noFill/>
          </p:spPr>
          <p:txBody>
            <a:bodyPr wrap="square" rtlCol="0">
              <a:spAutoFit/>
            </a:bodyPr>
            <a:lstStyle/>
            <a:p>
              <a:r>
                <a:rPr lang="en-US" dirty="0" smtClean="0"/>
                <a:t>Volume depletion</a:t>
              </a:r>
              <a:endParaRPr lang="en-US" dirty="0"/>
            </a:p>
          </p:txBody>
        </p:sp>
        <p:graphicFrame>
          <p:nvGraphicFramePr>
            <p:cNvPr id="24578" name="Object 2"/>
            <p:cNvGraphicFramePr>
              <a:graphicFrameLocks noChangeAspect="1"/>
            </p:cNvGraphicFramePr>
            <p:nvPr>
              <p:extLst>
                <p:ext uri="{D42A27DB-BD31-4B8C-83A1-F6EECF244321}">
                  <p14:modId xmlns:p14="http://schemas.microsoft.com/office/powerpoint/2010/main" val="3087352288"/>
                </p:ext>
              </p:extLst>
            </p:nvPr>
          </p:nvGraphicFramePr>
          <p:xfrm>
            <a:off x="1547664" y="4427538"/>
            <a:ext cx="2303462" cy="700087"/>
          </p:xfrm>
          <a:graphic>
            <a:graphicData uri="http://schemas.openxmlformats.org/presentationml/2006/ole">
              <mc:AlternateContent xmlns:mc="http://schemas.openxmlformats.org/markup-compatibility/2006">
                <mc:Choice xmlns:v="urn:schemas-microsoft-com:vml" Requires="v">
                  <p:oleObj spid="_x0000_s395992" name="Equation" r:id="rId7" imgW="1295280" imgH="393480" progId="Equation.3">
                    <p:embed/>
                  </p:oleObj>
                </mc:Choice>
                <mc:Fallback>
                  <p:oleObj name="Equation" r:id="rId7" imgW="1295280" imgH="393480" progId="Equation.3">
                    <p:embed/>
                    <p:pic>
                      <p:nvPicPr>
                        <p:cNvPr id="0" name="Picture 26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47664" y="4427538"/>
                          <a:ext cx="2303462" cy="7000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aphicFrame>
        <p:nvGraphicFramePr>
          <p:cNvPr id="24581" name="Object 5"/>
          <p:cNvGraphicFramePr>
            <a:graphicFrameLocks noChangeAspect="1"/>
          </p:cNvGraphicFramePr>
          <p:nvPr>
            <p:extLst>
              <p:ext uri="{D42A27DB-BD31-4B8C-83A1-F6EECF244321}">
                <p14:modId xmlns:p14="http://schemas.microsoft.com/office/powerpoint/2010/main" val="1268972353"/>
              </p:ext>
            </p:extLst>
          </p:nvPr>
        </p:nvGraphicFramePr>
        <p:xfrm>
          <a:off x="321841" y="5157192"/>
          <a:ext cx="2593975" cy="609600"/>
        </p:xfrm>
        <a:graphic>
          <a:graphicData uri="http://schemas.openxmlformats.org/presentationml/2006/ole">
            <mc:AlternateContent xmlns:mc="http://schemas.openxmlformats.org/markup-compatibility/2006">
              <mc:Choice xmlns:v="urn:schemas-microsoft-com:vml" Requires="v">
                <p:oleObj spid="_x0000_s395993" name="Equation" r:id="rId9" imgW="1460160" imgH="342720" progId="Equation.3">
                  <p:embed/>
                </p:oleObj>
              </mc:Choice>
              <mc:Fallback>
                <p:oleObj name="Equation" r:id="rId9" imgW="1460160" imgH="342720" progId="Equation.3">
                  <p:embed/>
                  <p:pic>
                    <p:nvPicPr>
                      <p:cNvPr id="0" name="Picture 26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1841" y="5157192"/>
                        <a:ext cx="2593975"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0" name="Group 9"/>
          <p:cNvGrpSpPr/>
          <p:nvPr/>
        </p:nvGrpSpPr>
        <p:grpSpPr>
          <a:xfrm>
            <a:off x="3095836" y="981075"/>
            <a:ext cx="2359081" cy="693738"/>
            <a:chOff x="3095836" y="981075"/>
            <a:chExt cx="2359081" cy="693738"/>
          </a:xfrm>
        </p:grpSpPr>
        <p:sp>
          <p:nvSpPr>
            <p:cNvPr id="50" name="Rectangle 49"/>
            <p:cNvSpPr/>
            <p:nvPr/>
          </p:nvSpPr>
          <p:spPr>
            <a:xfrm>
              <a:off x="3095836" y="983738"/>
              <a:ext cx="2359081" cy="655762"/>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49" name="Object 3"/>
            <p:cNvGraphicFramePr>
              <a:graphicFrameLocks noChangeAspect="1"/>
            </p:cNvGraphicFramePr>
            <p:nvPr>
              <p:extLst>
                <p:ext uri="{D42A27DB-BD31-4B8C-83A1-F6EECF244321}">
                  <p14:modId xmlns:p14="http://schemas.microsoft.com/office/powerpoint/2010/main" val="1976734638"/>
                </p:ext>
              </p:extLst>
            </p:nvPr>
          </p:nvGraphicFramePr>
          <p:xfrm>
            <a:off x="3135313" y="981075"/>
            <a:ext cx="2028825" cy="693738"/>
          </p:xfrm>
          <a:graphic>
            <a:graphicData uri="http://schemas.openxmlformats.org/presentationml/2006/ole">
              <mc:AlternateContent xmlns:mc="http://schemas.openxmlformats.org/markup-compatibility/2006">
                <mc:Choice xmlns:v="urn:schemas-microsoft-com:vml" Requires="v">
                  <p:oleObj spid="_x0000_s395994" name="Equation" r:id="rId11" imgW="1269720" imgH="431640" progId="Equation.3">
                    <p:embed/>
                  </p:oleObj>
                </mc:Choice>
                <mc:Fallback>
                  <p:oleObj name="Equation" r:id="rId11" imgW="1269720" imgH="431640" progId="Equation.3">
                    <p:embed/>
                    <p:pic>
                      <p:nvPicPr>
                        <p:cNvPr id="0" name="Picture 26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135313" y="981075"/>
                          <a:ext cx="2028825" cy="693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52" name="Group 51"/>
          <p:cNvGrpSpPr/>
          <p:nvPr/>
        </p:nvGrpSpPr>
        <p:grpSpPr>
          <a:xfrm>
            <a:off x="4663753" y="899066"/>
            <a:ext cx="1732198" cy="640441"/>
            <a:chOff x="4663753" y="899066"/>
            <a:chExt cx="1732198" cy="640441"/>
          </a:xfrm>
        </p:grpSpPr>
        <p:sp>
          <p:nvSpPr>
            <p:cNvPr id="14" name="TextBox 13"/>
            <p:cNvSpPr txBox="1"/>
            <p:nvPr/>
          </p:nvSpPr>
          <p:spPr>
            <a:xfrm>
              <a:off x="5534818" y="899066"/>
              <a:ext cx="861133" cy="369332"/>
            </a:xfrm>
            <a:prstGeom prst="rect">
              <a:avLst/>
            </a:prstGeom>
            <a:noFill/>
          </p:spPr>
          <p:txBody>
            <a:bodyPr wrap="none" rtlCol="0">
              <a:spAutoFit/>
            </a:bodyPr>
            <a:lstStyle/>
            <a:p>
              <a:r>
                <a:rPr lang="en-GB" i="1" dirty="0" err="1" smtClean="0">
                  <a:latin typeface="Cambria" pitchFamily="18" charset="0"/>
                </a:rPr>
                <a:t>Q</a:t>
              </a:r>
              <a:r>
                <a:rPr lang="en-GB" i="1" baseline="-25000" dirty="0" err="1" smtClean="0">
                  <a:latin typeface="Cambria" pitchFamily="18" charset="0"/>
                </a:rPr>
                <a:t>pumped</a:t>
              </a:r>
              <a:endParaRPr lang="en-GB" i="1" baseline="-25000" dirty="0">
                <a:latin typeface="Cambria" pitchFamily="18" charset="0"/>
              </a:endParaRPr>
            </a:p>
          </p:txBody>
        </p:sp>
        <p:sp>
          <p:nvSpPr>
            <p:cNvPr id="15" name="Oval 14"/>
            <p:cNvSpPr/>
            <p:nvPr/>
          </p:nvSpPr>
          <p:spPr>
            <a:xfrm>
              <a:off x="4663753" y="1083732"/>
              <a:ext cx="571171" cy="455775"/>
            </a:xfrm>
            <a:prstGeom prst="ellipse">
              <a:avLst/>
            </a:prstGeom>
            <a:no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Straight Arrow Connector 19"/>
            <p:cNvCxnSpPr/>
            <p:nvPr/>
          </p:nvCxnSpPr>
          <p:spPr>
            <a:xfrm flipV="1">
              <a:off x="5236488" y="1150479"/>
              <a:ext cx="350036" cy="117919"/>
            </a:xfrm>
            <a:prstGeom prst="straightConnector1">
              <a:avLst/>
            </a:prstGeom>
            <a:ln>
              <a:solidFill>
                <a:srgbClr val="8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4139952" y="3183939"/>
            <a:ext cx="4609432" cy="2693333"/>
            <a:chOff x="4139952" y="3183939"/>
            <a:chExt cx="4609432" cy="2693333"/>
          </a:xfrm>
        </p:grpSpPr>
        <p:sp>
          <p:nvSpPr>
            <p:cNvPr id="12" name="Rectangle 11"/>
            <p:cNvSpPr/>
            <p:nvPr/>
          </p:nvSpPr>
          <p:spPr>
            <a:xfrm>
              <a:off x="4139952" y="3183939"/>
              <a:ext cx="4609432" cy="26933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 name="Group 18"/>
            <p:cNvGrpSpPr/>
            <p:nvPr/>
          </p:nvGrpSpPr>
          <p:grpSpPr>
            <a:xfrm>
              <a:off x="4355976" y="3471971"/>
              <a:ext cx="3376618" cy="2251993"/>
              <a:chOff x="4355976" y="3471971"/>
              <a:chExt cx="3376618" cy="2251993"/>
            </a:xfrm>
          </p:grpSpPr>
          <p:grpSp>
            <p:nvGrpSpPr>
              <p:cNvPr id="5" name="Group 57"/>
              <p:cNvGrpSpPr/>
              <p:nvPr/>
            </p:nvGrpSpPr>
            <p:grpSpPr>
              <a:xfrm>
                <a:off x="4355976" y="3471971"/>
                <a:ext cx="3376618" cy="2251993"/>
                <a:chOff x="4355976" y="1753071"/>
                <a:chExt cx="3376618" cy="2251993"/>
              </a:xfrm>
            </p:grpSpPr>
            <p:sp>
              <p:nvSpPr>
                <p:cNvPr id="40" name="TextBox 39"/>
                <p:cNvSpPr txBox="1"/>
                <p:nvPr/>
              </p:nvSpPr>
              <p:spPr>
                <a:xfrm>
                  <a:off x="5833778" y="3492296"/>
                  <a:ext cx="263214" cy="261610"/>
                </a:xfrm>
                <a:prstGeom prst="rect">
                  <a:avLst/>
                </a:prstGeom>
                <a:noFill/>
              </p:spPr>
              <p:txBody>
                <a:bodyPr wrap="none" rtlCol="0">
                  <a:spAutoFit/>
                </a:bodyPr>
                <a:lstStyle/>
                <a:p>
                  <a:r>
                    <a:rPr lang="en-GB" sz="1100" dirty="0" smtClean="0"/>
                    <a:t>3</a:t>
                  </a:r>
                  <a:endParaRPr lang="en-GB" sz="1100" baseline="30000" dirty="0"/>
                </a:p>
              </p:txBody>
            </p:sp>
            <p:grpSp>
              <p:nvGrpSpPr>
                <p:cNvPr id="6" name="Group 48"/>
                <p:cNvGrpSpPr/>
                <p:nvPr/>
              </p:nvGrpSpPr>
              <p:grpSpPr>
                <a:xfrm>
                  <a:off x="4355976" y="1753071"/>
                  <a:ext cx="3376618" cy="2251993"/>
                  <a:chOff x="4355976" y="1753071"/>
                  <a:chExt cx="3376618" cy="2251993"/>
                </a:xfrm>
              </p:grpSpPr>
              <p:sp>
                <p:nvSpPr>
                  <p:cNvPr id="7" name="Rectangle 6"/>
                  <p:cNvSpPr/>
                  <p:nvPr/>
                </p:nvSpPr>
                <p:spPr>
                  <a:xfrm>
                    <a:off x="4932039" y="1825079"/>
                    <a:ext cx="2800555" cy="17281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p:cNvCxnSpPr/>
                  <p:nvPr/>
                </p:nvCxnSpPr>
                <p:spPr>
                  <a:xfrm>
                    <a:off x="4932040" y="1969095"/>
                    <a:ext cx="936104" cy="15841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rot="16200000">
                    <a:off x="4074489" y="2467143"/>
                    <a:ext cx="870751" cy="307777"/>
                  </a:xfrm>
                  <a:prstGeom prst="rect">
                    <a:avLst/>
                  </a:prstGeom>
                  <a:noFill/>
                </p:spPr>
                <p:txBody>
                  <a:bodyPr wrap="none" rtlCol="0">
                    <a:spAutoFit/>
                  </a:bodyPr>
                  <a:lstStyle/>
                  <a:p>
                    <a:r>
                      <a:rPr lang="en-GB" sz="1400" dirty="0" smtClean="0"/>
                      <a:t>Pressure</a:t>
                    </a:r>
                    <a:endParaRPr lang="en-GB" sz="1400" dirty="0"/>
                  </a:p>
                </p:txBody>
              </p:sp>
              <p:sp>
                <p:nvSpPr>
                  <p:cNvPr id="17" name="TextBox 16"/>
                  <p:cNvSpPr txBox="1"/>
                  <p:nvPr/>
                </p:nvSpPr>
                <p:spPr>
                  <a:xfrm>
                    <a:off x="5964320" y="3697287"/>
                    <a:ext cx="545342" cy="307777"/>
                  </a:xfrm>
                  <a:prstGeom prst="rect">
                    <a:avLst/>
                  </a:prstGeom>
                  <a:noFill/>
                </p:spPr>
                <p:txBody>
                  <a:bodyPr wrap="none" rtlCol="0">
                    <a:spAutoFit/>
                  </a:bodyPr>
                  <a:lstStyle/>
                  <a:p>
                    <a:r>
                      <a:rPr lang="en-GB" sz="1400" dirty="0" smtClean="0"/>
                      <a:t>time</a:t>
                    </a:r>
                    <a:endParaRPr lang="en-GB" sz="1400" dirty="0"/>
                  </a:p>
                </p:txBody>
              </p:sp>
              <p:sp>
                <p:nvSpPr>
                  <p:cNvPr id="18" name="TextBox 17"/>
                  <p:cNvSpPr txBox="1"/>
                  <p:nvPr/>
                </p:nvSpPr>
                <p:spPr>
                  <a:xfrm>
                    <a:off x="4562901" y="1753071"/>
                    <a:ext cx="393056" cy="276999"/>
                  </a:xfrm>
                  <a:prstGeom prst="rect">
                    <a:avLst/>
                  </a:prstGeom>
                  <a:noFill/>
                </p:spPr>
                <p:txBody>
                  <a:bodyPr wrap="none" rtlCol="0">
                    <a:spAutoFit/>
                  </a:bodyPr>
                  <a:lstStyle/>
                  <a:p>
                    <a:r>
                      <a:rPr lang="en-GB" sz="1200" dirty="0" smtClean="0"/>
                      <a:t>10</a:t>
                    </a:r>
                    <a:r>
                      <a:rPr lang="en-GB" sz="1200" baseline="30000" dirty="0"/>
                      <a:t>3</a:t>
                    </a:r>
                  </a:p>
                </p:txBody>
              </p:sp>
              <p:cxnSp>
                <p:nvCxnSpPr>
                  <p:cNvPr id="25" name="Straight Connector 24"/>
                  <p:cNvCxnSpPr/>
                  <p:nvPr/>
                </p:nvCxnSpPr>
                <p:spPr>
                  <a:xfrm>
                    <a:off x="4931838" y="2630256"/>
                    <a:ext cx="72209" cy="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933238" y="3265239"/>
                    <a:ext cx="72209" cy="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234924" y="3484071"/>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585438" y="3484071"/>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347168" y="3484071"/>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747092" y="3484071"/>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7539180" y="3481263"/>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7178577" y="3481263"/>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562901" y="2452739"/>
                    <a:ext cx="393056" cy="276999"/>
                  </a:xfrm>
                  <a:prstGeom prst="rect">
                    <a:avLst/>
                  </a:prstGeom>
                  <a:noFill/>
                </p:spPr>
                <p:txBody>
                  <a:bodyPr wrap="none" rtlCol="0">
                    <a:spAutoFit/>
                  </a:bodyPr>
                  <a:lstStyle/>
                  <a:p>
                    <a:r>
                      <a:rPr lang="en-GB" sz="1200" dirty="0" smtClean="0"/>
                      <a:t>10</a:t>
                    </a:r>
                    <a:r>
                      <a:rPr lang="en-GB" sz="1200" baseline="30000" dirty="0"/>
                      <a:t>2</a:t>
                    </a:r>
                  </a:p>
                </p:txBody>
              </p:sp>
              <p:sp>
                <p:nvSpPr>
                  <p:cNvPr id="37" name="TextBox 36"/>
                  <p:cNvSpPr txBox="1"/>
                  <p:nvPr/>
                </p:nvSpPr>
                <p:spPr>
                  <a:xfrm>
                    <a:off x="4567507" y="3126739"/>
                    <a:ext cx="393056" cy="276999"/>
                  </a:xfrm>
                  <a:prstGeom prst="rect">
                    <a:avLst/>
                  </a:prstGeom>
                  <a:noFill/>
                </p:spPr>
                <p:txBody>
                  <a:bodyPr wrap="none" rtlCol="0">
                    <a:spAutoFit/>
                  </a:bodyPr>
                  <a:lstStyle/>
                  <a:p>
                    <a:r>
                      <a:rPr lang="en-GB" sz="1200" dirty="0" smtClean="0"/>
                      <a:t>10</a:t>
                    </a:r>
                    <a:r>
                      <a:rPr lang="en-GB" sz="1200" baseline="30000" dirty="0"/>
                      <a:t>1</a:t>
                    </a:r>
                  </a:p>
                </p:txBody>
              </p:sp>
              <p:sp>
                <p:nvSpPr>
                  <p:cNvPr id="38" name="TextBox 37"/>
                  <p:cNvSpPr txBox="1"/>
                  <p:nvPr/>
                </p:nvSpPr>
                <p:spPr>
                  <a:xfrm>
                    <a:off x="5113698" y="3492296"/>
                    <a:ext cx="245580" cy="261610"/>
                  </a:xfrm>
                  <a:prstGeom prst="rect">
                    <a:avLst/>
                  </a:prstGeom>
                  <a:noFill/>
                </p:spPr>
                <p:txBody>
                  <a:bodyPr wrap="none" rtlCol="0">
                    <a:spAutoFit/>
                  </a:bodyPr>
                  <a:lstStyle/>
                  <a:p>
                    <a:r>
                      <a:rPr lang="en-GB" sz="1100" dirty="0" smtClean="0"/>
                      <a:t>1</a:t>
                    </a:r>
                    <a:endParaRPr lang="en-GB" sz="1100" baseline="30000" dirty="0"/>
                  </a:p>
                </p:txBody>
              </p:sp>
              <p:sp>
                <p:nvSpPr>
                  <p:cNvPr id="39" name="TextBox 38"/>
                  <p:cNvSpPr txBox="1"/>
                  <p:nvPr/>
                </p:nvSpPr>
                <p:spPr>
                  <a:xfrm>
                    <a:off x="5454917" y="3492296"/>
                    <a:ext cx="263214" cy="261610"/>
                  </a:xfrm>
                  <a:prstGeom prst="rect">
                    <a:avLst/>
                  </a:prstGeom>
                  <a:noFill/>
                </p:spPr>
                <p:txBody>
                  <a:bodyPr wrap="none" rtlCol="0">
                    <a:spAutoFit/>
                  </a:bodyPr>
                  <a:lstStyle/>
                  <a:p>
                    <a:r>
                      <a:rPr lang="en-GB" sz="1100" dirty="0" smtClean="0"/>
                      <a:t>2</a:t>
                    </a:r>
                    <a:endParaRPr lang="en-GB" sz="1100" baseline="30000" dirty="0"/>
                  </a:p>
                </p:txBody>
              </p:sp>
              <p:sp>
                <p:nvSpPr>
                  <p:cNvPr id="41" name="TextBox 40"/>
                  <p:cNvSpPr txBox="1"/>
                  <p:nvPr/>
                </p:nvSpPr>
                <p:spPr>
                  <a:xfrm>
                    <a:off x="6228184" y="3492296"/>
                    <a:ext cx="264816" cy="261610"/>
                  </a:xfrm>
                  <a:prstGeom prst="rect">
                    <a:avLst/>
                  </a:prstGeom>
                  <a:noFill/>
                </p:spPr>
                <p:txBody>
                  <a:bodyPr wrap="none" rtlCol="0">
                    <a:spAutoFit/>
                  </a:bodyPr>
                  <a:lstStyle/>
                  <a:p>
                    <a:r>
                      <a:rPr lang="en-GB" sz="1100" dirty="0" smtClean="0"/>
                      <a:t>4</a:t>
                    </a:r>
                    <a:endParaRPr lang="en-GB" sz="1100" baseline="30000" dirty="0"/>
                  </a:p>
                </p:txBody>
              </p:sp>
              <p:sp>
                <p:nvSpPr>
                  <p:cNvPr id="42" name="TextBox 41"/>
                  <p:cNvSpPr txBox="1"/>
                  <p:nvPr/>
                </p:nvSpPr>
                <p:spPr>
                  <a:xfrm>
                    <a:off x="6625866" y="3492296"/>
                    <a:ext cx="258404" cy="261610"/>
                  </a:xfrm>
                  <a:prstGeom prst="rect">
                    <a:avLst/>
                  </a:prstGeom>
                  <a:noFill/>
                </p:spPr>
                <p:txBody>
                  <a:bodyPr wrap="none" rtlCol="0">
                    <a:spAutoFit/>
                  </a:bodyPr>
                  <a:lstStyle/>
                  <a:p>
                    <a:r>
                      <a:rPr lang="en-GB" sz="1100" dirty="0" smtClean="0"/>
                      <a:t>5</a:t>
                    </a:r>
                    <a:endParaRPr lang="en-GB" sz="1100" baseline="30000" dirty="0"/>
                  </a:p>
                </p:txBody>
              </p:sp>
              <p:sp>
                <p:nvSpPr>
                  <p:cNvPr id="43" name="TextBox 42"/>
                  <p:cNvSpPr txBox="1"/>
                  <p:nvPr/>
                </p:nvSpPr>
                <p:spPr>
                  <a:xfrm>
                    <a:off x="7057914" y="3507685"/>
                    <a:ext cx="264816" cy="261610"/>
                  </a:xfrm>
                  <a:prstGeom prst="rect">
                    <a:avLst/>
                  </a:prstGeom>
                  <a:noFill/>
                </p:spPr>
                <p:txBody>
                  <a:bodyPr wrap="none" rtlCol="0">
                    <a:spAutoFit/>
                  </a:bodyPr>
                  <a:lstStyle/>
                  <a:p>
                    <a:r>
                      <a:rPr lang="en-GB" sz="1100" dirty="0" smtClean="0"/>
                      <a:t>6</a:t>
                    </a:r>
                    <a:endParaRPr lang="en-GB" sz="1100" baseline="30000" dirty="0"/>
                  </a:p>
                </p:txBody>
              </p:sp>
              <p:sp>
                <p:nvSpPr>
                  <p:cNvPr id="45" name="TextBox 44"/>
                  <p:cNvSpPr txBox="1"/>
                  <p:nvPr/>
                </p:nvSpPr>
                <p:spPr>
                  <a:xfrm>
                    <a:off x="7417954" y="3492296"/>
                    <a:ext cx="255198" cy="261610"/>
                  </a:xfrm>
                  <a:prstGeom prst="rect">
                    <a:avLst/>
                  </a:prstGeom>
                  <a:noFill/>
                </p:spPr>
                <p:txBody>
                  <a:bodyPr wrap="none" rtlCol="0">
                    <a:spAutoFit/>
                  </a:bodyPr>
                  <a:lstStyle/>
                  <a:p>
                    <a:r>
                      <a:rPr lang="en-GB" sz="1100" dirty="0" smtClean="0"/>
                      <a:t>7</a:t>
                    </a:r>
                    <a:endParaRPr lang="en-GB" sz="1100" baseline="30000" dirty="0"/>
                  </a:p>
                </p:txBody>
              </p:sp>
              <p:cxnSp>
                <p:nvCxnSpPr>
                  <p:cNvPr id="46" name="Straight Connector 45"/>
                  <p:cNvCxnSpPr/>
                  <p:nvPr/>
                </p:nvCxnSpPr>
                <p:spPr>
                  <a:xfrm>
                    <a:off x="5954441" y="3481263"/>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pSp>
          </p:grpSp>
          <p:cxnSp>
            <p:nvCxnSpPr>
              <p:cNvPr id="64" name="Straight Connector 63"/>
              <p:cNvCxnSpPr/>
              <p:nvPr/>
            </p:nvCxnSpPr>
            <p:spPr>
              <a:xfrm>
                <a:off x="4932040" y="3717032"/>
                <a:ext cx="72209" cy="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65" name="TextBox 64"/>
          <p:cNvSpPr txBox="1"/>
          <p:nvPr/>
        </p:nvSpPr>
        <p:spPr>
          <a:xfrm>
            <a:off x="4900988" y="5877272"/>
            <a:ext cx="3680527" cy="830997"/>
          </a:xfrm>
          <a:prstGeom prst="rect">
            <a:avLst/>
          </a:prstGeom>
          <a:solidFill>
            <a:srgbClr val="FFC000"/>
          </a:solidFill>
        </p:spPr>
        <p:txBody>
          <a:bodyPr wrap="square" rtlCol="0">
            <a:spAutoFit/>
          </a:bodyPr>
          <a:lstStyle/>
          <a:p>
            <a:r>
              <a:rPr lang="en-US" sz="1600" dirty="0" smtClean="0"/>
              <a:t>Remember </a:t>
            </a:r>
            <a:r>
              <a:rPr lang="en-US" sz="1600" dirty="0" err="1" smtClean="0"/>
              <a:t>maths</a:t>
            </a:r>
            <a:r>
              <a:rPr lang="en-US" sz="1600" dirty="0" smtClean="0"/>
              <a:t>! A function which changes with a rate proportional to the function itself is an exponential…</a:t>
            </a:r>
            <a:endParaRPr lang="en-US" sz="1600" dirty="0"/>
          </a:p>
        </p:txBody>
      </p:sp>
      <p:grpSp>
        <p:nvGrpSpPr>
          <p:cNvPr id="23" name="Group 22"/>
          <p:cNvGrpSpPr/>
          <p:nvPr/>
        </p:nvGrpSpPr>
        <p:grpSpPr>
          <a:xfrm>
            <a:off x="323527" y="6022668"/>
            <a:ext cx="4320481" cy="583853"/>
            <a:chOff x="323527" y="6022668"/>
            <a:chExt cx="4320481" cy="583853"/>
          </a:xfrm>
        </p:grpSpPr>
        <p:graphicFrame>
          <p:nvGraphicFramePr>
            <p:cNvPr id="55" name="Object 54"/>
            <p:cNvGraphicFramePr>
              <a:graphicFrameLocks noChangeAspect="1"/>
            </p:cNvGraphicFramePr>
            <p:nvPr>
              <p:extLst>
                <p:ext uri="{D42A27DB-BD31-4B8C-83A1-F6EECF244321}">
                  <p14:modId xmlns:p14="http://schemas.microsoft.com/office/powerpoint/2010/main" val="2565580187"/>
                </p:ext>
              </p:extLst>
            </p:nvPr>
          </p:nvGraphicFramePr>
          <p:xfrm>
            <a:off x="323527" y="6022668"/>
            <a:ext cx="602389" cy="583853"/>
          </p:xfrm>
          <a:graphic>
            <a:graphicData uri="http://schemas.openxmlformats.org/presentationml/2006/ole">
              <mc:AlternateContent xmlns:mc="http://schemas.openxmlformats.org/markup-compatibility/2006">
                <mc:Choice xmlns:v="urn:schemas-microsoft-com:vml" Requires="v">
                  <p:oleObj spid="_x0000_s395995" name="Equation" r:id="rId13" imgW="406080" imgH="393480" progId="Equation.3">
                    <p:embed/>
                  </p:oleObj>
                </mc:Choice>
                <mc:Fallback>
                  <p:oleObj name="Equation" r:id="rId13" imgW="406080" imgH="393480" progId="Equation.3">
                    <p:embed/>
                    <p:pic>
                      <p:nvPicPr>
                        <p:cNvPr id="0" name="Picture 26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23527" y="6022668"/>
                          <a:ext cx="602389" cy="58385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7" name="TextBox 66"/>
            <p:cNvSpPr txBox="1"/>
            <p:nvPr/>
          </p:nvSpPr>
          <p:spPr>
            <a:xfrm>
              <a:off x="1043608" y="6165304"/>
              <a:ext cx="3600400" cy="369332"/>
            </a:xfrm>
            <a:prstGeom prst="rect">
              <a:avLst/>
            </a:prstGeom>
            <a:noFill/>
          </p:spPr>
          <p:txBody>
            <a:bodyPr wrap="square" rtlCol="0">
              <a:spAutoFit/>
            </a:bodyPr>
            <a:lstStyle/>
            <a:p>
              <a:r>
                <a:rPr lang="en-US" dirty="0" smtClean="0"/>
                <a:t>Characteristic time or time constant</a:t>
              </a:r>
              <a:endParaRPr lang="en-US" dirty="0"/>
            </a:p>
          </p:txBody>
        </p:sp>
      </p:grpSp>
      <p:grpSp>
        <p:nvGrpSpPr>
          <p:cNvPr id="22" name="Group 21"/>
          <p:cNvGrpSpPr/>
          <p:nvPr/>
        </p:nvGrpSpPr>
        <p:grpSpPr>
          <a:xfrm>
            <a:off x="4178698" y="3535223"/>
            <a:ext cx="722290" cy="369332"/>
            <a:chOff x="4178698" y="3535223"/>
            <a:chExt cx="722290" cy="369332"/>
          </a:xfrm>
        </p:grpSpPr>
        <p:sp>
          <p:nvSpPr>
            <p:cNvPr id="31" name="TextBox 30"/>
            <p:cNvSpPr txBox="1"/>
            <p:nvPr/>
          </p:nvSpPr>
          <p:spPr>
            <a:xfrm>
              <a:off x="4178698" y="3535223"/>
              <a:ext cx="388248" cy="369332"/>
            </a:xfrm>
            <a:prstGeom prst="rect">
              <a:avLst/>
            </a:prstGeom>
            <a:noFill/>
          </p:spPr>
          <p:txBody>
            <a:bodyPr wrap="none" rtlCol="0">
              <a:spAutoFit/>
            </a:bodyPr>
            <a:lstStyle/>
            <a:p>
              <a:r>
                <a:rPr lang="en-GB" i="1" dirty="0" err="1" smtClean="0">
                  <a:latin typeface="Cambria" pitchFamily="18" charset="0"/>
                </a:rPr>
                <a:t>p</a:t>
              </a:r>
              <a:r>
                <a:rPr lang="en-GB" i="1" baseline="-25000" dirty="0" err="1" smtClean="0">
                  <a:latin typeface="Cambria" pitchFamily="18" charset="0"/>
                </a:rPr>
                <a:t>o</a:t>
              </a:r>
              <a:endParaRPr lang="en-GB" i="1" baseline="-25000" dirty="0">
                <a:latin typeface="Cambria" pitchFamily="18" charset="0"/>
              </a:endParaRPr>
            </a:p>
          </p:txBody>
        </p:sp>
        <p:cxnSp>
          <p:nvCxnSpPr>
            <p:cNvPr id="61" name="Straight Arrow Connector 60"/>
            <p:cNvCxnSpPr/>
            <p:nvPr/>
          </p:nvCxnSpPr>
          <p:spPr>
            <a:xfrm>
              <a:off x="4499992" y="3719889"/>
              <a:ext cx="400996" cy="0"/>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44" name="TextBox 43"/>
          <p:cNvSpPr txBox="1"/>
          <p:nvPr/>
        </p:nvSpPr>
        <p:spPr>
          <a:xfrm>
            <a:off x="7524328" y="5416187"/>
            <a:ext cx="1311769" cy="369332"/>
          </a:xfrm>
          <a:prstGeom prst="rect">
            <a:avLst/>
          </a:prstGeom>
          <a:solidFill>
            <a:srgbClr val="FFC000"/>
          </a:solidFill>
        </p:spPr>
        <p:txBody>
          <a:bodyPr wrap="none" rtlCol="0">
            <a:spAutoFit/>
          </a:bodyPr>
          <a:lstStyle/>
          <a:p>
            <a:r>
              <a:rPr lang="en-US" dirty="0" err="1" smtClean="0"/>
              <a:t>ln</a:t>
            </a:r>
            <a:r>
              <a:rPr lang="en-US" dirty="0" smtClean="0"/>
              <a:t> p versus t</a:t>
            </a:r>
            <a:endParaRPr lang="en-US" dirty="0"/>
          </a:p>
        </p:txBody>
      </p:sp>
      <p:grpSp>
        <p:nvGrpSpPr>
          <p:cNvPr id="56" name="Group 55"/>
          <p:cNvGrpSpPr/>
          <p:nvPr/>
        </p:nvGrpSpPr>
        <p:grpSpPr>
          <a:xfrm>
            <a:off x="4131360" y="1150479"/>
            <a:ext cx="288032" cy="389028"/>
            <a:chOff x="1475656" y="1150479"/>
            <a:chExt cx="288032" cy="389028"/>
          </a:xfrm>
        </p:grpSpPr>
        <p:cxnSp>
          <p:nvCxnSpPr>
            <p:cNvPr id="48" name="Straight Connector 47"/>
            <p:cNvCxnSpPr/>
            <p:nvPr/>
          </p:nvCxnSpPr>
          <p:spPr>
            <a:xfrm>
              <a:off x="1475656" y="1150479"/>
              <a:ext cx="288032" cy="389028"/>
            </a:xfrm>
            <a:prstGeom prst="line">
              <a:avLst/>
            </a:prstGeom>
            <a:ln w="28575">
              <a:solidFill>
                <a:srgbClr val="8000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1475656" y="1150479"/>
              <a:ext cx="288032" cy="389028"/>
            </a:xfrm>
            <a:prstGeom prst="line">
              <a:avLst/>
            </a:prstGeom>
            <a:ln w="28575">
              <a:solidFill>
                <a:srgbClr val="8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39131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458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65" grpId="0" animBg="1"/>
      <p:bldP spid="4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55576" y="2852936"/>
            <a:ext cx="7848872" cy="707886"/>
          </a:xfrm>
        </p:spPr>
        <p:txBody>
          <a:bodyPr/>
          <a:lstStyle/>
          <a:p>
            <a:pPr algn="ctr"/>
            <a:r>
              <a:rPr lang="en-GB" cap="none" dirty="0" smtClean="0">
                <a:solidFill>
                  <a:srgbClr val="0055A0"/>
                </a:solidFill>
              </a:rPr>
              <a:t>Physics of gases</a:t>
            </a:r>
            <a:endParaRPr lang="en-GB" cap="none" dirty="0">
              <a:solidFill>
                <a:srgbClr val="0055A0"/>
              </a:solidFill>
            </a:endParaRPr>
          </a:p>
        </p:txBody>
      </p:sp>
      <p:sp>
        <p:nvSpPr>
          <p:cNvPr id="3" name="Slide Number Placeholder 2"/>
          <p:cNvSpPr>
            <a:spLocks noGrp="1"/>
          </p:cNvSpPr>
          <p:nvPr>
            <p:ph type="sldNum" sz="quarter" idx="12"/>
          </p:nvPr>
        </p:nvSpPr>
        <p:spPr/>
        <p:txBody>
          <a:bodyPr/>
          <a:lstStyle/>
          <a:p>
            <a:fld id="{0DF7440C-D25B-4954-BC09-5BBAAA513C42}" type="slidenum">
              <a:rPr lang="en-US" smtClean="0"/>
              <a:pPr/>
              <a:t>2</a:t>
            </a:fld>
            <a:endParaRPr lang="en-US"/>
          </a:p>
        </p:txBody>
      </p:sp>
    </p:spTree>
    <p:extLst>
      <p:ext uri="{BB962C8B-B14F-4D97-AF65-F5344CB8AC3E}">
        <p14:creationId xmlns:p14="http://schemas.microsoft.com/office/powerpoint/2010/main" val="32703774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7564" y="73243"/>
            <a:ext cx="7772400" cy="553998"/>
          </a:xfrm>
        </p:spPr>
        <p:txBody>
          <a:bodyPr/>
          <a:lstStyle/>
          <a:p>
            <a:r>
              <a:rPr lang="en-US" dirty="0" smtClean="0"/>
              <a:t>Initial </a:t>
            </a:r>
            <a:r>
              <a:rPr lang="en-US" dirty="0" err="1" smtClean="0"/>
              <a:t>pumpdown</a:t>
            </a:r>
            <a:r>
              <a:rPr lang="en-US" dirty="0" smtClean="0"/>
              <a:t> time</a:t>
            </a:r>
            <a:endParaRPr lang="en-US" dirty="0"/>
          </a:p>
        </p:txBody>
      </p:sp>
      <p:grpSp>
        <p:nvGrpSpPr>
          <p:cNvPr id="7" name="Group 6"/>
          <p:cNvGrpSpPr/>
          <p:nvPr/>
        </p:nvGrpSpPr>
        <p:grpSpPr>
          <a:xfrm>
            <a:off x="416185" y="1026024"/>
            <a:ext cx="2376264" cy="1512168"/>
            <a:chOff x="416185" y="1026024"/>
            <a:chExt cx="2376264" cy="1512168"/>
          </a:xfrm>
        </p:grpSpPr>
        <p:sp>
          <p:nvSpPr>
            <p:cNvPr id="35" name="Rectangle 34"/>
            <p:cNvSpPr/>
            <p:nvPr/>
          </p:nvSpPr>
          <p:spPr>
            <a:xfrm>
              <a:off x="416185" y="1026024"/>
              <a:ext cx="2376264" cy="1512168"/>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56322" name="Object 2"/>
            <p:cNvGraphicFramePr>
              <a:graphicFrameLocks noChangeAspect="1"/>
            </p:cNvGraphicFramePr>
            <p:nvPr>
              <p:extLst>
                <p:ext uri="{D42A27DB-BD31-4B8C-83A1-F6EECF244321}">
                  <p14:modId xmlns:p14="http://schemas.microsoft.com/office/powerpoint/2010/main" val="3580177225"/>
                </p:ext>
              </p:extLst>
            </p:nvPr>
          </p:nvGraphicFramePr>
          <p:xfrm>
            <a:off x="539552" y="1052736"/>
            <a:ext cx="2049463" cy="736600"/>
          </p:xfrm>
          <a:graphic>
            <a:graphicData uri="http://schemas.openxmlformats.org/presentationml/2006/ole">
              <mc:AlternateContent xmlns:mc="http://schemas.openxmlformats.org/markup-compatibility/2006">
                <mc:Choice xmlns:v="urn:schemas-microsoft-com:vml" Requires="v">
                  <p:oleObj spid="_x0000_s402930" name="Equation" r:id="rId4" imgW="1282700" imgH="457200" progId="Equation.3">
                    <p:embed/>
                  </p:oleObj>
                </mc:Choice>
                <mc:Fallback>
                  <p:oleObj name="Equation" r:id="rId4" imgW="1282700" imgH="457200" progId="Equation.3">
                    <p:embed/>
                    <p:pic>
                      <p:nvPicPr>
                        <p:cNvPr id="0" name="Picture 8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552" y="1052736"/>
                          <a:ext cx="2049463" cy="736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4" name="TextBox 3"/>
          <p:cNvSpPr txBox="1"/>
          <p:nvPr/>
        </p:nvSpPr>
        <p:spPr>
          <a:xfrm>
            <a:off x="3203848" y="1016451"/>
            <a:ext cx="5256584" cy="646331"/>
          </a:xfrm>
          <a:prstGeom prst="rect">
            <a:avLst/>
          </a:prstGeom>
          <a:noFill/>
        </p:spPr>
        <p:txBody>
          <a:bodyPr wrap="square" rtlCol="0">
            <a:spAutoFit/>
          </a:bodyPr>
          <a:lstStyle/>
          <a:p>
            <a:r>
              <a:rPr lang="en-US" dirty="0" smtClean="0"/>
              <a:t>To make </a:t>
            </a:r>
            <a:r>
              <a:rPr lang="en-US" b="1" dirty="0" smtClean="0"/>
              <a:t>time</a:t>
            </a:r>
            <a:r>
              <a:rPr lang="en-US" dirty="0" smtClean="0"/>
              <a:t> appear alone, let’s rearrange by taking the natural logarithm on both sides:</a:t>
            </a:r>
            <a:endParaRPr lang="en-US" dirty="0"/>
          </a:p>
        </p:txBody>
      </p:sp>
      <p:graphicFrame>
        <p:nvGraphicFramePr>
          <p:cNvPr id="56323" name="Object 3"/>
          <p:cNvGraphicFramePr>
            <a:graphicFrameLocks noChangeAspect="1"/>
          </p:cNvGraphicFramePr>
          <p:nvPr>
            <p:extLst>
              <p:ext uri="{D42A27DB-BD31-4B8C-83A1-F6EECF244321}">
                <p14:modId xmlns:p14="http://schemas.microsoft.com/office/powerpoint/2010/main" val="2468755941"/>
              </p:ext>
            </p:extLst>
          </p:nvPr>
        </p:nvGraphicFramePr>
        <p:xfrm>
          <a:off x="673076" y="1845171"/>
          <a:ext cx="1522412" cy="654050"/>
        </p:xfrm>
        <a:graphic>
          <a:graphicData uri="http://schemas.openxmlformats.org/presentationml/2006/ole">
            <mc:AlternateContent xmlns:mc="http://schemas.openxmlformats.org/markup-compatibility/2006">
              <mc:Choice xmlns:v="urn:schemas-microsoft-com:vml" Requires="v">
                <p:oleObj spid="_x0000_s402931" name="Equation" r:id="rId6" imgW="952087" imgH="406224" progId="Equation.3">
                  <p:embed/>
                </p:oleObj>
              </mc:Choice>
              <mc:Fallback>
                <p:oleObj name="Equation" r:id="rId6" imgW="952087" imgH="406224" progId="Equation.3">
                  <p:embed/>
                  <p:pic>
                    <p:nvPicPr>
                      <p:cNvPr id="0" name="Picture 8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3076" y="1845171"/>
                        <a:ext cx="1522412" cy="654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3275856" y="1891861"/>
            <a:ext cx="5184576" cy="646331"/>
          </a:xfrm>
          <a:prstGeom prst="rect">
            <a:avLst/>
          </a:prstGeom>
          <a:noFill/>
        </p:spPr>
        <p:txBody>
          <a:bodyPr wrap="square" rtlCol="0">
            <a:spAutoFit/>
          </a:bodyPr>
          <a:lstStyle/>
          <a:p>
            <a:r>
              <a:rPr lang="en-US" dirty="0" smtClean="0"/>
              <a:t>We obtain the time to lower the pressure from the initial value </a:t>
            </a:r>
            <a:r>
              <a:rPr lang="en-US" i="1" dirty="0" smtClean="0"/>
              <a:t>p</a:t>
            </a:r>
            <a:r>
              <a:rPr lang="en-US" i="1" baseline="-25000" dirty="0" smtClean="0"/>
              <a:t>0</a:t>
            </a:r>
            <a:r>
              <a:rPr lang="en-US" i="1" dirty="0" smtClean="0"/>
              <a:t> </a:t>
            </a:r>
            <a:r>
              <a:rPr lang="en-US" dirty="0" smtClean="0"/>
              <a:t>to some value </a:t>
            </a:r>
            <a:r>
              <a:rPr lang="en-US" i="1" dirty="0" smtClean="0"/>
              <a:t>p</a:t>
            </a:r>
            <a:endParaRPr lang="en-US" i="1" dirty="0"/>
          </a:p>
        </p:txBody>
      </p:sp>
      <p:grpSp>
        <p:nvGrpSpPr>
          <p:cNvPr id="3" name="Group 32"/>
          <p:cNvGrpSpPr/>
          <p:nvPr/>
        </p:nvGrpSpPr>
        <p:grpSpPr>
          <a:xfrm>
            <a:off x="4381889" y="4283804"/>
            <a:ext cx="4438583" cy="2385556"/>
            <a:chOff x="4381889" y="3212976"/>
            <a:chExt cx="4438583" cy="2385556"/>
          </a:xfrm>
        </p:grpSpPr>
        <p:cxnSp>
          <p:nvCxnSpPr>
            <p:cNvPr id="9" name="Straight Connector 8"/>
            <p:cNvCxnSpPr/>
            <p:nvPr/>
          </p:nvCxnSpPr>
          <p:spPr>
            <a:xfrm rot="5400000">
              <a:off x="4247964" y="4473116"/>
              <a:ext cx="151216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004048" y="5229200"/>
              <a:ext cx="381642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Freeform 11"/>
            <p:cNvSpPr/>
            <p:nvPr/>
          </p:nvSpPr>
          <p:spPr>
            <a:xfrm>
              <a:off x="4998775" y="3710135"/>
              <a:ext cx="3821697" cy="1327044"/>
            </a:xfrm>
            <a:custGeom>
              <a:avLst/>
              <a:gdLst>
                <a:gd name="connsiteX0" fmla="*/ 0 w 3419061"/>
                <a:gd name="connsiteY0" fmla="*/ 0 h 1340678"/>
                <a:gd name="connsiteX1" fmla="*/ 1139687 w 3419061"/>
                <a:gd name="connsiteY1" fmla="*/ 1126435 h 1340678"/>
                <a:gd name="connsiteX2" fmla="*/ 1709531 w 3419061"/>
                <a:gd name="connsiteY2" fmla="*/ 1285461 h 1340678"/>
                <a:gd name="connsiteX3" fmla="*/ 3419061 w 3419061"/>
                <a:gd name="connsiteY3" fmla="*/ 1298713 h 1340678"/>
                <a:gd name="connsiteX0" fmla="*/ 0 w 3419061"/>
                <a:gd name="connsiteY0" fmla="*/ 0 h 1344746"/>
                <a:gd name="connsiteX1" fmla="*/ 1013386 w 3419061"/>
                <a:gd name="connsiteY1" fmla="*/ 943001 h 1344746"/>
                <a:gd name="connsiteX2" fmla="*/ 1709531 w 3419061"/>
                <a:gd name="connsiteY2" fmla="*/ 1285461 h 1344746"/>
                <a:gd name="connsiteX3" fmla="*/ 3419061 w 3419061"/>
                <a:gd name="connsiteY3" fmla="*/ 1298713 h 1344746"/>
                <a:gd name="connsiteX0" fmla="*/ 0 w 3461658"/>
                <a:gd name="connsiteY0" fmla="*/ 0 h 1345468"/>
                <a:gd name="connsiteX1" fmla="*/ 1013386 w 3461658"/>
                <a:gd name="connsiteY1" fmla="*/ 943001 h 1345468"/>
                <a:gd name="connsiteX2" fmla="*/ 1709531 w 3461658"/>
                <a:gd name="connsiteY2" fmla="*/ 1285461 h 1345468"/>
                <a:gd name="connsiteX3" fmla="*/ 3461658 w 3461658"/>
                <a:gd name="connsiteY3" fmla="*/ 1303041 h 1345468"/>
                <a:gd name="connsiteX0" fmla="*/ 0 w 3461658"/>
                <a:gd name="connsiteY0" fmla="*/ 0 h 1345468"/>
                <a:gd name="connsiteX1" fmla="*/ 1013385 w 3461658"/>
                <a:gd name="connsiteY1" fmla="*/ 943001 h 1345468"/>
                <a:gd name="connsiteX2" fmla="*/ 1709531 w 3461658"/>
                <a:gd name="connsiteY2" fmla="*/ 1285461 h 1345468"/>
                <a:gd name="connsiteX3" fmla="*/ 3461658 w 3461658"/>
                <a:gd name="connsiteY3" fmla="*/ 1303041 h 1345468"/>
                <a:gd name="connsiteX0" fmla="*/ 0 w 3461658"/>
                <a:gd name="connsiteY0" fmla="*/ 0 h 1333466"/>
                <a:gd name="connsiteX1" fmla="*/ 1013385 w 3461658"/>
                <a:gd name="connsiteY1" fmla="*/ 1015009 h 1333466"/>
                <a:gd name="connsiteX2" fmla="*/ 1709531 w 3461658"/>
                <a:gd name="connsiteY2" fmla="*/ 1285461 h 1333466"/>
                <a:gd name="connsiteX3" fmla="*/ 3461658 w 3461658"/>
                <a:gd name="connsiteY3" fmla="*/ 1303041 h 1333466"/>
                <a:gd name="connsiteX0" fmla="*/ 0 w 3461657"/>
                <a:gd name="connsiteY0" fmla="*/ 0 h 1333466"/>
                <a:gd name="connsiteX1" fmla="*/ 1013385 w 3461657"/>
                <a:gd name="connsiteY1" fmla="*/ 1015009 h 1333466"/>
                <a:gd name="connsiteX2" fmla="*/ 1709531 w 3461657"/>
                <a:gd name="connsiteY2" fmla="*/ 1285461 h 1333466"/>
                <a:gd name="connsiteX3" fmla="*/ 3461657 w 3461657"/>
                <a:gd name="connsiteY3" fmla="*/ 1303041 h 1333466"/>
                <a:gd name="connsiteX0" fmla="*/ 0 w 3461658"/>
                <a:gd name="connsiteY0" fmla="*/ 0 h 1333466"/>
                <a:gd name="connsiteX1" fmla="*/ 1013385 w 3461658"/>
                <a:gd name="connsiteY1" fmla="*/ 1015009 h 1333466"/>
                <a:gd name="connsiteX2" fmla="*/ 1709531 w 3461658"/>
                <a:gd name="connsiteY2" fmla="*/ 1285461 h 1333466"/>
                <a:gd name="connsiteX3" fmla="*/ 3461658 w 3461658"/>
                <a:gd name="connsiteY3" fmla="*/ 1303041 h 1333466"/>
                <a:gd name="connsiteX0" fmla="*/ 0 w 3461658"/>
                <a:gd name="connsiteY0" fmla="*/ 0 h 1334678"/>
                <a:gd name="connsiteX1" fmla="*/ 1013385 w 3461658"/>
                <a:gd name="connsiteY1" fmla="*/ 1015009 h 1334678"/>
                <a:gd name="connsiteX2" fmla="*/ 1709531 w 3461658"/>
                <a:gd name="connsiteY2" fmla="*/ 1285461 h 1334678"/>
                <a:gd name="connsiteX3" fmla="*/ 2637596 w 3461658"/>
                <a:gd name="connsiteY3" fmla="*/ 1310309 h 1334678"/>
                <a:gd name="connsiteX4" fmla="*/ 3461658 w 3461658"/>
                <a:gd name="connsiteY4" fmla="*/ 1303041 h 1334678"/>
                <a:gd name="connsiteX0" fmla="*/ 0 w 3461658"/>
                <a:gd name="connsiteY0" fmla="*/ 0 h 1333466"/>
                <a:gd name="connsiteX1" fmla="*/ 1013385 w 3461658"/>
                <a:gd name="connsiteY1" fmla="*/ 1015009 h 1333466"/>
                <a:gd name="connsiteX2" fmla="*/ 1709531 w 3461658"/>
                <a:gd name="connsiteY2" fmla="*/ 1285461 h 1333466"/>
                <a:gd name="connsiteX3" fmla="*/ 2597561 w 3461658"/>
                <a:gd name="connsiteY3" fmla="*/ 1303041 h 1333466"/>
                <a:gd name="connsiteX4" fmla="*/ 3461658 w 3461658"/>
                <a:gd name="connsiteY4" fmla="*/ 1303041 h 1333466"/>
                <a:gd name="connsiteX0" fmla="*/ 0 w 3461658"/>
                <a:gd name="connsiteY0" fmla="*/ 0 h 1333466"/>
                <a:gd name="connsiteX1" fmla="*/ 1013385 w 3461658"/>
                <a:gd name="connsiteY1" fmla="*/ 1015009 h 1333466"/>
                <a:gd name="connsiteX2" fmla="*/ 1709531 w 3461658"/>
                <a:gd name="connsiteY2" fmla="*/ 1285461 h 1333466"/>
                <a:gd name="connsiteX3" fmla="*/ 2597561 w 3461658"/>
                <a:gd name="connsiteY3" fmla="*/ 1303041 h 1333466"/>
                <a:gd name="connsiteX4" fmla="*/ 3461658 w 3461658"/>
                <a:gd name="connsiteY4" fmla="*/ 1303041 h 1333466"/>
                <a:gd name="connsiteX0" fmla="*/ 0 w 3461658"/>
                <a:gd name="connsiteY0" fmla="*/ 0 h 1351046"/>
                <a:gd name="connsiteX1" fmla="*/ 1013385 w 3461658"/>
                <a:gd name="connsiteY1" fmla="*/ 1015009 h 1351046"/>
                <a:gd name="connsiteX2" fmla="*/ 1733465 w 3461658"/>
                <a:gd name="connsiteY2" fmla="*/ 1303041 h 1351046"/>
                <a:gd name="connsiteX3" fmla="*/ 2597561 w 3461658"/>
                <a:gd name="connsiteY3" fmla="*/ 1303041 h 1351046"/>
                <a:gd name="connsiteX4" fmla="*/ 3461658 w 3461658"/>
                <a:gd name="connsiteY4" fmla="*/ 1303041 h 1351046"/>
                <a:gd name="connsiteX0" fmla="*/ 0 w 3461658"/>
                <a:gd name="connsiteY0" fmla="*/ 0 h 1375049"/>
                <a:gd name="connsiteX1" fmla="*/ 1013385 w 3461658"/>
                <a:gd name="connsiteY1" fmla="*/ 1015009 h 1375049"/>
                <a:gd name="connsiteX2" fmla="*/ 1733465 w 3461658"/>
                <a:gd name="connsiteY2" fmla="*/ 1303041 h 1375049"/>
                <a:gd name="connsiteX3" fmla="*/ 3101617 w 3461658"/>
                <a:gd name="connsiteY3" fmla="*/ 1375049 h 1375049"/>
                <a:gd name="connsiteX4" fmla="*/ 3461658 w 3461658"/>
                <a:gd name="connsiteY4" fmla="*/ 1303041 h 1375049"/>
                <a:gd name="connsiteX0" fmla="*/ 0 w 3518469"/>
                <a:gd name="connsiteY0" fmla="*/ 0 h 1386889"/>
                <a:gd name="connsiteX1" fmla="*/ 1013385 w 3518469"/>
                <a:gd name="connsiteY1" fmla="*/ 1015009 h 1386889"/>
                <a:gd name="connsiteX2" fmla="*/ 1733465 w 3518469"/>
                <a:gd name="connsiteY2" fmla="*/ 1303041 h 1386889"/>
                <a:gd name="connsiteX3" fmla="*/ 3101617 w 3518469"/>
                <a:gd name="connsiteY3" fmla="*/ 1375049 h 1386889"/>
                <a:gd name="connsiteX4" fmla="*/ 3461658 w 3518469"/>
                <a:gd name="connsiteY4" fmla="*/ 1303041 h 1386889"/>
                <a:gd name="connsiteX0" fmla="*/ 0 w 3605673"/>
                <a:gd name="connsiteY0" fmla="*/ 0 h 1399052"/>
                <a:gd name="connsiteX1" fmla="*/ 1013385 w 3605673"/>
                <a:gd name="connsiteY1" fmla="*/ 1015009 h 1399052"/>
                <a:gd name="connsiteX2" fmla="*/ 1733465 w 3605673"/>
                <a:gd name="connsiteY2" fmla="*/ 1303041 h 1399052"/>
                <a:gd name="connsiteX3" fmla="*/ 3101617 w 3605673"/>
                <a:gd name="connsiteY3" fmla="*/ 1375049 h 1399052"/>
                <a:gd name="connsiteX4" fmla="*/ 3605673 w 3605673"/>
                <a:gd name="connsiteY4" fmla="*/ 1375049 h 1399052"/>
                <a:gd name="connsiteX0" fmla="*/ 0 w 3821697"/>
                <a:gd name="connsiteY0" fmla="*/ 0 h 1399051"/>
                <a:gd name="connsiteX1" fmla="*/ 1013385 w 3821697"/>
                <a:gd name="connsiteY1" fmla="*/ 1015009 h 1399051"/>
                <a:gd name="connsiteX2" fmla="*/ 1733465 w 3821697"/>
                <a:gd name="connsiteY2" fmla="*/ 1303041 h 1399051"/>
                <a:gd name="connsiteX3" fmla="*/ 3101617 w 3821697"/>
                <a:gd name="connsiteY3" fmla="*/ 1375049 h 1399051"/>
                <a:gd name="connsiteX4" fmla="*/ 3821697 w 3821697"/>
                <a:gd name="connsiteY4" fmla="*/ 1375048 h 1399051"/>
                <a:gd name="connsiteX0" fmla="*/ 0 w 3821697"/>
                <a:gd name="connsiteY0" fmla="*/ 0 h 1399052"/>
                <a:gd name="connsiteX1" fmla="*/ 797361 w 3821697"/>
                <a:gd name="connsiteY1" fmla="*/ 798985 h 1399052"/>
                <a:gd name="connsiteX2" fmla="*/ 1733465 w 3821697"/>
                <a:gd name="connsiteY2" fmla="*/ 1303041 h 1399052"/>
                <a:gd name="connsiteX3" fmla="*/ 3101617 w 3821697"/>
                <a:gd name="connsiteY3" fmla="*/ 1375049 h 1399052"/>
                <a:gd name="connsiteX4" fmla="*/ 3821697 w 3821697"/>
                <a:gd name="connsiteY4" fmla="*/ 1375048 h 1399052"/>
                <a:gd name="connsiteX0" fmla="*/ 0 w 3821697"/>
                <a:gd name="connsiteY0" fmla="*/ 0 h 1399051"/>
                <a:gd name="connsiteX1" fmla="*/ 797361 w 3821697"/>
                <a:gd name="connsiteY1" fmla="*/ 798985 h 1399051"/>
                <a:gd name="connsiteX2" fmla="*/ 1589449 w 3821697"/>
                <a:gd name="connsiteY2" fmla="*/ 1231032 h 1399051"/>
                <a:gd name="connsiteX3" fmla="*/ 3101617 w 3821697"/>
                <a:gd name="connsiteY3" fmla="*/ 1375049 h 1399051"/>
                <a:gd name="connsiteX4" fmla="*/ 3821697 w 3821697"/>
                <a:gd name="connsiteY4" fmla="*/ 1375048 h 1399051"/>
                <a:gd name="connsiteX0" fmla="*/ 0 w 3821697"/>
                <a:gd name="connsiteY0" fmla="*/ 0 h 1399051"/>
                <a:gd name="connsiteX1" fmla="*/ 797361 w 3821697"/>
                <a:gd name="connsiteY1" fmla="*/ 798985 h 1399051"/>
                <a:gd name="connsiteX2" fmla="*/ 1589449 w 3821697"/>
                <a:gd name="connsiteY2" fmla="*/ 1231032 h 1399051"/>
                <a:gd name="connsiteX3" fmla="*/ 2525553 w 3821697"/>
                <a:gd name="connsiteY3" fmla="*/ 1303041 h 1399051"/>
                <a:gd name="connsiteX4" fmla="*/ 3821697 w 3821697"/>
                <a:gd name="connsiteY4" fmla="*/ 1375048 h 1399051"/>
                <a:gd name="connsiteX0" fmla="*/ 0 w 3821697"/>
                <a:gd name="connsiteY0" fmla="*/ 0 h 1327044"/>
                <a:gd name="connsiteX1" fmla="*/ 797361 w 3821697"/>
                <a:gd name="connsiteY1" fmla="*/ 798985 h 1327044"/>
                <a:gd name="connsiteX2" fmla="*/ 1589449 w 3821697"/>
                <a:gd name="connsiteY2" fmla="*/ 1231032 h 1327044"/>
                <a:gd name="connsiteX3" fmla="*/ 2525553 w 3821697"/>
                <a:gd name="connsiteY3" fmla="*/ 1303041 h 1327044"/>
                <a:gd name="connsiteX4" fmla="*/ 3821697 w 3821697"/>
                <a:gd name="connsiteY4" fmla="*/ 1303041 h 13270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21697" h="1327044">
                  <a:moveTo>
                    <a:pt x="0" y="0"/>
                  </a:moveTo>
                  <a:cubicBezTo>
                    <a:pt x="427382" y="456096"/>
                    <a:pt x="532453" y="593813"/>
                    <a:pt x="797361" y="798985"/>
                  </a:cubicBezTo>
                  <a:cubicBezTo>
                    <a:pt x="1062269" y="1004157"/>
                    <a:pt x="1301417" y="1147023"/>
                    <a:pt x="1589449" y="1231032"/>
                  </a:cubicBezTo>
                  <a:cubicBezTo>
                    <a:pt x="1877481" y="1315041"/>
                    <a:pt x="2233532" y="1300111"/>
                    <a:pt x="2525553" y="1303041"/>
                  </a:cubicBezTo>
                  <a:cubicBezTo>
                    <a:pt x="2942405" y="1314881"/>
                    <a:pt x="3701683" y="1327044"/>
                    <a:pt x="3821697" y="1303041"/>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6" name="Straight Connector 15"/>
            <p:cNvCxnSpPr/>
            <p:nvPr/>
          </p:nvCxnSpPr>
          <p:spPr>
            <a:xfrm>
              <a:off x="5004048" y="3717032"/>
              <a:ext cx="21602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004048" y="4005064"/>
              <a:ext cx="21602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04048" y="4293096"/>
              <a:ext cx="21602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004048" y="4581128"/>
              <a:ext cx="21602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004048" y="4869160"/>
              <a:ext cx="21602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004048" y="5157192"/>
              <a:ext cx="21602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381889" y="3553271"/>
              <a:ext cx="550151" cy="307777"/>
            </a:xfrm>
            <a:prstGeom prst="rect">
              <a:avLst/>
            </a:prstGeom>
            <a:noFill/>
          </p:spPr>
          <p:txBody>
            <a:bodyPr wrap="none" rtlCol="0">
              <a:spAutoFit/>
            </a:bodyPr>
            <a:lstStyle/>
            <a:p>
              <a:pPr algn="r"/>
              <a:r>
                <a:rPr lang="en-US" sz="1400" dirty="0" smtClean="0">
                  <a:latin typeface="Calibri" pitchFamily="34" charset="0"/>
                </a:rPr>
                <a:t>1000</a:t>
              </a:r>
              <a:endParaRPr lang="en-US" sz="1400" dirty="0">
                <a:latin typeface="Calibri" pitchFamily="34" charset="0"/>
              </a:endParaRPr>
            </a:p>
          </p:txBody>
        </p:sp>
        <p:sp>
          <p:nvSpPr>
            <p:cNvPr id="23" name="TextBox 22"/>
            <p:cNvSpPr txBox="1"/>
            <p:nvPr/>
          </p:nvSpPr>
          <p:spPr>
            <a:xfrm>
              <a:off x="4381889" y="3841303"/>
              <a:ext cx="458780" cy="307777"/>
            </a:xfrm>
            <a:prstGeom prst="rect">
              <a:avLst/>
            </a:prstGeom>
            <a:noFill/>
          </p:spPr>
          <p:txBody>
            <a:bodyPr wrap="none" rtlCol="0">
              <a:spAutoFit/>
            </a:bodyPr>
            <a:lstStyle/>
            <a:p>
              <a:pPr algn="r"/>
              <a:r>
                <a:rPr lang="en-US" sz="1400" dirty="0" smtClean="0">
                  <a:latin typeface="Calibri" pitchFamily="34" charset="0"/>
                </a:rPr>
                <a:t>100</a:t>
              </a:r>
              <a:endParaRPr lang="en-US" sz="1400" dirty="0">
                <a:latin typeface="Calibri" pitchFamily="34" charset="0"/>
              </a:endParaRPr>
            </a:p>
          </p:txBody>
        </p:sp>
        <p:sp>
          <p:nvSpPr>
            <p:cNvPr id="24" name="TextBox 23"/>
            <p:cNvSpPr txBox="1"/>
            <p:nvPr/>
          </p:nvSpPr>
          <p:spPr>
            <a:xfrm>
              <a:off x="4381889" y="4149080"/>
              <a:ext cx="367408" cy="307777"/>
            </a:xfrm>
            <a:prstGeom prst="rect">
              <a:avLst/>
            </a:prstGeom>
            <a:noFill/>
          </p:spPr>
          <p:txBody>
            <a:bodyPr wrap="none" rtlCol="0">
              <a:spAutoFit/>
            </a:bodyPr>
            <a:lstStyle/>
            <a:p>
              <a:pPr algn="r"/>
              <a:r>
                <a:rPr lang="en-US" sz="1400" dirty="0" smtClean="0">
                  <a:latin typeface="Calibri" pitchFamily="34" charset="0"/>
                </a:rPr>
                <a:t>10</a:t>
              </a:r>
              <a:endParaRPr lang="en-US" sz="1400" dirty="0">
                <a:latin typeface="Calibri" pitchFamily="34" charset="0"/>
              </a:endParaRPr>
            </a:p>
          </p:txBody>
        </p:sp>
        <p:sp>
          <p:nvSpPr>
            <p:cNvPr id="25" name="TextBox 24"/>
            <p:cNvSpPr txBox="1"/>
            <p:nvPr/>
          </p:nvSpPr>
          <p:spPr>
            <a:xfrm>
              <a:off x="4381889" y="4417367"/>
              <a:ext cx="276038" cy="307777"/>
            </a:xfrm>
            <a:prstGeom prst="rect">
              <a:avLst/>
            </a:prstGeom>
            <a:noFill/>
          </p:spPr>
          <p:txBody>
            <a:bodyPr wrap="none" rtlCol="0">
              <a:spAutoFit/>
            </a:bodyPr>
            <a:lstStyle/>
            <a:p>
              <a:pPr algn="r"/>
              <a:r>
                <a:rPr lang="en-US" sz="1400" dirty="0" smtClean="0">
                  <a:latin typeface="Calibri" pitchFamily="34" charset="0"/>
                </a:rPr>
                <a:t>1</a:t>
              </a:r>
              <a:endParaRPr lang="en-US" sz="1400" dirty="0">
                <a:latin typeface="Calibri" pitchFamily="34" charset="0"/>
              </a:endParaRPr>
            </a:p>
          </p:txBody>
        </p:sp>
        <p:sp>
          <p:nvSpPr>
            <p:cNvPr id="26" name="TextBox 25"/>
            <p:cNvSpPr txBox="1"/>
            <p:nvPr/>
          </p:nvSpPr>
          <p:spPr>
            <a:xfrm>
              <a:off x="4381889" y="4705399"/>
              <a:ext cx="412292" cy="307777"/>
            </a:xfrm>
            <a:prstGeom prst="rect">
              <a:avLst/>
            </a:prstGeom>
            <a:noFill/>
          </p:spPr>
          <p:txBody>
            <a:bodyPr wrap="none" rtlCol="0">
              <a:spAutoFit/>
            </a:bodyPr>
            <a:lstStyle/>
            <a:p>
              <a:pPr algn="r"/>
              <a:r>
                <a:rPr lang="en-US" sz="1400" dirty="0" smtClean="0">
                  <a:latin typeface="Calibri" pitchFamily="34" charset="0"/>
                </a:rPr>
                <a:t>0.1</a:t>
              </a:r>
              <a:endParaRPr lang="en-US" sz="1400" dirty="0">
                <a:latin typeface="Calibri" pitchFamily="34" charset="0"/>
              </a:endParaRPr>
            </a:p>
          </p:txBody>
        </p:sp>
        <p:sp>
          <p:nvSpPr>
            <p:cNvPr id="27" name="TextBox 26"/>
            <p:cNvSpPr txBox="1"/>
            <p:nvPr/>
          </p:nvSpPr>
          <p:spPr>
            <a:xfrm>
              <a:off x="4381889" y="4993431"/>
              <a:ext cx="503664" cy="307777"/>
            </a:xfrm>
            <a:prstGeom prst="rect">
              <a:avLst/>
            </a:prstGeom>
            <a:noFill/>
          </p:spPr>
          <p:txBody>
            <a:bodyPr wrap="none" rtlCol="0">
              <a:spAutoFit/>
            </a:bodyPr>
            <a:lstStyle/>
            <a:p>
              <a:pPr algn="r"/>
              <a:r>
                <a:rPr lang="en-US" sz="1400" dirty="0" smtClean="0">
                  <a:latin typeface="Calibri" pitchFamily="34" charset="0"/>
                </a:rPr>
                <a:t>0.01</a:t>
              </a:r>
              <a:endParaRPr lang="en-US" sz="1400" dirty="0">
                <a:latin typeface="Calibri" pitchFamily="34" charset="0"/>
              </a:endParaRPr>
            </a:p>
          </p:txBody>
        </p:sp>
        <p:sp>
          <p:nvSpPr>
            <p:cNvPr id="28" name="TextBox 27"/>
            <p:cNvSpPr txBox="1"/>
            <p:nvPr/>
          </p:nvSpPr>
          <p:spPr>
            <a:xfrm>
              <a:off x="6804248" y="5229200"/>
              <a:ext cx="251992" cy="369332"/>
            </a:xfrm>
            <a:prstGeom prst="rect">
              <a:avLst/>
            </a:prstGeom>
            <a:noFill/>
          </p:spPr>
          <p:txBody>
            <a:bodyPr wrap="none" rtlCol="0">
              <a:spAutoFit/>
            </a:bodyPr>
            <a:lstStyle/>
            <a:p>
              <a:r>
                <a:rPr lang="en-US" dirty="0" smtClean="0"/>
                <a:t>t</a:t>
              </a:r>
              <a:endParaRPr lang="en-US" dirty="0"/>
            </a:p>
          </p:txBody>
        </p:sp>
        <p:sp>
          <p:nvSpPr>
            <p:cNvPr id="29" name="TextBox 28"/>
            <p:cNvSpPr txBox="1"/>
            <p:nvPr/>
          </p:nvSpPr>
          <p:spPr>
            <a:xfrm>
              <a:off x="4499992" y="3212976"/>
              <a:ext cx="290464" cy="369332"/>
            </a:xfrm>
            <a:prstGeom prst="rect">
              <a:avLst/>
            </a:prstGeom>
            <a:noFill/>
          </p:spPr>
          <p:txBody>
            <a:bodyPr wrap="none" rtlCol="0">
              <a:spAutoFit/>
            </a:bodyPr>
            <a:lstStyle/>
            <a:p>
              <a:r>
                <a:rPr lang="en-US" dirty="0" smtClean="0"/>
                <a:t>p</a:t>
              </a:r>
              <a:endParaRPr lang="en-US" dirty="0"/>
            </a:p>
          </p:txBody>
        </p:sp>
      </p:grpSp>
      <p:sp>
        <p:nvSpPr>
          <p:cNvPr id="30" name="TextBox 29"/>
          <p:cNvSpPr txBox="1"/>
          <p:nvPr/>
        </p:nvSpPr>
        <p:spPr>
          <a:xfrm>
            <a:off x="323526" y="2852936"/>
            <a:ext cx="5544617" cy="1754326"/>
          </a:xfrm>
          <a:prstGeom prst="rect">
            <a:avLst/>
          </a:prstGeom>
          <a:solidFill>
            <a:srgbClr val="75D1A3"/>
          </a:solidFill>
        </p:spPr>
        <p:txBody>
          <a:bodyPr wrap="square" rtlCol="0">
            <a:spAutoFit/>
          </a:bodyPr>
          <a:lstStyle/>
          <a:p>
            <a:r>
              <a:rPr lang="en-US" b="1" dirty="0" smtClean="0">
                <a:solidFill>
                  <a:schemeClr val="accent5">
                    <a:lumMod val="75000"/>
                  </a:schemeClr>
                </a:solidFill>
                <a:latin typeface="+mj-lt"/>
              </a:rPr>
              <a:t>Example: </a:t>
            </a:r>
          </a:p>
          <a:p>
            <a:r>
              <a:rPr lang="en-US" dirty="0" smtClean="0"/>
              <a:t>A </a:t>
            </a:r>
            <a:r>
              <a:rPr lang="en-US" i="1" dirty="0">
                <a:latin typeface="Cambria" pitchFamily="18" charset="0"/>
              </a:rPr>
              <a:t>50l </a:t>
            </a:r>
            <a:r>
              <a:rPr lang="en-US" dirty="0" smtClean="0"/>
              <a:t>volume is pumped down with  </a:t>
            </a:r>
          </a:p>
          <a:p>
            <a:r>
              <a:rPr lang="en-US" i="1" dirty="0" smtClean="0">
                <a:latin typeface="Cambria" pitchFamily="18" charset="0"/>
              </a:rPr>
              <a:t>S=1 l</a:t>
            </a:r>
            <a:r>
              <a:rPr lang="en-US" i="1" baseline="30000" dirty="0" smtClean="0">
                <a:latin typeface="Cambria" pitchFamily="18" charset="0"/>
              </a:rPr>
              <a:t>.</a:t>
            </a:r>
            <a:r>
              <a:rPr lang="en-US" i="1" dirty="0" smtClean="0">
                <a:latin typeface="Cambria" pitchFamily="18" charset="0"/>
              </a:rPr>
              <a:t>s</a:t>
            </a:r>
            <a:r>
              <a:rPr lang="en-US" i="1" baseline="30000" dirty="0" smtClean="0">
                <a:latin typeface="Cambria" pitchFamily="18" charset="0"/>
              </a:rPr>
              <a:t>-1</a:t>
            </a:r>
            <a:r>
              <a:rPr lang="en-US" dirty="0" smtClean="0"/>
              <a:t>, starting from </a:t>
            </a:r>
            <a:r>
              <a:rPr lang="en-US" i="1" dirty="0">
                <a:latin typeface="Cambria" pitchFamily="18" charset="0"/>
              </a:rPr>
              <a:t>1000</a:t>
            </a:r>
            <a:r>
              <a:rPr lang="en-US" dirty="0">
                <a:latin typeface="+mj-lt"/>
              </a:rPr>
              <a:t>mbar</a:t>
            </a:r>
            <a:r>
              <a:rPr lang="en-US" dirty="0" smtClean="0"/>
              <a:t> to </a:t>
            </a:r>
            <a:r>
              <a:rPr lang="en-US" i="1" dirty="0" smtClean="0">
                <a:latin typeface="Cambria" pitchFamily="18" charset="0"/>
              </a:rPr>
              <a:t>1</a:t>
            </a:r>
            <a:r>
              <a:rPr lang="en-US" dirty="0" smtClean="0"/>
              <a:t>mbar.</a:t>
            </a:r>
          </a:p>
          <a:p>
            <a:r>
              <a:rPr lang="en-US" dirty="0" smtClean="0"/>
              <a:t>What is the value of the time constant </a:t>
            </a:r>
            <a:r>
              <a:rPr lang="en-US" i="1" dirty="0" smtClean="0">
                <a:latin typeface="Symbol" pitchFamily="18" charset="2"/>
              </a:rPr>
              <a:t>t</a:t>
            </a:r>
            <a:r>
              <a:rPr lang="en-US" dirty="0" smtClean="0"/>
              <a:t>?</a:t>
            </a:r>
          </a:p>
          <a:p>
            <a:r>
              <a:rPr lang="en-US" dirty="0" smtClean="0"/>
              <a:t>How much time does it take per decade pressure lost?</a:t>
            </a:r>
          </a:p>
          <a:p>
            <a:r>
              <a:rPr lang="en-US" dirty="0" smtClean="0"/>
              <a:t>How much time in total?</a:t>
            </a:r>
          </a:p>
        </p:txBody>
      </p:sp>
      <p:graphicFrame>
        <p:nvGraphicFramePr>
          <p:cNvPr id="32" name="Object 31"/>
          <p:cNvGraphicFramePr>
            <a:graphicFrameLocks noChangeAspect="1"/>
          </p:cNvGraphicFramePr>
          <p:nvPr>
            <p:extLst>
              <p:ext uri="{D42A27DB-BD31-4B8C-83A1-F6EECF244321}">
                <p14:modId xmlns:p14="http://schemas.microsoft.com/office/powerpoint/2010/main" val="3319428958"/>
              </p:ext>
            </p:extLst>
          </p:nvPr>
        </p:nvGraphicFramePr>
        <p:xfrm>
          <a:off x="6012160" y="2952179"/>
          <a:ext cx="1192799" cy="329048"/>
        </p:xfrm>
        <a:graphic>
          <a:graphicData uri="http://schemas.openxmlformats.org/presentationml/2006/ole">
            <mc:AlternateContent xmlns:mc="http://schemas.openxmlformats.org/markup-compatibility/2006">
              <mc:Choice xmlns:v="urn:schemas-microsoft-com:vml" Requires="v">
                <p:oleObj spid="_x0000_s402932" name="Equation" r:id="rId8" imgW="736600" imgH="203200" progId="Equation.3">
                  <p:embed/>
                </p:oleObj>
              </mc:Choice>
              <mc:Fallback>
                <p:oleObj name="Equation" r:id="rId8" imgW="736600" imgH="203200" progId="Equation.3">
                  <p:embed/>
                  <p:pic>
                    <p:nvPicPr>
                      <p:cNvPr id="0" name="Picture 8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12160" y="2952179"/>
                        <a:ext cx="1192799" cy="3290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6325" name="Object 5"/>
          <p:cNvGraphicFramePr>
            <a:graphicFrameLocks noChangeAspect="1"/>
          </p:cNvGraphicFramePr>
          <p:nvPr>
            <p:extLst>
              <p:ext uri="{D42A27DB-BD31-4B8C-83A1-F6EECF244321}">
                <p14:modId xmlns:p14="http://schemas.microsoft.com/office/powerpoint/2010/main" val="2253212413"/>
              </p:ext>
            </p:extLst>
          </p:nvPr>
        </p:nvGraphicFramePr>
        <p:xfrm>
          <a:off x="6012978" y="3290888"/>
          <a:ext cx="3022600" cy="371475"/>
        </p:xfrm>
        <a:graphic>
          <a:graphicData uri="http://schemas.openxmlformats.org/presentationml/2006/ole">
            <mc:AlternateContent xmlns:mc="http://schemas.openxmlformats.org/markup-compatibility/2006">
              <mc:Choice xmlns:v="urn:schemas-microsoft-com:vml" Requires="v">
                <p:oleObj spid="_x0000_s402933" name="Equation" r:id="rId10" imgW="1866600" imgH="228600" progId="Equation.3">
                  <p:embed/>
                </p:oleObj>
              </mc:Choice>
              <mc:Fallback>
                <p:oleObj name="Equation" r:id="rId10" imgW="1866600" imgH="228600" progId="Equation.3">
                  <p:embed/>
                  <p:pic>
                    <p:nvPicPr>
                      <p:cNvPr id="0" name="Picture 89"/>
                      <p:cNvPicPr>
                        <a:picLocks noChangeAspect="1" noChangeArrowheads="1"/>
                      </p:cNvPicPr>
                      <p:nvPr/>
                    </p:nvPicPr>
                    <p:blipFill>
                      <a:blip r:embed="rId11"/>
                      <a:srcRect/>
                      <a:stretch>
                        <a:fillRect/>
                      </a:stretch>
                    </p:blipFill>
                    <p:spPr bwMode="auto">
                      <a:xfrm>
                        <a:off x="6012978" y="3290888"/>
                        <a:ext cx="3022600" cy="371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 name="TextBox 33"/>
          <p:cNvSpPr txBox="1"/>
          <p:nvPr/>
        </p:nvSpPr>
        <p:spPr>
          <a:xfrm>
            <a:off x="335628" y="5294817"/>
            <a:ext cx="3372276" cy="923330"/>
          </a:xfrm>
          <a:prstGeom prst="rect">
            <a:avLst/>
          </a:prstGeom>
          <a:solidFill>
            <a:schemeClr val="bg1">
              <a:lumMod val="75000"/>
            </a:schemeClr>
          </a:solidFill>
        </p:spPr>
        <p:txBody>
          <a:bodyPr wrap="square" rtlCol="0">
            <a:spAutoFit/>
          </a:bodyPr>
          <a:lstStyle/>
          <a:p>
            <a:r>
              <a:rPr lang="en-US" i="1" dirty="0" smtClean="0">
                <a:latin typeface="Symbol" pitchFamily="18" charset="2"/>
              </a:rPr>
              <a:t>t</a:t>
            </a:r>
            <a:r>
              <a:rPr lang="en-US" i="1" dirty="0" smtClean="0">
                <a:latin typeface="Cambria" pitchFamily="18" charset="0"/>
              </a:rPr>
              <a:t>=V/S=50s</a:t>
            </a:r>
          </a:p>
          <a:p>
            <a:r>
              <a:rPr lang="en-US" dirty="0" smtClean="0"/>
              <a:t>Time per decade=</a:t>
            </a:r>
            <a:r>
              <a:rPr lang="en-US" dirty="0" err="1" smtClean="0">
                <a:latin typeface="Symbol" pitchFamily="18" charset="2"/>
              </a:rPr>
              <a:t>t</a:t>
            </a:r>
            <a:r>
              <a:rPr lang="en-US" baseline="30000" dirty="0" err="1" smtClean="0"/>
              <a:t>.</a:t>
            </a:r>
            <a:r>
              <a:rPr lang="en-US" dirty="0" err="1" smtClean="0"/>
              <a:t>ln</a:t>
            </a:r>
            <a:r>
              <a:rPr lang="en-US" dirty="0" smtClean="0"/>
              <a:t>(10)=115s</a:t>
            </a:r>
          </a:p>
          <a:p>
            <a:r>
              <a:rPr lang="en-US" dirty="0" smtClean="0"/>
              <a:t>Total time=3</a:t>
            </a:r>
            <a:r>
              <a:rPr lang="en-US" baseline="30000" dirty="0" smtClean="0"/>
              <a:t>.</a:t>
            </a:r>
            <a:r>
              <a:rPr lang="en-US" dirty="0" smtClean="0"/>
              <a:t>115s=345s</a:t>
            </a:r>
            <a:endParaRPr lang="en-US" dirty="0"/>
          </a:p>
        </p:txBody>
      </p:sp>
      <p:graphicFrame>
        <p:nvGraphicFramePr>
          <p:cNvPr id="56326" name="Object 6"/>
          <p:cNvGraphicFramePr>
            <a:graphicFrameLocks noChangeAspect="1"/>
          </p:cNvGraphicFramePr>
          <p:nvPr>
            <p:extLst>
              <p:ext uri="{D42A27DB-BD31-4B8C-83A1-F6EECF244321}">
                <p14:modId xmlns:p14="http://schemas.microsoft.com/office/powerpoint/2010/main" val="2391951698"/>
              </p:ext>
            </p:extLst>
          </p:nvPr>
        </p:nvGraphicFramePr>
        <p:xfrm>
          <a:off x="6012160" y="3672259"/>
          <a:ext cx="1562565" cy="369967"/>
        </p:xfrm>
        <a:graphic>
          <a:graphicData uri="http://schemas.openxmlformats.org/presentationml/2006/ole">
            <mc:AlternateContent xmlns:mc="http://schemas.openxmlformats.org/markup-compatibility/2006">
              <mc:Choice xmlns:v="urn:schemas-microsoft-com:vml" Requires="v">
                <p:oleObj spid="_x0000_s402934" name="Equation" r:id="rId12" imgW="965200" imgH="228600" progId="Equation.3">
                  <p:embed/>
                </p:oleObj>
              </mc:Choice>
              <mc:Fallback>
                <p:oleObj name="Equation" r:id="rId12" imgW="965200" imgH="228600" progId="Equation.3">
                  <p:embed/>
                  <p:pic>
                    <p:nvPicPr>
                      <p:cNvPr id="0" name="Picture 9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012160" y="3672259"/>
                        <a:ext cx="1562565" cy="36996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4" name="Group 43"/>
          <p:cNvGrpSpPr/>
          <p:nvPr/>
        </p:nvGrpSpPr>
        <p:grpSpPr>
          <a:xfrm>
            <a:off x="4476382" y="5360337"/>
            <a:ext cx="2615898" cy="288032"/>
            <a:chOff x="4211960" y="5360337"/>
            <a:chExt cx="2615898" cy="288032"/>
          </a:xfrm>
        </p:grpSpPr>
        <p:cxnSp>
          <p:nvCxnSpPr>
            <p:cNvPr id="38" name="Straight Connector 37"/>
            <p:cNvCxnSpPr/>
            <p:nvPr/>
          </p:nvCxnSpPr>
          <p:spPr>
            <a:xfrm>
              <a:off x="4211960" y="5360337"/>
              <a:ext cx="25922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235570" y="5648369"/>
              <a:ext cx="2592288"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46" name="Group 45"/>
          <p:cNvGrpSpPr/>
          <p:nvPr/>
        </p:nvGrpSpPr>
        <p:grpSpPr>
          <a:xfrm>
            <a:off x="5461854" y="4941168"/>
            <a:ext cx="522900" cy="1706706"/>
            <a:chOff x="5461854" y="4941168"/>
            <a:chExt cx="522900" cy="1706706"/>
          </a:xfrm>
        </p:grpSpPr>
        <p:grpSp>
          <p:nvGrpSpPr>
            <p:cNvPr id="43" name="Group 42"/>
            <p:cNvGrpSpPr/>
            <p:nvPr/>
          </p:nvGrpSpPr>
          <p:grpSpPr>
            <a:xfrm>
              <a:off x="5533862" y="4941168"/>
              <a:ext cx="367653" cy="1512168"/>
              <a:chOff x="5533862" y="4638109"/>
              <a:chExt cx="367653" cy="2031251"/>
            </a:xfrm>
          </p:grpSpPr>
          <p:cxnSp>
            <p:nvCxnSpPr>
              <p:cNvPr id="36" name="Straight Connector 35"/>
              <p:cNvCxnSpPr/>
              <p:nvPr/>
            </p:nvCxnSpPr>
            <p:spPr>
              <a:xfrm rot="5400000">
                <a:off x="4525750" y="5661248"/>
                <a:ext cx="2016224"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a:off x="4893403" y="5646221"/>
                <a:ext cx="2016224"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grpSp>
        <p:sp>
          <p:nvSpPr>
            <p:cNvPr id="45" name="TextBox 44"/>
            <p:cNvSpPr txBox="1"/>
            <p:nvPr/>
          </p:nvSpPr>
          <p:spPr>
            <a:xfrm>
              <a:off x="5461854" y="6309320"/>
              <a:ext cx="522900" cy="338554"/>
            </a:xfrm>
            <a:prstGeom prst="rect">
              <a:avLst/>
            </a:prstGeom>
            <a:noFill/>
          </p:spPr>
          <p:txBody>
            <a:bodyPr wrap="none" rtlCol="0">
              <a:spAutoFit/>
            </a:bodyPr>
            <a:lstStyle/>
            <a:p>
              <a:r>
                <a:rPr lang="en-US" sz="1600" dirty="0" err="1" smtClean="0"/>
                <a:t>2.3</a:t>
              </a:r>
              <a:r>
                <a:rPr lang="en-US" sz="1600" dirty="0" err="1" smtClean="0">
                  <a:latin typeface="Symbol" pitchFamily="18" charset="2"/>
                </a:rPr>
                <a:t>t</a:t>
              </a:r>
              <a:endParaRPr lang="en-US" sz="1600" dirty="0">
                <a:latin typeface="Symbol" pitchFamily="18" charset="2"/>
              </a:endParaRPr>
            </a:p>
          </p:txBody>
        </p:sp>
      </p:grpSp>
      <p:sp>
        <p:nvSpPr>
          <p:cNvPr id="5" name="Slide Number Placeholder 4"/>
          <p:cNvSpPr>
            <a:spLocks noGrp="1"/>
          </p:cNvSpPr>
          <p:nvPr>
            <p:ph type="sldNum" sz="quarter" idx="12"/>
          </p:nvPr>
        </p:nvSpPr>
        <p:spPr/>
        <p:txBody>
          <a:bodyPr/>
          <a:lstStyle/>
          <a:p>
            <a:fld id="{0DF7440C-D25B-4954-BC09-5BBAAA513C42}" type="slidenum">
              <a:rPr lang="en-US" smtClean="0"/>
              <a:pPr/>
              <a:t>20</a:t>
            </a:fld>
            <a:endParaRPr lang="en-US"/>
          </a:p>
        </p:txBody>
      </p:sp>
      <p:grpSp>
        <p:nvGrpSpPr>
          <p:cNvPr id="14" name="Group 13"/>
          <p:cNvGrpSpPr/>
          <p:nvPr/>
        </p:nvGrpSpPr>
        <p:grpSpPr>
          <a:xfrm>
            <a:off x="7895181" y="4718753"/>
            <a:ext cx="1080119" cy="1221235"/>
            <a:chOff x="7895181" y="4718753"/>
            <a:chExt cx="1080119" cy="1221235"/>
          </a:xfrm>
        </p:grpSpPr>
        <p:sp>
          <p:nvSpPr>
            <p:cNvPr id="8" name="TextBox 7"/>
            <p:cNvSpPr txBox="1"/>
            <p:nvPr/>
          </p:nvSpPr>
          <p:spPr>
            <a:xfrm>
              <a:off x="7895181" y="4718753"/>
              <a:ext cx="1080119" cy="923330"/>
            </a:xfrm>
            <a:prstGeom prst="rect">
              <a:avLst/>
            </a:prstGeom>
            <a:noFill/>
          </p:spPr>
          <p:txBody>
            <a:bodyPr wrap="square" rtlCol="0">
              <a:spAutoFit/>
            </a:bodyPr>
            <a:lstStyle/>
            <a:p>
              <a:r>
                <a:rPr lang="en-GB" dirty="0" smtClean="0"/>
                <a:t>What happens here?</a:t>
              </a:r>
              <a:endParaRPr lang="en-GB" dirty="0"/>
            </a:p>
          </p:txBody>
        </p:sp>
        <p:cxnSp>
          <p:nvCxnSpPr>
            <p:cNvPr id="13" name="Straight Arrow Connector 12"/>
            <p:cNvCxnSpPr>
              <a:stCxn id="8" idx="2"/>
            </p:cNvCxnSpPr>
            <p:nvPr/>
          </p:nvCxnSpPr>
          <p:spPr>
            <a:xfrm flipH="1">
              <a:off x="8100392" y="5642083"/>
              <a:ext cx="334849" cy="297905"/>
            </a:xfrm>
            <a:prstGeom prst="straightConnector1">
              <a:avLst/>
            </a:prstGeom>
            <a:ln w="38100">
              <a:solidFill>
                <a:srgbClr val="8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15453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3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0">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0">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0">
                                            <p:txEl>
                                              <p:pRg st="3" end="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0">
                                            <p:txEl>
                                              <p:pRg st="4" end="4"/>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0">
                                            <p:txEl>
                                              <p:pRg st="5" end="5"/>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5632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56326"/>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4">
                                            <p:bg/>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4">
                                            <p:txEl>
                                              <p:pRg st="0" end="0"/>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4">
                                            <p:txEl>
                                              <p:pRg st="1" end="1"/>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4">
                                            <p:txEl>
                                              <p:pRg st="2" end="2"/>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2" presetClass="entr" presetSubtype="8" fill="hold" nodeType="clickEffect">
                                  <p:stCondLst>
                                    <p:cond delay="0"/>
                                  </p:stCondLst>
                                  <p:childTnLst>
                                    <p:set>
                                      <p:cBhvr>
                                        <p:cTn id="74" dur="1" fill="hold">
                                          <p:stCondLst>
                                            <p:cond delay="0"/>
                                          </p:stCondLst>
                                        </p:cTn>
                                        <p:tgtEl>
                                          <p:spTgt spid="44"/>
                                        </p:tgtEl>
                                        <p:attrNameLst>
                                          <p:attrName>style.visibility</p:attrName>
                                        </p:attrNameLst>
                                      </p:cBhvr>
                                      <p:to>
                                        <p:strVal val="visible"/>
                                      </p:to>
                                    </p:set>
                                    <p:anim calcmode="lin" valueType="num">
                                      <p:cBhvr additive="base">
                                        <p:cTn id="75" dur="500" fill="hold"/>
                                        <p:tgtEl>
                                          <p:spTgt spid="44"/>
                                        </p:tgtEl>
                                        <p:attrNameLst>
                                          <p:attrName>ppt_x</p:attrName>
                                        </p:attrNameLst>
                                      </p:cBhvr>
                                      <p:tavLst>
                                        <p:tav tm="0">
                                          <p:val>
                                            <p:strVal val="0-#ppt_w/2"/>
                                          </p:val>
                                        </p:tav>
                                        <p:tav tm="100000">
                                          <p:val>
                                            <p:strVal val="#ppt_x"/>
                                          </p:val>
                                        </p:tav>
                                      </p:tavLst>
                                    </p:anim>
                                    <p:anim calcmode="lin" valueType="num">
                                      <p:cBhvr additive="base">
                                        <p:cTn id="76" dur="5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nodeType="clickEffect">
                                  <p:stCondLst>
                                    <p:cond delay="0"/>
                                  </p:stCondLst>
                                  <p:childTnLst>
                                    <p:set>
                                      <p:cBhvr>
                                        <p:cTn id="80" dur="1" fill="hold">
                                          <p:stCondLst>
                                            <p:cond delay="0"/>
                                          </p:stCondLst>
                                        </p:cTn>
                                        <p:tgtEl>
                                          <p:spTgt spid="46"/>
                                        </p:tgtEl>
                                        <p:attrNameLst>
                                          <p:attrName>style.visibility</p:attrName>
                                        </p:attrNameLst>
                                      </p:cBhvr>
                                      <p:to>
                                        <p:strVal val="visible"/>
                                      </p:to>
                                    </p:set>
                                    <p:anim calcmode="lin" valueType="num">
                                      <p:cBhvr additive="base">
                                        <p:cTn id="81" dur="500" fill="hold"/>
                                        <p:tgtEl>
                                          <p:spTgt spid="46"/>
                                        </p:tgtEl>
                                        <p:attrNameLst>
                                          <p:attrName>ppt_x</p:attrName>
                                        </p:attrNameLst>
                                      </p:cBhvr>
                                      <p:tavLst>
                                        <p:tav tm="0">
                                          <p:val>
                                            <p:strVal val="#ppt_x"/>
                                          </p:val>
                                        </p:tav>
                                        <p:tav tm="100000">
                                          <p:val>
                                            <p:strVal val="#ppt_x"/>
                                          </p:val>
                                        </p:tav>
                                      </p:tavLst>
                                    </p:anim>
                                    <p:anim calcmode="lin" valueType="num">
                                      <p:cBhvr additive="base">
                                        <p:cTn id="82"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30" grpId="0" uiExpand="1" build="p" animBg="1"/>
      <p:bldP spid="34" grpId="0" uiExpand="1"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755576" y="3553270"/>
            <a:ext cx="2160240" cy="1389639"/>
            <a:chOff x="755576" y="3553270"/>
            <a:chExt cx="2160240" cy="1389639"/>
          </a:xfrm>
        </p:grpSpPr>
        <p:sp>
          <p:nvSpPr>
            <p:cNvPr id="48" name="Rectangle 47"/>
            <p:cNvSpPr/>
            <p:nvPr/>
          </p:nvSpPr>
          <p:spPr>
            <a:xfrm>
              <a:off x="755576" y="3553270"/>
              <a:ext cx="2160240" cy="1389639"/>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24581" name="Object 5"/>
            <p:cNvGraphicFramePr>
              <a:graphicFrameLocks noChangeAspect="1"/>
            </p:cNvGraphicFramePr>
            <p:nvPr>
              <p:extLst>
                <p:ext uri="{D42A27DB-BD31-4B8C-83A1-F6EECF244321}">
                  <p14:modId xmlns:p14="http://schemas.microsoft.com/office/powerpoint/2010/main" val="3015317090"/>
                </p:ext>
              </p:extLst>
            </p:nvPr>
          </p:nvGraphicFramePr>
          <p:xfrm>
            <a:off x="776288" y="3573463"/>
            <a:ext cx="1624013" cy="609600"/>
          </p:xfrm>
          <a:graphic>
            <a:graphicData uri="http://schemas.openxmlformats.org/presentationml/2006/ole">
              <mc:AlternateContent xmlns:mc="http://schemas.openxmlformats.org/markup-compatibility/2006">
                <mc:Choice xmlns:v="urn:schemas-microsoft-com:vml" Requires="v">
                  <p:oleObj spid="_x0000_s405931" name="Equation" r:id="rId3" imgW="914400" imgH="342720" progId="Equation.3">
                    <p:embed/>
                  </p:oleObj>
                </mc:Choice>
                <mc:Fallback>
                  <p:oleObj name="Equation" r:id="rId3" imgW="914400" imgH="342720" progId="Equation.3">
                    <p:embed/>
                    <p:pic>
                      <p:nvPicPr>
                        <p:cNvPr id="0" name="Picture 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6288" y="3573463"/>
                          <a:ext cx="1624013"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2" name="Title 1"/>
          <p:cNvSpPr>
            <a:spLocks noGrp="1"/>
          </p:cNvSpPr>
          <p:nvPr>
            <p:ph type="title"/>
          </p:nvPr>
        </p:nvSpPr>
        <p:spPr>
          <a:xfrm>
            <a:off x="611560" y="0"/>
            <a:ext cx="7560840" cy="769441"/>
          </a:xfrm>
        </p:spPr>
        <p:txBody>
          <a:bodyPr>
            <a:normAutofit/>
          </a:bodyPr>
          <a:lstStyle/>
          <a:p>
            <a:r>
              <a:rPr lang="en-GB" dirty="0" err="1" smtClean="0"/>
              <a:t>Pumpdown</a:t>
            </a:r>
            <a:r>
              <a:rPr lang="en-GB" dirty="0" smtClean="0"/>
              <a:t>: effect of </a:t>
            </a:r>
            <a:r>
              <a:rPr lang="en-GB" dirty="0" err="1" smtClean="0"/>
              <a:t>outgassing</a:t>
            </a:r>
            <a:r>
              <a:rPr lang="en-GB" dirty="0" smtClean="0"/>
              <a:t> on p(t)</a:t>
            </a:r>
            <a:endParaRPr lang="en-GB" dirty="0"/>
          </a:p>
        </p:txBody>
      </p:sp>
      <p:sp>
        <p:nvSpPr>
          <p:cNvPr id="4" name="TextBox 3"/>
          <p:cNvSpPr txBox="1"/>
          <p:nvPr/>
        </p:nvSpPr>
        <p:spPr>
          <a:xfrm>
            <a:off x="395536" y="836712"/>
            <a:ext cx="8352928" cy="646331"/>
          </a:xfrm>
          <a:prstGeom prst="rect">
            <a:avLst/>
          </a:prstGeom>
          <a:noFill/>
        </p:spPr>
        <p:txBody>
          <a:bodyPr wrap="square" rtlCol="0">
            <a:spAutoFit/>
          </a:bodyPr>
          <a:lstStyle/>
          <a:p>
            <a:r>
              <a:rPr lang="en-GB" dirty="0"/>
              <a:t>B</a:t>
            </a:r>
            <a:r>
              <a:rPr lang="en-GB" dirty="0" smtClean="0"/>
              <a:t>elow 1 Pa=10</a:t>
            </a:r>
            <a:r>
              <a:rPr lang="en-GB" baseline="30000" dirty="0" smtClean="0"/>
              <a:t>-2</a:t>
            </a:r>
            <a:r>
              <a:rPr lang="en-GB" dirty="0" smtClean="0"/>
              <a:t>mbar, (~roughing), the curve </a:t>
            </a:r>
            <a:r>
              <a:rPr lang="en-GB" i="1" dirty="0" smtClean="0">
                <a:latin typeface="Cambria" pitchFamily="18" charset="0"/>
              </a:rPr>
              <a:t>p(t)</a:t>
            </a:r>
            <a:r>
              <a:rPr lang="en-GB" dirty="0" smtClean="0"/>
              <a:t> starts to deviate from the “free volume” straight line. We cannot neglect outgassing</a:t>
            </a:r>
            <a:r>
              <a:rPr lang="en-GB" i="1" dirty="0" smtClean="0">
                <a:latin typeface="Cambria" pitchFamily="18" charset="0"/>
              </a:rPr>
              <a:t> </a:t>
            </a:r>
            <a:r>
              <a:rPr lang="en-GB" i="1" dirty="0" err="1" smtClean="0">
                <a:latin typeface="Cambria" pitchFamily="18" charset="0"/>
              </a:rPr>
              <a:t>Q</a:t>
            </a:r>
            <a:r>
              <a:rPr lang="en-GB" i="1" baseline="-25000" dirty="0" err="1" smtClean="0">
                <a:latin typeface="Cambria" pitchFamily="18" charset="0"/>
              </a:rPr>
              <a:t>out</a:t>
            </a:r>
            <a:r>
              <a:rPr lang="en-GB" i="1" baseline="-25000" dirty="0" smtClean="0">
                <a:latin typeface="Cambria" pitchFamily="18" charset="0"/>
              </a:rPr>
              <a:t> </a:t>
            </a:r>
            <a:r>
              <a:rPr lang="en-GB" dirty="0" smtClean="0"/>
              <a:t>anymore.</a:t>
            </a:r>
            <a:endParaRPr lang="en-GB" dirty="0"/>
          </a:p>
        </p:txBody>
      </p:sp>
      <p:sp>
        <p:nvSpPr>
          <p:cNvPr id="3" name="Slide Number Placeholder 2"/>
          <p:cNvSpPr>
            <a:spLocks noGrp="1"/>
          </p:cNvSpPr>
          <p:nvPr>
            <p:ph type="sldNum" sz="quarter" idx="12"/>
          </p:nvPr>
        </p:nvSpPr>
        <p:spPr/>
        <p:txBody>
          <a:bodyPr/>
          <a:lstStyle/>
          <a:p>
            <a:fld id="{0DF7440C-D25B-4954-BC09-5BBAAA513C42}" type="slidenum">
              <a:rPr lang="en-US" smtClean="0"/>
              <a:pPr/>
              <a:t>21</a:t>
            </a:fld>
            <a:endParaRPr lang="en-US"/>
          </a:p>
        </p:txBody>
      </p:sp>
      <p:grpSp>
        <p:nvGrpSpPr>
          <p:cNvPr id="5" name="Group 4"/>
          <p:cNvGrpSpPr/>
          <p:nvPr/>
        </p:nvGrpSpPr>
        <p:grpSpPr>
          <a:xfrm>
            <a:off x="1331640" y="1743779"/>
            <a:ext cx="2521341" cy="729546"/>
            <a:chOff x="1331640" y="1743779"/>
            <a:chExt cx="2521341" cy="729546"/>
          </a:xfrm>
        </p:grpSpPr>
        <p:sp>
          <p:nvSpPr>
            <p:cNvPr id="42" name="Rectangle 41"/>
            <p:cNvSpPr/>
            <p:nvPr/>
          </p:nvSpPr>
          <p:spPr>
            <a:xfrm>
              <a:off x="1331640" y="1743779"/>
              <a:ext cx="2521341" cy="699668"/>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24577" name="Object 1"/>
            <p:cNvGraphicFramePr>
              <a:graphicFrameLocks noChangeAspect="1"/>
            </p:cNvGraphicFramePr>
            <p:nvPr>
              <p:extLst>
                <p:ext uri="{D42A27DB-BD31-4B8C-83A1-F6EECF244321}">
                  <p14:modId xmlns:p14="http://schemas.microsoft.com/office/powerpoint/2010/main" val="4165763890"/>
                </p:ext>
              </p:extLst>
            </p:nvPr>
          </p:nvGraphicFramePr>
          <p:xfrm>
            <a:off x="1644650" y="1773238"/>
            <a:ext cx="1987550" cy="700087"/>
          </p:xfrm>
          <a:graphic>
            <a:graphicData uri="http://schemas.openxmlformats.org/presentationml/2006/ole">
              <mc:AlternateContent xmlns:mc="http://schemas.openxmlformats.org/markup-compatibility/2006">
                <mc:Choice xmlns:v="urn:schemas-microsoft-com:vml" Requires="v">
                  <p:oleObj spid="_x0000_s405932" name="Equation" r:id="rId5" imgW="1117440" imgH="393480" progId="Equation.3">
                    <p:embed/>
                  </p:oleObj>
                </mc:Choice>
                <mc:Fallback>
                  <p:oleObj name="Equation" r:id="rId5" imgW="1117440" imgH="393480" progId="Equation.3">
                    <p:embed/>
                    <p:pic>
                      <p:nvPicPr>
                        <p:cNvPr id="0" name="Picture 4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44650" y="1773238"/>
                          <a:ext cx="1987550" cy="7000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75" name="TextBox 74"/>
          <p:cNvSpPr txBox="1"/>
          <p:nvPr/>
        </p:nvSpPr>
        <p:spPr>
          <a:xfrm>
            <a:off x="827584" y="5086925"/>
            <a:ext cx="5103448" cy="646331"/>
          </a:xfrm>
          <a:prstGeom prst="rect">
            <a:avLst/>
          </a:prstGeom>
          <a:noFill/>
        </p:spPr>
        <p:txBody>
          <a:bodyPr wrap="none" rtlCol="0">
            <a:spAutoFit/>
          </a:bodyPr>
          <a:lstStyle/>
          <a:p>
            <a:pPr>
              <a:tabLst>
                <a:tab pos="271463" algn="l"/>
                <a:tab pos="806450" algn="l"/>
              </a:tabLst>
            </a:pPr>
            <a:r>
              <a:rPr lang="en-GB" i="1" dirty="0" smtClean="0"/>
              <a:t>n</a:t>
            </a:r>
            <a:r>
              <a:rPr lang="en-GB" dirty="0" smtClean="0"/>
              <a:t> 	~1 	for metallic unbaked surfaces</a:t>
            </a:r>
          </a:p>
          <a:p>
            <a:pPr>
              <a:tabLst>
                <a:tab pos="271463" algn="l"/>
                <a:tab pos="806450" algn="l"/>
              </a:tabLst>
            </a:pPr>
            <a:r>
              <a:rPr lang="en-GB" dirty="0" smtClean="0"/>
              <a:t>	~0.5 	for elastomers, (for baked metallic surfaces)</a:t>
            </a:r>
            <a:endParaRPr lang="en-GB" dirty="0"/>
          </a:p>
        </p:txBody>
      </p:sp>
      <p:grpSp>
        <p:nvGrpSpPr>
          <p:cNvPr id="8" name="Group 7"/>
          <p:cNvGrpSpPr/>
          <p:nvPr/>
        </p:nvGrpSpPr>
        <p:grpSpPr>
          <a:xfrm>
            <a:off x="776288" y="4230688"/>
            <a:ext cx="4011736" cy="698500"/>
            <a:chOff x="776288" y="4230688"/>
            <a:chExt cx="4011736" cy="698500"/>
          </a:xfrm>
        </p:grpSpPr>
        <p:graphicFrame>
          <p:nvGraphicFramePr>
            <p:cNvPr id="24580" name="Object 4"/>
            <p:cNvGraphicFramePr>
              <a:graphicFrameLocks noChangeAspect="1"/>
            </p:cNvGraphicFramePr>
            <p:nvPr>
              <p:extLst>
                <p:ext uri="{D42A27DB-BD31-4B8C-83A1-F6EECF244321}">
                  <p14:modId xmlns:p14="http://schemas.microsoft.com/office/powerpoint/2010/main" val="542601891"/>
                </p:ext>
              </p:extLst>
            </p:nvPr>
          </p:nvGraphicFramePr>
          <p:xfrm>
            <a:off x="776288" y="4230688"/>
            <a:ext cx="2032000" cy="698500"/>
          </p:xfrm>
          <a:graphic>
            <a:graphicData uri="http://schemas.openxmlformats.org/presentationml/2006/ole">
              <mc:AlternateContent xmlns:mc="http://schemas.openxmlformats.org/markup-compatibility/2006">
                <mc:Choice xmlns:v="urn:schemas-microsoft-com:vml" Requires="v">
                  <p:oleObj spid="_x0000_s405933" name="Equation" r:id="rId7" imgW="1143000" imgH="393480" progId="Equation.3">
                    <p:embed/>
                  </p:oleObj>
                </mc:Choice>
                <mc:Fallback>
                  <p:oleObj name="Equation" r:id="rId7" imgW="1143000" imgH="393480" progId="Equation.3">
                    <p:embed/>
                    <p:pic>
                      <p:nvPicPr>
                        <p:cNvPr id="0" name="Picture 4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76288" y="4230688"/>
                          <a:ext cx="2032000" cy="698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 name="TextBox 40"/>
            <p:cNvSpPr txBox="1"/>
            <p:nvPr/>
          </p:nvSpPr>
          <p:spPr>
            <a:xfrm>
              <a:off x="2990737" y="4437112"/>
              <a:ext cx="1797287" cy="369332"/>
            </a:xfrm>
            <a:prstGeom prst="rect">
              <a:avLst/>
            </a:prstGeom>
            <a:noFill/>
          </p:spPr>
          <p:txBody>
            <a:bodyPr wrap="none" rtlCol="0">
              <a:spAutoFit/>
            </a:bodyPr>
            <a:lstStyle/>
            <a:p>
              <a:r>
                <a:rPr lang="en-GB" dirty="0" smtClean="0"/>
                <a:t>with 0.5</a:t>
              </a:r>
              <a:r>
                <a:rPr lang="en-GB" dirty="0" smtClean="0">
                  <a:sym typeface="UniversalMath1 BT"/>
                </a:rPr>
                <a:t>n</a:t>
              </a:r>
              <a:r>
                <a:rPr lang="en-GB" dirty="0" smtClean="0"/>
                <a:t>1.2 </a:t>
              </a:r>
              <a:endParaRPr lang="en-GB" dirty="0"/>
            </a:p>
          </p:txBody>
        </p:sp>
      </p:grpSp>
      <p:sp>
        <p:nvSpPr>
          <p:cNvPr id="95" name="TextBox 94"/>
          <p:cNvSpPr txBox="1"/>
          <p:nvPr/>
        </p:nvSpPr>
        <p:spPr>
          <a:xfrm>
            <a:off x="7724727" y="3789040"/>
            <a:ext cx="1311769" cy="369332"/>
          </a:xfrm>
          <a:prstGeom prst="rect">
            <a:avLst/>
          </a:prstGeom>
          <a:solidFill>
            <a:srgbClr val="FFC000"/>
          </a:solidFill>
        </p:spPr>
        <p:txBody>
          <a:bodyPr wrap="none" rtlCol="0">
            <a:spAutoFit/>
          </a:bodyPr>
          <a:lstStyle/>
          <a:p>
            <a:r>
              <a:rPr lang="en-US" dirty="0" err="1" smtClean="0"/>
              <a:t>ln</a:t>
            </a:r>
            <a:r>
              <a:rPr lang="en-US" dirty="0" smtClean="0"/>
              <a:t> p versus t</a:t>
            </a:r>
            <a:endParaRPr lang="en-US" dirty="0"/>
          </a:p>
        </p:txBody>
      </p:sp>
      <p:grpSp>
        <p:nvGrpSpPr>
          <p:cNvPr id="96" name="Group 95"/>
          <p:cNvGrpSpPr/>
          <p:nvPr/>
        </p:nvGrpSpPr>
        <p:grpSpPr>
          <a:xfrm>
            <a:off x="5132238" y="1916113"/>
            <a:ext cx="2804865" cy="1386496"/>
            <a:chOff x="4931839" y="1916113"/>
            <a:chExt cx="2804865" cy="1386496"/>
          </a:xfrm>
        </p:grpSpPr>
        <p:grpSp>
          <p:nvGrpSpPr>
            <p:cNvPr id="97" name="Group 96"/>
            <p:cNvGrpSpPr/>
            <p:nvPr/>
          </p:nvGrpSpPr>
          <p:grpSpPr>
            <a:xfrm>
              <a:off x="4931839" y="1957903"/>
              <a:ext cx="2535731" cy="1344706"/>
              <a:chOff x="4931839" y="1957903"/>
              <a:chExt cx="2535731" cy="1344706"/>
            </a:xfrm>
          </p:grpSpPr>
          <p:sp>
            <p:nvSpPr>
              <p:cNvPr id="99" name="Freeform 98"/>
              <p:cNvSpPr/>
              <p:nvPr/>
            </p:nvSpPr>
            <p:spPr>
              <a:xfrm>
                <a:off x="4931839" y="1957903"/>
                <a:ext cx="2535731" cy="1344706"/>
              </a:xfrm>
              <a:custGeom>
                <a:avLst/>
                <a:gdLst>
                  <a:gd name="connsiteX0" fmla="*/ 0 w 2789304"/>
                  <a:gd name="connsiteY0" fmla="*/ 0 h 1344706"/>
                  <a:gd name="connsiteX1" fmla="*/ 430306 w 2789304"/>
                  <a:gd name="connsiteY1" fmla="*/ 576303 h 1344706"/>
                  <a:gd name="connsiteX2" fmla="*/ 1006609 w 2789304"/>
                  <a:gd name="connsiteY2" fmla="*/ 983557 h 1344706"/>
                  <a:gd name="connsiteX3" fmla="*/ 1974797 w 2789304"/>
                  <a:gd name="connsiteY3" fmla="*/ 1237130 h 1344706"/>
                  <a:gd name="connsiteX4" fmla="*/ 2789304 w 2789304"/>
                  <a:gd name="connsiteY4" fmla="*/ 1344706 h 1344706"/>
                  <a:gd name="connsiteX5" fmla="*/ 2789304 w 2789304"/>
                  <a:gd name="connsiteY5" fmla="*/ 1344706 h 134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89304" h="1344706">
                    <a:moveTo>
                      <a:pt x="0" y="0"/>
                    </a:moveTo>
                    <a:cubicBezTo>
                      <a:pt x="131269" y="206188"/>
                      <a:pt x="262538" y="412377"/>
                      <a:pt x="430306" y="576303"/>
                    </a:cubicBezTo>
                    <a:cubicBezTo>
                      <a:pt x="598074" y="740229"/>
                      <a:pt x="749194" y="873419"/>
                      <a:pt x="1006609" y="983557"/>
                    </a:cubicBezTo>
                    <a:cubicBezTo>
                      <a:pt x="1264024" y="1093695"/>
                      <a:pt x="1677681" y="1176938"/>
                      <a:pt x="1974797" y="1237130"/>
                    </a:cubicBezTo>
                    <a:cubicBezTo>
                      <a:pt x="2271913" y="1297322"/>
                      <a:pt x="2789304" y="1344706"/>
                      <a:pt x="2789304" y="1344706"/>
                    </a:cubicBezTo>
                    <a:lnTo>
                      <a:pt x="2789304" y="1344706"/>
                    </a:ln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0" name="Straight Arrow Connector 99"/>
              <p:cNvCxnSpPr/>
              <p:nvPr/>
            </p:nvCxnSpPr>
            <p:spPr>
              <a:xfrm flipH="1">
                <a:off x="6444208" y="2443325"/>
                <a:ext cx="310861" cy="613083"/>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aphicFrame>
          <p:nvGraphicFramePr>
            <p:cNvPr id="98" name="Object 3"/>
            <p:cNvGraphicFramePr>
              <a:graphicFrameLocks noChangeAspect="1"/>
            </p:cNvGraphicFramePr>
            <p:nvPr>
              <p:extLst>
                <p:ext uri="{D42A27DB-BD31-4B8C-83A1-F6EECF244321}">
                  <p14:modId xmlns:p14="http://schemas.microsoft.com/office/powerpoint/2010/main" val="2978640099"/>
                </p:ext>
              </p:extLst>
            </p:nvPr>
          </p:nvGraphicFramePr>
          <p:xfrm>
            <a:off x="5523729" y="1916113"/>
            <a:ext cx="2212975" cy="406400"/>
          </p:xfrm>
          <a:graphic>
            <a:graphicData uri="http://schemas.openxmlformats.org/presentationml/2006/ole">
              <mc:AlternateContent xmlns:mc="http://schemas.openxmlformats.org/markup-compatibility/2006">
                <mc:Choice xmlns:v="urn:schemas-microsoft-com:vml" Requires="v">
                  <p:oleObj spid="_x0000_s405934" name="Equation" r:id="rId9" imgW="1244520" imgH="228600" progId="Equation.3">
                    <p:embed/>
                  </p:oleObj>
                </mc:Choice>
                <mc:Fallback>
                  <p:oleObj name="Equation" r:id="rId9" imgW="1244520" imgH="228600" progId="Equation.3">
                    <p:embed/>
                    <p:pic>
                      <p:nvPicPr>
                        <p:cNvPr id="0" name="Picture 4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23729" y="1916113"/>
                          <a:ext cx="2212975"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6" name="Group 5"/>
          <p:cNvGrpSpPr/>
          <p:nvPr/>
        </p:nvGrpSpPr>
        <p:grpSpPr>
          <a:xfrm>
            <a:off x="395536" y="1753071"/>
            <a:ext cx="7537457" cy="2251993"/>
            <a:chOff x="395536" y="1753071"/>
            <a:chExt cx="7537457" cy="2251993"/>
          </a:xfrm>
        </p:grpSpPr>
        <p:sp>
          <p:nvSpPr>
            <p:cNvPr id="51" name="TextBox 50"/>
            <p:cNvSpPr txBox="1"/>
            <p:nvPr/>
          </p:nvSpPr>
          <p:spPr>
            <a:xfrm>
              <a:off x="395536" y="2708920"/>
              <a:ext cx="1152128" cy="646331"/>
            </a:xfrm>
            <a:prstGeom prst="rect">
              <a:avLst/>
            </a:prstGeom>
            <a:noFill/>
          </p:spPr>
          <p:txBody>
            <a:bodyPr wrap="square" rtlCol="0">
              <a:spAutoFit/>
            </a:bodyPr>
            <a:lstStyle/>
            <a:p>
              <a:r>
                <a:rPr lang="en-US" dirty="0" smtClean="0"/>
                <a:t>Volume depletion</a:t>
              </a:r>
              <a:endParaRPr lang="en-US" dirty="0"/>
            </a:p>
          </p:txBody>
        </p:sp>
        <p:graphicFrame>
          <p:nvGraphicFramePr>
            <p:cNvPr id="24578" name="Object 2"/>
            <p:cNvGraphicFramePr>
              <a:graphicFrameLocks noChangeAspect="1"/>
            </p:cNvGraphicFramePr>
            <p:nvPr>
              <p:extLst>
                <p:ext uri="{D42A27DB-BD31-4B8C-83A1-F6EECF244321}">
                  <p14:modId xmlns:p14="http://schemas.microsoft.com/office/powerpoint/2010/main" val="1425293219"/>
                </p:ext>
              </p:extLst>
            </p:nvPr>
          </p:nvGraphicFramePr>
          <p:xfrm>
            <a:off x="1874838" y="2708275"/>
            <a:ext cx="2303462" cy="700088"/>
          </p:xfrm>
          <a:graphic>
            <a:graphicData uri="http://schemas.openxmlformats.org/presentationml/2006/ole">
              <mc:AlternateContent xmlns:mc="http://schemas.openxmlformats.org/markup-compatibility/2006">
                <mc:Choice xmlns:v="urn:schemas-microsoft-com:vml" Requires="v">
                  <p:oleObj spid="_x0000_s405935" name="Equation" r:id="rId11" imgW="1295280" imgH="393480" progId="Equation.3">
                    <p:embed/>
                  </p:oleObj>
                </mc:Choice>
                <mc:Fallback>
                  <p:oleObj name="Equation" r:id="rId11" imgW="1295280" imgH="393480" progId="Equation.3">
                    <p:embed/>
                    <p:pic>
                      <p:nvPicPr>
                        <p:cNvPr id="0" name="Picture 4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874838" y="2708275"/>
                          <a:ext cx="2303462" cy="700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3" name="Group 42"/>
            <p:cNvGrpSpPr/>
            <p:nvPr/>
          </p:nvGrpSpPr>
          <p:grpSpPr>
            <a:xfrm>
              <a:off x="4556375" y="1753071"/>
              <a:ext cx="3376618" cy="2251993"/>
              <a:chOff x="4355976" y="1753071"/>
              <a:chExt cx="3376618" cy="2251993"/>
            </a:xfrm>
          </p:grpSpPr>
          <p:sp>
            <p:nvSpPr>
              <p:cNvPr id="44" name="TextBox 43"/>
              <p:cNvSpPr txBox="1"/>
              <p:nvPr/>
            </p:nvSpPr>
            <p:spPr>
              <a:xfrm>
                <a:off x="5833778" y="3492296"/>
                <a:ext cx="263214" cy="261610"/>
              </a:xfrm>
              <a:prstGeom prst="rect">
                <a:avLst/>
              </a:prstGeom>
              <a:noFill/>
            </p:spPr>
            <p:txBody>
              <a:bodyPr wrap="none" rtlCol="0">
                <a:spAutoFit/>
              </a:bodyPr>
              <a:lstStyle/>
              <a:p>
                <a:r>
                  <a:rPr lang="en-GB" sz="1100" dirty="0" smtClean="0"/>
                  <a:t>3</a:t>
                </a:r>
                <a:endParaRPr lang="en-GB" sz="1100" baseline="30000" dirty="0"/>
              </a:p>
            </p:txBody>
          </p:sp>
          <p:grpSp>
            <p:nvGrpSpPr>
              <p:cNvPr id="45" name="Group 44"/>
              <p:cNvGrpSpPr/>
              <p:nvPr/>
            </p:nvGrpSpPr>
            <p:grpSpPr>
              <a:xfrm>
                <a:off x="4355976" y="1753071"/>
                <a:ext cx="3376618" cy="2251993"/>
                <a:chOff x="4355976" y="1753071"/>
                <a:chExt cx="3376618" cy="2251993"/>
              </a:xfrm>
            </p:grpSpPr>
            <p:sp>
              <p:nvSpPr>
                <p:cNvPr id="46" name="Rectangle 45"/>
                <p:cNvSpPr/>
                <p:nvPr/>
              </p:nvSpPr>
              <p:spPr>
                <a:xfrm>
                  <a:off x="4932039" y="1825079"/>
                  <a:ext cx="2800555" cy="17281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7" name="Straight Connector 46"/>
                <p:cNvCxnSpPr/>
                <p:nvPr/>
              </p:nvCxnSpPr>
              <p:spPr>
                <a:xfrm>
                  <a:off x="4932040" y="1969095"/>
                  <a:ext cx="936104" cy="15841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rot="16200000">
                  <a:off x="4074489" y="2467143"/>
                  <a:ext cx="870751" cy="307777"/>
                </a:xfrm>
                <a:prstGeom prst="rect">
                  <a:avLst/>
                </a:prstGeom>
                <a:noFill/>
              </p:spPr>
              <p:txBody>
                <a:bodyPr wrap="none" rtlCol="0">
                  <a:spAutoFit/>
                </a:bodyPr>
                <a:lstStyle/>
                <a:p>
                  <a:r>
                    <a:rPr lang="en-GB" sz="1400" dirty="0" smtClean="0"/>
                    <a:t>Pressure</a:t>
                  </a:r>
                  <a:endParaRPr lang="en-GB" sz="1400" dirty="0"/>
                </a:p>
              </p:txBody>
            </p:sp>
            <p:sp>
              <p:nvSpPr>
                <p:cNvPr id="59" name="TextBox 58"/>
                <p:cNvSpPr txBox="1"/>
                <p:nvPr/>
              </p:nvSpPr>
              <p:spPr>
                <a:xfrm>
                  <a:off x="5964320" y="3697287"/>
                  <a:ext cx="545342" cy="307777"/>
                </a:xfrm>
                <a:prstGeom prst="rect">
                  <a:avLst/>
                </a:prstGeom>
                <a:noFill/>
              </p:spPr>
              <p:txBody>
                <a:bodyPr wrap="none" rtlCol="0">
                  <a:spAutoFit/>
                </a:bodyPr>
                <a:lstStyle/>
                <a:p>
                  <a:r>
                    <a:rPr lang="en-GB" sz="1400" dirty="0" smtClean="0"/>
                    <a:t>time</a:t>
                  </a:r>
                  <a:endParaRPr lang="en-GB" sz="1400" dirty="0"/>
                </a:p>
              </p:txBody>
            </p:sp>
            <p:sp>
              <p:nvSpPr>
                <p:cNvPr id="72" name="TextBox 71"/>
                <p:cNvSpPr txBox="1"/>
                <p:nvPr/>
              </p:nvSpPr>
              <p:spPr>
                <a:xfrm>
                  <a:off x="4562901" y="1753071"/>
                  <a:ext cx="425116" cy="276999"/>
                </a:xfrm>
                <a:prstGeom prst="rect">
                  <a:avLst/>
                </a:prstGeom>
                <a:noFill/>
              </p:spPr>
              <p:txBody>
                <a:bodyPr wrap="none" rtlCol="0">
                  <a:spAutoFit/>
                </a:bodyPr>
                <a:lstStyle/>
                <a:p>
                  <a:r>
                    <a:rPr lang="en-GB" sz="1200" dirty="0" smtClean="0"/>
                    <a:t>10</a:t>
                  </a:r>
                  <a:r>
                    <a:rPr lang="en-GB" sz="1200" baseline="30000" dirty="0" smtClean="0"/>
                    <a:t>-2</a:t>
                  </a:r>
                  <a:endParaRPr lang="en-GB" sz="1200" baseline="30000" dirty="0"/>
                </a:p>
              </p:txBody>
            </p:sp>
            <p:cxnSp>
              <p:nvCxnSpPr>
                <p:cNvPr id="76" name="Straight Connector 75"/>
                <p:cNvCxnSpPr>
                  <a:stCxn id="99" idx="0"/>
                </p:cNvCxnSpPr>
                <p:nvPr/>
              </p:nvCxnSpPr>
              <p:spPr>
                <a:xfrm>
                  <a:off x="5132238" y="1957903"/>
                  <a:ext cx="72209" cy="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4931838" y="2630256"/>
                  <a:ext cx="72209" cy="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4933238" y="3265239"/>
                  <a:ext cx="72209" cy="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5234924" y="3484071"/>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5585438" y="3484071"/>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6347168" y="3484071"/>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6747092" y="3484071"/>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539180" y="3481263"/>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7178577" y="3481263"/>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4562901" y="2452739"/>
                  <a:ext cx="425116" cy="276999"/>
                </a:xfrm>
                <a:prstGeom prst="rect">
                  <a:avLst/>
                </a:prstGeom>
                <a:noFill/>
              </p:spPr>
              <p:txBody>
                <a:bodyPr wrap="none" rtlCol="0">
                  <a:spAutoFit/>
                </a:bodyPr>
                <a:lstStyle/>
                <a:p>
                  <a:r>
                    <a:rPr lang="en-GB" sz="1200" dirty="0" smtClean="0"/>
                    <a:t>10</a:t>
                  </a:r>
                  <a:r>
                    <a:rPr lang="en-GB" sz="1200" baseline="30000" dirty="0" smtClean="0"/>
                    <a:t>-3</a:t>
                  </a:r>
                  <a:endParaRPr lang="en-GB" sz="1200" baseline="30000" dirty="0"/>
                </a:p>
              </p:txBody>
            </p:sp>
            <p:sp>
              <p:nvSpPr>
                <p:cNvPr id="87" name="TextBox 86"/>
                <p:cNvSpPr txBox="1"/>
                <p:nvPr/>
              </p:nvSpPr>
              <p:spPr>
                <a:xfrm>
                  <a:off x="4567507" y="3126739"/>
                  <a:ext cx="425116" cy="276999"/>
                </a:xfrm>
                <a:prstGeom prst="rect">
                  <a:avLst/>
                </a:prstGeom>
                <a:noFill/>
              </p:spPr>
              <p:txBody>
                <a:bodyPr wrap="none" rtlCol="0">
                  <a:spAutoFit/>
                </a:bodyPr>
                <a:lstStyle/>
                <a:p>
                  <a:r>
                    <a:rPr lang="en-GB" sz="1200" dirty="0" smtClean="0"/>
                    <a:t>10</a:t>
                  </a:r>
                  <a:r>
                    <a:rPr lang="en-GB" sz="1200" baseline="30000" dirty="0" smtClean="0"/>
                    <a:t>-4</a:t>
                  </a:r>
                  <a:endParaRPr lang="en-GB" sz="1200" baseline="30000" dirty="0"/>
                </a:p>
              </p:txBody>
            </p:sp>
            <p:sp>
              <p:nvSpPr>
                <p:cNvPr id="88" name="TextBox 87"/>
                <p:cNvSpPr txBox="1"/>
                <p:nvPr/>
              </p:nvSpPr>
              <p:spPr>
                <a:xfrm>
                  <a:off x="5113698" y="3492296"/>
                  <a:ext cx="245580" cy="261610"/>
                </a:xfrm>
                <a:prstGeom prst="rect">
                  <a:avLst/>
                </a:prstGeom>
                <a:noFill/>
              </p:spPr>
              <p:txBody>
                <a:bodyPr wrap="none" rtlCol="0">
                  <a:spAutoFit/>
                </a:bodyPr>
                <a:lstStyle/>
                <a:p>
                  <a:r>
                    <a:rPr lang="en-GB" sz="1100" dirty="0" smtClean="0"/>
                    <a:t>1</a:t>
                  </a:r>
                  <a:endParaRPr lang="en-GB" sz="1100" baseline="30000" dirty="0"/>
                </a:p>
              </p:txBody>
            </p:sp>
            <p:sp>
              <p:nvSpPr>
                <p:cNvPr id="89" name="TextBox 88"/>
                <p:cNvSpPr txBox="1"/>
                <p:nvPr/>
              </p:nvSpPr>
              <p:spPr>
                <a:xfrm>
                  <a:off x="5454917" y="3492296"/>
                  <a:ext cx="263214" cy="261610"/>
                </a:xfrm>
                <a:prstGeom prst="rect">
                  <a:avLst/>
                </a:prstGeom>
                <a:noFill/>
              </p:spPr>
              <p:txBody>
                <a:bodyPr wrap="none" rtlCol="0">
                  <a:spAutoFit/>
                </a:bodyPr>
                <a:lstStyle/>
                <a:p>
                  <a:r>
                    <a:rPr lang="en-GB" sz="1100" dirty="0" smtClean="0"/>
                    <a:t>2</a:t>
                  </a:r>
                  <a:endParaRPr lang="en-GB" sz="1100" baseline="30000" dirty="0"/>
                </a:p>
              </p:txBody>
            </p:sp>
            <p:sp>
              <p:nvSpPr>
                <p:cNvPr id="90" name="TextBox 89"/>
                <p:cNvSpPr txBox="1"/>
                <p:nvPr/>
              </p:nvSpPr>
              <p:spPr>
                <a:xfrm>
                  <a:off x="6228184" y="3492296"/>
                  <a:ext cx="264816" cy="261610"/>
                </a:xfrm>
                <a:prstGeom prst="rect">
                  <a:avLst/>
                </a:prstGeom>
                <a:noFill/>
              </p:spPr>
              <p:txBody>
                <a:bodyPr wrap="none" rtlCol="0">
                  <a:spAutoFit/>
                </a:bodyPr>
                <a:lstStyle/>
                <a:p>
                  <a:r>
                    <a:rPr lang="en-GB" sz="1100" dirty="0" smtClean="0"/>
                    <a:t>4</a:t>
                  </a:r>
                  <a:endParaRPr lang="en-GB" sz="1100" baseline="30000" dirty="0"/>
                </a:p>
              </p:txBody>
            </p:sp>
            <p:sp>
              <p:nvSpPr>
                <p:cNvPr id="91" name="TextBox 90"/>
                <p:cNvSpPr txBox="1"/>
                <p:nvPr/>
              </p:nvSpPr>
              <p:spPr>
                <a:xfrm>
                  <a:off x="6625866" y="3492296"/>
                  <a:ext cx="258404" cy="261610"/>
                </a:xfrm>
                <a:prstGeom prst="rect">
                  <a:avLst/>
                </a:prstGeom>
                <a:noFill/>
              </p:spPr>
              <p:txBody>
                <a:bodyPr wrap="none" rtlCol="0">
                  <a:spAutoFit/>
                </a:bodyPr>
                <a:lstStyle/>
                <a:p>
                  <a:r>
                    <a:rPr lang="en-GB" sz="1100" dirty="0" smtClean="0"/>
                    <a:t>5</a:t>
                  </a:r>
                  <a:endParaRPr lang="en-GB" sz="1100" baseline="30000" dirty="0"/>
                </a:p>
              </p:txBody>
            </p:sp>
            <p:sp>
              <p:nvSpPr>
                <p:cNvPr id="92" name="TextBox 91"/>
                <p:cNvSpPr txBox="1"/>
                <p:nvPr/>
              </p:nvSpPr>
              <p:spPr>
                <a:xfrm>
                  <a:off x="7057914" y="3507685"/>
                  <a:ext cx="264816" cy="261610"/>
                </a:xfrm>
                <a:prstGeom prst="rect">
                  <a:avLst/>
                </a:prstGeom>
                <a:noFill/>
              </p:spPr>
              <p:txBody>
                <a:bodyPr wrap="none" rtlCol="0">
                  <a:spAutoFit/>
                </a:bodyPr>
                <a:lstStyle/>
                <a:p>
                  <a:r>
                    <a:rPr lang="en-GB" sz="1100" dirty="0" smtClean="0"/>
                    <a:t>6</a:t>
                  </a:r>
                  <a:endParaRPr lang="en-GB" sz="1100" baseline="30000" dirty="0"/>
                </a:p>
              </p:txBody>
            </p:sp>
            <p:sp>
              <p:nvSpPr>
                <p:cNvPr id="93" name="TextBox 92"/>
                <p:cNvSpPr txBox="1"/>
                <p:nvPr/>
              </p:nvSpPr>
              <p:spPr>
                <a:xfrm>
                  <a:off x="7417954" y="3492296"/>
                  <a:ext cx="255198" cy="261610"/>
                </a:xfrm>
                <a:prstGeom prst="rect">
                  <a:avLst/>
                </a:prstGeom>
                <a:noFill/>
              </p:spPr>
              <p:txBody>
                <a:bodyPr wrap="none" rtlCol="0">
                  <a:spAutoFit/>
                </a:bodyPr>
                <a:lstStyle/>
                <a:p>
                  <a:r>
                    <a:rPr lang="en-GB" sz="1100" dirty="0" smtClean="0"/>
                    <a:t>7</a:t>
                  </a:r>
                  <a:endParaRPr lang="en-GB" sz="1100" baseline="30000" dirty="0"/>
                </a:p>
              </p:txBody>
            </p:sp>
            <p:cxnSp>
              <p:nvCxnSpPr>
                <p:cNvPr id="94" name="Straight Connector 93"/>
                <p:cNvCxnSpPr/>
                <p:nvPr/>
              </p:nvCxnSpPr>
              <p:spPr>
                <a:xfrm>
                  <a:off x="5954441" y="3481263"/>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pSp>
        </p:grpSp>
        <p:cxnSp>
          <p:nvCxnSpPr>
            <p:cNvPr id="101" name="Straight Arrow Connector 100"/>
            <p:cNvCxnSpPr/>
            <p:nvPr/>
          </p:nvCxnSpPr>
          <p:spPr>
            <a:xfrm>
              <a:off x="4209047" y="3056408"/>
              <a:ext cx="1517203" cy="0"/>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88595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9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755576" y="3553270"/>
            <a:ext cx="2160240" cy="1389639"/>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sp>
        <p:nvSpPr>
          <p:cNvPr id="2" name="Title 1"/>
          <p:cNvSpPr>
            <a:spLocks noGrp="1"/>
          </p:cNvSpPr>
          <p:nvPr>
            <p:ph type="title"/>
          </p:nvPr>
        </p:nvSpPr>
        <p:spPr>
          <a:xfrm>
            <a:off x="611560" y="0"/>
            <a:ext cx="7560840" cy="769441"/>
          </a:xfrm>
        </p:spPr>
        <p:txBody>
          <a:bodyPr>
            <a:normAutofit/>
          </a:bodyPr>
          <a:lstStyle/>
          <a:p>
            <a:r>
              <a:rPr lang="en-GB" dirty="0" err="1" smtClean="0"/>
              <a:t>Pumpdown</a:t>
            </a:r>
            <a:r>
              <a:rPr lang="en-GB" dirty="0" smtClean="0"/>
              <a:t>: effect of </a:t>
            </a:r>
            <a:r>
              <a:rPr lang="en-GB" dirty="0" err="1" smtClean="0"/>
              <a:t>outgassing</a:t>
            </a:r>
            <a:r>
              <a:rPr lang="en-GB" dirty="0" smtClean="0"/>
              <a:t> on p(t)</a:t>
            </a:r>
            <a:endParaRPr lang="en-GB" dirty="0"/>
          </a:p>
        </p:txBody>
      </p:sp>
      <p:sp>
        <p:nvSpPr>
          <p:cNvPr id="3" name="Slide Number Placeholder 2"/>
          <p:cNvSpPr>
            <a:spLocks noGrp="1"/>
          </p:cNvSpPr>
          <p:nvPr>
            <p:ph type="sldNum" sz="quarter" idx="12"/>
          </p:nvPr>
        </p:nvSpPr>
        <p:spPr/>
        <p:txBody>
          <a:bodyPr/>
          <a:lstStyle/>
          <a:p>
            <a:fld id="{0DF7440C-D25B-4954-BC09-5BBAAA513C42}" type="slidenum">
              <a:rPr lang="en-US" smtClean="0"/>
              <a:pPr/>
              <a:t>22</a:t>
            </a:fld>
            <a:endParaRPr lang="en-US"/>
          </a:p>
        </p:txBody>
      </p:sp>
      <p:grpSp>
        <p:nvGrpSpPr>
          <p:cNvPr id="5" name="Group 4"/>
          <p:cNvGrpSpPr/>
          <p:nvPr/>
        </p:nvGrpSpPr>
        <p:grpSpPr>
          <a:xfrm>
            <a:off x="1331640" y="1743779"/>
            <a:ext cx="2521341" cy="729546"/>
            <a:chOff x="1331640" y="1743779"/>
            <a:chExt cx="2521341" cy="729546"/>
          </a:xfrm>
        </p:grpSpPr>
        <p:sp>
          <p:nvSpPr>
            <p:cNvPr id="42" name="Rectangle 41"/>
            <p:cNvSpPr/>
            <p:nvPr/>
          </p:nvSpPr>
          <p:spPr>
            <a:xfrm>
              <a:off x="1331640" y="1743779"/>
              <a:ext cx="2521341" cy="699668"/>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24577" name="Object 1"/>
            <p:cNvGraphicFramePr>
              <a:graphicFrameLocks noChangeAspect="1"/>
            </p:cNvGraphicFramePr>
            <p:nvPr>
              <p:extLst>
                <p:ext uri="{D42A27DB-BD31-4B8C-83A1-F6EECF244321}">
                  <p14:modId xmlns:p14="http://schemas.microsoft.com/office/powerpoint/2010/main" val="277645774"/>
                </p:ext>
              </p:extLst>
            </p:nvPr>
          </p:nvGraphicFramePr>
          <p:xfrm>
            <a:off x="1644650" y="1773238"/>
            <a:ext cx="1987550" cy="700087"/>
          </p:xfrm>
          <a:graphic>
            <a:graphicData uri="http://schemas.openxmlformats.org/presentationml/2006/ole">
              <mc:AlternateContent xmlns:mc="http://schemas.openxmlformats.org/markup-compatibility/2006">
                <mc:Choice xmlns:v="urn:schemas-microsoft-com:vml" Requires="v">
                  <p:oleObj spid="_x0000_s406955" name="Equation" r:id="rId3" imgW="1117440" imgH="393480" progId="Equation.3">
                    <p:embed/>
                  </p:oleObj>
                </mc:Choice>
                <mc:Fallback>
                  <p:oleObj name="Equation" r:id="rId3" imgW="1117440" imgH="393480" progId="Equation.3">
                    <p:embed/>
                    <p:pic>
                      <p:nvPicPr>
                        <p:cNvPr id="0" name="Picture 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4650" y="1773238"/>
                          <a:ext cx="1987550" cy="7000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51" name="TextBox 50"/>
          <p:cNvSpPr txBox="1"/>
          <p:nvPr/>
        </p:nvSpPr>
        <p:spPr>
          <a:xfrm>
            <a:off x="395536" y="2708920"/>
            <a:ext cx="1152128" cy="646331"/>
          </a:xfrm>
          <a:prstGeom prst="rect">
            <a:avLst/>
          </a:prstGeom>
          <a:noFill/>
        </p:spPr>
        <p:txBody>
          <a:bodyPr wrap="square" rtlCol="0">
            <a:spAutoFit/>
          </a:bodyPr>
          <a:lstStyle/>
          <a:p>
            <a:r>
              <a:rPr lang="en-US" dirty="0" smtClean="0"/>
              <a:t>Volume depletion</a:t>
            </a:r>
            <a:endParaRPr lang="en-US" dirty="0"/>
          </a:p>
        </p:txBody>
      </p:sp>
      <p:graphicFrame>
        <p:nvGraphicFramePr>
          <p:cNvPr id="24578" name="Object 2"/>
          <p:cNvGraphicFramePr>
            <a:graphicFrameLocks noChangeAspect="1"/>
          </p:cNvGraphicFramePr>
          <p:nvPr>
            <p:extLst>
              <p:ext uri="{D42A27DB-BD31-4B8C-83A1-F6EECF244321}">
                <p14:modId xmlns:p14="http://schemas.microsoft.com/office/powerpoint/2010/main" val="1913132610"/>
              </p:ext>
            </p:extLst>
          </p:nvPr>
        </p:nvGraphicFramePr>
        <p:xfrm>
          <a:off x="1874838" y="2708275"/>
          <a:ext cx="2303462" cy="700088"/>
        </p:xfrm>
        <a:graphic>
          <a:graphicData uri="http://schemas.openxmlformats.org/presentationml/2006/ole">
            <mc:AlternateContent xmlns:mc="http://schemas.openxmlformats.org/markup-compatibility/2006">
              <mc:Choice xmlns:v="urn:schemas-microsoft-com:vml" Requires="v">
                <p:oleObj spid="_x0000_s406956" name="Equation" r:id="rId5" imgW="1295280" imgH="393480" progId="Equation.3">
                  <p:embed/>
                </p:oleObj>
              </mc:Choice>
              <mc:Fallback>
                <p:oleObj name="Equation" r:id="rId5" imgW="1295280" imgH="393480" progId="Equation.3">
                  <p:embed/>
                  <p:pic>
                    <p:nvPicPr>
                      <p:cNvPr id="0" name="Picture 4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74838" y="2708275"/>
                        <a:ext cx="2303462" cy="700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580" name="Object 4"/>
          <p:cNvGraphicFramePr>
            <a:graphicFrameLocks noChangeAspect="1"/>
          </p:cNvGraphicFramePr>
          <p:nvPr>
            <p:extLst>
              <p:ext uri="{D42A27DB-BD31-4B8C-83A1-F6EECF244321}">
                <p14:modId xmlns:p14="http://schemas.microsoft.com/office/powerpoint/2010/main" val="3819247470"/>
              </p:ext>
            </p:extLst>
          </p:nvPr>
        </p:nvGraphicFramePr>
        <p:xfrm>
          <a:off x="776288" y="4230688"/>
          <a:ext cx="2032000" cy="698500"/>
        </p:xfrm>
        <a:graphic>
          <a:graphicData uri="http://schemas.openxmlformats.org/presentationml/2006/ole">
            <mc:AlternateContent xmlns:mc="http://schemas.openxmlformats.org/markup-compatibility/2006">
              <mc:Choice xmlns:v="urn:schemas-microsoft-com:vml" Requires="v">
                <p:oleObj spid="_x0000_s406957" name="Equation" r:id="rId7" imgW="1143000" imgH="393480" progId="Equation.3">
                  <p:embed/>
                </p:oleObj>
              </mc:Choice>
              <mc:Fallback>
                <p:oleObj name="Equation" r:id="rId7" imgW="1143000" imgH="393480" progId="Equation.3">
                  <p:embed/>
                  <p:pic>
                    <p:nvPicPr>
                      <p:cNvPr id="0" name="Picture 4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76288" y="4230688"/>
                        <a:ext cx="2032000" cy="698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581" name="Object 5"/>
          <p:cNvGraphicFramePr>
            <a:graphicFrameLocks noChangeAspect="1"/>
          </p:cNvGraphicFramePr>
          <p:nvPr>
            <p:extLst>
              <p:ext uri="{D42A27DB-BD31-4B8C-83A1-F6EECF244321}">
                <p14:modId xmlns:p14="http://schemas.microsoft.com/office/powerpoint/2010/main" val="434973100"/>
              </p:ext>
            </p:extLst>
          </p:nvPr>
        </p:nvGraphicFramePr>
        <p:xfrm>
          <a:off x="776288" y="3573463"/>
          <a:ext cx="1624013" cy="609600"/>
        </p:xfrm>
        <a:graphic>
          <a:graphicData uri="http://schemas.openxmlformats.org/presentationml/2006/ole">
            <mc:AlternateContent xmlns:mc="http://schemas.openxmlformats.org/markup-compatibility/2006">
              <mc:Choice xmlns:v="urn:schemas-microsoft-com:vml" Requires="v">
                <p:oleObj spid="_x0000_s406958" name="Equation" r:id="rId9" imgW="914400" imgH="342720" progId="Equation.3">
                  <p:embed/>
                </p:oleObj>
              </mc:Choice>
              <mc:Fallback>
                <p:oleObj name="Equation" r:id="rId9" imgW="914400" imgH="342720" progId="Equation.3">
                  <p:embed/>
                  <p:pic>
                    <p:nvPicPr>
                      <p:cNvPr id="0" name="Picture 4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76288" y="3573463"/>
                        <a:ext cx="1624013"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5" name="TextBox 74"/>
          <p:cNvSpPr txBox="1"/>
          <p:nvPr/>
        </p:nvSpPr>
        <p:spPr>
          <a:xfrm>
            <a:off x="827584" y="5086925"/>
            <a:ext cx="3746538" cy="646331"/>
          </a:xfrm>
          <a:prstGeom prst="rect">
            <a:avLst/>
          </a:prstGeom>
          <a:noFill/>
        </p:spPr>
        <p:txBody>
          <a:bodyPr wrap="none" rtlCol="0">
            <a:spAutoFit/>
          </a:bodyPr>
          <a:lstStyle/>
          <a:p>
            <a:pPr>
              <a:tabLst>
                <a:tab pos="271463" algn="l"/>
                <a:tab pos="806450" algn="l"/>
              </a:tabLst>
            </a:pPr>
            <a:r>
              <a:rPr lang="en-GB" i="1" dirty="0" smtClean="0"/>
              <a:t>n</a:t>
            </a:r>
            <a:r>
              <a:rPr lang="en-GB" dirty="0" smtClean="0"/>
              <a:t> 	~1 	for metallic unbaked surfaces</a:t>
            </a:r>
          </a:p>
          <a:p>
            <a:pPr>
              <a:tabLst>
                <a:tab pos="271463" algn="l"/>
                <a:tab pos="806450" algn="l"/>
              </a:tabLst>
            </a:pPr>
            <a:r>
              <a:rPr lang="en-GB" dirty="0" smtClean="0"/>
              <a:t>	~0.5 	for elastomers</a:t>
            </a:r>
            <a:endParaRPr lang="en-GB" dirty="0"/>
          </a:p>
        </p:txBody>
      </p:sp>
      <p:sp>
        <p:nvSpPr>
          <p:cNvPr id="41" name="TextBox 40"/>
          <p:cNvSpPr txBox="1"/>
          <p:nvPr/>
        </p:nvSpPr>
        <p:spPr>
          <a:xfrm>
            <a:off x="2990737" y="4437112"/>
            <a:ext cx="1797287" cy="369332"/>
          </a:xfrm>
          <a:prstGeom prst="rect">
            <a:avLst/>
          </a:prstGeom>
          <a:noFill/>
        </p:spPr>
        <p:txBody>
          <a:bodyPr wrap="none" rtlCol="0">
            <a:spAutoFit/>
          </a:bodyPr>
          <a:lstStyle/>
          <a:p>
            <a:r>
              <a:rPr lang="en-GB" dirty="0" smtClean="0"/>
              <a:t>with 0.5</a:t>
            </a:r>
            <a:r>
              <a:rPr lang="en-GB" dirty="0" smtClean="0">
                <a:sym typeface="UniversalMath1 BT"/>
              </a:rPr>
              <a:t>n</a:t>
            </a:r>
            <a:r>
              <a:rPr lang="en-GB" dirty="0" smtClean="0"/>
              <a:t>1.2 </a:t>
            </a:r>
            <a:endParaRPr lang="en-GB" dirty="0"/>
          </a:p>
        </p:txBody>
      </p:sp>
      <p:cxnSp>
        <p:nvCxnSpPr>
          <p:cNvPr id="101" name="Straight Arrow Connector 100"/>
          <p:cNvCxnSpPr/>
          <p:nvPr/>
        </p:nvCxnSpPr>
        <p:spPr>
          <a:xfrm>
            <a:off x="4209047" y="3056408"/>
            <a:ext cx="1517203" cy="0"/>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54" name="Group 46"/>
          <p:cNvGrpSpPr/>
          <p:nvPr/>
        </p:nvGrpSpPr>
        <p:grpSpPr>
          <a:xfrm>
            <a:off x="4700354" y="1896179"/>
            <a:ext cx="4044028" cy="2990657"/>
            <a:chOff x="4355976" y="1753071"/>
            <a:chExt cx="4044028" cy="2990657"/>
          </a:xfrm>
        </p:grpSpPr>
        <p:sp>
          <p:nvSpPr>
            <p:cNvPr id="55" name="Rectangle 54"/>
            <p:cNvSpPr/>
            <p:nvPr/>
          </p:nvSpPr>
          <p:spPr>
            <a:xfrm>
              <a:off x="4932039" y="1825078"/>
              <a:ext cx="2800555" cy="217998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6" name="Straight Connector 55"/>
            <p:cNvCxnSpPr/>
            <p:nvPr/>
          </p:nvCxnSpPr>
          <p:spPr>
            <a:xfrm>
              <a:off x="4932040" y="1950740"/>
              <a:ext cx="2088232" cy="17662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rot="16200000">
              <a:off x="4074489" y="2467143"/>
              <a:ext cx="870751" cy="307777"/>
            </a:xfrm>
            <a:prstGeom prst="rect">
              <a:avLst/>
            </a:prstGeom>
            <a:noFill/>
          </p:spPr>
          <p:txBody>
            <a:bodyPr wrap="none" rtlCol="0">
              <a:spAutoFit/>
            </a:bodyPr>
            <a:lstStyle/>
            <a:p>
              <a:r>
                <a:rPr lang="en-GB" sz="1400" dirty="0" smtClean="0"/>
                <a:t>Pressure</a:t>
              </a:r>
              <a:endParaRPr lang="en-GB" sz="1400" dirty="0"/>
            </a:p>
          </p:txBody>
        </p:sp>
        <p:sp>
          <p:nvSpPr>
            <p:cNvPr id="58" name="TextBox 57"/>
            <p:cNvSpPr txBox="1"/>
            <p:nvPr/>
          </p:nvSpPr>
          <p:spPr>
            <a:xfrm>
              <a:off x="7627058" y="3933056"/>
              <a:ext cx="545342" cy="307777"/>
            </a:xfrm>
            <a:prstGeom prst="rect">
              <a:avLst/>
            </a:prstGeom>
            <a:noFill/>
          </p:spPr>
          <p:txBody>
            <a:bodyPr wrap="none" rtlCol="0">
              <a:spAutoFit/>
            </a:bodyPr>
            <a:lstStyle/>
            <a:p>
              <a:r>
                <a:rPr lang="en-GB" sz="1400" dirty="0" smtClean="0"/>
                <a:t>time</a:t>
              </a:r>
              <a:endParaRPr lang="en-GB" sz="1400" dirty="0"/>
            </a:p>
          </p:txBody>
        </p:sp>
        <p:sp>
          <p:nvSpPr>
            <p:cNvPr id="60" name="TextBox 59"/>
            <p:cNvSpPr txBox="1"/>
            <p:nvPr/>
          </p:nvSpPr>
          <p:spPr>
            <a:xfrm>
              <a:off x="4562901" y="1753071"/>
              <a:ext cx="425116" cy="276999"/>
            </a:xfrm>
            <a:prstGeom prst="rect">
              <a:avLst/>
            </a:prstGeom>
            <a:noFill/>
          </p:spPr>
          <p:txBody>
            <a:bodyPr wrap="none" rtlCol="0">
              <a:spAutoFit/>
            </a:bodyPr>
            <a:lstStyle/>
            <a:p>
              <a:r>
                <a:rPr lang="en-GB" sz="1200" dirty="0" smtClean="0"/>
                <a:t>10</a:t>
              </a:r>
              <a:r>
                <a:rPr lang="en-GB" sz="1200" baseline="30000" dirty="0" smtClean="0"/>
                <a:t>-2</a:t>
              </a:r>
              <a:endParaRPr lang="en-GB" sz="1200" baseline="30000" dirty="0"/>
            </a:p>
          </p:txBody>
        </p:sp>
        <p:cxnSp>
          <p:nvCxnSpPr>
            <p:cNvPr id="61" name="Straight Connector 60"/>
            <p:cNvCxnSpPr/>
            <p:nvPr/>
          </p:nvCxnSpPr>
          <p:spPr>
            <a:xfrm>
              <a:off x="4931839" y="1957903"/>
              <a:ext cx="72209" cy="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4931838" y="2630256"/>
              <a:ext cx="72209" cy="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4933238" y="3265239"/>
              <a:ext cx="72209" cy="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5669729" y="3938553"/>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7170106" y="3938553"/>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4562901" y="2452739"/>
              <a:ext cx="425116" cy="276999"/>
            </a:xfrm>
            <a:prstGeom prst="rect">
              <a:avLst/>
            </a:prstGeom>
            <a:noFill/>
          </p:spPr>
          <p:txBody>
            <a:bodyPr wrap="none" rtlCol="0">
              <a:spAutoFit/>
            </a:bodyPr>
            <a:lstStyle/>
            <a:p>
              <a:r>
                <a:rPr lang="en-GB" sz="1200" dirty="0" smtClean="0"/>
                <a:t>10</a:t>
              </a:r>
              <a:r>
                <a:rPr lang="en-GB" sz="1200" baseline="30000" dirty="0" smtClean="0"/>
                <a:t>-3</a:t>
              </a:r>
              <a:endParaRPr lang="en-GB" sz="1200" baseline="30000" dirty="0"/>
            </a:p>
          </p:txBody>
        </p:sp>
        <p:sp>
          <p:nvSpPr>
            <p:cNvPr id="67" name="TextBox 66"/>
            <p:cNvSpPr txBox="1"/>
            <p:nvPr/>
          </p:nvSpPr>
          <p:spPr>
            <a:xfrm>
              <a:off x="4567507" y="3126739"/>
              <a:ext cx="425116" cy="276999"/>
            </a:xfrm>
            <a:prstGeom prst="rect">
              <a:avLst/>
            </a:prstGeom>
            <a:noFill/>
          </p:spPr>
          <p:txBody>
            <a:bodyPr wrap="none" rtlCol="0">
              <a:spAutoFit/>
            </a:bodyPr>
            <a:lstStyle/>
            <a:p>
              <a:r>
                <a:rPr lang="en-GB" sz="1200" dirty="0" smtClean="0"/>
                <a:t>10</a:t>
              </a:r>
              <a:r>
                <a:rPr lang="en-GB" sz="1200" baseline="30000" dirty="0" smtClean="0"/>
                <a:t>-4</a:t>
              </a:r>
              <a:endParaRPr lang="en-GB" sz="1200" baseline="30000" dirty="0"/>
            </a:p>
          </p:txBody>
        </p:sp>
        <p:sp>
          <p:nvSpPr>
            <p:cNvPr id="68" name="TextBox 67"/>
            <p:cNvSpPr txBox="1"/>
            <p:nvPr/>
          </p:nvSpPr>
          <p:spPr>
            <a:xfrm>
              <a:off x="4817776" y="3959478"/>
              <a:ext cx="245580" cy="261610"/>
            </a:xfrm>
            <a:prstGeom prst="rect">
              <a:avLst/>
            </a:prstGeom>
            <a:noFill/>
          </p:spPr>
          <p:txBody>
            <a:bodyPr wrap="none" rtlCol="0">
              <a:spAutoFit/>
            </a:bodyPr>
            <a:lstStyle/>
            <a:p>
              <a:r>
                <a:rPr lang="en-GB" sz="1100" dirty="0" smtClean="0"/>
                <a:t>1</a:t>
              </a:r>
              <a:endParaRPr lang="en-GB" sz="1100" baseline="30000" dirty="0"/>
            </a:p>
          </p:txBody>
        </p:sp>
        <p:sp>
          <p:nvSpPr>
            <p:cNvPr id="69" name="TextBox 68"/>
            <p:cNvSpPr txBox="1"/>
            <p:nvPr/>
          </p:nvSpPr>
          <p:spPr>
            <a:xfrm>
              <a:off x="5508104" y="3959478"/>
              <a:ext cx="328936" cy="261610"/>
            </a:xfrm>
            <a:prstGeom prst="rect">
              <a:avLst/>
            </a:prstGeom>
            <a:noFill/>
          </p:spPr>
          <p:txBody>
            <a:bodyPr wrap="none" rtlCol="0">
              <a:spAutoFit/>
            </a:bodyPr>
            <a:lstStyle/>
            <a:p>
              <a:r>
                <a:rPr lang="en-GB" sz="1100" dirty="0" smtClean="0"/>
                <a:t>10</a:t>
              </a:r>
              <a:endParaRPr lang="en-GB" sz="1100" baseline="30000" dirty="0"/>
            </a:p>
          </p:txBody>
        </p:sp>
        <p:sp>
          <p:nvSpPr>
            <p:cNvPr id="70" name="TextBox 69"/>
            <p:cNvSpPr txBox="1"/>
            <p:nvPr/>
          </p:nvSpPr>
          <p:spPr>
            <a:xfrm>
              <a:off x="6228184" y="3959478"/>
              <a:ext cx="401072" cy="261610"/>
            </a:xfrm>
            <a:prstGeom prst="rect">
              <a:avLst/>
            </a:prstGeom>
            <a:noFill/>
          </p:spPr>
          <p:txBody>
            <a:bodyPr wrap="none" rtlCol="0">
              <a:spAutoFit/>
            </a:bodyPr>
            <a:lstStyle/>
            <a:p>
              <a:r>
                <a:rPr lang="en-GB" sz="1100" dirty="0" smtClean="0"/>
                <a:t>100</a:t>
              </a:r>
              <a:endParaRPr lang="en-GB" sz="1100" baseline="30000" dirty="0"/>
            </a:p>
          </p:txBody>
        </p:sp>
        <p:sp>
          <p:nvSpPr>
            <p:cNvPr id="71" name="TextBox 70"/>
            <p:cNvSpPr txBox="1"/>
            <p:nvPr/>
          </p:nvSpPr>
          <p:spPr>
            <a:xfrm>
              <a:off x="6948264" y="3959478"/>
              <a:ext cx="473206" cy="261610"/>
            </a:xfrm>
            <a:prstGeom prst="rect">
              <a:avLst/>
            </a:prstGeom>
            <a:noFill/>
          </p:spPr>
          <p:txBody>
            <a:bodyPr wrap="none" rtlCol="0">
              <a:spAutoFit/>
            </a:bodyPr>
            <a:lstStyle/>
            <a:p>
              <a:r>
                <a:rPr lang="en-GB" sz="1100" dirty="0" smtClean="0"/>
                <a:t>1000</a:t>
              </a:r>
              <a:endParaRPr lang="en-GB" sz="1100" baseline="30000" dirty="0"/>
            </a:p>
          </p:txBody>
        </p:sp>
        <p:cxnSp>
          <p:nvCxnSpPr>
            <p:cNvPr id="73" name="Straight Connector 72"/>
            <p:cNvCxnSpPr/>
            <p:nvPr/>
          </p:nvCxnSpPr>
          <p:spPr>
            <a:xfrm>
              <a:off x="6432781" y="3935745"/>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H="1">
              <a:off x="6444208" y="2443325"/>
              <a:ext cx="310861" cy="613083"/>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6684278" y="4374396"/>
              <a:ext cx="1715726" cy="369332"/>
            </a:xfrm>
            <a:prstGeom prst="rect">
              <a:avLst/>
            </a:prstGeom>
            <a:solidFill>
              <a:srgbClr val="FFC000"/>
            </a:solidFill>
          </p:spPr>
          <p:txBody>
            <a:bodyPr wrap="none" rtlCol="0">
              <a:spAutoFit/>
            </a:bodyPr>
            <a:lstStyle/>
            <a:p>
              <a:r>
                <a:rPr lang="en-US" dirty="0" err="1" smtClean="0"/>
                <a:t>ln</a:t>
              </a:r>
              <a:r>
                <a:rPr lang="en-US" dirty="0" smtClean="0"/>
                <a:t>(p) versus </a:t>
              </a:r>
              <a:r>
                <a:rPr lang="en-US" dirty="0" err="1" smtClean="0"/>
                <a:t>ln</a:t>
              </a:r>
              <a:r>
                <a:rPr lang="en-US" dirty="0" smtClean="0"/>
                <a:t>(t)</a:t>
              </a:r>
              <a:endParaRPr lang="en-US" dirty="0"/>
            </a:p>
          </p:txBody>
        </p:sp>
        <p:sp>
          <p:nvSpPr>
            <p:cNvPr id="102" name="Freeform 101"/>
            <p:cNvSpPr/>
            <p:nvPr/>
          </p:nvSpPr>
          <p:spPr>
            <a:xfrm>
              <a:off x="4953000" y="1955800"/>
              <a:ext cx="1358900" cy="1955800"/>
            </a:xfrm>
            <a:custGeom>
              <a:avLst/>
              <a:gdLst>
                <a:gd name="connsiteX0" fmla="*/ 0 w 1358900"/>
                <a:gd name="connsiteY0" fmla="*/ 0 h 1955800"/>
                <a:gd name="connsiteX1" fmla="*/ 355600 w 1358900"/>
                <a:gd name="connsiteY1" fmla="*/ 317500 h 1955800"/>
                <a:gd name="connsiteX2" fmla="*/ 755650 w 1358900"/>
                <a:gd name="connsiteY2" fmla="*/ 730250 h 1955800"/>
                <a:gd name="connsiteX3" fmla="*/ 1155700 w 1358900"/>
                <a:gd name="connsiteY3" fmla="*/ 1377950 h 1955800"/>
                <a:gd name="connsiteX4" fmla="*/ 1358900 w 1358900"/>
                <a:gd name="connsiteY4" fmla="*/ 1955800 h 1955800"/>
                <a:gd name="connsiteX5" fmla="*/ 1358900 w 1358900"/>
                <a:gd name="connsiteY5" fmla="*/ 1955800 h 195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8900" h="1955800">
                  <a:moveTo>
                    <a:pt x="0" y="0"/>
                  </a:moveTo>
                  <a:cubicBezTo>
                    <a:pt x="114829" y="97896"/>
                    <a:pt x="229658" y="195792"/>
                    <a:pt x="355600" y="317500"/>
                  </a:cubicBezTo>
                  <a:cubicBezTo>
                    <a:pt x="481542" y="439208"/>
                    <a:pt x="622300" y="553508"/>
                    <a:pt x="755650" y="730250"/>
                  </a:cubicBezTo>
                  <a:cubicBezTo>
                    <a:pt x="889000" y="906992"/>
                    <a:pt x="1055158" y="1173692"/>
                    <a:pt x="1155700" y="1377950"/>
                  </a:cubicBezTo>
                  <a:cubicBezTo>
                    <a:pt x="1256242" y="1582208"/>
                    <a:pt x="1358900" y="1955800"/>
                    <a:pt x="1358900" y="1955800"/>
                  </a:cubicBezTo>
                  <a:lnTo>
                    <a:pt x="1358900" y="1955800"/>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aphicFrame>
        <p:nvGraphicFramePr>
          <p:cNvPr id="104" name="Object 3"/>
          <p:cNvGraphicFramePr>
            <a:graphicFrameLocks noChangeAspect="1"/>
          </p:cNvGraphicFramePr>
          <p:nvPr>
            <p:extLst>
              <p:ext uri="{D42A27DB-BD31-4B8C-83A1-F6EECF244321}">
                <p14:modId xmlns:p14="http://schemas.microsoft.com/office/powerpoint/2010/main" val="2344418721"/>
              </p:ext>
            </p:extLst>
          </p:nvPr>
        </p:nvGraphicFramePr>
        <p:xfrm>
          <a:off x="5815409" y="2014488"/>
          <a:ext cx="2212975" cy="406400"/>
        </p:xfrm>
        <a:graphic>
          <a:graphicData uri="http://schemas.openxmlformats.org/presentationml/2006/ole">
            <mc:AlternateContent xmlns:mc="http://schemas.openxmlformats.org/markup-compatibility/2006">
              <mc:Choice xmlns:v="urn:schemas-microsoft-com:vml" Requires="v">
                <p:oleObj spid="_x0000_s406959" name="Equation" r:id="rId11" imgW="1244520" imgH="228600" progId="Equation.3">
                  <p:embed/>
                </p:oleObj>
              </mc:Choice>
              <mc:Fallback>
                <p:oleObj name="Equation" r:id="rId11" imgW="1244520" imgH="228600" progId="Equation.3">
                  <p:embed/>
                  <p:pic>
                    <p:nvPicPr>
                      <p:cNvPr id="0" name="Picture 4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815409" y="2014488"/>
                        <a:ext cx="2212975"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 name="TextBox 38"/>
          <p:cNvSpPr txBox="1"/>
          <p:nvPr/>
        </p:nvSpPr>
        <p:spPr>
          <a:xfrm>
            <a:off x="395536" y="836712"/>
            <a:ext cx="8352928" cy="646331"/>
          </a:xfrm>
          <a:prstGeom prst="rect">
            <a:avLst/>
          </a:prstGeom>
          <a:noFill/>
        </p:spPr>
        <p:txBody>
          <a:bodyPr wrap="square" rtlCol="0">
            <a:spAutoFit/>
          </a:bodyPr>
          <a:lstStyle/>
          <a:p>
            <a:r>
              <a:rPr lang="en-GB" dirty="0"/>
              <a:t>B</a:t>
            </a:r>
            <a:r>
              <a:rPr lang="en-GB" dirty="0" smtClean="0"/>
              <a:t>elow 1 Pa=10</a:t>
            </a:r>
            <a:r>
              <a:rPr lang="en-GB" baseline="30000" dirty="0" smtClean="0"/>
              <a:t>-2</a:t>
            </a:r>
            <a:r>
              <a:rPr lang="en-GB" dirty="0" smtClean="0"/>
              <a:t>mbar, (~roughing), the curve </a:t>
            </a:r>
            <a:r>
              <a:rPr lang="en-GB" i="1" dirty="0" smtClean="0">
                <a:latin typeface="Cambria" pitchFamily="18" charset="0"/>
              </a:rPr>
              <a:t>p(t)</a:t>
            </a:r>
            <a:r>
              <a:rPr lang="en-GB" dirty="0" smtClean="0"/>
              <a:t> starts to deviate from the “free volume” straight line. We cannot neglect outgassing</a:t>
            </a:r>
            <a:r>
              <a:rPr lang="en-GB" i="1" dirty="0" smtClean="0">
                <a:latin typeface="Cambria" pitchFamily="18" charset="0"/>
              </a:rPr>
              <a:t> </a:t>
            </a:r>
            <a:r>
              <a:rPr lang="en-GB" i="1" dirty="0" err="1" smtClean="0">
                <a:latin typeface="Cambria" pitchFamily="18" charset="0"/>
              </a:rPr>
              <a:t>Q</a:t>
            </a:r>
            <a:r>
              <a:rPr lang="en-GB" i="1" baseline="-25000" dirty="0" err="1" smtClean="0">
                <a:latin typeface="Cambria" pitchFamily="18" charset="0"/>
              </a:rPr>
              <a:t>out</a:t>
            </a:r>
            <a:r>
              <a:rPr lang="en-GB" i="1" baseline="-25000" dirty="0" smtClean="0">
                <a:latin typeface="Cambria" pitchFamily="18" charset="0"/>
              </a:rPr>
              <a:t> </a:t>
            </a:r>
            <a:r>
              <a:rPr lang="en-GB" dirty="0" smtClean="0"/>
              <a:t>anymore.</a:t>
            </a:r>
            <a:endParaRPr lang="en-GB" dirty="0"/>
          </a:p>
        </p:txBody>
      </p:sp>
    </p:spTree>
    <p:extLst>
      <p:ext uri="{BB962C8B-B14F-4D97-AF65-F5344CB8AC3E}">
        <p14:creationId xmlns:p14="http://schemas.microsoft.com/office/powerpoint/2010/main" val="40303970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755576" y="3553270"/>
            <a:ext cx="2160240" cy="1389639"/>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sp>
        <p:nvSpPr>
          <p:cNvPr id="42" name="Rectangle 41"/>
          <p:cNvSpPr/>
          <p:nvPr/>
        </p:nvSpPr>
        <p:spPr>
          <a:xfrm>
            <a:off x="1331640" y="1743779"/>
            <a:ext cx="2521341" cy="699668"/>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sp>
        <p:nvSpPr>
          <p:cNvPr id="2" name="Title 1"/>
          <p:cNvSpPr>
            <a:spLocks noGrp="1"/>
          </p:cNvSpPr>
          <p:nvPr>
            <p:ph type="title"/>
          </p:nvPr>
        </p:nvSpPr>
        <p:spPr>
          <a:xfrm>
            <a:off x="611560" y="0"/>
            <a:ext cx="7560840" cy="769441"/>
          </a:xfrm>
        </p:spPr>
        <p:txBody>
          <a:bodyPr>
            <a:normAutofit/>
          </a:bodyPr>
          <a:lstStyle/>
          <a:p>
            <a:r>
              <a:rPr lang="en-GB" dirty="0" err="1" smtClean="0"/>
              <a:t>Pumpdown</a:t>
            </a:r>
            <a:r>
              <a:rPr lang="en-GB" dirty="0" smtClean="0"/>
              <a:t>: effect of </a:t>
            </a:r>
            <a:r>
              <a:rPr lang="en-GB" dirty="0" err="1" smtClean="0"/>
              <a:t>outgassing</a:t>
            </a:r>
            <a:r>
              <a:rPr lang="en-GB" dirty="0" smtClean="0"/>
              <a:t> on p(t)</a:t>
            </a:r>
            <a:endParaRPr lang="en-GB" dirty="0"/>
          </a:p>
        </p:txBody>
      </p:sp>
      <p:sp>
        <p:nvSpPr>
          <p:cNvPr id="3" name="Slide Number Placeholder 2"/>
          <p:cNvSpPr>
            <a:spLocks noGrp="1"/>
          </p:cNvSpPr>
          <p:nvPr>
            <p:ph type="sldNum" sz="quarter" idx="12"/>
          </p:nvPr>
        </p:nvSpPr>
        <p:spPr/>
        <p:txBody>
          <a:bodyPr/>
          <a:lstStyle/>
          <a:p>
            <a:fld id="{0DF7440C-D25B-4954-BC09-5BBAAA513C42}" type="slidenum">
              <a:rPr lang="en-US" smtClean="0"/>
              <a:pPr/>
              <a:t>23</a:t>
            </a:fld>
            <a:endParaRPr lang="en-US"/>
          </a:p>
        </p:txBody>
      </p:sp>
      <p:graphicFrame>
        <p:nvGraphicFramePr>
          <p:cNvPr id="24577" name="Object 1"/>
          <p:cNvGraphicFramePr>
            <a:graphicFrameLocks noChangeAspect="1"/>
          </p:cNvGraphicFramePr>
          <p:nvPr>
            <p:extLst>
              <p:ext uri="{D42A27DB-BD31-4B8C-83A1-F6EECF244321}">
                <p14:modId xmlns:p14="http://schemas.microsoft.com/office/powerpoint/2010/main" val="2716677287"/>
              </p:ext>
            </p:extLst>
          </p:nvPr>
        </p:nvGraphicFramePr>
        <p:xfrm>
          <a:off x="1644650" y="1773238"/>
          <a:ext cx="1987550" cy="700087"/>
        </p:xfrm>
        <a:graphic>
          <a:graphicData uri="http://schemas.openxmlformats.org/presentationml/2006/ole">
            <mc:AlternateContent xmlns:mc="http://schemas.openxmlformats.org/markup-compatibility/2006">
              <mc:Choice xmlns:v="urn:schemas-microsoft-com:vml" Requires="v">
                <p:oleObj spid="_x0000_s400886" name="Equation" r:id="rId3" imgW="1117440" imgH="393480" progId="Equation.3">
                  <p:embed/>
                </p:oleObj>
              </mc:Choice>
              <mc:Fallback>
                <p:oleObj name="Equation" r:id="rId3" imgW="1117440" imgH="393480" progId="Equation.3">
                  <p:embed/>
                  <p:pic>
                    <p:nvPicPr>
                      <p:cNvPr id="0" name="Picture 1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4650" y="1773238"/>
                        <a:ext cx="1987550" cy="7000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 name="TextBox 50"/>
          <p:cNvSpPr txBox="1"/>
          <p:nvPr/>
        </p:nvSpPr>
        <p:spPr>
          <a:xfrm>
            <a:off x="395536" y="2708920"/>
            <a:ext cx="1152128" cy="646331"/>
          </a:xfrm>
          <a:prstGeom prst="rect">
            <a:avLst/>
          </a:prstGeom>
          <a:noFill/>
        </p:spPr>
        <p:txBody>
          <a:bodyPr wrap="square" rtlCol="0">
            <a:spAutoFit/>
          </a:bodyPr>
          <a:lstStyle/>
          <a:p>
            <a:r>
              <a:rPr lang="en-US" dirty="0" smtClean="0"/>
              <a:t>Volume depletion</a:t>
            </a:r>
            <a:endParaRPr lang="en-US" dirty="0"/>
          </a:p>
        </p:txBody>
      </p:sp>
      <p:graphicFrame>
        <p:nvGraphicFramePr>
          <p:cNvPr id="24578" name="Object 2"/>
          <p:cNvGraphicFramePr>
            <a:graphicFrameLocks noChangeAspect="1"/>
          </p:cNvGraphicFramePr>
          <p:nvPr>
            <p:extLst>
              <p:ext uri="{D42A27DB-BD31-4B8C-83A1-F6EECF244321}">
                <p14:modId xmlns:p14="http://schemas.microsoft.com/office/powerpoint/2010/main" val="251109120"/>
              </p:ext>
            </p:extLst>
          </p:nvPr>
        </p:nvGraphicFramePr>
        <p:xfrm>
          <a:off x="1874838" y="2708275"/>
          <a:ext cx="2303462" cy="700088"/>
        </p:xfrm>
        <a:graphic>
          <a:graphicData uri="http://schemas.openxmlformats.org/presentationml/2006/ole">
            <mc:AlternateContent xmlns:mc="http://schemas.openxmlformats.org/markup-compatibility/2006">
              <mc:Choice xmlns:v="urn:schemas-microsoft-com:vml" Requires="v">
                <p:oleObj spid="_x0000_s400887" name="Equation" r:id="rId5" imgW="1295280" imgH="393480" progId="Equation.3">
                  <p:embed/>
                </p:oleObj>
              </mc:Choice>
              <mc:Fallback>
                <p:oleObj name="Equation" r:id="rId5" imgW="1295280" imgH="393480" progId="Equation.3">
                  <p:embed/>
                  <p:pic>
                    <p:nvPicPr>
                      <p:cNvPr id="0" name="Picture 1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74838" y="2708275"/>
                        <a:ext cx="2303462" cy="700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580" name="Object 4"/>
          <p:cNvGraphicFramePr>
            <a:graphicFrameLocks noChangeAspect="1"/>
          </p:cNvGraphicFramePr>
          <p:nvPr>
            <p:extLst>
              <p:ext uri="{D42A27DB-BD31-4B8C-83A1-F6EECF244321}">
                <p14:modId xmlns:p14="http://schemas.microsoft.com/office/powerpoint/2010/main" val="873068906"/>
              </p:ext>
            </p:extLst>
          </p:nvPr>
        </p:nvGraphicFramePr>
        <p:xfrm>
          <a:off x="776288" y="4230688"/>
          <a:ext cx="2032000" cy="698500"/>
        </p:xfrm>
        <a:graphic>
          <a:graphicData uri="http://schemas.openxmlformats.org/presentationml/2006/ole">
            <mc:AlternateContent xmlns:mc="http://schemas.openxmlformats.org/markup-compatibility/2006">
              <mc:Choice xmlns:v="urn:schemas-microsoft-com:vml" Requires="v">
                <p:oleObj spid="_x0000_s400888" name="Equation" r:id="rId7" imgW="1143000" imgH="393480" progId="Equation.3">
                  <p:embed/>
                </p:oleObj>
              </mc:Choice>
              <mc:Fallback>
                <p:oleObj name="Equation" r:id="rId7" imgW="1143000" imgH="393480" progId="Equation.3">
                  <p:embed/>
                  <p:pic>
                    <p:nvPicPr>
                      <p:cNvPr id="0" name="Picture 1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76288" y="4230688"/>
                        <a:ext cx="2032000" cy="698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581" name="Object 5"/>
          <p:cNvGraphicFramePr>
            <a:graphicFrameLocks noChangeAspect="1"/>
          </p:cNvGraphicFramePr>
          <p:nvPr>
            <p:extLst>
              <p:ext uri="{D42A27DB-BD31-4B8C-83A1-F6EECF244321}">
                <p14:modId xmlns:p14="http://schemas.microsoft.com/office/powerpoint/2010/main" val="4018197060"/>
              </p:ext>
            </p:extLst>
          </p:nvPr>
        </p:nvGraphicFramePr>
        <p:xfrm>
          <a:off x="776288" y="3573463"/>
          <a:ext cx="1624013" cy="609600"/>
        </p:xfrm>
        <a:graphic>
          <a:graphicData uri="http://schemas.openxmlformats.org/presentationml/2006/ole">
            <mc:AlternateContent xmlns:mc="http://schemas.openxmlformats.org/markup-compatibility/2006">
              <mc:Choice xmlns:v="urn:schemas-microsoft-com:vml" Requires="v">
                <p:oleObj spid="_x0000_s400889" name="Equation" r:id="rId9" imgW="914400" imgH="342720" progId="Equation.3">
                  <p:embed/>
                </p:oleObj>
              </mc:Choice>
              <mc:Fallback>
                <p:oleObj name="Equation" r:id="rId9" imgW="914400" imgH="342720" progId="Equation.3">
                  <p:embed/>
                  <p:pic>
                    <p:nvPicPr>
                      <p:cNvPr id="0" name="Picture 12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76288" y="3573463"/>
                        <a:ext cx="1624013"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5" name="TextBox 74"/>
          <p:cNvSpPr txBox="1"/>
          <p:nvPr/>
        </p:nvSpPr>
        <p:spPr>
          <a:xfrm>
            <a:off x="827584" y="5086925"/>
            <a:ext cx="3746538" cy="646331"/>
          </a:xfrm>
          <a:prstGeom prst="rect">
            <a:avLst/>
          </a:prstGeom>
          <a:noFill/>
        </p:spPr>
        <p:txBody>
          <a:bodyPr wrap="none" rtlCol="0">
            <a:spAutoFit/>
          </a:bodyPr>
          <a:lstStyle/>
          <a:p>
            <a:pPr>
              <a:tabLst>
                <a:tab pos="271463" algn="l"/>
                <a:tab pos="806450" algn="l"/>
              </a:tabLst>
            </a:pPr>
            <a:r>
              <a:rPr lang="en-GB" i="1" dirty="0" smtClean="0"/>
              <a:t>n</a:t>
            </a:r>
            <a:r>
              <a:rPr lang="en-GB" dirty="0" smtClean="0"/>
              <a:t> 	~1 	for metallic unbaked surfaces</a:t>
            </a:r>
          </a:p>
          <a:p>
            <a:pPr>
              <a:tabLst>
                <a:tab pos="271463" algn="l"/>
                <a:tab pos="806450" algn="l"/>
              </a:tabLst>
            </a:pPr>
            <a:r>
              <a:rPr lang="en-GB" dirty="0" smtClean="0"/>
              <a:t>	~0.5 	for elastomers</a:t>
            </a:r>
            <a:endParaRPr lang="en-GB" dirty="0"/>
          </a:p>
        </p:txBody>
      </p:sp>
      <p:sp>
        <p:nvSpPr>
          <p:cNvPr id="41" name="TextBox 40"/>
          <p:cNvSpPr txBox="1"/>
          <p:nvPr/>
        </p:nvSpPr>
        <p:spPr>
          <a:xfrm>
            <a:off x="2990737" y="4437112"/>
            <a:ext cx="1797287" cy="369332"/>
          </a:xfrm>
          <a:prstGeom prst="rect">
            <a:avLst/>
          </a:prstGeom>
          <a:noFill/>
        </p:spPr>
        <p:txBody>
          <a:bodyPr wrap="none" rtlCol="0">
            <a:spAutoFit/>
          </a:bodyPr>
          <a:lstStyle/>
          <a:p>
            <a:r>
              <a:rPr lang="en-GB" dirty="0" smtClean="0"/>
              <a:t>with 0.5</a:t>
            </a:r>
            <a:r>
              <a:rPr lang="en-GB" dirty="0" smtClean="0">
                <a:sym typeface="UniversalMath1 BT"/>
              </a:rPr>
              <a:t>n</a:t>
            </a:r>
            <a:r>
              <a:rPr lang="en-GB" dirty="0" smtClean="0"/>
              <a:t>1.2 </a:t>
            </a:r>
            <a:endParaRPr lang="en-GB" dirty="0"/>
          </a:p>
        </p:txBody>
      </p:sp>
      <p:grpSp>
        <p:nvGrpSpPr>
          <p:cNvPr id="43" name="Group 42"/>
          <p:cNvGrpSpPr/>
          <p:nvPr/>
        </p:nvGrpSpPr>
        <p:grpSpPr>
          <a:xfrm>
            <a:off x="4556375" y="1753071"/>
            <a:ext cx="3376618" cy="2251993"/>
            <a:chOff x="4355976" y="1753071"/>
            <a:chExt cx="3376618" cy="2251993"/>
          </a:xfrm>
        </p:grpSpPr>
        <p:sp>
          <p:nvSpPr>
            <p:cNvPr id="44" name="TextBox 43"/>
            <p:cNvSpPr txBox="1"/>
            <p:nvPr/>
          </p:nvSpPr>
          <p:spPr>
            <a:xfrm>
              <a:off x="5833778" y="3492296"/>
              <a:ext cx="263214" cy="261610"/>
            </a:xfrm>
            <a:prstGeom prst="rect">
              <a:avLst/>
            </a:prstGeom>
            <a:noFill/>
          </p:spPr>
          <p:txBody>
            <a:bodyPr wrap="none" rtlCol="0">
              <a:spAutoFit/>
            </a:bodyPr>
            <a:lstStyle/>
            <a:p>
              <a:r>
                <a:rPr lang="en-GB" sz="1100" dirty="0" smtClean="0"/>
                <a:t>3</a:t>
              </a:r>
              <a:endParaRPr lang="en-GB" sz="1100" baseline="30000" dirty="0"/>
            </a:p>
          </p:txBody>
        </p:sp>
        <p:grpSp>
          <p:nvGrpSpPr>
            <p:cNvPr id="45" name="Group 44"/>
            <p:cNvGrpSpPr/>
            <p:nvPr/>
          </p:nvGrpSpPr>
          <p:grpSpPr>
            <a:xfrm>
              <a:off x="4355976" y="1753071"/>
              <a:ext cx="3376618" cy="2251993"/>
              <a:chOff x="4355976" y="1753071"/>
              <a:chExt cx="3376618" cy="2251993"/>
            </a:xfrm>
          </p:grpSpPr>
          <p:sp>
            <p:nvSpPr>
              <p:cNvPr id="46" name="Rectangle 45"/>
              <p:cNvSpPr/>
              <p:nvPr/>
            </p:nvSpPr>
            <p:spPr>
              <a:xfrm>
                <a:off x="4932039" y="1825079"/>
                <a:ext cx="2800555" cy="17281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7" name="Straight Connector 46"/>
              <p:cNvCxnSpPr/>
              <p:nvPr/>
            </p:nvCxnSpPr>
            <p:spPr>
              <a:xfrm>
                <a:off x="4932040" y="1969095"/>
                <a:ext cx="936104" cy="15841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rot="16200000">
                <a:off x="4074489" y="2467143"/>
                <a:ext cx="870751" cy="307777"/>
              </a:xfrm>
              <a:prstGeom prst="rect">
                <a:avLst/>
              </a:prstGeom>
              <a:noFill/>
            </p:spPr>
            <p:txBody>
              <a:bodyPr wrap="none" rtlCol="0">
                <a:spAutoFit/>
              </a:bodyPr>
              <a:lstStyle/>
              <a:p>
                <a:r>
                  <a:rPr lang="en-GB" sz="1400" dirty="0" smtClean="0"/>
                  <a:t>Pressure</a:t>
                </a:r>
                <a:endParaRPr lang="en-GB" sz="1400" dirty="0"/>
              </a:p>
            </p:txBody>
          </p:sp>
          <p:sp>
            <p:nvSpPr>
              <p:cNvPr id="59" name="TextBox 58"/>
              <p:cNvSpPr txBox="1"/>
              <p:nvPr/>
            </p:nvSpPr>
            <p:spPr>
              <a:xfrm>
                <a:off x="5964320" y="3697287"/>
                <a:ext cx="545342" cy="307777"/>
              </a:xfrm>
              <a:prstGeom prst="rect">
                <a:avLst/>
              </a:prstGeom>
              <a:noFill/>
            </p:spPr>
            <p:txBody>
              <a:bodyPr wrap="none" rtlCol="0">
                <a:spAutoFit/>
              </a:bodyPr>
              <a:lstStyle/>
              <a:p>
                <a:r>
                  <a:rPr lang="en-GB" sz="1400" dirty="0" smtClean="0"/>
                  <a:t>time</a:t>
                </a:r>
                <a:endParaRPr lang="en-GB" sz="1400" dirty="0"/>
              </a:p>
            </p:txBody>
          </p:sp>
          <p:sp>
            <p:nvSpPr>
              <p:cNvPr id="72" name="TextBox 71"/>
              <p:cNvSpPr txBox="1"/>
              <p:nvPr/>
            </p:nvSpPr>
            <p:spPr>
              <a:xfrm>
                <a:off x="4562901" y="1753071"/>
                <a:ext cx="425116" cy="276999"/>
              </a:xfrm>
              <a:prstGeom prst="rect">
                <a:avLst/>
              </a:prstGeom>
              <a:noFill/>
            </p:spPr>
            <p:txBody>
              <a:bodyPr wrap="none" rtlCol="0">
                <a:spAutoFit/>
              </a:bodyPr>
              <a:lstStyle/>
              <a:p>
                <a:r>
                  <a:rPr lang="en-GB" sz="1200" dirty="0" smtClean="0"/>
                  <a:t>10</a:t>
                </a:r>
                <a:r>
                  <a:rPr lang="en-GB" sz="1200" baseline="30000" dirty="0" smtClean="0"/>
                  <a:t>-2</a:t>
                </a:r>
                <a:endParaRPr lang="en-GB" sz="1200" baseline="30000" dirty="0"/>
              </a:p>
            </p:txBody>
          </p:sp>
          <p:cxnSp>
            <p:nvCxnSpPr>
              <p:cNvPr id="76" name="Straight Connector 75"/>
              <p:cNvCxnSpPr>
                <a:stCxn id="99" idx="0"/>
              </p:cNvCxnSpPr>
              <p:nvPr/>
            </p:nvCxnSpPr>
            <p:spPr>
              <a:xfrm>
                <a:off x="5132238" y="1957903"/>
                <a:ext cx="72209" cy="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4931838" y="2630256"/>
                <a:ext cx="72209" cy="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4933238" y="3265239"/>
                <a:ext cx="72209" cy="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5234924" y="3484071"/>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5585438" y="3484071"/>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6347168" y="3484071"/>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6747092" y="3484071"/>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539180" y="3481263"/>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7178577" y="3481263"/>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4562901" y="2452739"/>
                <a:ext cx="425116" cy="276999"/>
              </a:xfrm>
              <a:prstGeom prst="rect">
                <a:avLst/>
              </a:prstGeom>
              <a:noFill/>
            </p:spPr>
            <p:txBody>
              <a:bodyPr wrap="none" rtlCol="0">
                <a:spAutoFit/>
              </a:bodyPr>
              <a:lstStyle/>
              <a:p>
                <a:r>
                  <a:rPr lang="en-GB" sz="1200" dirty="0" smtClean="0"/>
                  <a:t>10</a:t>
                </a:r>
                <a:r>
                  <a:rPr lang="en-GB" sz="1200" baseline="30000" dirty="0" smtClean="0"/>
                  <a:t>-3</a:t>
                </a:r>
                <a:endParaRPr lang="en-GB" sz="1200" baseline="30000" dirty="0"/>
              </a:p>
            </p:txBody>
          </p:sp>
          <p:sp>
            <p:nvSpPr>
              <p:cNvPr id="87" name="TextBox 86"/>
              <p:cNvSpPr txBox="1"/>
              <p:nvPr/>
            </p:nvSpPr>
            <p:spPr>
              <a:xfrm>
                <a:off x="4567507" y="3126739"/>
                <a:ext cx="425116" cy="276999"/>
              </a:xfrm>
              <a:prstGeom prst="rect">
                <a:avLst/>
              </a:prstGeom>
              <a:noFill/>
            </p:spPr>
            <p:txBody>
              <a:bodyPr wrap="none" rtlCol="0">
                <a:spAutoFit/>
              </a:bodyPr>
              <a:lstStyle/>
              <a:p>
                <a:r>
                  <a:rPr lang="en-GB" sz="1200" dirty="0" smtClean="0"/>
                  <a:t>10</a:t>
                </a:r>
                <a:r>
                  <a:rPr lang="en-GB" sz="1200" baseline="30000" dirty="0" smtClean="0"/>
                  <a:t>-4</a:t>
                </a:r>
                <a:endParaRPr lang="en-GB" sz="1200" baseline="30000" dirty="0"/>
              </a:p>
            </p:txBody>
          </p:sp>
          <p:sp>
            <p:nvSpPr>
              <p:cNvPr id="88" name="TextBox 87"/>
              <p:cNvSpPr txBox="1"/>
              <p:nvPr/>
            </p:nvSpPr>
            <p:spPr>
              <a:xfrm>
                <a:off x="5113698" y="3492296"/>
                <a:ext cx="245580" cy="261610"/>
              </a:xfrm>
              <a:prstGeom prst="rect">
                <a:avLst/>
              </a:prstGeom>
              <a:noFill/>
            </p:spPr>
            <p:txBody>
              <a:bodyPr wrap="none" rtlCol="0">
                <a:spAutoFit/>
              </a:bodyPr>
              <a:lstStyle/>
              <a:p>
                <a:r>
                  <a:rPr lang="en-GB" sz="1100" dirty="0" smtClean="0"/>
                  <a:t>1</a:t>
                </a:r>
                <a:endParaRPr lang="en-GB" sz="1100" baseline="30000" dirty="0"/>
              </a:p>
            </p:txBody>
          </p:sp>
          <p:sp>
            <p:nvSpPr>
              <p:cNvPr id="89" name="TextBox 88"/>
              <p:cNvSpPr txBox="1"/>
              <p:nvPr/>
            </p:nvSpPr>
            <p:spPr>
              <a:xfrm>
                <a:off x="5454917" y="3492296"/>
                <a:ext cx="263214" cy="261610"/>
              </a:xfrm>
              <a:prstGeom prst="rect">
                <a:avLst/>
              </a:prstGeom>
              <a:noFill/>
            </p:spPr>
            <p:txBody>
              <a:bodyPr wrap="none" rtlCol="0">
                <a:spAutoFit/>
              </a:bodyPr>
              <a:lstStyle/>
              <a:p>
                <a:r>
                  <a:rPr lang="en-GB" sz="1100" dirty="0" smtClean="0"/>
                  <a:t>2</a:t>
                </a:r>
                <a:endParaRPr lang="en-GB" sz="1100" baseline="30000" dirty="0"/>
              </a:p>
            </p:txBody>
          </p:sp>
          <p:sp>
            <p:nvSpPr>
              <p:cNvPr id="90" name="TextBox 89"/>
              <p:cNvSpPr txBox="1"/>
              <p:nvPr/>
            </p:nvSpPr>
            <p:spPr>
              <a:xfrm>
                <a:off x="6228184" y="3492296"/>
                <a:ext cx="264816" cy="261610"/>
              </a:xfrm>
              <a:prstGeom prst="rect">
                <a:avLst/>
              </a:prstGeom>
              <a:noFill/>
            </p:spPr>
            <p:txBody>
              <a:bodyPr wrap="none" rtlCol="0">
                <a:spAutoFit/>
              </a:bodyPr>
              <a:lstStyle/>
              <a:p>
                <a:r>
                  <a:rPr lang="en-GB" sz="1100" dirty="0" smtClean="0"/>
                  <a:t>4</a:t>
                </a:r>
                <a:endParaRPr lang="en-GB" sz="1100" baseline="30000" dirty="0"/>
              </a:p>
            </p:txBody>
          </p:sp>
          <p:sp>
            <p:nvSpPr>
              <p:cNvPr id="91" name="TextBox 90"/>
              <p:cNvSpPr txBox="1"/>
              <p:nvPr/>
            </p:nvSpPr>
            <p:spPr>
              <a:xfrm>
                <a:off x="6625866" y="3492296"/>
                <a:ext cx="258404" cy="261610"/>
              </a:xfrm>
              <a:prstGeom prst="rect">
                <a:avLst/>
              </a:prstGeom>
              <a:noFill/>
            </p:spPr>
            <p:txBody>
              <a:bodyPr wrap="none" rtlCol="0">
                <a:spAutoFit/>
              </a:bodyPr>
              <a:lstStyle/>
              <a:p>
                <a:r>
                  <a:rPr lang="en-GB" sz="1100" dirty="0" smtClean="0"/>
                  <a:t>5</a:t>
                </a:r>
                <a:endParaRPr lang="en-GB" sz="1100" baseline="30000" dirty="0"/>
              </a:p>
            </p:txBody>
          </p:sp>
          <p:sp>
            <p:nvSpPr>
              <p:cNvPr id="92" name="TextBox 91"/>
              <p:cNvSpPr txBox="1"/>
              <p:nvPr/>
            </p:nvSpPr>
            <p:spPr>
              <a:xfrm>
                <a:off x="7057914" y="3507685"/>
                <a:ext cx="264816" cy="261610"/>
              </a:xfrm>
              <a:prstGeom prst="rect">
                <a:avLst/>
              </a:prstGeom>
              <a:noFill/>
            </p:spPr>
            <p:txBody>
              <a:bodyPr wrap="none" rtlCol="0">
                <a:spAutoFit/>
              </a:bodyPr>
              <a:lstStyle/>
              <a:p>
                <a:r>
                  <a:rPr lang="en-GB" sz="1100" dirty="0" smtClean="0"/>
                  <a:t>6</a:t>
                </a:r>
                <a:endParaRPr lang="en-GB" sz="1100" baseline="30000" dirty="0"/>
              </a:p>
            </p:txBody>
          </p:sp>
          <p:sp>
            <p:nvSpPr>
              <p:cNvPr id="93" name="TextBox 92"/>
              <p:cNvSpPr txBox="1"/>
              <p:nvPr/>
            </p:nvSpPr>
            <p:spPr>
              <a:xfrm>
                <a:off x="7417954" y="3492296"/>
                <a:ext cx="255198" cy="261610"/>
              </a:xfrm>
              <a:prstGeom prst="rect">
                <a:avLst/>
              </a:prstGeom>
              <a:noFill/>
            </p:spPr>
            <p:txBody>
              <a:bodyPr wrap="none" rtlCol="0">
                <a:spAutoFit/>
              </a:bodyPr>
              <a:lstStyle/>
              <a:p>
                <a:r>
                  <a:rPr lang="en-GB" sz="1100" dirty="0" smtClean="0"/>
                  <a:t>7</a:t>
                </a:r>
                <a:endParaRPr lang="en-GB" sz="1100" baseline="30000" dirty="0"/>
              </a:p>
            </p:txBody>
          </p:sp>
          <p:cxnSp>
            <p:nvCxnSpPr>
              <p:cNvPr id="94" name="Straight Connector 93"/>
              <p:cNvCxnSpPr/>
              <p:nvPr/>
            </p:nvCxnSpPr>
            <p:spPr>
              <a:xfrm>
                <a:off x="5954441" y="3481263"/>
                <a:ext cx="0" cy="69200"/>
              </a:xfrm>
              <a:prstGeom prst="lin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95" name="TextBox 94"/>
          <p:cNvSpPr txBox="1"/>
          <p:nvPr/>
        </p:nvSpPr>
        <p:spPr>
          <a:xfrm>
            <a:off x="7724727" y="3789040"/>
            <a:ext cx="1311769" cy="369332"/>
          </a:xfrm>
          <a:prstGeom prst="rect">
            <a:avLst/>
          </a:prstGeom>
          <a:solidFill>
            <a:srgbClr val="FFC000"/>
          </a:solidFill>
        </p:spPr>
        <p:txBody>
          <a:bodyPr wrap="none" rtlCol="0">
            <a:spAutoFit/>
          </a:bodyPr>
          <a:lstStyle/>
          <a:p>
            <a:r>
              <a:rPr lang="en-US" dirty="0" err="1" smtClean="0"/>
              <a:t>ln</a:t>
            </a:r>
            <a:r>
              <a:rPr lang="en-US" dirty="0" smtClean="0"/>
              <a:t> p versus t</a:t>
            </a:r>
            <a:endParaRPr lang="en-US" dirty="0"/>
          </a:p>
        </p:txBody>
      </p:sp>
      <p:grpSp>
        <p:nvGrpSpPr>
          <p:cNvPr id="96" name="Group 95"/>
          <p:cNvGrpSpPr/>
          <p:nvPr/>
        </p:nvGrpSpPr>
        <p:grpSpPr>
          <a:xfrm>
            <a:off x="5132238" y="1916113"/>
            <a:ext cx="2804865" cy="1386496"/>
            <a:chOff x="4931839" y="1916113"/>
            <a:chExt cx="2804865" cy="1386496"/>
          </a:xfrm>
        </p:grpSpPr>
        <p:grpSp>
          <p:nvGrpSpPr>
            <p:cNvPr id="97" name="Group 96"/>
            <p:cNvGrpSpPr/>
            <p:nvPr/>
          </p:nvGrpSpPr>
          <p:grpSpPr>
            <a:xfrm>
              <a:off x="4931839" y="1957903"/>
              <a:ext cx="2535731" cy="1344706"/>
              <a:chOff x="4931839" y="1957903"/>
              <a:chExt cx="2535731" cy="1344706"/>
            </a:xfrm>
          </p:grpSpPr>
          <p:sp>
            <p:nvSpPr>
              <p:cNvPr id="99" name="Freeform 98"/>
              <p:cNvSpPr/>
              <p:nvPr/>
            </p:nvSpPr>
            <p:spPr>
              <a:xfrm>
                <a:off x="4931839" y="1957903"/>
                <a:ext cx="2535731" cy="1344706"/>
              </a:xfrm>
              <a:custGeom>
                <a:avLst/>
                <a:gdLst>
                  <a:gd name="connsiteX0" fmla="*/ 0 w 2789304"/>
                  <a:gd name="connsiteY0" fmla="*/ 0 h 1344706"/>
                  <a:gd name="connsiteX1" fmla="*/ 430306 w 2789304"/>
                  <a:gd name="connsiteY1" fmla="*/ 576303 h 1344706"/>
                  <a:gd name="connsiteX2" fmla="*/ 1006609 w 2789304"/>
                  <a:gd name="connsiteY2" fmla="*/ 983557 h 1344706"/>
                  <a:gd name="connsiteX3" fmla="*/ 1974797 w 2789304"/>
                  <a:gd name="connsiteY3" fmla="*/ 1237130 h 1344706"/>
                  <a:gd name="connsiteX4" fmla="*/ 2789304 w 2789304"/>
                  <a:gd name="connsiteY4" fmla="*/ 1344706 h 1344706"/>
                  <a:gd name="connsiteX5" fmla="*/ 2789304 w 2789304"/>
                  <a:gd name="connsiteY5" fmla="*/ 1344706 h 134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89304" h="1344706">
                    <a:moveTo>
                      <a:pt x="0" y="0"/>
                    </a:moveTo>
                    <a:cubicBezTo>
                      <a:pt x="131269" y="206188"/>
                      <a:pt x="262538" y="412377"/>
                      <a:pt x="430306" y="576303"/>
                    </a:cubicBezTo>
                    <a:cubicBezTo>
                      <a:pt x="598074" y="740229"/>
                      <a:pt x="749194" y="873419"/>
                      <a:pt x="1006609" y="983557"/>
                    </a:cubicBezTo>
                    <a:cubicBezTo>
                      <a:pt x="1264024" y="1093695"/>
                      <a:pt x="1677681" y="1176938"/>
                      <a:pt x="1974797" y="1237130"/>
                    </a:cubicBezTo>
                    <a:cubicBezTo>
                      <a:pt x="2271913" y="1297322"/>
                      <a:pt x="2789304" y="1344706"/>
                      <a:pt x="2789304" y="1344706"/>
                    </a:cubicBezTo>
                    <a:lnTo>
                      <a:pt x="2789304" y="1344706"/>
                    </a:ln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0" name="Straight Arrow Connector 99"/>
              <p:cNvCxnSpPr/>
              <p:nvPr/>
            </p:nvCxnSpPr>
            <p:spPr>
              <a:xfrm flipH="1">
                <a:off x="6444208" y="2443325"/>
                <a:ext cx="310861" cy="613083"/>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aphicFrame>
          <p:nvGraphicFramePr>
            <p:cNvPr id="98" name="Object 3"/>
            <p:cNvGraphicFramePr>
              <a:graphicFrameLocks noChangeAspect="1"/>
            </p:cNvGraphicFramePr>
            <p:nvPr>
              <p:extLst>
                <p:ext uri="{D42A27DB-BD31-4B8C-83A1-F6EECF244321}">
                  <p14:modId xmlns:p14="http://schemas.microsoft.com/office/powerpoint/2010/main" val="2076264731"/>
                </p:ext>
              </p:extLst>
            </p:nvPr>
          </p:nvGraphicFramePr>
          <p:xfrm>
            <a:off x="5523729" y="1916113"/>
            <a:ext cx="2212975" cy="406400"/>
          </p:xfrm>
          <a:graphic>
            <a:graphicData uri="http://schemas.openxmlformats.org/presentationml/2006/ole">
              <mc:AlternateContent xmlns:mc="http://schemas.openxmlformats.org/markup-compatibility/2006">
                <mc:Choice xmlns:v="urn:schemas-microsoft-com:vml" Requires="v">
                  <p:oleObj spid="_x0000_s400890" name="Equation" r:id="rId11" imgW="1244520" imgH="228600" progId="Equation.3">
                    <p:embed/>
                  </p:oleObj>
                </mc:Choice>
                <mc:Fallback>
                  <p:oleObj name="Equation" r:id="rId11" imgW="1244520" imgH="228600" progId="Equation.3">
                    <p:embed/>
                    <p:pic>
                      <p:nvPicPr>
                        <p:cNvPr id="0" name="Picture 12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523729" y="1916113"/>
                          <a:ext cx="2212975"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cxnSp>
        <p:nvCxnSpPr>
          <p:cNvPr id="101" name="Straight Arrow Connector 100"/>
          <p:cNvCxnSpPr/>
          <p:nvPr/>
        </p:nvCxnSpPr>
        <p:spPr>
          <a:xfrm>
            <a:off x="4209047" y="3056408"/>
            <a:ext cx="1517203" cy="0"/>
          </a:xfrm>
          <a:prstGeom prst="straightConnector1">
            <a:avLst/>
          </a:prstGeom>
          <a:ln>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980464" y="5108991"/>
            <a:ext cx="3897842" cy="1200329"/>
          </a:xfrm>
          <a:prstGeom prst="rect">
            <a:avLst/>
          </a:prstGeom>
          <a:noFill/>
        </p:spPr>
        <p:txBody>
          <a:bodyPr wrap="square" rtlCol="0">
            <a:spAutoFit/>
          </a:bodyPr>
          <a:lstStyle/>
          <a:p>
            <a:r>
              <a:rPr lang="en-GB" dirty="0" smtClean="0"/>
              <a:t>Eventually, the pressure flattens down and becomes “constant” on the time scale of observation. On a long time scale, it continues to decrease slowly.</a:t>
            </a:r>
            <a:endParaRPr lang="en-GB" dirty="0"/>
          </a:p>
        </p:txBody>
      </p:sp>
      <p:sp>
        <p:nvSpPr>
          <p:cNvPr id="50" name="TextBox 49"/>
          <p:cNvSpPr txBox="1"/>
          <p:nvPr/>
        </p:nvSpPr>
        <p:spPr>
          <a:xfrm>
            <a:off x="395536" y="836712"/>
            <a:ext cx="8352928" cy="646331"/>
          </a:xfrm>
          <a:prstGeom prst="rect">
            <a:avLst/>
          </a:prstGeom>
          <a:noFill/>
        </p:spPr>
        <p:txBody>
          <a:bodyPr wrap="square" rtlCol="0">
            <a:spAutoFit/>
          </a:bodyPr>
          <a:lstStyle/>
          <a:p>
            <a:r>
              <a:rPr lang="en-GB" dirty="0"/>
              <a:t>B</a:t>
            </a:r>
            <a:r>
              <a:rPr lang="en-GB" dirty="0" smtClean="0"/>
              <a:t>elow 1 Pa=10</a:t>
            </a:r>
            <a:r>
              <a:rPr lang="en-GB" baseline="30000" dirty="0" smtClean="0"/>
              <a:t>-2</a:t>
            </a:r>
            <a:r>
              <a:rPr lang="en-GB" dirty="0" smtClean="0"/>
              <a:t>mbar, (~roughing), the curve </a:t>
            </a:r>
            <a:r>
              <a:rPr lang="en-GB" i="1" dirty="0" smtClean="0">
                <a:latin typeface="Cambria" pitchFamily="18" charset="0"/>
              </a:rPr>
              <a:t>p(t)</a:t>
            </a:r>
            <a:r>
              <a:rPr lang="en-GB" dirty="0" smtClean="0"/>
              <a:t> starts to deviate from the “free volume” straight line. We cannot neglect outgassing</a:t>
            </a:r>
            <a:r>
              <a:rPr lang="en-GB" i="1" dirty="0" smtClean="0">
                <a:latin typeface="Cambria" pitchFamily="18" charset="0"/>
              </a:rPr>
              <a:t> </a:t>
            </a:r>
            <a:r>
              <a:rPr lang="en-GB" i="1" dirty="0" err="1" smtClean="0">
                <a:latin typeface="Cambria" pitchFamily="18" charset="0"/>
              </a:rPr>
              <a:t>Q</a:t>
            </a:r>
            <a:r>
              <a:rPr lang="en-GB" i="1" baseline="-25000" dirty="0" err="1" smtClean="0">
                <a:latin typeface="Cambria" pitchFamily="18" charset="0"/>
              </a:rPr>
              <a:t>out</a:t>
            </a:r>
            <a:r>
              <a:rPr lang="en-GB" i="1" baseline="-25000" dirty="0" smtClean="0">
                <a:latin typeface="Cambria" pitchFamily="18" charset="0"/>
              </a:rPr>
              <a:t> </a:t>
            </a:r>
            <a:r>
              <a:rPr lang="en-GB" dirty="0" smtClean="0"/>
              <a:t>anymore.</a:t>
            </a:r>
            <a:endParaRPr lang="en-GB" dirty="0"/>
          </a:p>
        </p:txBody>
      </p:sp>
    </p:spTree>
    <p:extLst>
      <p:ext uri="{BB962C8B-B14F-4D97-AF65-F5344CB8AC3E}">
        <p14:creationId xmlns:p14="http://schemas.microsoft.com/office/powerpoint/2010/main" val="42533328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0" name="Group 46079"/>
          <p:cNvGrpSpPr/>
          <p:nvPr/>
        </p:nvGrpSpPr>
        <p:grpSpPr>
          <a:xfrm>
            <a:off x="107504" y="5759518"/>
            <a:ext cx="8856984" cy="720081"/>
            <a:chOff x="107504" y="5759518"/>
            <a:chExt cx="8856984" cy="720081"/>
          </a:xfrm>
        </p:grpSpPr>
        <p:sp>
          <p:nvSpPr>
            <p:cNvPr id="30" name="Rectangle 29"/>
            <p:cNvSpPr/>
            <p:nvPr/>
          </p:nvSpPr>
          <p:spPr>
            <a:xfrm>
              <a:off x="107504" y="5759518"/>
              <a:ext cx="8856984" cy="720081"/>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sp>
          <p:nvSpPr>
            <p:cNvPr id="10" name="TextBox 9"/>
            <p:cNvSpPr txBox="1"/>
            <p:nvPr/>
          </p:nvSpPr>
          <p:spPr>
            <a:xfrm>
              <a:off x="251520" y="5934893"/>
              <a:ext cx="4056367" cy="369332"/>
            </a:xfrm>
            <a:prstGeom prst="rect">
              <a:avLst/>
            </a:prstGeom>
            <a:noFill/>
          </p:spPr>
          <p:txBody>
            <a:bodyPr wrap="none" rtlCol="0">
              <a:spAutoFit/>
            </a:bodyPr>
            <a:lstStyle/>
            <a:p>
              <a:r>
                <a:rPr lang="en-GB" dirty="0" smtClean="0"/>
                <a:t>For unbaked metals of standard </a:t>
              </a:r>
              <a:r>
                <a:rPr lang="en-GB" dirty="0" err="1" smtClean="0"/>
                <a:t>rugosity</a:t>
              </a:r>
              <a:r>
                <a:rPr lang="en-GB" dirty="0" smtClean="0"/>
                <a:t>, </a:t>
              </a:r>
              <a:endParaRPr lang="en-GB" dirty="0"/>
            </a:p>
          </p:txBody>
        </p:sp>
      </p:grpSp>
      <p:sp>
        <p:nvSpPr>
          <p:cNvPr id="2" name="Title 1"/>
          <p:cNvSpPr>
            <a:spLocks noGrp="1"/>
          </p:cNvSpPr>
          <p:nvPr>
            <p:ph type="title"/>
          </p:nvPr>
        </p:nvSpPr>
        <p:spPr/>
        <p:txBody>
          <a:bodyPr>
            <a:normAutofit/>
          </a:bodyPr>
          <a:lstStyle/>
          <a:p>
            <a:r>
              <a:rPr lang="en-US" dirty="0" err="1" smtClean="0"/>
              <a:t>Pumpdown</a:t>
            </a:r>
            <a:r>
              <a:rPr lang="en-US" dirty="0" smtClean="0"/>
              <a:t>: when outgassing dominates</a:t>
            </a:r>
            <a:endParaRPr lang="en-US" dirty="0"/>
          </a:p>
        </p:txBody>
      </p:sp>
      <p:grpSp>
        <p:nvGrpSpPr>
          <p:cNvPr id="28" name="Group 27"/>
          <p:cNvGrpSpPr/>
          <p:nvPr/>
        </p:nvGrpSpPr>
        <p:grpSpPr>
          <a:xfrm>
            <a:off x="605563" y="1052736"/>
            <a:ext cx="2094229" cy="905271"/>
            <a:chOff x="605563" y="1052736"/>
            <a:chExt cx="2094229" cy="905271"/>
          </a:xfrm>
        </p:grpSpPr>
        <p:sp>
          <p:nvSpPr>
            <p:cNvPr id="20" name="Rectangle 19"/>
            <p:cNvSpPr/>
            <p:nvPr/>
          </p:nvSpPr>
          <p:spPr>
            <a:xfrm>
              <a:off x="605563" y="1052736"/>
              <a:ext cx="2094229" cy="905271"/>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46082" name="Object 2"/>
            <p:cNvGraphicFramePr>
              <a:graphicFrameLocks noChangeAspect="1"/>
            </p:cNvGraphicFramePr>
            <p:nvPr>
              <p:extLst>
                <p:ext uri="{D42A27DB-BD31-4B8C-83A1-F6EECF244321}">
                  <p14:modId xmlns:p14="http://schemas.microsoft.com/office/powerpoint/2010/main" val="1957878186"/>
                </p:ext>
              </p:extLst>
            </p:nvPr>
          </p:nvGraphicFramePr>
          <p:xfrm>
            <a:off x="611560" y="1124745"/>
            <a:ext cx="2008187" cy="693737"/>
          </p:xfrm>
          <a:graphic>
            <a:graphicData uri="http://schemas.openxmlformats.org/presentationml/2006/ole">
              <mc:AlternateContent xmlns:mc="http://schemas.openxmlformats.org/markup-compatibility/2006">
                <mc:Choice xmlns:v="urn:schemas-microsoft-com:vml" Requires="v">
                  <p:oleObj spid="_x0000_s318062" name="Equation" r:id="rId4" imgW="1257120" imgH="431640" progId="Equation.3">
                    <p:embed/>
                  </p:oleObj>
                </mc:Choice>
                <mc:Fallback>
                  <p:oleObj name="Equation" r:id="rId4" imgW="1257120" imgH="431640" progId="Equation.3">
                    <p:embed/>
                    <p:pic>
                      <p:nvPicPr>
                        <p:cNvPr id="0" name="Picture 1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0" y="1124745"/>
                          <a:ext cx="2008187" cy="6937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8" name="Group 7"/>
          <p:cNvGrpSpPr/>
          <p:nvPr/>
        </p:nvGrpSpPr>
        <p:grpSpPr>
          <a:xfrm>
            <a:off x="899592" y="1052737"/>
            <a:ext cx="576064" cy="864096"/>
            <a:chOff x="899592" y="1628800"/>
            <a:chExt cx="576064" cy="936104"/>
          </a:xfrm>
        </p:grpSpPr>
        <p:cxnSp>
          <p:nvCxnSpPr>
            <p:cNvPr id="6" name="Straight Connector 5"/>
            <p:cNvCxnSpPr/>
            <p:nvPr/>
          </p:nvCxnSpPr>
          <p:spPr>
            <a:xfrm rot="16200000" flipH="1">
              <a:off x="719572" y="1808820"/>
              <a:ext cx="936104" cy="57606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719572" y="1808820"/>
              <a:ext cx="936104" cy="57606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4932040" y="1844824"/>
            <a:ext cx="1440160" cy="792882"/>
            <a:chOff x="4932040" y="1844824"/>
            <a:chExt cx="1440160" cy="792882"/>
          </a:xfrm>
        </p:grpSpPr>
        <p:sp>
          <p:nvSpPr>
            <p:cNvPr id="21" name="Rectangle 20"/>
            <p:cNvSpPr/>
            <p:nvPr/>
          </p:nvSpPr>
          <p:spPr>
            <a:xfrm>
              <a:off x="4932040" y="1844824"/>
              <a:ext cx="1440160" cy="792882"/>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46083" name="Object 3"/>
            <p:cNvGraphicFramePr>
              <a:graphicFrameLocks noChangeAspect="1"/>
            </p:cNvGraphicFramePr>
            <p:nvPr>
              <p:extLst>
                <p:ext uri="{D42A27DB-BD31-4B8C-83A1-F6EECF244321}">
                  <p14:modId xmlns:p14="http://schemas.microsoft.com/office/powerpoint/2010/main" val="2890834168"/>
                </p:ext>
              </p:extLst>
            </p:nvPr>
          </p:nvGraphicFramePr>
          <p:xfrm>
            <a:off x="4957763" y="1927554"/>
            <a:ext cx="1377950" cy="633413"/>
          </p:xfrm>
          <a:graphic>
            <a:graphicData uri="http://schemas.openxmlformats.org/presentationml/2006/ole">
              <mc:AlternateContent xmlns:mc="http://schemas.openxmlformats.org/markup-compatibility/2006">
                <mc:Choice xmlns:v="urn:schemas-microsoft-com:vml" Requires="v">
                  <p:oleObj spid="_x0000_s318063" name="Equation" r:id="rId6" imgW="863280" imgH="393480" progId="Equation.3">
                    <p:embed/>
                  </p:oleObj>
                </mc:Choice>
                <mc:Fallback>
                  <p:oleObj name="Equation" r:id="rId6" imgW="863280" imgH="393480" progId="Equation.3">
                    <p:embed/>
                    <p:pic>
                      <p:nvPicPr>
                        <p:cNvPr id="0" name="Picture 16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57763" y="1927554"/>
                          <a:ext cx="1377950" cy="6334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12" name="TextBox 11"/>
          <p:cNvSpPr txBox="1"/>
          <p:nvPr/>
        </p:nvSpPr>
        <p:spPr>
          <a:xfrm>
            <a:off x="3577252" y="2858032"/>
            <a:ext cx="5184576" cy="646331"/>
          </a:xfrm>
          <a:prstGeom prst="rect">
            <a:avLst/>
          </a:prstGeom>
          <a:noFill/>
        </p:spPr>
        <p:txBody>
          <a:bodyPr wrap="square" rtlCol="0">
            <a:spAutoFit/>
          </a:bodyPr>
          <a:lstStyle/>
          <a:p>
            <a:r>
              <a:rPr lang="en-US" dirty="0" smtClean="0"/>
              <a:t>We write </a:t>
            </a:r>
            <a:r>
              <a:rPr lang="en-US" i="1" dirty="0" err="1" smtClean="0"/>
              <a:t>p</a:t>
            </a:r>
            <a:r>
              <a:rPr lang="en-US" i="1" baseline="-25000" dirty="0" err="1" smtClean="0"/>
              <a:t>ultimate</a:t>
            </a:r>
            <a:r>
              <a:rPr lang="en-US" i="1" dirty="0" smtClean="0"/>
              <a:t> </a:t>
            </a:r>
            <a:r>
              <a:rPr lang="en-US" dirty="0" smtClean="0"/>
              <a:t>because this pressure won’t decrease on the time scale of observation (ex. 1h) </a:t>
            </a:r>
            <a:endParaRPr lang="en-US" dirty="0"/>
          </a:p>
        </p:txBody>
      </p:sp>
      <p:sp>
        <p:nvSpPr>
          <p:cNvPr id="15" name="TextBox 14"/>
          <p:cNvSpPr txBox="1"/>
          <p:nvPr/>
        </p:nvSpPr>
        <p:spPr>
          <a:xfrm>
            <a:off x="467544" y="3729806"/>
            <a:ext cx="8280920" cy="923330"/>
          </a:xfrm>
          <a:prstGeom prst="rect">
            <a:avLst/>
          </a:prstGeom>
          <a:noFill/>
        </p:spPr>
        <p:txBody>
          <a:bodyPr wrap="square" rtlCol="0">
            <a:spAutoFit/>
          </a:bodyPr>
          <a:lstStyle/>
          <a:p>
            <a:r>
              <a:rPr lang="en-US" dirty="0" smtClean="0"/>
              <a:t>Actually, it decreases, because </a:t>
            </a:r>
            <a:r>
              <a:rPr lang="en-US" i="1" dirty="0" err="1" smtClean="0">
                <a:latin typeface="Cambria" pitchFamily="18" charset="0"/>
              </a:rPr>
              <a:t>Q</a:t>
            </a:r>
            <a:r>
              <a:rPr lang="en-US" i="1" baseline="-25000" dirty="0" err="1" smtClean="0">
                <a:latin typeface="Cambria" pitchFamily="18" charset="0"/>
              </a:rPr>
              <a:t>out</a:t>
            </a:r>
            <a:r>
              <a:rPr lang="en-US" i="1" dirty="0" smtClean="0"/>
              <a:t> </a:t>
            </a:r>
            <a:r>
              <a:rPr lang="en-US" dirty="0" smtClean="0"/>
              <a:t>decreases, but this process is much slower.</a:t>
            </a:r>
          </a:p>
          <a:p>
            <a:r>
              <a:rPr lang="en-US" dirty="0" smtClean="0"/>
              <a:t>The walls of the vessel get progressively emptied from their initial gas contents and gas release to the free volume decreases.</a:t>
            </a:r>
          </a:p>
        </p:txBody>
      </p:sp>
      <p:grpSp>
        <p:nvGrpSpPr>
          <p:cNvPr id="46081" name="Group 46080"/>
          <p:cNvGrpSpPr/>
          <p:nvPr/>
        </p:nvGrpSpPr>
        <p:grpSpPr>
          <a:xfrm>
            <a:off x="323528" y="980728"/>
            <a:ext cx="8640960" cy="2817604"/>
            <a:chOff x="323528" y="980728"/>
            <a:chExt cx="8640960" cy="2817604"/>
          </a:xfrm>
        </p:grpSpPr>
        <p:sp>
          <p:nvSpPr>
            <p:cNvPr id="4" name="TextBox 3"/>
            <p:cNvSpPr txBox="1"/>
            <p:nvPr/>
          </p:nvSpPr>
          <p:spPr>
            <a:xfrm>
              <a:off x="3275856" y="980728"/>
              <a:ext cx="5688632" cy="923330"/>
            </a:xfrm>
            <a:prstGeom prst="rect">
              <a:avLst/>
            </a:prstGeom>
            <a:noFill/>
          </p:spPr>
          <p:txBody>
            <a:bodyPr wrap="square" rtlCol="0">
              <a:spAutoFit/>
            </a:bodyPr>
            <a:lstStyle/>
            <a:p>
              <a:r>
                <a:rPr lang="en-US" dirty="0" smtClean="0"/>
                <a:t>When pressure ceases to fall and becomes constant on the time scale of observation, </a:t>
              </a:r>
              <a:r>
                <a:rPr lang="en-US" i="1" dirty="0" err="1" smtClean="0">
                  <a:latin typeface="Cambria" pitchFamily="18" charset="0"/>
                </a:rPr>
                <a:t>dp</a:t>
              </a:r>
              <a:r>
                <a:rPr lang="en-US" i="1" dirty="0" smtClean="0">
                  <a:latin typeface="Cambria" pitchFamily="18" charset="0"/>
                </a:rPr>
                <a:t>/</a:t>
              </a:r>
              <a:r>
                <a:rPr lang="en-US" i="1" dirty="0" err="1" smtClean="0">
                  <a:latin typeface="Cambria" pitchFamily="18" charset="0"/>
                </a:rPr>
                <a:t>dt</a:t>
              </a:r>
              <a:r>
                <a:rPr lang="en-US" i="1" dirty="0" smtClean="0">
                  <a:latin typeface="Cambria" pitchFamily="18" charset="0"/>
                </a:rPr>
                <a:t>=0</a:t>
              </a:r>
              <a:r>
                <a:rPr lang="en-US" dirty="0" smtClean="0"/>
                <a:t>.</a:t>
              </a:r>
            </a:p>
            <a:p>
              <a:r>
                <a:rPr lang="en-US" dirty="0"/>
                <a:t>T</a:t>
              </a:r>
              <a:r>
                <a:rPr lang="en-US" dirty="0" smtClean="0"/>
                <a:t>he equation becomes:</a:t>
              </a:r>
              <a:endParaRPr lang="en-US" dirty="0"/>
            </a:p>
          </p:txBody>
        </p:sp>
        <p:grpSp>
          <p:nvGrpSpPr>
            <p:cNvPr id="19" name="Group 18"/>
            <p:cNvGrpSpPr/>
            <p:nvPr/>
          </p:nvGrpSpPr>
          <p:grpSpPr>
            <a:xfrm>
              <a:off x="323528" y="2204864"/>
              <a:ext cx="2908274" cy="1593468"/>
              <a:chOff x="467544" y="2420888"/>
              <a:chExt cx="2908274" cy="1593468"/>
            </a:xfrm>
          </p:grpSpPr>
          <p:cxnSp>
            <p:nvCxnSpPr>
              <p:cNvPr id="11" name="Straight Arrow Connector 10"/>
              <p:cNvCxnSpPr/>
              <p:nvPr/>
            </p:nvCxnSpPr>
            <p:spPr>
              <a:xfrm rot="5400000" flipH="1" flipV="1">
                <a:off x="252314" y="3068960"/>
                <a:ext cx="11521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828378" y="3645024"/>
                <a:ext cx="252028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Freeform 13"/>
              <p:cNvSpPr/>
              <p:nvPr/>
            </p:nvSpPr>
            <p:spPr>
              <a:xfrm rot="237543">
                <a:off x="1040475" y="2568654"/>
                <a:ext cx="2163147" cy="745851"/>
              </a:xfrm>
              <a:custGeom>
                <a:avLst/>
                <a:gdLst>
                  <a:gd name="connsiteX0" fmla="*/ 0 w 2199861"/>
                  <a:gd name="connsiteY0" fmla="*/ 0 h 711200"/>
                  <a:gd name="connsiteX1" fmla="*/ 410818 w 2199861"/>
                  <a:gd name="connsiteY1" fmla="*/ 556592 h 711200"/>
                  <a:gd name="connsiteX2" fmla="*/ 861392 w 2199861"/>
                  <a:gd name="connsiteY2" fmla="*/ 689113 h 711200"/>
                  <a:gd name="connsiteX3" fmla="*/ 1311965 w 2199861"/>
                  <a:gd name="connsiteY3" fmla="*/ 689113 h 711200"/>
                  <a:gd name="connsiteX4" fmla="*/ 2199861 w 2199861"/>
                  <a:gd name="connsiteY4" fmla="*/ 675861 h 711200"/>
                  <a:gd name="connsiteX0" fmla="*/ 0 w 2163147"/>
                  <a:gd name="connsiteY0" fmla="*/ 0 h 716294"/>
                  <a:gd name="connsiteX1" fmla="*/ 410818 w 2163147"/>
                  <a:gd name="connsiteY1" fmla="*/ 556592 h 716294"/>
                  <a:gd name="connsiteX2" fmla="*/ 861392 w 2163147"/>
                  <a:gd name="connsiteY2" fmla="*/ 689113 h 716294"/>
                  <a:gd name="connsiteX3" fmla="*/ 1311965 w 2163147"/>
                  <a:gd name="connsiteY3" fmla="*/ 689113 h 716294"/>
                  <a:gd name="connsiteX4" fmla="*/ 2163147 w 2163147"/>
                  <a:gd name="connsiteY4" fmla="*/ 716294 h 716294"/>
                  <a:gd name="connsiteX0" fmla="*/ 0 w 2163147"/>
                  <a:gd name="connsiteY0" fmla="*/ 0 h 716294"/>
                  <a:gd name="connsiteX1" fmla="*/ 410818 w 2163147"/>
                  <a:gd name="connsiteY1" fmla="*/ 556592 h 716294"/>
                  <a:gd name="connsiteX2" fmla="*/ 861392 w 2163147"/>
                  <a:gd name="connsiteY2" fmla="*/ 689113 h 716294"/>
                  <a:gd name="connsiteX3" fmla="*/ 1299051 w 2163147"/>
                  <a:gd name="connsiteY3" fmla="*/ 716294 h 716294"/>
                  <a:gd name="connsiteX4" fmla="*/ 2163147 w 2163147"/>
                  <a:gd name="connsiteY4" fmla="*/ 716294 h 716294"/>
                  <a:gd name="connsiteX0" fmla="*/ 0 w 2163147"/>
                  <a:gd name="connsiteY0" fmla="*/ 0 h 725636"/>
                  <a:gd name="connsiteX1" fmla="*/ 410818 w 2163147"/>
                  <a:gd name="connsiteY1" fmla="*/ 556592 h 725636"/>
                  <a:gd name="connsiteX2" fmla="*/ 855266 w 2163147"/>
                  <a:gd name="connsiteY2" fmla="*/ 712839 h 725636"/>
                  <a:gd name="connsiteX3" fmla="*/ 1299051 w 2163147"/>
                  <a:gd name="connsiteY3" fmla="*/ 716294 h 725636"/>
                  <a:gd name="connsiteX4" fmla="*/ 2163147 w 2163147"/>
                  <a:gd name="connsiteY4" fmla="*/ 716294 h 725636"/>
                  <a:gd name="connsiteX0" fmla="*/ 0 w 2163147"/>
                  <a:gd name="connsiteY0" fmla="*/ 0 h 739640"/>
                  <a:gd name="connsiteX1" fmla="*/ 410818 w 2163147"/>
                  <a:gd name="connsiteY1" fmla="*/ 556592 h 739640"/>
                  <a:gd name="connsiteX2" fmla="*/ 855266 w 2163147"/>
                  <a:gd name="connsiteY2" fmla="*/ 712839 h 739640"/>
                  <a:gd name="connsiteX3" fmla="*/ 1300656 w 2163147"/>
                  <a:gd name="connsiteY3" fmla="*/ 739485 h 739640"/>
                  <a:gd name="connsiteX4" fmla="*/ 2163147 w 2163147"/>
                  <a:gd name="connsiteY4" fmla="*/ 716294 h 739640"/>
                  <a:gd name="connsiteX0" fmla="*/ 0 w 2163147"/>
                  <a:gd name="connsiteY0" fmla="*/ 0 h 745851"/>
                  <a:gd name="connsiteX1" fmla="*/ 410818 w 2163147"/>
                  <a:gd name="connsiteY1" fmla="*/ 556592 h 745851"/>
                  <a:gd name="connsiteX2" fmla="*/ 855266 w 2163147"/>
                  <a:gd name="connsiteY2" fmla="*/ 712839 h 745851"/>
                  <a:gd name="connsiteX3" fmla="*/ 1433147 w 2163147"/>
                  <a:gd name="connsiteY3" fmla="*/ 745851 h 745851"/>
                  <a:gd name="connsiteX4" fmla="*/ 2163147 w 2163147"/>
                  <a:gd name="connsiteY4" fmla="*/ 716294 h 7458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3147" h="745851">
                    <a:moveTo>
                      <a:pt x="0" y="0"/>
                    </a:moveTo>
                    <a:cubicBezTo>
                      <a:pt x="133626" y="220870"/>
                      <a:pt x="268274" y="437786"/>
                      <a:pt x="410818" y="556592"/>
                    </a:cubicBezTo>
                    <a:cubicBezTo>
                      <a:pt x="553362" y="675398"/>
                      <a:pt x="684878" y="681296"/>
                      <a:pt x="855266" y="712839"/>
                    </a:cubicBezTo>
                    <a:cubicBezTo>
                      <a:pt x="1025654" y="744382"/>
                      <a:pt x="1433147" y="745851"/>
                      <a:pt x="1433147" y="745851"/>
                    </a:cubicBezTo>
                    <a:lnTo>
                      <a:pt x="2163147" y="716294"/>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a:off x="467544" y="2420888"/>
                <a:ext cx="276038" cy="369332"/>
              </a:xfrm>
              <a:prstGeom prst="rect">
                <a:avLst/>
              </a:prstGeom>
              <a:noFill/>
            </p:spPr>
            <p:txBody>
              <a:bodyPr wrap="none" rtlCol="0">
                <a:spAutoFit/>
              </a:bodyPr>
              <a:lstStyle/>
              <a:p>
                <a:r>
                  <a:rPr lang="en-US" i="1" dirty="0" smtClean="0"/>
                  <a:t>p</a:t>
                </a:r>
                <a:endParaRPr lang="en-US" i="1" dirty="0"/>
              </a:p>
            </p:txBody>
          </p:sp>
          <p:sp>
            <p:nvSpPr>
              <p:cNvPr id="18" name="TextBox 17"/>
              <p:cNvSpPr txBox="1"/>
              <p:nvPr/>
            </p:nvSpPr>
            <p:spPr>
              <a:xfrm>
                <a:off x="3131840" y="3645024"/>
                <a:ext cx="243978" cy="369332"/>
              </a:xfrm>
              <a:prstGeom prst="rect">
                <a:avLst/>
              </a:prstGeom>
              <a:noFill/>
            </p:spPr>
            <p:txBody>
              <a:bodyPr wrap="none" rtlCol="0">
                <a:spAutoFit/>
              </a:bodyPr>
              <a:lstStyle/>
              <a:p>
                <a:r>
                  <a:rPr lang="en-US" i="1" dirty="0" smtClean="0"/>
                  <a:t>t</a:t>
                </a:r>
                <a:endParaRPr lang="en-US" i="1" dirty="0"/>
              </a:p>
            </p:txBody>
          </p:sp>
        </p:grpSp>
      </p:grpSp>
      <p:sp>
        <p:nvSpPr>
          <p:cNvPr id="3" name="Slide Number Placeholder 2"/>
          <p:cNvSpPr>
            <a:spLocks noGrp="1"/>
          </p:cNvSpPr>
          <p:nvPr>
            <p:ph type="sldNum" sz="quarter" idx="12"/>
          </p:nvPr>
        </p:nvSpPr>
        <p:spPr/>
        <p:txBody>
          <a:bodyPr/>
          <a:lstStyle/>
          <a:p>
            <a:fld id="{0DF7440C-D25B-4954-BC09-5BBAAA513C42}" type="slidenum">
              <a:rPr lang="en-US" smtClean="0"/>
              <a:pPr/>
              <a:t>24</a:t>
            </a:fld>
            <a:endParaRPr lang="en-US"/>
          </a:p>
        </p:txBody>
      </p:sp>
      <p:grpSp>
        <p:nvGrpSpPr>
          <p:cNvPr id="29" name="Group 28"/>
          <p:cNvGrpSpPr/>
          <p:nvPr/>
        </p:nvGrpSpPr>
        <p:grpSpPr>
          <a:xfrm>
            <a:off x="755576" y="4797152"/>
            <a:ext cx="1584176" cy="720080"/>
            <a:chOff x="755576" y="4797152"/>
            <a:chExt cx="1584176" cy="720080"/>
          </a:xfrm>
        </p:grpSpPr>
        <p:sp>
          <p:nvSpPr>
            <p:cNvPr id="23" name="Rectangle 22"/>
            <p:cNvSpPr/>
            <p:nvPr/>
          </p:nvSpPr>
          <p:spPr>
            <a:xfrm>
              <a:off x="755576" y="4797152"/>
              <a:ext cx="1584176" cy="720080"/>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24" name="Object 3"/>
            <p:cNvGraphicFramePr>
              <a:graphicFrameLocks noChangeAspect="1"/>
            </p:cNvGraphicFramePr>
            <p:nvPr>
              <p:extLst>
                <p:ext uri="{D42A27DB-BD31-4B8C-83A1-F6EECF244321}">
                  <p14:modId xmlns:p14="http://schemas.microsoft.com/office/powerpoint/2010/main" val="2123819012"/>
                </p:ext>
              </p:extLst>
            </p:nvPr>
          </p:nvGraphicFramePr>
          <p:xfrm>
            <a:off x="839788" y="4848547"/>
            <a:ext cx="1439862" cy="633412"/>
          </p:xfrm>
          <a:graphic>
            <a:graphicData uri="http://schemas.openxmlformats.org/presentationml/2006/ole">
              <mc:AlternateContent xmlns:mc="http://schemas.openxmlformats.org/markup-compatibility/2006">
                <mc:Choice xmlns:v="urn:schemas-microsoft-com:vml" Requires="v">
                  <p:oleObj spid="_x0000_s318064" name="Equation" r:id="rId8" imgW="901440" imgH="393480" progId="Equation.3">
                    <p:embed/>
                  </p:oleObj>
                </mc:Choice>
                <mc:Fallback>
                  <p:oleObj name="Equation" r:id="rId8" imgW="901440" imgH="393480" progId="Equation.3">
                    <p:embed/>
                    <p:pic>
                      <p:nvPicPr>
                        <p:cNvPr id="0" name="Picture 16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9788" y="4848547"/>
                          <a:ext cx="1439862" cy="633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31" name="Group 30"/>
          <p:cNvGrpSpPr/>
          <p:nvPr/>
        </p:nvGrpSpPr>
        <p:grpSpPr>
          <a:xfrm>
            <a:off x="2843808" y="4797151"/>
            <a:ext cx="2860080" cy="720081"/>
            <a:chOff x="2843808" y="4797151"/>
            <a:chExt cx="2860080" cy="720081"/>
          </a:xfrm>
        </p:grpSpPr>
        <p:sp>
          <p:nvSpPr>
            <p:cNvPr id="5" name="Right Arrow 4"/>
            <p:cNvSpPr/>
            <p:nvPr/>
          </p:nvSpPr>
          <p:spPr>
            <a:xfrm>
              <a:off x="2843808" y="5013176"/>
              <a:ext cx="648072"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3635896" y="4797151"/>
              <a:ext cx="2016224" cy="720081"/>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26" name="Object 3"/>
            <p:cNvGraphicFramePr>
              <a:graphicFrameLocks noChangeAspect="1"/>
            </p:cNvGraphicFramePr>
            <p:nvPr>
              <p:extLst>
                <p:ext uri="{D42A27DB-BD31-4B8C-83A1-F6EECF244321}">
                  <p14:modId xmlns:p14="http://schemas.microsoft.com/office/powerpoint/2010/main" val="3720154457"/>
                </p:ext>
              </p:extLst>
            </p:nvPr>
          </p:nvGraphicFramePr>
          <p:xfrm>
            <a:off x="3581400" y="4838700"/>
            <a:ext cx="2122488" cy="622300"/>
          </p:xfrm>
          <a:graphic>
            <a:graphicData uri="http://schemas.openxmlformats.org/presentationml/2006/ole">
              <mc:AlternateContent xmlns:mc="http://schemas.openxmlformats.org/markup-compatibility/2006">
                <mc:Choice xmlns:v="urn:schemas-microsoft-com:vml" Requires="v">
                  <p:oleObj spid="_x0000_s318065" name="Equation" r:id="rId10" imgW="1333440" imgH="393480" progId="Equation.3">
                    <p:embed/>
                  </p:oleObj>
                </mc:Choice>
                <mc:Fallback>
                  <p:oleObj name="Equation" r:id="rId10" imgW="1333440" imgH="393480" progId="Equation.3">
                    <p:embed/>
                    <p:pic>
                      <p:nvPicPr>
                        <p:cNvPr id="0" name="Picture 163"/>
                        <p:cNvPicPr>
                          <a:picLocks noChangeAspect="1" noChangeArrowheads="1"/>
                        </p:cNvPicPr>
                        <p:nvPr/>
                      </p:nvPicPr>
                      <p:blipFill>
                        <a:blip r:embed="rId11"/>
                        <a:srcRect/>
                        <a:stretch>
                          <a:fillRect/>
                        </a:stretch>
                      </p:blipFill>
                      <p:spPr bwMode="auto">
                        <a:xfrm>
                          <a:off x="3581400" y="4838700"/>
                          <a:ext cx="2122488" cy="622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aphicFrame>
        <p:nvGraphicFramePr>
          <p:cNvPr id="9" name="Object 8"/>
          <p:cNvGraphicFramePr>
            <a:graphicFrameLocks noChangeAspect="1"/>
          </p:cNvGraphicFramePr>
          <p:nvPr>
            <p:extLst>
              <p:ext uri="{D42A27DB-BD31-4B8C-83A1-F6EECF244321}">
                <p14:modId xmlns:p14="http://schemas.microsoft.com/office/powerpoint/2010/main" val="774764735"/>
              </p:ext>
            </p:extLst>
          </p:nvPr>
        </p:nvGraphicFramePr>
        <p:xfrm>
          <a:off x="4268378" y="5821577"/>
          <a:ext cx="2479451" cy="595964"/>
        </p:xfrm>
        <a:graphic>
          <a:graphicData uri="http://schemas.openxmlformats.org/presentationml/2006/ole">
            <mc:AlternateContent xmlns:mc="http://schemas.openxmlformats.org/markup-compatibility/2006">
              <mc:Choice xmlns:v="urn:schemas-microsoft-com:vml" Requires="v">
                <p:oleObj spid="_x0000_s318066" name="Equation" r:id="rId12" imgW="1650960" imgH="393480" progId="Equation.3">
                  <p:embed/>
                </p:oleObj>
              </mc:Choice>
              <mc:Fallback>
                <p:oleObj name="Equation" r:id="rId12" imgW="1650960" imgH="393480" progId="Equation.3">
                  <p:embed/>
                  <p:pic>
                    <p:nvPicPr>
                      <p:cNvPr id="0" name="Picture 16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268378" y="5821577"/>
                        <a:ext cx="2479451" cy="59596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26"/>
          <p:cNvGraphicFramePr>
            <a:graphicFrameLocks noChangeAspect="1"/>
          </p:cNvGraphicFramePr>
          <p:nvPr>
            <p:extLst>
              <p:ext uri="{D42A27DB-BD31-4B8C-83A1-F6EECF244321}">
                <p14:modId xmlns:p14="http://schemas.microsoft.com/office/powerpoint/2010/main" val="861708355"/>
              </p:ext>
            </p:extLst>
          </p:nvPr>
        </p:nvGraphicFramePr>
        <p:xfrm>
          <a:off x="6914558" y="5827116"/>
          <a:ext cx="1941819" cy="584885"/>
        </p:xfrm>
        <a:graphic>
          <a:graphicData uri="http://schemas.openxmlformats.org/presentationml/2006/ole">
            <mc:AlternateContent xmlns:mc="http://schemas.openxmlformats.org/markup-compatibility/2006">
              <mc:Choice xmlns:v="urn:schemas-microsoft-com:vml" Requires="v">
                <p:oleObj spid="_x0000_s318067" name="Equation" r:id="rId14" imgW="1485720" imgH="444240" progId="Equation.3">
                  <p:embed/>
                </p:oleObj>
              </mc:Choice>
              <mc:Fallback>
                <p:oleObj name="Equation" r:id="rId14" imgW="1485720" imgH="444240" progId="Equation.3">
                  <p:embed/>
                  <p:pic>
                    <p:nvPicPr>
                      <p:cNvPr id="0" name="Picture 16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914558" y="5827116"/>
                        <a:ext cx="1941819" cy="58488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668855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08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checkerboard(across)">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29"/>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31"/>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46080"/>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9"/>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7564" y="73243"/>
            <a:ext cx="7772400" cy="553998"/>
          </a:xfrm>
        </p:spPr>
        <p:txBody>
          <a:bodyPr/>
          <a:lstStyle/>
          <a:p>
            <a:r>
              <a:rPr lang="en-US" dirty="0" smtClean="0"/>
              <a:t>Example: </a:t>
            </a:r>
            <a:r>
              <a:rPr lang="en-US" dirty="0" err="1" smtClean="0"/>
              <a:t>pumpdown</a:t>
            </a:r>
            <a:r>
              <a:rPr lang="en-US" dirty="0" smtClean="0"/>
              <a:t> with </a:t>
            </a:r>
            <a:r>
              <a:rPr lang="en-US" dirty="0" err="1" smtClean="0"/>
              <a:t>outgassing</a:t>
            </a:r>
            <a:endParaRPr lang="en-US" dirty="0"/>
          </a:p>
        </p:txBody>
      </p:sp>
      <p:grpSp>
        <p:nvGrpSpPr>
          <p:cNvPr id="7" name="Group 6"/>
          <p:cNvGrpSpPr/>
          <p:nvPr/>
        </p:nvGrpSpPr>
        <p:grpSpPr>
          <a:xfrm>
            <a:off x="416185" y="1016451"/>
            <a:ext cx="8044247" cy="1521741"/>
            <a:chOff x="416185" y="1016451"/>
            <a:chExt cx="8044247" cy="1521741"/>
          </a:xfrm>
        </p:grpSpPr>
        <p:sp>
          <p:nvSpPr>
            <p:cNvPr id="4" name="TextBox 3"/>
            <p:cNvSpPr txBox="1"/>
            <p:nvPr/>
          </p:nvSpPr>
          <p:spPr>
            <a:xfrm>
              <a:off x="3203848" y="1016451"/>
              <a:ext cx="5256584" cy="923330"/>
            </a:xfrm>
            <a:prstGeom prst="rect">
              <a:avLst/>
            </a:prstGeom>
            <a:noFill/>
          </p:spPr>
          <p:txBody>
            <a:bodyPr wrap="square" rtlCol="0">
              <a:spAutoFit/>
            </a:bodyPr>
            <a:lstStyle/>
            <a:p>
              <a:r>
                <a:rPr lang="en-US" dirty="0" smtClean="0"/>
                <a:t>From the pressure and applied pumping speed, you can evaluate the outgassing rate and see if it is conform to expectation</a:t>
              </a:r>
              <a:endParaRPr lang="en-US" dirty="0"/>
            </a:p>
          </p:txBody>
        </p:sp>
        <p:grpSp>
          <p:nvGrpSpPr>
            <p:cNvPr id="6" name="Group 5"/>
            <p:cNvGrpSpPr/>
            <p:nvPr/>
          </p:nvGrpSpPr>
          <p:grpSpPr>
            <a:xfrm>
              <a:off x="416185" y="1026024"/>
              <a:ext cx="1491520" cy="1512168"/>
              <a:chOff x="416185" y="1026024"/>
              <a:chExt cx="1491520" cy="1512168"/>
            </a:xfrm>
          </p:grpSpPr>
          <p:grpSp>
            <p:nvGrpSpPr>
              <p:cNvPr id="3" name="Group 2"/>
              <p:cNvGrpSpPr/>
              <p:nvPr/>
            </p:nvGrpSpPr>
            <p:grpSpPr>
              <a:xfrm>
                <a:off x="416185" y="1026024"/>
                <a:ext cx="1491520" cy="1512168"/>
                <a:chOff x="416185" y="1026024"/>
                <a:chExt cx="1491520" cy="1512168"/>
              </a:xfrm>
            </p:grpSpPr>
            <p:sp>
              <p:nvSpPr>
                <p:cNvPr id="35" name="Rectangle 34"/>
                <p:cNvSpPr/>
                <p:nvPr/>
              </p:nvSpPr>
              <p:spPr>
                <a:xfrm>
                  <a:off x="416185" y="1026024"/>
                  <a:ext cx="1491520" cy="1512168"/>
                </a:xfrm>
                <a:prstGeom prst="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56322" name="Object 2"/>
                <p:cNvGraphicFramePr>
                  <a:graphicFrameLocks noChangeAspect="1"/>
                </p:cNvGraphicFramePr>
                <p:nvPr>
                  <p:extLst>
                    <p:ext uri="{D42A27DB-BD31-4B8C-83A1-F6EECF244321}">
                      <p14:modId xmlns:p14="http://schemas.microsoft.com/office/powerpoint/2010/main" val="1724402965"/>
                    </p:ext>
                  </p:extLst>
                </p:nvPr>
              </p:nvGraphicFramePr>
              <p:xfrm>
                <a:off x="467544" y="1049074"/>
                <a:ext cx="893763" cy="633412"/>
              </p:xfrm>
              <a:graphic>
                <a:graphicData uri="http://schemas.openxmlformats.org/presentationml/2006/ole">
                  <mc:AlternateContent xmlns:mc="http://schemas.openxmlformats.org/markup-compatibility/2006">
                    <mc:Choice xmlns:v="urn:schemas-microsoft-com:vml" Requires="v">
                      <p:oleObj spid="_x0000_s401728" name="Equation" r:id="rId4" imgW="558720" imgH="393480" progId="Equation.3">
                        <p:embed/>
                      </p:oleObj>
                    </mc:Choice>
                    <mc:Fallback>
                      <p:oleObj name="Equation" r:id="rId4" imgW="558720" imgH="393480" progId="Equation.3">
                        <p:embed/>
                        <p:pic>
                          <p:nvPicPr>
                            <p:cNvPr id="0" name="Picture 8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1049074"/>
                              <a:ext cx="893763" cy="633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aphicFrame>
            <p:nvGraphicFramePr>
              <p:cNvPr id="56323" name="Object 3"/>
              <p:cNvGraphicFramePr>
                <a:graphicFrameLocks noChangeAspect="1"/>
              </p:cNvGraphicFramePr>
              <p:nvPr>
                <p:extLst>
                  <p:ext uri="{D42A27DB-BD31-4B8C-83A1-F6EECF244321}">
                    <p14:modId xmlns:p14="http://schemas.microsoft.com/office/powerpoint/2010/main" val="1105526970"/>
                  </p:ext>
                </p:extLst>
              </p:nvPr>
            </p:nvGraphicFramePr>
            <p:xfrm>
              <a:off x="467544" y="1844824"/>
              <a:ext cx="1068388" cy="622300"/>
            </p:xfrm>
            <a:graphic>
              <a:graphicData uri="http://schemas.openxmlformats.org/presentationml/2006/ole">
                <mc:AlternateContent xmlns:mc="http://schemas.openxmlformats.org/markup-compatibility/2006">
                  <mc:Choice xmlns:v="urn:schemas-microsoft-com:vml" Requires="v">
                    <p:oleObj spid="_x0000_s401729" name="Equation" r:id="rId6" imgW="672840" imgH="393480" progId="Equation.3">
                      <p:embed/>
                    </p:oleObj>
                  </mc:Choice>
                  <mc:Fallback>
                    <p:oleObj name="Equation" r:id="rId6" imgW="672840" imgH="393480" progId="Equation.3">
                      <p:embed/>
                      <p:pic>
                        <p:nvPicPr>
                          <p:cNvPr id="0" name="Picture 8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7544" y="1844824"/>
                            <a:ext cx="1068388" cy="622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sp>
        <p:nvSpPr>
          <p:cNvPr id="30" name="TextBox 29"/>
          <p:cNvSpPr txBox="1"/>
          <p:nvPr/>
        </p:nvSpPr>
        <p:spPr>
          <a:xfrm>
            <a:off x="233408" y="2636912"/>
            <a:ext cx="8659071" cy="3693319"/>
          </a:xfrm>
          <a:prstGeom prst="rect">
            <a:avLst/>
          </a:prstGeom>
          <a:solidFill>
            <a:srgbClr val="75D1A3"/>
          </a:solidFill>
        </p:spPr>
        <p:txBody>
          <a:bodyPr wrap="square" rtlCol="0">
            <a:spAutoFit/>
          </a:bodyPr>
          <a:lstStyle/>
          <a:p>
            <a:r>
              <a:rPr lang="en-US" b="1" dirty="0" smtClean="0">
                <a:solidFill>
                  <a:schemeClr val="accent5">
                    <a:lumMod val="75000"/>
                  </a:schemeClr>
                </a:solidFill>
                <a:latin typeface="+mj-lt"/>
              </a:rPr>
              <a:t>Example: </a:t>
            </a:r>
          </a:p>
          <a:p>
            <a:r>
              <a:rPr lang="en-US" dirty="0" smtClean="0"/>
              <a:t>A stainless </a:t>
            </a:r>
            <a:r>
              <a:rPr lang="en-US" dirty="0" smtClean="0">
                <a:latin typeface="Cambria" pitchFamily="18" charset="0"/>
              </a:rPr>
              <a:t>steel vacuum vessel of 1m length and 250mm diameter is evacuated by one pumping group of an effective pumping speed 50l/s. After 5h pumping, pressure has stabilized at ~1·10</a:t>
            </a:r>
            <a:r>
              <a:rPr lang="en-US" baseline="30000" dirty="0" smtClean="0">
                <a:latin typeface="Cambria" pitchFamily="18" charset="0"/>
              </a:rPr>
              <a:t>-6</a:t>
            </a:r>
            <a:r>
              <a:rPr lang="en-US" dirty="0" smtClean="0">
                <a:latin typeface="Cambria" pitchFamily="18" charset="0"/>
              </a:rPr>
              <a:t>mbar.</a:t>
            </a:r>
          </a:p>
          <a:p>
            <a:r>
              <a:rPr lang="en-US" dirty="0" smtClean="0">
                <a:latin typeface="Cambria" pitchFamily="18" charset="0"/>
              </a:rPr>
              <a:t>Do you consider that everything is running fine?</a:t>
            </a:r>
          </a:p>
          <a:p>
            <a:endParaRPr lang="en-US" dirty="0">
              <a:latin typeface="Cambria" pitchFamily="18" charset="0"/>
            </a:endParaRPr>
          </a:p>
          <a:p>
            <a:r>
              <a:rPr lang="en-US" dirty="0" err="1" smtClean="0">
                <a:latin typeface="Cambria" pitchFamily="18" charset="0"/>
              </a:rPr>
              <a:t>p·S</a:t>
            </a:r>
            <a:r>
              <a:rPr lang="en-US" dirty="0" smtClean="0">
                <a:latin typeface="Cambria" pitchFamily="18" charset="0"/>
              </a:rPr>
              <a:t>=5·10</a:t>
            </a:r>
            <a:r>
              <a:rPr lang="en-US" baseline="30000" dirty="0" smtClean="0">
                <a:latin typeface="Cambria" pitchFamily="18" charset="0"/>
              </a:rPr>
              <a:t>-7</a:t>
            </a:r>
            <a:r>
              <a:rPr lang="en-US" dirty="0" smtClean="0">
                <a:latin typeface="Cambria" pitchFamily="18" charset="0"/>
              </a:rPr>
              <a:t>mbar·l/s</a:t>
            </a:r>
          </a:p>
          <a:p>
            <a:endParaRPr lang="en-US" dirty="0" smtClean="0">
              <a:latin typeface="Cambria" pitchFamily="18" charset="0"/>
            </a:endParaRPr>
          </a:p>
          <a:p>
            <a:r>
              <a:rPr lang="en-US" dirty="0" smtClean="0">
                <a:latin typeface="Cambria" pitchFamily="18" charset="0"/>
              </a:rPr>
              <a:t>A=7850 cm</a:t>
            </a:r>
            <a:r>
              <a:rPr lang="en-US" baseline="30000" dirty="0" smtClean="0">
                <a:latin typeface="Cambria" pitchFamily="18" charset="0"/>
              </a:rPr>
              <a:t>2</a:t>
            </a:r>
          </a:p>
          <a:p>
            <a:r>
              <a:rPr lang="en-US" dirty="0" smtClean="0">
                <a:latin typeface="Cambria" pitchFamily="18" charset="0"/>
              </a:rPr>
              <a:t>t=5hr=18,000s	</a:t>
            </a:r>
            <a:r>
              <a:rPr lang="en-US" dirty="0" smtClean="0">
                <a:latin typeface="Symbol" pitchFamily="18" charset="2"/>
              </a:rPr>
              <a:t>j</a:t>
            </a:r>
            <a:r>
              <a:rPr lang="en-US" dirty="0" smtClean="0">
                <a:latin typeface="Cambria" pitchFamily="18" charset="0"/>
              </a:rPr>
              <a:t>=3·10</a:t>
            </a:r>
            <a:r>
              <a:rPr lang="en-US" baseline="30000" dirty="0" smtClean="0">
                <a:latin typeface="Cambria" pitchFamily="18" charset="0"/>
              </a:rPr>
              <a:t>-9</a:t>
            </a:r>
            <a:r>
              <a:rPr lang="en-US" dirty="0" smtClean="0">
                <a:latin typeface="Cambria" pitchFamily="18" charset="0"/>
              </a:rPr>
              <a:t>mbar·l/cm</a:t>
            </a:r>
            <a:r>
              <a:rPr lang="en-US" baseline="30000" dirty="0" smtClean="0">
                <a:latin typeface="Cambria" pitchFamily="18" charset="0"/>
              </a:rPr>
              <a:t>2</a:t>
            </a:r>
          </a:p>
          <a:p>
            <a:endParaRPr lang="en-US" dirty="0" smtClean="0">
              <a:latin typeface="Cambria" pitchFamily="18" charset="0"/>
            </a:endParaRPr>
          </a:p>
          <a:p>
            <a:endParaRPr lang="en-US" dirty="0" smtClean="0">
              <a:latin typeface="Cambria" pitchFamily="18" charset="0"/>
            </a:endParaRPr>
          </a:p>
          <a:p>
            <a:endParaRPr lang="en-US" dirty="0" smtClean="0">
              <a:latin typeface="Cambria" pitchFamily="18" charset="0"/>
            </a:endParaRPr>
          </a:p>
        </p:txBody>
      </p:sp>
      <p:sp>
        <p:nvSpPr>
          <p:cNvPr id="5" name="Slide Number Placeholder 4"/>
          <p:cNvSpPr>
            <a:spLocks noGrp="1"/>
          </p:cNvSpPr>
          <p:nvPr>
            <p:ph type="sldNum" sz="quarter" idx="12"/>
          </p:nvPr>
        </p:nvSpPr>
        <p:spPr/>
        <p:txBody>
          <a:bodyPr/>
          <a:lstStyle/>
          <a:p>
            <a:fld id="{0DF7440C-D25B-4954-BC09-5BBAAA513C42}" type="slidenum">
              <a:rPr lang="en-US" smtClean="0"/>
              <a:pPr/>
              <a:t>25</a:t>
            </a:fld>
            <a:endParaRPr lang="en-US"/>
          </a:p>
        </p:txBody>
      </p:sp>
      <p:graphicFrame>
        <p:nvGraphicFramePr>
          <p:cNvPr id="12" name="Object 11"/>
          <p:cNvGraphicFramePr>
            <a:graphicFrameLocks noChangeAspect="1"/>
          </p:cNvGraphicFramePr>
          <p:nvPr/>
        </p:nvGraphicFramePr>
        <p:xfrm>
          <a:off x="307069" y="5517232"/>
          <a:ext cx="4480955" cy="648072"/>
        </p:xfrm>
        <a:graphic>
          <a:graphicData uri="http://schemas.openxmlformats.org/presentationml/2006/ole">
            <mc:AlternateContent xmlns:mc="http://schemas.openxmlformats.org/markup-compatibility/2006">
              <mc:Choice xmlns:v="urn:schemas-microsoft-com:vml" Requires="v">
                <p:oleObj spid="_x0000_s401730" name="Equation" r:id="rId8" imgW="3073320" imgH="444240" progId="Equation.3">
                  <p:embed/>
                </p:oleObj>
              </mc:Choice>
              <mc:Fallback>
                <p:oleObj name="Equation" r:id="rId8" imgW="3073320" imgH="444240" progId="Equation.3">
                  <p:embed/>
                  <p:pic>
                    <p:nvPicPr>
                      <p:cNvPr id="0" name="Picture 9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7069" y="5517232"/>
                        <a:ext cx="4480955" cy="6480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18059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0">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55576" y="2852936"/>
            <a:ext cx="7848872" cy="707886"/>
          </a:xfrm>
        </p:spPr>
        <p:txBody>
          <a:bodyPr/>
          <a:lstStyle/>
          <a:p>
            <a:pPr algn="ctr"/>
            <a:r>
              <a:rPr lang="en-GB" cap="none" dirty="0" smtClean="0">
                <a:solidFill>
                  <a:srgbClr val="0055A0"/>
                </a:solidFill>
              </a:rPr>
              <a:t>Conductance</a:t>
            </a:r>
            <a:endParaRPr lang="en-GB" cap="none" dirty="0">
              <a:solidFill>
                <a:srgbClr val="0055A0"/>
              </a:solidFill>
            </a:endParaRPr>
          </a:p>
        </p:txBody>
      </p:sp>
      <p:sp>
        <p:nvSpPr>
          <p:cNvPr id="3" name="Slide Number Placeholder 2"/>
          <p:cNvSpPr>
            <a:spLocks noGrp="1"/>
          </p:cNvSpPr>
          <p:nvPr>
            <p:ph type="sldNum" sz="quarter" idx="12"/>
          </p:nvPr>
        </p:nvSpPr>
        <p:spPr/>
        <p:txBody>
          <a:bodyPr/>
          <a:lstStyle/>
          <a:p>
            <a:fld id="{0DF7440C-D25B-4954-BC09-5BBAAA513C42}" type="slidenum">
              <a:rPr lang="en-US" smtClean="0"/>
              <a:pPr/>
              <a:t>26</a:t>
            </a:fld>
            <a:endParaRPr lang="en-US"/>
          </a:p>
        </p:txBody>
      </p:sp>
    </p:spTree>
    <p:extLst>
      <p:ext uri="{BB962C8B-B14F-4D97-AF65-F5344CB8AC3E}">
        <p14:creationId xmlns:p14="http://schemas.microsoft.com/office/powerpoint/2010/main" val="32703774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Conductance</a:t>
            </a:r>
            <a:endParaRPr lang="en-US" dirty="0"/>
          </a:p>
        </p:txBody>
      </p:sp>
      <p:grpSp>
        <p:nvGrpSpPr>
          <p:cNvPr id="27" name="Group 26"/>
          <p:cNvGrpSpPr/>
          <p:nvPr/>
        </p:nvGrpSpPr>
        <p:grpSpPr>
          <a:xfrm>
            <a:off x="323528" y="1052736"/>
            <a:ext cx="3028950" cy="1419225"/>
            <a:chOff x="733425" y="1628775"/>
            <a:chExt cx="3028950" cy="1419225"/>
          </a:xfrm>
        </p:grpSpPr>
        <p:sp>
          <p:nvSpPr>
            <p:cNvPr id="58" name="Freeform 57"/>
            <p:cNvSpPr/>
            <p:nvPr/>
          </p:nvSpPr>
          <p:spPr>
            <a:xfrm>
              <a:off x="733425" y="1857375"/>
              <a:ext cx="3028950" cy="1190625"/>
            </a:xfrm>
            <a:custGeom>
              <a:avLst/>
              <a:gdLst>
                <a:gd name="connsiteX0" fmla="*/ 0 w 3028950"/>
                <a:gd name="connsiteY0" fmla="*/ 0 h 1190625"/>
                <a:gd name="connsiteX1" fmla="*/ 190500 w 3028950"/>
                <a:gd name="connsiteY1" fmla="*/ 0 h 1190625"/>
                <a:gd name="connsiteX2" fmla="*/ 190500 w 3028950"/>
                <a:gd name="connsiteY2" fmla="*/ 1190625 h 1190625"/>
                <a:gd name="connsiteX3" fmla="*/ 971550 w 3028950"/>
                <a:gd name="connsiteY3" fmla="*/ 1190625 h 1190625"/>
                <a:gd name="connsiteX4" fmla="*/ 971550 w 3028950"/>
                <a:gd name="connsiteY4" fmla="*/ 400050 h 1190625"/>
                <a:gd name="connsiteX5" fmla="*/ 1962150 w 3028950"/>
                <a:gd name="connsiteY5" fmla="*/ 400050 h 1190625"/>
                <a:gd name="connsiteX6" fmla="*/ 1962150 w 3028950"/>
                <a:gd name="connsiteY6" fmla="*/ 1171575 h 1190625"/>
                <a:gd name="connsiteX7" fmla="*/ 2867025 w 3028950"/>
                <a:gd name="connsiteY7" fmla="*/ 1171575 h 1190625"/>
                <a:gd name="connsiteX8" fmla="*/ 2867025 w 3028950"/>
                <a:gd name="connsiteY8" fmla="*/ 1066800 h 1190625"/>
                <a:gd name="connsiteX9" fmla="*/ 3028950 w 3028950"/>
                <a:gd name="connsiteY9" fmla="*/ 1066800 h 1190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28950" h="1190625">
                  <a:moveTo>
                    <a:pt x="0" y="0"/>
                  </a:moveTo>
                  <a:lnTo>
                    <a:pt x="190500" y="0"/>
                  </a:lnTo>
                  <a:lnTo>
                    <a:pt x="190500" y="1190625"/>
                  </a:lnTo>
                  <a:lnTo>
                    <a:pt x="971550" y="1190625"/>
                  </a:lnTo>
                  <a:lnTo>
                    <a:pt x="971550" y="400050"/>
                  </a:lnTo>
                  <a:lnTo>
                    <a:pt x="1962150" y="400050"/>
                  </a:lnTo>
                  <a:lnTo>
                    <a:pt x="1962150" y="1171575"/>
                  </a:lnTo>
                  <a:lnTo>
                    <a:pt x="2867025" y="1171575"/>
                  </a:lnTo>
                  <a:lnTo>
                    <a:pt x="2867025" y="1066800"/>
                  </a:lnTo>
                  <a:lnTo>
                    <a:pt x="3028950" y="106680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5" name="Group 24"/>
            <p:cNvGrpSpPr/>
            <p:nvPr/>
          </p:nvGrpSpPr>
          <p:grpSpPr>
            <a:xfrm>
              <a:off x="742949" y="1628775"/>
              <a:ext cx="3000375" cy="1377469"/>
              <a:chOff x="742949" y="1628775"/>
              <a:chExt cx="3000375" cy="1377469"/>
            </a:xfrm>
          </p:grpSpPr>
          <p:sp>
            <p:nvSpPr>
              <p:cNvPr id="57" name="Freeform 56"/>
              <p:cNvSpPr/>
              <p:nvPr/>
            </p:nvSpPr>
            <p:spPr>
              <a:xfrm>
                <a:off x="742949" y="1628775"/>
                <a:ext cx="3000375" cy="1200150"/>
              </a:xfrm>
              <a:custGeom>
                <a:avLst/>
                <a:gdLst>
                  <a:gd name="connsiteX0" fmla="*/ 0 w 3219450"/>
                  <a:gd name="connsiteY0" fmla="*/ 142875 h 1295400"/>
                  <a:gd name="connsiteX1" fmla="*/ 180975 w 3219450"/>
                  <a:gd name="connsiteY1" fmla="*/ 142875 h 1295400"/>
                  <a:gd name="connsiteX2" fmla="*/ 180975 w 3219450"/>
                  <a:gd name="connsiteY2" fmla="*/ 9525 h 1295400"/>
                  <a:gd name="connsiteX3" fmla="*/ 971550 w 3219450"/>
                  <a:gd name="connsiteY3" fmla="*/ 9525 h 1295400"/>
                  <a:gd name="connsiteX4" fmla="*/ 971550 w 3219450"/>
                  <a:gd name="connsiteY4" fmla="*/ 466725 h 1295400"/>
                  <a:gd name="connsiteX5" fmla="*/ 1952625 w 3219450"/>
                  <a:gd name="connsiteY5" fmla="*/ 466725 h 1295400"/>
                  <a:gd name="connsiteX6" fmla="*/ 1962150 w 3219450"/>
                  <a:gd name="connsiteY6" fmla="*/ 0 h 1295400"/>
                  <a:gd name="connsiteX7" fmla="*/ 2838450 w 3219450"/>
                  <a:gd name="connsiteY7" fmla="*/ 0 h 1295400"/>
                  <a:gd name="connsiteX8" fmla="*/ 2838450 w 3219450"/>
                  <a:gd name="connsiteY8" fmla="*/ 1200150 h 1295400"/>
                  <a:gd name="connsiteX9" fmla="*/ 3000375 w 3219450"/>
                  <a:gd name="connsiteY9" fmla="*/ 1200150 h 1295400"/>
                  <a:gd name="connsiteX10" fmla="*/ 3000375 w 3219450"/>
                  <a:gd name="connsiteY10" fmla="*/ 1200150 h 1295400"/>
                  <a:gd name="connsiteX11" fmla="*/ 3219450 w 3219450"/>
                  <a:gd name="connsiteY11" fmla="*/ 1295400 h 129540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71550 w 3000375"/>
                  <a:gd name="connsiteY4" fmla="*/ 466725 h 1200150"/>
                  <a:gd name="connsiteX5" fmla="*/ 1952625 w 3000375"/>
                  <a:gd name="connsiteY5" fmla="*/ 46672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71550 w 3000375"/>
                  <a:gd name="connsiteY4" fmla="*/ 46672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48731 w 3000375"/>
                  <a:gd name="connsiteY3" fmla="*/ 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48731 w 3000375"/>
                  <a:gd name="connsiteY3" fmla="*/ 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48731 w 3000375"/>
                  <a:gd name="connsiteY3" fmla="*/ 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48731 w 3000375"/>
                  <a:gd name="connsiteY3" fmla="*/ 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00375" h="1200150">
                    <a:moveTo>
                      <a:pt x="0" y="142875"/>
                    </a:moveTo>
                    <a:lnTo>
                      <a:pt x="180975" y="142875"/>
                    </a:lnTo>
                    <a:lnTo>
                      <a:pt x="180975" y="9525"/>
                    </a:lnTo>
                    <a:lnTo>
                      <a:pt x="948731" y="25"/>
                    </a:lnTo>
                    <a:lnTo>
                      <a:pt x="948731" y="360065"/>
                    </a:lnTo>
                    <a:lnTo>
                      <a:pt x="1956843" y="360065"/>
                    </a:lnTo>
                    <a:lnTo>
                      <a:pt x="1962150" y="0"/>
                    </a:lnTo>
                    <a:lnTo>
                      <a:pt x="2838450" y="0"/>
                    </a:lnTo>
                    <a:lnTo>
                      <a:pt x="2838450" y="1200150"/>
                    </a:lnTo>
                    <a:lnTo>
                      <a:pt x="3000375" y="1200150"/>
                    </a:lnTo>
                    <a:lnTo>
                      <a:pt x="3000375" y="12001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TextBox 59"/>
              <p:cNvSpPr txBox="1"/>
              <p:nvPr/>
            </p:nvSpPr>
            <p:spPr>
              <a:xfrm>
                <a:off x="971600" y="2636912"/>
                <a:ext cx="393056" cy="369332"/>
              </a:xfrm>
              <a:prstGeom prst="rect">
                <a:avLst/>
              </a:prstGeom>
              <a:noFill/>
            </p:spPr>
            <p:txBody>
              <a:bodyPr wrap="none" rtlCol="0">
                <a:spAutoFit/>
              </a:bodyPr>
              <a:lstStyle/>
              <a:p>
                <a:r>
                  <a:rPr lang="en-US" dirty="0" err="1" smtClean="0"/>
                  <a:t>p</a:t>
                </a:r>
                <a:r>
                  <a:rPr lang="en-US" baseline="-25000" dirty="0" err="1" smtClean="0"/>
                  <a:t>U</a:t>
                </a:r>
                <a:endParaRPr lang="en-US" baseline="-25000" dirty="0"/>
              </a:p>
            </p:txBody>
          </p:sp>
          <p:sp>
            <p:nvSpPr>
              <p:cNvPr id="61" name="TextBox 60"/>
              <p:cNvSpPr txBox="1"/>
              <p:nvPr/>
            </p:nvSpPr>
            <p:spPr>
              <a:xfrm>
                <a:off x="2771800" y="2636912"/>
                <a:ext cx="393056" cy="369332"/>
              </a:xfrm>
              <a:prstGeom prst="rect">
                <a:avLst/>
              </a:prstGeom>
              <a:noFill/>
            </p:spPr>
            <p:txBody>
              <a:bodyPr wrap="none" rtlCol="0">
                <a:spAutoFit/>
              </a:bodyPr>
              <a:lstStyle/>
              <a:p>
                <a:r>
                  <a:rPr lang="en-US" dirty="0" err="1" smtClean="0"/>
                  <a:t>p</a:t>
                </a:r>
                <a:r>
                  <a:rPr lang="en-US" baseline="-25000" dirty="0" err="1" smtClean="0"/>
                  <a:t>D</a:t>
                </a:r>
                <a:endParaRPr lang="en-US" baseline="-25000" dirty="0"/>
              </a:p>
            </p:txBody>
          </p:sp>
          <p:sp>
            <p:nvSpPr>
              <p:cNvPr id="62" name="TextBox 61"/>
              <p:cNvSpPr txBox="1"/>
              <p:nvPr/>
            </p:nvSpPr>
            <p:spPr>
              <a:xfrm>
                <a:off x="1835696" y="1940647"/>
                <a:ext cx="351378" cy="369332"/>
              </a:xfrm>
              <a:prstGeom prst="rect">
                <a:avLst/>
              </a:prstGeom>
              <a:noFill/>
            </p:spPr>
            <p:txBody>
              <a:bodyPr wrap="none" rtlCol="0">
                <a:spAutoFit/>
              </a:bodyPr>
              <a:lstStyle/>
              <a:p>
                <a:r>
                  <a:rPr lang="en-US" dirty="0" smtClean="0"/>
                  <a:t>Q</a:t>
                </a:r>
                <a:endParaRPr lang="en-US" baseline="-25000" dirty="0"/>
              </a:p>
            </p:txBody>
          </p:sp>
        </p:grpSp>
      </p:grpSp>
      <p:grpSp>
        <p:nvGrpSpPr>
          <p:cNvPr id="26" name="Group 25"/>
          <p:cNvGrpSpPr/>
          <p:nvPr/>
        </p:nvGrpSpPr>
        <p:grpSpPr>
          <a:xfrm>
            <a:off x="1547664" y="1700808"/>
            <a:ext cx="327334" cy="657364"/>
            <a:chOff x="1979712" y="2276872"/>
            <a:chExt cx="327334" cy="657364"/>
          </a:xfrm>
        </p:grpSpPr>
        <p:cxnSp>
          <p:nvCxnSpPr>
            <p:cNvPr id="59" name="Straight Arrow Connector 58"/>
            <p:cNvCxnSpPr/>
            <p:nvPr/>
          </p:nvCxnSpPr>
          <p:spPr>
            <a:xfrm rot="5400000" flipH="1" flipV="1">
              <a:off x="2087723" y="2384885"/>
              <a:ext cx="288034" cy="7200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1979712" y="2564904"/>
              <a:ext cx="327334" cy="369332"/>
            </a:xfrm>
            <a:prstGeom prst="rect">
              <a:avLst/>
            </a:prstGeom>
            <a:noFill/>
          </p:spPr>
          <p:txBody>
            <a:bodyPr wrap="none" rtlCol="0">
              <a:spAutoFit/>
            </a:bodyPr>
            <a:lstStyle/>
            <a:p>
              <a:r>
                <a:rPr lang="en-US" dirty="0" smtClean="0"/>
                <a:t>C</a:t>
              </a:r>
              <a:endParaRPr lang="en-US" baseline="-25000" dirty="0"/>
            </a:p>
          </p:txBody>
        </p:sp>
      </p:grpSp>
      <p:grpSp>
        <p:nvGrpSpPr>
          <p:cNvPr id="29" name="Group 28"/>
          <p:cNvGrpSpPr/>
          <p:nvPr/>
        </p:nvGrpSpPr>
        <p:grpSpPr>
          <a:xfrm>
            <a:off x="5148064" y="1052736"/>
            <a:ext cx="2376264" cy="648072"/>
            <a:chOff x="827584" y="3628081"/>
            <a:chExt cx="2376264" cy="609950"/>
          </a:xfrm>
        </p:grpSpPr>
        <p:sp>
          <p:nvSpPr>
            <p:cNvPr id="64" name="Rectangle 63"/>
            <p:cNvSpPr/>
            <p:nvPr/>
          </p:nvSpPr>
          <p:spPr>
            <a:xfrm>
              <a:off x="827584" y="3628081"/>
              <a:ext cx="2376264" cy="609950"/>
            </a:xfrm>
            <a:prstGeom prst="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solidFill>
                  <a:schemeClr val="dk1"/>
                </a:solidFill>
              </a:endParaRPr>
            </a:p>
          </p:txBody>
        </p:sp>
        <p:graphicFrame>
          <p:nvGraphicFramePr>
            <p:cNvPr id="65" name="Object 2"/>
            <p:cNvGraphicFramePr>
              <a:graphicFrameLocks noChangeAspect="1"/>
            </p:cNvGraphicFramePr>
            <p:nvPr/>
          </p:nvGraphicFramePr>
          <p:xfrm>
            <a:off x="1043608" y="3717032"/>
            <a:ext cx="1939925" cy="431800"/>
          </p:xfrm>
          <a:graphic>
            <a:graphicData uri="http://schemas.openxmlformats.org/presentationml/2006/ole">
              <mc:AlternateContent xmlns:mc="http://schemas.openxmlformats.org/markup-compatibility/2006">
                <mc:Choice xmlns:v="urn:schemas-microsoft-com:vml" Requires="v">
                  <p:oleObj spid="_x0000_s254153" name="Equation" r:id="rId4" imgW="1028700" imgH="228600" progId="Equation.3">
                    <p:embed/>
                  </p:oleObj>
                </mc:Choice>
                <mc:Fallback>
                  <p:oleObj name="Equation" r:id="rId4" imgW="1028700" imgH="228600" progId="Equation.3">
                    <p:embed/>
                    <p:pic>
                      <p:nvPicPr>
                        <p:cNvPr id="0" name="Picture 1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608" y="3717032"/>
                          <a:ext cx="1939925"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67" name="TextBox 66"/>
          <p:cNvSpPr txBox="1"/>
          <p:nvPr/>
        </p:nvSpPr>
        <p:spPr>
          <a:xfrm>
            <a:off x="4067944" y="1916832"/>
            <a:ext cx="4824536" cy="1200329"/>
          </a:xfrm>
          <a:prstGeom prst="rect">
            <a:avLst/>
          </a:prstGeom>
          <a:noFill/>
        </p:spPr>
        <p:txBody>
          <a:bodyPr wrap="square" rtlCol="0">
            <a:spAutoFit/>
          </a:bodyPr>
          <a:lstStyle/>
          <a:p>
            <a:r>
              <a:rPr lang="en-US" dirty="0" smtClean="0"/>
              <a:t>This equation relates throughput (</a:t>
            </a:r>
            <a:r>
              <a:rPr lang="en-US" b="1" dirty="0" err="1" smtClean="0"/>
              <a:t>fr.</a:t>
            </a:r>
            <a:r>
              <a:rPr lang="en-US" b="1" dirty="0" smtClean="0"/>
              <a:t> </a:t>
            </a:r>
            <a:r>
              <a:rPr lang="en-US" i="1" dirty="0" err="1" smtClean="0"/>
              <a:t>débit</a:t>
            </a:r>
            <a:r>
              <a:rPr lang="en-US" dirty="0" smtClean="0"/>
              <a:t>) to the </a:t>
            </a:r>
            <a:r>
              <a:rPr lang="en-US" b="1" i="1" dirty="0" smtClean="0"/>
              <a:t>difference</a:t>
            </a:r>
            <a:r>
              <a:rPr lang="en-US" dirty="0" smtClean="0"/>
              <a:t> between upstream and downstream pressure.</a:t>
            </a:r>
          </a:p>
          <a:p>
            <a:r>
              <a:rPr lang="en-US" dirty="0" smtClean="0"/>
              <a:t>It is the DEFINITION of conductance.</a:t>
            </a:r>
            <a:endParaRPr lang="en-US" dirty="0"/>
          </a:p>
        </p:txBody>
      </p:sp>
      <p:sp>
        <p:nvSpPr>
          <p:cNvPr id="90" name="TextBox 89"/>
          <p:cNvSpPr txBox="1"/>
          <p:nvPr/>
        </p:nvSpPr>
        <p:spPr>
          <a:xfrm>
            <a:off x="179512" y="3629923"/>
            <a:ext cx="3672408" cy="2031325"/>
          </a:xfrm>
          <a:prstGeom prst="rect">
            <a:avLst/>
          </a:prstGeom>
          <a:noFill/>
        </p:spPr>
        <p:txBody>
          <a:bodyPr wrap="square" rtlCol="0">
            <a:spAutoFit/>
          </a:bodyPr>
          <a:lstStyle/>
          <a:p>
            <a:r>
              <a:rPr lang="en-US" dirty="0" smtClean="0"/>
              <a:t>The quantity of gas which is flowing across a given pressure difference depends on the </a:t>
            </a:r>
            <a:r>
              <a:rPr lang="en-US" b="1" i="1" dirty="0" smtClean="0"/>
              <a:t>ease of flow </a:t>
            </a:r>
            <a:r>
              <a:rPr lang="en-US" dirty="0" smtClean="0"/>
              <a:t>, described by CONDUCTANCE.  </a:t>
            </a:r>
          </a:p>
          <a:p>
            <a:r>
              <a:rPr lang="en-US" dirty="0" smtClean="0"/>
              <a:t>Its reciprocal </a:t>
            </a:r>
            <a:r>
              <a:rPr lang="en-US" i="1" dirty="0" smtClean="0"/>
              <a:t>1/C</a:t>
            </a:r>
            <a:r>
              <a:rPr lang="en-US" dirty="0" smtClean="0"/>
              <a:t> is a resistance to flow; i.e., the opposition the system exerts to gas flow.</a:t>
            </a:r>
            <a:endParaRPr lang="en-US" b="1" i="1" dirty="0"/>
          </a:p>
        </p:txBody>
      </p:sp>
      <p:sp>
        <p:nvSpPr>
          <p:cNvPr id="92" name="TextBox 91"/>
          <p:cNvSpPr txBox="1"/>
          <p:nvPr/>
        </p:nvSpPr>
        <p:spPr>
          <a:xfrm>
            <a:off x="4067944" y="3585790"/>
            <a:ext cx="4392488" cy="646331"/>
          </a:xfrm>
          <a:prstGeom prst="rect">
            <a:avLst/>
          </a:prstGeom>
          <a:noFill/>
        </p:spPr>
        <p:txBody>
          <a:bodyPr wrap="square" rtlCol="0">
            <a:spAutoFit/>
          </a:bodyPr>
          <a:lstStyle/>
          <a:p>
            <a:r>
              <a:rPr lang="en-US" u="sng" dirty="0" smtClean="0"/>
              <a:t>Useful (but approximate) analogy to electrical circuit</a:t>
            </a:r>
            <a:endParaRPr lang="en-US" u="sng" dirty="0"/>
          </a:p>
        </p:txBody>
      </p:sp>
      <p:sp>
        <p:nvSpPr>
          <p:cNvPr id="96" name="TextBox 95"/>
          <p:cNvSpPr txBox="1"/>
          <p:nvPr/>
        </p:nvSpPr>
        <p:spPr>
          <a:xfrm>
            <a:off x="4139952" y="5517232"/>
            <a:ext cx="4860540" cy="923330"/>
          </a:xfrm>
          <a:prstGeom prst="rect">
            <a:avLst/>
          </a:prstGeom>
          <a:noFill/>
        </p:spPr>
        <p:txBody>
          <a:bodyPr wrap="square" rtlCol="0">
            <a:spAutoFit/>
          </a:bodyPr>
          <a:lstStyle/>
          <a:p>
            <a:r>
              <a:rPr lang="en-US" dirty="0" smtClean="0"/>
              <a:t>Driving force: voltage drop or </a:t>
            </a:r>
            <a:r>
              <a:rPr lang="en-US" dirty="0" smtClean="0">
                <a:solidFill>
                  <a:srgbClr val="0041B9"/>
                </a:solidFill>
              </a:rPr>
              <a:t>pressure difference</a:t>
            </a:r>
          </a:p>
          <a:p>
            <a:r>
              <a:rPr lang="en-US" dirty="0" smtClean="0"/>
              <a:t>Flowing quantity: electrical charge or </a:t>
            </a:r>
            <a:r>
              <a:rPr lang="en-US" dirty="0">
                <a:solidFill>
                  <a:srgbClr val="0041B9"/>
                </a:solidFill>
              </a:rPr>
              <a:t>molecules</a:t>
            </a:r>
          </a:p>
          <a:p>
            <a:r>
              <a:rPr lang="en-US" dirty="0" smtClean="0"/>
              <a:t>Flow: electrical current or </a:t>
            </a:r>
            <a:r>
              <a:rPr lang="en-US" dirty="0">
                <a:solidFill>
                  <a:srgbClr val="0041B9"/>
                </a:solidFill>
              </a:rPr>
              <a:t>throughput</a:t>
            </a:r>
          </a:p>
        </p:txBody>
      </p:sp>
      <p:pic>
        <p:nvPicPr>
          <p:cNvPr id="145" name="Picture 144" descr="Picture1.png"/>
          <p:cNvPicPr>
            <a:picLocks noChangeAspect="1"/>
          </p:cNvPicPr>
          <p:nvPr/>
        </p:nvPicPr>
        <p:blipFill>
          <a:blip r:embed="rId6" cstate="print"/>
          <a:stretch>
            <a:fillRect/>
          </a:stretch>
        </p:blipFill>
        <p:spPr>
          <a:xfrm>
            <a:off x="4810368" y="4006687"/>
            <a:ext cx="3578056" cy="1438537"/>
          </a:xfrm>
          <a:prstGeom prst="rect">
            <a:avLst/>
          </a:prstGeom>
        </p:spPr>
      </p:pic>
      <p:sp>
        <p:nvSpPr>
          <p:cNvPr id="3" name="Slide Number Placeholder 2"/>
          <p:cNvSpPr>
            <a:spLocks noGrp="1"/>
          </p:cNvSpPr>
          <p:nvPr>
            <p:ph type="sldNum" sz="quarter" idx="12"/>
          </p:nvPr>
        </p:nvSpPr>
        <p:spPr/>
        <p:txBody>
          <a:bodyPr/>
          <a:lstStyle/>
          <a:p>
            <a:fld id="{0DF7440C-D25B-4954-BC09-5BBAAA513C42}" type="slidenum">
              <a:rPr lang="en-US" smtClean="0"/>
              <a:pPr/>
              <a:t>27</a:t>
            </a:fld>
            <a:endParaRPr lang="en-US"/>
          </a:p>
        </p:txBody>
      </p:sp>
    </p:spTree>
    <p:extLst>
      <p:ext uri="{BB962C8B-B14F-4D97-AF65-F5344CB8AC3E}">
        <p14:creationId xmlns:p14="http://schemas.microsoft.com/office/powerpoint/2010/main" val="2400804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6">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6">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90" grpId="0"/>
      <p:bldP spid="92" grpId="0"/>
      <p:bldP spid="96"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Combining </a:t>
            </a:r>
            <a:r>
              <a:rPr lang="en-US" dirty="0" err="1" smtClean="0"/>
              <a:t>conductances</a:t>
            </a:r>
            <a:endParaRPr lang="en-US" dirty="0"/>
          </a:p>
        </p:txBody>
      </p:sp>
      <p:grpSp>
        <p:nvGrpSpPr>
          <p:cNvPr id="49" name="Group 48"/>
          <p:cNvGrpSpPr/>
          <p:nvPr/>
        </p:nvGrpSpPr>
        <p:grpSpPr>
          <a:xfrm>
            <a:off x="395536" y="908720"/>
            <a:ext cx="3456384" cy="5186316"/>
            <a:chOff x="395536" y="1196752"/>
            <a:chExt cx="3456384" cy="5186316"/>
          </a:xfrm>
        </p:grpSpPr>
        <p:sp>
          <p:nvSpPr>
            <p:cNvPr id="48" name="Rectangle 47"/>
            <p:cNvSpPr/>
            <p:nvPr/>
          </p:nvSpPr>
          <p:spPr>
            <a:xfrm>
              <a:off x="395536" y="1196752"/>
              <a:ext cx="3456384" cy="5186316"/>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6" name="Group 45"/>
            <p:cNvGrpSpPr/>
            <p:nvPr/>
          </p:nvGrpSpPr>
          <p:grpSpPr>
            <a:xfrm>
              <a:off x="517401" y="1412776"/>
              <a:ext cx="3051175" cy="3820789"/>
              <a:chOff x="517401" y="1412776"/>
              <a:chExt cx="3051175" cy="3820789"/>
            </a:xfrm>
          </p:grpSpPr>
          <p:grpSp>
            <p:nvGrpSpPr>
              <p:cNvPr id="3" name="Group 2"/>
              <p:cNvGrpSpPr/>
              <p:nvPr/>
            </p:nvGrpSpPr>
            <p:grpSpPr>
              <a:xfrm>
                <a:off x="517401" y="1928450"/>
                <a:ext cx="3028950" cy="1419225"/>
                <a:chOff x="733425" y="1628775"/>
                <a:chExt cx="3028950" cy="1419225"/>
              </a:xfrm>
            </p:grpSpPr>
            <p:sp>
              <p:nvSpPr>
                <p:cNvPr id="4" name="Freeform 3"/>
                <p:cNvSpPr/>
                <p:nvPr/>
              </p:nvSpPr>
              <p:spPr>
                <a:xfrm>
                  <a:off x="742949" y="1628775"/>
                  <a:ext cx="3000375" cy="1200150"/>
                </a:xfrm>
                <a:custGeom>
                  <a:avLst/>
                  <a:gdLst>
                    <a:gd name="connsiteX0" fmla="*/ 0 w 3219450"/>
                    <a:gd name="connsiteY0" fmla="*/ 142875 h 1295400"/>
                    <a:gd name="connsiteX1" fmla="*/ 180975 w 3219450"/>
                    <a:gd name="connsiteY1" fmla="*/ 142875 h 1295400"/>
                    <a:gd name="connsiteX2" fmla="*/ 180975 w 3219450"/>
                    <a:gd name="connsiteY2" fmla="*/ 9525 h 1295400"/>
                    <a:gd name="connsiteX3" fmla="*/ 971550 w 3219450"/>
                    <a:gd name="connsiteY3" fmla="*/ 9525 h 1295400"/>
                    <a:gd name="connsiteX4" fmla="*/ 971550 w 3219450"/>
                    <a:gd name="connsiteY4" fmla="*/ 466725 h 1295400"/>
                    <a:gd name="connsiteX5" fmla="*/ 1952625 w 3219450"/>
                    <a:gd name="connsiteY5" fmla="*/ 466725 h 1295400"/>
                    <a:gd name="connsiteX6" fmla="*/ 1962150 w 3219450"/>
                    <a:gd name="connsiteY6" fmla="*/ 0 h 1295400"/>
                    <a:gd name="connsiteX7" fmla="*/ 2838450 w 3219450"/>
                    <a:gd name="connsiteY7" fmla="*/ 0 h 1295400"/>
                    <a:gd name="connsiteX8" fmla="*/ 2838450 w 3219450"/>
                    <a:gd name="connsiteY8" fmla="*/ 1200150 h 1295400"/>
                    <a:gd name="connsiteX9" fmla="*/ 3000375 w 3219450"/>
                    <a:gd name="connsiteY9" fmla="*/ 1200150 h 1295400"/>
                    <a:gd name="connsiteX10" fmla="*/ 3000375 w 3219450"/>
                    <a:gd name="connsiteY10" fmla="*/ 1200150 h 1295400"/>
                    <a:gd name="connsiteX11" fmla="*/ 3219450 w 3219450"/>
                    <a:gd name="connsiteY11" fmla="*/ 1295400 h 129540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71550 w 3000375"/>
                    <a:gd name="connsiteY4" fmla="*/ 466725 h 1200150"/>
                    <a:gd name="connsiteX5" fmla="*/ 1952625 w 3000375"/>
                    <a:gd name="connsiteY5" fmla="*/ 46672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71550 w 3000375"/>
                    <a:gd name="connsiteY4" fmla="*/ 46672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48731 w 3000375"/>
                    <a:gd name="connsiteY3" fmla="*/ 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48731 w 3000375"/>
                    <a:gd name="connsiteY3" fmla="*/ 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48731 w 3000375"/>
                    <a:gd name="connsiteY3" fmla="*/ 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48731 w 3000375"/>
                    <a:gd name="connsiteY3" fmla="*/ 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00375" h="1200150">
                      <a:moveTo>
                        <a:pt x="0" y="142875"/>
                      </a:moveTo>
                      <a:lnTo>
                        <a:pt x="180975" y="142875"/>
                      </a:lnTo>
                      <a:lnTo>
                        <a:pt x="180975" y="9525"/>
                      </a:lnTo>
                      <a:lnTo>
                        <a:pt x="948731" y="25"/>
                      </a:lnTo>
                      <a:lnTo>
                        <a:pt x="948731" y="360065"/>
                      </a:lnTo>
                      <a:lnTo>
                        <a:pt x="1956843" y="360065"/>
                      </a:lnTo>
                      <a:lnTo>
                        <a:pt x="1962150" y="0"/>
                      </a:lnTo>
                      <a:lnTo>
                        <a:pt x="2838450" y="0"/>
                      </a:lnTo>
                      <a:lnTo>
                        <a:pt x="2838450" y="1200150"/>
                      </a:lnTo>
                      <a:lnTo>
                        <a:pt x="3000375" y="1200150"/>
                      </a:lnTo>
                      <a:lnTo>
                        <a:pt x="3000375" y="12001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733425" y="1857375"/>
                  <a:ext cx="3028950" cy="1190625"/>
                </a:xfrm>
                <a:custGeom>
                  <a:avLst/>
                  <a:gdLst>
                    <a:gd name="connsiteX0" fmla="*/ 0 w 3028950"/>
                    <a:gd name="connsiteY0" fmla="*/ 0 h 1190625"/>
                    <a:gd name="connsiteX1" fmla="*/ 190500 w 3028950"/>
                    <a:gd name="connsiteY1" fmla="*/ 0 h 1190625"/>
                    <a:gd name="connsiteX2" fmla="*/ 190500 w 3028950"/>
                    <a:gd name="connsiteY2" fmla="*/ 1190625 h 1190625"/>
                    <a:gd name="connsiteX3" fmla="*/ 971550 w 3028950"/>
                    <a:gd name="connsiteY3" fmla="*/ 1190625 h 1190625"/>
                    <a:gd name="connsiteX4" fmla="*/ 971550 w 3028950"/>
                    <a:gd name="connsiteY4" fmla="*/ 400050 h 1190625"/>
                    <a:gd name="connsiteX5" fmla="*/ 1962150 w 3028950"/>
                    <a:gd name="connsiteY5" fmla="*/ 400050 h 1190625"/>
                    <a:gd name="connsiteX6" fmla="*/ 1962150 w 3028950"/>
                    <a:gd name="connsiteY6" fmla="*/ 1171575 h 1190625"/>
                    <a:gd name="connsiteX7" fmla="*/ 2867025 w 3028950"/>
                    <a:gd name="connsiteY7" fmla="*/ 1171575 h 1190625"/>
                    <a:gd name="connsiteX8" fmla="*/ 2867025 w 3028950"/>
                    <a:gd name="connsiteY8" fmla="*/ 1066800 h 1190625"/>
                    <a:gd name="connsiteX9" fmla="*/ 3028950 w 3028950"/>
                    <a:gd name="connsiteY9" fmla="*/ 1066800 h 1190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28950" h="1190625">
                      <a:moveTo>
                        <a:pt x="0" y="0"/>
                      </a:moveTo>
                      <a:lnTo>
                        <a:pt x="190500" y="0"/>
                      </a:lnTo>
                      <a:lnTo>
                        <a:pt x="190500" y="1190625"/>
                      </a:lnTo>
                      <a:lnTo>
                        <a:pt x="971550" y="1190625"/>
                      </a:lnTo>
                      <a:lnTo>
                        <a:pt x="971550" y="400050"/>
                      </a:lnTo>
                      <a:lnTo>
                        <a:pt x="1962150" y="400050"/>
                      </a:lnTo>
                      <a:lnTo>
                        <a:pt x="1962150" y="1171575"/>
                      </a:lnTo>
                      <a:lnTo>
                        <a:pt x="2867025" y="1171575"/>
                      </a:lnTo>
                      <a:lnTo>
                        <a:pt x="2867025" y="1066800"/>
                      </a:lnTo>
                      <a:lnTo>
                        <a:pt x="3028950" y="106680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971600" y="2636912"/>
                  <a:ext cx="393056" cy="369332"/>
                </a:xfrm>
                <a:prstGeom prst="rect">
                  <a:avLst/>
                </a:prstGeom>
                <a:noFill/>
              </p:spPr>
              <p:txBody>
                <a:bodyPr wrap="none" rtlCol="0">
                  <a:spAutoFit/>
                </a:bodyPr>
                <a:lstStyle/>
                <a:p>
                  <a:r>
                    <a:rPr lang="en-US" dirty="0" err="1" smtClean="0"/>
                    <a:t>p</a:t>
                  </a:r>
                  <a:r>
                    <a:rPr lang="en-US" baseline="-25000" dirty="0" err="1" smtClean="0"/>
                    <a:t>U</a:t>
                  </a:r>
                  <a:endParaRPr lang="en-US" baseline="-25000" dirty="0"/>
                </a:p>
              </p:txBody>
            </p:sp>
            <p:sp>
              <p:nvSpPr>
                <p:cNvPr id="8" name="TextBox 7"/>
                <p:cNvSpPr txBox="1"/>
                <p:nvPr/>
              </p:nvSpPr>
              <p:spPr>
                <a:xfrm>
                  <a:off x="2771800" y="2636912"/>
                  <a:ext cx="393056" cy="369332"/>
                </a:xfrm>
                <a:prstGeom prst="rect">
                  <a:avLst/>
                </a:prstGeom>
                <a:noFill/>
              </p:spPr>
              <p:txBody>
                <a:bodyPr wrap="none" rtlCol="0">
                  <a:spAutoFit/>
                </a:bodyPr>
                <a:lstStyle/>
                <a:p>
                  <a:r>
                    <a:rPr lang="en-US" dirty="0" err="1" smtClean="0"/>
                    <a:t>p</a:t>
                  </a:r>
                  <a:r>
                    <a:rPr lang="en-US" baseline="-25000" dirty="0" err="1" smtClean="0"/>
                    <a:t>D</a:t>
                  </a:r>
                  <a:endParaRPr lang="en-US" baseline="-25000" dirty="0"/>
                </a:p>
              </p:txBody>
            </p:sp>
            <p:sp>
              <p:nvSpPr>
                <p:cNvPr id="9" name="TextBox 8"/>
                <p:cNvSpPr txBox="1"/>
                <p:nvPr/>
              </p:nvSpPr>
              <p:spPr>
                <a:xfrm>
                  <a:off x="1835696" y="1940647"/>
                  <a:ext cx="351378" cy="369332"/>
                </a:xfrm>
                <a:prstGeom prst="rect">
                  <a:avLst/>
                </a:prstGeom>
                <a:noFill/>
              </p:spPr>
              <p:txBody>
                <a:bodyPr wrap="none" rtlCol="0">
                  <a:spAutoFit/>
                </a:bodyPr>
                <a:lstStyle/>
                <a:p>
                  <a:r>
                    <a:rPr lang="en-US" dirty="0" smtClean="0"/>
                    <a:t>Q</a:t>
                  </a:r>
                  <a:endParaRPr lang="en-US" baseline="-25000" dirty="0"/>
                </a:p>
              </p:txBody>
            </p:sp>
          </p:grpSp>
          <p:sp>
            <p:nvSpPr>
              <p:cNvPr id="12" name="Freeform 11"/>
              <p:cNvSpPr/>
              <p:nvPr/>
            </p:nvSpPr>
            <p:spPr>
              <a:xfrm>
                <a:off x="549076" y="3784113"/>
                <a:ext cx="3000375" cy="1200150"/>
              </a:xfrm>
              <a:custGeom>
                <a:avLst/>
                <a:gdLst>
                  <a:gd name="connsiteX0" fmla="*/ 0 w 3219450"/>
                  <a:gd name="connsiteY0" fmla="*/ 142875 h 1295400"/>
                  <a:gd name="connsiteX1" fmla="*/ 180975 w 3219450"/>
                  <a:gd name="connsiteY1" fmla="*/ 142875 h 1295400"/>
                  <a:gd name="connsiteX2" fmla="*/ 180975 w 3219450"/>
                  <a:gd name="connsiteY2" fmla="*/ 9525 h 1295400"/>
                  <a:gd name="connsiteX3" fmla="*/ 971550 w 3219450"/>
                  <a:gd name="connsiteY3" fmla="*/ 9525 h 1295400"/>
                  <a:gd name="connsiteX4" fmla="*/ 971550 w 3219450"/>
                  <a:gd name="connsiteY4" fmla="*/ 466725 h 1295400"/>
                  <a:gd name="connsiteX5" fmla="*/ 1952625 w 3219450"/>
                  <a:gd name="connsiteY5" fmla="*/ 466725 h 1295400"/>
                  <a:gd name="connsiteX6" fmla="*/ 1962150 w 3219450"/>
                  <a:gd name="connsiteY6" fmla="*/ 0 h 1295400"/>
                  <a:gd name="connsiteX7" fmla="*/ 2838450 w 3219450"/>
                  <a:gd name="connsiteY7" fmla="*/ 0 h 1295400"/>
                  <a:gd name="connsiteX8" fmla="*/ 2838450 w 3219450"/>
                  <a:gd name="connsiteY8" fmla="*/ 1200150 h 1295400"/>
                  <a:gd name="connsiteX9" fmla="*/ 3000375 w 3219450"/>
                  <a:gd name="connsiteY9" fmla="*/ 1200150 h 1295400"/>
                  <a:gd name="connsiteX10" fmla="*/ 3000375 w 3219450"/>
                  <a:gd name="connsiteY10" fmla="*/ 1200150 h 1295400"/>
                  <a:gd name="connsiteX11" fmla="*/ 3219450 w 3219450"/>
                  <a:gd name="connsiteY11" fmla="*/ 1295400 h 129540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71550 w 3000375"/>
                  <a:gd name="connsiteY4" fmla="*/ 466725 h 1200150"/>
                  <a:gd name="connsiteX5" fmla="*/ 1952625 w 3000375"/>
                  <a:gd name="connsiteY5" fmla="*/ 46672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71550 w 3000375"/>
                  <a:gd name="connsiteY4" fmla="*/ 46672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48731 w 3000375"/>
                  <a:gd name="connsiteY3" fmla="*/ 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48731 w 3000375"/>
                  <a:gd name="connsiteY3" fmla="*/ 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48731 w 3000375"/>
                  <a:gd name="connsiteY3" fmla="*/ 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48731 w 3000375"/>
                  <a:gd name="connsiteY3" fmla="*/ 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00375" h="1200150">
                    <a:moveTo>
                      <a:pt x="0" y="142875"/>
                    </a:moveTo>
                    <a:lnTo>
                      <a:pt x="180975" y="142875"/>
                    </a:lnTo>
                    <a:lnTo>
                      <a:pt x="180975" y="9525"/>
                    </a:lnTo>
                    <a:lnTo>
                      <a:pt x="948731" y="25"/>
                    </a:lnTo>
                    <a:lnTo>
                      <a:pt x="948731" y="360065"/>
                    </a:lnTo>
                    <a:lnTo>
                      <a:pt x="1956843" y="360065"/>
                    </a:lnTo>
                    <a:lnTo>
                      <a:pt x="1962150" y="0"/>
                    </a:lnTo>
                    <a:lnTo>
                      <a:pt x="2838450" y="0"/>
                    </a:lnTo>
                    <a:lnTo>
                      <a:pt x="2838450" y="1200150"/>
                    </a:lnTo>
                    <a:lnTo>
                      <a:pt x="3000375" y="1200150"/>
                    </a:lnTo>
                    <a:lnTo>
                      <a:pt x="3000375" y="12001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777727" y="4792250"/>
                <a:ext cx="393056" cy="369332"/>
              </a:xfrm>
              <a:prstGeom prst="rect">
                <a:avLst/>
              </a:prstGeom>
              <a:noFill/>
            </p:spPr>
            <p:txBody>
              <a:bodyPr wrap="none" rtlCol="0">
                <a:spAutoFit/>
              </a:bodyPr>
              <a:lstStyle/>
              <a:p>
                <a:r>
                  <a:rPr lang="en-US" dirty="0" err="1" smtClean="0"/>
                  <a:t>p</a:t>
                </a:r>
                <a:r>
                  <a:rPr lang="en-US" baseline="-25000" dirty="0" err="1" smtClean="0"/>
                  <a:t>U</a:t>
                </a:r>
                <a:endParaRPr lang="en-US" baseline="-25000" dirty="0"/>
              </a:p>
            </p:txBody>
          </p:sp>
          <p:sp>
            <p:nvSpPr>
              <p:cNvPr id="16" name="TextBox 15"/>
              <p:cNvSpPr txBox="1"/>
              <p:nvPr/>
            </p:nvSpPr>
            <p:spPr>
              <a:xfrm>
                <a:off x="2577927" y="4792250"/>
                <a:ext cx="393056" cy="369332"/>
              </a:xfrm>
              <a:prstGeom prst="rect">
                <a:avLst/>
              </a:prstGeom>
              <a:noFill/>
            </p:spPr>
            <p:txBody>
              <a:bodyPr wrap="none" rtlCol="0">
                <a:spAutoFit/>
              </a:bodyPr>
              <a:lstStyle/>
              <a:p>
                <a:r>
                  <a:rPr lang="en-US" dirty="0" err="1" smtClean="0"/>
                  <a:t>p</a:t>
                </a:r>
                <a:r>
                  <a:rPr lang="en-US" baseline="-25000" dirty="0" err="1" smtClean="0"/>
                  <a:t>D</a:t>
                </a:r>
                <a:endParaRPr lang="en-US" baseline="-25000" dirty="0"/>
              </a:p>
            </p:txBody>
          </p:sp>
          <p:sp>
            <p:nvSpPr>
              <p:cNvPr id="18" name="TextBox 17"/>
              <p:cNvSpPr txBox="1"/>
              <p:nvPr/>
            </p:nvSpPr>
            <p:spPr>
              <a:xfrm>
                <a:off x="1619672" y="4864233"/>
                <a:ext cx="397866" cy="369332"/>
              </a:xfrm>
              <a:prstGeom prst="rect">
                <a:avLst/>
              </a:prstGeom>
              <a:noFill/>
            </p:spPr>
            <p:txBody>
              <a:bodyPr wrap="none" rtlCol="0">
                <a:spAutoFit/>
              </a:bodyPr>
              <a:lstStyle/>
              <a:p>
                <a:r>
                  <a:rPr lang="en-US" dirty="0" smtClean="0"/>
                  <a:t>C</a:t>
                </a:r>
                <a:r>
                  <a:rPr lang="en-US" baseline="-25000" dirty="0" smtClean="0"/>
                  <a:t>2</a:t>
                </a:r>
                <a:endParaRPr lang="en-US" baseline="-25000" dirty="0"/>
              </a:p>
            </p:txBody>
          </p:sp>
          <p:sp>
            <p:nvSpPr>
              <p:cNvPr id="19" name="Freeform 18"/>
              <p:cNvSpPr/>
              <p:nvPr/>
            </p:nvSpPr>
            <p:spPr>
              <a:xfrm>
                <a:off x="539626" y="4010431"/>
                <a:ext cx="3028950" cy="1193800"/>
              </a:xfrm>
              <a:custGeom>
                <a:avLst/>
                <a:gdLst>
                  <a:gd name="connsiteX0" fmla="*/ 0 w 3028950"/>
                  <a:gd name="connsiteY0" fmla="*/ 0 h 1193800"/>
                  <a:gd name="connsiteX1" fmla="*/ 184150 w 3028950"/>
                  <a:gd name="connsiteY1" fmla="*/ 0 h 1193800"/>
                  <a:gd name="connsiteX2" fmla="*/ 184150 w 3028950"/>
                  <a:gd name="connsiteY2" fmla="*/ 1193800 h 1193800"/>
                  <a:gd name="connsiteX3" fmla="*/ 971550 w 3028950"/>
                  <a:gd name="connsiteY3" fmla="*/ 1193800 h 1193800"/>
                  <a:gd name="connsiteX4" fmla="*/ 971550 w 3028950"/>
                  <a:gd name="connsiteY4" fmla="*/ 844550 h 1193800"/>
                  <a:gd name="connsiteX5" fmla="*/ 1962150 w 3028950"/>
                  <a:gd name="connsiteY5" fmla="*/ 844550 h 1193800"/>
                  <a:gd name="connsiteX6" fmla="*/ 1962150 w 3028950"/>
                  <a:gd name="connsiteY6" fmla="*/ 1174750 h 1193800"/>
                  <a:gd name="connsiteX7" fmla="*/ 2863850 w 3028950"/>
                  <a:gd name="connsiteY7" fmla="*/ 1174750 h 1193800"/>
                  <a:gd name="connsiteX8" fmla="*/ 2863850 w 3028950"/>
                  <a:gd name="connsiteY8" fmla="*/ 1066800 h 1193800"/>
                  <a:gd name="connsiteX9" fmla="*/ 3028950 w 3028950"/>
                  <a:gd name="connsiteY9" fmla="*/ 1066800 h 1193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28950" h="1193800">
                    <a:moveTo>
                      <a:pt x="0" y="0"/>
                    </a:moveTo>
                    <a:lnTo>
                      <a:pt x="184150" y="0"/>
                    </a:lnTo>
                    <a:lnTo>
                      <a:pt x="184150" y="1193800"/>
                    </a:lnTo>
                    <a:lnTo>
                      <a:pt x="971550" y="1193800"/>
                    </a:lnTo>
                    <a:lnTo>
                      <a:pt x="971550" y="844550"/>
                    </a:lnTo>
                    <a:lnTo>
                      <a:pt x="1962150" y="844550"/>
                    </a:lnTo>
                    <a:lnTo>
                      <a:pt x="1962150" y="1174750"/>
                    </a:lnTo>
                    <a:lnTo>
                      <a:pt x="2863850" y="1174750"/>
                    </a:lnTo>
                    <a:lnTo>
                      <a:pt x="2863850" y="1066800"/>
                    </a:lnTo>
                    <a:lnTo>
                      <a:pt x="3028950" y="106680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TextBox 20"/>
              <p:cNvSpPr txBox="1"/>
              <p:nvPr/>
            </p:nvSpPr>
            <p:spPr>
              <a:xfrm>
                <a:off x="1619672" y="3784113"/>
                <a:ext cx="397866" cy="369332"/>
              </a:xfrm>
              <a:prstGeom prst="rect">
                <a:avLst/>
              </a:prstGeom>
              <a:noFill/>
            </p:spPr>
            <p:txBody>
              <a:bodyPr wrap="none" rtlCol="0">
                <a:spAutoFit/>
              </a:bodyPr>
              <a:lstStyle/>
              <a:p>
                <a:r>
                  <a:rPr lang="en-US" dirty="0" smtClean="0"/>
                  <a:t>C</a:t>
                </a:r>
                <a:r>
                  <a:rPr lang="en-US" baseline="-25000" dirty="0" smtClean="0"/>
                  <a:t>1</a:t>
                </a:r>
                <a:endParaRPr lang="en-US" baseline="-25000" dirty="0"/>
              </a:p>
            </p:txBody>
          </p:sp>
          <p:sp>
            <p:nvSpPr>
              <p:cNvPr id="22" name="TextBox 21"/>
              <p:cNvSpPr txBox="1"/>
              <p:nvPr/>
            </p:nvSpPr>
            <p:spPr>
              <a:xfrm>
                <a:off x="611560" y="1412776"/>
                <a:ext cx="1018227" cy="369332"/>
              </a:xfrm>
              <a:prstGeom prst="rect">
                <a:avLst/>
              </a:prstGeom>
              <a:noFill/>
            </p:spPr>
            <p:txBody>
              <a:bodyPr wrap="none" rtlCol="0">
                <a:spAutoFit/>
              </a:bodyPr>
              <a:lstStyle/>
              <a:p>
                <a:r>
                  <a:rPr lang="en-US" dirty="0" smtClean="0"/>
                  <a:t>In parallel</a:t>
                </a:r>
                <a:endParaRPr lang="en-US" dirty="0"/>
              </a:p>
            </p:txBody>
          </p:sp>
          <p:sp>
            <p:nvSpPr>
              <p:cNvPr id="32" name="Rectangle 31"/>
              <p:cNvSpPr/>
              <p:nvPr/>
            </p:nvSpPr>
            <p:spPr>
              <a:xfrm>
                <a:off x="1494706" y="4441477"/>
                <a:ext cx="1008112" cy="288032"/>
              </a:xfrm>
              <a:prstGeom prst="rec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tx1"/>
                  </a:solidFill>
                </a:endParaRPr>
              </a:p>
            </p:txBody>
          </p:sp>
        </p:grpSp>
      </p:grpSp>
      <p:graphicFrame>
        <p:nvGraphicFramePr>
          <p:cNvPr id="42" name="Object 41"/>
          <p:cNvGraphicFramePr>
            <a:graphicFrameLocks noChangeAspect="1"/>
          </p:cNvGraphicFramePr>
          <p:nvPr>
            <p:extLst>
              <p:ext uri="{D42A27DB-BD31-4B8C-83A1-F6EECF244321}">
                <p14:modId xmlns:p14="http://schemas.microsoft.com/office/powerpoint/2010/main" val="1755830145"/>
              </p:ext>
            </p:extLst>
          </p:nvPr>
        </p:nvGraphicFramePr>
        <p:xfrm>
          <a:off x="971427" y="5522524"/>
          <a:ext cx="2185360" cy="403269"/>
        </p:xfrm>
        <a:graphic>
          <a:graphicData uri="http://schemas.openxmlformats.org/presentationml/2006/ole">
            <mc:AlternateContent xmlns:mc="http://schemas.openxmlformats.org/markup-compatibility/2006">
              <mc:Choice xmlns:v="urn:schemas-microsoft-com:vml" Requires="v">
                <p:oleObj spid="_x0000_s255335" name="Equation" r:id="rId4" imgW="1167893" imgH="215806" progId="Equation.3">
                  <p:embed/>
                </p:oleObj>
              </mc:Choice>
              <mc:Fallback>
                <p:oleObj name="Equation" r:id="rId4" imgW="1167893" imgH="215806" progId="Equation.3">
                  <p:embed/>
                  <p:pic>
                    <p:nvPicPr>
                      <p:cNvPr id="0" name="Picture 1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427" y="5522524"/>
                        <a:ext cx="2185360" cy="403269"/>
                      </a:xfrm>
                      <a:prstGeom prst="rect">
                        <a:avLst/>
                      </a:prstGeom>
                      <a:noFill/>
                    </p:spPr>
                  </p:pic>
                </p:oleObj>
              </mc:Fallback>
            </mc:AlternateContent>
          </a:graphicData>
        </a:graphic>
      </p:graphicFrame>
      <p:grpSp>
        <p:nvGrpSpPr>
          <p:cNvPr id="47" name="Group 46"/>
          <p:cNvGrpSpPr/>
          <p:nvPr/>
        </p:nvGrpSpPr>
        <p:grpSpPr>
          <a:xfrm>
            <a:off x="4211960" y="908719"/>
            <a:ext cx="4248472" cy="5186317"/>
            <a:chOff x="4211960" y="1196751"/>
            <a:chExt cx="4248472" cy="5186317"/>
          </a:xfrm>
        </p:grpSpPr>
        <p:sp>
          <p:nvSpPr>
            <p:cNvPr id="23" name="Rectangle 22"/>
            <p:cNvSpPr/>
            <p:nvPr/>
          </p:nvSpPr>
          <p:spPr>
            <a:xfrm>
              <a:off x="4211960" y="1196751"/>
              <a:ext cx="4248472" cy="5186317"/>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4314775" y="1340768"/>
              <a:ext cx="868956" cy="369332"/>
            </a:xfrm>
            <a:prstGeom prst="rect">
              <a:avLst/>
            </a:prstGeom>
            <a:noFill/>
          </p:spPr>
          <p:txBody>
            <a:bodyPr wrap="none" rtlCol="0">
              <a:spAutoFit/>
            </a:bodyPr>
            <a:lstStyle/>
            <a:p>
              <a:r>
                <a:rPr lang="en-US" dirty="0" smtClean="0"/>
                <a:t>In series</a:t>
              </a:r>
              <a:endParaRPr lang="en-US" dirty="0"/>
            </a:p>
          </p:txBody>
        </p:sp>
        <p:grpSp>
          <p:nvGrpSpPr>
            <p:cNvPr id="26" name="Group 23"/>
            <p:cNvGrpSpPr/>
            <p:nvPr/>
          </p:nvGrpSpPr>
          <p:grpSpPr>
            <a:xfrm>
              <a:off x="4386783" y="1937767"/>
              <a:ext cx="3028950" cy="1419225"/>
              <a:chOff x="733425" y="1628775"/>
              <a:chExt cx="3028950" cy="1419225"/>
            </a:xfrm>
          </p:grpSpPr>
          <p:sp>
            <p:nvSpPr>
              <p:cNvPr id="40" name="Freeform 39"/>
              <p:cNvSpPr/>
              <p:nvPr/>
            </p:nvSpPr>
            <p:spPr>
              <a:xfrm>
                <a:off x="742949" y="1628775"/>
                <a:ext cx="3000375" cy="1200150"/>
              </a:xfrm>
              <a:custGeom>
                <a:avLst/>
                <a:gdLst>
                  <a:gd name="connsiteX0" fmla="*/ 0 w 3219450"/>
                  <a:gd name="connsiteY0" fmla="*/ 142875 h 1295400"/>
                  <a:gd name="connsiteX1" fmla="*/ 180975 w 3219450"/>
                  <a:gd name="connsiteY1" fmla="*/ 142875 h 1295400"/>
                  <a:gd name="connsiteX2" fmla="*/ 180975 w 3219450"/>
                  <a:gd name="connsiteY2" fmla="*/ 9525 h 1295400"/>
                  <a:gd name="connsiteX3" fmla="*/ 971550 w 3219450"/>
                  <a:gd name="connsiteY3" fmla="*/ 9525 h 1295400"/>
                  <a:gd name="connsiteX4" fmla="*/ 971550 w 3219450"/>
                  <a:gd name="connsiteY4" fmla="*/ 466725 h 1295400"/>
                  <a:gd name="connsiteX5" fmla="*/ 1952625 w 3219450"/>
                  <a:gd name="connsiteY5" fmla="*/ 466725 h 1295400"/>
                  <a:gd name="connsiteX6" fmla="*/ 1962150 w 3219450"/>
                  <a:gd name="connsiteY6" fmla="*/ 0 h 1295400"/>
                  <a:gd name="connsiteX7" fmla="*/ 2838450 w 3219450"/>
                  <a:gd name="connsiteY7" fmla="*/ 0 h 1295400"/>
                  <a:gd name="connsiteX8" fmla="*/ 2838450 w 3219450"/>
                  <a:gd name="connsiteY8" fmla="*/ 1200150 h 1295400"/>
                  <a:gd name="connsiteX9" fmla="*/ 3000375 w 3219450"/>
                  <a:gd name="connsiteY9" fmla="*/ 1200150 h 1295400"/>
                  <a:gd name="connsiteX10" fmla="*/ 3000375 w 3219450"/>
                  <a:gd name="connsiteY10" fmla="*/ 1200150 h 1295400"/>
                  <a:gd name="connsiteX11" fmla="*/ 3219450 w 3219450"/>
                  <a:gd name="connsiteY11" fmla="*/ 1295400 h 129540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71550 w 3000375"/>
                  <a:gd name="connsiteY4" fmla="*/ 466725 h 1200150"/>
                  <a:gd name="connsiteX5" fmla="*/ 1952625 w 3000375"/>
                  <a:gd name="connsiteY5" fmla="*/ 46672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71550 w 3000375"/>
                  <a:gd name="connsiteY4" fmla="*/ 46672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48731 w 3000375"/>
                  <a:gd name="connsiteY3" fmla="*/ 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48731 w 3000375"/>
                  <a:gd name="connsiteY3" fmla="*/ 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48731 w 3000375"/>
                  <a:gd name="connsiteY3" fmla="*/ 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48731 w 3000375"/>
                  <a:gd name="connsiteY3" fmla="*/ 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00375" h="1200150">
                    <a:moveTo>
                      <a:pt x="0" y="142875"/>
                    </a:moveTo>
                    <a:lnTo>
                      <a:pt x="180975" y="142875"/>
                    </a:lnTo>
                    <a:lnTo>
                      <a:pt x="180975" y="9525"/>
                    </a:lnTo>
                    <a:lnTo>
                      <a:pt x="948731" y="25"/>
                    </a:lnTo>
                    <a:lnTo>
                      <a:pt x="948731" y="360065"/>
                    </a:lnTo>
                    <a:lnTo>
                      <a:pt x="1956843" y="360065"/>
                    </a:lnTo>
                    <a:lnTo>
                      <a:pt x="1962150" y="0"/>
                    </a:lnTo>
                    <a:lnTo>
                      <a:pt x="2838450" y="0"/>
                    </a:lnTo>
                    <a:lnTo>
                      <a:pt x="2838450" y="1200150"/>
                    </a:lnTo>
                    <a:lnTo>
                      <a:pt x="3000375" y="1200150"/>
                    </a:lnTo>
                    <a:lnTo>
                      <a:pt x="3000375" y="12001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Freeform 40"/>
              <p:cNvSpPr/>
              <p:nvPr/>
            </p:nvSpPr>
            <p:spPr>
              <a:xfrm>
                <a:off x="733425" y="1857375"/>
                <a:ext cx="3028950" cy="1190625"/>
              </a:xfrm>
              <a:custGeom>
                <a:avLst/>
                <a:gdLst>
                  <a:gd name="connsiteX0" fmla="*/ 0 w 3028950"/>
                  <a:gd name="connsiteY0" fmla="*/ 0 h 1190625"/>
                  <a:gd name="connsiteX1" fmla="*/ 190500 w 3028950"/>
                  <a:gd name="connsiteY1" fmla="*/ 0 h 1190625"/>
                  <a:gd name="connsiteX2" fmla="*/ 190500 w 3028950"/>
                  <a:gd name="connsiteY2" fmla="*/ 1190625 h 1190625"/>
                  <a:gd name="connsiteX3" fmla="*/ 971550 w 3028950"/>
                  <a:gd name="connsiteY3" fmla="*/ 1190625 h 1190625"/>
                  <a:gd name="connsiteX4" fmla="*/ 971550 w 3028950"/>
                  <a:gd name="connsiteY4" fmla="*/ 400050 h 1190625"/>
                  <a:gd name="connsiteX5" fmla="*/ 1962150 w 3028950"/>
                  <a:gd name="connsiteY5" fmla="*/ 400050 h 1190625"/>
                  <a:gd name="connsiteX6" fmla="*/ 1962150 w 3028950"/>
                  <a:gd name="connsiteY6" fmla="*/ 1171575 h 1190625"/>
                  <a:gd name="connsiteX7" fmla="*/ 2867025 w 3028950"/>
                  <a:gd name="connsiteY7" fmla="*/ 1171575 h 1190625"/>
                  <a:gd name="connsiteX8" fmla="*/ 2867025 w 3028950"/>
                  <a:gd name="connsiteY8" fmla="*/ 1066800 h 1190625"/>
                  <a:gd name="connsiteX9" fmla="*/ 3028950 w 3028950"/>
                  <a:gd name="connsiteY9" fmla="*/ 1066800 h 1190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28950" h="1190625">
                    <a:moveTo>
                      <a:pt x="0" y="0"/>
                    </a:moveTo>
                    <a:lnTo>
                      <a:pt x="190500" y="0"/>
                    </a:lnTo>
                    <a:lnTo>
                      <a:pt x="190500" y="1190625"/>
                    </a:lnTo>
                    <a:lnTo>
                      <a:pt x="971550" y="1190625"/>
                    </a:lnTo>
                    <a:lnTo>
                      <a:pt x="971550" y="400050"/>
                    </a:lnTo>
                    <a:lnTo>
                      <a:pt x="1962150" y="400050"/>
                    </a:lnTo>
                    <a:lnTo>
                      <a:pt x="1962150" y="1171575"/>
                    </a:lnTo>
                    <a:lnTo>
                      <a:pt x="2867025" y="1171575"/>
                    </a:lnTo>
                    <a:lnTo>
                      <a:pt x="2867025" y="1066800"/>
                    </a:lnTo>
                    <a:lnTo>
                      <a:pt x="3028950" y="106680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TextBox 42"/>
              <p:cNvSpPr txBox="1"/>
              <p:nvPr/>
            </p:nvSpPr>
            <p:spPr>
              <a:xfrm>
                <a:off x="971600" y="2636912"/>
                <a:ext cx="393056" cy="369332"/>
              </a:xfrm>
              <a:prstGeom prst="rect">
                <a:avLst/>
              </a:prstGeom>
              <a:noFill/>
            </p:spPr>
            <p:txBody>
              <a:bodyPr wrap="none" rtlCol="0">
                <a:spAutoFit/>
              </a:bodyPr>
              <a:lstStyle/>
              <a:p>
                <a:r>
                  <a:rPr lang="en-US" dirty="0" err="1" smtClean="0"/>
                  <a:t>p</a:t>
                </a:r>
                <a:r>
                  <a:rPr lang="en-US" baseline="-25000" dirty="0" err="1" smtClean="0"/>
                  <a:t>U</a:t>
                </a:r>
                <a:endParaRPr lang="en-US" baseline="-25000" dirty="0"/>
              </a:p>
            </p:txBody>
          </p:sp>
          <p:sp>
            <p:nvSpPr>
              <p:cNvPr id="44" name="TextBox 43"/>
              <p:cNvSpPr txBox="1"/>
              <p:nvPr/>
            </p:nvSpPr>
            <p:spPr>
              <a:xfrm>
                <a:off x="2771800" y="2636912"/>
                <a:ext cx="393056" cy="369332"/>
              </a:xfrm>
              <a:prstGeom prst="rect">
                <a:avLst/>
              </a:prstGeom>
              <a:noFill/>
            </p:spPr>
            <p:txBody>
              <a:bodyPr wrap="none" rtlCol="0">
                <a:spAutoFit/>
              </a:bodyPr>
              <a:lstStyle/>
              <a:p>
                <a:r>
                  <a:rPr lang="en-US" dirty="0" err="1" smtClean="0"/>
                  <a:t>p</a:t>
                </a:r>
                <a:r>
                  <a:rPr lang="en-US" baseline="-25000" dirty="0" err="1" smtClean="0"/>
                  <a:t>D</a:t>
                </a:r>
                <a:endParaRPr lang="en-US" baseline="-25000" dirty="0"/>
              </a:p>
            </p:txBody>
          </p:sp>
          <p:sp>
            <p:nvSpPr>
              <p:cNvPr id="45" name="TextBox 44"/>
              <p:cNvSpPr txBox="1"/>
              <p:nvPr/>
            </p:nvSpPr>
            <p:spPr>
              <a:xfrm>
                <a:off x="1835696" y="1940647"/>
                <a:ext cx="351378" cy="369332"/>
              </a:xfrm>
              <a:prstGeom prst="rect">
                <a:avLst/>
              </a:prstGeom>
              <a:noFill/>
            </p:spPr>
            <p:txBody>
              <a:bodyPr wrap="none" rtlCol="0">
                <a:spAutoFit/>
              </a:bodyPr>
              <a:lstStyle/>
              <a:p>
                <a:r>
                  <a:rPr lang="en-US" dirty="0" smtClean="0"/>
                  <a:t>Q</a:t>
                </a:r>
                <a:endParaRPr lang="en-US" baseline="-25000" dirty="0"/>
              </a:p>
            </p:txBody>
          </p:sp>
        </p:grpSp>
        <p:sp>
          <p:nvSpPr>
            <p:cNvPr id="27" name="Freeform 26"/>
            <p:cNvSpPr/>
            <p:nvPr/>
          </p:nvSpPr>
          <p:spPr>
            <a:xfrm>
              <a:off x="4396306" y="3649414"/>
              <a:ext cx="1956843" cy="360040"/>
            </a:xfrm>
            <a:custGeom>
              <a:avLst/>
              <a:gdLst>
                <a:gd name="connsiteX0" fmla="*/ 0 w 3219450"/>
                <a:gd name="connsiteY0" fmla="*/ 142875 h 1295400"/>
                <a:gd name="connsiteX1" fmla="*/ 180975 w 3219450"/>
                <a:gd name="connsiteY1" fmla="*/ 142875 h 1295400"/>
                <a:gd name="connsiteX2" fmla="*/ 180975 w 3219450"/>
                <a:gd name="connsiteY2" fmla="*/ 9525 h 1295400"/>
                <a:gd name="connsiteX3" fmla="*/ 971550 w 3219450"/>
                <a:gd name="connsiteY3" fmla="*/ 9525 h 1295400"/>
                <a:gd name="connsiteX4" fmla="*/ 971550 w 3219450"/>
                <a:gd name="connsiteY4" fmla="*/ 466725 h 1295400"/>
                <a:gd name="connsiteX5" fmla="*/ 1952625 w 3219450"/>
                <a:gd name="connsiteY5" fmla="*/ 466725 h 1295400"/>
                <a:gd name="connsiteX6" fmla="*/ 1962150 w 3219450"/>
                <a:gd name="connsiteY6" fmla="*/ 0 h 1295400"/>
                <a:gd name="connsiteX7" fmla="*/ 2838450 w 3219450"/>
                <a:gd name="connsiteY7" fmla="*/ 0 h 1295400"/>
                <a:gd name="connsiteX8" fmla="*/ 2838450 w 3219450"/>
                <a:gd name="connsiteY8" fmla="*/ 1200150 h 1295400"/>
                <a:gd name="connsiteX9" fmla="*/ 3000375 w 3219450"/>
                <a:gd name="connsiteY9" fmla="*/ 1200150 h 1295400"/>
                <a:gd name="connsiteX10" fmla="*/ 3000375 w 3219450"/>
                <a:gd name="connsiteY10" fmla="*/ 1200150 h 1295400"/>
                <a:gd name="connsiteX11" fmla="*/ 3219450 w 3219450"/>
                <a:gd name="connsiteY11" fmla="*/ 1295400 h 129540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71550 w 3000375"/>
                <a:gd name="connsiteY4" fmla="*/ 466725 h 1200150"/>
                <a:gd name="connsiteX5" fmla="*/ 1952625 w 3000375"/>
                <a:gd name="connsiteY5" fmla="*/ 46672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71550 w 3000375"/>
                <a:gd name="connsiteY4" fmla="*/ 46672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71550 w 3000375"/>
                <a:gd name="connsiteY3" fmla="*/ 95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48731 w 3000375"/>
                <a:gd name="connsiteY3" fmla="*/ 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48731 w 3000375"/>
                <a:gd name="connsiteY3" fmla="*/ 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48731 w 3000375"/>
                <a:gd name="connsiteY3" fmla="*/ 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48731 w 3000375"/>
                <a:gd name="connsiteY3" fmla="*/ 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10" fmla="*/ 3000375 w 3000375"/>
                <a:gd name="connsiteY10"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48731 w 3000375"/>
                <a:gd name="connsiteY3" fmla="*/ 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2838450 w 3000375"/>
                <a:gd name="connsiteY8" fmla="*/ 1200150 h 1200150"/>
                <a:gd name="connsiteX9" fmla="*/ 3000375 w 3000375"/>
                <a:gd name="connsiteY9" fmla="*/ 1200150 h 1200150"/>
                <a:gd name="connsiteX0" fmla="*/ 0 w 3000375"/>
                <a:gd name="connsiteY0" fmla="*/ 142875 h 1200150"/>
                <a:gd name="connsiteX1" fmla="*/ 180975 w 3000375"/>
                <a:gd name="connsiteY1" fmla="*/ 142875 h 1200150"/>
                <a:gd name="connsiteX2" fmla="*/ 180975 w 3000375"/>
                <a:gd name="connsiteY2" fmla="*/ 9525 h 1200150"/>
                <a:gd name="connsiteX3" fmla="*/ 948731 w 3000375"/>
                <a:gd name="connsiteY3" fmla="*/ 25 h 1200150"/>
                <a:gd name="connsiteX4" fmla="*/ 948731 w 3000375"/>
                <a:gd name="connsiteY4" fmla="*/ 360065 h 1200150"/>
                <a:gd name="connsiteX5" fmla="*/ 1956843 w 3000375"/>
                <a:gd name="connsiteY5" fmla="*/ 360065 h 1200150"/>
                <a:gd name="connsiteX6" fmla="*/ 1962150 w 3000375"/>
                <a:gd name="connsiteY6" fmla="*/ 0 h 1200150"/>
                <a:gd name="connsiteX7" fmla="*/ 2838450 w 3000375"/>
                <a:gd name="connsiteY7" fmla="*/ 0 h 1200150"/>
                <a:gd name="connsiteX8" fmla="*/ 3000375 w 3000375"/>
                <a:gd name="connsiteY8" fmla="*/ 1200150 h 1200150"/>
                <a:gd name="connsiteX0" fmla="*/ 0 w 2838450"/>
                <a:gd name="connsiteY0" fmla="*/ 142875 h 360065"/>
                <a:gd name="connsiteX1" fmla="*/ 180975 w 2838450"/>
                <a:gd name="connsiteY1" fmla="*/ 142875 h 360065"/>
                <a:gd name="connsiteX2" fmla="*/ 180975 w 2838450"/>
                <a:gd name="connsiteY2" fmla="*/ 9525 h 360065"/>
                <a:gd name="connsiteX3" fmla="*/ 948731 w 2838450"/>
                <a:gd name="connsiteY3" fmla="*/ 25 h 360065"/>
                <a:gd name="connsiteX4" fmla="*/ 948731 w 2838450"/>
                <a:gd name="connsiteY4" fmla="*/ 360065 h 360065"/>
                <a:gd name="connsiteX5" fmla="*/ 1956843 w 2838450"/>
                <a:gd name="connsiteY5" fmla="*/ 360065 h 360065"/>
                <a:gd name="connsiteX6" fmla="*/ 1962150 w 2838450"/>
                <a:gd name="connsiteY6" fmla="*/ 0 h 360065"/>
                <a:gd name="connsiteX7" fmla="*/ 2838450 w 2838450"/>
                <a:gd name="connsiteY7" fmla="*/ 0 h 360065"/>
                <a:gd name="connsiteX0" fmla="*/ 0 w 1962150"/>
                <a:gd name="connsiteY0" fmla="*/ 142875 h 360065"/>
                <a:gd name="connsiteX1" fmla="*/ 180975 w 1962150"/>
                <a:gd name="connsiteY1" fmla="*/ 142875 h 360065"/>
                <a:gd name="connsiteX2" fmla="*/ 180975 w 1962150"/>
                <a:gd name="connsiteY2" fmla="*/ 9525 h 360065"/>
                <a:gd name="connsiteX3" fmla="*/ 948731 w 1962150"/>
                <a:gd name="connsiteY3" fmla="*/ 25 h 360065"/>
                <a:gd name="connsiteX4" fmla="*/ 948731 w 1962150"/>
                <a:gd name="connsiteY4" fmla="*/ 360065 h 360065"/>
                <a:gd name="connsiteX5" fmla="*/ 1956843 w 1962150"/>
                <a:gd name="connsiteY5" fmla="*/ 360065 h 360065"/>
                <a:gd name="connsiteX6" fmla="*/ 1962150 w 1962150"/>
                <a:gd name="connsiteY6" fmla="*/ 0 h 360065"/>
                <a:gd name="connsiteX0" fmla="*/ 0 w 1956843"/>
                <a:gd name="connsiteY0" fmla="*/ 142850 h 360040"/>
                <a:gd name="connsiteX1" fmla="*/ 180975 w 1956843"/>
                <a:gd name="connsiteY1" fmla="*/ 142850 h 360040"/>
                <a:gd name="connsiteX2" fmla="*/ 180975 w 1956843"/>
                <a:gd name="connsiteY2" fmla="*/ 9500 h 360040"/>
                <a:gd name="connsiteX3" fmla="*/ 948731 w 1956843"/>
                <a:gd name="connsiteY3" fmla="*/ 0 h 360040"/>
                <a:gd name="connsiteX4" fmla="*/ 948731 w 1956843"/>
                <a:gd name="connsiteY4" fmla="*/ 360040 h 360040"/>
                <a:gd name="connsiteX5" fmla="*/ 1956843 w 1956843"/>
                <a:gd name="connsiteY5" fmla="*/ 360040 h 36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56843" h="360040">
                  <a:moveTo>
                    <a:pt x="0" y="142850"/>
                  </a:moveTo>
                  <a:lnTo>
                    <a:pt x="180975" y="142850"/>
                  </a:lnTo>
                  <a:lnTo>
                    <a:pt x="180975" y="9500"/>
                  </a:lnTo>
                  <a:lnTo>
                    <a:pt x="948731" y="0"/>
                  </a:lnTo>
                  <a:lnTo>
                    <a:pt x="948731" y="360040"/>
                  </a:lnTo>
                  <a:lnTo>
                    <a:pt x="1956843" y="36004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Freeform 27"/>
            <p:cNvSpPr/>
            <p:nvPr/>
          </p:nvSpPr>
          <p:spPr>
            <a:xfrm>
              <a:off x="4386782" y="3877989"/>
              <a:ext cx="1962150" cy="1190625"/>
            </a:xfrm>
            <a:custGeom>
              <a:avLst/>
              <a:gdLst>
                <a:gd name="connsiteX0" fmla="*/ 0 w 3028950"/>
                <a:gd name="connsiteY0" fmla="*/ 0 h 1190625"/>
                <a:gd name="connsiteX1" fmla="*/ 190500 w 3028950"/>
                <a:gd name="connsiteY1" fmla="*/ 0 h 1190625"/>
                <a:gd name="connsiteX2" fmla="*/ 190500 w 3028950"/>
                <a:gd name="connsiteY2" fmla="*/ 1190625 h 1190625"/>
                <a:gd name="connsiteX3" fmla="*/ 971550 w 3028950"/>
                <a:gd name="connsiteY3" fmla="*/ 1190625 h 1190625"/>
                <a:gd name="connsiteX4" fmla="*/ 971550 w 3028950"/>
                <a:gd name="connsiteY4" fmla="*/ 400050 h 1190625"/>
                <a:gd name="connsiteX5" fmla="*/ 1962150 w 3028950"/>
                <a:gd name="connsiteY5" fmla="*/ 400050 h 1190625"/>
                <a:gd name="connsiteX6" fmla="*/ 1962150 w 3028950"/>
                <a:gd name="connsiteY6" fmla="*/ 1171575 h 1190625"/>
                <a:gd name="connsiteX7" fmla="*/ 2867025 w 3028950"/>
                <a:gd name="connsiteY7" fmla="*/ 1171575 h 1190625"/>
                <a:gd name="connsiteX8" fmla="*/ 2867025 w 3028950"/>
                <a:gd name="connsiteY8" fmla="*/ 1066800 h 1190625"/>
                <a:gd name="connsiteX9" fmla="*/ 3028950 w 3028950"/>
                <a:gd name="connsiteY9" fmla="*/ 1066800 h 1190625"/>
                <a:gd name="connsiteX0" fmla="*/ 0 w 2867025"/>
                <a:gd name="connsiteY0" fmla="*/ 0 h 1190625"/>
                <a:gd name="connsiteX1" fmla="*/ 190500 w 2867025"/>
                <a:gd name="connsiteY1" fmla="*/ 0 h 1190625"/>
                <a:gd name="connsiteX2" fmla="*/ 190500 w 2867025"/>
                <a:gd name="connsiteY2" fmla="*/ 1190625 h 1190625"/>
                <a:gd name="connsiteX3" fmla="*/ 971550 w 2867025"/>
                <a:gd name="connsiteY3" fmla="*/ 1190625 h 1190625"/>
                <a:gd name="connsiteX4" fmla="*/ 971550 w 2867025"/>
                <a:gd name="connsiteY4" fmla="*/ 400050 h 1190625"/>
                <a:gd name="connsiteX5" fmla="*/ 1962150 w 2867025"/>
                <a:gd name="connsiteY5" fmla="*/ 400050 h 1190625"/>
                <a:gd name="connsiteX6" fmla="*/ 1962150 w 2867025"/>
                <a:gd name="connsiteY6" fmla="*/ 1171575 h 1190625"/>
                <a:gd name="connsiteX7" fmla="*/ 2867025 w 2867025"/>
                <a:gd name="connsiteY7" fmla="*/ 1171575 h 1190625"/>
                <a:gd name="connsiteX8" fmla="*/ 2867025 w 2867025"/>
                <a:gd name="connsiteY8" fmla="*/ 1066800 h 1190625"/>
                <a:gd name="connsiteX0" fmla="*/ 0 w 2867025"/>
                <a:gd name="connsiteY0" fmla="*/ 0 h 1190625"/>
                <a:gd name="connsiteX1" fmla="*/ 190500 w 2867025"/>
                <a:gd name="connsiteY1" fmla="*/ 0 h 1190625"/>
                <a:gd name="connsiteX2" fmla="*/ 190500 w 2867025"/>
                <a:gd name="connsiteY2" fmla="*/ 1190625 h 1190625"/>
                <a:gd name="connsiteX3" fmla="*/ 971550 w 2867025"/>
                <a:gd name="connsiteY3" fmla="*/ 1190625 h 1190625"/>
                <a:gd name="connsiteX4" fmla="*/ 971550 w 2867025"/>
                <a:gd name="connsiteY4" fmla="*/ 400050 h 1190625"/>
                <a:gd name="connsiteX5" fmla="*/ 1962150 w 2867025"/>
                <a:gd name="connsiteY5" fmla="*/ 400050 h 1190625"/>
                <a:gd name="connsiteX6" fmla="*/ 1962150 w 2867025"/>
                <a:gd name="connsiteY6" fmla="*/ 1171575 h 1190625"/>
                <a:gd name="connsiteX7" fmla="*/ 2867025 w 2867025"/>
                <a:gd name="connsiteY7" fmla="*/ 1171575 h 1190625"/>
                <a:gd name="connsiteX0" fmla="*/ 0 w 1962150"/>
                <a:gd name="connsiteY0" fmla="*/ 0 h 1190625"/>
                <a:gd name="connsiteX1" fmla="*/ 190500 w 1962150"/>
                <a:gd name="connsiteY1" fmla="*/ 0 h 1190625"/>
                <a:gd name="connsiteX2" fmla="*/ 190500 w 1962150"/>
                <a:gd name="connsiteY2" fmla="*/ 1190625 h 1190625"/>
                <a:gd name="connsiteX3" fmla="*/ 971550 w 1962150"/>
                <a:gd name="connsiteY3" fmla="*/ 1190625 h 1190625"/>
                <a:gd name="connsiteX4" fmla="*/ 971550 w 1962150"/>
                <a:gd name="connsiteY4" fmla="*/ 400050 h 1190625"/>
                <a:gd name="connsiteX5" fmla="*/ 1962150 w 1962150"/>
                <a:gd name="connsiteY5" fmla="*/ 400050 h 1190625"/>
                <a:gd name="connsiteX6" fmla="*/ 1962150 w 1962150"/>
                <a:gd name="connsiteY6" fmla="*/ 1171575 h 1190625"/>
                <a:gd name="connsiteX0" fmla="*/ 0 w 1962150"/>
                <a:gd name="connsiteY0" fmla="*/ 0 h 1190625"/>
                <a:gd name="connsiteX1" fmla="*/ 190500 w 1962150"/>
                <a:gd name="connsiteY1" fmla="*/ 0 h 1190625"/>
                <a:gd name="connsiteX2" fmla="*/ 190500 w 1962150"/>
                <a:gd name="connsiteY2" fmla="*/ 1190625 h 1190625"/>
                <a:gd name="connsiteX3" fmla="*/ 971550 w 1962150"/>
                <a:gd name="connsiteY3" fmla="*/ 1190625 h 1190625"/>
                <a:gd name="connsiteX4" fmla="*/ 971550 w 1962150"/>
                <a:gd name="connsiteY4" fmla="*/ 400050 h 1190625"/>
                <a:gd name="connsiteX5" fmla="*/ 1962150 w 1962150"/>
                <a:gd name="connsiteY5" fmla="*/ 400050 h 1190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62150" h="1190625">
                  <a:moveTo>
                    <a:pt x="0" y="0"/>
                  </a:moveTo>
                  <a:lnTo>
                    <a:pt x="190500" y="0"/>
                  </a:lnTo>
                  <a:lnTo>
                    <a:pt x="190500" y="1190625"/>
                  </a:lnTo>
                  <a:lnTo>
                    <a:pt x="971550" y="1190625"/>
                  </a:lnTo>
                  <a:lnTo>
                    <a:pt x="971550" y="400050"/>
                  </a:lnTo>
                  <a:lnTo>
                    <a:pt x="1962150" y="40005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TextBox 28"/>
            <p:cNvSpPr txBox="1"/>
            <p:nvPr/>
          </p:nvSpPr>
          <p:spPr>
            <a:xfrm>
              <a:off x="4624958" y="4657526"/>
              <a:ext cx="393056" cy="369332"/>
            </a:xfrm>
            <a:prstGeom prst="rect">
              <a:avLst/>
            </a:prstGeom>
            <a:noFill/>
          </p:spPr>
          <p:txBody>
            <a:bodyPr wrap="none" rtlCol="0">
              <a:spAutoFit/>
            </a:bodyPr>
            <a:lstStyle/>
            <a:p>
              <a:r>
                <a:rPr lang="en-US" dirty="0" err="1" smtClean="0"/>
                <a:t>p</a:t>
              </a:r>
              <a:r>
                <a:rPr lang="en-US" baseline="-25000" dirty="0" err="1" smtClean="0"/>
                <a:t>U</a:t>
              </a:r>
              <a:endParaRPr lang="en-US" baseline="-25000" dirty="0"/>
            </a:p>
          </p:txBody>
        </p:sp>
        <p:sp>
          <p:nvSpPr>
            <p:cNvPr id="30" name="TextBox 29"/>
            <p:cNvSpPr txBox="1"/>
            <p:nvPr/>
          </p:nvSpPr>
          <p:spPr>
            <a:xfrm>
              <a:off x="7339111" y="4657501"/>
              <a:ext cx="393056" cy="369332"/>
            </a:xfrm>
            <a:prstGeom prst="rect">
              <a:avLst/>
            </a:prstGeom>
            <a:noFill/>
          </p:spPr>
          <p:txBody>
            <a:bodyPr wrap="none" rtlCol="0">
              <a:spAutoFit/>
            </a:bodyPr>
            <a:lstStyle/>
            <a:p>
              <a:r>
                <a:rPr lang="en-US" dirty="0" err="1" smtClean="0"/>
                <a:t>p</a:t>
              </a:r>
              <a:r>
                <a:rPr lang="en-US" baseline="-25000" dirty="0" err="1" smtClean="0"/>
                <a:t>D</a:t>
              </a:r>
              <a:endParaRPr lang="en-US" baseline="-25000" dirty="0"/>
            </a:p>
          </p:txBody>
        </p:sp>
        <p:sp>
          <p:nvSpPr>
            <p:cNvPr id="31" name="TextBox 30"/>
            <p:cNvSpPr txBox="1"/>
            <p:nvPr/>
          </p:nvSpPr>
          <p:spPr>
            <a:xfrm>
              <a:off x="5489054" y="3961261"/>
              <a:ext cx="351378" cy="369332"/>
            </a:xfrm>
            <a:prstGeom prst="rect">
              <a:avLst/>
            </a:prstGeom>
            <a:noFill/>
          </p:spPr>
          <p:txBody>
            <a:bodyPr wrap="none" rtlCol="0">
              <a:spAutoFit/>
            </a:bodyPr>
            <a:lstStyle/>
            <a:p>
              <a:r>
                <a:rPr lang="en-US" dirty="0" smtClean="0"/>
                <a:t>Q</a:t>
              </a:r>
              <a:endParaRPr lang="en-US" baseline="-25000" dirty="0"/>
            </a:p>
          </p:txBody>
        </p:sp>
        <p:sp>
          <p:nvSpPr>
            <p:cNvPr id="33" name="TextBox 32"/>
            <p:cNvSpPr txBox="1"/>
            <p:nvPr/>
          </p:nvSpPr>
          <p:spPr>
            <a:xfrm>
              <a:off x="5682927" y="4297461"/>
              <a:ext cx="397866" cy="369332"/>
            </a:xfrm>
            <a:prstGeom prst="rect">
              <a:avLst/>
            </a:prstGeom>
            <a:noFill/>
          </p:spPr>
          <p:txBody>
            <a:bodyPr wrap="none" rtlCol="0">
              <a:spAutoFit/>
            </a:bodyPr>
            <a:lstStyle/>
            <a:p>
              <a:r>
                <a:rPr lang="en-US" dirty="0" smtClean="0"/>
                <a:t>C</a:t>
              </a:r>
              <a:r>
                <a:rPr lang="en-US" baseline="-25000" dirty="0" smtClean="0"/>
                <a:t>1</a:t>
              </a:r>
              <a:endParaRPr lang="en-US" baseline="-25000" dirty="0"/>
            </a:p>
          </p:txBody>
        </p:sp>
        <p:sp>
          <p:nvSpPr>
            <p:cNvPr id="34" name="Freeform 33"/>
            <p:cNvSpPr/>
            <p:nvPr/>
          </p:nvSpPr>
          <p:spPr>
            <a:xfrm>
              <a:off x="6340549" y="4205411"/>
              <a:ext cx="996950" cy="76200"/>
            </a:xfrm>
            <a:custGeom>
              <a:avLst/>
              <a:gdLst>
                <a:gd name="connsiteX0" fmla="*/ 0 w 996950"/>
                <a:gd name="connsiteY0" fmla="*/ 76200 h 76200"/>
                <a:gd name="connsiteX1" fmla="*/ 0 w 996950"/>
                <a:gd name="connsiteY1" fmla="*/ 0 h 76200"/>
                <a:gd name="connsiteX2" fmla="*/ 996950 w 996950"/>
                <a:gd name="connsiteY2" fmla="*/ 0 h 76200"/>
              </a:gdLst>
              <a:ahLst/>
              <a:cxnLst>
                <a:cxn ang="0">
                  <a:pos x="connsiteX0" y="connsiteY0"/>
                </a:cxn>
                <a:cxn ang="0">
                  <a:pos x="connsiteX1" y="connsiteY1"/>
                </a:cxn>
                <a:cxn ang="0">
                  <a:pos x="connsiteX2" y="connsiteY2"/>
                </a:cxn>
              </a:cxnLst>
              <a:rect l="l" t="t" r="r" b="b"/>
              <a:pathLst>
                <a:path w="996950" h="76200">
                  <a:moveTo>
                    <a:pt x="0" y="76200"/>
                  </a:moveTo>
                  <a:lnTo>
                    <a:pt x="0" y="0"/>
                  </a:lnTo>
                  <a:lnTo>
                    <a:pt x="99695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Freeform 34"/>
            <p:cNvSpPr/>
            <p:nvPr/>
          </p:nvSpPr>
          <p:spPr>
            <a:xfrm flipV="1">
              <a:off x="6350051" y="4009429"/>
              <a:ext cx="996950" cy="76200"/>
            </a:xfrm>
            <a:custGeom>
              <a:avLst/>
              <a:gdLst>
                <a:gd name="connsiteX0" fmla="*/ 0 w 996950"/>
                <a:gd name="connsiteY0" fmla="*/ 76200 h 76200"/>
                <a:gd name="connsiteX1" fmla="*/ 0 w 996950"/>
                <a:gd name="connsiteY1" fmla="*/ 0 h 76200"/>
                <a:gd name="connsiteX2" fmla="*/ 996950 w 996950"/>
                <a:gd name="connsiteY2" fmla="*/ 0 h 76200"/>
              </a:gdLst>
              <a:ahLst/>
              <a:cxnLst>
                <a:cxn ang="0">
                  <a:pos x="connsiteX0" y="connsiteY0"/>
                </a:cxn>
                <a:cxn ang="0">
                  <a:pos x="connsiteX1" y="connsiteY1"/>
                </a:cxn>
                <a:cxn ang="0">
                  <a:pos x="connsiteX2" y="connsiteY2"/>
                </a:cxn>
              </a:cxnLst>
              <a:rect l="l" t="t" r="r" b="b"/>
              <a:pathLst>
                <a:path w="996950" h="76200">
                  <a:moveTo>
                    <a:pt x="0" y="76200"/>
                  </a:moveTo>
                  <a:lnTo>
                    <a:pt x="0" y="0"/>
                  </a:lnTo>
                  <a:lnTo>
                    <a:pt x="99695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Freeform 35"/>
            <p:cNvSpPr/>
            <p:nvPr/>
          </p:nvSpPr>
          <p:spPr>
            <a:xfrm>
              <a:off x="7335912" y="3645024"/>
              <a:ext cx="1052512" cy="1138237"/>
            </a:xfrm>
            <a:custGeom>
              <a:avLst/>
              <a:gdLst>
                <a:gd name="connsiteX0" fmla="*/ 0 w 1052512"/>
                <a:gd name="connsiteY0" fmla="*/ 438150 h 1138237"/>
                <a:gd name="connsiteX1" fmla="*/ 0 w 1052512"/>
                <a:gd name="connsiteY1" fmla="*/ 0 h 1138237"/>
                <a:gd name="connsiteX2" fmla="*/ 923925 w 1052512"/>
                <a:gd name="connsiteY2" fmla="*/ 0 h 1138237"/>
                <a:gd name="connsiteX3" fmla="*/ 923925 w 1052512"/>
                <a:gd name="connsiteY3" fmla="*/ 1138237 h 1138237"/>
                <a:gd name="connsiteX4" fmla="*/ 1052512 w 1052512"/>
                <a:gd name="connsiteY4" fmla="*/ 1138237 h 11382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2512" h="1138237">
                  <a:moveTo>
                    <a:pt x="0" y="438150"/>
                  </a:moveTo>
                  <a:lnTo>
                    <a:pt x="0" y="0"/>
                  </a:lnTo>
                  <a:lnTo>
                    <a:pt x="923925" y="0"/>
                  </a:lnTo>
                  <a:lnTo>
                    <a:pt x="923925" y="1138237"/>
                  </a:lnTo>
                  <a:lnTo>
                    <a:pt x="1052512" y="1138237"/>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Freeform 36"/>
            <p:cNvSpPr/>
            <p:nvPr/>
          </p:nvSpPr>
          <p:spPr>
            <a:xfrm>
              <a:off x="7331149" y="4211761"/>
              <a:ext cx="1057275" cy="809625"/>
            </a:xfrm>
            <a:custGeom>
              <a:avLst/>
              <a:gdLst>
                <a:gd name="connsiteX0" fmla="*/ 0 w 1057275"/>
                <a:gd name="connsiteY0" fmla="*/ 0 h 809625"/>
                <a:gd name="connsiteX1" fmla="*/ 0 w 1057275"/>
                <a:gd name="connsiteY1" fmla="*/ 809625 h 809625"/>
                <a:gd name="connsiteX2" fmla="*/ 928688 w 1057275"/>
                <a:gd name="connsiteY2" fmla="*/ 804863 h 809625"/>
                <a:gd name="connsiteX3" fmla="*/ 923925 w 1057275"/>
                <a:gd name="connsiteY3" fmla="*/ 633413 h 809625"/>
                <a:gd name="connsiteX4" fmla="*/ 1057275 w 1057275"/>
                <a:gd name="connsiteY4" fmla="*/ 633413 h 809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275" h="809625">
                  <a:moveTo>
                    <a:pt x="0" y="0"/>
                  </a:moveTo>
                  <a:lnTo>
                    <a:pt x="0" y="809625"/>
                  </a:lnTo>
                  <a:lnTo>
                    <a:pt x="928688" y="804863"/>
                  </a:lnTo>
                  <a:lnTo>
                    <a:pt x="923925" y="633413"/>
                  </a:lnTo>
                  <a:lnTo>
                    <a:pt x="1057275" y="633413"/>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TextBox 37"/>
            <p:cNvSpPr txBox="1"/>
            <p:nvPr/>
          </p:nvSpPr>
          <p:spPr>
            <a:xfrm>
              <a:off x="6691039" y="4225453"/>
              <a:ext cx="397866" cy="369332"/>
            </a:xfrm>
            <a:prstGeom prst="rect">
              <a:avLst/>
            </a:prstGeom>
            <a:noFill/>
          </p:spPr>
          <p:txBody>
            <a:bodyPr wrap="none" rtlCol="0">
              <a:spAutoFit/>
            </a:bodyPr>
            <a:lstStyle/>
            <a:p>
              <a:r>
                <a:rPr lang="en-US" dirty="0" smtClean="0"/>
                <a:t>C</a:t>
              </a:r>
              <a:r>
                <a:rPr lang="en-US" baseline="-25000" dirty="0" smtClean="0"/>
                <a:t>2</a:t>
              </a:r>
              <a:endParaRPr lang="en-US" baseline="-25000" dirty="0"/>
            </a:p>
          </p:txBody>
        </p:sp>
      </p:grpSp>
      <p:graphicFrame>
        <p:nvGraphicFramePr>
          <p:cNvPr id="39" name="Object 3"/>
          <p:cNvGraphicFramePr>
            <a:graphicFrameLocks noChangeAspect="1"/>
          </p:cNvGraphicFramePr>
          <p:nvPr>
            <p:extLst>
              <p:ext uri="{D42A27DB-BD31-4B8C-83A1-F6EECF244321}">
                <p14:modId xmlns:p14="http://schemas.microsoft.com/office/powerpoint/2010/main" val="2863685343"/>
              </p:ext>
            </p:extLst>
          </p:nvPr>
        </p:nvGraphicFramePr>
        <p:xfrm>
          <a:off x="5089525" y="4859768"/>
          <a:ext cx="2326208" cy="1233528"/>
        </p:xfrm>
        <a:graphic>
          <a:graphicData uri="http://schemas.openxmlformats.org/presentationml/2006/ole">
            <mc:AlternateContent xmlns:mc="http://schemas.openxmlformats.org/markup-compatibility/2006">
              <mc:Choice xmlns:v="urn:schemas-microsoft-com:vml" Requires="v">
                <p:oleObj spid="_x0000_s255336" name="Equation" r:id="rId6" imgW="1244520" imgH="660240" progId="Equation.3">
                  <p:embed/>
                </p:oleObj>
              </mc:Choice>
              <mc:Fallback>
                <p:oleObj name="Equation" r:id="rId6" imgW="1244520" imgH="660240" progId="Equation.3">
                  <p:embed/>
                  <p:pic>
                    <p:nvPicPr>
                      <p:cNvPr id="0" name="Picture 167"/>
                      <p:cNvPicPr>
                        <a:picLocks noChangeAspect="1" noChangeArrowheads="1"/>
                      </p:cNvPicPr>
                      <p:nvPr/>
                    </p:nvPicPr>
                    <p:blipFill>
                      <a:blip r:embed="rId7"/>
                      <a:srcRect/>
                      <a:stretch>
                        <a:fillRect/>
                      </a:stretch>
                    </p:blipFill>
                    <p:spPr bwMode="auto">
                      <a:xfrm>
                        <a:off x="5089525" y="4859768"/>
                        <a:ext cx="2326208" cy="1233528"/>
                      </a:xfrm>
                      <a:prstGeom prst="rect">
                        <a:avLst/>
                      </a:prstGeom>
                      <a:noFill/>
                    </p:spPr>
                  </p:pic>
                </p:oleObj>
              </mc:Fallback>
            </mc:AlternateContent>
          </a:graphicData>
        </a:graphic>
      </p:graphicFrame>
      <p:sp>
        <p:nvSpPr>
          <p:cNvPr id="50" name="TextBox 49"/>
          <p:cNvSpPr txBox="1"/>
          <p:nvPr/>
        </p:nvSpPr>
        <p:spPr>
          <a:xfrm>
            <a:off x="395536" y="6095037"/>
            <a:ext cx="8064896" cy="646331"/>
          </a:xfrm>
          <a:prstGeom prst="rect">
            <a:avLst/>
          </a:prstGeom>
          <a:solidFill>
            <a:srgbClr val="FFD72F"/>
          </a:solidFill>
        </p:spPr>
        <p:txBody>
          <a:bodyPr wrap="square" rtlCol="0">
            <a:spAutoFit/>
          </a:bodyPr>
          <a:lstStyle/>
          <a:p>
            <a:r>
              <a:rPr lang="en-US" dirty="0" smtClean="0"/>
              <a:t>Approximate: it overestimate resistance, by neglecting beaming and entrance resistance cancelling  </a:t>
            </a:r>
            <a:endParaRPr lang="en-US" dirty="0"/>
          </a:p>
        </p:txBody>
      </p:sp>
      <p:sp>
        <p:nvSpPr>
          <p:cNvPr id="6" name="Slide Number Placeholder 5"/>
          <p:cNvSpPr>
            <a:spLocks noGrp="1"/>
          </p:cNvSpPr>
          <p:nvPr>
            <p:ph type="sldNum" sz="quarter" idx="12"/>
          </p:nvPr>
        </p:nvSpPr>
        <p:spPr/>
        <p:txBody>
          <a:bodyPr/>
          <a:lstStyle/>
          <a:p>
            <a:fld id="{0DF7440C-D25B-4954-BC09-5BBAAA513C42}" type="slidenum">
              <a:rPr lang="en-US" smtClean="0"/>
              <a:pPr/>
              <a:t>28</a:t>
            </a:fld>
            <a:endParaRPr lang="en-US"/>
          </a:p>
        </p:txBody>
      </p:sp>
      <p:grpSp>
        <p:nvGrpSpPr>
          <p:cNvPr id="13" name="Group 12"/>
          <p:cNvGrpSpPr/>
          <p:nvPr/>
        </p:nvGrpSpPr>
        <p:grpSpPr>
          <a:xfrm>
            <a:off x="2798155" y="1452247"/>
            <a:ext cx="2353337" cy="2585323"/>
            <a:chOff x="2798155" y="1452247"/>
            <a:chExt cx="2353337" cy="2585323"/>
          </a:xfrm>
        </p:grpSpPr>
        <p:sp>
          <p:nvSpPr>
            <p:cNvPr id="10" name="TextBox 9"/>
            <p:cNvSpPr txBox="1"/>
            <p:nvPr/>
          </p:nvSpPr>
          <p:spPr>
            <a:xfrm>
              <a:off x="2798155" y="1452247"/>
              <a:ext cx="2353337" cy="2585323"/>
            </a:xfrm>
            <a:prstGeom prst="rect">
              <a:avLst/>
            </a:prstGeom>
            <a:solidFill>
              <a:schemeClr val="bg1"/>
            </a:solidFill>
          </p:spPr>
          <p:txBody>
            <a:bodyPr wrap="none" rtlCol="0">
              <a:spAutoFit/>
            </a:bodyPr>
            <a:lstStyle/>
            <a:p>
              <a:r>
                <a:rPr lang="en-GB" dirty="0" smtClean="0"/>
                <a:t>Derivation:</a:t>
              </a:r>
            </a:p>
            <a:p>
              <a:pPr marL="285750" indent="-285750">
                <a:buFont typeface="Arial" pitchFamily="34" charset="0"/>
                <a:buChar char="•"/>
              </a:pPr>
              <a:r>
                <a:rPr lang="en-GB" dirty="0" smtClean="0"/>
                <a:t>Conservation of flux</a:t>
              </a:r>
            </a:p>
            <a:p>
              <a:pPr marL="285750" indent="-285750">
                <a:buFont typeface="Arial" pitchFamily="34" charset="0"/>
                <a:buChar char="•"/>
              </a:pPr>
              <a:r>
                <a:rPr lang="en-GB" dirty="0" smtClean="0"/>
                <a:t>Definition of C</a:t>
              </a:r>
            </a:p>
            <a:p>
              <a:endParaRPr lang="en-GB" dirty="0"/>
            </a:p>
            <a:p>
              <a:endParaRPr lang="en-GB" dirty="0" smtClean="0"/>
            </a:p>
            <a:p>
              <a:endParaRPr lang="en-GB" dirty="0"/>
            </a:p>
            <a:p>
              <a:endParaRPr lang="en-GB" dirty="0" smtClean="0"/>
            </a:p>
            <a:p>
              <a:endParaRPr lang="en-GB" dirty="0"/>
            </a:p>
            <a:p>
              <a:endParaRPr lang="en-GB" dirty="0"/>
            </a:p>
          </p:txBody>
        </p:sp>
        <p:graphicFrame>
          <p:nvGraphicFramePr>
            <p:cNvPr id="11" name="Object 10"/>
            <p:cNvGraphicFramePr>
              <a:graphicFrameLocks noChangeAspect="1"/>
            </p:cNvGraphicFramePr>
            <p:nvPr>
              <p:extLst>
                <p:ext uri="{D42A27DB-BD31-4B8C-83A1-F6EECF244321}">
                  <p14:modId xmlns:p14="http://schemas.microsoft.com/office/powerpoint/2010/main" val="1925048537"/>
                </p:ext>
              </p:extLst>
            </p:nvPr>
          </p:nvGraphicFramePr>
          <p:xfrm>
            <a:off x="2843809" y="2421024"/>
            <a:ext cx="1977678" cy="1133045"/>
          </p:xfrm>
          <a:graphic>
            <a:graphicData uri="http://schemas.openxmlformats.org/presentationml/2006/ole">
              <mc:AlternateContent xmlns:mc="http://schemas.openxmlformats.org/markup-compatibility/2006">
                <mc:Choice xmlns:v="urn:schemas-microsoft-com:vml" Requires="v">
                  <p:oleObj spid="_x0000_s255337" name="Equation" r:id="rId8" imgW="1218960" imgH="698400" progId="Equation.3">
                    <p:embed/>
                  </p:oleObj>
                </mc:Choice>
                <mc:Fallback>
                  <p:oleObj name="Equation" r:id="rId8" imgW="1218960" imgH="698400" progId="Equation.3">
                    <p:embed/>
                    <p:pic>
                      <p:nvPicPr>
                        <p:cNvPr id="0" name=""/>
                        <p:cNvPicPr/>
                        <p:nvPr/>
                      </p:nvPicPr>
                      <p:blipFill>
                        <a:blip r:embed="rId9"/>
                        <a:stretch>
                          <a:fillRect/>
                        </a:stretch>
                      </p:blipFill>
                      <p:spPr>
                        <a:xfrm>
                          <a:off x="2843809" y="2421024"/>
                          <a:ext cx="1977678" cy="1133045"/>
                        </a:xfrm>
                        <a:prstGeom prst="rect">
                          <a:avLst/>
                        </a:prstGeom>
                        <a:solidFill>
                          <a:schemeClr val="bg1"/>
                        </a:solidFill>
                      </p:spPr>
                    </p:pic>
                  </p:oleObj>
                </mc:Fallback>
              </mc:AlternateContent>
            </a:graphicData>
          </a:graphic>
        </p:graphicFrame>
      </p:grpSp>
    </p:spTree>
    <p:extLst>
      <p:ext uri="{BB962C8B-B14F-4D97-AF65-F5344CB8AC3E}">
        <p14:creationId xmlns:p14="http://schemas.microsoft.com/office/powerpoint/2010/main" val="564408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Reduction of pumping speed by connecting pipe</a:t>
            </a:r>
            <a:endParaRPr lang="en-US" dirty="0"/>
          </a:p>
        </p:txBody>
      </p:sp>
      <p:sp>
        <p:nvSpPr>
          <p:cNvPr id="18" name="TextBox 17"/>
          <p:cNvSpPr txBox="1"/>
          <p:nvPr/>
        </p:nvSpPr>
        <p:spPr>
          <a:xfrm>
            <a:off x="0" y="908720"/>
            <a:ext cx="5796136" cy="369332"/>
          </a:xfrm>
          <a:prstGeom prst="rect">
            <a:avLst/>
          </a:prstGeom>
          <a:noFill/>
        </p:spPr>
        <p:txBody>
          <a:bodyPr wrap="square" rtlCol="0">
            <a:spAutoFit/>
          </a:bodyPr>
          <a:lstStyle/>
          <a:p>
            <a:r>
              <a:rPr lang="en-US" dirty="0" smtClean="0"/>
              <a:t>Application of the </a:t>
            </a:r>
            <a:r>
              <a:rPr lang="en-US" b="1" dirty="0" smtClean="0"/>
              <a:t>combination of </a:t>
            </a:r>
            <a:r>
              <a:rPr lang="en-US" b="1" dirty="0" err="1" smtClean="0"/>
              <a:t>conductances</a:t>
            </a:r>
            <a:r>
              <a:rPr lang="en-US" b="1" dirty="0" smtClean="0"/>
              <a:t> in series</a:t>
            </a:r>
            <a:r>
              <a:rPr lang="en-US" dirty="0" smtClean="0"/>
              <a:t>.  </a:t>
            </a:r>
            <a:endParaRPr lang="en-US" dirty="0"/>
          </a:p>
        </p:txBody>
      </p:sp>
      <p:graphicFrame>
        <p:nvGraphicFramePr>
          <p:cNvPr id="266242" name="Object 2"/>
          <p:cNvGraphicFramePr>
            <a:graphicFrameLocks noChangeAspect="1"/>
          </p:cNvGraphicFramePr>
          <p:nvPr/>
        </p:nvGraphicFramePr>
        <p:xfrm>
          <a:off x="466725" y="1484313"/>
          <a:ext cx="3024188" cy="371475"/>
        </p:xfrm>
        <a:graphic>
          <a:graphicData uri="http://schemas.openxmlformats.org/presentationml/2006/ole">
            <mc:AlternateContent xmlns:mc="http://schemas.openxmlformats.org/markup-compatibility/2006">
              <mc:Choice xmlns:v="urn:schemas-microsoft-com:vml" Requires="v">
                <p:oleObj spid="_x0000_s256482" name="Equation" r:id="rId4" imgW="1866900" imgH="228600" progId="Equation.3">
                  <p:embed/>
                </p:oleObj>
              </mc:Choice>
              <mc:Fallback>
                <p:oleObj name="Equation" r:id="rId4" imgW="1866900" imgH="228600" progId="Equation.3">
                  <p:embed/>
                  <p:pic>
                    <p:nvPicPr>
                      <p:cNvPr id="0" name="Picture 24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6725" y="1484313"/>
                        <a:ext cx="3024188" cy="371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TextBox 20"/>
          <p:cNvSpPr txBox="1"/>
          <p:nvPr/>
        </p:nvSpPr>
        <p:spPr>
          <a:xfrm>
            <a:off x="4572000" y="2564904"/>
            <a:ext cx="4464496" cy="1569660"/>
          </a:xfrm>
          <a:prstGeom prst="rect">
            <a:avLst/>
          </a:prstGeom>
          <a:noFill/>
        </p:spPr>
        <p:txBody>
          <a:bodyPr wrap="square" rtlCol="0">
            <a:spAutoFit/>
          </a:bodyPr>
          <a:lstStyle/>
          <a:p>
            <a:r>
              <a:rPr lang="en-US" sz="1600" i="1" dirty="0" smtClean="0"/>
              <a:t>S* </a:t>
            </a:r>
            <a:r>
              <a:rPr lang="en-US" sz="1600" dirty="0" smtClean="0"/>
              <a:t>effective pumping speed at the chamber</a:t>
            </a:r>
          </a:p>
          <a:p>
            <a:r>
              <a:rPr lang="en-US" sz="1600" i="1" dirty="0"/>
              <a:t>S </a:t>
            </a:r>
            <a:r>
              <a:rPr lang="en-US" sz="1600" dirty="0"/>
              <a:t>real pumping </a:t>
            </a:r>
            <a:r>
              <a:rPr lang="en-US" sz="1600" dirty="0" smtClean="0"/>
              <a:t>speed</a:t>
            </a:r>
          </a:p>
          <a:p>
            <a:r>
              <a:rPr lang="en-US" sz="1600" dirty="0" smtClean="0"/>
              <a:t>p* pressure in the chamber</a:t>
            </a:r>
          </a:p>
          <a:p>
            <a:r>
              <a:rPr lang="en-US" sz="1600" i="1" dirty="0" smtClean="0"/>
              <a:t>p </a:t>
            </a:r>
            <a:r>
              <a:rPr lang="en-US" sz="1600" dirty="0" smtClean="0"/>
              <a:t>pressure at the entrance of the pump</a:t>
            </a:r>
          </a:p>
          <a:p>
            <a:r>
              <a:rPr lang="en-US" sz="1600" i="1" dirty="0" smtClean="0"/>
              <a:t>C</a:t>
            </a:r>
            <a:r>
              <a:rPr lang="en-US" sz="1600" dirty="0" smtClean="0"/>
              <a:t> connecting conductance</a:t>
            </a:r>
          </a:p>
          <a:p>
            <a:r>
              <a:rPr lang="en-US" sz="1600" i="1" dirty="0" smtClean="0"/>
              <a:t>Q</a:t>
            </a:r>
            <a:r>
              <a:rPr lang="en-US" sz="1600" dirty="0" smtClean="0"/>
              <a:t>  throughput through the pipe and into the pump</a:t>
            </a:r>
            <a:endParaRPr lang="en-US" sz="1600" dirty="0"/>
          </a:p>
        </p:txBody>
      </p:sp>
      <p:grpSp>
        <p:nvGrpSpPr>
          <p:cNvPr id="36" name="Group 35"/>
          <p:cNvGrpSpPr/>
          <p:nvPr/>
        </p:nvGrpSpPr>
        <p:grpSpPr>
          <a:xfrm>
            <a:off x="395536" y="2204864"/>
            <a:ext cx="1440160" cy="720080"/>
            <a:chOff x="453256" y="2824360"/>
            <a:chExt cx="1440160" cy="720080"/>
          </a:xfrm>
        </p:grpSpPr>
        <p:sp>
          <p:nvSpPr>
            <p:cNvPr id="35" name="Rounded Rectangle 34"/>
            <p:cNvSpPr/>
            <p:nvPr/>
          </p:nvSpPr>
          <p:spPr>
            <a:xfrm>
              <a:off x="453256" y="2824360"/>
              <a:ext cx="1440160" cy="720080"/>
            </a:xfrm>
            <a:prstGeom prst="round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266244" name="Object 4"/>
            <p:cNvGraphicFramePr>
              <a:graphicFrameLocks noChangeAspect="1"/>
            </p:cNvGraphicFramePr>
            <p:nvPr/>
          </p:nvGraphicFramePr>
          <p:xfrm>
            <a:off x="539553" y="2852936"/>
            <a:ext cx="1224136" cy="635089"/>
          </p:xfrm>
          <a:graphic>
            <a:graphicData uri="http://schemas.openxmlformats.org/presentationml/2006/ole">
              <mc:AlternateContent xmlns:mc="http://schemas.openxmlformats.org/markup-compatibility/2006">
                <mc:Choice xmlns:v="urn:schemas-microsoft-com:vml" Requires="v">
                  <p:oleObj spid="_x0000_s256483" name="Equation" r:id="rId6" imgW="761669" imgH="393529" progId="Equation.3">
                    <p:embed/>
                  </p:oleObj>
                </mc:Choice>
                <mc:Fallback>
                  <p:oleObj name="Equation" r:id="rId6" imgW="761669" imgH="393529" progId="Equation.3">
                    <p:embed/>
                    <p:pic>
                      <p:nvPicPr>
                        <p:cNvPr id="0" name="Picture 24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553" y="2852936"/>
                          <a:ext cx="1224136" cy="63508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28" name="Group 27"/>
          <p:cNvGrpSpPr/>
          <p:nvPr/>
        </p:nvGrpSpPr>
        <p:grpSpPr>
          <a:xfrm>
            <a:off x="1907704" y="2204864"/>
            <a:ext cx="1927031" cy="681699"/>
            <a:chOff x="2267744" y="2824360"/>
            <a:chExt cx="1848390" cy="681699"/>
          </a:xfrm>
        </p:grpSpPr>
        <p:graphicFrame>
          <p:nvGraphicFramePr>
            <p:cNvPr id="266245" name="Object 5"/>
            <p:cNvGraphicFramePr>
              <a:graphicFrameLocks noChangeAspect="1"/>
            </p:cNvGraphicFramePr>
            <p:nvPr/>
          </p:nvGraphicFramePr>
          <p:xfrm>
            <a:off x="2889369" y="2824360"/>
            <a:ext cx="1226765" cy="681699"/>
          </p:xfrm>
          <a:graphic>
            <a:graphicData uri="http://schemas.openxmlformats.org/presentationml/2006/ole">
              <mc:AlternateContent xmlns:mc="http://schemas.openxmlformats.org/markup-compatibility/2006">
                <mc:Choice xmlns:v="urn:schemas-microsoft-com:vml" Requires="v">
                  <p:oleObj spid="_x0000_s256484" name="Equation" r:id="rId8" imgW="710891" imgH="393529" progId="Equation.3">
                    <p:embed/>
                  </p:oleObj>
                </mc:Choice>
                <mc:Fallback>
                  <p:oleObj name="Equation" r:id="rId8" imgW="710891" imgH="393529" progId="Equation.3">
                    <p:embed/>
                    <p:pic>
                      <p:nvPicPr>
                        <p:cNvPr id="0" name="Picture 25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89369" y="2824360"/>
                          <a:ext cx="1226765" cy="68169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 name="TextBox 24"/>
            <p:cNvSpPr txBox="1"/>
            <p:nvPr/>
          </p:nvSpPr>
          <p:spPr>
            <a:xfrm>
              <a:off x="2267744" y="2996952"/>
              <a:ext cx="370614" cy="369332"/>
            </a:xfrm>
            <a:prstGeom prst="rect">
              <a:avLst/>
            </a:prstGeom>
            <a:noFill/>
          </p:spPr>
          <p:txBody>
            <a:bodyPr wrap="none" rtlCol="0">
              <a:spAutoFit/>
            </a:bodyPr>
            <a:lstStyle/>
            <a:p>
              <a:r>
                <a:rPr lang="en-US" dirty="0" smtClean="0"/>
                <a:t>or</a:t>
              </a:r>
              <a:endParaRPr lang="en-US" dirty="0"/>
            </a:p>
          </p:txBody>
        </p:sp>
      </p:grpSp>
      <p:sp>
        <p:nvSpPr>
          <p:cNvPr id="26" name="TextBox 25"/>
          <p:cNvSpPr txBox="1"/>
          <p:nvPr/>
        </p:nvSpPr>
        <p:spPr>
          <a:xfrm>
            <a:off x="467545" y="3356992"/>
            <a:ext cx="3672407" cy="1200329"/>
          </a:xfrm>
          <a:prstGeom prst="rect">
            <a:avLst/>
          </a:prstGeom>
          <a:noFill/>
        </p:spPr>
        <p:txBody>
          <a:bodyPr wrap="square" rtlCol="0">
            <a:spAutoFit/>
          </a:bodyPr>
          <a:lstStyle/>
          <a:p>
            <a:r>
              <a:rPr lang="en-US" i="1" dirty="0" smtClean="0"/>
              <a:t>S*</a:t>
            </a:r>
            <a:r>
              <a:rPr lang="en-US" dirty="0" smtClean="0"/>
              <a:t> is less than </a:t>
            </a:r>
            <a:r>
              <a:rPr lang="en-US" i="1" dirty="0" smtClean="0"/>
              <a:t>S</a:t>
            </a:r>
            <a:r>
              <a:rPr lang="en-US" dirty="0" smtClean="0"/>
              <a:t>! </a:t>
            </a:r>
          </a:p>
          <a:p>
            <a:r>
              <a:rPr lang="en-US" dirty="0" smtClean="0"/>
              <a:t>Lets plot </a:t>
            </a:r>
            <a:r>
              <a:rPr lang="en-US" i="1" dirty="0" smtClean="0"/>
              <a:t>S*/S </a:t>
            </a:r>
            <a:r>
              <a:rPr lang="en-US" dirty="0" smtClean="0"/>
              <a:t>reduction of pumping speed, against </a:t>
            </a:r>
            <a:r>
              <a:rPr lang="en-US" i="1" dirty="0" smtClean="0"/>
              <a:t>C/S</a:t>
            </a:r>
            <a:r>
              <a:rPr lang="en-US" dirty="0" smtClean="0"/>
              <a:t>, ratio between conductance and pumping speed</a:t>
            </a:r>
            <a:endParaRPr lang="en-US" i="1" dirty="0"/>
          </a:p>
        </p:txBody>
      </p:sp>
      <p:sp>
        <p:nvSpPr>
          <p:cNvPr id="27" name="Right Arrow 26"/>
          <p:cNvSpPr/>
          <p:nvPr/>
        </p:nvSpPr>
        <p:spPr>
          <a:xfrm>
            <a:off x="179512" y="3429000"/>
            <a:ext cx="28803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251520" y="5085184"/>
            <a:ext cx="3888432" cy="1477328"/>
          </a:xfrm>
          <a:prstGeom prst="rect">
            <a:avLst/>
          </a:prstGeom>
          <a:solidFill>
            <a:schemeClr val="accent6">
              <a:lumMod val="40000"/>
              <a:lumOff val="60000"/>
            </a:schemeClr>
          </a:solidFill>
        </p:spPr>
        <p:txBody>
          <a:bodyPr wrap="square" rtlCol="0">
            <a:spAutoFit/>
          </a:bodyPr>
          <a:lstStyle/>
          <a:p>
            <a:r>
              <a:rPr lang="en-US" dirty="0" smtClean="0"/>
              <a:t>Ex: If the conductance is equal to the pump’s speed, we only get 1/2 of it at the vessel. To get 80% pumping speed at the vessel, we need a conductance 4x larger than the pumping speed.</a:t>
            </a:r>
            <a:endParaRPr lang="en-US" dirty="0"/>
          </a:p>
        </p:txBody>
      </p:sp>
      <p:graphicFrame>
        <p:nvGraphicFramePr>
          <p:cNvPr id="30" name="Chart 29"/>
          <p:cNvGraphicFramePr/>
          <p:nvPr/>
        </p:nvGraphicFramePr>
        <p:xfrm>
          <a:off x="4211960" y="3998168"/>
          <a:ext cx="4572000" cy="2743200"/>
        </p:xfrm>
        <a:graphic>
          <a:graphicData uri="http://schemas.openxmlformats.org/drawingml/2006/chart">
            <c:chart xmlns:c="http://schemas.openxmlformats.org/drawingml/2006/chart" xmlns:r="http://schemas.openxmlformats.org/officeDocument/2006/relationships" r:id="rId10"/>
          </a:graphicData>
        </a:graphic>
      </p:graphicFrame>
      <p:cxnSp>
        <p:nvCxnSpPr>
          <p:cNvPr id="37" name="Straight Connector 36"/>
          <p:cNvCxnSpPr/>
          <p:nvPr/>
        </p:nvCxnSpPr>
        <p:spPr>
          <a:xfrm rot="10800000">
            <a:off x="4726238" y="5211287"/>
            <a:ext cx="792088"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0DF7440C-D25B-4954-BC09-5BBAAA513C42}" type="slidenum">
              <a:rPr lang="en-US" smtClean="0"/>
              <a:pPr/>
              <a:t>29</a:t>
            </a:fld>
            <a:endParaRPr lang="en-US"/>
          </a:p>
        </p:txBody>
      </p:sp>
      <p:grpSp>
        <p:nvGrpSpPr>
          <p:cNvPr id="5" name="Group 4"/>
          <p:cNvGrpSpPr/>
          <p:nvPr/>
        </p:nvGrpSpPr>
        <p:grpSpPr>
          <a:xfrm>
            <a:off x="6573738" y="764705"/>
            <a:ext cx="1608188" cy="1728192"/>
            <a:chOff x="6573738" y="764705"/>
            <a:chExt cx="1608188" cy="1728192"/>
          </a:xfrm>
        </p:grpSpPr>
        <p:grpSp>
          <p:nvGrpSpPr>
            <p:cNvPr id="34" name="Group 33"/>
            <p:cNvGrpSpPr/>
            <p:nvPr/>
          </p:nvGrpSpPr>
          <p:grpSpPr>
            <a:xfrm>
              <a:off x="6573738" y="764705"/>
              <a:ext cx="1109092" cy="1728192"/>
              <a:chOff x="7005786" y="255885"/>
              <a:chExt cx="1109092" cy="1858665"/>
            </a:xfrm>
          </p:grpSpPr>
          <p:grpSp>
            <p:nvGrpSpPr>
              <p:cNvPr id="3" name="Group 21"/>
              <p:cNvGrpSpPr/>
              <p:nvPr/>
            </p:nvGrpSpPr>
            <p:grpSpPr>
              <a:xfrm>
                <a:off x="7380312" y="692696"/>
                <a:ext cx="418704" cy="1158534"/>
                <a:chOff x="7380312" y="911974"/>
                <a:chExt cx="418704" cy="1158534"/>
              </a:xfrm>
            </p:grpSpPr>
            <p:sp>
              <p:nvSpPr>
                <p:cNvPr id="13" name="TextBox 12"/>
                <p:cNvSpPr txBox="1"/>
                <p:nvPr/>
              </p:nvSpPr>
              <p:spPr>
                <a:xfrm>
                  <a:off x="7413653" y="1673292"/>
                  <a:ext cx="288862" cy="397216"/>
                </a:xfrm>
                <a:prstGeom prst="rect">
                  <a:avLst/>
                </a:prstGeom>
                <a:noFill/>
              </p:spPr>
              <p:txBody>
                <a:bodyPr wrap="none" rtlCol="0">
                  <a:spAutoFit/>
                </a:bodyPr>
                <a:lstStyle/>
                <a:p>
                  <a:r>
                    <a:rPr lang="en-US" i="1" dirty="0" smtClean="0"/>
                    <a:t>S</a:t>
                  </a:r>
                  <a:endParaRPr lang="en-US" i="1" dirty="0"/>
                </a:p>
              </p:txBody>
            </p:sp>
            <p:sp>
              <p:nvSpPr>
                <p:cNvPr id="14" name="TextBox 13"/>
                <p:cNvSpPr txBox="1"/>
                <p:nvPr/>
              </p:nvSpPr>
              <p:spPr>
                <a:xfrm>
                  <a:off x="7380312" y="911974"/>
                  <a:ext cx="418704" cy="397215"/>
                </a:xfrm>
                <a:prstGeom prst="rect">
                  <a:avLst/>
                </a:prstGeom>
                <a:noFill/>
              </p:spPr>
              <p:txBody>
                <a:bodyPr wrap="none" rtlCol="0">
                  <a:spAutoFit/>
                </a:bodyPr>
                <a:lstStyle/>
                <a:p>
                  <a:r>
                    <a:rPr lang="en-US" i="1" dirty="0" smtClean="0"/>
                    <a:t> S</a:t>
                  </a:r>
                  <a:r>
                    <a:rPr lang="en-US" i="1" baseline="30000" dirty="0" smtClean="0"/>
                    <a:t>*</a:t>
                  </a:r>
                  <a:endParaRPr lang="en-US" i="1" baseline="30000" dirty="0"/>
                </a:p>
              </p:txBody>
            </p:sp>
            <p:sp>
              <p:nvSpPr>
                <p:cNvPr id="15" name="TextBox 14"/>
                <p:cNvSpPr txBox="1"/>
                <p:nvPr/>
              </p:nvSpPr>
              <p:spPr>
                <a:xfrm>
                  <a:off x="7380312" y="1272014"/>
                  <a:ext cx="298480" cy="369332"/>
                </a:xfrm>
                <a:prstGeom prst="rect">
                  <a:avLst/>
                </a:prstGeom>
                <a:noFill/>
              </p:spPr>
              <p:txBody>
                <a:bodyPr wrap="none" rtlCol="0">
                  <a:spAutoFit/>
                </a:bodyPr>
                <a:lstStyle/>
                <a:p>
                  <a:r>
                    <a:rPr lang="en-US" i="1" dirty="0" smtClean="0"/>
                    <a:t>C</a:t>
                  </a:r>
                  <a:endParaRPr lang="en-US" i="1" dirty="0"/>
                </a:p>
              </p:txBody>
            </p:sp>
          </p:grpSp>
          <p:sp>
            <p:nvSpPr>
              <p:cNvPr id="31" name="Freeform 30"/>
              <p:cNvSpPr/>
              <p:nvPr/>
            </p:nvSpPr>
            <p:spPr>
              <a:xfrm>
                <a:off x="7005786" y="257175"/>
                <a:ext cx="590550" cy="1857375"/>
              </a:xfrm>
              <a:custGeom>
                <a:avLst/>
                <a:gdLst>
                  <a:gd name="connsiteX0" fmla="*/ 571500 w 590550"/>
                  <a:gd name="connsiteY0" fmla="*/ 1857375 h 1857375"/>
                  <a:gd name="connsiteX1" fmla="*/ 352425 w 590550"/>
                  <a:gd name="connsiteY1" fmla="*/ 1857375 h 1857375"/>
                  <a:gd name="connsiteX2" fmla="*/ 361950 w 590550"/>
                  <a:gd name="connsiteY2" fmla="*/ 1285875 h 1857375"/>
                  <a:gd name="connsiteX3" fmla="*/ 561975 w 590550"/>
                  <a:gd name="connsiteY3" fmla="*/ 1285875 h 1857375"/>
                  <a:gd name="connsiteX4" fmla="*/ 200025 w 590550"/>
                  <a:gd name="connsiteY4" fmla="*/ 1285875 h 1857375"/>
                  <a:gd name="connsiteX5" fmla="*/ 200025 w 590550"/>
                  <a:gd name="connsiteY5" fmla="*/ 1190625 h 1857375"/>
                  <a:gd name="connsiteX6" fmla="*/ 561975 w 590550"/>
                  <a:gd name="connsiteY6" fmla="*/ 1190625 h 1857375"/>
                  <a:gd name="connsiteX7" fmla="*/ 400050 w 590550"/>
                  <a:gd name="connsiteY7" fmla="*/ 1190625 h 1857375"/>
                  <a:gd name="connsiteX8" fmla="*/ 400050 w 590550"/>
                  <a:gd name="connsiteY8" fmla="*/ 800100 h 1857375"/>
                  <a:gd name="connsiteX9" fmla="*/ 0 w 590550"/>
                  <a:gd name="connsiteY9" fmla="*/ 800100 h 1857375"/>
                  <a:gd name="connsiteX10" fmla="*/ 9525 w 590550"/>
                  <a:gd name="connsiteY10" fmla="*/ 0 h 1857375"/>
                  <a:gd name="connsiteX11" fmla="*/ 590550 w 590550"/>
                  <a:gd name="connsiteY11" fmla="*/ 0 h 1857375"/>
                  <a:gd name="connsiteX12" fmla="*/ 590550 w 590550"/>
                  <a:gd name="connsiteY12" fmla="*/ 0 h 1857375"/>
                  <a:gd name="connsiteX0" fmla="*/ 571500 w 590550"/>
                  <a:gd name="connsiteY0" fmla="*/ 1857375 h 1857375"/>
                  <a:gd name="connsiteX1" fmla="*/ 352425 w 590550"/>
                  <a:gd name="connsiteY1" fmla="*/ 1857375 h 1857375"/>
                  <a:gd name="connsiteX2" fmla="*/ 361950 w 590550"/>
                  <a:gd name="connsiteY2" fmla="*/ 1285875 h 1857375"/>
                  <a:gd name="connsiteX3" fmla="*/ 561975 w 590550"/>
                  <a:gd name="connsiteY3" fmla="*/ 1285875 h 1857375"/>
                  <a:gd name="connsiteX4" fmla="*/ 200025 w 590550"/>
                  <a:gd name="connsiteY4" fmla="*/ 1285875 h 1857375"/>
                  <a:gd name="connsiteX5" fmla="*/ 561975 w 590550"/>
                  <a:gd name="connsiteY5" fmla="*/ 1190625 h 1857375"/>
                  <a:gd name="connsiteX6" fmla="*/ 400050 w 590550"/>
                  <a:gd name="connsiteY6" fmla="*/ 1190625 h 1857375"/>
                  <a:gd name="connsiteX7" fmla="*/ 400050 w 590550"/>
                  <a:gd name="connsiteY7" fmla="*/ 800100 h 1857375"/>
                  <a:gd name="connsiteX8" fmla="*/ 0 w 590550"/>
                  <a:gd name="connsiteY8" fmla="*/ 800100 h 1857375"/>
                  <a:gd name="connsiteX9" fmla="*/ 9525 w 590550"/>
                  <a:gd name="connsiteY9" fmla="*/ 0 h 1857375"/>
                  <a:gd name="connsiteX10" fmla="*/ 590550 w 590550"/>
                  <a:gd name="connsiteY10" fmla="*/ 0 h 1857375"/>
                  <a:gd name="connsiteX11" fmla="*/ 590550 w 590550"/>
                  <a:gd name="connsiteY11" fmla="*/ 0 h 1857375"/>
                  <a:gd name="connsiteX0" fmla="*/ 571500 w 590550"/>
                  <a:gd name="connsiteY0" fmla="*/ 1857375 h 1857375"/>
                  <a:gd name="connsiteX1" fmla="*/ 352425 w 590550"/>
                  <a:gd name="connsiteY1" fmla="*/ 1857375 h 1857375"/>
                  <a:gd name="connsiteX2" fmla="*/ 361950 w 590550"/>
                  <a:gd name="connsiteY2" fmla="*/ 1285875 h 1857375"/>
                  <a:gd name="connsiteX3" fmla="*/ 561975 w 590550"/>
                  <a:gd name="connsiteY3" fmla="*/ 1285875 h 1857375"/>
                  <a:gd name="connsiteX4" fmla="*/ 561975 w 590550"/>
                  <a:gd name="connsiteY4" fmla="*/ 1190625 h 1857375"/>
                  <a:gd name="connsiteX5" fmla="*/ 400050 w 590550"/>
                  <a:gd name="connsiteY5" fmla="*/ 1190625 h 1857375"/>
                  <a:gd name="connsiteX6" fmla="*/ 400050 w 590550"/>
                  <a:gd name="connsiteY6" fmla="*/ 800100 h 1857375"/>
                  <a:gd name="connsiteX7" fmla="*/ 0 w 590550"/>
                  <a:gd name="connsiteY7" fmla="*/ 800100 h 1857375"/>
                  <a:gd name="connsiteX8" fmla="*/ 9525 w 590550"/>
                  <a:gd name="connsiteY8" fmla="*/ 0 h 1857375"/>
                  <a:gd name="connsiteX9" fmla="*/ 590550 w 590550"/>
                  <a:gd name="connsiteY9" fmla="*/ 0 h 1857375"/>
                  <a:gd name="connsiteX10" fmla="*/ 590550 w 590550"/>
                  <a:gd name="connsiteY10" fmla="*/ 0 h 1857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0550" h="1857375">
                    <a:moveTo>
                      <a:pt x="571500" y="1857375"/>
                    </a:moveTo>
                    <a:lnTo>
                      <a:pt x="352425" y="1857375"/>
                    </a:lnTo>
                    <a:lnTo>
                      <a:pt x="361950" y="1285875"/>
                    </a:lnTo>
                    <a:lnTo>
                      <a:pt x="561975" y="1285875"/>
                    </a:lnTo>
                    <a:lnTo>
                      <a:pt x="561975" y="1190625"/>
                    </a:lnTo>
                    <a:lnTo>
                      <a:pt x="400050" y="1190625"/>
                    </a:lnTo>
                    <a:lnTo>
                      <a:pt x="400050" y="800100"/>
                    </a:lnTo>
                    <a:lnTo>
                      <a:pt x="0" y="800100"/>
                    </a:lnTo>
                    <a:lnTo>
                      <a:pt x="9525" y="0"/>
                    </a:lnTo>
                    <a:lnTo>
                      <a:pt x="590550" y="0"/>
                    </a:lnTo>
                    <a:lnTo>
                      <a:pt x="59055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Freeform 32"/>
              <p:cNvSpPr/>
              <p:nvPr/>
            </p:nvSpPr>
            <p:spPr>
              <a:xfrm flipH="1">
                <a:off x="7524328" y="255885"/>
                <a:ext cx="590550" cy="1857375"/>
              </a:xfrm>
              <a:custGeom>
                <a:avLst/>
                <a:gdLst>
                  <a:gd name="connsiteX0" fmla="*/ 571500 w 590550"/>
                  <a:gd name="connsiteY0" fmla="*/ 1857375 h 1857375"/>
                  <a:gd name="connsiteX1" fmla="*/ 352425 w 590550"/>
                  <a:gd name="connsiteY1" fmla="*/ 1857375 h 1857375"/>
                  <a:gd name="connsiteX2" fmla="*/ 361950 w 590550"/>
                  <a:gd name="connsiteY2" fmla="*/ 1285875 h 1857375"/>
                  <a:gd name="connsiteX3" fmla="*/ 561975 w 590550"/>
                  <a:gd name="connsiteY3" fmla="*/ 1285875 h 1857375"/>
                  <a:gd name="connsiteX4" fmla="*/ 200025 w 590550"/>
                  <a:gd name="connsiteY4" fmla="*/ 1285875 h 1857375"/>
                  <a:gd name="connsiteX5" fmla="*/ 200025 w 590550"/>
                  <a:gd name="connsiteY5" fmla="*/ 1190625 h 1857375"/>
                  <a:gd name="connsiteX6" fmla="*/ 561975 w 590550"/>
                  <a:gd name="connsiteY6" fmla="*/ 1190625 h 1857375"/>
                  <a:gd name="connsiteX7" fmla="*/ 400050 w 590550"/>
                  <a:gd name="connsiteY7" fmla="*/ 1190625 h 1857375"/>
                  <a:gd name="connsiteX8" fmla="*/ 400050 w 590550"/>
                  <a:gd name="connsiteY8" fmla="*/ 800100 h 1857375"/>
                  <a:gd name="connsiteX9" fmla="*/ 0 w 590550"/>
                  <a:gd name="connsiteY9" fmla="*/ 800100 h 1857375"/>
                  <a:gd name="connsiteX10" fmla="*/ 9525 w 590550"/>
                  <a:gd name="connsiteY10" fmla="*/ 0 h 1857375"/>
                  <a:gd name="connsiteX11" fmla="*/ 590550 w 590550"/>
                  <a:gd name="connsiteY11" fmla="*/ 0 h 1857375"/>
                  <a:gd name="connsiteX12" fmla="*/ 590550 w 590550"/>
                  <a:gd name="connsiteY12" fmla="*/ 0 h 1857375"/>
                  <a:gd name="connsiteX0" fmla="*/ 571500 w 590550"/>
                  <a:gd name="connsiteY0" fmla="*/ 1857375 h 1857375"/>
                  <a:gd name="connsiteX1" fmla="*/ 352425 w 590550"/>
                  <a:gd name="connsiteY1" fmla="*/ 1857375 h 1857375"/>
                  <a:gd name="connsiteX2" fmla="*/ 361950 w 590550"/>
                  <a:gd name="connsiteY2" fmla="*/ 1285875 h 1857375"/>
                  <a:gd name="connsiteX3" fmla="*/ 561975 w 590550"/>
                  <a:gd name="connsiteY3" fmla="*/ 1285875 h 1857375"/>
                  <a:gd name="connsiteX4" fmla="*/ 200025 w 590550"/>
                  <a:gd name="connsiteY4" fmla="*/ 1285875 h 1857375"/>
                  <a:gd name="connsiteX5" fmla="*/ 216024 w 590550"/>
                  <a:gd name="connsiteY5" fmla="*/ 1224136 h 1857375"/>
                  <a:gd name="connsiteX6" fmla="*/ 561975 w 590550"/>
                  <a:gd name="connsiteY6" fmla="*/ 1190625 h 1857375"/>
                  <a:gd name="connsiteX7" fmla="*/ 400050 w 590550"/>
                  <a:gd name="connsiteY7" fmla="*/ 1190625 h 1857375"/>
                  <a:gd name="connsiteX8" fmla="*/ 400050 w 590550"/>
                  <a:gd name="connsiteY8" fmla="*/ 800100 h 1857375"/>
                  <a:gd name="connsiteX9" fmla="*/ 0 w 590550"/>
                  <a:gd name="connsiteY9" fmla="*/ 800100 h 1857375"/>
                  <a:gd name="connsiteX10" fmla="*/ 9525 w 590550"/>
                  <a:gd name="connsiteY10" fmla="*/ 0 h 1857375"/>
                  <a:gd name="connsiteX11" fmla="*/ 590550 w 590550"/>
                  <a:gd name="connsiteY11" fmla="*/ 0 h 1857375"/>
                  <a:gd name="connsiteX12" fmla="*/ 590550 w 590550"/>
                  <a:gd name="connsiteY12" fmla="*/ 0 h 1857375"/>
                  <a:gd name="connsiteX0" fmla="*/ 571500 w 590550"/>
                  <a:gd name="connsiteY0" fmla="*/ 1857375 h 1857375"/>
                  <a:gd name="connsiteX1" fmla="*/ 352425 w 590550"/>
                  <a:gd name="connsiteY1" fmla="*/ 1857375 h 1857375"/>
                  <a:gd name="connsiteX2" fmla="*/ 361950 w 590550"/>
                  <a:gd name="connsiteY2" fmla="*/ 1285875 h 1857375"/>
                  <a:gd name="connsiteX3" fmla="*/ 561975 w 590550"/>
                  <a:gd name="connsiteY3" fmla="*/ 1285875 h 1857375"/>
                  <a:gd name="connsiteX4" fmla="*/ 200025 w 590550"/>
                  <a:gd name="connsiteY4" fmla="*/ 1285875 h 1857375"/>
                  <a:gd name="connsiteX5" fmla="*/ 216024 w 590550"/>
                  <a:gd name="connsiteY5" fmla="*/ 1152128 h 1857375"/>
                  <a:gd name="connsiteX6" fmla="*/ 561975 w 590550"/>
                  <a:gd name="connsiteY6" fmla="*/ 1190625 h 1857375"/>
                  <a:gd name="connsiteX7" fmla="*/ 400050 w 590550"/>
                  <a:gd name="connsiteY7" fmla="*/ 1190625 h 1857375"/>
                  <a:gd name="connsiteX8" fmla="*/ 400050 w 590550"/>
                  <a:gd name="connsiteY8" fmla="*/ 800100 h 1857375"/>
                  <a:gd name="connsiteX9" fmla="*/ 0 w 590550"/>
                  <a:gd name="connsiteY9" fmla="*/ 800100 h 1857375"/>
                  <a:gd name="connsiteX10" fmla="*/ 9525 w 590550"/>
                  <a:gd name="connsiteY10" fmla="*/ 0 h 1857375"/>
                  <a:gd name="connsiteX11" fmla="*/ 590550 w 590550"/>
                  <a:gd name="connsiteY11" fmla="*/ 0 h 1857375"/>
                  <a:gd name="connsiteX12" fmla="*/ 590550 w 590550"/>
                  <a:gd name="connsiteY12" fmla="*/ 0 h 1857375"/>
                  <a:gd name="connsiteX0" fmla="*/ 571500 w 590550"/>
                  <a:gd name="connsiteY0" fmla="*/ 1857375 h 1857375"/>
                  <a:gd name="connsiteX1" fmla="*/ 352425 w 590550"/>
                  <a:gd name="connsiteY1" fmla="*/ 1857375 h 1857375"/>
                  <a:gd name="connsiteX2" fmla="*/ 361950 w 590550"/>
                  <a:gd name="connsiteY2" fmla="*/ 1285875 h 1857375"/>
                  <a:gd name="connsiteX3" fmla="*/ 561975 w 590550"/>
                  <a:gd name="connsiteY3" fmla="*/ 1285875 h 1857375"/>
                  <a:gd name="connsiteX4" fmla="*/ 200025 w 590550"/>
                  <a:gd name="connsiteY4" fmla="*/ 1285875 h 1857375"/>
                  <a:gd name="connsiteX5" fmla="*/ 561975 w 590550"/>
                  <a:gd name="connsiteY5" fmla="*/ 1190625 h 1857375"/>
                  <a:gd name="connsiteX6" fmla="*/ 400050 w 590550"/>
                  <a:gd name="connsiteY6" fmla="*/ 1190625 h 1857375"/>
                  <a:gd name="connsiteX7" fmla="*/ 400050 w 590550"/>
                  <a:gd name="connsiteY7" fmla="*/ 800100 h 1857375"/>
                  <a:gd name="connsiteX8" fmla="*/ 0 w 590550"/>
                  <a:gd name="connsiteY8" fmla="*/ 800100 h 1857375"/>
                  <a:gd name="connsiteX9" fmla="*/ 9525 w 590550"/>
                  <a:gd name="connsiteY9" fmla="*/ 0 h 1857375"/>
                  <a:gd name="connsiteX10" fmla="*/ 590550 w 590550"/>
                  <a:gd name="connsiteY10" fmla="*/ 0 h 1857375"/>
                  <a:gd name="connsiteX11" fmla="*/ 590550 w 590550"/>
                  <a:gd name="connsiteY11" fmla="*/ 0 h 1857375"/>
                  <a:gd name="connsiteX0" fmla="*/ 571500 w 590550"/>
                  <a:gd name="connsiteY0" fmla="*/ 1857375 h 1857375"/>
                  <a:gd name="connsiteX1" fmla="*/ 352425 w 590550"/>
                  <a:gd name="connsiteY1" fmla="*/ 1857375 h 1857375"/>
                  <a:gd name="connsiteX2" fmla="*/ 361950 w 590550"/>
                  <a:gd name="connsiteY2" fmla="*/ 1285875 h 1857375"/>
                  <a:gd name="connsiteX3" fmla="*/ 561975 w 590550"/>
                  <a:gd name="connsiteY3" fmla="*/ 1285875 h 1857375"/>
                  <a:gd name="connsiteX4" fmla="*/ 561975 w 590550"/>
                  <a:gd name="connsiteY4" fmla="*/ 1190625 h 1857375"/>
                  <a:gd name="connsiteX5" fmla="*/ 400050 w 590550"/>
                  <a:gd name="connsiteY5" fmla="*/ 1190625 h 1857375"/>
                  <a:gd name="connsiteX6" fmla="*/ 400050 w 590550"/>
                  <a:gd name="connsiteY6" fmla="*/ 800100 h 1857375"/>
                  <a:gd name="connsiteX7" fmla="*/ 0 w 590550"/>
                  <a:gd name="connsiteY7" fmla="*/ 800100 h 1857375"/>
                  <a:gd name="connsiteX8" fmla="*/ 9525 w 590550"/>
                  <a:gd name="connsiteY8" fmla="*/ 0 h 1857375"/>
                  <a:gd name="connsiteX9" fmla="*/ 590550 w 590550"/>
                  <a:gd name="connsiteY9" fmla="*/ 0 h 1857375"/>
                  <a:gd name="connsiteX10" fmla="*/ 590550 w 590550"/>
                  <a:gd name="connsiteY10" fmla="*/ 0 h 1857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0550" h="1857375">
                    <a:moveTo>
                      <a:pt x="571500" y="1857375"/>
                    </a:moveTo>
                    <a:lnTo>
                      <a:pt x="352425" y="1857375"/>
                    </a:lnTo>
                    <a:lnTo>
                      <a:pt x="361950" y="1285875"/>
                    </a:lnTo>
                    <a:lnTo>
                      <a:pt x="561975" y="1285875"/>
                    </a:lnTo>
                    <a:lnTo>
                      <a:pt x="561975" y="1190625"/>
                    </a:lnTo>
                    <a:lnTo>
                      <a:pt x="400050" y="1190625"/>
                    </a:lnTo>
                    <a:lnTo>
                      <a:pt x="400050" y="800100"/>
                    </a:lnTo>
                    <a:lnTo>
                      <a:pt x="0" y="800100"/>
                    </a:lnTo>
                    <a:lnTo>
                      <a:pt x="9525" y="0"/>
                    </a:lnTo>
                    <a:lnTo>
                      <a:pt x="590550" y="0"/>
                    </a:lnTo>
                    <a:lnTo>
                      <a:pt x="590550"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38" name="Rectangle 37"/>
            <p:cNvSpPr/>
            <p:nvPr/>
          </p:nvSpPr>
          <p:spPr>
            <a:xfrm>
              <a:off x="6876256" y="1877602"/>
              <a:ext cx="504056" cy="72008"/>
            </a:xfrm>
            <a:prstGeom prst="rect">
              <a:avLst/>
            </a:prstGeom>
            <a:solidFill>
              <a:schemeClr val="bg1"/>
            </a:solid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Straight Connector 44"/>
            <p:cNvCxnSpPr/>
            <p:nvPr/>
          </p:nvCxnSpPr>
          <p:spPr>
            <a:xfrm>
              <a:off x="7677870" y="1316390"/>
              <a:ext cx="2880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7317830" y="1964462"/>
              <a:ext cx="288032" cy="0"/>
            </a:xfrm>
            <a:prstGeom prst="line">
              <a:avLst/>
            </a:prstGeom>
          </p:spPr>
          <p:style>
            <a:lnRef idx="2">
              <a:schemeClr val="accent1"/>
            </a:lnRef>
            <a:fillRef idx="1">
              <a:schemeClr val="lt1"/>
            </a:fillRef>
            <a:effectRef idx="0">
              <a:schemeClr val="accent1"/>
            </a:effectRef>
            <a:fontRef idx="minor">
              <a:schemeClr val="dk1"/>
            </a:fontRef>
          </p:style>
        </p:cxnSp>
        <p:sp>
          <p:nvSpPr>
            <p:cNvPr id="49" name="Oval 48"/>
            <p:cNvSpPr/>
            <p:nvPr/>
          </p:nvSpPr>
          <p:spPr>
            <a:xfrm>
              <a:off x="7452320" y="1815683"/>
              <a:ext cx="288032" cy="288032"/>
            </a:xfrm>
            <a:prstGeom prst="ellipse">
              <a:avLst/>
            </a:prstGeom>
            <a:ln w="127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0" name="TextBox 49"/>
            <p:cNvSpPr txBox="1"/>
            <p:nvPr/>
          </p:nvSpPr>
          <p:spPr>
            <a:xfrm>
              <a:off x="7452320" y="1772816"/>
              <a:ext cx="303288" cy="369332"/>
            </a:xfrm>
            <a:prstGeom prst="rect">
              <a:avLst/>
            </a:prstGeom>
            <a:noFill/>
          </p:spPr>
          <p:txBody>
            <a:bodyPr wrap="none" rtlCol="0">
              <a:spAutoFit/>
            </a:bodyPr>
            <a:lstStyle/>
            <a:p>
              <a:r>
                <a:rPr lang="en-US" i="1" dirty="0" smtClean="0"/>
                <a:t>p</a:t>
              </a:r>
              <a:endParaRPr lang="en-US" i="1" dirty="0"/>
            </a:p>
          </p:txBody>
        </p:sp>
        <p:sp>
          <p:nvSpPr>
            <p:cNvPr id="54" name="Oval 53"/>
            <p:cNvSpPr/>
            <p:nvPr/>
          </p:nvSpPr>
          <p:spPr>
            <a:xfrm>
              <a:off x="7798071" y="1172937"/>
              <a:ext cx="288032" cy="288032"/>
            </a:xfrm>
            <a:prstGeom prst="ellipse">
              <a:avLst/>
            </a:prstGeom>
            <a:ln w="127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1" name="Rectangle 50"/>
            <p:cNvSpPr/>
            <p:nvPr/>
          </p:nvSpPr>
          <p:spPr>
            <a:xfrm>
              <a:off x="7749878" y="1124744"/>
              <a:ext cx="432048" cy="369332"/>
            </a:xfrm>
            <a:prstGeom prst="rect">
              <a:avLst/>
            </a:prstGeom>
          </p:spPr>
          <p:txBody>
            <a:bodyPr wrap="square">
              <a:spAutoFit/>
            </a:bodyPr>
            <a:lstStyle/>
            <a:p>
              <a:r>
                <a:rPr lang="en-US" i="1" dirty="0" smtClean="0"/>
                <a:t>p</a:t>
              </a:r>
              <a:r>
                <a:rPr lang="en-US" i="1" baseline="30000" dirty="0" smtClean="0"/>
                <a:t>*</a:t>
              </a:r>
              <a:r>
                <a:rPr lang="en-US" i="1" dirty="0" smtClean="0"/>
                <a:t> </a:t>
              </a:r>
              <a:endParaRPr lang="en-US" dirty="0"/>
            </a:p>
          </p:txBody>
        </p:sp>
      </p:grpSp>
      <p:grpSp>
        <p:nvGrpSpPr>
          <p:cNvPr id="7" name="Group 6"/>
          <p:cNvGrpSpPr/>
          <p:nvPr/>
        </p:nvGrpSpPr>
        <p:grpSpPr>
          <a:xfrm>
            <a:off x="4804988" y="4142184"/>
            <a:ext cx="542136" cy="2604994"/>
            <a:chOff x="4804988" y="4142184"/>
            <a:chExt cx="542136" cy="2604994"/>
          </a:xfrm>
        </p:grpSpPr>
        <p:cxnSp>
          <p:nvCxnSpPr>
            <p:cNvPr id="32" name="Straight Connector 31"/>
            <p:cNvCxnSpPr/>
            <p:nvPr/>
          </p:nvCxnSpPr>
          <p:spPr>
            <a:xfrm rot="5400000">
              <a:off x="4031940" y="5186300"/>
              <a:ext cx="2088232"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804988" y="6377846"/>
              <a:ext cx="542136" cy="369332"/>
            </a:xfrm>
            <a:prstGeom prst="rect">
              <a:avLst/>
            </a:prstGeom>
            <a:noFill/>
          </p:spPr>
          <p:txBody>
            <a:bodyPr wrap="none" rtlCol="0">
              <a:spAutoFit/>
            </a:bodyPr>
            <a:lstStyle/>
            <a:p>
              <a:r>
                <a:rPr lang="en-GB" i="1" dirty="0" smtClean="0">
                  <a:latin typeface="Cambria" pitchFamily="18" charset="0"/>
                </a:rPr>
                <a:t>C=S</a:t>
              </a:r>
              <a:endParaRPr lang="en-GB" i="1" dirty="0">
                <a:latin typeface="Cambria" pitchFamily="18" charset="0"/>
              </a:endParaRPr>
            </a:p>
          </p:txBody>
        </p:sp>
      </p:grpSp>
      <p:grpSp>
        <p:nvGrpSpPr>
          <p:cNvPr id="9" name="Group 8"/>
          <p:cNvGrpSpPr/>
          <p:nvPr/>
        </p:nvGrpSpPr>
        <p:grpSpPr>
          <a:xfrm>
            <a:off x="3923928" y="4487156"/>
            <a:ext cx="2138206" cy="369332"/>
            <a:chOff x="3923928" y="4487156"/>
            <a:chExt cx="2138206" cy="369332"/>
          </a:xfrm>
        </p:grpSpPr>
        <p:cxnSp>
          <p:nvCxnSpPr>
            <p:cNvPr id="47" name="Straight Connector 46"/>
            <p:cNvCxnSpPr/>
            <p:nvPr/>
          </p:nvCxnSpPr>
          <p:spPr>
            <a:xfrm rot="10800000">
              <a:off x="4837998" y="4679291"/>
              <a:ext cx="1224136"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923928" y="4487156"/>
              <a:ext cx="583814" cy="369332"/>
            </a:xfrm>
            <a:prstGeom prst="rect">
              <a:avLst/>
            </a:prstGeom>
            <a:noFill/>
          </p:spPr>
          <p:txBody>
            <a:bodyPr wrap="none" rtlCol="0">
              <a:spAutoFit/>
            </a:bodyPr>
            <a:lstStyle/>
            <a:p>
              <a:r>
                <a:rPr lang="en-GB" dirty="0" smtClean="0"/>
                <a:t>80%</a:t>
              </a:r>
              <a:endParaRPr lang="en-GB" dirty="0"/>
            </a:p>
          </p:txBody>
        </p:sp>
      </p:grpSp>
      <p:grpSp>
        <p:nvGrpSpPr>
          <p:cNvPr id="10" name="Group 9"/>
          <p:cNvGrpSpPr/>
          <p:nvPr/>
        </p:nvGrpSpPr>
        <p:grpSpPr>
          <a:xfrm>
            <a:off x="5371276" y="4141389"/>
            <a:ext cx="663964" cy="2604010"/>
            <a:chOff x="5371276" y="4141389"/>
            <a:chExt cx="663964" cy="2604010"/>
          </a:xfrm>
        </p:grpSpPr>
        <p:cxnSp>
          <p:nvCxnSpPr>
            <p:cNvPr id="40" name="Straight Connector 39"/>
            <p:cNvCxnSpPr/>
            <p:nvPr/>
          </p:nvCxnSpPr>
          <p:spPr>
            <a:xfrm rot="5400000">
              <a:off x="4558030" y="5185505"/>
              <a:ext cx="2088232" cy="0"/>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5371276" y="6376067"/>
              <a:ext cx="663964" cy="369332"/>
            </a:xfrm>
            <a:prstGeom prst="rect">
              <a:avLst/>
            </a:prstGeom>
            <a:noFill/>
          </p:spPr>
          <p:txBody>
            <a:bodyPr wrap="none" rtlCol="0">
              <a:spAutoFit/>
            </a:bodyPr>
            <a:lstStyle/>
            <a:p>
              <a:r>
                <a:rPr lang="en-GB" i="1" dirty="0" smtClean="0">
                  <a:latin typeface="Cambria" pitchFamily="18" charset="0"/>
                </a:rPr>
                <a:t>C=4S</a:t>
              </a:r>
              <a:endParaRPr lang="en-GB" i="1" dirty="0">
                <a:latin typeface="Cambria" pitchFamily="18" charset="0"/>
              </a:endParaRPr>
            </a:p>
          </p:txBody>
        </p:sp>
      </p:grpSp>
    </p:spTree>
    <p:extLst>
      <p:ext uri="{BB962C8B-B14F-4D97-AF65-F5344CB8AC3E}">
        <p14:creationId xmlns:p14="http://schemas.microsoft.com/office/powerpoint/2010/main" val="854927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6624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6">
                                            <p:txEl>
                                              <p:pRg st="1" end="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additive="base">
                                        <p:cTn id="63" dur="500" fill="hold"/>
                                        <p:tgtEl>
                                          <p:spTgt spid="7"/>
                                        </p:tgtEl>
                                        <p:attrNameLst>
                                          <p:attrName>ppt_x</p:attrName>
                                        </p:attrNameLst>
                                      </p:cBhvr>
                                      <p:tavLst>
                                        <p:tav tm="0">
                                          <p:val>
                                            <p:strVal val="#ppt_x"/>
                                          </p:val>
                                        </p:tav>
                                        <p:tav tm="100000">
                                          <p:val>
                                            <p:strVal val="#ppt_x"/>
                                          </p:val>
                                        </p:tav>
                                      </p:tavLst>
                                    </p:anim>
                                    <p:anim calcmode="lin" valueType="num">
                                      <p:cBhvr additive="base">
                                        <p:cTn id="6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nodeType="clickEffect">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500" fill="hold"/>
                                        <p:tgtEl>
                                          <p:spTgt spid="37"/>
                                        </p:tgtEl>
                                        <p:attrNameLst>
                                          <p:attrName>ppt_x</p:attrName>
                                        </p:attrNameLst>
                                      </p:cBhvr>
                                      <p:tavLst>
                                        <p:tav tm="0">
                                          <p:val>
                                            <p:strVal val="#ppt_x"/>
                                          </p:val>
                                        </p:tav>
                                        <p:tav tm="100000">
                                          <p:val>
                                            <p:strVal val="#ppt_x"/>
                                          </p:val>
                                        </p:tav>
                                      </p:tavLst>
                                    </p:anim>
                                    <p:anim calcmode="lin" valueType="num">
                                      <p:cBhvr additive="base">
                                        <p:cTn id="70"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8" fill="hold" nodeType="clickEffect">
                                  <p:stCondLst>
                                    <p:cond delay="0"/>
                                  </p:stCondLst>
                                  <p:childTnLst>
                                    <p:set>
                                      <p:cBhvr>
                                        <p:cTn id="74" dur="1" fill="hold">
                                          <p:stCondLst>
                                            <p:cond delay="0"/>
                                          </p:stCondLst>
                                        </p:cTn>
                                        <p:tgtEl>
                                          <p:spTgt spid="9"/>
                                        </p:tgtEl>
                                        <p:attrNameLst>
                                          <p:attrName>style.visibility</p:attrName>
                                        </p:attrNameLst>
                                      </p:cBhvr>
                                      <p:to>
                                        <p:strVal val="visible"/>
                                      </p:to>
                                    </p:set>
                                    <p:anim calcmode="lin" valueType="num">
                                      <p:cBhvr additive="base">
                                        <p:cTn id="75" dur="500" fill="hold"/>
                                        <p:tgtEl>
                                          <p:spTgt spid="9"/>
                                        </p:tgtEl>
                                        <p:attrNameLst>
                                          <p:attrName>ppt_x</p:attrName>
                                        </p:attrNameLst>
                                      </p:cBhvr>
                                      <p:tavLst>
                                        <p:tav tm="0">
                                          <p:val>
                                            <p:strVal val="0-#ppt_w/2"/>
                                          </p:val>
                                        </p:tav>
                                        <p:tav tm="100000">
                                          <p:val>
                                            <p:strVal val="#ppt_x"/>
                                          </p:val>
                                        </p:tav>
                                      </p:tavLst>
                                    </p:anim>
                                    <p:anim calcmode="lin" valueType="num">
                                      <p:cBhvr additive="base">
                                        <p:cTn id="7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nodeType="clickEffect">
                                  <p:stCondLst>
                                    <p:cond delay="0"/>
                                  </p:stCondLst>
                                  <p:childTnLst>
                                    <p:set>
                                      <p:cBhvr>
                                        <p:cTn id="80" dur="1" fill="hold">
                                          <p:stCondLst>
                                            <p:cond delay="0"/>
                                          </p:stCondLst>
                                        </p:cTn>
                                        <p:tgtEl>
                                          <p:spTgt spid="10"/>
                                        </p:tgtEl>
                                        <p:attrNameLst>
                                          <p:attrName>style.visibility</p:attrName>
                                        </p:attrNameLst>
                                      </p:cBhvr>
                                      <p:to>
                                        <p:strVal val="visible"/>
                                      </p:to>
                                    </p:set>
                                    <p:anim calcmode="lin" valueType="num">
                                      <p:cBhvr additive="base">
                                        <p:cTn id="81" dur="500" fill="hold"/>
                                        <p:tgtEl>
                                          <p:spTgt spid="10"/>
                                        </p:tgtEl>
                                        <p:attrNameLst>
                                          <p:attrName>ppt_x</p:attrName>
                                        </p:attrNameLst>
                                      </p:cBhvr>
                                      <p:tavLst>
                                        <p:tav tm="0">
                                          <p:val>
                                            <p:strVal val="#ppt_x"/>
                                          </p:val>
                                        </p:tav>
                                        <p:tav tm="100000">
                                          <p:val>
                                            <p:strVal val="#ppt_x"/>
                                          </p:val>
                                        </p:tav>
                                      </p:tavLst>
                                    </p:anim>
                                    <p:anim calcmode="lin" valueType="num">
                                      <p:cBhvr additive="base">
                                        <p:cTn id="8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bldP spid="26" grpId="0" build="p"/>
      <p:bldP spid="27" grpId="0" animBg="1"/>
      <p:bldP spid="29" grpId="0" animBg="1"/>
      <p:bldGraphic spid="30"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smtClean="0"/>
              <a:t>Units and conversions</a:t>
            </a:r>
            <a:endParaRPr lang="en-US" dirty="0"/>
          </a:p>
        </p:txBody>
      </p:sp>
      <p:sp>
        <p:nvSpPr>
          <p:cNvPr id="6" name="TextBox 5"/>
          <p:cNvSpPr txBox="1"/>
          <p:nvPr/>
        </p:nvSpPr>
        <p:spPr>
          <a:xfrm>
            <a:off x="287016" y="4637555"/>
            <a:ext cx="1440160" cy="646331"/>
          </a:xfrm>
          <a:prstGeom prst="rect">
            <a:avLst/>
          </a:prstGeom>
          <a:noFill/>
        </p:spPr>
        <p:txBody>
          <a:bodyPr wrap="square" rtlCol="0">
            <a:spAutoFit/>
          </a:bodyPr>
          <a:lstStyle/>
          <a:p>
            <a:pPr algn="r"/>
            <a:r>
              <a:rPr lang="en-US" b="1" dirty="0" smtClean="0"/>
              <a:t>Flow </a:t>
            </a:r>
            <a:r>
              <a:rPr lang="en-US" dirty="0" smtClean="0"/>
              <a:t>or </a:t>
            </a:r>
            <a:r>
              <a:rPr lang="en-US" b="1" dirty="0" smtClean="0"/>
              <a:t>Throughput</a:t>
            </a:r>
            <a:endParaRPr lang="en-US" b="1" dirty="0"/>
          </a:p>
        </p:txBody>
      </p:sp>
      <p:graphicFrame>
        <p:nvGraphicFramePr>
          <p:cNvPr id="7" name="Table 6"/>
          <p:cNvGraphicFramePr>
            <a:graphicFrameLocks noGrp="1"/>
          </p:cNvGraphicFramePr>
          <p:nvPr>
            <p:extLst>
              <p:ext uri="{D42A27DB-BD31-4B8C-83A1-F6EECF244321}">
                <p14:modId xmlns:p14="http://schemas.microsoft.com/office/powerpoint/2010/main" val="1306977730"/>
              </p:ext>
            </p:extLst>
          </p:nvPr>
        </p:nvGraphicFramePr>
        <p:xfrm>
          <a:off x="1783432" y="4662280"/>
          <a:ext cx="4876800" cy="1752600"/>
        </p:xfrm>
        <a:graphic>
          <a:graphicData uri="http://schemas.openxmlformats.org/drawingml/2006/table">
            <a:tbl>
              <a:tblPr firstRow="1" firstCol="1" bandRow="1">
                <a:tableStyleId>{5C22544A-7EE6-4342-B048-85BDC9FD1C3A}</a:tableStyleId>
              </a:tblPr>
              <a:tblGrid>
                <a:gridCol w="1219200"/>
                <a:gridCol w="1219200"/>
                <a:gridCol w="1219200"/>
                <a:gridCol w="1219200"/>
              </a:tblGrid>
              <a:tr h="370840">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b="0" dirty="0" smtClean="0">
                          <a:latin typeface="Calibri" pitchFamily="34" charset="0"/>
                          <a:cs typeface="Calibri" pitchFamily="34" charset="0"/>
                        </a:rPr>
                        <a:t>To </a:t>
                      </a:r>
                    </a:p>
                    <a:p>
                      <a:pPr marL="0" marR="0" indent="0" algn="l" defTabSz="914400" rtl="0" eaLnBrk="1" fontAlgn="auto" latinLnBrk="0" hangingPunct="1">
                        <a:lnSpc>
                          <a:spcPct val="100000"/>
                        </a:lnSpc>
                        <a:spcBef>
                          <a:spcPts val="0"/>
                        </a:spcBef>
                        <a:spcAft>
                          <a:spcPts val="0"/>
                        </a:spcAft>
                        <a:buClrTx/>
                        <a:buSzTx/>
                        <a:buFontTx/>
                        <a:buNone/>
                        <a:tabLst/>
                        <a:defRPr/>
                      </a:pPr>
                      <a:r>
                        <a:rPr lang="en-GB" b="0" dirty="0" smtClean="0">
                          <a:latin typeface="Calibri" pitchFamily="34" charset="0"/>
                          <a:cs typeface="Calibri" pitchFamily="34" charset="0"/>
                        </a:rPr>
                        <a:t>From</a:t>
                      </a:r>
                    </a:p>
                  </a:txBody>
                  <a:tcPr>
                    <a:solidFill>
                      <a:srgbClr val="0055A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Pa m</a:t>
                      </a:r>
                      <a:r>
                        <a:rPr lang="en-US" baseline="30000" dirty="0" smtClean="0"/>
                        <a:t>3</a:t>
                      </a:r>
                      <a:r>
                        <a:rPr lang="en-US" dirty="0" smtClean="0"/>
                        <a:t>/s</a:t>
                      </a:r>
                    </a:p>
                  </a:txBody>
                  <a:tcPr>
                    <a:solidFill>
                      <a:srgbClr val="0055A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mbar l/s</a:t>
                      </a:r>
                    </a:p>
                  </a:txBody>
                  <a:tcPr>
                    <a:solidFill>
                      <a:srgbClr val="0055A0"/>
                    </a:solidFill>
                  </a:tcPr>
                </a:tc>
                <a:tc>
                  <a:txBody>
                    <a:bodyPr/>
                    <a:lstStyle/>
                    <a:p>
                      <a:pPr algn="ctr"/>
                      <a:r>
                        <a:rPr lang="en-US" dirty="0" err="1" smtClean="0"/>
                        <a:t>torr</a:t>
                      </a:r>
                      <a:r>
                        <a:rPr lang="en-US" dirty="0" smtClean="0"/>
                        <a:t> l/s</a:t>
                      </a:r>
                      <a:endParaRPr lang="en-US" dirty="0"/>
                    </a:p>
                  </a:txBody>
                  <a:tcPr>
                    <a:solidFill>
                      <a:srgbClr val="0055A0"/>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Pa m</a:t>
                      </a:r>
                      <a:r>
                        <a:rPr lang="en-US" baseline="30000" dirty="0" smtClean="0"/>
                        <a:t>3</a:t>
                      </a:r>
                      <a:r>
                        <a:rPr lang="en-US" dirty="0" smtClean="0"/>
                        <a:t>/s</a:t>
                      </a:r>
                    </a:p>
                  </a:txBody>
                  <a:tcPr>
                    <a:solidFill>
                      <a:srgbClr val="0055A0"/>
                    </a:solidFill>
                  </a:tcPr>
                </a:tc>
                <a:tc>
                  <a:txBody>
                    <a:bodyPr/>
                    <a:lstStyle/>
                    <a:p>
                      <a:pPr algn="ctr"/>
                      <a:r>
                        <a:rPr lang="en-US" dirty="0" smtClean="0"/>
                        <a:t>1</a:t>
                      </a:r>
                      <a:endParaRPr lang="en-US" dirty="0"/>
                    </a:p>
                  </a:txBody>
                  <a:tcPr/>
                </a:tc>
                <a:tc>
                  <a:txBody>
                    <a:bodyPr/>
                    <a:lstStyle/>
                    <a:p>
                      <a:pPr algn="ctr"/>
                      <a:r>
                        <a:rPr lang="en-US" dirty="0" smtClean="0"/>
                        <a:t>10</a:t>
                      </a:r>
                      <a:endParaRPr lang="en-US" dirty="0"/>
                    </a:p>
                  </a:txBody>
                  <a:tcPr/>
                </a:tc>
                <a:tc>
                  <a:txBody>
                    <a:bodyPr/>
                    <a:lstStyle/>
                    <a:p>
                      <a:pPr algn="ctr"/>
                      <a:r>
                        <a:rPr lang="en-US" dirty="0" smtClean="0"/>
                        <a:t>7.5</a:t>
                      </a:r>
                      <a:endParaRPr lang="en-US" dirty="0"/>
                    </a:p>
                  </a:txBody>
                  <a:tcPr/>
                </a:tc>
              </a:tr>
              <a:tr h="370840">
                <a:tc>
                  <a:txBody>
                    <a:bodyPr/>
                    <a:lstStyle/>
                    <a:p>
                      <a:r>
                        <a:rPr lang="en-US" dirty="0" smtClean="0"/>
                        <a:t>mbar l/s</a:t>
                      </a:r>
                      <a:endParaRPr lang="en-US" dirty="0"/>
                    </a:p>
                  </a:txBody>
                  <a:tcPr>
                    <a:solidFill>
                      <a:srgbClr val="0055A0"/>
                    </a:solidFill>
                  </a:tcPr>
                </a:tc>
                <a:tc>
                  <a:txBody>
                    <a:bodyPr/>
                    <a:lstStyle/>
                    <a:p>
                      <a:pPr algn="ctr"/>
                      <a:r>
                        <a:rPr lang="en-US" dirty="0" smtClean="0"/>
                        <a:t>0.1</a:t>
                      </a:r>
                      <a:endParaRPr lang="en-US" dirty="0"/>
                    </a:p>
                  </a:txBody>
                  <a:tcPr/>
                </a:tc>
                <a:tc>
                  <a:txBody>
                    <a:bodyPr/>
                    <a:lstStyle/>
                    <a:p>
                      <a:pPr algn="ctr"/>
                      <a:r>
                        <a:rPr lang="en-US" dirty="0" smtClean="0"/>
                        <a:t>1</a:t>
                      </a:r>
                      <a:endParaRPr lang="en-US" dirty="0"/>
                    </a:p>
                  </a:txBody>
                  <a:tcPr/>
                </a:tc>
                <a:tc>
                  <a:txBody>
                    <a:bodyPr/>
                    <a:lstStyle/>
                    <a:p>
                      <a:pPr algn="ctr"/>
                      <a:r>
                        <a:rPr lang="en-US" dirty="0" smtClean="0"/>
                        <a:t>0.75</a:t>
                      </a:r>
                      <a:endParaRPr lang="en-US" dirty="0"/>
                    </a:p>
                  </a:txBody>
                  <a:tcPr/>
                </a:tc>
              </a:tr>
              <a:tr h="370840">
                <a:tc>
                  <a:txBody>
                    <a:bodyPr/>
                    <a:lstStyle/>
                    <a:p>
                      <a:r>
                        <a:rPr lang="en-US" dirty="0" err="1" smtClean="0"/>
                        <a:t>torr</a:t>
                      </a:r>
                      <a:r>
                        <a:rPr lang="en-US" dirty="0" smtClean="0"/>
                        <a:t> l/s</a:t>
                      </a:r>
                      <a:endParaRPr lang="en-US" dirty="0"/>
                    </a:p>
                  </a:txBody>
                  <a:tcPr>
                    <a:solidFill>
                      <a:srgbClr val="0055A0"/>
                    </a:solidFill>
                  </a:tcPr>
                </a:tc>
                <a:tc>
                  <a:txBody>
                    <a:bodyPr/>
                    <a:lstStyle/>
                    <a:p>
                      <a:pPr algn="ctr"/>
                      <a:r>
                        <a:rPr lang="en-US" dirty="0" smtClean="0"/>
                        <a:t>0.133</a:t>
                      </a:r>
                      <a:endParaRPr lang="en-US" dirty="0"/>
                    </a:p>
                  </a:txBody>
                  <a:tcPr/>
                </a:tc>
                <a:tc>
                  <a:txBody>
                    <a:bodyPr/>
                    <a:lstStyle/>
                    <a:p>
                      <a:pPr algn="ctr"/>
                      <a:r>
                        <a:rPr lang="en-US" dirty="0" smtClean="0"/>
                        <a:t>1.33</a:t>
                      </a:r>
                      <a:endParaRPr lang="en-US" dirty="0"/>
                    </a:p>
                  </a:txBody>
                  <a:tcPr/>
                </a:tc>
                <a:tc>
                  <a:txBody>
                    <a:bodyPr/>
                    <a:lstStyle/>
                    <a:p>
                      <a:pPr algn="ctr"/>
                      <a:r>
                        <a:rPr lang="en-US" dirty="0" smtClean="0"/>
                        <a:t>1</a:t>
                      </a:r>
                      <a:endParaRPr lang="en-US" dirty="0"/>
                    </a:p>
                  </a:txBody>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298983963"/>
              </p:ext>
            </p:extLst>
          </p:nvPr>
        </p:nvGraphicFramePr>
        <p:xfrm>
          <a:off x="1783432" y="2771760"/>
          <a:ext cx="4248472" cy="1737360"/>
        </p:xfrm>
        <a:graphic>
          <a:graphicData uri="http://schemas.openxmlformats.org/drawingml/2006/table">
            <a:tbl>
              <a:tblPr firstRow="1" firstCol="1" bandRow="1">
                <a:tableStyleId>{5C22544A-7EE6-4342-B048-85BDC9FD1C3A}</a:tableStyleId>
              </a:tblPr>
              <a:tblGrid>
                <a:gridCol w="1004806"/>
                <a:gridCol w="1083426"/>
                <a:gridCol w="1008112"/>
                <a:gridCol w="1152128"/>
              </a:tblGrid>
              <a:tr h="0">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b="0" dirty="0" smtClean="0">
                          <a:latin typeface="Calibri" pitchFamily="34" charset="0"/>
                          <a:cs typeface="Calibri" pitchFamily="34" charset="0"/>
                        </a:rPr>
                        <a:t>To </a:t>
                      </a:r>
                    </a:p>
                    <a:p>
                      <a:pPr marL="0" marR="0" indent="0" algn="l" defTabSz="914400" rtl="0" eaLnBrk="1" fontAlgn="auto" latinLnBrk="0" hangingPunct="1">
                        <a:lnSpc>
                          <a:spcPct val="100000"/>
                        </a:lnSpc>
                        <a:spcBef>
                          <a:spcPts val="0"/>
                        </a:spcBef>
                        <a:spcAft>
                          <a:spcPts val="0"/>
                        </a:spcAft>
                        <a:buClrTx/>
                        <a:buSzTx/>
                        <a:buFontTx/>
                        <a:buNone/>
                        <a:tabLst/>
                        <a:defRPr/>
                      </a:pPr>
                      <a:r>
                        <a:rPr lang="en-GB" b="0" dirty="0" smtClean="0">
                          <a:latin typeface="Calibri" pitchFamily="34" charset="0"/>
                          <a:cs typeface="Calibri" pitchFamily="34" charset="0"/>
                        </a:rPr>
                        <a:t>From</a:t>
                      </a:r>
                    </a:p>
                  </a:txBody>
                  <a:tcPr anchor="ctr">
                    <a:solidFill>
                      <a:srgbClr val="0055A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kern="1200" dirty="0" smtClean="0"/>
                        <a:t>l /s </a:t>
                      </a:r>
                      <a:endParaRPr kumimoji="0" lang="en-US" b="1" kern="1200" dirty="0" smtClean="0">
                        <a:solidFill>
                          <a:schemeClr val="lt1"/>
                        </a:solidFill>
                        <a:latin typeface="+mn-lt"/>
                        <a:ea typeface="+mn-ea"/>
                        <a:cs typeface="+mn-cs"/>
                      </a:endParaRPr>
                    </a:p>
                  </a:txBody>
                  <a:tcPr anchor="ctr">
                    <a:solidFill>
                      <a:srgbClr val="0055A0"/>
                    </a:solidFill>
                  </a:tcPr>
                </a:tc>
                <a:tc>
                  <a:txBody>
                    <a:bodyPr/>
                    <a:lstStyle/>
                    <a:p>
                      <a:pPr marL="0" algn="l" rtl="0" eaLnBrk="1" latinLnBrk="0" hangingPunct="1"/>
                      <a:r>
                        <a:rPr kumimoji="0" lang="en-US" kern="1200" dirty="0" smtClean="0"/>
                        <a:t>cm</a:t>
                      </a:r>
                      <a:r>
                        <a:rPr kumimoji="0" lang="en-US" kern="1200" baseline="30000" dirty="0" smtClean="0"/>
                        <a:t>3</a:t>
                      </a:r>
                      <a:r>
                        <a:rPr kumimoji="0" lang="en-US" kern="1200" dirty="0" smtClean="0"/>
                        <a:t>/s</a:t>
                      </a:r>
                      <a:endParaRPr kumimoji="0" lang="en-US" b="1" kern="1200" dirty="0" smtClean="0">
                        <a:solidFill>
                          <a:schemeClr val="lt1"/>
                        </a:solidFill>
                        <a:latin typeface="+mn-lt"/>
                        <a:ea typeface="+mn-ea"/>
                        <a:cs typeface="+mn-cs"/>
                      </a:endParaRPr>
                    </a:p>
                  </a:txBody>
                  <a:tcPr anchor="ctr">
                    <a:solidFill>
                      <a:srgbClr val="0055A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kern="1200" dirty="0" smtClean="0"/>
                        <a:t>m</a:t>
                      </a:r>
                      <a:r>
                        <a:rPr kumimoji="0" lang="en-US" kern="1200" baseline="30000" dirty="0" smtClean="0"/>
                        <a:t>3</a:t>
                      </a:r>
                      <a:r>
                        <a:rPr kumimoji="0" lang="en-US" kern="1200" dirty="0" smtClean="0"/>
                        <a:t>/h</a:t>
                      </a:r>
                      <a:endParaRPr kumimoji="0" lang="en-US" b="1" kern="1200" dirty="0" smtClean="0">
                        <a:solidFill>
                          <a:schemeClr val="lt1"/>
                        </a:solidFill>
                        <a:latin typeface="+mn-lt"/>
                        <a:ea typeface="+mn-ea"/>
                        <a:cs typeface="+mn-cs"/>
                      </a:endParaRPr>
                    </a:p>
                  </a:txBody>
                  <a:tcPr anchor="ctr">
                    <a:solidFill>
                      <a:srgbClr val="0055A0"/>
                    </a:solidFill>
                  </a:tcPr>
                </a:tc>
              </a:tr>
              <a:tr h="0">
                <a:tc>
                  <a:txBody>
                    <a:bodyPr/>
                    <a:lstStyle/>
                    <a:p>
                      <a:pPr marL="0" algn="l" rtl="0" eaLnBrk="1" latinLnBrk="0" hangingPunct="1"/>
                      <a:r>
                        <a:rPr kumimoji="0" lang="en-US" kern="1200" dirty="0" smtClean="0"/>
                        <a:t>l /s</a:t>
                      </a:r>
                      <a:endParaRPr kumimoji="0" lang="en-US" b="1" kern="1200" dirty="0" smtClean="0">
                        <a:solidFill>
                          <a:schemeClr val="lt1"/>
                        </a:solidFill>
                        <a:latin typeface="+mn-lt"/>
                        <a:ea typeface="+mn-ea"/>
                        <a:cs typeface="+mn-cs"/>
                      </a:endParaRPr>
                    </a:p>
                  </a:txBody>
                  <a:tcPr anchor="ctr">
                    <a:solidFill>
                      <a:srgbClr val="0055A0"/>
                    </a:solidFill>
                  </a:tcPr>
                </a:tc>
                <a:tc>
                  <a:txBody>
                    <a:bodyPr/>
                    <a:lstStyle/>
                    <a:p>
                      <a:pPr marL="0" algn="ctr" rtl="0" eaLnBrk="1" latinLnBrk="0" hangingPunct="1"/>
                      <a:r>
                        <a:rPr kumimoji="0" lang="en-US" kern="1200" dirty="0" smtClean="0"/>
                        <a:t>1</a:t>
                      </a:r>
                      <a:endParaRPr kumimoji="0" lang="en-US" b="0" kern="1200" dirty="0" smtClean="0">
                        <a:solidFill>
                          <a:schemeClr val="tx1"/>
                        </a:solidFill>
                        <a:latin typeface="+mn-lt"/>
                        <a:ea typeface="+mn-ea"/>
                        <a:cs typeface="+mn-cs"/>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kern="1200" dirty="0" smtClean="0"/>
                        <a:t>1000</a:t>
                      </a:r>
                      <a:endParaRPr kumimoji="0" lang="en-US" b="0" kern="1200" dirty="0" smtClean="0">
                        <a:solidFill>
                          <a:schemeClr val="tx1"/>
                        </a:solidFill>
                        <a:latin typeface="+mn-lt"/>
                        <a:ea typeface="+mn-ea"/>
                        <a:cs typeface="+mn-cs"/>
                      </a:endParaRPr>
                    </a:p>
                  </a:txBody>
                  <a:tcPr anchor="ctr"/>
                </a:tc>
                <a:tc>
                  <a:txBody>
                    <a:bodyPr/>
                    <a:lstStyle/>
                    <a:p>
                      <a:pPr marL="0" algn="ctr" rtl="0" eaLnBrk="1" latinLnBrk="0" hangingPunct="1"/>
                      <a:r>
                        <a:rPr kumimoji="0" lang="en-US" kern="1200" dirty="0" smtClean="0"/>
                        <a:t>3.60</a:t>
                      </a:r>
                      <a:endParaRPr kumimoji="0" lang="en-US" b="0" kern="1200" dirty="0" smtClean="0">
                        <a:solidFill>
                          <a:schemeClr val="tx1"/>
                        </a:solidFill>
                        <a:latin typeface="+mn-lt"/>
                        <a:ea typeface="+mn-ea"/>
                        <a:cs typeface="+mn-cs"/>
                      </a:endParaRPr>
                    </a:p>
                  </a:txBody>
                  <a:tcPr anchor="ctr"/>
                </a:tc>
              </a:tr>
              <a:tr h="0">
                <a:tc>
                  <a:txBody>
                    <a:bodyPr/>
                    <a:lstStyle/>
                    <a:p>
                      <a:pPr marL="0" algn="l" rtl="0" eaLnBrk="1" latinLnBrk="0" hangingPunct="1"/>
                      <a:r>
                        <a:rPr kumimoji="0" lang="en-US" kern="1200" dirty="0" smtClean="0"/>
                        <a:t>cm</a:t>
                      </a:r>
                      <a:r>
                        <a:rPr kumimoji="0" lang="en-US" kern="1200" baseline="30000" dirty="0" smtClean="0"/>
                        <a:t>3</a:t>
                      </a:r>
                      <a:r>
                        <a:rPr kumimoji="0" lang="en-US" kern="1200" dirty="0" smtClean="0"/>
                        <a:t>/s</a:t>
                      </a:r>
                      <a:endParaRPr kumimoji="0" lang="en-US" b="1" kern="1200" dirty="0" smtClean="0">
                        <a:solidFill>
                          <a:schemeClr val="lt1"/>
                        </a:solidFill>
                        <a:latin typeface="+mn-lt"/>
                        <a:ea typeface="+mn-ea"/>
                        <a:cs typeface="+mn-cs"/>
                      </a:endParaRPr>
                    </a:p>
                  </a:txBody>
                  <a:tcPr anchor="ctr">
                    <a:solidFill>
                      <a:srgbClr val="0055A0"/>
                    </a:solidFill>
                  </a:tcPr>
                </a:tc>
                <a:tc>
                  <a:txBody>
                    <a:bodyPr/>
                    <a:lstStyle/>
                    <a:p>
                      <a:pPr marL="0" algn="ctr" rtl="0" eaLnBrk="1" latinLnBrk="0" hangingPunct="1"/>
                      <a:r>
                        <a:rPr kumimoji="0" lang="en-US" kern="1200" dirty="0" smtClean="0"/>
                        <a:t>0.001</a:t>
                      </a:r>
                      <a:endParaRPr kumimoji="0" lang="en-US" b="0" kern="1200" dirty="0" smtClean="0">
                        <a:solidFill>
                          <a:schemeClr val="tx1"/>
                        </a:solidFill>
                        <a:latin typeface="+mn-lt"/>
                        <a:ea typeface="+mn-ea"/>
                        <a:cs typeface="+mn-cs"/>
                      </a:endParaRPr>
                    </a:p>
                  </a:txBody>
                  <a:tcPr anchor="ctr"/>
                </a:tc>
                <a:tc>
                  <a:txBody>
                    <a:bodyPr/>
                    <a:lstStyle/>
                    <a:p>
                      <a:pPr marL="0" algn="ctr" rtl="0" eaLnBrk="1" latinLnBrk="0" hangingPunct="1"/>
                      <a:r>
                        <a:rPr kumimoji="0" lang="en-US" kern="1200" dirty="0" err="1" smtClean="0"/>
                        <a:t>1</a:t>
                      </a:r>
                      <a:endParaRPr kumimoji="0" lang="en-US" b="0" kern="1200" dirty="0" err="1" smtClean="0">
                        <a:solidFill>
                          <a:schemeClr val="tx1"/>
                        </a:solidFill>
                        <a:latin typeface="+mn-lt"/>
                        <a:ea typeface="+mn-ea"/>
                        <a:cs typeface="+mn-cs"/>
                      </a:endParaRPr>
                    </a:p>
                  </a:txBody>
                  <a:tcPr anchor="ctr"/>
                </a:tc>
                <a:tc>
                  <a:txBody>
                    <a:bodyPr/>
                    <a:lstStyle/>
                    <a:p>
                      <a:pPr marL="0" algn="ctr" rtl="0" eaLnBrk="1" latinLnBrk="0" hangingPunct="1"/>
                      <a:r>
                        <a:rPr kumimoji="0" lang="en-US" kern="1200" dirty="0" smtClean="0"/>
                        <a:t>0.0036</a:t>
                      </a:r>
                      <a:endParaRPr kumimoji="0" lang="en-US" b="0" kern="1200" dirty="0" smtClean="0">
                        <a:solidFill>
                          <a:schemeClr val="tx1"/>
                        </a:solidFill>
                        <a:latin typeface="+mn-lt"/>
                        <a:ea typeface="+mn-ea"/>
                        <a:cs typeface="+mn-cs"/>
                      </a:endParaRPr>
                    </a:p>
                  </a:txBody>
                  <a:tcPr anchor="ctr"/>
                </a:tc>
              </a:tr>
              <a:tr h="0">
                <a:tc>
                  <a:txBody>
                    <a:bodyPr/>
                    <a:lstStyle/>
                    <a:p>
                      <a:pPr marL="0" algn="l" rtl="0" eaLnBrk="1" latinLnBrk="0" hangingPunct="1"/>
                      <a:r>
                        <a:rPr kumimoji="0" lang="en-US" kern="1200" dirty="0" smtClean="0"/>
                        <a:t>m</a:t>
                      </a:r>
                      <a:r>
                        <a:rPr kumimoji="0" lang="en-US" kern="1200" baseline="30000" dirty="0" smtClean="0"/>
                        <a:t>3</a:t>
                      </a:r>
                      <a:r>
                        <a:rPr kumimoji="0" lang="en-US" kern="1200" dirty="0" smtClean="0"/>
                        <a:t>/h</a:t>
                      </a:r>
                      <a:endParaRPr kumimoji="0" lang="en-US" b="1" kern="1200" dirty="0" smtClean="0">
                        <a:solidFill>
                          <a:schemeClr val="lt1"/>
                        </a:solidFill>
                        <a:latin typeface="+mn-lt"/>
                        <a:ea typeface="+mn-ea"/>
                        <a:cs typeface="+mn-cs"/>
                      </a:endParaRPr>
                    </a:p>
                  </a:txBody>
                  <a:tcPr anchor="ctr">
                    <a:solidFill>
                      <a:srgbClr val="0055A0"/>
                    </a:solidFill>
                  </a:tcPr>
                </a:tc>
                <a:tc>
                  <a:txBody>
                    <a:bodyPr/>
                    <a:lstStyle/>
                    <a:p>
                      <a:pPr marL="0" algn="ctr" rtl="0" eaLnBrk="1" latinLnBrk="0" hangingPunct="1"/>
                      <a:r>
                        <a:rPr kumimoji="0" lang="en-US" kern="1200" dirty="0" err="1" smtClean="0"/>
                        <a:t>0.278</a:t>
                      </a:r>
                      <a:endParaRPr kumimoji="0" lang="en-US" b="0" kern="1200" dirty="0" err="1" smtClean="0">
                        <a:solidFill>
                          <a:schemeClr val="tx1"/>
                        </a:solidFill>
                        <a:latin typeface="+mn-lt"/>
                        <a:ea typeface="+mn-ea"/>
                        <a:cs typeface="+mn-cs"/>
                      </a:endParaRPr>
                    </a:p>
                  </a:txBody>
                  <a:tcPr anchor="ctr"/>
                </a:tc>
                <a:tc>
                  <a:txBody>
                    <a:bodyPr/>
                    <a:lstStyle/>
                    <a:p>
                      <a:pPr marL="0" algn="ctr" rtl="0" eaLnBrk="1" latinLnBrk="0" hangingPunct="1"/>
                      <a:r>
                        <a:rPr kumimoji="0" lang="en-US" kern="1200" dirty="0" smtClean="0"/>
                        <a:t>278</a:t>
                      </a:r>
                      <a:endParaRPr kumimoji="0" lang="en-US" b="0" kern="1200" dirty="0" smtClean="0">
                        <a:solidFill>
                          <a:schemeClr val="tx1"/>
                        </a:solidFill>
                        <a:latin typeface="+mn-lt"/>
                        <a:ea typeface="+mn-ea"/>
                        <a:cs typeface="+mn-cs"/>
                      </a:endParaRPr>
                    </a:p>
                  </a:txBody>
                  <a:tcPr anchor="ctr"/>
                </a:tc>
                <a:tc>
                  <a:txBody>
                    <a:bodyPr/>
                    <a:lstStyle/>
                    <a:p>
                      <a:pPr marL="0" algn="ctr" rtl="0" eaLnBrk="1" latinLnBrk="0" hangingPunct="1"/>
                      <a:r>
                        <a:rPr kumimoji="0" lang="en-US" kern="1200" dirty="0" smtClean="0"/>
                        <a:t>1</a:t>
                      </a:r>
                      <a:endParaRPr kumimoji="0" lang="en-US" b="0" kern="1200" dirty="0" smtClean="0">
                        <a:solidFill>
                          <a:schemeClr val="tx1"/>
                        </a:solidFill>
                        <a:latin typeface="+mn-lt"/>
                        <a:ea typeface="+mn-ea"/>
                        <a:cs typeface="+mn-cs"/>
                      </a:endParaRPr>
                    </a:p>
                  </a:txBody>
                  <a:tcPr anchor="ctr"/>
                </a:tc>
              </a:tr>
            </a:tbl>
          </a:graphicData>
        </a:graphic>
      </p:graphicFrame>
      <p:sp>
        <p:nvSpPr>
          <p:cNvPr id="132097"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TextBox 10"/>
          <p:cNvSpPr txBox="1"/>
          <p:nvPr/>
        </p:nvSpPr>
        <p:spPr>
          <a:xfrm>
            <a:off x="35496" y="3140968"/>
            <a:ext cx="1691680" cy="923330"/>
          </a:xfrm>
          <a:prstGeom prst="rect">
            <a:avLst/>
          </a:prstGeom>
          <a:noFill/>
        </p:spPr>
        <p:txBody>
          <a:bodyPr wrap="square" rtlCol="0">
            <a:spAutoFit/>
          </a:bodyPr>
          <a:lstStyle/>
          <a:p>
            <a:pPr algn="r"/>
            <a:r>
              <a:rPr lang="en-US" b="1" dirty="0" smtClean="0"/>
              <a:t>Pumping speed Volumetric flow</a:t>
            </a:r>
          </a:p>
          <a:p>
            <a:pPr algn="r"/>
            <a:r>
              <a:rPr lang="en-US" b="1" dirty="0" smtClean="0"/>
              <a:t>Conductance</a:t>
            </a:r>
            <a:endParaRPr lang="en-US" b="1" dirty="0"/>
          </a:p>
        </p:txBody>
      </p:sp>
      <p:sp>
        <p:nvSpPr>
          <p:cNvPr id="3" name="Slide Number Placeholder 2"/>
          <p:cNvSpPr>
            <a:spLocks noGrp="1"/>
          </p:cNvSpPr>
          <p:nvPr>
            <p:ph type="sldNum" sz="quarter" idx="12"/>
          </p:nvPr>
        </p:nvSpPr>
        <p:spPr/>
        <p:txBody>
          <a:bodyPr/>
          <a:lstStyle/>
          <a:p>
            <a:fld id="{0DF7440C-D25B-4954-BC09-5BBAAA513C42}" type="slidenum">
              <a:rPr lang="en-US" smtClean="0"/>
              <a:pPr/>
              <a:t>3</a:t>
            </a:fld>
            <a:endParaRPr lang="en-US"/>
          </a:p>
        </p:txBody>
      </p:sp>
      <p:graphicFrame>
        <p:nvGraphicFramePr>
          <p:cNvPr id="12" name="Table 11"/>
          <p:cNvGraphicFramePr>
            <a:graphicFrameLocks noGrp="1"/>
          </p:cNvGraphicFramePr>
          <p:nvPr>
            <p:extLst>
              <p:ext uri="{D42A27DB-BD31-4B8C-83A1-F6EECF244321}">
                <p14:modId xmlns:p14="http://schemas.microsoft.com/office/powerpoint/2010/main" val="3226446127"/>
              </p:ext>
            </p:extLst>
          </p:nvPr>
        </p:nvGraphicFramePr>
        <p:xfrm>
          <a:off x="1783432" y="836712"/>
          <a:ext cx="4248472" cy="1737360"/>
        </p:xfrm>
        <a:graphic>
          <a:graphicData uri="http://schemas.openxmlformats.org/drawingml/2006/table">
            <a:tbl>
              <a:tblPr firstRow="1" firstCol="1" bandRow="1">
                <a:tableStyleId>{5C22544A-7EE6-4342-B048-85BDC9FD1C3A}</a:tableStyleId>
              </a:tblPr>
              <a:tblGrid>
                <a:gridCol w="1004806"/>
                <a:gridCol w="1083426"/>
                <a:gridCol w="1008112"/>
                <a:gridCol w="1152128"/>
              </a:tblGrid>
              <a:tr h="0">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b="0" dirty="0" smtClean="0">
                          <a:latin typeface="Calibri" pitchFamily="34" charset="0"/>
                          <a:cs typeface="Calibri" pitchFamily="34" charset="0"/>
                        </a:rPr>
                        <a:t>To </a:t>
                      </a:r>
                    </a:p>
                    <a:p>
                      <a:pPr marL="0" marR="0" indent="0" algn="l" defTabSz="914400" rtl="0" eaLnBrk="1" fontAlgn="auto" latinLnBrk="0" hangingPunct="1">
                        <a:lnSpc>
                          <a:spcPct val="100000"/>
                        </a:lnSpc>
                        <a:spcBef>
                          <a:spcPts val="0"/>
                        </a:spcBef>
                        <a:spcAft>
                          <a:spcPts val="0"/>
                        </a:spcAft>
                        <a:buClrTx/>
                        <a:buSzTx/>
                        <a:buFontTx/>
                        <a:buNone/>
                        <a:tabLst/>
                        <a:defRPr/>
                      </a:pPr>
                      <a:r>
                        <a:rPr lang="en-GB" b="0" dirty="0" smtClean="0">
                          <a:latin typeface="Calibri" pitchFamily="34" charset="0"/>
                          <a:cs typeface="Calibri" pitchFamily="34" charset="0"/>
                        </a:rPr>
                        <a:t>From</a:t>
                      </a:r>
                    </a:p>
                  </a:txBody>
                  <a:tcPr anchor="ctr">
                    <a:solidFill>
                      <a:srgbClr val="0055A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kern="1200" dirty="0" smtClean="0"/>
                        <a:t>Pa </a:t>
                      </a:r>
                      <a:endParaRPr kumimoji="0" lang="en-US" b="1" kern="1200" dirty="0" smtClean="0">
                        <a:solidFill>
                          <a:schemeClr val="lt1"/>
                        </a:solidFill>
                        <a:latin typeface="+mn-lt"/>
                        <a:ea typeface="+mn-ea"/>
                        <a:cs typeface="+mn-cs"/>
                      </a:endParaRPr>
                    </a:p>
                  </a:txBody>
                  <a:tcPr anchor="ctr">
                    <a:solidFill>
                      <a:srgbClr val="0055A0"/>
                    </a:solidFill>
                  </a:tcPr>
                </a:tc>
                <a:tc>
                  <a:txBody>
                    <a:bodyPr/>
                    <a:lstStyle/>
                    <a:p>
                      <a:pPr marL="0" algn="l" rtl="0" eaLnBrk="1" latinLnBrk="0" hangingPunct="1"/>
                      <a:r>
                        <a:rPr kumimoji="0" lang="en-US" kern="1200" dirty="0" smtClean="0"/>
                        <a:t>mbar</a:t>
                      </a:r>
                      <a:endParaRPr kumimoji="0" lang="en-US" b="1" kern="1200" dirty="0" smtClean="0">
                        <a:solidFill>
                          <a:schemeClr val="lt1"/>
                        </a:solidFill>
                        <a:latin typeface="+mn-lt"/>
                        <a:ea typeface="+mn-ea"/>
                        <a:cs typeface="+mn-cs"/>
                      </a:endParaRPr>
                    </a:p>
                  </a:txBody>
                  <a:tcPr anchor="ctr">
                    <a:solidFill>
                      <a:srgbClr val="0055A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kern="1200" dirty="0" err="1" smtClean="0"/>
                        <a:t>torr</a:t>
                      </a:r>
                      <a:endParaRPr kumimoji="0" lang="en-US" b="1" kern="1200" dirty="0" smtClean="0">
                        <a:solidFill>
                          <a:schemeClr val="lt1"/>
                        </a:solidFill>
                        <a:latin typeface="+mn-lt"/>
                        <a:ea typeface="+mn-ea"/>
                        <a:cs typeface="+mn-cs"/>
                      </a:endParaRPr>
                    </a:p>
                  </a:txBody>
                  <a:tcPr anchor="ctr">
                    <a:solidFill>
                      <a:srgbClr val="0055A0"/>
                    </a:solidFill>
                  </a:tcPr>
                </a:tc>
              </a:tr>
              <a:tr h="0">
                <a:tc>
                  <a:txBody>
                    <a:bodyPr/>
                    <a:lstStyle/>
                    <a:p>
                      <a:pPr marL="0" algn="l" rtl="0" eaLnBrk="1" latinLnBrk="0" hangingPunct="1"/>
                      <a:r>
                        <a:rPr kumimoji="0" lang="en-US" kern="1200" dirty="0" smtClean="0"/>
                        <a:t>Pa</a:t>
                      </a:r>
                      <a:endParaRPr kumimoji="0" lang="en-US" b="1" kern="1200" dirty="0" smtClean="0">
                        <a:solidFill>
                          <a:schemeClr val="lt1"/>
                        </a:solidFill>
                        <a:latin typeface="+mn-lt"/>
                        <a:ea typeface="+mn-ea"/>
                        <a:cs typeface="+mn-cs"/>
                      </a:endParaRPr>
                    </a:p>
                  </a:txBody>
                  <a:tcPr anchor="ctr">
                    <a:solidFill>
                      <a:srgbClr val="0055A0"/>
                    </a:solidFill>
                  </a:tcPr>
                </a:tc>
                <a:tc>
                  <a:txBody>
                    <a:bodyPr/>
                    <a:lstStyle/>
                    <a:p>
                      <a:pPr marL="0" algn="ctr" rtl="0" eaLnBrk="1" latinLnBrk="0" hangingPunct="1"/>
                      <a:r>
                        <a:rPr kumimoji="0" lang="en-US" kern="1200" dirty="0" smtClean="0"/>
                        <a:t>1</a:t>
                      </a:r>
                      <a:endParaRPr kumimoji="0" lang="en-US" b="0" kern="1200" dirty="0" smtClean="0">
                        <a:solidFill>
                          <a:schemeClr val="tx1"/>
                        </a:solidFill>
                        <a:latin typeface="+mn-lt"/>
                        <a:ea typeface="+mn-ea"/>
                        <a:cs typeface="+mn-cs"/>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kern="1200" dirty="0" smtClean="0"/>
                        <a:t>0.01</a:t>
                      </a:r>
                      <a:endParaRPr kumimoji="0" lang="en-US" b="0" kern="1200" dirty="0" smtClean="0">
                        <a:solidFill>
                          <a:schemeClr val="tx1"/>
                        </a:solidFill>
                        <a:latin typeface="+mn-lt"/>
                        <a:ea typeface="+mn-ea"/>
                        <a:cs typeface="+mn-cs"/>
                      </a:endParaRPr>
                    </a:p>
                  </a:txBody>
                  <a:tcPr anchor="ctr"/>
                </a:tc>
                <a:tc>
                  <a:txBody>
                    <a:bodyPr/>
                    <a:lstStyle/>
                    <a:p>
                      <a:pPr marL="0" algn="ctr" rtl="0" eaLnBrk="1" latinLnBrk="0" hangingPunct="1"/>
                      <a:r>
                        <a:rPr kumimoji="0" lang="en-US" kern="1200" dirty="0" smtClean="0"/>
                        <a:t>7.5/1000</a:t>
                      </a:r>
                      <a:endParaRPr kumimoji="0" lang="en-US" b="0" kern="1200" dirty="0" smtClean="0">
                        <a:solidFill>
                          <a:schemeClr val="tx1"/>
                        </a:solidFill>
                        <a:latin typeface="+mn-lt"/>
                        <a:ea typeface="+mn-ea"/>
                        <a:cs typeface="+mn-cs"/>
                      </a:endParaRPr>
                    </a:p>
                  </a:txBody>
                  <a:tcPr anchor="ctr"/>
                </a:tc>
              </a:tr>
              <a:tr h="0">
                <a:tc>
                  <a:txBody>
                    <a:bodyPr/>
                    <a:lstStyle/>
                    <a:p>
                      <a:pPr marL="0" algn="l" rtl="0" eaLnBrk="1" latinLnBrk="0" hangingPunct="1"/>
                      <a:r>
                        <a:rPr kumimoji="0" lang="en-US" b="1" kern="1200" dirty="0" smtClean="0">
                          <a:solidFill>
                            <a:schemeClr val="lt1"/>
                          </a:solidFill>
                          <a:latin typeface="+mn-lt"/>
                          <a:ea typeface="+mn-ea"/>
                          <a:cs typeface="+mn-cs"/>
                        </a:rPr>
                        <a:t>mbar</a:t>
                      </a:r>
                    </a:p>
                  </a:txBody>
                  <a:tcPr anchor="ctr">
                    <a:solidFill>
                      <a:srgbClr val="0055A0"/>
                    </a:solidFill>
                  </a:tcPr>
                </a:tc>
                <a:tc>
                  <a:txBody>
                    <a:bodyPr/>
                    <a:lstStyle/>
                    <a:p>
                      <a:pPr marL="0" algn="ctr" rtl="0" eaLnBrk="1" latinLnBrk="0" hangingPunct="1"/>
                      <a:r>
                        <a:rPr kumimoji="0" lang="en-US" kern="1200" dirty="0" smtClean="0"/>
                        <a:t>100</a:t>
                      </a:r>
                      <a:endParaRPr kumimoji="0" lang="en-US" b="0" kern="1200" dirty="0" smtClean="0">
                        <a:solidFill>
                          <a:schemeClr val="tx1"/>
                        </a:solidFill>
                        <a:latin typeface="+mn-lt"/>
                        <a:ea typeface="+mn-ea"/>
                        <a:cs typeface="+mn-cs"/>
                      </a:endParaRPr>
                    </a:p>
                  </a:txBody>
                  <a:tcPr anchor="ctr"/>
                </a:tc>
                <a:tc>
                  <a:txBody>
                    <a:bodyPr/>
                    <a:lstStyle/>
                    <a:p>
                      <a:pPr marL="0" algn="ctr" rtl="0" eaLnBrk="1" latinLnBrk="0" hangingPunct="1"/>
                      <a:r>
                        <a:rPr kumimoji="0" lang="en-US" kern="1200" dirty="0" err="1" smtClean="0"/>
                        <a:t>1</a:t>
                      </a:r>
                      <a:endParaRPr kumimoji="0" lang="en-US" b="0" kern="1200" dirty="0" err="1" smtClean="0">
                        <a:solidFill>
                          <a:schemeClr val="tx1"/>
                        </a:solidFill>
                        <a:latin typeface="+mn-lt"/>
                        <a:ea typeface="+mn-ea"/>
                        <a:cs typeface="+mn-cs"/>
                      </a:endParaRPr>
                    </a:p>
                  </a:txBody>
                  <a:tcPr anchor="ctr"/>
                </a:tc>
                <a:tc>
                  <a:txBody>
                    <a:bodyPr/>
                    <a:lstStyle/>
                    <a:p>
                      <a:pPr marL="0" algn="ctr" rtl="0" eaLnBrk="1" latinLnBrk="0" hangingPunct="1"/>
                      <a:r>
                        <a:rPr kumimoji="0" lang="en-US" kern="1200" dirty="0" smtClean="0"/>
                        <a:t>0.75</a:t>
                      </a:r>
                      <a:endParaRPr kumimoji="0" lang="en-US" b="0" kern="1200" dirty="0" smtClean="0">
                        <a:solidFill>
                          <a:schemeClr val="tx1"/>
                        </a:solidFill>
                        <a:latin typeface="+mn-lt"/>
                        <a:ea typeface="+mn-ea"/>
                        <a:cs typeface="+mn-cs"/>
                      </a:endParaRPr>
                    </a:p>
                  </a:txBody>
                  <a:tcPr anchor="ctr"/>
                </a:tc>
              </a:tr>
              <a:tr h="0">
                <a:tc>
                  <a:txBody>
                    <a:bodyPr/>
                    <a:lstStyle/>
                    <a:p>
                      <a:pPr marL="0" algn="l" rtl="0" eaLnBrk="1" latinLnBrk="0" hangingPunct="1"/>
                      <a:r>
                        <a:rPr kumimoji="0" lang="en-US" b="1" kern="1200" dirty="0" err="1" smtClean="0">
                          <a:solidFill>
                            <a:schemeClr val="lt1"/>
                          </a:solidFill>
                          <a:latin typeface="+mn-lt"/>
                          <a:ea typeface="+mn-ea"/>
                          <a:cs typeface="+mn-cs"/>
                        </a:rPr>
                        <a:t>torr</a:t>
                      </a:r>
                      <a:endParaRPr kumimoji="0" lang="en-US" b="1" kern="1200" dirty="0" smtClean="0">
                        <a:solidFill>
                          <a:schemeClr val="lt1"/>
                        </a:solidFill>
                        <a:latin typeface="+mn-lt"/>
                        <a:ea typeface="+mn-ea"/>
                        <a:cs typeface="+mn-cs"/>
                      </a:endParaRPr>
                    </a:p>
                  </a:txBody>
                  <a:tcPr anchor="ctr">
                    <a:solidFill>
                      <a:srgbClr val="0055A0"/>
                    </a:solidFill>
                  </a:tcPr>
                </a:tc>
                <a:tc>
                  <a:txBody>
                    <a:bodyPr/>
                    <a:lstStyle/>
                    <a:p>
                      <a:pPr marL="0" algn="ctr" rtl="0" eaLnBrk="1" latinLnBrk="0" hangingPunct="1"/>
                      <a:r>
                        <a:rPr kumimoji="0" lang="en-US" kern="1200" dirty="0" smtClean="0"/>
                        <a:t>133</a:t>
                      </a:r>
                      <a:endParaRPr kumimoji="0" lang="en-US" b="0" kern="1200" dirty="0" smtClean="0">
                        <a:solidFill>
                          <a:schemeClr val="tx1"/>
                        </a:solidFill>
                        <a:latin typeface="+mn-lt"/>
                        <a:ea typeface="+mn-ea"/>
                        <a:cs typeface="+mn-cs"/>
                      </a:endParaRPr>
                    </a:p>
                  </a:txBody>
                  <a:tcPr anchor="ctr"/>
                </a:tc>
                <a:tc>
                  <a:txBody>
                    <a:bodyPr/>
                    <a:lstStyle/>
                    <a:p>
                      <a:pPr marL="0" algn="ctr" rtl="0" eaLnBrk="1" latinLnBrk="0" hangingPunct="1"/>
                      <a:r>
                        <a:rPr kumimoji="0" lang="en-US" kern="1200" dirty="0" smtClean="0"/>
                        <a:t>1.33</a:t>
                      </a:r>
                      <a:endParaRPr kumimoji="0" lang="en-US" b="0" kern="1200" dirty="0" smtClean="0">
                        <a:solidFill>
                          <a:schemeClr val="tx1"/>
                        </a:solidFill>
                        <a:latin typeface="+mn-lt"/>
                        <a:ea typeface="+mn-ea"/>
                        <a:cs typeface="+mn-cs"/>
                      </a:endParaRPr>
                    </a:p>
                  </a:txBody>
                  <a:tcPr anchor="ctr"/>
                </a:tc>
                <a:tc>
                  <a:txBody>
                    <a:bodyPr/>
                    <a:lstStyle/>
                    <a:p>
                      <a:pPr marL="0" algn="ctr" rtl="0" eaLnBrk="1" latinLnBrk="0" hangingPunct="1"/>
                      <a:r>
                        <a:rPr kumimoji="0" lang="en-US" kern="1200" dirty="0" smtClean="0"/>
                        <a:t>1</a:t>
                      </a:r>
                      <a:endParaRPr kumimoji="0" lang="en-US" b="0" kern="1200" dirty="0" smtClean="0">
                        <a:solidFill>
                          <a:schemeClr val="tx1"/>
                        </a:solidFill>
                        <a:latin typeface="+mn-lt"/>
                        <a:ea typeface="+mn-ea"/>
                        <a:cs typeface="+mn-cs"/>
                      </a:endParaRPr>
                    </a:p>
                  </a:txBody>
                  <a:tcPr anchor="ctr"/>
                </a:tc>
              </a:tr>
            </a:tbl>
          </a:graphicData>
        </a:graphic>
      </p:graphicFrame>
      <p:sp>
        <p:nvSpPr>
          <p:cNvPr id="13" name="TextBox 12"/>
          <p:cNvSpPr txBox="1"/>
          <p:nvPr/>
        </p:nvSpPr>
        <p:spPr>
          <a:xfrm>
            <a:off x="359024" y="956003"/>
            <a:ext cx="1368152" cy="369332"/>
          </a:xfrm>
          <a:prstGeom prst="rect">
            <a:avLst/>
          </a:prstGeom>
          <a:noFill/>
        </p:spPr>
        <p:txBody>
          <a:bodyPr wrap="square" rtlCol="0">
            <a:spAutoFit/>
          </a:bodyPr>
          <a:lstStyle/>
          <a:p>
            <a:pPr algn="r"/>
            <a:r>
              <a:rPr lang="en-US" b="1" dirty="0"/>
              <a:t>P</a:t>
            </a:r>
            <a:r>
              <a:rPr lang="en-US" b="1" dirty="0" smtClean="0"/>
              <a:t>ressure</a:t>
            </a:r>
            <a:endParaRPr lang="en-US" b="1" dirty="0"/>
          </a:p>
        </p:txBody>
      </p:sp>
      <p:grpSp>
        <p:nvGrpSpPr>
          <p:cNvPr id="9" name="Group 8"/>
          <p:cNvGrpSpPr/>
          <p:nvPr/>
        </p:nvGrpSpPr>
        <p:grpSpPr>
          <a:xfrm>
            <a:off x="6156176" y="1628800"/>
            <a:ext cx="2858616" cy="432048"/>
            <a:chOff x="6209479" y="1628800"/>
            <a:chExt cx="2858616" cy="432048"/>
          </a:xfrm>
        </p:grpSpPr>
        <p:sp>
          <p:nvSpPr>
            <p:cNvPr id="8" name="Rectangle 7"/>
            <p:cNvSpPr/>
            <p:nvPr/>
          </p:nvSpPr>
          <p:spPr>
            <a:xfrm>
              <a:off x="6228184" y="1628800"/>
              <a:ext cx="2808312" cy="432048"/>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4" name="Object 3"/>
            <p:cNvGraphicFramePr>
              <a:graphicFrameLocks noChangeAspect="1"/>
            </p:cNvGraphicFramePr>
            <p:nvPr>
              <p:extLst>
                <p:ext uri="{D42A27DB-BD31-4B8C-83A1-F6EECF244321}">
                  <p14:modId xmlns:p14="http://schemas.microsoft.com/office/powerpoint/2010/main" val="3674005988"/>
                </p:ext>
              </p:extLst>
            </p:nvPr>
          </p:nvGraphicFramePr>
          <p:xfrm>
            <a:off x="6209479" y="1700808"/>
            <a:ext cx="2858616" cy="317624"/>
          </p:xfrm>
          <a:graphic>
            <a:graphicData uri="http://schemas.openxmlformats.org/presentationml/2006/ole">
              <mc:AlternateContent xmlns:mc="http://schemas.openxmlformats.org/markup-compatibility/2006">
                <mc:Choice xmlns:v="urn:schemas-microsoft-com:vml" Requires="v">
                  <p:oleObj spid="_x0000_s306322" name="Equation" r:id="rId4" imgW="1828800" imgH="203200" progId="Equation.3">
                    <p:embed/>
                  </p:oleObj>
                </mc:Choice>
                <mc:Fallback>
                  <p:oleObj name="Equation" r:id="rId4" imgW="1828800" imgH="203200" progId="Equation.3">
                    <p:embed/>
                    <p:pic>
                      <p:nvPicPr>
                        <p:cNvPr id="0" name="Picture 7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09479" y="1700808"/>
                          <a:ext cx="2858616" cy="31762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5" name="TextBox 4"/>
          <p:cNvSpPr txBox="1"/>
          <p:nvPr/>
        </p:nvSpPr>
        <p:spPr>
          <a:xfrm>
            <a:off x="6228184" y="4139951"/>
            <a:ext cx="1563185" cy="369332"/>
          </a:xfrm>
          <a:prstGeom prst="rect">
            <a:avLst/>
          </a:prstGeom>
          <a:noFill/>
        </p:spPr>
        <p:txBody>
          <a:bodyPr wrap="none" rtlCol="0">
            <a:spAutoFit/>
          </a:bodyPr>
          <a:lstStyle/>
          <a:p>
            <a:r>
              <a:rPr lang="en-GB" dirty="0" smtClean="0"/>
              <a:t>[Volume/time]</a:t>
            </a:r>
            <a:endParaRPr lang="en-GB" dirty="0"/>
          </a:p>
        </p:txBody>
      </p:sp>
      <p:sp>
        <p:nvSpPr>
          <p:cNvPr id="15" name="TextBox 14"/>
          <p:cNvSpPr txBox="1"/>
          <p:nvPr/>
        </p:nvSpPr>
        <p:spPr>
          <a:xfrm>
            <a:off x="7083317" y="5768389"/>
            <a:ext cx="1656184" cy="646331"/>
          </a:xfrm>
          <a:prstGeom prst="rect">
            <a:avLst/>
          </a:prstGeom>
          <a:noFill/>
        </p:spPr>
        <p:txBody>
          <a:bodyPr wrap="square" rtlCol="0">
            <a:spAutoFit/>
          </a:bodyPr>
          <a:lstStyle/>
          <a:p>
            <a:r>
              <a:rPr lang="en-GB" dirty="0" smtClean="0"/>
              <a:t>[Pressure ×Volume/time]</a:t>
            </a:r>
            <a:endParaRPr lang="en-GB" dirty="0"/>
          </a:p>
        </p:txBody>
      </p:sp>
    </p:spTree>
    <p:extLst>
      <p:ext uri="{BB962C8B-B14F-4D97-AF65-F5344CB8AC3E}">
        <p14:creationId xmlns:p14="http://schemas.microsoft.com/office/powerpoint/2010/main" val="3050610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3" grpId="0"/>
      <p:bldP spid="5" grpId="0"/>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796136" y="3717032"/>
            <a:ext cx="2958374" cy="2308324"/>
          </a:xfrm>
          <a:prstGeom prst="rect">
            <a:avLst/>
          </a:prstGeom>
          <a:noFill/>
        </p:spPr>
        <p:txBody>
          <a:bodyPr wrap="square" rtlCol="0">
            <a:spAutoFit/>
          </a:bodyPr>
          <a:lstStyle/>
          <a:p>
            <a:r>
              <a:rPr lang="en-US" dirty="0" smtClean="0"/>
              <a:t>It is not difficult to show also that</a:t>
            </a:r>
          </a:p>
          <a:p>
            <a:endParaRPr lang="en-US" i="1" dirty="0" smtClean="0"/>
          </a:p>
          <a:p>
            <a:endParaRPr lang="en-US" i="1" dirty="0" smtClean="0"/>
          </a:p>
          <a:p>
            <a:endParaRPr lang="en-US" i="1" dirty="0" smtClean="0"/>
          </a:p>
          <a:p>
            <a:endParaRPr lang="en-US" sz="1400" i="1" dirty="0" smtClean="0"/>
          </a:p>
          <a:p>
            <a:r>
              <a:rPr lang="en-US" i="1" dirty="0" smtClean="0"/>
              <a:t>Q</a:t>
            </a:r>
            <a:r>
              <a:rPr lang="en-US" dirty="0" smtClean="0"/>
              <a:t>: outgassing flux [mbar.l.s-1]</a:t>
            </a:r>
          </a:p>
          <a:p>
            <a:r>
              <a:rPr lang="en-US" i="1" dirty="0" smtClean="0"/>
              <a:t>S: </a:t>
            </a:r>
            <a:r>
              <a:rPr lang="en-US" dirty="0" smtClean="0"/>
              <a:t>pumping speed [l/s]</a:t>
            </a:r>
          </a:p>
          <a:p>
            <a:r>
              <a:rPr lang="en-US" i="1" dirty="0" smtClean="0"/>
              <a:t>C: </a:t>
            </a:r>
            <a:r>
              <a:rPr lang="en-US" dirty="0" smtClean="0"/>
              <a:t>tube conductance [l/s]</a:t>
            </a:r>
            <a:endParaRPr lang="en-US" dirty="0"/>
          </a:p>
        </p:txBody>
      </p:sp>
      <p:grpSp>
        <p:nvGrpSpPr>
          <p:cNvPr id="21" name="Group 20"/>
          <p:cNvGrpSpPr/>
          <p:nvPr/>
        </p:nvGrpSpPr>
        <p:grpSpPr>
          <a:xfrm>
            <a:off x="6372200" y="4149080"/>
            <a:ext cx="1440160" cy="724148"/>
            <a:chOff x="6372200" y="4221088"/>
            <a:chExt cx="1440160" cy="724148"/>
          </a:xfrm>
        </p:grpSpPr>
        <p:sp>
          <p:nvSpPr>
            <p:cNvPr id="18" name="Rounded Rectangle 17"/>
            <p:cNvSpPr/>
            <p:nvPr/>
          </p:nvSpPr>
          <p:spPr>
            <a:xfrm>
              <a:off x="6372200" y="4221088"/>
              <a:ext cx="1440160" cy="720080"/>
            </a:xfrm>
            <a:prstGeom prst="round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11" name="Object 3"/>
            <p:cNvGraphicFramePr>
              <a:graphicFrameLocks noChangeAspect="1"/>
            </p:cNvGraphicFramePr>
            <p:nvPr/>
          </p:nvGraphicFramePr>
          <p:xfrm>
            <a:off x="6444208" y="4224691"/>
            <a:ext cx="1239117" cy="720545"/>
          </p:xfrm>
          <a:graphic>
            <a:graphicData uri="http://schemas.openxmlformats.org/presentationml/2006/ole">
              <mc:AlternateContent xmlns:mc="http://schemas.openxmlformats.org/markup-compatibility/2006">
                <mc:Choice xmlns:v="urn:schemas-microsoft-com:vml" Requires="v">
                  <p:oleObj spid="_x0000_s257344" name="Equation" r:id="rId4" imgW="799753" imgH="393529" progId="Equation.3">
                    <p:embed/>
                  </p:oleObj>
                </mc:Choice>
                <mc:Fallback>
                  <p:oleObj name="Equation" r:id="rId4" imgW="799753" imgH="393529" progId="Equation.3">
                    <p:embed/>
                    <p:pic>
                      <p:nvPicPr>
                        <p:cNvPr id="0" name="Picture 1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4208" y="4224691"/>
                          <a:ext cx="1239117" cy="72054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20" name="Group 19"/>
          <p:cNvGrpSpPr/>
          <p:nvPr/>
        </p:nvGrpSpPr>
        <p:grpSpPr>
          <a:xfrm>
            <a:off x="6516216" y="2924944"/>
            <a:ext cx="1152128" cy="720398"/>
            <a:chOff x="6516216" y="2996952"/>
            <a:chExt cx="1152128" cy="720398"/>
          </a:xfrm>
        </p:grpSpPr>
        <p:sp>
          <p:nvSpPr>
            <p:cNvPr id="17" name="Rounded Rectangle 16"/>
            <p:cNvSpPr/>
            <p:nvPr/>
          </p:nvSpPr>
          <p:spPr>
            <a:xfrm>
              <a:off x="6516216" y="2996952"/>
              <a:ext cx="1152128" cy="720080"/>
            </a:xfrm>
            <a:prstGeom prst="round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12" name="Object 4"/>
            <p:cNvGraphicFramePr>
              <a:graphicFrameLocks noChangeAspect="1"/>
            </p:cNvGraphicFramePr>
            <p:nvPr/>
          </p:nvGraphicFramePr>
          <p:xfrm>
            <a:off x="6588224" y="2996952"/>
            <a:ext cx="846137" cy="720398"/>
          </p:xfrm>
          <a:graphic>
            <a:graphicData uri="http://schemas.openxmlformats.org/presentationml/2006/ole">
              <mc:AlternateContent xmlns:mc="http://schemas.openxmlformats.org/markup-compatibility/2006">
                <mc:Choice xmlns:v="urn:schemas-microsoft-com:vml" Requires="v">
                  <p:oleObj spid="_x0000_s257345" name="Equation" r:id="rId6" imgW="545863" imgH="393529" progId="Equation.3">
                    <p:embed/>
                  </p:oleObj>
                </mc:Choice>
                <mc:Fallback>
                  <p:oleObj name="Equation" r:id="rId6" imgW="545863" imgH="393529" progId="Equation.3">
                    <p:embed/>
                    <p:pic>
                      <p:nvPicPr>
                        <p:cNvPr id="0" name="Picture 16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88224" y="2996952"/>
                          <a:ext cx="846137" cy="72039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7" name="Group 6"/>
          <p:cNvGrpSpPr/>
          <p:nvPr/>
        </p:nvGrpSpPr>
        <p:grpSpPr>
          <a:xfrm>
            <a:off x="5796136" y="1988840"/>
            <a:ext cx="3096344" cy="4248472"/>
            <a:chOff x="5724128" y="1988840"/>
            <a:chExt cx="3096344" cy="4248472"/>
          </a:xfrm>
        </p:grpSpPr>
        <p:sp>
          <p:nvSpPr>
            <p:cNvPr id="19" name="Rectangle 18"/>
            <p:cNvSpPr/>
            <p:nvPr/>
          </p:nvSpPr>
          <p:spPr>
            <a:xfrm>
              <a:off x="5724128" y="1988840"/>
              <a:ext cx="3096344" cy="4248472"/>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 name="TextBox 12"/>
            <p:cNvSpPr txBox="1"/>
            <p:nvPr/>
          </p:nvSpPr>
          <p:spPr>
            <a:xfrm>
              <a:off x="5724128" y="2081047"/>
              <a:ext cx="2017284" cy="369332"/>
            </a:xfrm>
            <a:prstGeom prst="rect">
              <a:avLst/>
            </a:prstGeom>
            <a:noFill/>
          </p:spPr>
          <p:txBody>
            <a:bodyPr wrap="square" rtlCol="0">
              <a:spAutoFit/>
            </a:bodyPr>
            <a:lstStyle/>
            <a:p>
              <a:r>
                <a:rPr lang="en-US" u="sng" dirty="0" smtClean="0"/>
                <a:t>PRESSURE PROFILE</a:t>
              </a:r>
              <a:endParaRPr lang="en-US" u="sng" dirty="0"/>
            </a:p>
          </p:txBody>
        </p:sp>
      </p:grpSp>
      <p:sp>
        <p:nvSpPr>
          <p:cNvPr id="2" name="Title 1"/>
          <p:cNvSpPr>
            <a:spLocks noGrp="1"/>
          </p:cNvSpPr>
          <p:nvPr>
            <p:ph type="title"/>
          </p:nvPr>
        </p:nvSpPr>
        <p:spPr>
          <a:xfrm>
            <a:off x="827584" y="0"/>
            <a:ext cx="7992888" cy="769441"/>
          </a:xfrm>
        </p:spPr>
        <p:txBody>
          <a:bodyPr>
            <a:normAutofit fontScale="90000"/>
          </a:bodyPr>
          <a:lstStyle/>
          <a:p>
            <a:r>
              <a:rPr lang="en-US" dirty="0" smtClean="0"/>
              <a:t>Pressure profile in long tube with localized pumps</a:t>
            </a:r>
            <a:endParaRPr lang="en-US" dirty="0"/>
          </a:p>
        </p:txBody>
      </p:sp>
      <p:pic>
        <p:nvPicPr>
          <p:cNvPr id="3" name="Picture 7"/>
          <p:cNvPicPr>
            <a:picLocks noChangeAspect="1" noChangeArrowheads="1"/>
          </p:cNvPicPr>
          <p:nvPr/>
        </p:nvPicPr>
        <p:blipFill>
          <a:blip r:embed="rId8" cstate="print"/>
          <a:srcRect/>
          <a:stretch>
            <a:fillRect/>
          </a:stretch>
        </p:blipFill>
        <p:spPr bwMode="auto">
          <a:xfrm>
            <a:off x="179512" y="2132856"/>
            <a:ext cx="5400600" cy="3267879"/>
          </a:xfrm>
          <a:prstGeom prst="rect">
            <a:avLst/>
          </a:prstGeom>
          <a:noFill/>
          <a:ln w="9525">
            <a:noFill/>
            <a:miter lim="800000"/>
            <a:headEnd/>
            <a:tailEnd/>
          </a:ln>
        </p:spPr>
      </p:pic>
      <p:sp>
        <p:nvSpPr>
          <p:cNvPr id="4" name="TextBox 3"/>
          <p:cNvSpPr txBox="1"/>
          <p:nvPr/>
        </p:nvSpPr>
        <p:spPr>
          <a:xfrm>
            <a:off x="179512" y="836712"/>
            <a:ext cx="8784976" cy="923330"/>
          </a:xfrm>
          <a:prstGeom prst="rect">
            <a:avLst/>
          </a:prstGeom>
          <a:noFill/>
        </p:spPr>
        <p:txBody>
          <a:bodyPr wrap="square" rtlCol="0">
            <a:spAutoFit/>
          </a:bodyPr>
          <a:lstStyle/>
          <a:p>
            <a:r>
              <a:rPr lang="en-US" dirty="0" smtClean="0"/>
              <a:t>A tube under vacuum will outgas uniformly over its whole internal surface. Pumps are installed along the tube.  Due to the limited (i.e., not infinite) conductance of the tube, pressure will have maxima at equal distance from two pumps and minima above the pumps. </a:t>
            </a:r>
            <a:endParaRPr lang="en-US" dirty="0"/>
          </a:p>
        </p:txBody>
      </p:sp>
      <p:sp>
        <p:nvSpPr>
          <p:cNvPr id="5" name="TextBox 4"/>
          <p:cNvSpPr txBox="1"/>
          <p:nvPr/>
        </p:nvSpPr>
        <p:spPr>
          <a:xfrm>
            <a:off x="5796136" y="2348880"/>
            <a:ext cx="2736304" cy="646331"/>
          </a:xfrm>
          <a:prstGeom prst="rect">
            <a:avLst/>
          </a:prstGeom>
          <a:noFill/>
        </p:spPr>
        <p:txBody>
          <a:bodyPr wrap="square" rtlCol="0">
            <a:spAutoFit/>
          </a:bodyPr>
          <a:lstStyle/>
          <a:p>
            <a:r>
              <a:rPr lang="en-US" dirty="0" smtClean="0"/>
              <a:t>From the continuity equation, it is obvious that:</a:t>
            </a:r>
          </a:p>
        </p:txBody>
      </p:sp>
      <p:sp>
        <p:nvSpPr>
          <p:cNvPr id="14" name="TextBox 13"/>
          <p:cNvSpPr txBox="1"/>
          <p:nvPr/>
        </p:nvSpPr>
        <p:spPr>
          <a:xfrm>
            <a:off x="67312" y="6258798"/>
            <a:ext cx="9076688" cy="338554"/>
          </a:xfrm>
          <a:prstGeom prst="rect">
            <a:avLst/>
          </a:prstGeom>
          <a:noFill/>
        </p:spPr>
        <p:txBody>
          <a:bodyPr wrap="square" rtlCol="0">
            <a:spAutoFit/>
          </a:bodyPr>
          <a:lstStyle/>
          <a:p>
            <a:r>
              <a:rPr lang="en-US" sz="1600" dirty="0" smtClean="0"/>
              <a:t>Notice differences in pressure measurement in long tubes, depending on their distance to the pump!</a:t>
            </a:r>
          </a:p>
        </p:txBody>
      </p:sp>
      <p:sp>
        <p:nvSpPr>
          <p:cNvPr id="6" name="Slide Number Placeholder 5"/>
          <p:cNvSpPr>
            <a:spLocks noGrp="1"/>
          </p:cNvSpPr>
          <p:nvPr>
            <p:ph type="sldNum" sz="quarter" idx="12"/>
          </p:nvPr>
        </p:nvSpPr>
        <p:spPr/>
        <p:txBody>
          <a:bodyPr/>
          <a:lstStyle/>
          <a:p>
            <a:fld id="{0DF7440C-D25B-4954-BC09-5BBAAA513C42}" type="slidenum">
              <a:rPr lang="en-US" smtClean="0"/>
              <a:pPr/>
              <a:t>30</a:t>
            </a:fld>
            <a:endParaRPr lang="en-US"/>
          </a:p>
        </p:txBody>
      </p:sp>
    </p:spTree>
    <p:extLst>
      <p:ext uri="{BB962C8B-B14F-4D97-AF65-F5344CB8AC3E}">
        <p14:creationId xmlns:p14="http://schemas.microsoft.com/office/powerpoint/2010/main" val="97624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5" grpId="0"/>
      <p:bldP spid="1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55576" y="2852936"/>
            <a:ext cx="7848872" cy="1323439"/>
          </a:xfrm>
        </p:spPr>
        <p:txBody>
          <a:bodyPr/>
          <a:lstStyle/>
          <a:p>
            <a:r>
              <a:rPr lang="en-GB" cap="none" dirty="0" smtClean="0">
                <a:solidFill>
                  <a:srgbClr val="0055A0"/>
                </a:solidFill>
              </a:rPr>
              <a:t>Conductance calculation</a:t>
            </a:r>
            <a:br>
              <a:rPr lang="en-GB" cap="none" dirty="0" smtClean="0">
                <a:solidFill>
                  <a:srgbClr val="0055A0"/>
                </a:solidFill>
              </a:rPr>
            </a:br>
            <a:r>
              <a:rPr lang="en-GB" sz="2000" cap="none" dirty="0" smtClean="0">
                <a:solidFill>
                  <a:srgbClr val="0055A0"/>
                </a:solidFill>
              </a:rPr>
              <a:t>Conductance in viscous flow</a:t>
            </a:r>
            <a:br>
              <a:rPr lang="en-GB" sz="2000" cap="none" dirty="0" smtClean="0">
                <a:solidFill>
                  <a:srgbClr val="0055A0"/>
                </a:solidFill>
              </a:rPr>
            </a:br>
            <a:r>
              <a:rPr lang="en-GB" sz="2000" cap="none" dirty="0" smtClean="0">
                <a:solidFill>
                  <a:srgbClr val="0055A0"/>
                </a:solidFill>
              </a:rPr>
              <a:t>Conductance in molecular flow</a:t>
            </a:r>
            <a:endParaRPr lang="en-GB" sz="2000" cap="none" dirty="0">
              <a:solidFill>
                <a:srgbClr val="0055A0"/>
              </a:solidFill>
            </a:endParaRPr>
          </a:p>
        </p:txBody>
      </p:sp>
      <p:sp>
        <p:nvSpPr>
          <p:cNvPr id="3" name="Slide Number Placeholder 2"/>
          <p:cNvSpPr>
            <a:spLocks noGrp="1"/>
          </p:cNvSpPr>
          <p:nvPr>
            <p:ph type="sldNum" sz="quarter" idx="12"/>
          </p:nvPr>
        </p:nvSpPr>
        <p:spPr/>
        <p:txBody>
          <a:bodyPr/>
          <a:lstStyle/>
          <a:p>
            <a:fld id="{0DF7440C-D25B-4954-BC09-5BBAAA513C42}" type="slidenum">
              <a:rPr lang="en-US" smtClean="0"/>
              <a:pPr/>
              <a:t>31</a:t>
            </a:fld>
            <a:endParaRPr lang="en-US"/>
          </a:p>
        </p:txBody>
      </p:sp>
    </p:spTree>
    <p:extLst>
      <p:ext uri="{BB962C8B-B14F-4D97-AF65-F5344CB8AC3E}">
        <p14:creationId xmlns:p14="http://schemas.microsoft.com/office/powerpoint/2010/main" val="5219834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Conductances</a:t>
            </a:r>
            <a:r>
              <a:rPr lang="en-US" dirty="0" smtClean="0"/>
              <a:t> and flow regimes</a:t>
            </a:r>
            <a:endParaRPr lang="en-US" dirty="0"/>
          </a:p>
        </p:txBody>
      </p:sp>
      <p:pic>
        <p:nvPicPr>
          <p:cNvPr id="3" name="Picture 4" descr="http://www.pfeiffer-vacuum.com/img/technology/img/1-07-en.jpg"/>
          <p:cNvPicPr>
            <a:picLocks noChangeAspect="1" noChangeArrowheads="1"/>
          </p:cNvPicPr>
          <p:nvPr/>
        </p:nvPicPr>
        <p:blipFill>
          <a:blip r:embed="rId3" cstate="print">
            <a:lum contrast="20000"/>
          </a:blip>
          <a:srcRect/>
          <a:stretch>
            <a:fillRect/>
          </a:stretch>
        </p:blipFill>
        <p:spPr bwMode="auto">
          <a:xfrm>
            <a:off x="156260" y="1484784"/>
            <a:ext cx="5250568" cy="3945632"/>
          </a:xfrm>
          <a:prstGeom prst="rect">
            <a:avLst/>
          </a:prstGeom>
          <a:noFill/>
        </p:spPr>
      </p:pic>
      <p:sp>
        <p:nvSpPr>
          <p:cNvPr id="4" name="TextBox 3"/>
          <p:cNvSpPr txBox="1"/>
          <p:nvPr/>
        </p:nvSpPr>
        <p:spPr>
          <a:xfrm>
            <a:off x="5436096" y="1988840"/>
            <a:ext cx="3528392" cy="4524315"/>
          </a:xfrm>
          <a:prstGeom prst="rect">
            <a:avLst/>
          </a:prstGeom>
          <a:noFill/>
        </p:spPr>
        <p:txBody>
          <a:bodyPr wrap="square" rtlCol="0">
            <a:spAutoFit/>
          </a:bodyPr>
          <a:lstStyle/>
          <a:p>
            <a:r>
              <a:rPr lang="en-US" dirty="0" smtClean="0"/>
              <a:t>Let’s anticipate, that the </a:t>
            </a:r>
            <a:r>
              <a:rPr lang="en-US" dirty="0" err="1" smtClean="0"/>
              <a:t>conductances</a:t>
            </a:r>
            <a:r>
              <a:rPr lang="en-US" dirty="0" smtClean="0"/>
              <a:t> of pipes will differ in different flow regimes: </a:t>
            </a:r>
          </a:p>
          <a:p>
            <a:endParaRPr lang="en-US" dirty="0" smtClean="0"/>
          </a:p>
          <a:p>
            <a:pPr>
              <a:buFont typeface="Arial" pitchFamily="34" charset="0"/>
              <a:buChar char="•"/>
            </a:pPr>
            <a:r>
              <a:rPr lang="en-US" dirty="0" smtClean="0"/>
              <a:t> In </a:t>
            </a:r>
            <a:r>
              <a:rPr lang="en-US" b="1" dirty="0" smtClean="0"/>
              <a:t>continuum flow</a:t>
            </a:r>
            <a:r>
              <a:rPr lang="en-US" dirty="0" smtClean="0"/>
              <a:t>, they are proportional to mean pressure </a:t>
            </a:r>
            <a:r>
              <a:rPr lang="en-US" i="1" dirty="0" smtClean="0"/>
              <a:t>p. </a:t>
            </a:r>
          </a:p>
          <a:p>
            <a:pPr>
              <a:buFont typeface="Arial" pitchFamily="34" charset="0"/>
              <a:buChar char="•"/>
            </a:pPr>
            <a:r>
              <a:rPr lang="en-US" i="1" dirty="0" smtClean="0"/>
              <a:t> </a:t>
            </a:r>
            <a:r>
              <a:rPr lang="en-US" dirty="0" smtClean="0"/>
              <a:t>In </a:t>
            </a:r>
            <a:r>
              <a:rPr lang="en-US" b="1" dirty="0" smtClean="0"/>
              <a:t>molecular flow </a:t>
            </a:r>
            <a:r>
              <a:rPr lang="en-US" dirty="0" smtClean="0"/>
              <a:t>they are not a function of pressure. </a:t>
            </a:r>
          </a:p>
          <a:p>
            <a:pPr>
              <a:buFont typeface="Arial" pitchFamily="34" charset="0"/>
              <a:buChar char="•"/>
            </a:pPr>
            <a:r>
              <a:rPr lang="en-US" dirty="0" smtClean="0"/>
              <a:t> In Knudsen flow, a transition between the two types of flow, </a:t>
            </a:r>
            <a:r>
              <a:rPr lang="en-US" dirty="0" err="1" smtClean="0"/>
              <a:t>conductances</a:t>
            </a:r>
            <a:r>
              <a:rPr lang="en-US" dirty="0" smtClean="0"/>
              <a:t> vary with Knudsen number. </a:t>
            </a:r>
          </a:p>
          <a:p>
            <a:pPr>
              <a:buFont typeface="Arial" pitchFamily="34" charset="0"/>
              <a:buChar char="•"/>
            </a:pPr>
            <a:r>
              <a:rPr lang="en-US" dirty="0" smtClean="0"/>
              <a:t> At the same diameter, conductance in continuum regime is much larger than in molecular regime</a:t>
            </a:r>
            <a:endParaRPr lang="en-US" dirty="0"/>
          </a:p>
        </p:txBody>
      </p:sp>
      <p:sp>
        <p:nvSpPr>
          <p:cNvPr id="7" name="TextBox 6"/>
          <p:cNvSpPr txBox="1"/>
          <p:nvPr/>
        </p:nvSpPr>
        <p:spPr>
          <a:xfrm>
            <a:off x="2123728" y="1556792"/>
            <a:ext cx="404278" cy="276999"/>
          </a:xfrm>
          <a:prstGeom prst="rect">
            <a:avLst/>
          </a:prstGeom>
          <a:solidFill>
            <a:schemeClr val="bg1"/>
          </a:solidFill>
        </p:spPr>
        <p:txBody>
          <a:bodyPr wrap="none" rtlCol="0">
            <a:spAutoFit/>
          </a:bodyPr>
          <a:lstStyle/>
          <a:p>
            <a:r>
              <a:rPr lang="en-US" sz="1200" dirty="0" smtClean="0">
                <a:solidFill>
                  <a:srgbClr val="FF0000"/>
                </a:solidFill>
              </a:rPr>
              <a:t>10</a:t>
            </a:r>
            <a:r>
              <a:rPr lang="en-US" sz="1200" baseline="30000" dirty="0" smtClean="0">
                <a:solidFill>
                  <a:srgbClr val="FF0000"/>
                </a:solidFill>
              </a:rPr>
              <a:t>-2</a:t>
            </a:r>
            <a:endParaRPr lang="en-US" sz="1200" dirty="0">
              <a:solidFill>
                <a:srgbClr val="FF0000"/>
              </a:solidFill>
            </a:endParaRPr>
          </a:p>
        </p:txBody>
      </p:sp>
      <p:sp>
        <p:nvSpPr>
          <p:cNvPr id="8" name="TextBox 7"/>
          <p:cNvSpPr txBox="1"/>
          <p:nvPr/>
        </p:nvSpPr>
        <p:spPr>
          <a:xfrm>
            <a:off x="4067944" y="1556792"/>
            <a:ext cx="553357" cy="276999"/>
          </a:xfrm>
          <a:prstGeom prst="rect">
            <a:avLst/>
          </a:prstGeom>
          <a:noFill/>
        </p:spPr>
        <p:txBody>
          <a:bodyPr wrap="none" rtlCol="0">
            <a:spAutoFit/>
          </a:bodyPr>
          <a:lstStyle/>
          <a:p>
            <a:r>
              <a:rPr lang="en-US" sz="1200" dirty="0" smtClean="0">
                <a:solidFill>
                  <a:srgbClr val="FF0000"/>
                </a:solidFill>
              </a:rPr>
              <a:t>[mbar]</a:t>
            </a:r>
            <a:endParaRPr lang="en-US" sz="1200" dirty="0">
              <a:solidFill>
                <a:srgbClr val="FF0000"/>
              </a:solidFill>
            </a:endParaRPr>
          </a:p>
        </p:txBody>
      </p:sp>
      <p:sp>
        <p:nvSpPr>
          <p:cNvPr id="11" name="TextBox 10"/>
          <p:cNvSpPr txBox="1"/>
          <p:nvPr/>
        </p:nvSpPr>
        <p:spPr>
          <a:xfrm>
            <a:off x="1691680" y="1556792"/>
            <a:ext cx="404278" cy="276999"/>
          </a:xfrm>
          <a:prstGeom prst="rect">
            <a:avLst/>
          </a:prstGeom>
          <a:solidFill>
            <a:schemeClr val="bg1"/>
          </a:solidFill>
        </p:spPr>
        <p:txBody>
          <a:bodyPr wrap="none" rtlCol="0">
            <a:spAutoFit/>
          </a:bodyPr>
          <a:lstStyle/>
          <a:p>
            <a:r>
              <a:rPr lang="en-US" sz="1200" dirty="0" smtClean="0">
                <a:solidFill>
                  <a:srgbClr val="FF0000"/>
                </a:solidFill>
              </a:rPr>
              <a:t>10</a:t>
            </a:r>
            <a:r>
              <a:rPr lang="en-US" sz="1200" baseline="30000" dirty="0" smtClean="0">
                <a:solidFill>
                  <a:srgbClr val="FF0000"/>
                </a:solidFill>
              </a:rPr>
              <a:t>-3</a:t>
            </a:r>
            <a:endParaRPr lang="en-US" sz="1200" dirty="0">
              <a:solidFill>
                <a:srgbClr val="FF0000"/>
              </a:solidFill>
            </a:endParaRPr>
          </a:p>
        </p:txBody>
      </p:sp>
      <p:sp>
        <p:nvSpPr>
          <p:cNvPr id="12" name="TextBox 11"/>
          <p:cNvSpPr txBox="1"/>
          <p:nvPr/>
        </p:nvSpPr>
        <p:spPr>
          <a:xfrm>
            <a:off x="2583546" y="1556792"/>
            <a:ext cx="404278" cy="276999"/>
          </a:xfrm>
          <a:prstGeom prst="rect">
            <a:avLst/>
          </a:prstGeom>
          <a:solidFill>
            <a:schemeClr val="bg1"/>
          </a:solidFill>
        </p:spPr>
        <p:txBody>
          <a:bodyPr wrap="none" rtlCol="0">
            <a:spAutoFit/>
          </a:bodyPr>
          <a:lstStyle/>
          <a:p>
            <a:r>
              <a:rPr lang="en-US" sz="1200" dirty="0" smtClean="0">
                <a:solidFill>
                  <a:srgbClr val="FF0000"/>
                </a:solidFill>
              </a:rPr>
              <a:t>10</a:t>
            </a:r>
            <a:r>
              <a:rPr lang="en-US" sz="1200" baseline="30000" dirty="0" smtClean="0">
                <a:solidFill>
                  <a:srgbClr val="FF0000"/>
                </a:solidFill>
              </a:rPr>
              <a:t>-1</a:t>
            </a:r>
            <a:endParaRPr lang="en-US" sz="1200" dirty="0">
              <a:solidFill>
                <a:srgbClr val="FF0000"/>
              </a:solidFill>
            </a:endParaRPr>
          </a:p>
        </p:txBody>
      </p:sp>
      <p:sp>
        <p:nvSpPr>
          <p:cNvPr id="13" name="TextBox 12"/>
          <p:cNvSpPr txBox="1"/>
          <p:nvPr/>
        </p:nvSpPr>
        <p:spPr>
          <a:xfrm>
            <a:off x="3059832" y="1556792"/>
            <a:ext cx="255198" cy="276999"/>
          </a:xfrm>
          <a:prstGeom prst="rect">
            <a:avLst/>
          </a:prstGeom>
          <a:solidFill>
            <a:schemeClr val="bg1"/>
          </a:solidFill>
        </p:spPr>
        <p:txBody>
          <a:bodyPr wrap="none" rtlCol="0">
            <a:spAutoFit/>
          </a:bodyPr>
          <a:lstStyle/>
          <a:p>
            <a:r>
              <a:rPr lang="en-US" sz="1200" dirty="0" smtClean="0">
                <a:solidFill>
                  <a:srgbClr val="FF0000"/>
                </a:solidFill>
              </a:rPr>
              <a:t>1</a:t>
            </a:r>
            <a:endParaRPr lang="en-US" sz="1200" dirty="0">
              <a:solidFill>
                <a:srgbClr val="FF0000"/>
              </a:solidFill>
            </a:endParaRPr>
          </a:p>
        </p:txBody>
      </p:sp>
      <p:cxnSp>
        <p:nvCxnSpPr>
          <p:cNvPr id="18" name="Straight Connector 17"/>
          <p:cNvCxnSpPr/>
          <p:nvPr/>
        </p:nvCxnSpPr>
        <p:spPr>
          <a:xfrm>
            <a:off x="1422698" y="4182988"/>
            <a:ext cx="2664296"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078884" y="4672187"/>
            <a:ext cx="72008" cy="184666"/>
          </a:xfrm>
          <a:prstGeom prst="rect">
            <a:avLst/>
          </a:prstGeom>
          <a:solidFill>
            <a:schemeClr val="bg1"/>
          </a:solidFill>
        </p:spPr>
        <p:txBody>
          <a:bodyPr wrap="square" lIns="0" tIns="0" rIns="0" bIns="0" rtlCol="0">
            <a:spAutoFit/>
          </a:bodyPr>
          <a:lstStyle/>
          <a:p>
            <a:r>
              <a:rPr lang="en-US" sz="1200" dirty="0" smtClean="0">
                <a:solidFill>
                  <a:srgbClr val="FF0000"/>
                </a:solidFill>
              </a:rPr>
              <a:t>1</a:t>
            </a:r>
            <a:endParaRPr lang="en-US" sz="1200" dirty="0">
              <a:solidFill>
                <a:srgbClr val="FF0000"/>
              </a:solidFill>
            </a:endParaRPr>
          </a:p>
        </p:txBody>
      </p:sp>
      <p:sp>
        <p:nvSpPr>
          <p:cNvPr id="22" name="Freeform 21"/>
          <p:cNvSpPr/>
          <p:nvPr/>
        </p:nvSpPr>
        <p:spPr>
          <a:xfrm>
            <a:off x="2238375" y="1990725"/>
            <a:ext cx="1838325" cy="1333500"/>
          </a:xfrm>
          <a:custGeom>
            <a:avLst/>
            <a:gdLst>
              <a:gd name="connsiteX0" fmla="*/ 1838325 w 1838325"/>
              <a:gd name="connsiteY0" fmla="*/ 1333500 h 1333500"/>
              <a:gd name="connsiteX1" fmla="*/ 0 w 1838325"/>
              <a:gd name="connsiteY1" fmla="*/ 0 h 1333500"/>
              <a:gd name="connsiteX2" fmla="*/ 0 w 1838325"/>
              <a:gd name="connsiteY2" fmla="*/ 0 h 1333500"/>
              <a:gd name="connsiteX3" fmla="*/ 0 w 1838325"/>
              <a:gd name="connsiteY3" fmla="*/ 0 h 1333500"/>
            </a:gdLst>
            <a:ahLst/>
            <a:cxnLst>
              <a:cxn ang="0">
                <a:pos x="connsiteX0" y="connsiteY0"/>
              </a:cxn>
              <a:cxn ang="0">
                <a:pos x="connsiteX1" y="connsiteY1"/>
              </a:cxn>
              <a:cxn ang="0">
                <a:pos x="connsiteX2" y="connsiteY2"/>
              </a:cxn>
              <a:cxn ang="0">
                <a:pos x="connsiteX3" y="connsiteY3"/>
              </a:cxn>
            </a:cxnLst>
            <a:rect l="l" t="t" r="r" b="b"/>
            <a:pathLst>
              <a:path w="1838325" h="1333500">
                <a:moveTo>
                  <a:pt x="1838325" y="1333500"/>
                </a:moveTo>
                <a:lnTo>
                  <a:pt x="0" y="0"/>
                </a:lnTo>
                <a:lnTo>
                  <a:pt x="0" y="0"/>
                </a:lnTo>
                <a:lnTo>
                  <a:pt x="0" y="0"/>
                </a:lnTo>
              </a:path>
            </a:pathLst>
          </a:custGeom>
          <a:ln w="19050">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Freeform 22"/>
          <p:cNvSpPr/>
          <p:nvPr/>
        </p:nvSpPr>
        <p:spPr>
          <a:xfrm>
            <a:off x="1428750" y="4181475"/>
            <a:ext cx="1657350" cy="390525"/>
          </a:xfrm>
          <a:custGeom>
            <a:avLst/>
            <a:gdLst>
              <a:gd name="connsiteX0" fmla="*/ 1657350 w 1657350"/>
              <a:gd name="connsiteY0" fmla="*/ 390525 h 390525"/>
              <a:gd name="connsiteX1" fmla="*/ 1333500 w 1657350"/>
              <a:gd name="connsiteY1" fmla="*/ 219075 h 390525"/>
              <a:gd name="connsiteX2" fmla="*/ 1181100 w 1657350"/>
              <a:gd name="connsiteY2" fmla="*/ 152400 h 390525"/>
              <a:gd name="connsiteX3" fmla="*/ 1000125 w 1657350"/>
              <a:gd name="connsiteY3" fmla="*/ 85725 h 390525"/>
              <a:gd name="connsiteX4" fmla="*/ 809625 w 1657350"/>
              <a:gd name="connsiteY4" fmla="*/ 38100 h 390525"/>
              <a:gd name="connsiteX5" fmla="*/ 628650 w 1657350"/>
              <a:gd name="connsiteY5" fmla="*/ 9525 h 390525"/>
              <a:gd name="connsiteX6" fmla="*/ 447675 w 1657350"/>
              <a:gd name="connsiteY6" fmla="*/ 9525 h 390525"/>
              <a:gd name="connsiteX7" fmla="*/ 0 w 1657350"/>
              <a:gd name="connsiteY7"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57350" h="390525">
                <a:moveTo>
                  <a:pt x="1657350" y="390525"/>
                </a:moveTo>
                <a:lnTo>
                  <a:pt x="1333500" y="219075"/>
                </a:lnTo>
                <a:lnTo>
                  <a:pt x="1181100" y="152400"/>
                </a:lnTo>
                <a:lnTo>
                  <a:pt x="1000125" y="85725"/>
                </a:lnTo>
                <a:lnTo>
                  <a:pt x="809625" y="38100"/>
                </a:lnTo>
                <a:lnTo>
                  <a:pt x="628650" y="9525"/>
                </a:lnTo>
                <a:lnTo>
                  <a:pt x="447675" y="9525"/>
                </a:lnTo>
                <a:lnTo>
                  <a:pt x="0" y="0"/>
                </a:lnTo>
              </a:path>
            </a:pathLst>
          </a:custGeom>
          <a:ln w="19050">
            <a:solidFill>
              <a:srgbClr val="FFF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p:cNvSpPr txBox="1"/>
          <p:nvPr/>
        </p:nvSpPr>
        <p:spPr>
          <a:xfrm>
            <a:off x="1259632" y="1556792"/>
            <a:ext cx="404278" cy="276999"/>
          </a:xfrm>
          <a:prstGeom prst="rect">
            <a:avLst/>
          </a:prstGeom>
          <a:solidFill>
            <a:schemeClr val="bg1"/>
          </a:solidFill>
        </p:spPr>
        <p:txBody>
          <a:bodyPr wrap="none" rtlCol="0">
            <a:spAutoFit/>
          </a:bodyPr>
          <a:lstStyle/>
          <a:p>
            <a:r>
              <a:rPr lang="en-US" sz="1200" dirty="0" smtClean="0">
                <a:solidFill>
                  <a:srgbClr val="FF0000"/>
                </a:solidFill>
              </a:rPr>
              <a:t>10</a:t>
            </a:r>
            <a:r>
              <a:rPr lang="en-US" sz="1200" baseline="30000" dirty="0" smtClean="0">
                <a:solidFill>
                  <a:srgbClr val="FF0000"/>
                </a:solidFill>
              </a:rPr>
              <a:t>-4</a:t>
            </a:r>
            <a:endParaRPr lang="en-US" sz="1200" dirty="0">
              <a:solidFill>
                <a:srgbClr val="FF0000"/>
              </a:solidFill>
            </a:endParaRPr>
          </a:p>
        </p:txBody>
      </p:sp>
      <p:sp>
        <p:nvSpPr>
          <p:cNvPr id="25" name="TextBox 24"/>
          <p:cNvSpPr txBox="1"/>
          <p:nvPr/>
        </p:nvSpPr>
        <p:spPr>
          <a:xfrm>
            <a:off x="3491880" y="1556793"/>
            <a:ext cx="576064" cy="276999"/>
          </a:xfrm>
          <a:prstGeom prst="rect">
            <a:avLst/>
          </a:prstGeom>
          <a:solidFill>
            <a:schemeClr val="bg1"/>
          </a:solidFill>
        </p:spPr>
        <p:txBody>
          <a:bodyPr wrap="square" rtlCol="0">
            <a:spAutoFit/>
          </a:bodyPr>
          <a:lstStyle/>
          <a:p>
            <a:r>
              <a:rPr lang="en-US" sz="1200" dirty="0" smtClean="0">
                <a:solidFill>
                  <a:srgbClr val="FF0000"/>
                </a:solidFill>
              </a:rPr>
              <a:t>10</a:t>
            </a:r>
            <a:endParaRPr lang="en-US" sz="1200" dirty="0">
              <a:solidFill>
                <a:srgbClr val="FF0000"/>
              </a:solidFill>
            </a:endParaRPr>
          </a:p>
        </p:txBody>
      </p:sp>
      <p:sp>
        <p:nvSpPr>
          <p:cNvPr id="26" name="TextBox 25"/>
          <p:cNvSpPr txBox="1"/>
          <p:nvPr/>
        </p:nvSpPr>
        <p:spPr>
          <a:xfrm>
            <a:off x="467544" y="5589240"/>
            <a:ext cx="4680520" cy="646331"/>
          </a:xfrm>
          <a:prstGeom prst="rect">
            <a:avLst/>
          </a:prstGeom>
          <a:noFill/>
        </p:spPr>
        <p:txBody>
          <a:bodyPr wrap="square" rtlCol="0">
            <a:spAutoFit/>
          </a:bodyPr>
          <a:lstStyle/>
          <a:p>
            <a:r>
              <a:rPr lang="en-US" dirty="0" smtClean="0"/>
              <a:t>Above </a:t>
            </a:r>
            <a:r>
              <a:rPr lang="en-US" dirty="0" err="1" smtClean="0"/>
              <a:t>p</a:t>
            </a:r>
            <a:r>
              <a:rPr lang="en-US" dirty="0" err="1" smtClean="0">
                <a:sym typeface="Symbol"/>
              </a:rPr>
              <a:t>D</a:t>
            </a:r>
            <a:r>
              <a:rPr lang="en-US" dirty="0" smtClean="0">
                <a:sym typeface="Symbol"/>
              </a:rPr>
              <a:t>&gt;6.4 </a:t>
            </a:r>
            <a:r>
              <a:rPr lang="en-US" dirty="0" err="1" smtClean="0">
                <a:sym typeface="Symbol"/>
              </a:rPr>
              <a:t>mbar</a:t>
            </a:r>
            <a:r>
              <a:rPr lang="en-US" baseline="30000" dirty="0" err="1" smtClean="0">
                <a:sym typeface="Symbol"/>
              </a:rPr>
              <a:t>.</a:t>
            </a:r>
            <a:r>
              <a:rPr lang="en-US" dirty="0" err="1" smtClean="0">
                <a:sym typeface="Symbol"/>
              </a:rPr>
              <a:t>mm</a:t>
            </a:r>
            <a:r>
              <a:rPr lang="en-US" dirty="0" smtClean="0">
                <a:sym typeface="Symbol"/>
              </a:rPr>
              <a:t>, flow is viscous</a:t>
            </a:r>
          </a:p>
          <a:p>
            <a:r>
              <a:rPr lang="en-US" dirty="0" smtClean="0"/>
              <a:t>Below </a:t>
            </a:r>
            <a:r>
              <a:rPr lang="en-US" dirty="0" err="1" smtClean="0"/>
              <a:t>p</a:t>
            </a:r>
            <a:r>
              <a:rPr lang="en-US" dirty="0" err="1" smtClean="0">
                <a:sym typeface="Symbol"/>
              </a:rPr>
              <a:t>D</a:t>
            </a:r>
            <a:r>
              <a:rPr lang="en-US" dirty="0" smtClean="0">
                <a:sym typeface="Symbol"/>
              </a:rPr>
              <a:t>&lt;0.064 </a:t>
            </a:r>
            <a:r>
              <a:rPr lang="en-US" dirty="0" err="1" smtClean="0">
                <a:sym typeface="Symbol"/>
              </a:rPr>
              <a:t>mbar</a:t>
            </a:r>
            <a:r>
              <a:rPr lang="en-US" baseline="30000" dirty="0" err="1" smtClean="0">
                <a:sym typeface="Symbol"/>
              </a:rPr>
              <a:t>.</a:t>
            </a:r>
            <a:r>
              <a:rPr lang="en-US" dirty="0" err="1" smtClean="0">
                <a:sym typeface="Symbol"/>
              </a:rPr>
              <a:t>mm</a:t>
            </a:r>
            <a:r>
              <a:rPr lang="en-US" dirty="0" smtClean="0">
                <a:sym typeface="Symbol"/>
              </a:rPr>
              <a:t>, flow is molecular</a:t>
            </a:r>
            <a:endParaRPr lang="en-US" dirty="0"/>
          </a:p>
        </p:txBody>
      </p:sp>
      <p:sp>
        <p:nvSpPr>
          <p:cNvPr id="32" name="TextBox 31"/>
          <p:cNvSpPr txBox="1"/>
          <p:nvPr/>
        </p:nvSpPr>
        <p:spPr>
          <a:xfrm>
            <a:off x="4139952" y="3244334"/>
            <a:ext cx="216024" cy="184666"/>
          </a:xfrm>
          <a:prstGeom prst="rect">
            <a:avLst/>
          </a:prstGeom>
          <a:solidFill>
            <a:schemeClr val="bg1"/>
          </a:solidFill>
        </p:spPr>
        <p:txBody>
          <a:bodyPr wrap="square" lIns="0" tIns="0" rIns="0" bIns="0" rtlCol="0">
            <a:spAutoFit/>
          </a:bodyPr>
          <a:lstStyle/>
          <a:p>
            <a:r>
              <a:rPr lang="en-US" sz="1200" dirty="0" smtClean="0">
                <a:solidFill>
                  <a:srgbClr val="FF0000"/>
                </a:solidFill>
              </a:rPr>
              <a:t>10</a:t>
            </a:r>
            <a:r>
              <a:rPr lang="en-US" sz="1200" baseline="30000" dirty="0" smtClean="0">
                <a:solidFill>
                  <a:srgbClr val="FF0000"/>
                </a:solidFill>
              </a:rPr>
              <a:t>6</a:t>
            </a:r>
            <a:endParaRPr lang="en-US" sz="1200" baseline="30000" dirty="0">
              <a:solidFill>
                <a:srgbClr val="FF0000"/>
              </a:solidFill>
            </a:endParaRPr>
          </a:p>
        </p:txBody>
      </p:sp>
      <p:sp>
        <p:nvSpPr>
          <p:cNvPr id="34" name="TextBox 33"/>
          <p:cNvSpPr txBox="1"/>
          <p:nvPr/>
        </p:nvSpPr>
        <p:spPr>
          <a:xfrm>
            <a:off x="5364088" y="921494"/>
            <a:ext cx="3600400" cy="923330"/>
          </a:xfrm>
          <a:prstGeom prst="rect">
            <a:avLst/>
          </a:prstGeom>
          <a:noFill/>
        </p:spPr>
        <p:txBody>
          <a:bodyPr wrap="square" rtlCol="0">
            <a:spAutoFit/>
          </a:bodyPr>
          <a:lstStyle/>
          <a:p>
            <a:r>
              <a:rPr lang="en-US" dirty="0" smtClean="0"/>
              <a:t>On the figure: the equal conductivity curves on a </a:t>
            </a:r>
            <a:r>
              <a:rPr lang="en-US" dirty="0" err="1" smtClean="0"/>
              <a:t>p,d</a:t>
            </a:r>
            <a:r>
              <a:rPr lang="en-US" dirty="0" smtClean="0"/>
              <a:t> graph</a:t>
            </a:r>
          </a:p>
          <a:p>
            <a:r>
              <a:rPr lang="en-US" dirty="0" smtClean="0"/>
              <a:t>- read for example: </a:t>
            </a:r>
            <a:r>
              <a:rPr lang="en-US" b="1" dirty="0" smtClean="0"/>
              <a:t>10</a:t>
            </a:r>
            <a:r>
              <a:rPr lang="en-US" b="1" baseline="30000" dirty="0" smtClean="0"/>
              <a:t>6 </a:t>
            </a:r>
            <a:r>
              <a:rPr lang="en-US" b="1" dirty="0" smtClean="0"/>
              <a:t>l/s</a:t>
            </a:r>
            <a:r>
              <a:rPr lang="en-US" dirty="0" smtClean="0"/>
              <a:t> and </a:t>
            </a:r>
            <a:r>
              <a:rPr lang="en-US" b="1" dirty="0" smtClean="0"/>
              <a:t>1 l/s</a:t>
            </a:r>
            <a:endParaRPr lang="en-US" b="1" dirty="0"/>
          </a:p>
        </p:txBody>
      </p:sp>
      <p:grpSp>
        <p:nvGrpSpPr>
          <p:cNvPr id="5" name="Group 40"/>
          <p:cNvGrpSpPr/>
          <p:nvPr/>
        </p:nvGrpSpPr>
        <p:grpSpPr>
          <a:xfrm>
            <a:off x="2158182" y="1988840"/>
            <a:ext cx="2968752" cy="2592685"/>
            <a:chOff x="2158182" y="1988840"/>
            <a:chExt cx="2968752" cy="2592685"/>
          </a:xfrm>
        </p:grpSpPr>
        <p:sp>
          <p:nvSpPr>
            <p:cNvPr id="33" name="Freeform 32"/>
            <p:cNvSpPr/>
            <p:nvPr/>
          </p:nvSpPr>
          <p:spPr>
            <a:xfrm>
              <a:off x="2158182" y="1995488"/>
              <a:ext cx="1909762" cy="2586037"/>
            </a:xfrm>
            <a:custGeom>
              <a:avLst/>
              <a:gdLst>
                <a:gd name="connsiteX0" fmla="*/ 152400 w 1909762"/>
                <a:gd name="connsiteY0" fmla="*/ 385762 h 2586037"/>
                <a:gd name="connsiteX1" fmla="*/ 890587 w 1909762"/>
                <a:gd name="connsiteY1" fmla="*/ 2586037 h 2586037"/>
                <a:gd name="connsiteX2" fmla="*/ 1909762 w 1909762"/>
                <a:gd name="connsiteY2" fmla="*/ 2581275 h 2586037"/>
                <a:gd name="connsiteX3" fmla="*/ 1900237 w 1909762"/>
                <a:gd name="connsiteY3" fmla="*/ 0 h 2586037"/>
                <a:gd name="connsiteX4" fmla="*/ 0 w 1909762"/>
                <a:gd name="connsiteY4" fmla="*/ 0 h 2586037"/>
                <a:gd name="connsiteX5" fmla="*/ 152400 w 1909762"/>
                <a:gd name="connsiteY5" fmla="*/ 385762 h 2586037"/>
                <a:gd name="connsiteX0" fmla="*/ 0 w 1909762"/>
                <a:gd name="connsiteY0" fmla="*/ 0 h 2586037"/>
                <a:gd name="connsiteX1" fmla="*/ 890587 w 1909762"/>
                <a:gd name="connsiteY1" fmla="*/ 2586037 h 2586037"/>
                <a:gd name="connsiteX2" fmla="*/ 1909762 w 1909762"/>
                <a:gd name="connsiteY2" fmla="*/ 2581275 h 2586037"/>
                <a:gd name="connsiteX3" fmla="*/ 1900237 w 1909762"/>
                <a:gd name="connsiteY3" fmla="*/ 0 h 2586037"/>
                <a:gd name="connsiteX4" fmla="*/ 0 w 1909762"/>
                <a:gd name="connsiteY4" fmla="*/ 0 h 25860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9762" h="2586037">
                  <a:moveTo>
                    <a:pt x="0" y="0"/>
                  </a:moveTo>
                  <a:lnTo>
                    <a:pt x="890587" y="2586037"/>
                  </a:lnTo>
                  <a:lnTo>
                    <a:pt x="1909762" y="2581275"/>
                  </a:lnTo>
                  <a:lnTo>
                    <a:pt x="1900237" y="0"/>
                  </a:lnTo>
                  <a:lnTo>
                    <a:pt x="0" y="0"/>
                  </a:lnTo>
                  <a:close/>
                </a:path>
              </a:pathLst>
            </a:custGeom>
            <a:solidFill>
              <a:schemeClr val="accent1">
                <a:alpha val="1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38"/>
            <p:cNvGrpSpPr/>
            <p:nvPr/>
          </p:nvGrpSpPr>
          <p:grpSpPr>
            <a:xfrm>
              <a:off x="3779912" y="1988840"/>
              <a:ext cx="1347022" cy="773489"/>
              <a:chOff x="3779912" y="1988840"/>
              <a:chExt cx="1347022" cy="773489"/>
            </a:xfrm>
          </p:grpSpPr>
          <p:sp>
            <p:nvSpPr>
              <p:cNvPr id="35" name="Curved Down Arrow 34"/>
              <p:cNvSpPr/>
              <p:nvPr/>
            </p:nvSpPr>
            <p:spPr>
              <a:xfrm flipH="1">
                <a:off x="3779912" y="1988840"/>
                <a:ext cx="864096" cy="50405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TextBox 35"/>
              <p:cNvSpPr txBox="1"/>
              <p:nvPr/>
            </p:nvSpPr>
            <p:spPr>
              <a:xfrm rot="20464743">
                <a:off x="4440528" y="2392997"/>
                <a:ext cx="686406" cy="369332"/>
              </a:xfrm>
              <a:prstGeom prst="rect">
                <a:avLst/>
              </a:prstGeom>
              <a:noFill/>
            </p:spPr>
            <p:txBody>
              <a:bodyPr wrap="none" rtlCol="0">
                <a:spAutoFit/>
              </a:bodyPr>
              <a:lstStyle/>
              <a:p>
                <a:r>
                  <a:rPr lang="en-US" i="1" dirty="0" smtClean="0">
                    <a:solidFill>
                      <a:srgbClr val="0000FF"/>
                    </a:solidFill>
                  </a:rPr>
                  <a:t>viscous</a:t>
                </a:r>
                <a:endParaRPr lang="en-US" i="1" dirty="0">
                  <a:solidFill>
                    <a:srgbClr val="0000FF"/>
                  </a:solidFill>
                </a:endParaRPr>
              </a:p>
            </p:txBody>
          </p:sp>
        </p:grpSp>
      </p:grpSp>
      <p:grpSp>
        <p:nvGrpSpPr>
          <p:cNvPr id="9" name="Group 41"/>
          <p:cNvGrpSpPr/>
          <p:nvPr/>
        </p:nvGrpSpPr>
        <p:grpSpPr>
          <a:xfrm>
            <a:off x="331363" y="2386013"/>
            <a:ext cx="1792365" cy="2246908"/>
            <a:chOff x="331363" y="2386013"/>
            <a:chExt cx="1792365" cy="2246908"/>
          </a:xfrm>
        </p:grpSpPr>
        <p:sp>
          <p:nvSpPr>
            <p:cNvPr id="31" name="Freeform 30"/>
            <p:cNvSpPr/>
            <p:nvPr/>
          </p:nvSpPr>
          <p:spPr>
            <a:xfrm>
              <a:off x="1423988" y="2386013"/>
              <a:ext cx="699740" cy="2195116"/>
            </a:xfrm>
            <a:custGeom>
              <a:avLst/>
              <a:gdLst>
                <a:gd name="connsiteX0" fmla="*/ 0 w 781050"/>
                <a:gd name="connsiteY0" fmla="*/ 0 h 2195512"/>
                <a:gd name="connsiteX1" fmla="*/ 781050 w 781050"/>
                <a:gd name="connsiteY1" fmla="*/ 2195512 h 2195512"/>
                <a:gd name="connsiteX2" fmla="*/ 9525 w 781050"/>
                <a:gd name="connsiteY2" fmla="*/ 2190750 h 2195512"/>
                <a:gd name="connsiteX3" fmla="*/ 0 w 781050"/>
                <a:gd name="connsiteY3" fmla="*/ 0 h 2195512"/>
                <a:gd name="connsiteX0" fmla="*/ 0 w 771748"/>
                <a:gd name="connsiteY0" fmla="*/ 0 h 2195115"/>
                <a:gd name="connsiteX1" fmla="*/ 771748 w 771748"/>
                <a:gd name="connsiteY1" fmla="*/ 2195115 h 2195115"/>
                <a:gd name="connsiteX2" fmla="*/ 9525 w 771748"/>
                <a:gd name="connsiteY2" fmla="*/ 2190750 h 2195115"/>
                <a:gd name="connsiteX3" fmla="*/ 0 w 771748"/>
                <a:gd name="connsiteY3" fmla="*/ 0 h 2195115"/>
                <a:gd name="connsiteX0" fmla="*/ 0 w 699740"/>
                <a:gd name="connsiteY0" fmla="*/ 0 h 2195116"/>
                <a:gd name="connsiteX1" fmla="*/ 699740 w 699740"/>
                <a:gd name="connsiteY1" fmla="*/ 2195116 h 2195116"/>
                <a:gd name="connsiteX2" fmla="*/ 9525 w 699740"/>
                <a:gd name="connsiteY2" fmla="*/ 2190750 h 2195116"/>
                <a:gd name="connsiteX3" fmla="*/ 0 w 699740"/>
                <a:gd name="connsiteY3" fmla="*/ 0 h 2195116"/>
              </a:gdLst>
              <a:ahLst/>
              <a:cxnLst>
                <a:cxn ang="0">
                  <a:pos x="connsiteX0" y="connsiteY0"/>
                </a:cxn>
                <a:cxn ang="0">
                  <a:pos x="connsiteX1" y="connsiteY1"/>
                </a:cxn>
                <a:cxn ang="0">
                  <a:pos x="connsiteX2" y="connsiteY2"/>
                </a:cxn>
                <a:cxn ang="0">
                  <a:pos x="connsiteX3" y="connsiteY3"/>
                </a:cxn>
              </a:cxnLst>
              <a:rect l="l" t="t" r="r" b="b"/>
              <a:pathLst>
                <a:path w="699740" h="2195116">
                  <a:moveTo>
                    <a:pt x="0" y="0"/>
                  </a:moveTo>
                  <a:lnTo>
                    <a:pt x="699740" y="2195116"/>
                  </a:lnTo>
                  <a:lnTo>
                    <a:pt x="9525" y="2190750"/>
                  </a:lnTo>
                  <a:cubicBezTo>
                    <a:pt x="7937" y="1458912"/>
                    <a:pt x="6350" y="727075"/>
                    <a:pt x="0" y="0"/>
                  </a:cubicBezTo>
                  <a:close/>
                </a:path>
              </a:pathLst>
            </a:cu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39"/>
            <p:cNvGrpSpPr/>
            <p:nvPr/>
          </p:nvGrpSpPr>
          <p:grpSpPr>
            <a:xfrm>
              <a:off x="331363" y="3430225"/>
              <a:ext cx="1211724" cy="1202696"/>
              <a:chOff x="331363" y="3430225"/>
              <a:chExt cx="1211724" cy="1202696"/>
            </a:xfrm>
          </p:grpSpPr>
          <p:sp>
            <p:nvSpPr>
              <p:cNvPr id="37" name="Curved Down Arrow 36"/>
              <p:cNvSpPr/>
              <p:nvPr/>
            </p:nvSpPr>
            <p:spPr>
              <a:xfrm rot="12797770" flipH="1">
                <a:off x="678991" y="4128865"/>
                <a:ext cx="864096" cy="50405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TextBox 37"/>
              <p:cNvSpPr txBox="1"/>
              <p:nvPr/>
            </p:nvSpPr>
            <p:spPr>
              <a:xfrm rot="1773008">
                <a:off x="331363" y="3430225"/>
                <a:ext cx="907621" cy="369332"/>
              </a:xfrm>
              <a:prstGeom prst="rect">
                <a:avLst/>
              </a:prstGeom>
              <a:noFill/>
            </p:spPr>
            <p:txBody>
              <a:bodyPr wrap="none" rtlCol="0">
                <a:spAutoFit/>
              </a:bodyPr>
              <a:lstStyle/>
              <a:p>
                <a:r>
                  <a:rPr lang="en-US" i="1" dirty="0" smtClean="0">
                    <a:solidFill>
                      <a:srgbClr val="0000FF"/>
                    </a:solidFill>
                  </a:rPr>
                  <a:t>molecular</a:t>
                </a:r>
                <a:endParaRPr lang="en-US" i="1" dirty="0">
                  <a:solidFill>
                    <a:srgbClr val="0000FF"/>
                  </a:solidFill>
                </a:endParaRPr>
              </a:p>
            </p:txBody>
          </p:sp>
        </p:grpSp>
      </p:grpSp>
      <p:sp>
        <p:nvSpPr>
          <p:cNvPr id="14" name="Slide Number Placeholder 13"/>
          <p:cNvSpPr>
            <a:spLocks noGrp="1"/>
          </p:cNvSpPr>
          <p:nvPr>
            <p:ph type="sldNum" sz="quarter" idx="12"/>
          </p:nvPr>
        </p:nvSpPr>
        <p:spPr/>
        <p:txBody>
          <a:bodyPr/>
          <a:lstStyle/>
          <a:p>
            <a:fld id="{0DF7440C-D25B-4954-BC09-5BBAAA513C42}" type="slidenum">
              <a:rPr lang="en-US" smtClean="0"/>
              <a:pPr/>
              <a:t>32</a:t>
            </a:fld>
            <a:endParaRPr lang="en-US"/>
          </a:p>
        </p:txBody>
      </p:sp>
      <p:grpSp>
        <p:nvGrpSpPr>
          <p:cNvPr id="17" name="Group 16"/>
          <p:cNvGrpSpPr/>
          <p:nvPr/>
        </p:nvGrpSpPr>
        <p:grpSpPr>
          <a:xfrm>
            <a:off x="1423988" y="3324225"/>
            <a:ext cx="2823976" cy="1626536"/>
            <a:chOff x="1423988" y="3324225"/>
            <a:chExt cx="2823976" cy="1626536"/>
          </a:xfrm>
        </p:grpSpPr>
        <p:cxnSp>
          <p:nvCxnSpPr>
            <p:cNvPr id="16" name="Straight Connector 15"/>
            <p:cNvCxnSpPr/>
            <p:nvPr/>
          </p:nvCxnSpPr>
          <p:spPr>
            <a:xfrm>
              <a:off x="1423988" y="3324225"/>
              <a:ext cx="2643956" cy="12442"/>
            </a:xfrm>
            <a:prstGeom prst="line">
              <a:avLst/>
            </a:prstGeom>
            <a:ln>
              <a:solidFill>
                <a:srgbClr val="800000"/>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3944038" y="4766095"/>
              <a:ext cx="303926" cy="184666"/>
            </a:xfrm>
            <a:prstGeom prst="rect">
              <a:avLst/>
            </a:prstGeom>
            <a:solidFill>
              <a:schemeClr val="bg1"/>
            </a:solidFill>
          </p:spPr>
          <p:txBody>
            <a:bodyPr wrap="square" lIns="0" tIns="0" rIns="0" bIns="0" rtlCol="0">
              <a:spAutoFit/>
            </a:bodyPr>
            <a:lstStyle/>
            <a:p>
              <a:r>
                <a:rPr lang="en-US" sz="1200" dirty="0" smtClean="0">
                  <a:solidFill>
                    <a:srgbClr val="FF0000"/>
                  </a:solidFill>
                </a:rPr>
                <a:t>100</a:t>
              </a:r>
              <a:endParaRPr lang="en-US" sz="1200" dirty="0">
                <a:solidFill>
                  <a:srgbClr val="FF0000"/>
                </a:solidFill>
              </a:endParaRPr>
            </a:p>
          </p:txBody>
        </p:sp>
      </p:grpSp>
    </p:spTree>
    <p:extLst>
      <p:ext uri="{BB962C8B-B14F-4D97-AF65-F5344CB8AC3E}">
        <p14:creationId xmlns:p14="http://schemas.microsoft.com/office/powerpoint/2010/main" val="3220054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1+#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6">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0-#ppt_w/2"/>
                                          </p:val>
                                        </p:tav>
                                        <p:tav tm="100000">
                                          <p:val>
                                            <p:strVal val="#ppt_x"/>
                                          </p:val>
                                        </p:tav>
                                      </p:tavLst>
                                    </p:anim>
                                    <p:anim calcmode="lin" valueType="num">
                                      <p:cBhvr additive="base">
                                        <p:cTn id="3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2" presetClass="entr" presetSubtype="8" fill="hold" nodeType="click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500" fill="hold"/>
                                        <p:tgtEl>
                                          <p:spTgt spid="17"/>
                                        </p:tgtEl>
                                        <p:attrNameLst>
                                          <p:attrName>ppt_x</p:attrName>
                                        </p:attrNameLst>
                                      </p:cBhvr>
                                      <p:tavLst>
                                        <p:tav tm="0">
                                          <p:val>
                                            <p:strVal val="0-#ppt_w/2"/>
                                          </p:val>
                                        </p:tav>
                                        <p:tav tm="100000">
                                          <p:val>
                                            <p:strVal val="#ppt_x"/>
                                          </p:val>
                                        </p:tav>
                                      </p:tavLst>
                                    </p:anim>
                                    <p:anim calcmode="lin" valueType="num">
                                      <p:cBhvr additive="base">
                                        <p:cTn id="64"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2" grpId="0" animBg="1"/>
      <p:bldP spid="23" grpId="0" animBg="1"/>
      <p:bldP spid="26" grpId="0" build="p"/>
      <p:bldP spid="34"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22868" y="4509120"/>
            <a:ext cx="4338367" cy="369332"/>
          </a:xfrm>
          <a:prstGeom prst="rect">
            <a:avLst/>
          </a:prstGeom>
          <a:noFill/>
        </p:spPr>
        <p:txBody>
          <a:bodyPr wrap="none" rtlCol="0">
            <a:spAutoFit/>
          </a:bodyPr>
          <a:lstStyle/>
          <a:p>
            <a:r>
              <a:rPr lang="en-US" b="1" u="sng" dirty="0" smtClean="0"/>
              <a:t>Reynolds number Re </a:t>
            </a:r>
            <a:r>
              <a:rPr lang="en-US" u="sng" dirty="0" smtClean="0"/>
              <a:t>compares the two effects</a:t>
            </a:r>
            <a:endParaRPr lang="en-US" u="sng" dirty="0"/>
          </a:p>
        </p:txBody>
      </p:sp>
      <p:sp>
        <p:nvSpPr>
          <p:cNvPr id="11" name="Title 1"/>
          <p:cNvSpPr txBox="1">
            <a:spLocks/>
          </p:cNvSpPr>
          <p:nvPr/>
        </p:nvSpPr>
        <p:spPr>
          <a:xfrm>
            <a:off x="774883" y="89200"/>
            <a:ext cx="7772400" cy="571500"/>
          </a:xfrm>
          <a:prstGeom prst="rect">
            <a:avLst/>
          </a:prstGeom>
        </p:spPr>
        <p:txBody>
          <a:bodyPr bIns="91440" anchor="ctr" anchorCtr="0">
            <a:noAutofit/>
          </a:bodyPr>
          <a:lstStyle/>
          <a:p>
            <a:pPr lvl="0">
              <a:spcBef>
                <a:spcPct val="0"/>
              </a:spcBef>
            </a:pPr>
            <a:r>
              <a:rPr lang="en-US" sz="3000" dirty="0" smtClean="0">
                <a:solidFill>
                  <a:schemeClr val="bg1"/>
                </a:solidFill>
                <a:latin typeface="Arial" pitchFamily="34" charset="0"/>
                <a:ea typeface="+mj-ea"/>
                <a:cs typeface="Arial" pitchFamily="34" charset="0"/>
              </a:rPr>
              <a:t>Continuum (viscous) flow through pipes</a:t>
            </a:r>
            <a:endParaRPr kumimoji="0" lang="en-US" sz="3000" b="0" i="0" u="none" strike="noStrike" kern="1200" cap="none" spc="0" normalizeH="0" baseline="0" noProof="0" dirty="0">
              <a:ln>
                <a:noFill/>
              </a:ln>
              <a:solidFill>
                <a:schemeClr val="bg1"/>
              </a:solidFill>
              <a:effectLst/>
              <a:uLnTx/>
              <a:uFillTx/>
              <a:latin typeface="Arial" pitchFamily="34" charset="0"/>
              <a:ea typeface="+mj-ea"/>
              <a:cs typeface="Arial" pitchFamily="34" charset="0"/>
            </a:endParaRPr>
          </a:p>
        </p:txBody>
      </p:sp>
      <p:sp>
        <p:nvSpPr>
          <p:cNvPr id="13" name="TextBox 12"/>
          <p:cNvSpPr txBox="1"/>
          <p:nvPr/>
        </p:nvSpPr>
        <p:spPr>
          <a:xfrm>
            <a:off x="179513" y="764704"/>
            <a:ext cx="8856984" cy="464871"/>
          </a:xfrm>
          <a:prstGeom prst="rect">
            <a:avLst/>
          </a:prstGeom>
          <a:noFill/>
        </p:spPr>
        <p:txBody>
          <a:bodyPr wrap="square" rtlCol="0">
            <a:spAutoFit/>
          </a:bodyPr>
          <a:lstStyle/>
          <a:p>
            <a:pPr>
              <a:lnSpc>
                <a:spcPct val="150000"/>
              </a:lnSpc>
            </a:pPr>
            <a:r>
              <a:rPr lang="en-US" dirty="0"/>
              <a:t>V</a:t>
            </a:r>
            <a:r>
              <a:rPr lang="en-US" dirty="0" smtClean="0"/>
              <a:t>iscous gas flow may be:</a:t>
            </a:r>
          </a:p>
        </p:txBody>
      </p:sp>
      <p:sp>
        <p:nvSpPr>
          <p:cNvPr id="15" name="Rounded Rectangle 14"/>
          <p:cNvSpPr/>
          <p:nvPr/>
        </p:nvSpPr>
        <p:spPr>
          <a:xfrm>
            <a:off x="683568" y="5157191"/>
            <a:ext cx="1728192" cy="936105"/>
          </a:xfrm>
          <a:prstGeom prst="round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16" name="Object 15"/>
          <p:cNvGraphicFramePr>
            <a:graphicFrameLocks noChangeAspect="1"/>
          </p:cNvGraphicFramePr>
          <p:nvPr/>
        </p:nvGraphicFramePr>
        <p:xfrm>
          <a:off x="787624" y="5229200"/>
          <a:ext cx="1497576" cy="852069"/>
        </p:xfrm>
        <a:graphic>
          <a:graphicData uri="http://schemas.openxmlformats.org/presentationml/2006/ole">
            <mc:AlternateContent xmlns:mc="http://schemas.openxmlformats.org/markup-compatibility/2006">
              <mc:Choice xmlns:v="urn:schemas-microsoft-com:vml" Requires="v">
                <p:oleObj spid="_x0000_s258368" name="Equation" r:id="rId4" imgW="736600" imgH="419100" progId="Equation.3">
                  <p:embed/>
                </p:oleObj>
              </mc:Choice>
              <mc:Fallback>
                <p:oleObj name="Equation" r:id="rId4" imgW="736600" imgH="419100" progId="Equation.3">
                  <p:embed/>
                  <p:pic>
                    <p:nvPicPr>
                      <p:cNvPr id="0" name="Picture 1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7624" y="5229200"/>
                        <a:ext cx="1497576" cy="85206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Box 16"/>
          <p:cNvSpPr txBox="1"/>
          <p:nvPr/>
        </p:nvSpPr>
        <p:spPr>
          <a:xfrm>
            <a:off x="2699792" y="5013176"/>
            <a:ext cx="2349297" cy="1231106"/>
          </a:xfrm>
          <a:prstGeom prst="rect">
            <a:avLst/>
          </a:prstGeom>
          <a:noFill/>
        </p:spPr>
        <p:txBody>
          <a:bodyPr wrap="none" rtlCol="0">
            <a:spAutoFit/>
          </a:bodyPr>
          <a:lstStyle/>
          <a:p>
            <a:r>
              <a:rPr lang="en-US" dirty="0" smtClean="0">
                <a:sym typeface="Symbol"/>
              </a:rPr>
              <a:t></a:t>
            </a:r>
            <a:r>
              <a:rPr lang="en-US" dirty="0" smtClean="0"/>
              <a:t> </a:t>
            </a:r>
            <a:r>
              <a:rPr lang="en-US" sz="1200" dirty="0" smtClean="0"/>
              <a:t>=</a:t>
            </a:r>
            <a:r>
              <a:rPr lang="en-US" dirty="0" smtClean="0"/>
              <a:t> density of the fluid</a:t>
            </a:r>
          </a:p>
          <a:p>
            <a:r>
              <a:rPr lang="en-US" dirty="0" smtClean="0">
                <a:sym typeface="Symbol"/>
              </a:rPr>
              <a:t></a:t>
            </a:r>
            <a:r>
              <a:rPr lang="en-US" dirty="0" smtClean="0"/>
              <a:t> </a:t>
            </a:r>
            <a:r>
              <a:rPr lang="en-US" sz="1200" dirty="0" smtClean="0"/>
              <a:t>=</a:t>
            </a:r>
            <a:r>
              <a:rPr lang="en-US" dirty="0" smtClean="0"/>
              <a:t> viscosity</a:t>
            </a:r>
          </a:p>
          <a:p>
            <a:r>
              <a:rPr lang="en-US" sz="2000" dirty="0" smtClean="0"/>
              <a:t>u</a:t>
            </a:r>
            <a:r>
              <a:rPr lang="en-US" dirty="0" smtClean="0"/>
              <a:t> </a:t>
            </a:r>
            <a:r>
              <a:rPr lang="en-US" sz="1200" dirty="0" smtClean="0"/>
              <a:t>=</a:t>
            </a:r>
            <a:r>
              <a:rPr lang="en-US" dirty="0" smtClean="0"/>
              <a:t> flow velocity</a:t>
            </a:r>
          </a:p>
          <a:p>
            <a:r>
              <a:rPr lang="en-US" dirty="0" smtClean="0"/>
              <a:t>D</a:t>
            </a:r>
            <a:r>
              <a:rPr lang="en-US" baseline="-25000" dirty="0" smtClean="0"/>
              <a:t>h</a:t>
            </a:r>
            <a:r>
              <a:rPr lang="en-US" dirty="0" smtClean="0"/>
              <a:t> </a:t>
            </a:r>
            <a:r>
              <a:rPr lang="en-US" sz="1200" dirty="0" smtClean="0"/>
              <a:t>=</a:t>
            </a:r>
            <a:r>
              <a:rPr lang="en-US" dirty="0" smtClean="0"/>
              <a:t> hydraulic diameter</a:t>
            </a:r>
          </a:p>
        </p:txBody>
      </p:sp>
      <p:sp>
        <p:nvSpPr>
          <p:cNvPr id="19" name="TextBox 18"/>
          <p:cNvSpPr txBox="1"/>
          <p:nvPr/>
        </p:nvSpPr>
        <p:spPr>
          <a:xfrm>
            <a:off x="539552" y="1340768"/>
            <a:ext cx="3600000" cy="923330"/>
          </a:xfrm>
          <a:prstGeom prst="rect">
            <a:avLst/>
          </a:prstGeom>
          <a:noFill/>
        </p:spPr>
        <p:txBody>
          <a:bodyPr wrap="square" rtlCol="0">
            <a:spAutoFit/>
          </a:bodyPr>
          <a:lstStyle/>
          <a:p>
            <a:pPr algn="ctr"/>
            <a:r>
              <a:rPr lang="en-US" b="1" dirty="0" smtClean="0"/>
              <a:t>LAMINAR</a:t>
            </a:r>
            <a:r>
              <a:rPr lang="en-US" dirty="0" smtClean="0"/>
              <a:t>: </a:t>
            </a:r>
          </a:p>
          <a:p>
            <a:r>
              <a:rPr lang="en-US" dirty="0" smtClean="0"/>
              <a:t>gas flows smoothly in stream lines, parallel to the duct walls.</a:t>
            </a:r>
          </a:p>
        </p:txBody>
      </p:sp>
      <p:sp>
        <p:nvSpPr>
          <p:cNvPr id="20" name="TextBox 19"/>
          <p:cNvSpPr txBox="1"/>
          <p:nvPr/>
        </p:nvSpPr>
        <p:spPr>
          <a:xfrm>
            <a:off x="4787744" y="1340768"/>
            <a:ext cx="3600000" cy="1200329"/>
          </a:xfrm>
          <a:prstGeom prst="rect">
            <a:avLst/>
          </a:prstGeom>
          <a:noFill/>
        </p:spPr>
        <p:txBody>
          <a:bodyPr wrap="square" rtlCol="0">
            <a:spAutoFit/>
          </a:bodyPr>
          <a:lstStyle/>
          <a:p>
            <a:pPr algn="ctr"/>
            <a:r>
              <a:rPr lang="en-US" b="1" dirty="0" smtClean="0"/>
              <a:t>TURBULENT </a:t>
            </a:r>
            <a:r>
              <a:rPr lang="en-US" dirty="0" smtClean="0"/>
              <a:t>: </a:t>
            </a:r>
          </a:p>
          <a:p>
            <a:pPr marL="536575"/>
            <a:r>
              <a:rPr lang="en-US" dirty="0" smtClean="0"/>
              <a:t>gas flows chaotically and irregularly brakes up into vortexes.</a:t>
            </a:r>
            <a:endParaRPr lang="en-US" dirty="0"/>
          </a:p>
        </p:txBody>
      </p:sp>
      <p:grpSp>
        <p:nvGrpSpPr>
          <p:cNvPr id="2" name="Group 6"/>
          <p:cNvGrpSpPr>
            <a:grpSpLocks/>
          </p:cNvGrpSpPr>
          <p:nvPr/>
        </p:nvGrpSpPr>
        <p:grpSpPr bwMode="auto">
          <a:xfrm>
            <a:off x="1234652" y="2625441"/>
            <a:ext cx="2209800" cy="909638"/>
            <a:chOff x="672" y="1779"/>
            <a:chExt cx="1392" cy="573"/>
          </a:xfrm>
        </p:grpSpPr>
        <p:sp>
          <p:nvSpPr>
            <p:cNvPr id="22" name="Line 7"/>
            <p:cNvSpPr>
              <a:spLocks noChangeShapeType="1"/>
            </p:cNvSpPr>
            <p:nvPr/>
          </p:nvSpPr>
          <p:spPr bwMode="auto">
            <a:xfrm>
              <a:off x="672" y="1779"/>
              <a:ext cx="1392" cy="0"/>
            </a:xfrm>
            <a:prstGeom prst="line">
              <a:avLst/>
            </a:prstGeom>
            <a:noFill/>
            <a:ln w="38100">
              <a:solidFill>
                <a:schemeClr val="tx1"/>
              </a:solidFill>
              <a:round/>
              <a:headEnd/>
              <a:tailEnd type="none" w="lg" len="lg"/>
            </a:ln>
            <a:effectLst/>
          </p:spPr>
          <p:txBody>
            <a:bodyPr lIns="93600" tIns="46800" rIns="93600" bIns="46800" anchor="ctr"/>
            <a:lstStyle/>
            <a:p>
              <a:endParaRPr lang="en-US"/>
            </a:p>
          </p:txBody>
        </p:sp>
        <p:sp>
          <p:nvSpPr>
            <p:cNvPr id="23" name="Line 8"/>
            <p:cNvSpPr>
              <a:spLocks noChangeShapeType="1"/>
            </p:cNvSpPr>
            <p:nvPr/>
          </p:nvSpPr>
          <p:spPr bwMode="auto">
            <a:xfrm>
              <a:off x="672" y="2352"/>
              <a:ext cx="1392" cy="0"/>
            </a:xfrm>
            <a:prstGeom prst="line">
              <a:avLst/>
            </a:prstGeom>
            <a:noFill/>
            <a:ln w="38100">
              <a:solidFill>
                <a:schemeClr val="tx1"/>
              </a:solidFill>
              <a:round/>
              <a:headEnd/>
              <a:tailEnd type="none" w="lg" len="lg"/>
            </a:ln>
            <a:effectLst/>
          </p:spPr>
          <p:txBody>
            <a:bodyPr lIns="93600" tIns="46800" rIns="93600" bIns="46800" anchor="ctr"/>
            <a:lstStyle/>
            <a:p>
              <a:endParaRPr lang="en-US"/>
            </a:p>
          </p:txBody>
        </p:sp>
        <p:sp>
          <p:nvSpPr>
            <p:cNvPr id="24" name="Line 9"/>
            <p:cNvSpPr>
              <a:spLocks noChangeShapeType="1"/>
            </p:cNvSpPr>
            <p:nvPr/>
          </p:nvSpPr>
          <p:spPr bwMode="auto">
            <a:xfrm>
              <a:off x="720" y="1872"/>
              <a:ext cx="1296" cy="0"/>
            </a:xfrm>
            <a:prstGeom prst="line">
              <a:avLst/>
            </a:prstGeom>
            <a:noFill/>
            <a:ln w="9525">
              <a:solidFill>
                <a:schemeClr val="tx1"/>
              </a:solidFill>
              <a:round/>
              <a:headEnd/>
              <a:tailEnd type="none" w="lg" len="lg"/>
            </a:ln>
            <a:effectLst/>
          </p:spPr>
          <p:txBody>
            <a:bodyPr lIns="93600" tIns="46800" rIns="93600" bIns="46800" anchor="ctr"/>
            <a:lstStyle/>
            <a:p>
              <a:endParaRPr lang="en-US"/>
            </a:p>
          </p:txBody>
        </p:sp>
        <p:sp>
          <p:nvSpPr>
            <p:cNvPr id="25" name="Line 10"/>
            <p:cNvSpPr>
              <a:spLocks noChangeShapeType="1"/>
            </p:cNvSpPr>
            <p:nvPr/>
          </p:nvSpPr>
          <p:spPr bwMode="auto">
            <a:xfrm>
              <a:off x="720" y="1968"/>
              <a:ext cx="1296" cy="0"/>
            </a:xfrm>
            <a:prstGeom prst="line">
              <a:avLst/>
            </a:prstGeom>
            <a:noFill/>
            <a:ln w="9525">
              <a:solidFill>
                <a:schemeClr val="tx1"/>
              </a:solidFill>
              <a:round/>
              <a:headEnd/>
              <a:tailEnd type="none" w="lg" len="lg"/>
            </a:ln>
            <a:effectLst/>
          </p:spPr>
          <p:txBody>
            <a:bodyPr lIns="93600" tIns="46800" rIns="93600" bIns="46800" anchor="ctr"/>
            <a:lstStyle/>
            <a:p>
              <a:endParaRPr lang="en-US"/>
            </a:p>
          </p:txBody>
        </p:sp>
        <p:sp>
          <p:nvSpPr>
            <p:cNvPr id="26" name="Line 11"/>
            <p:cNvSpPr>
              <a:spLocks noChangeShapeType="1"/>
            </p:cNvSpPr>
            <p:nvPr/>
          </p:nvSpPr>
          <p:spPr bwMode="auto">
            <a:xfrm>
              <a:off x="720" y="2064"/>
              <a:ext cx="1296" cy="0"/>
            </a:xfrm>
            <a:prstGeom prst="line">
              <a:avLst/>
            </a:prstGeom>
            <a:noFill/>
            <a:ln w="9525">
              <a:solidFill>
                <a:schemeClr val="tx1"/>
              </a:solidFill>
              <a:round/>
              <a:headEnd/>
              <a:tailEnd type="none" w="lg" len="lg"/>
            </a:ln>
            <a:effectLst/>
          </p:spPr>
          <p:txBody>
            <a:bodyPr lIns="93600" tIns="46800" rIns="93600" bIns="46800" anchor="ctr"/>
            <a:lstStyle/>
            <a:p>
              <a:endParaRPr lang="en-US"/>
            </a:p>
          </p:txBody>
        </p:sp>
        <p:sp>
          <p:nvSpPr>
            <p:cNvPr id="27" name="Line 12"/>
            <p:cNvSpPr>
              <a:spLocks noChangeShapeType="1"/>
            </p:cNvSpPr>
            <p:nvPr/>
          </p:nvSpPr>
          <p:spPr bwMode="auto">
            <a:xfrm>
              <a:off x="720" y="2160"/>
              <a:ext cx="1296" cy="0"/>
            </a:xfrm>
            <a:prstGeom prst="line">
              <a:avLst/>
            </a:prstGeom>
            <a:noFill/>
            <a:ln w="9525">
              <a:solidFill>
                <a:schemeClr val="tx1"/>
              </a:solidFill>
              <a:round/>
              <a:headEnd/>
              <a:tailEnd type="none" w="lg" len="lg"/>
            </a:ln>
            <a:effectLst/>
          </p:spPr>
          <p:txBody>
            <a:bodyPr lIns="93600" tIns="46800" rIns="93600" bIns="46800" anchor="ctr"/>
            <a:lstStyle/>
            <a:p>
              <a:endParaRPr lang="en-US"/>
            </a:p>
          </p:txBody>
        </p:sp>
        <p:sp>
          <p:nvSpPr>
            <p:cNvPr id="28" name="Line 13"/>
            <p:cNvSpPr>
              <a:spLocks noChangeShapeType="1"/>
            </p:cNvSpPr>
            <p:nvPr/>
          </p:nvSpPr>
          <p:spPr bwMode="auto">
            <a:xfrm>
              <a:off x="720" y="2256"/>
              <a:ext cx="1296" cy="0"/>
            </a:xfrm>
            <a:prstGeom prst="line">
              <a:avLst/>
            </a:prstGeom>
            <a:noFill/>
            <a:ln w="9525">
              <a:solidFill>
                <a:schemeClr val="tx1"/>
              </a:solidFill>
              <a:round/>
              <a:headEnd/>
              <a:tailEnd type="none" w="lg" len="lg"/>
            </a:ln>
            <a:effectLst/>
          </p:spPr>
          <p:txBody>
            <a:bodyPr lIns="93600" tIns="46800" rIns="93600" bIns="46800" anchor="ctr"/>
            <a:lstStyle/>
            <a:p>
              <a:endParaRPr lang="en-US"/>
            </a:p>
          </p:txBody>
        </p:sp>
        <p:sp>
          <p:nvSpPr>
            <p:cNvPr id="29" name="Line 14"/>
            <p:cNvSpPr>
              <a:spLocks noChangeShapeType="1"/>
            </p:cNvSpPr>
            <p:nvPr/>
          </p:nvSpPr>
          <p:spPr bwMode="auto">
            <a:xfrm>
              <a:off x="1056" y="2256"/>
              <a:ext cx="192" cy="0"/>
            </a:xfrm>
            <a:prstGeom prst="line">
              <a:avLst/>
            </a:prstGeom>
            <a:noFill/>
            <a:ln w="9525">
              <a:solidFill>
                <a:schemeClr val="tx1"/>
              </a:solidFill>
              <a:round/>
              <a:headEnd/>
              <a:tailEnd type="triangle" w="lg" len="lg"/>
            </a:ln>
            <a:effectLst/>
          </p:spPr>
          <p:txBody>
            <a:bodyPr lIns="93600" tIns="46800" rIns="93600" bIns="46800" anchor="ctr"/>
            <a:lstStyle/>
            <a:p>
              <a:endParaRPr lang="en-US"/>
            </a:p>
          </p:txBody>
        </p:sp>
        <p:sp>
          <p:nvSpPr>
            <p:cNvPr id="30" name="Line 15"/>
            <p:cNvSpPr>
              <a:spLocks noChangeShapeType="1"/>
            </p:cNvSpPr>
            <p:nvPr/>
          </p:nvSpPr>
          <p:spPr bwMode="auto">
            <a:xfrm>
              <a:off x="1056" y="1872"/>
              <a:ext cx="192" cy="0"/>
            </a:xfrm>
            <a:prstGeom prst="line">
              <a:avLst/>
            </a:prstGeom>
            <a:noFill/>
            <a:ln w="9525">
              <a:solidFill>
                <a:schemeClr val="tx1"/>
              </a:solidFill>
              <a:round/>
              <a:headEnd/>
              <a:tailEnd type="triangle" w="lg" len="lg"/>
            </a:ln>
            <a:effectLst/>
          </p:spPr>
          <p:txBody>
            <a:bodyPr lIns="93600" tIns="46800" rIns="93600" bIns="46800" anchor="ctr"/>
            <a:lstStyle/>
            <a:p>
              <a:endParaRPr lang="en-US"/>
            </a:p>
          </p:txBody>
        </p:sp>
        <p:sp>
          <p:nvSpPr>
            <p:cNvPr id="31" name="Line 16"/>
            <p:cNvSpPr>
              <a:spLocks noChangeShapeType="1"/>
            </p:cNvSpPr>
            <p:nvPr/>
          </p:nvSpPr>
          <p:spPr bwMode="auto">
            <a:xfrm>
              <a:off x="1200" y="1968"/>
              <a:ext cx="192" cy="0"/>
            </a:xfrm>
            <a:prstGeom prst="line">
              <a:avLst/>
            </a:prstGeom>
            <a:noFill/>
            <a:ln w="9525">
              <a:solidFill>
                <a:schemeClr val="tx1"/>
              </a:solidFill>
              <a:round/>
              <a:headEnd/>
              <a:tailEnd type="triangle" w="lg" len="lg"/>
            </a:ln>
            <a:effectLst/>
          </p:spPr>
          <p:txBody>
            <a:bodyPr lIns="93600" tIns="46800" rIns="93600" bIns="46800" anchor="ctr"/>
            <a:lstStyle/>
            <a:p>
              <a:endParaRPr lang="en-US"/>
            </a:p>
          </p:txBody>
        </p:sp>
        <p:sp>
          <p:nvSpPr>
            <p:cNvPr id="32" name="Line 17"/>
            <p:cNvSpPr>
              <a:spLocks noChangeShapeType="1"/>
            </p:cNvSpPr>
            <p:nvPr/>
          </p:nvSpPr>
          <p:spPr bwMode="auto">
            <a:xfrm>
              <a:off x="1260" y="2064"/>
              <a:ext cx="192" cy="0"/>
            </a:xfrm>
            <a:prstGeom prst="line">
              <a:avLst/>
            </a:prstGeom>
            <a:noFill/>
            <a:ln w="9525">
              <a:solidFill>
                <a:schemeClr val="tx1"/>
              </a:solidFill>
              <a:round/>
              <a:headEnd/>
              <a:tailEnd type="triangle" w="lg" len="lg"/>
            </a:ln>
            <a:effectLst/>
          </p:spPr>
          <p:txBody>
            <a:bodyPr lIns="93600" tIns="46800" rIns="93600" bIns="46800" anchor="ctr"/>
            <a:lstStyle/>
            <a:p>
              <a:endParaRPr lang="en-US"/>
            </a:p>
          </p:txBody>
        </p:sp>
        <p:sp>
          <p:nvSpPr>
            <p:cNvPr id="33" name="Line 18"/>
            <p:cNvSpPr>
              <a:spLocks noChangeShapeType="1"/>
            </p:cNvSpPr>
            <p:nvPr/>
          </p:nvSpPr>
          <p:spPr bwMode="auto">
            <a:xfrm>
              <a:off x="1200" y="2160"/>
              <a:ext cx="192" cy="0"/>
            </a:xfrm>
            <a:prstGeom prst="line">
              <a:avLst/>
            </a:prstGeom>
            <a:noFill/>
            <a:ln w="9525">
              <a:solidFill>
                <a:schemeClr val="tx1"/>
              </a:solidFill>
              <a:round/>
              <a:headEnd/>
              <a:tailEnd type="triangle" w="lg" len="lg"/>
            </a:ln>
            <a:effectLst/>
          </p:spPr>
          <p:txBody>
            <a:bodyPr lIns="93600" tIns="46800" rIns="93600" bIns="46800" anchor="ctr"/>
            <a:lstStyle/>
            <a:p>
              <a:endParaRPr lang="en-US"/>
            </a:p>
          </p:txBody>
        </p:sp>
      </p:grpSp>
      <p:grpSp>
        <p:nvGrpSpPr>
          <p:cNvPr id="3" name="Group 20"/>
          <p:cNvGrpSpPr>
            <a:grpSpLocks/>
          </p:cNvGrpSpPr>
          <p:nvPr/>
        </p:nvGrpSpPr>
        <p:grpSpPr bwMode="auto">
          <a:xfrm>
            <a:off x="5406644" y="2628616"/>
            <a:ext cx="2362200" cy="909638"/>
            <a:chOff x="3408" y="1779"/>
            <a:chExt cx="1488" cy="573"/>
          </a:xfrm>
        </p:grpSpPr>
        <p:sp>
          <p:nvSpPr>
            <p:cNvPr id="36" name="Line 21"/>
            <p:cNvSpPr>
              <a:spLocks noChangeShapeType="1"/>
            </p:cNvSpPr>
            <p:nvPr/>
          </p:nvSpPr>
          <p:spPr bwMode="auto">
            <a:xfrm>
              <a:off x="3408" y="1779"/>
              <a:ext cx="1392" cy="0"/>
            </a:xfrm>
            <a:prstGeom prst="line">
              <a:avLst/>
            </a:prstGeom>
            <a:noFill/>
            <a:ln w="38100">
              <a:solidFill>
                <a:schemeClr val="tx1"/>
              </a:solidFill>
              <a:round/>
              <a:headEnd/>
              <a:tailEnd type="none" w="lg" len="lg"/>
            </a:ln>
            <a:effectLst/>
          </p:spPr>
          <p:txBody>
            <a:bodyPr lIns="93600" tIns="46800" rIns="93600" bIns="46800" anchor="ctr"/>
            <a:lstStyle/>
            <a:p>
              <a:endParaRPr lang="en-US"/>
            </a:p>
          </p:txBody>
        </p:sp>
        <p:sp>
          <p:nvSpPr>
            <p:cNvPr id="37" name="Line 22"/>
            <p:cNvSpPr>
              <a:spLocks noChangeShapeType="1"/>
            </p:cNvSpPr>
            <p:nvPr/>
          </p:nvSpPr>
          <p:spPr bwMode="auto">
            <a:xfrm>
              <a:off x="3408" y="2352"/>
              <a:ext cx="1392" cy="0"/>
            </a:xfrm>
            <a:prstGeom prst="line">
              <a:avLst/>
            </a:prstGeom>
            <a:noFill/>
            <a:ln w="38100">
              <a:solidFill>
                <a:schemeClr val="tx1"/>
              </a:solidFill>
              <a:round/>
              <a:headEnd/>
              <a:tailEnd type="none" w="lg" len="lg"/>
            </a:ln>
            <a:effectLst/>
          </p:spPr>
          <p:txBody>
            <a:bodyPr lIns="93600" tIns="46800" rIns="93600" bIns="46800" anchor="ctr"/>
            <a:lstStyle/>
            <a:p>
              <a:endParaRPr lang="en-US"/>
            </a:p>
          </p:txBody>
        </p:sp>
        <p:sp>
          <p:nvSpPr>
            <p:cNvPr id="38" name="Freeform 23"/>
            <p:cNvSpPr>
              <a:spLocks/>
            </p:cNvSpPr>
            <p:nvPr/>
          </p:nvSpPr>
          <p:spPr bwMode="auto">
            <a:xfrm>
              <a:off x="3504" y="2064"/>
              <a:ext cx="400" cy="288"/>
            </a:xfrm>
            <a:custGeom>
              <a:avLst/>
              <a:gdLst/>
              <a:ahLst/>
              <a:cxnLst>
                <a:cxn ang="0">
                  <a:pos x="0" y="144"/>
                </a:cxn>
                <a:cxn ang="0">
                  <a:pos x="192" y="288"/>
                </a:cxn>
                <a:cxn ang="0">
                  <a:pos x="384" y="144"/>
                </a:cxn>
                <a:cxn ang="0">
                  <a:pos x="288" y="0"/>
                </a:cxn>
              </a:cxnLst>
              <a:rect l="0" t="0" r="r" b="b"/>
              <a:pathLst>
                <a:path w="400" h="288">
                  <a:moveTo>
                    <a:pt x="0" y="144"/>
                  </a:moveTo>
                  <a:cubicBezTo>
                    <a:pt x="64" y="216"/>
                    <a:pt x="128" y="288"/>
                    <a:pt x="192" y="288"/>
                  </a:cubicBezTo>
                  <a:cubicBezTo>
                    <a:pt x="256" y="288"/>
                    <a:pt x="368" y="192"/>
                    <a:pt x="384" y="144"/>
                  </a:cubicBezTo>
                  <a:cubicBezTo>
                    <a:pt x="400" y="96"/>
                    <a:pt x="344" y="48"/>
                    <a:pt x="288" y="0"/>
                  </a:cubicBezTo>
                </a:path>
              </a:pathLst>
            </a:custGeom>
            <a:noFill/>
            <a:ln w="9525" cap="flat" cmpd="sng">
              <a:solidFill>
                <a:schemeClr val="tx1"/>
              </a:solidFill>
              <a:prstDash val="solid"/>
              <a:round/>
              <a:headEnd type="none" w="med" len="med"/>
              <a:tailEnd type="triangle" w="lg" len="lg"/>
            </a:ln>
            <a:effectLst/>
          </p:spPr>
          <p:txBody>
            <a:bodyPr lIns="93600" tIns="46800" rIns="93600" bIns="46800" anchor="ctr"/>
            <a:lstStyle/>
            <a:p>
              <a:endParaRPr lang="en-US"/>
            </a:p>
          </p:txBody>
        </p:sp>
        <p:sp>
          <p:nvSpPr>
            <p:cNvPr id="39" name="Freeform 24"/>
            <p:cNvSpPr>
              <a:spLocks/>
            </p:cNvSpPr>
            <p:nvPr/>
          </p:nvSpPr>
          <p:spPr bwMode="auto">
            <a:xfrm flipV="1">
              <a:off x="3680" y="1824"/>
              <a:ext cx="400" cy="288"/>
            </a:xfrm>
            <a:custGeom>
              <a:avLst/>
              <a:gdLst/>
              <a:ahLst/>
              <a:cxnLst>
                <a:cxn ang="0">
                  <a:pos x="0" y="144"/>
                </a:cxn>
                <a:cxn ang="0">
                  <a:pos x="192" y="288"/>
                </a:cxn>
                <a:cxn ang="0">
                  <a:pos x="384" y="144"/>
                </a:cxn>
                <a:cxn ang="0">
                  <a:pos x="288" y="0"/>
                </a:cxn>
              </a:cxnLst>
              <a:rect l="0" t="0" r="r" b="b"/>
              <a:pathLst>
                <a:path w="400" h="288">
                  <a:moveTo>
                    <a:pt x="0" y="144"/>
                  </a:moveTo>
                  <a:cubicBezTo>
                    <a:pt x="64" y="216"/>
                    <a:pt x="128" y="288"/>
                    <a:pt x="192" y="288"/>
                  </a:cubicBezTo>
                  <a:cubicBezTo>
                    <a:pt x="256" y="288"/>
                    <a:pt x="368" y="192"/>
                    <a:pt x="384" y="144"/>
                  </a:cubicBezTo>
                  <a:cubicBezTo>
                    <a:pt x="400" y="96"/>
                    <a:pt x="344" y="48"/>
                    <a:pt x="288" y="0"/>
                  </a:cubicBezTo>
                </a:path>
              </a:pathLst>
            </a:custGeom>
            <a:noFill/>
            <a:ln w="9525" cap="flat" cmpd="sng">
              <a:solidFill>
                <a:schemeClr val="tx1"/>
              </a:solidFill>
              <a:prstDash val="solid"/>
              <a:round/>
              <a:headEnd type="none" w="med" len="med"/>
              <a:tailEnd type="triangle" w="lg" len="lg"/>
            </a:ln>
            <a:effectLst/>
          </p:spPr>
          <p:txBody>
            <a:bodyPr lIns="93600" tIns="46800" rIns="93600" bIns="46800" anchor="ctr"/>
            <a:lstStyle/>
            <a:p>
              <a:endParaRPr lang="en-US"/>
            </a:p>
          </p:txBody>
        </p:sp>
        <p:sp>
          <p:nvSpPr>
            <p:cNvPr id="40" name="Freeform 25"/>
            <p:cNvSpPr>
              <a:spLocks/>
            </p:cNvSpPr>
            <p:nvPr/>
          </p:nvSpPr>
          <p:spPr bwMode="auto">
            <a:xfrm flipV="1">
              <a:off x="4160" y="1824"/>
              <a:ext cx="400" cy="288"/>
            </a:xfrm>
            <a:custGeom>
              <a:avLst/>
              <a:gdLst/>
              <a:ahLst/>
              <a:cxnLst>
                <a:cxn ang="0">
                  <a:pos x="0" y="144"/>
                </a:cxn>
                <a:cxn ang="0">
                  <a:pos x="192" y="288"/>
                </a:cxn>
                <a:cxn ang="0">
                  <a:pos x="384" y="144"/>
                </a:cxn>
                <a:cxn ang="0">
                  <a:pos x="288" y="0"/>
                </a:cxn>
              </a:cxnLst>
              <a:rect l="0" t="0" r="r" b="b"/>
              <a:pathLst>
                <a:path w="400" h="288">
                  <a:moveTo>
                    <a:pt x="0" y="144"/>
                  </a:moveTo>
                  <a:cubicBezTo>
                    <a:pt x="64" y="216"/>
                    <a:pt x="128" y="288"/>
                    <a:pt x="192" y="288"/>
                  </a:cubicBezTo>
                  <a:cubicBezTo>
                    <a:pt x="256" y="288"/>
                    <a:pt x="368" y="192"/>
                    <a:pt x="384" y="144"/>
                  </a:cubicBezTo>
                  <a:cubicBezTo>
                    <a:pt x="400" y="96"/>
                    <a:pt x="344" y="48"/>
                    <a:pt x="288" y="0"/>
                  </a:cubicBezTo>
                </a:path>
              </a:pathLst>
            </a:custGeom>
            <a:noFill/>
            <a:ln w="9525" cap="flat" cmpd="sng">
              <a:solidFill>
                <a:schemeClr val="tx1"/>
              </a:solidFill>
              <a:prstDash val="solid"/>
              <a:round/>
              <a:headEnd type="none" w="med" len="med"/>
              <a:tailEnd type="triangle" w="lg" len="lg"/>
            </a:ln>
            <a:effectLst/>
          </p:spPr>
          <p:txBody>
            <a:bodyPr lIns="93600" tIns="46800" rIns="93600" bIns="46800" anchor="ctr"/>
            <a:lstStyle/>
            <a:p>
              <a:endParaRPr lang="en-US"/>
            </a:p>
          </p:txBody>
        </p:sp>
        <p:sp>
          <p:nvSpPr>
            <p:cNvPr id="41" name="Freeform 26"/>
            <p:cNvSpPr>
              <a:spLocks/>
            </p:cNvSpPr>
            <p:nvPr/>
          </p:nvSpPr>
          <p:spPr bwMode="auto">
            <a:xfrm>
              <a:off x="4016" y="2064"/>
              <a:ext cx="400" cy="288"/>
            </a:xfrm>
            <a:custGeom>
              <a:avLst/>
              <a:gdLst/>
              <a:ahLst/>
              <a:cxnLst>
                <a:cxn ang="0">
                  <a:pos x="0" y="144"/>
                </a:cxn>
                <a:cxn ang="0">
                  <a:pos x="192" y="288"/>
                </a:cxn>
                <a:cxn ang="0">
                  <a:pos x="384" y="144"/>
                </a:cxn>
                <a:cxn ang="0">
                  <a:pos x="288" y="0"/>
                </a:cxn>
              </a:cxnLst>
              <a:rect l="0" t="0" r="r" b="b"/>
              <a:pathLst>
                <a:path w="400" h="288">
                  <a:moveTo>
                    <a:pt x="0" y="144"/>
                  </a:moveTo>
                  <a:cubicBezTo>
                    <a:pt x="64" y="216"/>
                    <a:pt x="128" y="288"/>
                    <a:pt x="192" y="288"/>
                  </a:cubicBezTo>
                  <a:cubicBezTo>
                    <a:pt x="256" y="288"/>
                    <a:pt x="368" y="192"/>
                    <a:pt x="384" y="144"/>
                  </a:cubicBezTo>
                  <a:cubicBezTo>
                    <a:pt x="400" y="96"/>
                    <a:pt x="344" y="48"/>
                    <a:pt x="288" y="0"/>
                  </a:cubicBezTo>
                </a:path>
              </a:pathLst>
            </a:custGeom>
            <a:noFill/>
            <a:ln w="9525" cap="flat" cmpd="sng">
              <a:solidFill>
                <a:schemeClr val="tx1"/>
              </a:solidFill>
              <a:prstDash val="solid"/>
              <a:round/>
              <a:headEnd type="none" w="med" len="med"/>
              <a:tailEnd type="triangle" w="lg" len="lg"/>
            </a:ln>
            <a:effectLst/>
          </p:spPr>
          <p:txBody>
            <a:bodyPr lIns="93600" tIns="46800" rIns="93600" bIns="46800" anchor="ctr"/>
            <a:lstStyle/>
            <a:p>
              <a:endParaRPr lang="en-US"/>
            </a:p>
          </p:txBody>
        </p:sp>
        <p:sp>
          <p:nvSpPr>
            <p:cNvPr id="42" name="Freeform 27"/>
            <p:cNvSpPr>
              <a:spLocks/>
            </p:cNvSpPr>
            <p:nvPr/>
          </p:nvSpPr>
          <p:spPr bwMode="auto">
            <a:xfrm>
              <a:off x="3408" y="2110"/>
              <a:ext cx="288" cy="104"/>
            </a:xfrm>
            <a:custGeom>
              <a:avLst/>
              <a:gdLst/>
              <a:ahLst/>
              <a:cxnLst>
                <a:cxn ang="0">
                  <a:pos x="0" y="56"/>
                </a:cxn>
                <a:cxn ang="0">
                  <a:pos x="96" y="8"/>
                </a:cxn>
                <a:cxn ang="0">
                  <a:pos x="288" y="104"/>
                </a:cxn>
              </a:cxnLst>
              <a:rect l="0" t="0" r="r" b="b"/>
              <a:pathLst>
                <a:path w="288" h="104">
                  <a:moveTo>
                    <a:pt x="0" y="56"/>
                  </a:moveTo>
                  <a:cubicBezTo>
                    <a:pt x="24" y="28"/>
                    <a:pt x="48" y="0"/>
                    <a:pt x="96" y="8"/>
                  </a:cubicBezTo>
                  <a:cubicBezTo>
                    <a:pt x="144" y="16"/>
                    <a:pt x="216" y="60"/>
                    <a:pt x="288" y="104"/>
                  </a:cubicBezTo>
                </a:path>
              </a:pathLst>
            </a:custGeom>
            <a:noFill/>
            <a:ln w="9525" cap="flat" cmpd="sng">
              <a:solidFill>
                <a:schemeClr val="tx1"/>
              </a:solidFill>
              <a:prstDash val="solid"/>
              <a:round/>
              <a:headEnd type="none" w="med" len="med"/>
              <a:tailEnd type="none" w="lg" len="lg"/>
            </a:ln>
            <a:effectLst/>
          </p:spPr>
          <p:txBody>
            <a:bodyPr lIns="93600" tIns="46800" rIns="93600" bIns="46800" anchor="ctr"/>
            <a:lstStyle/>
            <a:p>
              <a:endParaRPr lang="en-US"/>
            </a:p>
          </p:txBody>
        </p:sp>
        <p:sp>
          <p:nvSpPr>
            <p:cNvPr id="43" name="Freeform 28"/>
            <p:cNvSpPr>
              <a:spLocks/>
            </p:cNvSpPr>
            <p:nvPr/>
          </p:nvSpPr>
          <p:spPr bwMode="auto">
            <a:xfrm flipV="1">
              <a:off x="3600" y="1968"/>
              <a:ext cx="288" cy="104"/>
            </a:xfrm>
            <a:custGeom>
              <a:avLst/>
              <a:gdLst/>
              <a:ahLst/>
              <a:cxnLst>
                <a:cxn ang="0">
                  <a:pos x="0" y="56"/>
                </a:cxn>
                <a:cxn ang="0">
                  <a:pos x="96" y="8"/>
                </a:cxn>
                <a:cxn ang="0">
                  <a:pos x="288" y="104"/>
                </a:cxn>
              </a:cxnLst>
              <a:rect l="0" t="0" r="r" b="b"/>
              <a:pathLst>
                <a:path w="288" h="104">
                  <a:moveTo>
                    <a:pt x="0" y="56"/>
                  </a:moveTo>
                  <a:cubicBezTo>
                    <a:pt x="24" y="28"/>
                    <a:pt x="48" y="0"/>
                    <a:pt x="96" y="8"/>
                  </a:cubicBezTo>
                  <a:cubicBezTo>
                    <a:pt x="144" y="16"/>
                    <a:pt x="216" y="60"/>
                    <a:pt x="288" y="104"/>
                  </a:cubicBezTo>
                </a:path>
              </a:pathLst>
            </a:custGeom>
            <a:noFill/>
            <a:ln w="9525" cap="flat" cmpd="sng">
              <a:solidFill>
                <a:schemeClr val="tx1"/>
              </a:solidFill>
              <a:prstDash val="solid"/>
              <a:round/>
              <a:headEnd type="none" w="med" len="med"/>
              <a:tailEnd type="none" w="lg" len="lg"/>
            </a:ln>
            <a:effectLst/>
          </p:spPr>
          <p:txBody>
            <a:bodyPr lIns="93600" tIns="46800" rIns="93600" bIns="46800" anchor="ctr"/>
            <a:lstStyle/>
            <a:p>
              <a:endParaRPr lang="en-US"/>
            </a:p>
          </p:txBody>
        </p:sp>
        <p:sp>
          <p:nvSpPr>
            <p:cNvPr id="44" name="Freeform 29"/>
            <p:cNvSpPr>
              <a:spLocks/>
            </p:cNvSpPr>
            <p:nvPr/>
          </p:nvSpPr>
          <p:spPr bwMode="auto">
            <a:xfrm flipV="1">
              <a:off x="4128" y="1968"/>
              <a:ext cx="288" cy="104"/>
            </a:xfrm>
            <a:custGeom>
              <a:avLst/>
              <a:gdLst/>
              <a:ahLst/>
              <a:cxnLst>
                <a:cxn ang="0">
                  <a:pos x="0" y="56"/>
                </a:cxn>
                <a:cxn ang="0">
                  <a:pos x="96" y="8"/>
                </a:cxn>
                <a:cxn ang="0">
                  <a:pos x="288" y="104"/>
                </a:cxn>
              </a:cxnLst>
              <a:rect l="0" t="0" r="r" b="b"/>
              <a:pathLst>
                <a:path w="288" h="104">
                  <a:moveTo>
                    <a:pt x="0" y="56"/>
                  </a:moveTo>
                  <a:cubicBezTo>
                    <a:pt x="24" y="28"/>
                    <a:pt x="48" y="0"/>
                    <a:pt x="96" y="8"/>
                  </a:cubicBezTo>
                  <a:cubicBezTo>
                    <a:pt x="144" y="16"/>
                    <a:pt x="216" y="60"/>
                    <a:pt x="288" y="104"/>
                  </a:cubicBezTo>
                </a:path>
              </a:pathLst>
            </a:custGeom>
            <a:noFill/>
            <a:ln w="9525" cap="flat" cmpd="sng">
              <a:solidFill>
                <a:schemeClr val="tx1"/>
              </a:solidFill>
              <a:prstDash val="solid"/>
              <a:round/>
              <a:headEnd type="none" w="med" len="med"/>
              <a:tailEnd type="none" w="lg" len="lg"/>
            </a:ln>
            <a:effectLst/>
          </p:spPr>
          <p:txBody>
            <a:bodyPr lIns="93600" tIns="46800" rIns="93600" bIns="46800" anchor="ctr"/>
            <a:lstStyle/>
            <a:p>
              <a:endParaRPr lang="en-US"/>
            </a:p>
          </p:txBody>
        </p:sp>
        <p:sp>
          <p:nvSpPr>
            <p:cNvPr id="45" name="Freeform 30"/>
            <p:cNvSpPr>
              <a:spLocks/>
            </p:cNvSpPr>
            <p:nvPr/>
          </p:nvSpPr>
          <p:spPr bwMode="auto">
            <a:xfrm>
              <a:off x="3936" y="2139"/>
              <a:ext cx="288" cy="104"/>
            </a:xfrm>
            <a:custGeom>
              <a:avLst/>
              <a:gdLst/>
              <a:ahLst/>
              <a:cxnLst>
                <a:cxn ang="0">
                  <a:pos x="0" y="56"/>
                </a:cxn>
                <a:cxn ang="0">
                  <a:pos x="96" y="8"/>
                </a:cxn>
                <a:cxn ang="0">
                  <a:pos x="288" y="104"/>
                </a:cxn>
              </a:cxnLst>
              <a:rect l="0" t="0" r="r" b="b"/>
              <a:pathLst>
                <a:path w="288" h="104">
                  <a:moveTo>
                    <a:pt x="0" y="56"/>
                  </a:moveTo>
                  <a:cubicBezTo>
                    <a:pt x="24" y="28"/>
                    <a:pt x="48" y="0"/>
                    <a:pt x="96" y="8"/>
                  </a:cubicBezTo>
                  <a:cubicBezTo>
                    <a:pt x="144" y="16"/>
                    <a:pt x="216" y="60"/>
                    <a:pt x="288" y="104"/>
                  </a:cubicBezTo>
                </a:path>
              </a:pathLst>
            </a:custGeom>
            <a:noFill/>
            <a:ln w="9525" cap="flat" cmpd="sng">
              <a:solidFill>
                <a:schemeClr val="tx1"/>
              </a:solidFill>
              <a:prstDash val="solid"/>
              <a:round/>
              <a:headEnd type="none" w="med" len="med"/>
              <a:tailEnd type="none" w="lg" len="lg"/>
            </a:ln>
            <a:effectLst/>
          </p:spPr>
          <p:txBody>
            <a:bodyPr lIns="93600" tIns="46800" rIns="93600" bIns="46800" anchor="ctr"/>
            <a:lstStyle/>
            <a:p>
              <a:endParaRPr lang="en-US"/>
            </a:p>
          </p:txBody>
        </p:sp>
        <p:sp>
          <p:nvSpPr>
            <p:cNvPr id="46" name="Freeform 31"/>
            <p:cNvSpPr>
              <a:spLocks/>
            </p:cNvSpPr>
            <p:nvPr/>
          </p:nvSpPr>
          <p:spPr bwMode="auto">
            <a:xfrm>
              <a:off x="4496" y="2064"/>
              <a:ext cx="400" cy="288"/>
            </a:xfrm>
            <a:custGeom>
              <a:avLst/>
              <a:gdLst/>
              <a:ahLst/>
              <a:cxnLst>
                <a:cxn ang="0">
                  <a:pos x="0" y="144"/>
                </a:cxn>
                <a:cxn ang="0">
                  <a:pos x="192" y="288"/>
                </a:cxn>
                <a:cxn ang="0">
                  <a:pos x="384" y="144"/>
                </a:cxn>
                <a:cxn ang="0">
                  <a:pos x="288" y="0"/>
                </a:cxn>
              </a:cxnLst>
              <a:rect l="0" t="0" r="r" b="b"/>
              <a:pathLst>
                <a:path w="400" h="288">
                  <a:moveTo>
                    <a:pt x="0" y="144"/>
                  </a:moveTo>
                  <a:cubicBezTo>
                    <a:pt x="64" y="216"/>
                    <a:pt x="128" y="288"/>
                    <a:pt x="192" y="288"/>
                  </a:cubicBezTo>
                  <a:cubicBezTo>
                    <a:pt x="256" y="288"/>
                    <a:pt x="368" y="192"/>
                    <a:pt x="384" y="144"/>
                  </a:cubicBezTo>
                  <a:cubicBezTo>
                    <a:pt x="400" y="96"/>
                    <a:pt x="344" y="48"/>
                    <a:pt x="288" y="0"/>
                  </a:cubicBezTo>
                </a:path>
              </a:pathLst>
            </a:custGeom>
            <a:noFill/>
            <a:ln w="9525" cap="flat" cmpd="sng">
              <a:solidFill>
                <a:schemeClr val="tx1"/>
              </a:solidFill>
              <a:prstDash val="solid"/>
              <a:round/>
              <a:headEnd type="none" w="med" len="med"/>
              <a:tailEnd type="triangle" w="lg" len="lg"/>
            </a:ln>
            <a:effectLst/>
          </p:spPr>
          <p:txBody>
            <a:bodyPr lIns="93600" tIns="46800" rIns="93600" bIns="46800" anchor="ctr"/>
            <a:lstStyle/>
            <a:p>
              <a:endParaRPr lang="en-US"/>
            </a:p>
          </p:txBody>
        </p:sp>
        <p:sp>
          <p:nvSpPr>
            <p:cNvPr id="47" name="Freeform 32"/>
            <p:cNvSpPr>
              <a:spLocks/>
            </p:cNvSpPr>
            <p:nvPr/>
          </p:nvSpPr>
          <p:spPr bwMode="auto">
            <a:xfrm>
              <a:off x="4416" y="2139"/>
              <a:ext cx="288" cy="104"/>
            </a:xfrm>
            <a:custGeom>
              <a:avLst/>
              <a:gdLst/>
              <a:ahLst/>
              <a:cxnLst>
                <a:cxn ang="0">
                  <a:pos x="0" y="56"/>
                </a:cxn>
                <a:cxn ang="0">
                  <a:pos x="96" y="8"/>
                </a:cxn>
                <a:cxn ang="0">
                  <a:pos x="288" y="104"/>
                </a:cxn>
              </a:cxnLst>
              <a:rect l="0" t="0" r="r" b="b"/>
              <a:pathLst>
                <a:path w="288" h="104">
                  <a:moveTo>
                    <a:pt x="0" y="56"/>
                  </a:moveTo>
                  <a:cubicBezTo>
                    <a:pt x="24" y="28"/>
                    <a:pt x="48" y="0"/>
                    <a:pt x="96" y="8"/>
                  </a:cubicBezTo>
                  <a:cubicBezTo>
                    <a:pt x="144" y="16"/>
                    <a:pt x="216" y="60"/>
                    <a:pt x="288" y="104"/>
                  </a:cubicBezTo>
                </a:path>
              </a:pathLst>
            </a:custGeom>
            <a:noFill/>
            <a:ln w="9525" cap="flat" cmpd="sng">
              <a:solidFill>
                <a:schemeClr val="tx1"/>
              </a:solidFill>
              <a:prstDash val="solid"/>
              <a:round/>
              <a:headEnd type="none" w="med" len="med"/>
              <a:tailEnd type="none" w="lg" len="lg"/>
            </a:ln>
            <a:effectLst/>
          </p:spPr>
          <p:txBody>
            <a:bodyPr lIns="93600" tIns="46800" rIns="93600" bIns="46800" anchor="ctr"/>
            <a:lstStyle/>
            <a:p>
              <a:endParaRPr lang="en-US"/>
            </a:p>
          </p:txBody>
        </p:sp>
      </p:grpSp>
      <p:sp>
        <p:nvSpPr>
          <p:cNvPr id="49" name="Text Box 19"/>
          <p:cNvSpPr txBox="1">
            <a:spLocks noChangeArrowheads="1"/>
          </p:cNvSpPr>
          <p:nvPr/>
        </p:nvSpPr>
        <p:spPr bwMode="auto">
          <a:xfrm>
            <a:off x="858824" y="3633551"/>
            <a:ext cx="2961456" cy="371513"/>
          </a:xfrm>
          <a:prstGeom prst="rect">
            <a:avLst/>
          </a:prstGeom>
          <a:noFill/>
          <a:ln w="9525">
            <a:noFill/>
            <a:miter lim="800000"/>
            <a:headEnd/>
            <a:tailEnd type="none" w="lg" len="lg"/>
          </a:ln>
          <a:effectLst/>
        </p:spPr>
        <p:txBody>
          <a:bodyPr wrap="square" lIns="93600" tIns="46800" rIns="93600" bIns="46800">
            <a:spAutoFit/>
          </a:bodyPr>
          <a:lstStyle/>
          <a:p>
            <a:pPr>
              <a:spcBef>
                <a:spcPct val="50000"/>
              </a:spcBef>
            </a:pPr>
            <a:r>
              <a:rPr lang="en-US" dirty="0"/>
              <a:t>Viscous forces are </a:t>
            </a:r>
            <a:r>
              <a:rPr lang="en-US" dirty="0" smtClean="0"/>
              <a:t>stabilizing</a:t>
            </a:r>
            <a:endParaRPr lang="en-US" dirty="0"/>
          </a:p>
        </p:txBody>
      </p:sp>
      <p:sp>
        <p:nvSpPr>
          <p:cNvPr id="50" name="Text Box 33"/>
          <p:cNvSpPr txBox="1">
            <a:spLocks noChangeArrowheads="1"/>
          </p:cNvSpPr>
          <p:nvPr/>
        </p:nvSpPr>
        <p:spPr bwMode="auto">
          <a:xfrm>
            <a:off x="5130444" y="3633551"/>
            <a:ext cx="2914600" cy="371513"/>
          </a:xfrm>
          <a:prstGeom prst="rect">
            <a:avLst/>
          </a:prstGeom>
          <a:noFill/>
          <a:ln w="9525">
            <a:noFill/>
            <a:miter lim="800000"/>
            <a:headEnd/>
            <a:tailEnd type="none" w="lg" len="lg"/>
          </a:ln>
          <a:effectLst/>
        </p:spPr>
        <p:txBody>
          <a:bodyPr wrap="square" lIns="93600" tIns="46800" rIns="93600" bIns="46800">
            <a:spAutoFit/>
          </a:bodyPr>
          <a:lstStyle/>
          <a:p>
            <a:pPr>
              <a:spcBef>
                <a:spcPct val="50000"/>
              </a:spcBef>
            </a:pPr>
            <a:r>
              <a:rPr lang="en-US" dirty="0"/>
              <a:t>Inertial forces are </a:t>
            </a:r>
            <a:r>
              <a:rPr lang="en-US" dirty="0" smtClean="0"/>
              <a:t>destabilizing</a:t>
            </a:r>
            <a:endParaRPr lang="en-US" dirty="0"/>
          </a:p>
        </p:txBody>
      </p:sp>
      <p:sp>
        <p:nvSpPr>
          <p:cNvPr id="51" name="Rectangle 50"/>
          <p:cNvSpPr/>
          <p:nvPr/>
        </p:nvSpPr>
        <p:spPr>
          <a:xfrm>
            <a:off x="3479304" y="2625439"/>
            <a:ext cx="1740768" cy="923330"/>
          </a:xfrm>
          <a:prstGeom prst="rect">
            <a:avLst/>
          </a:prstGeom>
        </p:spPr>
        <p:txBody>
          <a:bodyPr wrap="square">
            <a:spAutoFit/>
          </a:bodyPr>
          <a:lstStyle/>
          <a:p>
            <a:pPr algn="ctr">
              <a:spcBef>
                <a:spcPct val="50000"/>
              </a:spcBef>
            </a:pPr>
            <a:r>
              <a:rPr lang="en-US" dirty="0" smtClean="0">
                <a:solidFill>
                  <a:srgbClr val="5A0BF7"/>
                </a:solidFill>
              </a:rPr>
              <a:t>Inertia forces compared to viscous forces</a:t>
            </a:r>
            <a:endParaRPr lang="en-US" dirty="0">
              <a:solidFill>
                <a:srgbClr val="5A0BF7"/>
              </a:solidFill>
            </a:endParaRPr>
          </a:p>
        </p:txBody>
      </p:sp>
      <p:sp>
        <p:nvSpPr>
          <p:cNvPr id="52" name="Text Box 19"/>
          <p:cNvSpPr txBox="1">
            <a:spLocks noChangeArrowheads="1"/>
          </p:cNvSpPr>
          <p:nvPr/>
        </p:nvSpPr>
        <p:spPr bwMode="auto">
          <a:xfrm>
            <a:off x="755576" y="3993591"/>
            <a:ext cx="1296144" cy="371513"/>
          </a:xfrm>
          <a:prstGeom prst="rect">
            <a:avLst/>
          </a:prstGeom>
          <a:ln>
            <a:headEnd/>
            <a:tailEnd type="none" w="lg" len="lg"/>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wrap="square" lIns="93600" tIns="46800" rIns="93600" bIns="46800">
            <a:spAutoFit/>
          </a:bodyPr>
          <a:lstStyle/>
          <a:p>
            <a:pPr algn="ctr">
              <a:spcBef>
                <a:spcPct val="50000"/>
              </a:spcBef>
            </a:pPr>
            <a:r>
              <a:rPr lang="en-US" b="1" dirty="0" smtClean="0">
                <a:solidFill>
                  <a:srgbClr val="FF0000"/>
                </a:solidFill>
              </a:rPr>
              <a:t>Re&lt;2000</a:t>
            </a:r>
            <a:endParaRPr lang="en-US" b="1" dirty="0">
              <a:solidFill>
                <a:srgbClr val="FF0000"/>
              </a:solidFill>
            </a:endParaRPr>
          </a:p>
        </p:txBody>
      </p:sp>
      <p:sp>
        <p:nvSpPr>
          <p:cNvPr id="53" name="Text Box 33"/>
          <p:cNvSpPr txBox="1">
            <a:spLocks noChangeArrowheads="1"/>
          </p:cNvSpPr>
          <p:nvPr/>
        </p:nvSpPr>
        <p:spPr bwMode="auto">
          <a:xfrm>
            <a:off x="6948408" y="3993591"/>
            <a:ext cx="1296000" cy="371513"/>
          </a:xfrm>
          <a:prstGeom prst="rect">
            <a:avLst/>
          </a:prstGeom>
          <a:ln>
            <a:headEnd/>
            <a:tailEnd type="none" w="lg" len="lg"/>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wrap="square" lIns="93600" tIns="46800" rIns="93600" bIns="46800">
            <a:spAutoFit/>
          </a:bodyPr>
          <a:lstStyle/>
          <a:p>
            <a:pPr algn="ctr">
              <a:spcBef>
                <a:spcPct val="50000"/>
              </a:spcBef>
            </a:pPr>
            <a:r>
              <a:rPr lang="en-US" b="1" dirty="0" smtClean="0">
                <a:solidFill>
                  <a:srgbClr val="FF0000"/>
                </a:solidFill>
              </a:rPr>
              <a:t>Re&gt;2000</a:t>
            </a:r>
            <a:endParaRPr lang="en-US" b="1" dirty="0">
              <a:solidFill>
                <a:srgbClr val="FF0000"/>
              </a:solidFill>
            </a:endParaRPr>
          </a:p>
        </p:txBody>
      </p:sp>
      <p:sp>
        <p:nvSpPr>
          <p:cNvPr id="54" name="Rounded Rectangle 53"/>
          <p:cNvSpPr/>
          <p:nvPr/>
        </p:nvSpPr>
        <p:spPr>
          <a:xfrm>
            <a:off x="5486285" y="5788149"/>
            <a:ext cx="1224136" cy="809203"/>
          </a:xfrm>
          <a:prstGeom prst="roundRect">
            <a:avLst/>
          </a:prstGeom>
          <a:solidFill>
            <a:srgbClr val="F6F0EE"/>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55" name="Object 54"/>
          <p:cNvGraphicFramePr>
            <a:graphicFrameLocks noChangeAspect="1"/>
          </p:cNvGraphicFramePr>
          <p:nvPr/>
        </p:nvGraphicFramePr>
        <p:xfrm>
          <a:off x="5575297" y="5829665"/>
          <a:ext cx="1050925" cy="742950"/>
        </p:xfrm>
        <a:graphic>
          <a:graphicData uri="http://schemas.openxmlformats.org/presentationml/2006/ole">
            <mc:AlternateContent xmlns:mc="http://schemas.openxmlformats.org/markup-compatibility/2006">
              <mc:Choice xmlns:v="urn:schemas-microsoft-com:vml" Requires="v">
                <p:oleObj spid="_x0000_s258369" name="Equation" r:id="rId6" imgW="583947" imgH="393529" progId="Equation.3">
                  <p:embed/>
                </p:oleObj>
              </mc:Choice>
              <mc:Fallback>
                <p:oleObj name="Equation" r:id="rId6" imgW="583947" imgH="393529" progId="Equation.3">
                  <p:embed/>
                  <p:pic>
                    <p:nvPicPr>
                      <p:cNvPr id="0" name="Picture 16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75297" y="5829665"/>
                        <a:ext cx="1050925" cy="742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6" name="TextBox 55"/>
          <p:cNvSpPr txBox="1"/>
          <p:nvPr/>
        </p:nvSpPr>
        <p:spPr>
          <a:xfrm>
            <a:off x="6851089" y="5877272"/>
            <a:ext cx="2113399" cy="646331"/>
          </a:xfrm>
          <a:prstGeom prst="rect">
            <a:avLst/>
          </a:prstGeom>
          <a:noFill/>
        </p:spPr>
        <p:txBody>
          <a:bodyPr wrap="none" rtlCol="0">
            <a:spAutoFit/>
          </a:bodyPr>
          <a:lstStyle/>
          <a:p>
            <a:r>
              <a:rPr lang="en-US" dirty="0" smtClean="0">
                <a:sym typeface="Symbol"/>
              </a:rPr>
              <a:t>A</a:t>
            </a:r>
            <a:r>
              <a:rPr lang="en-US" dirty="0" smtClean="0"/>
              <a:t> </a:t>
            </a:r>
            <a:r>
              <a:rPr lang="en-US" sz="1200" dirty="0" smtClean="0"/>
              <a:t>=</a:t>
            </a:r>
            <a:r>
              <a:rPr lang="en-US" dirty="0" smtClean="0"/>
              <a:t> cross sectional area</a:t>
            </a:r>
          </a:p>
          <a:p>
            <a:r>
              <a:rPr lang="en-US" dirty="0" smtClean="0">
                <a:sym typeface="Symbol"/>
              </a:rPr>
              <a:t>B</a:t>
            </a:r>
            <a:r>
              <a:rPr lang="en-US" dirty="0" smtClean="0"/>
              <a:t> </a:t>
            </a:r>
            <a:r>
              <a:rPr lang="en-US" sz="1200" dirty="0" smtClean="0"/>
              <a:t>=</a:t>
            </a:r>
            <a:r>
              <a:rPr lang="en-US" dirty="0" smtClean="0"/>
              <a:t> wetted perimeter</a:t>
            </a:r>
          </a:p>
        </p:txBody>
      </p:sp>
      <p:sp>
        <p:nvSpPr>
          <p:cNvPr id="4" name="Slide Number Placeholder 3"/>
          <p:cNvSpPr>
            <a:spLocks noGrp="1"/>
          </p:cNvSpPr>
          <p:nvPr>
            <p:ph type="sldNum" sz="quarter" idx="12"/>
          </p:nvPr>
        </p:nvSpPr>
        <p:spPr/>
        <p:txBody>
          <a:bodyPr/>
          <a:lstStyle/>
          <a:p>
            <a:fld id="{0DF7440C-D25B-4954-BC09-5BBAAA513C42}" type="slidenum">
              <a:rPr lang="en-US" smtClean="0"/>
              <a:pPr/>
              <a:t>33</a:t>
            </a:fld>
            <a:endParaRPr lang="en-US"/>
          </a:p>
        </p:txBody>
      </p:sp>
      <p:sp>
        <p:nvSpPr>
          <p:cNvPr id="48" name="TextBox 47"/>
          <p:cNvSpPr txBox="1"/>
          <p:nvPr/>
        </p:nvSpPr>
        <p:spPr>
          <a:xfrm>
            <a:off x="5147809" y="1646718"/>
            <a:ext cx="3168352" cy="2862322"/>
          </a:xfrm>
          <a:prstGeom prst="rect">
            <a:avLst/>
          </a:prstGeom>
          <a:solidFill>
            <a:srgbClr val="FFC000"/>
          </a:solidFill>
        </p:spPr>
        <p:txBody>
          <a:bodyPr wrap="square" rtlCol="0">
            <a:spAutoFit/>
          </a:bodyPr>
          <a:lstStyle/>
          <a:p>
            <a:endParaRPr lang="en-US" dirty="0" smtClean="0"/>
          </a:p>
          <a:p>
            <a:endParaRPr lang="en-US" dirty="0" smtClean="0"/>
          </a:p>
          <a:p>
            <a:r>
              <a:rPr lang="en-US" dirty="0" smtClean="0"/>
              <a:t>In most cases treated in vacuum technology, we are in laminar conditions</a:t>
            </a:r>
          </a:p>
          <a:p>
            <a:endParaRPr lang="en-US" dirty="0" smtClean="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3874727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Viscous laminar flow - </a:t>
            </a:r>
            <a:r>
              <a:rPr lang="en-US" dirty="0" err="1" smtClean="0"/>
              <a:t>Poiseuille</a:t>
            </a:r>
            <a:endParaRPr lang="en-US" dirty="0"/>
          </a:p>
        </p:txBody>
      </p:sp>
      <p:sp>
        <p:nvSpPr>
          <p:cNvPr id="3" name="TextBox 2"/>
          <p:cNvSpPr txBox="1"/>
          <p:nvPr/>
        </p:nvSpPr>
        <p:spPr>
          <a:xfrm>
            <a:off x="4788024" y="1916832"/>
            <a:ext cx="3334952" cy="1200329"/>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n-US" b="1" dirty="0" smtClean="0">
                <a:solidFill>
                  <a:srgbClr val="0000FF"/>
                </a:solidFill>
              </a:rPr>
              <a:t>Circular cross section, long tube</a:t>
            </a:r>
          </a:p>
          <a:p>
            <a:r>
              <a:rPr lang="en-US" dirty="0" smtClean="0"/>
              <a:t>Diameter </a:t>
            </a:r>
            <a:r>
              <a:rPr lang="en-US" i="1" dirty="0" smtClean="0"/>
              <a:t>D</a:t>
            </a:r>
          </a:p>
          <a:p>
            <a:r>
              <a:rPr lang="en-US" dirty="0" smtClean="0"/>
              <a:t>Between pressures </a:t>
            </a:r>
            <a:r>
              <a:rPr lang="en-US" i="1" dirty="0" smtClean="0"/>
              <a:t>p</a:t>
            </a:r>
            <a:r>
              <a:rPr lang="en-US" i="1" baseline="-25000" dirty="0" smtClean="0"/>
              <a:t>1</a:t>
            </a:r>
            <a:r>
              <a:rPr lang="en-US" dirty="0" smtClean="0"/>
              <a:t> and </a:t>
            </a:r>
            <a:r>
              <a:rPr lang="en-US" i="1" dirty="0" smtClean="0"/>
              <a:t>p</a:t>
            </a:r>
            <a:r>
              <a:rPr lang="en-US" i="1" baseline="-25000" dirty="0" smtClean="0"/>
              <a:t>2</a:t>
            </a:r>
          </a:p>
          <a:p>
            <a:r>
              <a:rPr lang="en-US" dirty="0" smtClean="0"/>
              <a:t>With </a:t>
            </a:r>
            <a:r>
              <a:rPr lang="en-US" i="1" dirty="0" smtClean="0">
                <a:latin typeface="Symbol" pitchFamily="18" charset="2"/>
              </a:rPr>
              <a:t>h</a:t>
            </a:r>
            <a:r>
              <a:rPr lang="en-US" dirty="0" smtClean="0"/>
              <a:t> viscosity of the fluid</a:t>
            </a:r>
            <a:endParaRPr lang="en-US" dirty="0"/>
          </a:p>
        </p:txBody>
      </p:sp>
      <p:sp>
        <p:nvSpPr>
          <p:cNvPr id="10" name="TextBox 9"/>
          <p:cNvSpPr txBox="1"/>
          <p:nvPr/>
        </p:nvSpPr>
        <p:spPr>
          <a:xfrm>
            <a:off x="251520" y="908720"/>
            <a:ext cx="8208911" cy="648072"/>
          </a:xfrm>
          <a:prstGeom prst="rect">
            <a:avLst/>
          </a:prstGeom>
          <a:noFill/>
        </p:spPr>
        <p:txBody>
          <a:bodyPr wrap="square" rtlCol="0">
            <a:spAutoFit/>
          </a:bodyPr>
          <a:lstStyle/>
          <a:p>
            <a:r>
              <a:rPr lang="en-US" dirty="0" smtClean="0"/>
              <a:t>This is valid only for </a:t>
            </a:r>
            <a:r>
              <a:rPr lang="en-US" b="1" dirty="0" smtClean="0">
                <a:solidFill>
                  <a:srgbClr val="0000FF"/>
                </a:solidFill>
              </a:rPr>
              <a:t>long tubes</a:t>
            </a:r>
            <a:r>
              <a:rPr lang="en-US" dirty="0" smtClean="0"/>
              <a:t>, i.e., rarely in vacuum… But it helps understanding this matter.</a:t>
            </a:r>
            <a:endParaRPr lang="en-US" dirty="0"/>
          </a:p>
        </p:txBody>
      </p:sp>
      <p:grpSp>
        <p:nvGrpSpPr>
          <p:cNvPr id="17" name="Group 16"/>
          <p:cNvGrpSpPr/>
          <p:nvPr/>
        </p:nvGrpSpPr>
        <p:grpSpPr>
          <a:xfrm>
            <a:off x="1331640" y="2060848"/>
            <a:ext cx="2952328" cy="809203"/>
            <a:chOff x="1331640" y="2060848"/>
            <a:chExt cx="2952328" cy="809203"/>
          </a:xfrm>
        </p:grpSpPr>
        <p:sp>
          <p:nvSpPr>
            <p:cNvPr id="12" name="Rounded Rectangle 11"/>
            <p:cNvSpPr/>
            <p:nvPr/>
          </p:nvSpPr>
          <p:spPr>
            <a:xfrm>
              <a:off x="1331640" y="2060848"/>
              <a:ext cx="2952328" cy="809203"/>
            </a:xfrm>
            <a:prstGeom prst="round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11" name="Object 10"/>
            <p:cNvGraphicFramePr>
              <a:graphicFrameLocks noChangeAspect="1"/>
            </p:cNvGraphicFramePr>
            <p:nvPr/>
          </p:nvGraphicFramePr>
          <p:xfrm>
            <a:off x="1403647" y="2132856"/>
            <a:ext cx="2755329" cy="660524"/>
          </p:xfrm>
          <a:graphic>
            <a:graphicData uri="http://schemas.openxmlformats.org/presentationml/2006/ole">
              <mc:AlternateContent xmlns:mc="http://schemas.openxmlformats.org/markup-compatibility/2006">
                <mc:Choice xmlns:v="urn:schemas-microsoft-com:vml" Requires="v">
                  <p:oleObj spid="_x0000_s261599" name="Equation" r:id="rId4" imgW="1854200" imgH="444500" progId="Equation.3">
                    <p:embed/>
                  </p:oleObj>
                </mc:Choice>
                <mc:Fallback>
                  <p:oleObj name="Equation" r:id="rId4" imgW="1854200" imgH="444500" progId="Equation.3">
                    <p:embed/>
                    <p:pic>
                      <p:nvPicPr>
                        <p:cNvPr id="0" name="Picture 24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03647" y="2132856"/>
                          <a:ext cx="2755329" cy="66052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15" name="TextBox 14"/>
          <p:cNvSpPr txBox="1"/>
          <p:nvPr/>
        </p:nvSpPr>
        <p:spPr>
          <a:xfrm>
            <a:off x="179512" y="4521894"/>
            <a:ext cx="8618450" cy="923330"/>
          </a:xfrm>
          <a:prstGeom prst="rect">
            <a:avLst/>
          </a:prstGeom>
          <a:noFill/>
        </p:spPr>
        <p:txBody>
          <a:bodyPr wrap="none" rtlCol="0">
            <a:spAutoFit/>
          </a:bodyPr>
          <a:lstStyle/>
          <a:p>
            <a:r>
              <a:rPr lang="en-US" dirty="0" smtClean="0"/>
              <a:t>NB: </a:t>
            </a:r>
          </a:p>
          <a:p>
            <a:pPr>
              <a:buFont typeface="Arial" pitchFamily="34" charset="0"/>
              <a:buChar char="•"/>
            </a:pPr>
            <a:r>
              <a:rPr lang="en-US" dirty="0" smtClean="0"/>
              <a:t> </a:t>
            </a:r>
            <a:r>
              <a:rPr lang="en-US" b="1" dirty="0" smtClean="0">
                <a:solidFill>
                  <a:schemeClr val="accent2">
                    <a:lumMod val="75000"/>
                  </a:schemeClr>
                </a:solidFill>
              </a:rPr>
              <a:t>In viscous flow, conductance is proportional to pressure</a:t>
            </a:r>
            <a:r>
              <a:rPr lang="en-US" dirty="0" smtClean="0"/>
              <a:t>! Already seen 2 slides ago</a:t>
            </a:r>
          </a:p>
          <a:p>
            <a:pPr>
              <a:buFont typeface="Arial" pitchFamily="34" charset="0"/>
              <a:buChar char="•"/>
            </a:pPr>
            <a:r>
              <a:rPr lang="en-US" dirty="0" smtClean="0"/>
              <a:t> The effect of diameter </a:t>
            </a:r>
            <a:r>
              <a:rPr lang="en-US" i="1" dirty="0" smtClean="0"/>
              <a:t>D</a:t>
            </a:r>
            <a:r>
              <a:rPr lang="en-US" dirty="0" smtClean="0"/>
              <a:t> on </a:t>
            </a:r>
            <a:r>
              <a:rPr lang="en-US" i="1" dirty="0" smtClean="0"/>
              <a:t>C</a:t>
            </a:r>
            <a:r>
              <a:rPr lang="en-US" dirty="0" smtClean="0"/>
              <a:t> is with </a:t>
            </a:r>
            <a:r>
              <a:rPr lang="en-US" i="1" dirty="0" smtClean="0"/>
              <a:t>D</a:t>
            </a:r>
            <a:r>
              <a:rPr lang="en-US" i="1" baseline="30000" dirty="0" smtClean="0"/>
              <a:t>4</a:t>
            </a:r>
            <a:r>
              <a:rPr lang="en-US" dirty="0" smtClean="0"/>
              <a:t>, so doubling D means a factor 16 in conductance</a:t>
            </a:r>
            <a:endParaRPr lang="en-US" dirty="0"/>
          </a:p>
        </p:txBody>
      </p:sp>
      <p:sp>
        <p:nvSpPr>
          <p:cNvPr id="4" name="Slide Number Placeholder 3"/>
          <p:cNvSpPr>
            <a:spLocks noGrp="1"/>
          </p:cNvSpPr>
          <p:nvPr>
            <p:ph type="sldNum" sz="quarter" idx="12"/>
          </p:nvPr>
        </p:nvSpPr>
        <p:spPr/>
        <p:txBody>
          <a:bodyPr/>
          <a:lstStyle/>
          <a:p>
            <a:fld id="{0DF7440C-D25B-4954-BC09-5BBAAA513C42}" type="slidenum">
              <a:rPr lang="en-US" smtClean="0"/>
              <a:pPr/>
              <a:t>34</a:t>
            </a:fld>
            <a:endParaRPr lang="en-US"/>
          </a:p>
        </p:txBody>
      </p:sp>
      <p:grpSp>
        <p:nvGrpSpPr>
          <p:cNvPr id="6" name="Group 5"/>
          <p:cNvGrpSpPr/>
          <p:nvPr/>
        </p:nvGrpSpPr>
        <p:grpSpPr>
          <a:xfrm>
            <a:off x="1763688" y="2973146"/>
            <a:ext cx="7128792" cy="1265057"/>
            <a:chOff x="1763688" y="2973146"/>
            <a:chExt cx="7128792" cy="1265057"/>
          </a:xfrm>
        </p:grpSpPr>
        <p:grpSp>
          <p:nvGrpSpPr>
            <p:cNvPr id="20" name="Group 19"/>
            <p:cNvGrpSpPr/>
            <p:nvPr/>
          </p:nvGrpSpPr>
          <p:grpSpPr>
            <a:xfrm>
              <a:off x="1763688" y="3429000"/>
              <a:ext cx="7128792" cy="809203"/>
              <a:chOff x="1763688" y="3429000"/>
              <a:chExt cx="7128792" cy="809203"/>
            </a:xfrm>
          </p:grpSpPr>
          <p:grpSp>
            <p:nvGrpSpPr>
              <p:cNvPr id="18" name="Group 17"/>
              <p:cNvGrpSpPr/>
              <p:nvPr/>
            </p:nvGrpSpPr>
            <p:grpSpPr>
              <a:xfrm>
                <a:off x="1763688" y="3429000"/>
                <a:ext cx="1512168" cy="809203"/>
                <a:chOff x="1763688" y="3429000"/>
                <a:chExt cx="1512168" cy="809203"/>
              </a:xfrm>
            </p:grpSpPr>
            <p:sp>
              <p:nvSpPr>
                <p:cNvPr id="16" name="Rounded Rectangle 15"/>
                <p:cNvSpPr/>
                <p:nvPr/>
              </p:nvSpPr>
              <p:spPr>
                <a:xfrm>
                  <a:off x="1763688" y="3429000"/>
                  <a:ext cx="1512168" cy="809203"/>
                </a:xfrm>
                <a:prstGeom prst="roundRect">
                  <a:avLst/>
                </a:prstGeom>
                <a:solidFill>
                  <a:srgbClr val="F6F0EE"/>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98306" name="Object 2"/>
                <p:cNvGraphicFramePr>
                  <a:graphicFrameLocks noChangeAspect="1"/>
                </p:cNvGraphicFramePr>
                <p:nvPr>
                  <p:extLst>
                    <p:ext uri="{D42A27DB-BD31-4B8C-83A1-F6EECF244321}">
                      <p14:modId xmlns:p14="http://schemas.microsoft.com/office/powerpoint/2010/main" val="2890949302"/>
                    </p:ext>
                  </p:extLst>
                </p:nvPr>
              </p:nvGraphicFramePr>
              <p:xfrm>
                <a:off x="1830636" y="3505200"/>
                <a:ext cx="1217612" cy="660400"/>
              </p:xfrm>
              <a:graphic>
                <a:graphicData uri="http://schemas.openxmlformats.org/presentationml/2006/ole">
                  <mc:AlternateContent xmlns:mc="http://schemas.openxmlformats.org/markup-compatibility/2006">
                    <mc:Choice xmlns:v="urn:schemas-microsoft-com:vml" Requires="v">
                      <p:oleObj spid="_x0000_s261600" name="Equation" r:id="rId6" imgW="825480" imgH="444240" progId="Equation.3">
                        <p:embed/>
                      </p:oleObj>
                    </mc:Choice>
                    <mc:Fallback>
                      <p:oleObj name="Equation" r:id="rId6" imgW="825480" imgH="444240" progId="Equation.3">
                        <p:embed/>
                        <p:pic>
                          <p:nvPicPr>
                            <p:cNvPr id="0" name="Picture 24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30636" y="3505200"/>
                              <a:ext cx="1217612" cy="660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19" name="Group 18"/>
              <p:cNvGrpSpPr/>
              <p:nvPr/>
            </p:nvGrpSpPr>
            <p:grpSpPr>
              <a:xfrm>
                <a:off x="3563888" y="3657798"/>
                <a:ext cx="5328592" cy="369332"/>
                <a:chOff x="3563888" y="3657798"/>
                <a:chExt cx="5328592" cy="369332"/>
              </a:xfrm>
            </p:grpSpPr>
            <p:graphicFrame>
              <p:nvGraphicFramePr>
                <p:cNvPr id="13" name="Object 12"/>
                <p:cNvGraphicFramePr>
                  <a:graphicFrameLocks noChangeAspect="1"/>
                </p:cNvGraphicFramePr>
                <p:nvPr/>
              </p:nvGraphicFramePr>
              <p:xfrm>
                <a:off x="3563888" y="3729806"/>
                <a:ext cx="234618" cy="293272"/>
              </p:xfrm>
              <a:graphic>
                <a:graphicData uri="http://schemas.openxmlformats.org/presentationml/2006/ole">
                  <mc:AlternateContent xmlns:mc="http://schemas.openxmlformats.org/markup-compatibility/2006">
                    <mc:Choice xmlns:v="urn:schemas-microsoft-com:vml" Requires="v">
                      <p:oleObj spid="_x0000_s261601" name="Equation" r:id="rId8" imgW="152334" imgH="190417" progId="Equation.3">
                        <p:embed/>
                      </p:oleObj>
                    </mc:Choice>
                    <mc:Fallback>
                      <p:oleObj name="Equation" r:id="rId8" imgW="152334" imgH="190417" progId="Equation.3">
                        <p:embed/>
                        <p:pic>
                          <p:nvPicPr>
                            <p:cNvPr id="0" name="Picture 25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63888" y="3729806"/>
                              <a:ext cx="234618" cy="2932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TextBox 13"/>
                <p:cNvSpPr txBox="1"/>
                <p:nvPr/>
              </p:nvSpPr>
              <p:spPr>
                <a:xfrm>
                  <a:off x="3851920" y="3657798"/>
                  <a:ext cx="5040560" cy="369332"/>
                </a:xfrm>
                <a:prstGeom prst="rect">
                  <a:avLst/>
                </a:prstGeom>
                <a:noFill/>
              </p:spPr>
              <p:txBody>
                <a:bodyPr wrap="square" rtlCol="0">
                  <a:spAutoFit/>
                </a:bodyPr>
                <a:lstStyle/>
                <a:p>
                  <a:r>
                    <a:rPr lang="en-US" dirty="0" smtClean="0"/>
                    <a:t>is the average pressure between entrance and exit pressure</a:t>
                  </a:r>
                  <a:endParaRPr lang="en-US" dirty="0"/>
                </a:p>
              </p:txBody>
            </p:sp>
          </p:grpSp>
        </p:grpSp>
        <p:sp>
          <p:nvSpPr>
            <p:cNvPr id="5" name="Right Brace 4"/>
            <p:cNvSpPr/>
            <p:nvPr/>
          </p:nvSpPr>
          <p:spPr>
            <a:xfrm rot="5400000">
              <a:off x="2363853" y="2444989"/>
              <a:ext cx="288032" cy="1344345"/>
            </a:xfrm>
            <a:prstGeom prst="rightBrace">
              <a:avLst/>
            </a:prstGeom>
            <a:ln w="28575">
              <a:solidFill>
                <a:srgbClr val="8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sp>
        <p:nvSpPr>
          <p:cNvPr id="7" name="Oval 6"/>
          <p:cNvSpPr/>
          <p:nvPr/>
        </p:nvSpPr>
        <p:spPr>
          <a:xfrm>
            <a:off x="2434552" y="2105409"/>
            <a:ext cx="913311" cy="720080"/>
          </a:xfrm>
          <a:prstGeom prst="ellipse">
            <a:avLst/>
          </a:prstGeom>
          <a:no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96427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10" grpId="0"/>
      <p:bldP spid="15" grpId="0" build="p"/>
      <p:bldP spid="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88" y="116632"/>
            <a:ext cx="9036496" cy="576064"/>
          </a:xfrm>
        </p:spPr>
        <p:txBody>
          <a:bodyPr>
            <a:normAutofit/>
          </a:bodyPr>
          <a:lstStyle/>
          <a:p>
            <a:r>
              <a:rPr lang="en-US" dirty="0" smtClean="0"/>
              <a:t>Viscous regime: Short tubes conductance</a:t>
            </a:r>
            <a:endParaRPr lang="en-US" dirty="0"/>
          </a:p>
        </p:txBody>
      </p:sp>
      <p:grpSp>
        <p:nvGrpSpPr>
          <p:cNvPr id="8" name="Group 7"/>
          <p:cNvGrpSpPr/>
          <p:nvPr/>
        </p:nvGrpSpPr>
        <p:grpSpPr>
          <a:xfrm>
            <a:off x="323528" y="980728"/>
            <a:ext cx="8457753" cy="1477328"/>
            <a:chOff x="323528" y="1628800"/>
            <a:chExt cx="8457753" cy="1477328"/>
          </a:xfrm>
        </p:grpSpPr>
        <p:sp>
          <p:nvSpPr>
            <p:cNvPr id="4" name="TextBox 3"/>
            <p:cNvSpPr txBox="1"/>
            <p:nvPr/>
          </p:nvSpPr>
          <p:spPr>
            <a:xfrm>
              <a:off x="323528" y="1628800"/>
              <a:ext cx="4392488" cy="1477328"/>
            </a:xfrm>
            <a:prstGeom prst="rect">
              <a:avLst/>
            </a:prstGeom>
            <a:noFill/>
          </p:spPr>
          <p:txBody>
            <a:bodyPr wrap="square" rtlCol="0">
              <a:spAutoFit/>
            </a:bodyPr>
            <a:lstStyle/>
            <a:p>
              <a:r>
                <a:rPr lang="en-US" dirty="0" smtClean="0"/>
                <a:t>The difficulty here is that the velocity profile changes at the aperture, with a minimum cross section at the aperture, then with oscillations of contraction/expansion before reaching fully developed flow. </a:t>
              </a:r>
              <a:endParaRPr lang="en-US" dirty="0"/>
            </a:p>
          </p:txBody>
        </p:sp>
        <p:pic>
          <p:nvPicPr>
            <p:cNvPr id="5" name="Picture 2"/>
            <p:cNvPicPr>
              <a:picLocks noChangeAspect="1" noChangeArrowheads="1"/>
            </p:cNvPicPr>
            <p:nvPr/>
          </p:nvPicPr>
          <p:blipFill>
            <a:blip r:embed="rId3" cstate="print"/>
            <a:srcRect/>
            <a:stretch>
              <a:fillRect/>
            </a:stretch>
          </p:blipFill>
          <p:spPr bwMode="auto">
            <a:xfrm>
              <a:off x="5076056" y="1700808"/>
              <a:ext cx="3705225" cy="1266825"/>
            </a:xfrm>
            <a:prstGeom prst="rect">
              <a:avLst/>
            </a:prstGeom>
            <a:noFill/>
            <a:ln w="9525">
              <a:noFill/>
              <a:miter lim="800000"/>
              <a:headEnd/>
              <a:tailEnd/>
            </a:ln>
          </p:spPr>
        </p:pic>
      </p:grpSp>
      <p:sp>
        <p:nvSpPr>
          <p:cNvPr id="6" name="TextBox 5"/>
          <p:cNvSpPr txBox="1"/>
          <p:nvPr/>
        </p:nvSpPr>
        <p:spPr>
          <a:xfrm>
            <a:off x="405190" y="3751872"/>
            <a:ext cx="5328592" cy="1477328"/>
          </a:xfrm>
          <a:prstGeom prst="rect">
            <a:avLst/>
          </a:prstGeom>
          <a:noFill/>
        </p:spPr>
        <p:txBody>
          <a:bodyPr wrap="square" rtlCol="0">
            <a:spAutoFit/>
          </a:bodyPr>
          <a:lstStyle/>
          <a:p>
            <a:r>
              <a:rPr lang="en-US" dirty="0" err="1" smtClean="0"/>
              <a:t>Nomograms</a:t>
            </a:r>
            <a:r>
              <a:rPr lang="en-US" dirty="0" smtClean="0"/>
              <a:t> may be used.</a:t>
            </a:r>
          </a:p>
          <a:p>
            <a:endParaRPr lang="en-US" dirty="0" smtClean="0"/>
          </a:p>
          <a:p>
            <a:endParaRPr lang="en-US" dirty="0" smtClean="0"/>
          </a:p>
          <a:p>
            <a:r>
              <a:rPr lang="en-US" dirty="0" smtClean="0"/>
              <a:t>Particular case of practical use in vacuum: </a:t>
            </a:r>
          </a:p>
          <a:p>
            <a:r>
              <a:rPr lang="en-US" dirty="0" smtClean="0"/>
              <a:t>choked (or sonic) flow.</a:t>
            </a:r>
            <a:endParaRPr lang="en-US" dirty="0"/>
          </a:p>
        </p:txBody>
      </p:sp>
      <p:sp>
        <p:nvSpPr>
          <p:cNvPr id="3" name="Slide Number Placeholder 2"/>
          <p:cNvSpPr>
            <a:spLocks noGrp="1"/>
          </p:cNvSpPr>
          <p:nvPr>
            <p:ph type="sldNum" sz="quarter" idx="12"/>
          </p:nvPr>
        </p:nvSpPr>
        <p:spPr/>
        <p:txBody>
          <a:bodyPr/>
          <a:lstStyle/>
          <a:p>
            <a:fld id="{0DF7440C-D25B-4954-BC09-5BBAAA513C42}" type="slidenum">
              <a:rPr lang="en-US" smtClean="0"/>
              <a:pPr/>
              <a:t>35</a:t>
            </a:fld>
            <a:endParaRPr lang="en-US"/>
          </a:p>
        </p:txBody>
      </p:sp>
      <p:pic>
        <p:nvPicPr>
          <p:cNvPr id="9" name="Picture 2"/>
          <p:cNvPicPr>
            <a:picLocks noChangeAspect="1" noChangeArrowheads="1"/>
          </p:cNvPicPr>
          <p:nvPr/>
        </p:nvPicPr>
        <p:blipFill>
          <a:blip r:embed="rId4" cstate="print"/>
          <a:srcRect/>
          <a:stretch>
            <a:fillRect/>
          </a:stretch>
        </p:blipFill>
        <p:spPr bwMode="auto">
          <a:xfrm>
            <a:off x="5292080" y="2337453"/>
            <a:ext cx="3312368" cy="4263527"/>
          </a:xfrm>
          <a:prstGeom prst="rect">
            <a:avLst/>
          </a:prstGeom>
          <a:noFill/>
          <a:ln w="9525">
            <a:noFill/>
            <a:miter lim="800000"/>
            <a:headEnd/>
            <a:tailEnd/>
          </a:ln>
        </p:spPr>
      </p:pic>
    </p:spTree>
    <p:extLst>
      <p:ext uri="{BB962C8B-B14F-4D97-AF65-F5344CB8AC3E}">
        <p14:creationId xmlns:p14="http://schemas.microsoft.com/office/powerpoint/2010/main" val="2570353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Choked flow</a:t>
            </a:r>
            <a:endParaRPr lang="en-US" dirty="0"/>
          </a:p>
        </p:txBody>
      </p:sp>
      <p:sp>
        <p:nvSpPr>
          <p:cNvPr id="3" name="TextBox 2"/>
          <p:cNvSpPr txBox="1"/>
          <p:nvPr/>
        </p:nvSpPr>
        <p:spPr>
          <a:xfrm>
            <a:off x="107504" y="836712"/>
            <a:ext cx="3357971" cy="369332"/>
          </a:xfrm>
          <a:prstGeom prst="rect">
            <a:avLst/>
          </a:prstGeom>
          <a:noFill/>
        </p:spPr>
        <p:txBody>
          <a:bodyPr wrap="none" rtlCol="0">
            <a:spAutoFit/>
          </a:bodyPr>
          <a:lstStyle/>
          <a:p>
            <a:r>
              <a:rPr lang="en-US" dirty="0" smtClean="0"/>
              <a:t>An effect of compressibility of a gas…</a:t>
            </a:r>
            <a:endParaRPr lang="en-US" dirty="0"/>
          </a:p>
        </p:txBody>
      </p:sp>
      <p:sp>
        <p:nvSpPr>
          <p:cNvPr id="6" name="TextBox 5"/>
          <p:cNvSpPr txBox="1"/>
          <p:nvPr/>
        </p:nvSpPr>
        <p:spPr>
          <a:xfrm>
            <a:off x="467544" y="1989068"/>
            <a:ext cx="393056" cy="369332"/>
          </a:xfrm>
          <a:prstGeom prst="rect">
            <a:avLst/>
          </a:prstGeom>
          <a:noFill/>
        </p:spPr>
        <p:txBody>
          <a:bodyPr wrap="none" rtlCol="0">
            <a:spAutoFit/>
          </a:bodyPr>
          <a:lstStyle/>
          <a:p>
            <a:r>
              <a:rPr lang="en-US" dirty="0" err="1" smtClean="0"/>
              <a:t>p</a:t>
            </a:r>
            <a:r>
              <a:rPr lang="en-US" baseline="-25000" dirty="0" err="1" smtClean="0"/>
              <a:t>U</a:t>
            </a:r>
            <a:endParaRPr lang="en-US" baseline="-25000" dirty="0"/>
          </a:p>
        </p:txBody>
      </p:sp>
      <p:sp>
        <p:nvSpPr>
          <p:cNvPr id="7" name="TextBox 6"/>
          <p:cNvSpPr txBox="1"/>
          <p:nvPr/>
        </p:nvSpPr>
        <p:spPr>
          <a:xfrm>
            <a:off x="2123728" y="2132856"/>
            <a:ext cx="393056" cy="369332"/>
          </a:xfrm>
          <a:prstGeom prst="rect">
            <a:avLst/>
          </a:prstGeom>
          <a:noFill/>
        </p:spPr>
        <p:txBody>
          <a:bodyPr wrap="none" rtlCol="0">
            <a:spAutoFit/>
          </a:bodyPr>
          <a:lstStyle/>
          <a:p>
            <a:r>
              <a:rPr lang="en-US" dirty="0" err="1" smtClean="0"/>
              <a:t>p</a:t>
            </a:r>
            <a:r>
              <a:rPr lang="en-US" baseline="-25000" dirty="0" err="1" smtClean="0"/>
              <a:t>D</a:t>
            </a:r>
            <a:endParaRPr lang="en-US" baseline="-25000" dirty="0"/>
          </a:p>
        </p:txBody>
      </p:sp>
      <p:sp>
        <p:nvSpPr>
          <p:cNvPr id="8" name="TextBox 7"/>
          <p:cNvSpPr txBox="1"/>
          <p:nvPr/>
        </p:nvSpPr>
        <p:spPr>
          <a:xfrm>
            <a:off x="3275856" y="2420888"/>
            <a:ext cx="5688631" cy="2308324"/>
          </a:xfrm>
          <a:prstGeom prst="rect">
            <a:avLst/>
          </a:prstGeom>
          <a:noFill/>
        </p:spPr>
        <p:txBody>
          <a:bodyPr wrap="square" rtlCol="0">
            <a:spAutoFit/>
          </a:bodyPr>
          <a:lstStyle/>
          <a:p>
            <a:r>
              <a:rPr lang="en-US" dirty="0" smtClean="0"/>
              <a:t>In choked flow,  throughput is not depending on downstream pressure </a:t>
            </a:r>
            <a:r>
              <a:rPr lang="en-US" dirty="0" err="1" smtClean="0"/>
              <a:t>p</a:t>
            </a:r>
            <a:r>
              <a:rPr lang="en-US" baseline="-25000" dirty="0" err="1" smtClean="0"/>
              <a:t>D</a:t>
            </a:r>
            <a:r>
              <a:rPr lang="en-US" dirty="0" smtClean="0"/>
              <a:t> any longer, but only on upstream pressure </a:t>
            </a:r>
            <a:r>
              <a:rPr lang="en-US" dirty="0" err="1" smtClean="0"/>
              <a:t>p</a:t>
            </a:r>
            <a:r>
              <a:rPr lang="en-US" baseline="-25000" dirty="0" err="1" smtClean="0"/>
              <a:t>U</a:t>
            </a:r>
            <a:r>
              <a:rPr lang="en-US" dirty="0" smtClean="0"/>
              <a:t>. </a:t>
            </a:r>
          </a:p>
          <a:p>
            <a:r>
              <a:rPr lang="en-US" dirty="0" smtClean="0"/>
              <a:t>This happens when flow velocity in the restriction is equal to sound velocity. For air, it occurs when </a:t>
            </a:r>
            <a:r>
              <a:rPr lang="en-US" dirty="0" err="1" smtClean="0"/>
              <a:t>p</a:t>
            </a:r>
            <a:r>
              <a:rPr lang="en-US" baseline="-25000" dirty="0" err="1" smtClean="0"/>
              <a:t>D</a:t>
            </a:r>
            <a:r>
              <a:rPr lang="en-US" dirty="0" smtClean="0"/>
              <a:t>&lt;0.53 </a:t>
            </a:r>
            <a:r>
              <a:rPr lang="en-US" dirty="0" err="1" smtClean="0"/>
              <a:t>p</a:t>
            </a:r>
            <a:r>
              <a:rPr lang="en-US" baseline="-25000" dirty="0" err="1" smtClean="0"/>
              <a:t>U</a:t>
            </a:r>
            <a:r>
              <a:rPr lang="en-US" dirty="0" smtClean="0"/>
              <a:t>. </a:t>
            </a:r>
          </a:p>
          <a:p>
            <a:endParaRPr lang="en-US" dirty="0" smtClean="0"/>
          </a:p>
          <a:p>
            <a:r>
              <a:rPr lang="en-US" dirty="0" smtClean="0"/>
              <a:t>Even if pressure </a:t>
            </a:r>
            <a:r>
              <a:rPr lang="en-US" dirty="0" err="1" smtClean="0"/>
              <a:t>p</a:t>
            </a:r>
            <a:r>
              <a:rPr lang="en-US" baseline="-25000" dirty="0" err="1" smtClean="0"/>
              <a:t>D</a:t>
            </a:r>
            <a:r>
              <a:rPr lang="en-US" dirty="0" smtClean="0"/>
              <a:t> is lowered, throughput remains constant. </a:t>
            </a:r>
            <a:endParaRPr lang="en-US" dirty="0"/>
          </a:p>
        </p:txBody>
      </p:sp>
      <p:grpSp>
        <p:nvGrpSpPr>
          <p:cNvPr id="11" name="Group 31"/>
          <p:cNvGrpSpPr/>
          <p:nvPr/>
        </p:nvGrpSpPr>
        <p:grpSpPr>
          <a:xfrm>
            <a:off x="134766" y="3068960"/>
            <a:ext cx="2853058" cy="1609117"/>
            <a:chOff x="134766" y="3116027"/>
            <a:chExt cx="2853058" cy="1609117"/>
          </a:xfrm>
        </p:grpSpPr>
        <p:cxnSp>
          <p:nvCxnSpPr>
            <p:cNvPr id="12" name="Straight Arrow Connector 11"/>
            <p:cNvCxnSpPr/>
            <p:nvPr/>
          </p:nvCxnSpPr>
          <p:spPr>
            <a:xfrm rot="5400000" flipH="1" flipV="1">
              <a:off x="287524" y="3655293"/>
              <a:ext cx="108012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827584" y="4195353"/>
              <a:ext cx="216024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Freeform 14"/>
            <p:cNvSpPr/>
            <p:nvPr/>
          </p:nvSpPr>
          <p:spPr>
            <a:xfrm>
              <a:off x="823393" y="3329396"/>
              <a:ext cx="2020415" cy="859060"/>
            </a:xfrm>
            <a:custGeom>
              <a:avLst/>
              <a:gdLst>
                <a:gd name="connsiteX0" fmla="*/ 0 w 2054087"/>
                <a:gd name="connsiteY0" fmla="*/ 717826 h 717826"/>
                <a:gd name="connsiteX1" fmla="*/ 357808 w 2054087"/>
                <a:gd name="connsiteY1" fmla="*/ 267252 h 717826"/>
                <a:gd name="connsiteX2" fmla="*/ 848139 w 2054087"/>
                <a:gd name="connsiteY2" fmla="*/ 41965 h 717826"/>
                <a:gd name="connsiteX3" fmla="*/ 1113182 w 2054087"/>
                <a:gd name="connsiteY3" fmla="*/ 15461 h 717826"/>
                <a:gd name="connsiteX4" fmla="*/ 2054087 w 2054087"/>
                <a:gd name="connsiteY4" fmla="*/ 15461 h 717826"/>
                <a:gd name="connsiteX0" fmla="*/ 0 w 2054087"/>
                <a:gd name="connsiteY0" fmla="*/ 712563 h 712563"/>
                <a:gd name="connsiteX1" fmla="*/ 357808 w 2054087"/>
                <a:gd name="connsiteY1" fmla="*/ 261989 h 712563"/>
                <a:gd name="connsiteX2" fmla="*/ 724271 w 2054087"/>
                <a:gd name="connsiteY2" fmla="*/ 71388 h 712563"/>
                <a:gd name="connsiteX3" fmla="*/ 1113182 w 2054087"/>
                <a:gd name="connsiteY3" fmla="*/ 10198 h 712563"/>
                <a:gd name="connsiteX4" fmla="*/ 2054087 w 2054087"/>
                <a:gd name="connsiteY4" fmla="*/ 10198 h 712563"/>
                <a:gd name="connsiteX0" fmla="*/ 0 w 2020415"/>
                <a:gd name="connsiteY0" fmla="*/ 714772 h 714772"/>
                <a:gd name="connsiteX1" fmla="*/ 357808 w 2020415"/>
                <a:gd name="connsiteY1" fmla="*/ 264198 h 714772"/>
                <a:gd name="connsiteX2" fmla="*/ 724271 w 2020415"/>
                <a:gd name="connsiteY2" fmla="*/ 73597 h 714772"/>
                <a:gd name="connsiteX3" fmla="*/ 1113182 w 2020415"/>
                <a:gd name="connsiteY3" fmla="*/ 12407 h 714772"/>
                <a:gd name="connsiteX4" fmla="*/ 2020415 w 2020415"/>
                <a:gd name="connsiteY4" fmla="*/ 2209 h 714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0415" h="714772">
                  <a:moveTo>
                    <a:pt x="0" y="714772"/>
                  </a:moveTo>
                  <a:cubicBezTo>
                    <a:pt x="108226" y="545807"/>
                    <a:pt x="237096" y="371061"/>
                    <a:pt x="357808" y="264198"/>
                  </a:cubicBezTo>
                  <a:cubicBezTo>
                    <a:pt x="478520" y="157335"/>
                    <a:pt x="598375" y="115562"/>
                    <a:pt x="724271" y="73597"/>
                  </a:cubicBezTo>
                  <a:cubicBezTo>
                    <a:pt x="850167" y="31632"/>
                    <a:pt x="897158" y="24305"/>
                    <a:pt x="1113182" y="12407"/>
                  </a:cubicBezTo>
                  <a:cubicBezTo>
                    <a:pt x="1329206" y="509"/>
                    <a:pt x="1650458" y="0"/>
                    <a:pt x="2020415" y="2209"/>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5"/>
            <p:cNvSpPr txBox="1"/>
            <p:nvPr/>
          </p:nvSpPr>
          <p:spPr>
            <a:xfrm>
              <a:off x="134766" y="3476067"/>
              <a:ext cx="692818" cy="369332"/>
            </a:xfrm>
            <a:prstGeom prst="rect">
              <a:avLst/>
            </a:prstGeom>
            <a:noFill/>
          </p:spPr>
          <p:txBody>
            <a:bodyPr wrap="none" rtlCol="0">
              <a:spAutoFit/>
            </a:bodyPr>
            <a:lstStyle/>
            <a:p>
              <a:r>
                <a:rPr lang="en-US" dirty="0" smtClean="0"/>
                <a:t>Q/Q</a:t>
              </a:r>
              <a:r>
                <a:rPr lang="en-US" baseline="-25000" dirty="0" smtClean="0"/>
                <a:t>c</a:t>
              </a:r>
              <a:endParaRPr lang="en-US" baseline="-25000" dirty="0"/>
            </a:p>
          </p:txBody>
        </p:sp>
        <p:sp>
          <p:nvSpPr>
            <p:cNvPr id="17" name="TextBox 16"/>
            <p:cNvSpPr txBox="1"/>
            <p:nvPr/>
          </p:nvSpPr>
          <p:spPr>
            <a:xfrm>
              <a:off x="1547664" y="4355812"/>
              <a:ext cx="716863" cy="369332"/>
            </a:xfrm>
            <a:prstGeom prst="rect">
              <a:avLst/>
            </a:prstGeom>
            <a:noFill/>
          </p:spPr>
          <p:txBody>
            <a:bodyPr wrap="none" rtlCol="0">
              <a:spAutoFit/>
            </a:bodyPr>
            <a:lstStyle/>
            <a:p>
              <a:r>
                <a:rPr lang="en-US" dirty="0" err="1" smtClean="0"/>
                <a:t>p</a:t>
              </a:r>
              <a:r>
                <a:rPr lang="en-US" baseline="-25000" dirty="0" err="1" smtClean="0"/>
                <a:t>D</a:t>
              </a:r>
              <a:r>
                <a:rPr lang="en-US" dirty="0" smtClean="0"/>
                <a:t>/</a:t>
              </a:r>
              <a:r>
                <a:rPr lang="en-US" dirty="0" err="1" smtClean="0"/>
                <a:t>p</a:t>
              </a:r>
              <a:r>
                <a:rPr lang="en-US" baseline="-25000" dirty="0" err="1" smtClean="0"/>
                <a:t>U</a:t>
              </a:r>
              <a:endParaRPr lang="en-US" baseline="-25000" dirty="0"/>
            </a:p>
          </p:txBody>
        </p:sp>
        <p:sp>
          <p:nvSpPr>
            <p:cNvPr id="18" name="TextBox 17"/>
            <p:cNvSpPr txBox="1"/>
            <p:nvPr/>
          </p:nvSpPr>
          <p:spPr>
            <a:xfrm>
              <a:off x="625277" y="3173177"/>
              <a:ext cx="288032" cy="307777"/>
            </a:xfrm>
            <a:prstGeom prst="rect">
              <a:avLst/>
            </a:prstGeom>
            <a:noFill/>
          </p:spPr>
          <p:txBody>
            <a:bodyPr wrap="square" rtlCol="0">
              <a:spAutoFit/>
            </a:bodyPr>
            <a:lstStyle/>
            <a:p>
              <a:r>
                <a:rPr lang="en-US" sz="1400" dirty="0" smtClean="0"/>
                <a:t>1</a:t>
              </a:r>
              <a:endParaRPr lang="en-US" sz="1400" baseline="-25000" dirty="0"/>
            </a:p>
          </p:txBody>
        </p:sp>
        <p:cxnSp>
          <p:nvCxnSpPr>
            <p:cNvPr id="20" name="Straight Connector 19"/>
            <p:cNvCxnSpPr/>
            <p:nvPr/>
          </p:nvCxnSpPr>
          <p:spPr>
            <a:xfrm rot="10800000">
              <a:off x="827584" y="3360626"/>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83568" y="4191488"/>
              <a:ext cx="288032" cy="307777"/>
            </a:xfrm>
            <a:prstGeom prst="rect">
              <a:avLst/>
            </a:prstGeom>
            <a:noFill/>
          </p:spPr>
          <p:txBody>
            <a:bodyPr wrap="square" rtlCol="0">
              <a:spAutoFit/>
            </a:bodyPr>
            <a:lstStyle/>
            <a:p>
              <a:r>
                <a:rPr lang="en-US" sz="1400" dirty="0" smtClean="0"/>
                <a:t>1</a:t>
              </a:r>
              <a:endParaRPr lang="en-US" sz="1400" baseline="-25000" dirty="0"/>
            </a:p>
          </p:txBody>
        </p:sp>
        <p:sp>
          <p:nvSpPr>
            <p:cNvPr id="22" name="TextBox 21"/>
            <p:cNvSpPr txBox="1"/>
            <p:nvPr/>
          </p:nvSpPr>
          <p:spPr>
            <a:xfrm>
              <a:off x="2699792" y="4186491"/>
              <a:ext cx="288032" cy="307777"/>
            </a:xfrm>
            <a:prstGeom prst="rect">
              <a:avLst/>
            </a:prstGeom>
            <a:noFill/>
          </p:spPr>
          <p:txBody>
            <a:bodyPr wrap="square" rtlCol="0">
              <a:spAutoFit/>
            </a:bodyPr>
            <a:lstStyle/>
            <a:p>
              <a:r>
                <a:rPr lang="en-US" sz="1400" dirty="0" smtClean="0"/>
                <a:t>0</a:t>
              </a:r>
              <a:endParaRPr lang="en-US" sz="1400" baseline="-25000" dirty="0"/>
            </a:p>
          </p:txBody>
        </p:sp>
        <p:sp>
          <p:nvSpPr>
            <p:cNvPr id="23" name="TextBox 22"/>
            <p:cNvSpPr txBox="1"/>
            <p:nvPr/>
          </p:nvSpPr>
          <p:spPr>
            <a:xfrm>
              <a:off x="1691680" y="4196147"/>
              <a:ext cx="504056" cy="307777"/>
            </a:xfrm>
            <a:prstGeom prst="rect">
              <a:avLst/>
            </a:prstGeom>
            <a:noFill/>
          </p:spPr>
          <p:txBody>
            <a:bodyPr wrap="square" rtlCol="0">
              <a:spAutoFit/>
            </a:bodyPr>
            <a:lstStyle/>
            <a:p>
              <a:r>
                <a:rPr lang="en-US" sz="1400" dirty="0" smtClean="0"/>
                <a:t>0.5</a:t>
              </a:r>
              <a:endParaRPr lang="en-US" sz="1400" baseline="-25000" dirty="0"/>
            </a:p>
          </p:txBody>
        </p:sp>
        <p:cxnSp>
          <p:nvCxnSpPr>
            <p:cNvPr id="26" name="Straight Connector 25"/>
            <p:cNvCxnSpPr>
              <a:stCxn id="23" idx="0"/>
              <a:endCxn id="23" idx="0"/>
            </p:cNvCxnSpPr>
            <p:nvPr/>
          </p:nvCxnSpPr>
          <p:spPr>
            <a:xfrm rot="5400000" flipH="1" flipV="1">
              <a:off x="1943708" y="419614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1871702" y="4198809"/>
              <a:ext cx="72007"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6200000" flipH="1">
              <a:off x="2798277" y="4198246"/>
              <a:ext cx="72007"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3" name="TextBox 32"/>
          <p:cNvSpPr txBox="1"/>
          <p:nvPr/>
        </p:nvSpPr>
        <p:spPr>
          <a:xfrm>
            <a:off x="3275856" y="1484784"/>
            <a:ext cx="5400600" cy="646331"/>
          </a:xfrm>
          <a:prstGeom prst="rect">
            <a:avLst/>
          </a:prstGeom>
          <a:noFill/>
        </p:spPr>
        <p:txBody>
          <a:bodyPr wrap="square" rtlCol="0">
            <a:spAutoFit/>
          </a:bodyPr>
          <a:lstStyle/>
          <a:p>
            <a:r>
              <a:rPr lang="en-US" dirty="0" smtClean="0"/>
              <a:t>Keep </a:t>
            </a:r>
            <a:r>
              <a:rPr lang="en-US" dirty="0" err="1" smtClean="0"/>
              <a:t>p</a:t>
            </a:r>
            <a:r>
              <a:rPr lang="en-US" baseline="-25000" dirty="0" err="1" smtClean="0"/>
              <a:t>U</a:t>
            </a:r>
            <a:r>
              <a:rPr lang="en-US" dirty="0" smtClean="0"/>
              <a:t> constant and lower progressively </a:t>
            </a:r>
            <a:r>
              <a:rPr lang="en-US" dirty="0" err="1" smtClean="0"/>
              <a:t>p</a:t>
            </a:r>
            <a:r>
              <a:rPr lang="en-US" baseline="-25000" dirty="0" err="1" smtClean="0"/>
              <a:t>D</a:t>
            </a:r>
            <a:r>
              <a:rPr lang="en-US" dirty="0" smtClean="0"/>
              <a:t>… At some value of </a:t>
            </a:r>
            <a:r>
              <a:rPr lang="en-US" dirty="0" err="1" smtClean="0"/>
              <a:t>p</a:t>
            </a:r>
            <a:r>
              <a:rPr lang="en-US" baseline="-25000" dirty="0" err="1" smtClean="0"/>
              <a:t>D</a:t>
            </a:r>
            <a:r>
              <a:rPr lang="en-US" dirty="0" smtClean="0"/>
              <a:t>/</a:t>
            </a:r>
            <a:r>
              <a:rPr lang="en-US" dirty="0" err="1" smtClean="0"/>
              <a:t>p</a:t>
            </a:r>
            <a:r>
              <a:rPr lang="en-US" baseline="-25000" dirty="0" err="1" smtClean="0"/>
              <a:t>U</a:t>
            </a:r>
            <a:r>
              <a:rPr lang="en-US" dirty="0" smtClean="0"/>
              <a:t>, you attain </a:t>
            </a:r>
            <a:r>
              <a:rPr lang="en-US" i="1" dirty="0" smtClean="0"/>
              <a:t>choked (or blocked) flow</a:t>
            </a:r>
            <a:r>
              <a:rPr lang="en-US" dirty="0" smtClean="0"/>
              <a:t>.</a:t>
            </a:r>
            <a:endParaRPr lang="en-US" dirty="0"/>
          </a:p>
        </p:txBody>
      </p:sp>
      <p:grpSp>
        <p:nvGrpSpPr>
          <p:cNvPr id="34" name="Group 33"/>
          <p:cNvGrpSpPr/>
          <p:nvPr/>
        </p:nvGrpSpPr>
        <p:grpSpPr>
          <a:xfrm>
            <a:off x="395536" y="5085184"/>
            <a:ext cx="2880320" cy="720080"/>
            <a:chOff x="2483768" y="5085184"/>
            <a:chExt cx="2880320" cy="720080"/>
          </a:xfrm>
        </p:grpSpPr>
        <p:sp>
          <p:nvSpPr>
            <p:cNvPr id="30" name="Rounded Rectangle 29"/>
            <p:cNvSpPr/>
            <p:nvPr/>
          </p:nvSpPr>
          <p:spPr>
            <a:xfrm>
              <a:off x="2483768" y="5085184"/>
              <a:ext cx="2880320" cy="720080"/>
            </a:xfrm>
            <a:prstGeom prst="round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37890" name="Object 2"/>
            <p:cNvGraphicFramePr>
              <a:graphicFrameLocks noChangeAspect="1"/>
            </p:cNvGraphicFramePr>
            <p:nvPr/>
          </p:nvGraphicFramePr>
          <p:xfrm>
            <a:off x="2747963" y="5272088"/>
            <a:ext cx="2401887" cy="388937"/>
          </p:xfrm>
          <a:graphic>
            <a:graphicData uri="http://schemas.openxmlformats.org/presentationml/2006/ole">
              <mc:AlternateContent xmlns:mc="http://schemas.openxmlformats.org/markup-compatibility/2006">
                <mc:Choice xmlns:v="urn:schemas-microsoft-com:vml" Requires="v">
                  <p:oleObj spid="_x0000_s265613" name="Equation" r:id="rId4" imgW="1371600" imgH="228600" progId="Equation.3">
                    <p:embed/>
                  </p:oleObj>
                </mc:Choice>
                <mc:Fallback>
                  <p:oleObj name="Equation" r:id="rId4" imgW="1371600" imgH="228600" progId="Equation.3">
                    <p:embed/>
                    <p:pic>
                      <p:nvPicPr>
                        <p:cNvPr id="0" name="Picture 1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7963" y="5272088"/>
                          <a:ext cx="2401887" cy="388937"/>
                        </a:xfrm>
                        <a:prstGeom prst="rect">
                          <a:avLst/>
                        </a:prstGeom>
                        <a:noFill/>
                        <a:extLst>
                          <a:ext uri="{909E8E84-426E-40DD-AFC4-6F175D3DCCD1}">
                            <a14:hiddenFill xmlns:a14="http://schemas.microsoft.com/office/drawing/2010/main">
                              <a:solidFill>
                                <a:srgbClr val="99CCFF"/>
                              </a:solidFill>
                            </a14:hiddenFill>
                          </a:ext>
                        </a:extLst>
                      </p:spPr>
                    </p:pic>
                  </p:oleObj>
                </mc:Fallback>
              </mc:AlternateContent>
            </a:graphicData>
          </a:graphic>
        </p:graphicFrame>
      </p:grpSp>
      <p:grpSp>
        <p:nvGrpSpPr>
          <p:cNvPr id="35" name="Group 34"/>
          <p:cNvGrpSpPr/>
          <p:nvPr/>
        </p:nvGrpSpPr>
        <p:grpSpPr>
          <a:xfrm>
            <a:off x="3635896" y="5003884"/>
            <a:ext cx="1368152" cy="751920"/>
            <a:chOff x="7092280" y="5003884"/>
            <a:chExt cx="1368152" cy="751920"/>
          </a:xfrm>
        </p:grpSpPr>
        <p:graphicFrame>
          <p:nvGraphicFramePr>
            <p:cNvPr id="37891" name="Object 3"/>
            <p:cNvGraphicFramePr>
              <a:graphicFrameLocks noChangeAspect="1"/>
            </p:cNvGraphicFramePr>
            <p:nvPr/>
          </p:nvGraphicFramePr>
          <p:xfrm>
            <a:off x="7092280" y="5373216"/>
            <a:ext cx="1173163" cy="382588"/>
          </p:xfrm>
          <a:graphic>
            <a:graphicData uri="http://schemas.openxmlformats.org/presentationml/2006/ole">
              <mc:AlternateContent xmlns:mc="http://schemas.openxmlformats.org/markup-compatibility/2006">
                <mc:Choice xmlns:v="urn:schemas-microsoft-com:vml" Requires="v">
                  <p:oleObj spid="_x0000_s265614" name="Equation" r:id="rId6" imgW="622030" imgH="203112" progId="Equation.3">
                    <p:embed/>
                  </p:oleObj>
                </mc:Choice>
                <mc:Fallback>
                  <p:oleObj name="Equation" r:id="rId6" imgW="622030" imgH="203112" progId="Equation.3">
                    <p:embed/>
                    <p:pic>
                      <p:nvPicPr>
                        <p:cNvPr id="0" name="Picture 16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92280" y="5373216"/>
                          <a:ext cx="1173163" cy="382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 name="TextBox 35"/>
            <p:cNvSpPr txBox="1"/>
            <p:nvPr/>
          </p:nvSpPr>
          <p:spPr>
            <a:xfrm>
              <a:off x="7111986" y="5003884"/>
              <a:ext cx="1348446" cy="369332"/>
            </a:xfrm>
            <a:prstGeom prst="rect">
              <a:avLst/>
            </a:prstGeom>
            <a:noFill/>
          </p:spPr>
          <p:txBody>
            <a:bodyPr wrap="none" rtlCol="0">
              <a:spAutoFit/>
            </a:bodyPr>
            <a:lstStyle/>
            <a:p>
              <a:r>
                <a:rPr lang="en-US" dirty="0" smtClean="0"/>
                <a:t>Remember…</a:t>
              </a:r>
              <a:endParaRPr lang="en-US" dirty="0"/>
            </a:p>
          </p:txBody>
        </p:sp>
      </p:grpSp>
      <p:sp>
        <p:nvSpPr>
          <p:cNvPr id="32" name="TextBox 31"/>
          <p:cNvSpPr txBox="1"/>
          <p:nvPr/>
        </p:nvSpPr>
        <p:spPr>
          <a:xfrm>
            <a:off x="4788024" y="836712"/>
            <a:ext cx="2140394" cy="369332"/>
          </a:xfrm>
          <a:prstGeom prst="rect">
            <a:avLst/>
          </a:prstGeom>
          <a:solidFill>
            <a:srgbClr val="75D1A3"/>
          </a:solidFill>
        </p:spPr>
        <p:txBody>
          <a:bodyPr wrap="none" rtlCol="0">
            <a:spAutoFit/>
          </a:bodyPr>
          <a:lstStyle/>
          <a:p>
            <a:r>
              <a:rPr lang="en-US" dirty="0" smtClean="0">
                <a:latin typeface="+mj-lt"/>
              </a:rPr>
              <a:t>French: </a:t>
            </a:r>
            <a:r>
              <a:rPr lang="fr-FR" b="1" i="1" dirty="0" smtClean="0">
                <a:latin typeface="+mj-lt"/>
              </a:rPr>
              <a:t>flux sonique</a:t>
            </a:r>
            <a:endParaRPr lang="fr-FR" b="1" i="1" dirty="0">
              <a:latin typeface="+mj-lt"/>
            </a:endParaRPr>
          </a:p>
        </p:txBody>
      </p:sp>
      <p:sp>
        <p:nvSpPr>
          <p:cNvPr id="13" name="Slide Number Placeholder 12"/>
          <p:cNvSpPr>
            <a:spLocks noGrp="1"/>
          </p:cNvSpPr>
          <p:nvPr>
            <p:ph type="sldNum" sz="quarter" idx="12"/>
          </p:nvPr>
        </p:nvSpPr>
        <p:spPr/>
        <p:txBody>
          <a:bodyPr/>
          <a:lstStyle/>
          <a:p>
            <a:fld id="{0DF7440C-D25B-4954-BC09-5BBAAA513C42}" type="slidenum">
              <a:rPr lang="en-US" smtClean="0"/>
              <a:pPr/>
              <a:t>36</a:t>
            </a:fld>
            <a:endParaRPr lang="en-US"/>
          </a:p>
        </p:txBody>
      </p:sp>
      <p:grpSp>
        <p:nvGrpSpPr>
          <p:cNvPr id="38" name="Group 37"/>
          <p:cNvGrpSpPr/>
          <p:nvPr/>
        </p:nvGrpSpPr>
        <p:grpSpPr>
          <a:xfrm>
            <a:off x="539552" y="1412776"/>
            <a:ext cx="1944216" cy="576495"/>
            <a:chOff x="539552" y="1412776"/>
            <a:chExt cx="1944216" cy="576495"/>
          </a:xfrm>
        </p:grpSpPr>
        <p:sp>
          <p:nvSpPr>
            <p:cNvPr id="4" name="Freeform 3"/>
            <p:cNvSpPr/>
            <p:nvPr/>
          </p:nvSpPr>
          <p:spPr>
            <a:xfrm>
              <a:off x="539552" y="1412776"/>
              <a:ext cx="1152128" cy="576064"/>
            </a:xfrm>
            <a:custGeom>
              <a:avLst/>
              <a:gdLst>
                <a:gd name="connsiteX0" fmla="*/ 0 w 1867437"/>
                <a:gd name="connsiteY0" fmla="*/ 12879 h 437881"/>
                <a:gd name="connsiteX1" fmla="*/ 888643 w 1867437"/>
                <a:gd name="connsiteY1" fmla="*/ 12879 h 437881"/>
                <a:gd name="connsiteX2" fmla="*/ 888643 w 1867437"/>
                <a:gd name="connsiteY2" fmla="*/ 437881 h 437881"/>
                <a:gd name="connsiteX3" fmla="*/ 1236372 w 1867437"/>
                <a:gd name="connsiteY3" fmla="*/ 437881 h 437881"/>
                <a:gd name="connsiteX4" fmla="*/ 1378040 w 1867437"/>
                <a:gd name="connsiteY4" fmla="*/ 0 h 437881"/>
                <a:gd name="connsiteX5" fmla="*/ 1867437 w 1867437"/>
                <a:gd name="connsiteY5" fmla="*/ 0 h 437881"/>
                <a:gd name="connsiteX0" fmla="*/ 0 w 1867437"/>
                <a:gd name="connsiteY0" fmla="*/ 156895 h 581897"/>
                <a:gd name="connsiteX1" fmla="*/ 838758 w 1867437"/>
                <a:gd name="connsiteY1" fmla="*/ 0 h 581897"/>
                <a:gd name="connsiteX2" fmla="*/ 888643 w 1867437"/>
                <a:gd name="connsiteY2" fmla="*/ 581897 h 581897"/>
                <a:gd name="connsiteX3" fmla="*/ 1236372 w 1867437"/>
                <a:gd name="connsiteY3" fmla="*/ 581897 h 581897"/>
                <a:gd name="connsiteX4" fmla="*/ 1378040 w 1867437"/>
                <a:gd name="connsiteY4" fmla="*/ 144016 h 581897"/>
                <a:gd name="connsiteX5" fmla="*/ 1867437 w 1867437"/>
                <a:gd name="connsiteY5" fmla="*/ 144016 h 581897"/>
                <a:gd name="connsiteX0" fmla="*/ 0 w 1867437"/>
                <a:gd name="connsiteY0" fmla="*/ 156895 h 581897"/>
                <a:gd name="connsiteX1" fmla="*/ 46670 w 1867437"/>
                <a:gd name="connsiteY1" fmla="*/ 0 h 581897"/>
                <a:gd name="connsiteX2" fmla="*/ 838758 w 1867437"/>
                <a:gd name="connsiteY2" fmla="*/ 0 h 581897"/>
                <a:gd name="connsiteX3" fmla="*/ 888643 w 1867437"/>
                <a:gd name="connsiteY3" fmla="*/ 581897 h 581897"/>
                <a:gd name="connsiteX4" fmla="*/ 1236372 w 1867437"/>
                <a:gd name="connsiteY4" fmla="*/ 581897 h 581897"/>
                <a:gd name="connsiteX5" fmla="*/ 1378040 w 1867437"/>
                <a:gd name="connsiteY5" fmla="*/ 144016 h 581897"/>
                <a:gd name="connsiteX6" fmla="*/ 1867437 w 1867437"/>
                <a:gd name="connsiteY6" fmla="*/ 144016 h 581897"/>
                <a:gd name="connsiteX0" fmla="*/ 0 w 1820767"/>
                <a:gd name="connsiteY0" fmla="*/ 0 h 581897"/>
                <a:gd name="connsiteX1" fmla="*/ 792088 w 1820767"/>
                <a:gd name="connsiteY1" fmla="*/ 0 h 581897"/>
                <a:gd name="connsiteX2" fmla="*/ 841973 w 1820767"/>
                <a:gd name="connsiteY2" fmla="*/ 581897 h 581897"/>
                <a:gd name="connsiteX3" fmla="*/ 1189702 w 1820767"/>
                <a:gd name="connsiteY3" fmla="*/ 581897 h 581897"/>
                <a:gd name="connsiteX4" fmla="*/ 1331370 w 1820767"/>
                <a:gd name="connsiteY4" fmla="*/ 144016 h 581897"/>
                <a:gd name="connsiteX5" fmla="*/ 1820767 w 1820767"/>
                <a:gd name="connsiteY5" fmla="*/ 144016 h 581897"/>
                <a:gd name="connsiteX0" fmla="*/ 0 w 1820767"/>
                <a:gd name="connsiteY0" fmla="*/ 0 h 581897"/>
                <a:gd name="connsiteX1" fmla="*/ 792088 w 1820767"/>
                <a:gd name="connsiteY1" fmla="*/ 0 h 581897"/>
                <a:gd name="connsiteX2" fmla="*/ 792088 w 1820767"/>
                <a:gd name="connsiteY2" fmla="*/ 576064 h 581897"/>
                <a:gd name="connsiteX3" fmla="*/ 1189702 w 1820767"/>
                <a:gd name="connsiteY3" fmla="*/ 581897 h 581897"/>
                <a:gd name="connsiteX4" fmla="*/ 1331370 w 1820767"/>
                <a:gd name="connsiteY4" fmla="*/ 144016 h 581897"/>
                <a:gd name="connsiteX5" fmla="*/ 1820767 w 1820767"/>
                <a:gd name="connsiteY5" fmla="*/ 144016 h 581897"/>
                <a:gd name="connsiteX0" fmla="*/ 0 w 1820767"/>
                <a:gd name="connsiteY0" fmla="*/ 0 h 581897"/>
                <a:gd name="connsiteX1" fmla="*/ 792088 w 1820767"/>
                <a:gd name="connsiteY1" fmla="*/ 0 h 581897"/>
                <a:gd name="connsiteX2" fmla="*/ 792088 w 1820767"/>
                <a:gd name="connsiteY2" fmla="*/ 576064 h 581897"/>
                <a:gd name="connsiteX3" fmla="*/ 1189702 w 1820767"/>
                <a:gd name="connsiteY3" fmla="*/ 581897 h 581897"/>
                <a:gd name="connsiteX4" fmla="*/ 1224136 w 1820767"/>
                <a:gd name="connsiteY4" fmla="*/ 216024 h 581897"/>
                <a:gd name="connsiteX5" fmla="*/ 1820767 w 1820767"/>
                <a:gd name="connsiteY5" fmla="*/ 144016 h 581897"/>
                <a:gd name="connsiteX0" fmla="*/ 0 w 1872208"/>
                <a:gd name="connsiteY0" fmla="*/ 0 h 581897"/>
                <a:gd name="connsiteX1" fmla="*/ 792088 w 1872208"/>
                <a:gd name="connsiteY1" fmla="*/ 0 h 581897"/>
                <a:gd name="connsiteX2" fmla="*/ 792088 w 1872208"/>
                <a:gd name="connsiteY2" fmla="*/ 576064 h 581897"/>
                <a:gd name="connsiteX3" fmla="*/ 1189702 w 1872208"/>
                <a:gd name="connsiteY3" fmla="*/ 581897 h 581897"/>
                <a:gd name="connsiteX4" fmla="*/ 1224136 w 1872208"/>
                <a:gd name="connsiteY4" fmla="*/ 216024 h 581897"/>
                <a:gd name="connsiteX5" fmla="*/ 1872208 w 1872208"/>
                <a:gd name="connsiteY5" fmla="*/ 216024 h 581897"/>
                <a:gd name="connsiteX0" fmla="*/ 0 w 1872208"/>
                <a:gd name="connsiteY0" fmla="*/ 0 h 581897"/>
                <a:gd name="connsiteX1" fmla="*/ 792088 w 1872208"/>
                <a:gd name="connsiteY1" fmla="*/ 0 h 581897"/>
                <a:gd name="connsiteX2" fmla="*/ 792088 w 1872208"/>
                <a:gd name="connsiteY2" fmla="*/ 576064 h 581897"/>
                <a:gd name="connsiteX3" fmla="*/ 1189702 w 1872208"/>
                <a:gd name="connsiteY3" fmla="*/ 581897 h 581897"/>
                <a:gd name="connsiteX4" fmla="*/ 1152127 w 1872208"/>
                <a:gd name="connsiteY4" fmla="*/ 72008 h 581897"/>
                <a:gd name="connsiteX5" fmla="*/ 1872208 w 1872208"/>
                <a:gd name="connsiteY5" fmla="*/ 216024 h 581897"/>
                <a:gd name="connsiteX0" fmla="*/ 0 w 1872208"/>
                <a:gd name="connsiteY0" fmla="*/ 0 h 581897"/>
                <a:gd name="connsiteX1" fmla="*/ 792088 w 1872208"/>
                <a:gd name="connsiteY1" fmla="*/ 0 h 581897"/>
                <a:gd name="connsiteX2" fmla="*/ 792088 w 1872208"/>
                <a:gd name="connsiteY2" fmla="*/ 576064 h 581897"/>
                <a:gd name="connsiteX3" fmla="*/ 1189702 w 1872208"/>
                <a:gd name="connsiteY3" fmla="*/ 581897 h 581897"/>
                <a:gd name="connsiteX4" fmla="*/ 1872208 w 1872208"/>
                <a:gd name="connsiteY4" fmla="*/ 216024 h 581897"/>
                <a:gd name="connsiteX0" fmla="*/ 0 w 1224135"/>
                <a:gd name="connsiteY0" fmla="*/ 0 h 581897"/>
                <a:gd name="connsiteX1" fmla="*/ 792088 w 1224135"/>
                <a:gd name="connsiteY1" fmla="*/ 0 h 581897"/>
                <a:gd name="connsiteX2" fmla="*/ 792088 w 1224135"/>
                <a:gd name="connsiteY2" fmla="*/ 576064 h 581897"/>
                <a:gd name="connsiteX3" fmla="*/ 1189702 w 1224135"/>
                <a:gd name="connsiteY3" fmla="*/ 581897 h 581897"/>
                <a:gd name="connsiteX4" fmla="*/ 1224135 w 1224135"/>
                <a:gd name="connsiteY4" fmla="*/ 288032 h 581897"/>
                <a:gd name="connsiteX0" fmla="*/ 0 w 1189702"/>
                <a:gd name="connsiteY0" fmla="*/ 0 h 581897"/>
                <a:gd name="connsiteX1" fmla="*/ 792088 w 1189702"/>
                <a:gd name="connsiteY1" fmla="*/ 0 h 581897"/>
                <a:gd name="connsiteX2" fmla="*/ 792088 w 1189702"/>
                <a:gd name="connsiteY2" fmla="*/ 576064 h 581897"/>
                <a:gd name="connsiteX3" fmla="*/ 1189702 w 1189702"/>
                <a:gd name="connsiteY3" fmla="*/ 581897 h 581897"/>
                <a:gd name="connsiteX0" fmla="*/ 0 w 1152128"/>
                <a:gd name="connsiteY0" fmla="*/ 0 h 576064"/>
                <a:gd name="connsiteX1" fmla="*/ 792088 w 1152128"/>
                <a:gd name="connsiteY1" fmla="*/ 0 h 576064"/>
                <a:gd name="connsiteX2" fmla="*/ 792088 w 1152128"/>
                <a:gd name="connsiteY2" fmla="*/ 576064 h 576064"/>
                <a:gd name="connsiteX3" fmla="*/ 1152128 w 1152128"/>
                <a:gd name="connsiteY3" fmla="*/ 576064 h 576064"/>
              </a:gdLst>
              <a:ahLst/>
              <a:cxnLst>
                <a:cxn ang="0">
                  <a:pos x="connsiteX0" y="connsiteY0"/>
                </a:cxn>
                <a:cxn ang="0">
                  <a:pos x="connsiteX1" y="connsiteY1"/>
                </a:cxn>
                <a:cxn ang="0">
                  <a:pos x="connsiteX2" y="connsiteY2"/>
                </a:cxn>
                <a:cxn ang="0">
                  <a:pos x="connsiteX3" y="connsiteY3"/>
                </a:cxn>
              </a:cxnLst>
              <a:rect l="l" t="t" r="r" b="b"/>
              <a:pathLst>
                <a:path w="1152128" h="576064">
                  <a:moveTo>
                    <a:pt x="0" y="0"/>
                  </a:moveTo>
                  <a:lnTo>
                    <a:pt x="792088" y="0"/>
                  </a:lnTo>
                  <a:lnTo>
                    <a:pt x="792088" y="576064"/>
                  </a:lnTo>
                  <a:lnTo>
                    <a:pt x="1152128" y="5760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Freeform 36"/>
            <p:cNvSpPr/>
            <p:nvPr/>
          </p:nvSpPr>
          <p:spPr>
            <a:xfrm flipH="1">
              <a:off x="1691680" y="1561554"/>
              <a:ext cx="792088" cy="427717"/>
            </a:xfrm>
            <a:custGeom>
              <a:avLst/>
              <a:gdLst>
                <a:gd name="connsiteX0" fmla="*/ 0 w 1867437"/>
                <a:gd name="connsiteY0" fmla="*/ 12879 h 437881"/>
                <a:gd name="connsiteX1" fmla="*/ 888643 w 1867437"/>
                <a:gd name="connsiteY1" fmla="*/ 12879 h 437881"/>
                <a:gd name="connsiteX2" fmla="*/ 888643 w 1867437"/>
                <a:gd name="connsiteY2" fmla="*/ 437881 h 437881"/>
                <a:gd name="connsiteX3" fmla="*/ 1236372 w 1867437"/>
                <a:gd name="connsiteY3" fmla="*/ 437881 h 437881"/>
                <a:gd name="connsiteX4" fmla="*/ 1378040 w 1867437"/>
                <a:gd name="connsiteY4" fmla="*/ 0 h 437881"/>
                <a:gd name="connsiteX5" fmla="*/ 1867437 w 1867437"/>
                <a:gd name="connsiteY5" fmla="*/ 0 h 437881"/>
                <a:gd name="connsiteX0" fmla="*/ 0 w 1867437"/>
                <a:gd name="connsiteY0" fmla="*/ 156895 h 581897"/>
                <a:gd name="connsiteX1" fmla="*/ 838758 w 1867437"/>
                <a:gd name="connsiteY1" fmla="*/ 0 h 581897"/>
                <a:gd name="connsiteX2" fmla="*/ 888643 w 1867437"/>
                <a:gd name="connsiteY2" fmla="*/ 581897 h 581897"/>
                <a:gd name="connsiteX3" fmla="*/ 1236372 w 1867437"/>
                <a:gd name="connsiteY3" fmla="*/ 581897 h 581897"/>
                <a:gd name="connsiteX4" fmla="*/ 1378040 w 1867437"/>
                <a:gd name="connsiteY4" fmla="*/ 144016 h 581897"/>
                <a:gd name="connsiteX5" fmla="*/ 1867437 w 1867437"/>
                <a:gd name="connsiteY5" fmla="*/ 144016 h 581897"/>
                <a:gd name="connsiteX0" fmla="*/ 0 w 1867437"/>
                <a:gd name="connsiteY0" fmla="*/ 156895 h 581897"/>
                <a:gd name="connsiteX1" fmla="*/ 46670 w 1867437"/>
                <a:gd name="connsiteY1" fmla="*/ 0 h 581897"/>
                <a:gd name="connsiteX2" fmla="*/ 838758 w 1867437"/>
                <a:gd name="connsiteY2" fmla="*/ 0 h 581897"/>
                <a:gd name="connsiteX3" fmla="*/ 888643 w 1867437"/>
                <a:gd name="connsiteY3" fmla="*/ 581897 h 581897"/>
                <a:gd name="connsiteX4" fmla="*/ 1236372 w 1867437"/>
                <a:gd name="connsiteY4" fmla="*/ 581897 h 581897"/>
                <a:gd name="connsiteX5" fmla="*/ 1378040 w 1867437"/>
                <a:gd name="connsiteY5" fmla="*/ 144016 h 581897"/>
                <a:gd name="connsiteX6" fmla="*/ 1867437 w 1867437"/>
                <a:gd name="connsiteY6" fmla="*/ 144016 h 581897"/>
                <a:gd name="connsiteX0" fmla="*/ 0 w 1820767"/>
                <a:gd name="connsiteY0" fmla="*/ 0 h 581897"/>
                <a:gd name="connsiteX1" fmla="*/ 792088 w 1820767"/>
                <a:gd name="connsiteY1" fmla="*/ 0 h 581897"/>
                <a:gd name="connsiteX2" fmla="*/ 841973 w 1820767"/>
                <a:gd name="connsiteY2" fmla="*/ 581897 h 581897"/>
                <a:gd name="connsiteX3" fmla="*/ 1189702 w 1820767"/>
                <a:gd name="connsiteY3" fmla="*/ 581897 h 581897"/>
                <a:gd name="connsiteX4" fmla="*/ 1331370 w 1820767"/>
                <a:gd name="connsiteY4" fmla="*/ 144016 h 581897"/>
                <a:gd name="connsiteX5" fmla="*/ 1820767 w 1820767"/>
                <a:gd name="connsiteY5" fmla="*/ 144016 h 581897"/>
                <a:gd name="connsiteX0" fmla="*/ 0 w 1820767"/>
                <a:gd name="connsiteY0" fmla="*/ 0 h 581897"/>
                <a:gd name="connsiteX1" fmla="*/ 792088 w 1820767"/>
                <a:gd name="connsiteY1" fmla="*/ 0 h 581897"/>
                <a:gd name="connsiteX2" fmla="*/ 792088 w 1820767"/>
                <a:gd name="connsiteY2" fmla="*/ 576064 h 581897"/>
                <a:gd name="connsiteX3" fmla="*/ 1189702 w 1820767"/>
                <a:gd name="connsiteY3" fmla="*/ 581897 h 581897"/>
                <a:gd name="connsiteX4" fmla="*/ 1331370 w 1820767"/>
                <a:gd name="connsiteY4" fmla="*/ 144016 h 581897"/>
                <a:gd name="connsiteX5" fmla="*/ 1820767 w 1820767"/>
                <a:gd name="connsiteY5" fmla="*/ 144016 h 581897"/>
                <a:gd name="connsiteX0" fmla="*/ 0 w 1820767"/>
                <a:gd name="connsiteY0" fmla="*/ 0 h 581897"/>
                <a:gd name="connsiteX1" fmla="*/ 792088 w 1820767"/>
                <a:gd name="connsiteY1" fmla="*/ 0 h 581897"/>
                <a:gd name="connsiteX2" fmla="*/ 792088 w 1820767"/>
                <a:gd name="connsiteY2" fmla="*/ 576064 h 581897"/>
                <a:gd name="connsiteX3" fmla="*/ 1189702 w 1820767"/>
                <a:gd name="connsiteY3" fmla="*/ 581897 h 581897"/>
                <a:gd name="connsiteX4" fmla="*/ 1224136 w 1820767"/>
                <a:gd name="connsiteY4" fmla="*/ 216024 h 581897"/>
                <a:gd name="connsiteX5" fmla="*/ 1820767 w 1820767"/>
                <a:gd name="connsiteY5" fmla="*/ 144016 h 581897"/>
                <a:gd name="connsiteX0" fmla="*/ 0 w 1872208"/>
                <a:gd name="connsiteY0" fmla="*/ 0 h 581897"/>
                <a:gd name="connsiteX1" fmla="*/ 792088 w 1872208"/>
                <a:gd name="connsiteY1" fmla="*/ 0 h 581897"/>
                <a:gd name="connsiteX2" fmla="*/ 792088 w 1872208"/>
                <a:gd name="connsiteY2" fmla="*/ 576064 h 581897"/>
                <a:gd name="connsiteX3" fmla="*/ 1189702 w 1872208"/>
                <a:gd name="connsiteY3" fmla="*/ 581897 h 581897"/>
                <a:gd name="connsiteX4" fmla="*/ 1224136 w 1872208"/>
                <a:gd name="connsiteY4" fmla="*/ 216024 h 581897"/>
                <a:gd name="connsiteX5" fmla="*/ 1872208 w 1872208"/>
                <a:gd name="connsiteY5" fmla="*/ 216024 h 581897"/>
                <a:gd name="connsiteX0" fmla="*/ 0 w 1872208"/>
                <a:gd name="connsiteY0" fmla="*/ 0 h 581897"/>
                <a:gd name="connsiteX1" fmla="*/ 792088 w 1872208"/>
                <a:gd name="connsiteY1" fmla="*/ 0 h 581897"/>
                <a:gd name="connsiteX2" fmla="*/ 792088 w 1872208"/>
                <a:gd name="connsiteY2" fmla="*/ 576064 h 581897"/>
                <a:gd name="connsiteX3" fmla="*/ 1189702 w 1872208"/>
                <a:gd name="connsiteY3" fmla="*/ 581897 h 581897"/>
                <a:gd name="connsiteX4" fmla="*/ 1152127 w 1872208"/>
                <a:gd name="connsiteY4" fmla="*/ 72008 h 581897"/>
                <a:gd name="connsiteX5" fmla="*/ 1872208 w 1872208"/>
                <a:gd name="connsiteY5" fmla="*/ 216024 h 581897"/>
                <a:gd name="connsiteX0" fmla="*/ 0 w 1872208"/>
                <a:gd name="connsiteY0" fmla="*/ 0 h 581897"/>
                <a:gd name="connsiteX1" fmla="*/ 792088 w 1872208"/>
                <a:gd name="connsiteY1" fmla="*/ 0 h 581897"/>
                <a:gd name="connsiteX2" fmla="*/ 792088 w 1872208"/>
                <a:gd name="connsiteY2" fmla="*/ 576064 h 581897"/>
                <a:gd name="connsiteX3" fmla="*/ 1189702 w 1872208"/>
                <a:gd name="connsiteY3" fmla="*/ 581897 h 581897"/>
                <a:gd name="connsiteX4" fmla="*/ 1872208 w 1872208"/>
                <a:gd name="connsiteY4" fmla="*/ 216024 h 581897"/>
                <a:gd name="connsiteX0" fmla="*/ 0 w 1224135"/>
                <a:gd name="connsiteY0" fmla="*/ 0 h 581897"/>
                <a:gd name="connsiteX1" fmla="*/ 792088 w 1224135"/>
                <a:gd name="connsiteY1" fmla="*/ 0 h 581897"/>
                <a:gd name="connsiteX2" fmla="*/ 792088 w 1224135"/>
                <a:gd name="connsiteY2" fmla="*/ 576064 h 581897"/>
                <a:gd name="connsiteX3" fmla="*/ 1189702 w 1224135"/>
                <a:gd name="connsiteY3" fmla="*/ 581897 h 581897"/>
                <a:gd name="connsiteX4" fmla="*/ 1224135 w 1224135"/>
                <a:gd name="connsiteY4" fmla="*/ 288032 h 581897"/>
                <a:gd name="connsiteX0" fmla="*/ 0 w 1189702"/>
                <a:gd name="connsiteY0" fmla="*/ 0 h 581897"/>
                <a:gd name="connsiteX1" fmla="*/ 792088 w 1189702"/>
                <a:gd name="connsiteY1" fmla="*/ 0 h 581897"/>
                <a:gd name="connsiteX2" fmla="*/ 792088 w 1189702"/>
                <a:gd name="connsiteY2" fmla="*/ 576064 h 581897"/>
                <a:gd name="connsiteX3" fmla="*/ 1189702 w 1189702"/>
                <a:gd name="connsiteY3" fmla="*/ 581897 h 581897"/>
                <a:gd name="connsiteX0" fmla="*/ 0 w 792088"/>
                <a:gd name="connsiteY0" fmla="*/ 0 h 576064"/>
                <a:gd name="connsiteX1" fmla="*/ 792088 w 792088"/>
                <a:gd name="connsiteY1" fmla="*/ 0 h 576064"/>
                <a:gd name="connsiteX2" fmla="*/ 792088 w 792088"/>
                <a:gd name="connsiteY2" fmla="*/ 576064 h 576064"/>
              </a:gdLst>
              <a:ahLst/>
              <a:cxnLst>
                <a:cxn ang="0">
                  <a:pos x="connsiteX0" y="connsiteY0"/>
                </a:cxn>
                <a:cxn ang="0">
                  <a:pos x="connsiteX1" y="connsiteY1"/>
                </a:cxn>
                <a:cxn ang="0">
                  <a:pos x="connsiteX2" y="connsiteY2"/>
                </a:cxn>
              </a:cxnLst>
              <a:rect l="l" t="t" r="r" b="b"/>
              <a:pathLst>
                <a:path w="792088" h="576064">
                  <a:moveTo>
                    <a:pt x="0" y="0"/>
                  </a:moveTo>
                  <a:lnTo>
                    <a:pt x="792088" y="0"/>
                  </a:lnTo>
                  <a:lnTo>
                    <a:pt x="792088" y="5760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42" name="Group 41"/>
          <p:cNvGrpSpPr/>
          <p:nvPr/>
        </p:nvGrpSpPr>
        <p:grpSpPr>
          <a:xfrm flipV="1">
            <a:off x="539552" y="2060848"/>
            <a:ext cx="1944216" cy="576495"/>
            <a:chOff x="539552" y="1412776"/>
            <a:chExt cx="1944216" cy="576495"/>
          </a:xfrm>
        </p:grpSpPr>
        <p:sp>
          <p:nvSpPr>
            <p:cNvPr id="43" name="Freeform 42"/>
            <p:cNvSpPr/>
            <p:nvPr/>
          </p:nvSpPr>
          <p:spPr>
            <a:xfrm>
              <a:off x="539552" y="1412776"/>
              <a:ext cx="1152128" cy="576064"/>
            </a:xfrm>
            <a:custGeom>
              <a:avLst/>
              <a:gdLst>
                <a:gd name="connsiteX0" fmla="*/ 0 w 1867437"/>
                <a:gd name="connsiteY0" fmla="*/ 12879 h 437881"/>
                <a:gd name="connsiteX1" fmla="*/ 888643 w 1867437"/>
                <a:gd name="connsiteY1" fmla="*/ 12879 h 437881"/>
                <a:gd name="connsiteX2" fmla="*/ 888643 w 1867437"/>
                <a:gd name="connsiteY2" fmla="*/ 437881 h 437881"/>
                <a:gd name="connsiteX3" fmla="*/ 1236372 w 1867437"/>
                <a:gd name="connsiteY3" fmla="*/ 437881 h 437881"/>
                <a:gd name="connsiteX4" fmla="*/ 1378040 w 1867437"/>
                <a:gd name="connsiteY4" fmla="*/ 0 h 437881"/>
                <a:gd name="connsiteX5" fmla="*/ 1867437 w 1867437"/>
                <a:gd name="connsiteY5" fmla="*/ 0 h 437881"/>
                <a:gd name="connsiteX0" fmla="*/ 0 w 1867437"/>
                <a:gd name="connsiteY0" fmla="*/ 156895 h 581897"/>
                <a:gd name="connsiteX1" fmla="*/ 838758 w 1867437"/>
                <a:gd name="connsiteY1" fmla="*/ 0 h 581897"/>
                <a:gd name="connsiteX2" fmla="*/ 888643 w 1867437"/>
                <a:gd name="connsiteY2" fmla="*/ 581897 h 581897"/>
                <a:gd name="connsiteX3" fmla="*/ 1236372 w 1867437"/>
                <a:gd name="connsiteY3" fmla="*/ 581897 h 581897"/>
                <a:gd name="connsiteX4" fmla="*/ 1378040 w 1867437"/>
                <a:gd name="connsiteY4" fmla="*/ 144016 h 581897"/>
                <a:gd name="connsiteX5" fmla="*/ 1867437 w 1867437"/>
                <a:gd name="connsiteY5" fmla="*/ 144016 h 581897"/>
                <a:gd name="connsiteX0" fmla="*/ 0 w 1867437"/>
                <a:gd name="connsiteY0" fmla="*/ 156895 h 581897"/>
                <a:gd name="connsiteX1" fmla="*/ 46670 w 1867437"/>
                <a:gd name="connsiteY1" fmla="*/ 0 h 581897"/>
                <a:gd name="connsiteX2" fmla="*/ 838758 w 1867437"/>
                <a:gd name="connsiteY2" fmla="*/ 0 h 581897"/>
                <a:gd name="connsiteX3" fmla="*/ 888643 w 1867437"/>
                <a:gd name="connsiteY3" fmla="*/ 581897 h 581897"/>
                <a:gd name="connsiteX4" fmla="*/ 1236372 w 1867437"/>
                <a:gd name="connsiteY4" fmla="*/ 581897 h 581897"/>
                <a:gd name="connsiteX5" fmla="*/ 1378040 w 1867437"/>
                <a:gd name="connsiteY5" fmla="*/ 144016 h 581897"/>
                <a:gd name="connsiteX6" fmla="*/ 1867437 w 1867437"/>
                <a:gd name="connsiteY6" fmla="*/ 144016 h 581897"/>
                <a:gd name="connsiteX0" fmla="*/ 0 w 1820767"/>
                <a:gd name="connsiteY0" fmla="*/ 0 h 581897"/>
                <a:gd name="connsiteX1" fmla="*/ 792088 w 1820767"/>
                <a:gd name="connsiteY1" fmla="*/ 0 h 581897"/>
                <a:gd name="connsiteX2" fmla="*/ 841973 w 1820767"/>
                <a:gd name="connsiteY2" fmla="*/ 581897 h 581897"/>
                <a:gd name="connsiteX3" fmla="*/ 1189702 w 1820767"/>
                <a:gd name="connsiteY3" fmla="*/ 581897 h 581897"/>
                <a:gd name="connsiteX4" fmla="*/ 1331370 w 1820767"/>
                <a:gd name="connsiteY4" fmla="*/ 144016 h 581897"/>
                <a:gd name="connsiteX5" fmla="*/ 1820767 w 1820767"/>
                <a:gd name="connsiteY5" fmla="*/ 144016 h 581897"/>
                <a:gd name="connsiteX0" fmla="*/ 0 w 1820767"/>
                <a:gd name="connsiteY0" fmla="*/ 0 h 581897"/>
                <a:gd name="connsiteX1" fmla="*/ 792088 w 1820767"/>
                <a:gd name="connsiteY1" fmla="*/ 0 h 581897"/>
                <a:gd name="connsiteX2" fmla="*/ 792088 w 1820767"/>
                <a:gd name="connsiteY2" fmla="*/ 576064 h 581897"/>
                <a:gd name="connsiteX3" fmla="*/ 1189702 w 1820767"/>
                <a:gd name="connsiteY3" fmla="*/ 581897 h 581897"/>
                <a:gd name="connsiteX4" fmla="*/ 1331370 w 1820767"/>
                <a:gd name="connsiteY4" fmla="*/ 144016 h 581897"/>
                <a:gd name="connsiteX5" fmla="*/ 1820767 w 1820767"/>
                <a:gd name="connsiteY5" fmla="*/ 144016 h 581897"/>
                <a:gd name="connsiteX0" fmla="*/ 0 w 1820767"/>
                <a:gd name="connsiteY0" fmla="*/ 0 h 581897"/>
                <a:gd name="connsiteX1" fmla="*/ 792088 w 1820767"/>
                <a:gd name="connsiteY1" fmla="*/ 0 h 581897"/>
                <a:gd name="connsiteX2" fmla="*/ 792088 w 1820767"/>
                <a:gd name="connsiteY2" fmla="*/ 576064 h 581897"/>
                <a:gd name="connsiteX3" fmla="*/ 1189702 w 1820767"/>
                <a:gd name="connsiteY3" fmla="*/ 581897 h 581897"/>
                <a:gd name="connsiteX4" fmla="*/ 1224136 w 1820767"/>
                <a:gd name="connsiteY4" fmla="*/ 216024 h 581897"/>
                <a:gd name="connsiteX5" fmla="*/ 1820767 w 1820767"/>
                <a:gd name="connsiteY5" fmla="*/ 144016 h 581897"/>
                <a:gd name="connsiteX0" fmla="*/ 0 w 1872208"/>
                <a:gd name="connsiteY0" fmla="*/ 0 h 581897"/>
                <a:gd name="connsiteX1" fmla="*/ 792088 w 1872208"/>
                <a:gd name="connsiteY1" fmla="*/ 0 h 581897"/>
                <a:gd name="connsiteX2" fmla="*/ 792088 w 1872208"/>
                <a:gd name="connsiteY2" fmla="*/ 576064 h 581897"/>
                <a:gd name="connsiteX3" fmla="*/ 1189702 w 1872208"/>
                <a:gd name="connsiteY3" fmla="*/ 581897 h 581897"/>
                <a:gd name="connsiteX4" fmla="*/ 1224136 w 1872208"/>
                <a:gd name="connsiteY4" fmla="*/ 216024 h 581897"/>
                <a:gd name="connsiteX5" fmla="*/ 1872208 w 1872208"/>
                <a:gd name="connsiteY5" fmla="*/ 216024 h 581897"/>
                <a:gd name="connsiteX0" fmla="*/ 0 w 1872208"/>
                <a:gd name="connsiteY0" fmla="*/ 0 h 581897"/>
                <a:gd name="connsiteX1" fmla="*/ 792088 w 1872208"/>
                <a:gd name="connsiteY1" fmla="*/ 0 h 581897"/>
                <a:gd name="connsiteX2" fmla="*/ 792088 w 1872208"/>
                <a:gd name="connsiteY2" fmla="*/ 576064 h 581897"/>
                <a:gd name="connsiteX3" fmla="*/ 1189702 w 1872208"/>
                <a:gd name="connsiteY3" fmla="*/ 581897 h 581897"/>
                <a:gd name="connsiteX4" fmla="*/ 1152127 w 1872208"/>
                <a:gd name="connsiteY4" fmla="*/ 72008 h 581897"/>
                <a:gd name="connsiteX5" fmla="*/ 1872208 w 1872208"/>
                <a:gd name="connsiteY5" fmla="*/ 216024 h 581897"/>
                <a:gd name="connsiteX0" fmla="*/ 0 w 1872208"/>
                <a:gd name="connsiteY0" fmla="*/ 0 h 581897"/>
                <a:gd name="connsiteX1" fmla="*/ 792088 w 1872208"/>
                <a:gd name="connsiteY1" fmla="*/ 0 h 581897"/>
                <a:gd name="connsiteX2" fmla="*/ 792088 w 1872208"/>
                <a:gd name="connsiteY2" fmla="*/ 576064 h 581897"/>
                <a:gd name="connsiteX3" fmla="*/ 1189702 w 1872208"/>
                <a:gd name="connsiteY3" fmla="*/ 581897 h 581897"/>
                <a:gd name="connsiteX4" fmla="*/ 1872208 w 1872208"/>
                <a:gd name="connsiteY4" fmla="*/ 216024 h 581897"/>
                <a:gd name="connsiteX0" fmla="*/ 0 w 1224135"/>
                <a:gd name="connsiteY0" fmla="*/ 0 h 581897"/>
                <a:gd name="connsiteX1" fmla="*/ 792088 w 1224135"/>
                <a:gd name="connsiteY1" fmla="*/ 0 h 581897"/>
                <a:gd name="connsiteX2" fmla="*/ 792088 w 1224135"/>
                <a:gd name="connsiteY2" fmla="*/ 576064 h 581897"/>
                <a:gd name="connsiteX3" fmla="*/ 1189702 w 1224135"/>
                <a:gd name="connsiteY3" fmla="*/ 581897 h 581897"/>
                <a:gd name="connsiteX4" fmla="*/ 1224135 w 1224135"/>
                <a:gd name="connsiteY4" fmla="*/ 288032 h 581897"/>
                <a:gd name="connsiteX0" fmla="*/ 0 w 1189702"/>
                <a:gd name="connsiteY0" fmla="*/ 0 h 581897"/>
                <a:gd name="connsiteX1" fmla="*/ 792088 w 1189702"/>
                <a:gd name="connsiteY1" fmla="*/ 0 h 581897"/>
                <a:gd name="connsiteX2" fmla="*/ 792088 w 1189702"/>
                <a:gd name="connsiteY2" fmla="*/ 576064 h 581897"/>
                <a:gd name="connsiteX3" fmla="*/ 1189702 w 1189702"/>
                <a:gd name="connsiteY3" fmla="*/ 581897 h 581897"/>
                <a:gd name="connsiteX0" fmla="*/ 0 w 1152128"/>
                <a:gd name="connsiteY0" fmla="*/ 0 h 576064"/>
                <a:gd name="connsiteX1" fmla="*/ 792088 w 1152128"/>
                <a:gd name="connsiteY1" fmla="*/ 0 h 576064"/>
                <a:gd name="connsiteX2" fmla="*/ 792088 w 1152128"/>
                <a:gd name="connsiteY2" fmla="*/ 576064 h 576064"/>
                <a:gd name="connsiteX3" fmla="*/ 1152128 w 1152128"/>
                <a:gd name="connsiteY3" fmla="*/ 576064 h 576064"/>
              </a:gdLst>
              <a:ahLst/>
              <a:cxnLst>
                <a:cxn ang="0">
                  <a:pos x="connsiteX0" y="connsiteY0"/>
                </a:cxn>
                <a:cxn ang="0">
                  <a:pos x="connsiteX1" y="connsiteY1"/>
                </a:cxn>
                <a:cxn ang="0">
                  <a:pos x="connsiteX2" y="connsiteY2"/>
                </a:cxn>
                <a:cxn ang="0">
                  <a:pos x="connsiteX3" y="connsiteY3"/>
                </a:cxn>
              </a:cxnLst>
              <a:rect l="l" t="t" r="r" b="b"/>
              <a:pathLst>
                <a:path w="1152128" h="576064">
                  <a:moveTo>
                    <a:pt x="0" y="0"/>
                  </a:moveTo>
                  <a:lnTo>
                    <a:pt x="792088" y="0"/>
                  </a:lnTo>
                  <a:lnTo>
                    <a:pt x="792088" y="576064"/>
                  </a:lnTo>
                  <a:lnTo>
                    <a:pt x="1152128" y="5760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Freeform 43"/>
            <p:cNvSpPr/>
            <p:nvPr/>
          </p:nvSpPr>
          <p:spPr>
            <a:xfrm flipH="1">
              <a:off x="1691680" y="1561554"/>
              <a:ext cx="792088" cy="427717"/>
            </a:xfrm>
            <a:custGeom>
              <a:avLst/>
              <a:gdLst>
                <a:gd name="connsiteX0" fmla="*/ 0 w 1867437"/>
                <a:gd name="connsiteY0" fmla="*/ 12879 h 437881"/>
                <a:gd name="connsiteX1" fmla="*/ 888643 w 1867437"/>
                <a:gd name="connsiteY1" fmla="*/ 12879 h 437881"/>
                <a:gd name="connsiteX2" fmla="*/ 888643 w 1867437"/>
                <a:gd name="connsiteY2" fmla="*/ 437881 h 437881"/>
                <a:gd name="connsiteX3" fmla="*/ 1236372 w 1867437"/>
                <a:gd name="connsiteY3" fmla="*/ 437881 h 437881"/>
                <a:gd name="connsiteX4" fmla="*/ 1378040 w 1867437"/>
                <a:gd name="connsiteY4" fmla="*/ 0 h 437881"/>
                <a:gd name="connsiteX5" fmla="*/ 1867437 w 1867437"/>
                <a:gd name="connsiteY5" fmla="*/ 0 h 437881"/>
                <a:gd name="connsiteX0" fmla="*/ 0 w 1867437"/>
                <a:gd name="connsiteY0" fmla="*/ 156895 h 581897"/>
                <a:gd name="connsiteX1" fmla="*/ 838758 w 1867437"/>
                <a:gd name="connsiteY1" fmla="*/ 0 h 581897"/>
                <a:gd name="connsiteX2" fmla="*/ 888643 w 1867437"/>
                <a:gd name="connsiteY2" fmla="*/ 581897 h 581897"/>
                <a:gd name="connsiteX3" fmla="*/ 1236372 w 1867437"/>
                <a:gd name="connsiteY3" fmla="*/ 581897 h 581897"/>
                <a:gd name="connsiteX4" fmla="*/ 1378040 w 1867437"/>
                <a:gd name="connsiteY4" fmla="*/ 144016 h 581897"/>
                <a:gd name="connsiteX5" fmla="*/ 1867437 w 1867437"/>
                <a:gd name="connsiteY5" fmla="*/ 144016 h 581897"/>
                <a:gd name="connsiteX0" fmla="*/ 0 w 1867437"/>
                <a:gd name="connsiteY0" fmla="*/ 156895 h 581897"/>
                <a:gd name="connsiteX1" fmla="*/ 46670 w 1867437"/>
                <a:gd name="connsiteY1" fmla="*/ 0 h 581897"/>
                <a:gd name="connsiteX2" fmla="*/ 838758 w 1867437"/>
                <a:gd name="connsiteY2" fmla="*/ 0 h 581897"/>
                <a:gd name="connsiteX3" fmla="*/ 888643 w 1867437"/>
                <a:gd name="connsiteY3" fmla="*/ 581897 h 581897"/>
                <a:gd name="connsiteX4" fmla="*/ 1236372 w 1867437"/>
                <a:gd name="connsiteY4" fmla="*/ 581897 h 581897"/>
                <a:gd name="connsiteX5" fmla="*/ 1378040 w 1867437"/>
                <a:gd name="connsiteY5" fmla="*/ 144016 h 581897"/>
                <a:gd name="connsiteX6" fmla="*/ 1867437 w 1867437"/>
                <a:gd name="connsiteY6" fmla="*/ 144016 h 581897"/>
                <a:gd name="connsiteX0" fmla="*/ 0 w 1820767"/>
                <a:gd name="connsiteY0" fmla="*/ 0 h 581897"/>
                <a:gd name="connsiteX1" fmla="*/ 792088 w 1820767"/>
                <a:gd name="connsiteY1" fmla="*/ 0 h 581897"/>
                <a:gd name="connsiteX2" fmla="*/ 841973 w 1820767"/>
                <a:gd name="connsiteY2" fmla="*/ 581897 h 581897"/>
                <a:gd name="connsiteX3" fmla="*/ 1189702 w 1820767"/>
                <a:gd name="connsiteY3" fmla="*/ 581897 h 581897"/>
                <a:gd name="connsiteX4" fmla="*/ 1331370 w 1820767"/>
                <a:gd name="connsiteY4" fmla="*/ 144016 h 581897"/>
                <a:gd name="connsiteX5" fmla="*/ 1820767 w 1820767"/>
                <a:gd name="connsiteY5" fmla="*/ 144016 h 581897"/>
                <a:gd name="connsiteX0" fmla="*/ 0 w 1820767"/>
                <a:gd name="connsiteY0" fmla="*/ 0 h 581897"/>
                <a:gd name="connsiteX1" fmla="*/ 792088 w 1820767"/>
                <a:gd name="connsiteY1" fmla="*/ 0 h 581897"/>
                <a:gd name="connsiteX2" fmla="*/ 792088 w 1820767"/>
                <a:gd name="connsiteY2" fmla="*/ 576064 h 581897"/>
                <a:gd name="connsiteX3" fmla="*/ 1189702 w 1820767"/>
                <a:gd name="connsiteY3" fmla="*/ 581897 h 581897"/>
                <a:gd name="connsiteX4" fmla="*/ 1331370 w 1820767"/>
                <a:gd name="connsiteY4" fmla="*/ 144016 h 581897"/>
                <a:gd name="connsiteX5" fmla="*/ 1820767 w 1820767"/>
                <a:gd name="connsiteY5" fmla="*/ 144016 h 581897"/>
                <a:gd name="connsiteX0" fmla="*/ 0 w 1820767"/>
                <a:gd name="connsiteY0" fmla="*/ 0 h 581897"/>
                <a:gd name="connsiteX1" fmla="*/ 792088 w 1820767"/>
                <a:gd name="connsiteY1" fmla="*/ 0 h 581897"/>
                <a:gd name="connsiteX2" fmla="*/ 792088 w 1820767"/>
                <a:gd name="connsiteY2" fmla="*/ 576064 h 581897"/>
                <a:gd name="connsiteX3" fmla="*/ 1189702 w 1820767"/>
                <a:gd name="connsiteY3" fmla="*/ 581897 h 581897"/>
                <a:gd name="connsiteX4" fmla="*/ 1224136 w 1820767"/>
                <a:gd name="connsiteY4" fmla="*/ 216024 h 581897"/>
                <a:gd name="connsiteX5" fmla="*/ 1820767 w 1820767"/>
                <a:gd name="connsiteY5" fmla="*/ 144016 h 581897"/>
                <a:gd name="connsiteX0" fmla="*/ 0 w 1872208"/>
                <a:gd name="connsiteY0" fmla="*/ 0 h 581897"/>
                <a:gd name="connsiteX1" fmla="*/ 792088 w 1872208"/>
                <a:gd name="connsiteY1" fmla="*/ 0 h 581897"/>
                <a:gd name="connsiteX2" fmla="*/ 792088 w 1872208"/>
                <a:gd name="connsiteY2" fmla="*/ 576064 h 581897"/>
                <a:gd name="connsiteX3" fmla="*/ 1189702 w 1872208"/>
                <a:gd name="connsiteY3" fmla="*/ 581897 h 581897"/>
                <a:gd name="connsiteX4" fmla="*/ 1224136 w 1872208"/>
                <a:gd name="connsiteY4" fmla="*/ 216024 h 581897"/>
                <a:gd name="connsiteX5" fmla="*/ 1872208 w 1872208"/>
                <a:gd name="connsiteY5" fmla="*/ 216024 h 581897"/>
                <a:gd name="connsiteX0" fmla="*/ 0 w 1872208"/>
                <a:gd name="connsiteY0" fmla="*/ 0 h 581897"/>
                <a:gd name="connsiteX1" fmla="*/ 792088 w 1872208"/>
                <a:gd name="connsiteY1" fmla="*/ 0 h 581897"/>
                <a:gd name="connsiteX2" fmla="*/ 792088 w 1872208"/>
                <a:gd name="connsiteY2" fmla="*/ 576064 h 581897"/>
                <a:gd name="connsiteX3" fmla="*/ 1189702 w 1872208"/>
                <a:gd name="connsiteY3" fmla="*/ 581897 h 581897"/>
                <a:gd name="connsiteX4" fmla="*/ 1152127 w 1872208"/>
                <a:gd name="connsiteY4" fmla="*/ 72008 h 581897"/>
                <a:gd name="connsiteX5" fmla="*/ 1872208 w 1872208"/>
                <a:gd name="connsiteY5" fmla="*/ 216024 h 581897"/>
                <a:gd name="connsiteX0" fmla="*/ 0 w 1872208"/>
                <a:gd name="connsiteY0" fmla="*/ 0 h 581897"/>
                <a:gd name="connsiteX1" fmla="*/ 792088 w 1872208"/>
                <a:gd name="connsiteY1" fmla="*/ 0 h 581897"/>
                <a:gd name="connsiteX2" fmla="*/ 792088 w 1872208"/>
                <a:gd name="connsiteY2" fmla="*/ 576064 h 581897"/>
                <a:gd name="connsiteX3" fmla="*/ 1189702 w 1872208"/>
                <a:gd name="connsiteY3" fmla="*/ 581897 h 581897"/>
                <a:gd name="connsiteX4" fmla="*/ 1872208 w 1872208"/>
                <a:gd name="connsiteY4" fmla="*/ 216024 h 581897"/>
                <a:gd name="connsiteX0" fmla="*/ 0 w 1224135"/>
                <a:gd name="connsiteY0" fmla="*/ 0 h 581897"/>
                <a:gd name="connsiteX1" fmla="*/ 792088 w 1224135"/>
                <a:gd name="connsiteY1" fmla="*/ 0 h 581897"/>
                <a:gd name="connsiteX2" fmla="*/ 792088 w 1224135"/>
                <a:gd name="connsiteY2" fmla="*/ 576064 h 581897"/>
                <a:gd name="connsiteX3" fmla="*/ 1189702 w 1224135"/>
                <a:gd name="connsiteY3" fmla="*/ 581897 h 581897"/>
                <a:gd name="connsiteX4" fmla="*/ 1224135 w 1224135"/>
                <a:gd name="connsiteY4" fmla="*/ 288032 h 581897"/>
                <a:gd name="connsiteX0" fmla="*/ 0 w 1189702"/>
                <a:gd name="connsiteY0" fmla="*/ 0 h 581897"/>
                <a:gd name="connsiteX1" fmla="*/ 792088 w 1189702"/>
                <a:gd name="connsiteY1" fmla="*/ 0 h 581897"/>
                <a:gd name="connsiteX2" fmla="*/ 792088 w 1189702"/>
                <a:gd name="connsiteY2" fmla="*/ 576064 h 581897"/>
                <a:gd name="connsiteX3" fmla="*/ 1189702 w 1189702"/>
                <a:gd name="connsiteY3" fmla="*/ 581897 h 581897"/>
                <a:gd name="connsiteX0" fmla="*/ 0 w 792088"/>
                <a:gd name="connsiteY0" fmla="*/ 0 h 576064"/>
                <a:gd name="connsiteX1" fmla="*/ 792088 w 792088"/>
                <a:gd name="connsiteY1" fmla="*/ 0 h 576064"/>
                <a:gd name="connsiteX2" fmla="*/ 792088 w 792088"/>
                <a:gd name="connsiteY2" fmla="*/ 576064 h 576064"/>
              </a:gdLst>
              <a:ahLst/>
              <a:cxnLst>
                <a:cxn ang="0">
                  <a:pos x="connsiteX0" y="connsiteY0"/>
                </a:cxn>
                <a:cxn ang="0">
                  <a:pos x="connsiteX1" y="connsiteY1"/>
                </a:cxn>
                <a:cxn ang="0">
                  <a:pos x="connsiteX2" y="connsiteY2"/>
                </a:cxn>
              </a:cxnLst>
              <a:rect l="l" t="t" r="r" b="b"/>
              <a:pathLst>
                <a:path w="792088" h="576064">
                  <a:moveTo>
                    <a:pt x="0" y="0"/>
                  </a:moveTo>
                  <a:lnTo>
                    <a:pt x="792088" y="0"/>
                  </a:lnTo>
                  <a:lnTo>
                    <a:pt x="792088" y="5760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45" name="TextBox 44"/>
          <p:cNvSpPr txBox="1"/>
          <p:nvPr/>
        </p:nvSpPr>
        <p:spPr>
          <a:xfrm>
            <a:off x="5364088" y="5085184"/>
            <a:ext cx="2880320" cy="646331"/>
          </a:xfrm>
          <a:prstGeom prst="rect">
            <a:avLst/>
          </a:prstGeom>
          <a:noFill/>
        </p:spPr>
        <p:txBody>
          <a:bodyPr wrap="square" rtlCol="0">
            <a:spAutoFit/>
          </a:bodyPr>
          <a:lstStyle/>
          <a:p>
            <a:r>
              <a:rPr lang="en-US" dirty="0" smtClean="0"/>
              <a:t>A choked aperture has constant pumping speed. </a:t>
            </a:r>
            <a:endParaRPr lang="en-US" dirty="0"/>
          </a:p>
        </p:txBody>
      </p:sp>
      <p:grpSp>
        <p:nvGrpSpPr>
          <p:cNvPr id="46" name="Group 45"/>
          <p:cNvGrpSpPr/>
          <p:nvPr/>
        </p:nvGrpSpPr>
        <p:grpSpPr>
          <a:xfrm>
            <a:off x="395535" y="5877272"/>
            <a:ext cx="2880320" cy="720080"/>
            <a:chOff x="2563777" y="5085184"/>
            <a:chExt cx="3200355" cy="720080"/>
          </a:xfrm>
        </p:grpSpPr>
        <p:sp>
          <p:nvSpPr>
            <p:cNvPr id="47" name="Rounded Rectangle 46"/>
            <p:cNvSpPr/>
            <p:nvPr/>
          </p:nvSpPr>
          <p:spPr>
            <a:xfrm>
              <a:off x="2563777" y="5085184"/>
              <a:ext cx="3200355" cy="720080"/>
            </a:xfrm>
            <a:prstGeom prst="round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48" name="Object 2"/>
            <p:cNvGraphicFramePr>
              <a:graphicFrameLocks noChangeAspect="1"/>
            </p:cNvGraphicFramePr>
            <p:nvPr>
              <p:extLst>
                <p:ext uri="{D42A27DB-BD31-4B8C-83A1-F6EECF244321}">
                  <p14:modId xmlns:p14="http://schemas.microsoft.com/office/powerpoint/2010/main" val="2105687190"/>
                </p:ext>
              </p:extLst>
            </p:nvPr>
          </p:nvGraphicFramePr>
          <p:xfrm>
            <a:off x="2829849" y="5261050"/>
            <a:ext cx="2647597" cy="411162"/>
          </p:xfrm>
          <a:graphic>
            <a:graphicData uri="http://schemas.openxmlformats.org/presentationml/2006/ole">
              <mc:AlternateContent xmlns:mc="http://schemas.openxmlformats.org/markup-compatibility/2006">
                <mc:Choice xmlns:v="urn:schemas-microsoft-com:vml" Requires="v">
                  <p:oleObj spid="_x0000_s265615" name="Equation" r:id="rId8" imgW="1511280" imgH="241200" progId="Equation.3">
                    <p:embed/>
                  </p:oleObj>
                </mc:Choice>
                <mc:Fallback>
                  <p:oleObj name="Equation" r:id="rId8" imgW="1511280" imgH="241200" progId="Equation.3">
                    <p:embed/>
                    <p:pic>
                      <p:nvPicPr>
                        <p:cNvPr id="0" name="Picture 168"/>
                        <p:cNvPicPr>
                          <a:picLocks noChangeAspect="1" noChangeArrowheads="1"/>
                        </p:cNvPicPr>
                        <p:nvPr/>
                      </p:nvPicPr>
                      <p:blipFill>
                        <a:blip r:embed="rId9"/>
                        <a:srcRect/>
                        <a:stretch>
                          <a:fillRect/>
                        </a:stretch>
                      </p:blipFill>
                      <p:spPr bwMode="auto">
                        <a:xfrm>
                          <a:off x="2829849" y="5261050"/>
                          <a:ext cx="2647597" cy="411162"/>
                        </a:xfrm>
                        <a:prstGeom prst="rect">
                          <a:avLst/>
                        </a:prstGeom>
                        <a:noFill/>
                        <a:extLst>
                          <a:ext uri="{909E8E84-426E-40DD-AFC4-6F175D3DCCD1}">
                            <a14:hiddenFill xmlns:a14="http://schemas.microsoft.com/office/drawing/2010/main">
                              <a:solidFill>
                                <a:srgbClr val="99CCFF"/>
                              </a:solidFill>
                            </a14:hiddenFill>
                          </a:ext>
                        </a:extLst>
                      </p:spPr>
                    </p:pic>
                  </p:oleObj>
                </mc:Fallback>
              </mc:AlternateContent>
            </a:graphicData>
          </a:graphic>
        </p:graphicFrame>
      </p:grpSp>
      <p:sp>
        <p:nvSpPr>
          <p:cNvPr id="49" name="TextBox 48"/>
          <p:cNvSpPr txBox="1"/>
          <p:nvPr/>
        </p:nvSpPr>
        <p:spPr>
          <a:xfrm>
            <a:off x="3563888" y="6093296"/>
            <a:ext cx="5496826" cy="369332"/>
          </a:xfrm>
          <a:prstGeom prst="rect">
            <a:avLst/>
          </a:prstGeom>
          <a:noFill/>
        </p:spPr>
        <p:txBody>
          <a:bodyPr wrap="none" rtlCol="0">
            <a:spAutoFit/>
          </a:bodyPr>
          <a:lstStyle/>
          <a:p>
            <a:r>
              <a:rPr lang="en-US" dirty="0" smtClean="0"/>
              <a:t>Perfect flow control! Controlled soft venting! …and more</a:t>
            </a:r>
            <a:endParaRPr lang="en-US" dirty="0"/>
          </a:p>
        </p:txBody>
      </p:sp>
    </p:spTree>
    <p:extLst>
      <p:ext uri="{BB962C8B-B14F-4D97-AF65-F5344CB8AC3E}">
        <p14:creationId xmlns:p14="http://schemas.microsoft.com/office/powerpoint/2010/main" val="1973316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33" grpId="0"/>
      <p:bldP spid="32" grpId="0" animBg="1"/>
      <p:bldP spid="45" grpId="0"/>
      <p:bldP spid="4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941127" y="89200"/>
            <a:ext cx="7772400" cy="571500"/>
          </a:xfrm>
          <a:prstGeom prst="rect">
            <a:avLst/>
          </a:prstGeom>
        </p:spPr>
        <p:txBody>
          <a:bodyPr bIns="91440" anchor="ctr" anchorCtr="0">
            <a:noAutofit/>
          </a:bodyPr>
          <a:lstStyle/>
          <a:p>
            <a:pPr lvl="0">
              <a:spcBef>
                <a:spcPct val="0"/>
              </a:spcBef>
            </a:pPr>
            <a:r>
              <a:rPr lang="en-US" sz="3000" dirty="0" smtClean="0">
                <a:solidFill>
                  <a:schemeClr val="bg1"/>
                </a:solidFill>
                <a:latin typeface="Arial" pitchFamily="34" charset="0"/>
                <a:ea typeface="+mj-ea"/>
                <a:cs typeface="Arial" pitchFamily="34" charset="0"/>
              </a:rPr>
              <a:t>Molecular Flow: Introduction</a:t>
            </a:r>
            <a:endParaRPr kumimoji="0" lang="en-US" sz="3000" b="0" i="0" u="none" strike="noStrike" kern="1200" cap="none" spc="0" normalizeH="0" baseline="0" noProof="0" dirty="0">
              <a:ln>
                <a:noFill/>
              </a:ln>
              <a:solidFill>
                <a:schemeClr val="bg1"/>
              </a:solidFill>
              <a:effectLst/>
              <a:uLnTx/>
              <a:uFillTx/>
              <a:latin typeface="Arial" pitchFamily="34" charset="0"/>
              <a:ea typeface="+mj-ea"/>
              <a:cs typeface="Arial" pitchFamily="34" charset="0"/>
            </a:endParaRPr>
          </a:p>
        </p:txBody>
      </p:sp>
      <p:grpSp>
        <p:nvGrpSpPr>
          <p:cNvPr id="4" name="Group 3"/>
          <p:cNvGrpSpPr/>
          <p:nvPr/>
        </p:nvGrpSpPr>
        <p:grpSpPr>
          <a:xfrm>
            <a:off x="107504" y="3212976"/>
            <a:ext cx="8784976" cy="3168351"/>
            <a:chOff x="107504" y="3212976"/>
            <a:chExt cx="8784976" cy="3168351"/>
          </a:xfrm>
        </p:grpSpPr>
        <p:sp>
          <p:nvSpPr>
            <p:cNvPr id="10" name="TextBox 9"/>
            <p:cNvSpPr txBox="1"/>
            <p:nvPr/>
          </p:nvSpPr>
          <p:spPr>
            <a:xfrm>
              <a:off x="107504" y="3212976"/>
              <a:ext cx="8784976" cy="923330"/>
            </a:xfrm>
            <a:prstGeom prst="rect">
              <a:avLst/>
            </a:prstGeom>
            <a:noFill/>
          </p:spPr>
          <p:txBody>
            <a:bodyPr wrap="square" rtlCol="0">
              <a:spAutoFit/>
            </a:bodyPr>
            <a:lstStyle/>
            <a:p>
              <a:pPr>
                <a:lnSpc>
                  <a:spcPct val="150000"/>
                </a:lnSpc>
                <a:buFont typeface="Arial" pitchFamily="34" charset="0"/>
                <a:buChar char="•"/>
              </a:pPr>
              <a:r>
                <a:rPr lang="en-US" b="1" dirty="0" smtClean="0"/>
                <a:t> Randomizing effect of molecule wall collisions</a:t>
              </a:r>
              <a:r>
                <a:rPr lang="en-US" dirty="0" smtClean="0"/>
                <a:t>: there are no favored directions, the probability of emerging in any direction is the same, not related to incident direction</a:t>
              </a:r>
            </a:p>
          </p:txBody>
        </p:sp>
        <p:pic>
          <p:nvPicPr>
            <p:cNvPr id="13" name="Picture 12" descr="MolecFlow 2.jpeg"/>
            <p:cNvPicPr>
              <a:picLocks noChangeAspect="1"/>
            </p:cNvPicPr>
            <p:nvPr/>
          </p:nvPicPr>
          <p:blipFill>
            <a:blip r:embed="rId3" cstate="print">
              <a:lum contrast="40000"/>
            </a:blip>
            <a:srcRect l="7400" t="75500" r="12772" b="12078"/>
            <a:stretch>
              <a:fillRect/>
            </a:stretch>
          </p:blipFill>
          <p:spPr>
            <a:xfrm rot="10800000">
              <a:off x="611561" y="4594003"/>
              <a:ext cx="3777030" cy="1787324"/>
            </a:xfrm>
            <a:prstGeom prst="rect">
              <a:avLst/>
            </a:prstGeom>
          </p:spPr>
        </p:pic>
      </p:grpSp>
      <p:grpSp>
        <p:nvGrpSpPr>
          <p:cNvPr id="3" name="Group 2"/>
          <p:cNvGrpSpPr/>
          <p:nvPr/>
        </p:nvGrpSpPr>
        <p:grpSpPr>
          <a:xfrm>
            <a:off x="35496" y="764704"/>
            <a:ext cx="8856984" cy="2664296"/>
            <a:chOff x="35496" y="764704"/>
            <a:chExt cx="8856984" cy="2664296"/>
          </a:xfrm>
        </p:grpSpPr>
        <p:sp>
          <p:nvSpPr>
            <p:cNvPr id="8" name="TextBox 7"/>
            <p:cNvSpPr txBox="1"/>
            <p:nvPr/>
          </p:nvSpPr>
          <p:spPr>
            <a:xfrm>
              <a:off x="35496" y="764704"/>
              <a:ext cx="8856984" cy="923330"/>
            </a:xfrm>
            <a:prstGeom prst="rect">
              <a:avLst/>
            </a:prstGeom>
            <a:noFill/>
          </p:spPr>
          <p:txBody>
            <a:bodyPr wrap="square" rtlCol="0">
              <a:spAutoFit/>
            </a:bodyPr>
            <a:lstStyle/>
            <a:p>
              <a:pPr>
                <a:lnSpc>
                  <a:spcPct val="150000"/>
                </a:lnSpc>
                <a:buFont typeface="Arial" pitchFamily="34" charset="0"/>
                <a:buChar char="•"/>
              </a:pPr>
              <a:r>
                <a:rPr lang="en-US" dirty="0" smtClean="0"/>
                <a:t> </a:t>
              </a:r>
              <a:r>
                <a:rPr lang="en-US" b="1" dirty="0" err="1" smtClean="0"/>
                <a:t>Kn</a:t>
              </a:r>
              <a:r>
                <a:rPr lang="en-US" b="1" dirty="0" smtClean="0"/>
                <a:t>&gt;1</a:t>
              </a:r>
              <a:r>
                <a:rPr lang="en-US" dirty="0" smtClean="0"/>
                <a:t>:  the mean free path of the particles is large compared with the  size of the container</a:t>
              </a:r>
            </a:p>
            <a:p>
              <a:pPr>
                <a:lnSpc>
                  <a:spcPct val="150000"/>
                </a:lnSpc>
                <a:buFont typeface="Arial" pitchFamily="34" charset="0"/>
                <a:buChar char="•"/>
              </a:pPr>
              <a:r>
                <a:rPr lang="en-US" dirty="0" smtClean="0"/>
                <a:t>  The molecules-wall collisions dominate the gas behavior</a:t>
              </a:r>
            </a:p>
          </p:txBody>
        </p:sp>
        <p:pic>
          <p:nvPicPr>
            <p:cNvPr id="11" name="Picture 10" descr="MolecFlow 2.jpeg"/>
            <p:cNvPicPr>
              <a:picLocks noChangeAspect="1"/>
            </p:cNvPicPr>
            <p:nvPr/>
          </p:nvPicPr>
          <p:blipFill>
            <a:blip r:embed="rId3" cstate="print">
              <a:lum contrast="40000"/>
            </a:blip>
            <a:srcRect l="7400" t="58522" r="12772" b="25953"/>
            <a:stretch>
              <a:fillRect/>
            </a:stretch>
          </p:blipFill>
          <p:spPr>
            <a:xfrm rot="10800000">
              <a:off x="3094627" y="1700808"/>
              <a:ext cx="2922131" cy="1728192"/>
            </a:xfrm>
            <a:prstGeom prst="rect">
              <a:avLst/>
            </a:prstGeom>
          </p:spPr>
        </p:pic>
      </p:grpSp>
      <p:sp>
        <p:nvSpPr>
          <p:cNvPr id="2" name="Slide Number Placeholder 1"/>
          <p:cNvSpPr>
            <a:spLocks noGrp="1"/>
          </p:cNvSpPr>
          <p:nvPr>
            <p:ph type="sldNum" sz="quarter" idx="12"/>
          </p:nvPr>
        </p:nvSpPr>
        <p:spPr/>
        <p:txBody>
          <a:bodyPr/>
          <a:lstStyle/>
          <a:p>
            <a:fld id="{0DF7440C-D25B-4954-BC09-5BBAAA513C42}" type="slidenum">
              <a:rPr lang="en-US" smtClean="0"/>
              <a:pPr/>
              <a:t>37</a:t>
            </a:fld>
            <a:endParaRPr lang="en-US"/>
          </a:p>
        </p:txBody>
      </p:sp>
      <p:sp>
        <p:nvSpPr>
          <p:cNvPr id="14" name="TextBox 13"/>
          <p:cNvSpPr txBox="1"/>
          <p:nvPr/>
        </p:nvSpPr>
        <p:spPr>
          <a:xfrm>
            <a:off x="4644008" y="4365104"/>
            <a:ext cx="4032448" cy="923330"/>
          </a:xfrm>
          <a:prstGeom prst="rect">
            <a:avLst/>
          </a:prstGeom>
          <a:noFill/>
        </p:spPr>
        <p:txBody>
          <a:bodyPr wrap="square" rtlCol="0">
            <a:spAutoFit/>
          </a:bodyPr>
          <a:lstStyle/>
          <a:p>
            <a:r>
              <a:rPr lang="en-US" dirty="0" smtClean="0"/>
              <a:t>In molecular flow, a molecule is not “sucked” away, it falls on the pump entrance as the result of random motion.</a:t>
            </a:r>
            <a:endParaRPr lang="en-US" dirty="0"/>
          </a:p>
        </p:txBody>
      </p:sp>
      <p:sp>
        <p:nvSpPr>
          <p:cNvPr id="15" name="TextBox 14"/>
          <p:cNvSpPr txBox="1"/>
          <p:nvPr/>
        </p:nvSpPr>
        <p:spPr>
          <a:xfrm>
            <a:off x="4644008" y="5517232"/>
            <a:ext cx="4176464" cy="923330"/>
          </a:xfrm>
          <a:prstGeom prst="rect">
            <a:avLst/>
          </a:prstGeom>
          <a:noFill/>
        </p:spPr>
        <p:txBody>
          <a:bodyPr wrap="square" rtlCol="0">
            <a:spAutoFit/>
          </a:bodyPr>
          <a:lstStyle/>
          <a:p>
            <a:r>
              <a:rPr lang="en-US" dirty="0" smtClean="0"/>
              <a:t>Important to learn about the rate of molecular impingements on a elementary surface</a:t>
            </a:r>
            <a:endParaRPr lang="en-US" dirty="0"/>
          </a:p>
        </p:txBody>
      </p:sp>
    </p:spTree>
    <p:extLst>
      <p:ext uri="{BB962C8B-B14F-4D97-AF65-F5344CB8AC3E}">
        <p14:creationId xmlns:p14="http://schemas.microsoft.com/office/powerpoint/2010/main" val="2557332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79513" y="908720"/>
            <a:ext cx="8856984" cy="507831"/>
          </a:xfrm>
          <a:prstGeom prst="rect">
            <a:avLst/>
          </a:prstGeom>
          <a:noFill/>
        </p:spPr>
        <p:txBody>
          <a:bodyPr wrap="square" rtlCol="0">
            <a:spAutoFit/>
          </a:bodyPr>
          <a:lstStyle/>
          <a:p>
            <a:pPr>
              <a:lnSpc>
                <a:spcPct val="150000"/>
              </a:lnSpc>
              <a:buFont typeface="Arial" pitchFamily="34" charset="0"/>
              <a:buChar char="•"/>
            </a:pPr>
            <a:r>
              <a:rPr lang="en-US" dirty="0" smtClean="0"/>
              <a:t> </a:t>
            </a:r>
            <a:r>
              <a:rPr lang="en-US" b="1" dirty="0" smtClean="0"/>
              <a:t>Impact Rate J</a:t>
            </a:r>
            <a:r>
              <a:rPr lang="en-US" dirty="0" smtClean="0"/>
              <a:t>: Number of molecular impacts on a surface per unit time and unit surface</a:t>
            </a:r>
          </a:p>
        </p:txBody>
      </p:sp>
      <p:sp>
        <p:nvSpPr>
          <p:cNvPr id="9" name="Title 1"/>
          <p:cNvSpPr txBox="1">
            <a:spLocks/>
          </p:cNvSpPr>
          <p:nvPr/>
        </p:nvSpPr>
        <p:spPr>
          <a:xfrm>
            <a:off x="1187624" y="89200"/>
            <a:ext cx="7533408" cy="571500"/>
          </a:xfrm>
          <a:prstGeom prst="rect">
            <a:avLst/>
          </a:prstGeom>
        </p:spPr>
        <p:txBody>
          <a:bodyPr bIns="91440" anchor="ctr" anchorCtr="0">
            <a:normAutofit lnSpcReduction="10000"/>
          </a:bodyPr>
          <a:lstStyle/>
          <a:p>
            <a:pPr lvl="0">
              <a:spcBef>
                <a:spcPct val="0"/>
              </a:spcBef>
            </a:pPr>
            <a:r>
              <a:rPr lang="en-US" sz="3000" dirty="0" smtClean="0">
                <a:solidFill>
                  <a:schemeClr val="bg1"/>
                </a:solidFill>
                <a:latin typeface="Arial" pitchFamily="34" charset="0"/>
                <a:ea typeface="+mj-ea"/>
                <a:cs typeface="Arial" pitchFamily="34" charset="0"/>
              </a:rPr>
              <a:t>Impact rate</a:t>
            </a:r>
            <a:endParaRPr lang="en-US" sz="3000" dirty="0">
              <a:solidFill>
                <a:schemeClr val="bg1"/>
              </a:solidFill>
              <a:latin typeface="Arial" pitchFamily="34" charset="0"/>
              <a:ea typeface="+mj-ea"/>
              <a:cs typeface="Arial" pitchFamily="34" charset="0"/>
            </a:endParaRPr>
          </a:p>
        </p:txBody>
      </p:sp>
      <p:grpSp>
        <p:nvGrpSpPr>
          <p:cNvPr id="7" name="Group 6"/>
          <p:cNvGrpSpPr/>
          <p:nvPr/>
        </p:nvGrpSpPr>
        <p:grpSpPr>
          <a:xfrm>
            <a:off x="611560" y="4653136"/>
            <a:ext cx="3312368" cy="1007889"/>
            <a:chOff x="611560" y="4653136"/>
            <a:chExt cx="3312368" cy="1007889"/>
          </a:xfrm>
        </p:grpSpPr>
        <p:sp>
          <p:nvSpPr>
            <p:cNvPr id="16" name="Rounded Rectangle 15"/>
            <p:cNvSpPr/>
            <p:nvPr/>
          </p:nvSpPr>
          <p:spPr>
            <a:xfrm>
              <a:off x="611560" y="4653136"/>
              <a:ext cx="3312368" cy="936104"/>
            </a:xfrm>
            <a:prstGeom prst="round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17" name="Object 2"/>
            <p:cNvGraphicFramePr>
              <a:graphicFrameLocks noChangeAspect="1"/>
            </p:cNvGraphicFramePr>
            <p:nvPr>
              <p:extLst>
                <p:ext uri="{D42A27DB-BD31-4B8C-83A1-F6EECF244321}">
                  <p14:modId xmlns:p14="http://schemas.microsoft.com/office/powerpoint/2010/main" val="2588663648"/>
                </p:ext>
              </p:extLst>
            </p:nvPr>
          </p:nvGraphicFramePr>
          <p:xfrm>
            <a:off x="817315" y="4670624"/>
            <a:ext cx="2770385" cy="990401"/>
          </p:xfrm>
          <a:graphic>
            <a:graphicData uri="http://schemas.openxmlformats.org/presentationml/2006/ole">
              <mc:AlternateContent xmlns:mc="http://schemas.openxmlformats.org/markup-compatibility/2006">
                <mc:Choice xmlns:v="urn:schemas-microsoft-com:vml" Requires="v">
                  <p:oleObj spid="_x0000_s268713" name="Equation" r:id="rId4" imgW="1270000" imgH="457200" progId="Equation.3">
                    <p:embed/>
                  </p:oleObj>
                </mc:Choice>
                <mc:Fallback>
                  <p:oleObj name="Equation" r:id="rId4" imgW="1270000" imgH="457200" progId="Equation.3">
                    <p:embed/>
                    <p:pic>
                      <p:nvPicPr>
                        <p:cNvPr id="0" name="Picture 1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315" y="4670624"/>
                          <a:ext cx="2770385" cy="990401"/>
                        </a:xfrm>
                        <a:prstGeom prst="rect">
                          <a:avLst/>
                        </a:prstGeom>
                        <a:noFill/>
                      </p:spPr>
                    </p:pic>
                  </p:oleObj>
                </mc:Fallback>
              </mc:AlternateContent>
            </a:graphicData>
          </a:graphic>
        </p:graphicFrame>
      </p:grpSp>
      <p:sp>
        <p:nvSpPr>
          <p:cNvPr id="13" name="TextBox 12"/>
          <p:cNvSpPr txBox="1"/>
          <p:nvPr/>
        </p:nvSpPr>
        <p:spPr>
          <a:xfrm>
            <a:off x="6012160" y="5075892"/>
            <a:ext cx="2448272" cy="369332"/>
          </a:xfrm>
          <a:prstGeom prst="rect">
            <a:avLst/>
          </a:prstGeom>
          <a:noFill/>
        </p:spPr>
        <p:txBody>
          <a:bodyPr wrap="square" rtlCol="0">
            <a:spAutoFit/>
          </a:bodyPr>
          <a:lstStyle/>
          <a:p>
            <a:r>
              <a:rPr lang="en-US" i="1" dirty="0" smtClean="0">
                <a:latin typeface="Cambria" pitchFamily="18" charset="0"/>
              </a:rPr>
              <a:t>n</a:t>
            </a:r>
            <a:r>
              <a:rPr lang="en-US" dirty="0" smtClean="0"/>
              <a:t> </a:t>
            </a:r>
            <a:r>
              <a:rPr lang="en-US" sz="1200" dirty="0" smtClean="0"/>
              <a:t>=</a:t>
            </a:r>
            <a:r>
              <a:rPr lang="en-US" dirty="0" smtClean="0"/>
              <a:t> density of molecules</a:t>
            </a:r>
          </a:p>
        </p:txBody>
      </p:sp>
      <p:sp>
        <p:nvSpPr>
          <p:cNvPr id="2" name="Slide Number Placeholder 1"/>
          <p:cNvSpPr>
            <a:spLocks noGrp="1"/>
          </p:cNvSpPr>
          <p:nvPr>
            <p:ph type="sldNum" sz="quarter" idx="12"/>
          </p:nvPr>
        </p:nvSpPr>
        <p:spPr/>
        <p:txBody>
          <a:bodyPr/>
          <a:lstStyle/>
          <a:p>
            <a:fld id="{0DF7440C-D25B-4954-BC09-5BBAAA513C42}" type="slidenum">
              <a:rPr lang="en-US" smtClean="0"/>
              <a:pPr/>
              <a:t>38</a:t>
            </a:fld>
            <a:endParaRPr lang="en-US"/>
          </a:p>
        </p:txBody>
      </p:sp>
      <p:graphicFrame>
        <p:nvGraphicFramePr>
          <p:cNvPr id="32" name="Object 31"/>
          <p:cNvGraphicFramePr>
            <a:graphicFrameLocks noChangeAspect="1"/>
          </p:cNvGraphicFramePr>
          <p:nvPr>
            <p:extLst>
              <p:ext uri="{D42A27DB-BD31-4B8C-83A1-F6EECF244321}">
                <p14:modId xmlns:p14="http://schemas.microsoft.com/office/powerpoint/2010/main" val="3569141215"/>
              </p:ext>
            </p:extLst>
          </p:nvPr>
        </p:nvGraphicFramePr>
        <p:xfrm>
          <a:off x="4067944" y="2924944"/>
          <a:ext cx="967730" cy="769221"/>
        </p:xfrm>
        <a:graphic>
          <a:graphicData uri="http://schemas.openxmlformats.org/presentationml/2006/ole">
            <mc:AlternateContent xmlns:mc="http://schemas.openxmlformats.org/markup-compatibility/2006">
              <mc:Choice xmlns:v="urn:schemas-microsoft-com:vml" Requires="v">
                <p:oleObj spid="_x0000_s268714" name="Equation" r:id="rId6" imgW="495000" imgH="393480" progId="Equation.3">
                  <p:embed/>
                </p:oleObj>
              </mc:Choice>
              <mc:Fallback>
                <p:oleObj name="Equation" r:id="rId6" imgW="495000" imgH="393480" progId="Equation.3">
                  <p:embed/>
                  <p:pic>
                    <p:nvPicPr>
                      <p:cNvPr id="0" name="Picture 16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67944" y="2924944"/>
                        <a:ext cx="967730" cy="76922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 name="Group 2"/>
          <p:cNvGrpSpPr/>
          <p:nvPr/>
        </p:nvGrpSpPr>
        <p:grpSpPr>
          <a:xfrm>
            <a:off x="395535" y="1416504"/>
            <a:ext cx="8280921" cy="2732576"/>
            <a:chOff x="395535" y="1416504"/>
            <a:chExt cx="8280921" cy="2732576"/>
          </a:xfrm>
        </p:grpSpPr>
        <p:sp>
          <p:nvSpPr>
            <p:cNvPr id="33" name="TextBox 32"/>
            <p:cNvSpPr txBox="1"/>
            <p:nvPr/>
          </p:nvSpPr>
          <p:spPr>
            <a:xfrm>
              <a:off x="4067944" y="1556792"/>
              <a:ext cx="4608512" cy="1200329"/>
            </a:xfrm>
            <a:prstGeom prst="rect">
              <a:avLst/>
            </a:prstGeom>
            <a:noFill/>
          </p:spPr>
          <p:txBody>
            <a:bodyPr wrap="square" rtlCol="0">
              <a:spAutoFit/>
            </a:bodyPr>
            <a:lstStyle/>
            <a:p>
              <a:r>
                <a:rPr lang="en-US" dirty="0" smtClean="0"/>
                <a:t>The molecules impacting on a surface </a:t>
              </a:r>
              <a:r>
                <a:rPr lang="en-US" dirty="0" err="1" smtClean="0"/>
                <a:t>dS</a:t>
              </a:r>
              <a:r>
                <a:rPr lang="en-US" dirty="0" smtClean="0"/>
                <a:t> are those having velocity vectors comprised between v and </a:t>
              </a:r>
              <a:r>
                <a:rPr lang="en-US" dirty="0" err="1" smtClean="0"/>
                <a:t>v+dv</a:t>
              </a:r>
              <a:r>
                <a:rPr lang="en-US" dirty="0" smtClean="0"/>
                <a:t> and direction </a:t>
              </a:r>
              <a:r>
                <a:rPr lang="en-US" dirty="0" smtClean="0">
                  <a:latin typeface="Symbol" pitchFamily="18" charset="2"/>
                </a:rPr>
                <a:t>q</a:t>
              </a:r>
              <a:r>
                <a:rPr lang="en-US" dirty="0" smtClean="0"/>
                <a:t>. Integrated over the solid angle:</a:t>
              </a:r>
              <a:endParaRPr lang="en-US" dirty="0"/>
            </a:p>
          </p:txBody>
        </p:sp>
        <p:pic>
          <p:nvPicPr>
            <p:cNvPr id="268457" name="Picture 169" descr="http://ars.els-cdn.com/content/image/1-s2.0-S1079404209042039-gr4.jpg"/>
            <p:cNvPicPr>
              <a:picLocks noChangeAspect="1" noChangeArrowheads="1"/>
            </p:cNvPicPr>
            <p:nvPr/>
          </p:nvPicPr>
          <p:blipFill>
            <a:blip r:embed="rId8" cstate="print"/>
            <a:srcRect/>
            <a:stretch>
              <a:fillRect/>
            </a:stretch>
          </p:blipFill>
          <p:spPr bwMode="auto">
            <a:xfrm>
              <a:off x="395535" y="1416504"/>
              <a:ext cx="3251419" cy="2732576"/>
            </a:xfrm>
            <a:prstGeom prst="rect">
              <a:avLst/>
            </a:prstGeom>
            <a:noFill/>
          </p:spPr>
        </p:pic>
      </p:grpSp>
      <p:grpSp>
        <p:nvGrpSpPr>
          <p:cNvPr id="6" name="Group 5"/>
          <p:cNvGrpSpPr/>
          <p:nvPr/>
        </p:nvGrpSpPr>
        <p:grpSpPr>
          <a:xfrm>
            <a:off x="5940152" y="2924944"/>
            <a:ext cx="2592288" cy="1922150"/>
            <a:chOff x="5940152" y="2924944"/>
            <a:chExt cx="2592288" cy="1922150"/>
          </a:xfrm>
        </p:grpSpPr>
        <p:graphicFrame>
          <p:nvGraphicFramePr>
            <p:cNvPr id="268458" name="Object 170"/>
            <p:cNvGraphicFramePr>
              <a:graphicFrameLocks noChangeAspect="1"/>
            </p:cNvGraphicFramePr>
            <p:nvPr>
              <p:extLst>
                <p:ext uri="{D42A27DB-BD31-4B8C-83A1-F6EECF244321}">
                  <p14:modId xmlns:p14="http://schemas.microsoft.com/office/powerpoint/2010/main" val="1726841525"/>
                </p:ext>
              </p:extLst>
            </p:nvPr>
          </p:nvGraphicFramePr>
          <p:xfrm>
            <a:off x="6084168" y="2924944"/>
            <a:ext cx="1290637" cy="944562"/>
          </p:xfrm>
          <a:graphic>
            <a:graphicData uri="http://schemas.openxmlformats.org/presentationml/2006/ole">
              <mc:AlternateContent xmlns:mc="http://schemas.openxmlformats.org/markup-compatibility/2006">
                <mc:Choice xmlns:v="urn:schemas-microsoft-com:vml" Requires="v">
                  <p:oleObj spid="_x0000_s268715" name="Equation" r:id="rId9" imgW="660240" imgH="482400" progId="Equation.3">
                    <p:embed/>
                  </p:oleObj>
                </mc:Choice>
                <mc:Fallback>
                  <p:oleObj name="Equation" r:id="rId9" imgW="660240" imgH="482400" progId="Equation.3">
                    <p:embed/>
                    <p:pic>
                      <p:nvPicPr>
                        <p:cNvPr id="0" name="Picture 17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84168" y="2924944"/>
                          <a:ext cx="1290637" cy="9445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 name="TextBox 38"/>
            <p:cNvSpPr txBox="1"/>
            <p:nvPr/>
          </p:nvSpPr>
          <p:spPr>
            <a:xfrm>
              <a:off x="5940152" y="3923764"/>
              <a:ext cx="2592288" cy="923330"/>
            </a:xfrm>
            <a:prstGeom prst="rect">
              <a:avLst/>
            </a:prstGeom>
            <a:noFill/>
          </p:spPr>
          <p:txBody>
            <a:bodyPr wrap="square" rtlCol="0">
              <a:spAutoFit/>
            </a:bodyPr>
            <a:lstStyle/>
            <a:p>
              <a:r>
                <a:rPr lang="en-US" dirty="0" smtClean="0"/>
                <a:t>average or mean speed in Maxwell-Boltzmann distribution</a:t>
              </a:r>
              <a:endParaRPr lang="en-US" dirty="0"/>
            </a:p>
          </p:txBody>
        </p:sp>
      </p:grpSp>
      <p:graphicFrame>
        <p:nvGraphicFramePr>
          <p:cNvPr id="5" name="Object 4"/>
          <p:cNvGraphicFramePr>
            <a:graphicFrameLocks noChangeAspect="1"/>
          </p:cNvGraphicFramePr>
          <p:nvPr>
            <p:extLst>
              <p:ext uri="{D42A27DB-BD31-4B8C-83A1-F6EECF244321}">
                <p14:modId xmlns:p14="http://schemas.microsoft.com/office/powerpoint/2010/main" val="2956579397"/>
              </p:ext>
            </p:extLst>
          </p:nvPr>
        </p:nvGraphicFramePr>
        <p:xfrm>
          <a:off x="3762475" y="3696272"/>
          <a:ext cx="1691059" cy="659016"/>
        </p:xfrm>
        <a:graphic>
          <a:graphicData uri="http://schemas.openxmlformats.org/presentationml/2006/ole">
            <mc:AlternateContent xmlns:mc="http://schemas.openxmlformats.org/markup-compatibility/2006">
              <mc:Choice xmlns:v="urn:schemas-microsoft-com:vml" Requires="v">
                <p:oleObj spid="_x0000_s268716" name="Equation" r:id="rId11" imgW="1104840" imgH="431640" progId="Equation.3">
                  <p:embed/>
                </p:oleObj>
              </mc:Choice>
              <mc:Fallback>
                <p:oleObj name="Equation" r:id="rId11" imgW="1104840" imgH="431640" progId="Equation.3">
                  <p:embed/>
                  <p:pic>
                    <p:nvPicPr>
                      <p:cNvPr id="0" name="Object 31"/>
                      <p:cNvPicPr>
                        <a:picLocks noChangeAspect="1" noChangeArrowheads="1"/>
                      </p:cNvPicPr>
                      <p:nvPr/>
                    </p:nvPicPr>
                    <p:blipFill>
                      <a:blip r:embed="rId12"/>
                      <a:srcRect/>
                      <a:stretch>
                        <a:fillRect/>
                      </a:stretch>
                    </p:blipFill>
                    <p:spPr bwMode="auto">
                      <a:xfrm>
                        <a:off x="3762475" y="3696272"/>
                        <a:ext cx="1691059" cy="659016"/>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307369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95536" y="1556792"/>
            <a:ext cx="1944216" cy="844044"/>
            <a:chOff x="395536" y="1700808"/>
            <a:chExt cx="1944216" cy="844044"/>
          </a:xfrm>
        </p:grpSpPr>
        <p:sp>
          <p:nvSpPr>
            <p:cNvPr id="6" name="Rounded Rectangle 5"/>
            <p:cNvSpPr/>
            <p:nvPr/>
          </p:nvSpPr>
          <p:spPr>
            <a:xfrm>
              <a:off x="395536" y="1700808"/>
              <a:ext cx="1944216" cy="844044"/>
            </a:xfrm>
            <a:prstGeom prst="roundRect">
              <a:avLst/>
            </a:prstGeom>
            <a:solidFill>
              <a:srgbClr val="F6F0EE"/>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7" name="Object 2"/>
            <p:cNvGraphicFramePr>
              <a:graphicFrameLocks noChangeAspect="1"/>
            </p:cNvGraphicFramePr>
            <p:nvPr>
              <p:extLst>
                <p:ext uri="{D42A27DB-BD31-4B8C-83A1-F6EECF244321}">
                  <p14:modId xmlns:p14="http://schemas.microsoft.com/office/powerpoint/2010/main" val="1035240567"/>
                </p:ext>
              </p:extLst>
            </p:nvPr>
          </p:nvGraphicFramePr>
          <p:xfrm>
            <a:off x="432395" y="1772816"/>
            <a:ext cx="1835349" cy="703370"/>
          </p:xfrm>
          <a:graphic>
            <a:graphicData uri="http://schemas.openxmlformats.org/presentationml/2006/ole">
              <mc:AlternateContent xmlns:mc="http://schemas.openxmlformats.org/markup-compatibility/2006">
                <mc:Choice xmlns:v="urn:schemas-microsoft-com:vml" Requires="v">
                  <p:oleObj spid="_x0000_s270187" name="Equation" r:id="rId4" imgW="1041120" imgH="393480" progId="Equation.3">
                    <p:embed/>
                  </p:oleObj>
                </mc:Choice>
                <mc:Fallback>
                  <p:oleObj name="Equation" r:id="rId4" imgW="1041120" imgH="393480" progId="Equation.3">
                    <p:embed/>
                    <p:pic>
                      <p:nvPicPr>
                        <p:cNvPr id="0" name="Picture 4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2395" y="1772816"/>
                          <a:ext cx="1835349" cy="703370"/>
                        </a:xfrm>
                        <a:prstGeom prst="rect">
                          <a:avLst/>
                        </a:prstGeom>
                        <a:noFill/>
                      </p:spPr>
                    </p:pic>
                  </p:oleObj>
                </mc:Fallback>
              </mc:AlternateContent>
            </a:graphicData>
          </a:graphic>
        </p:graphicFrame>
      </p:grpSp>
      <p:sp>
        <p:nvSpPr>
          <p:cNvPr id="8" name="TextBox 7"/>
          <p:cNvSpPr txBox="1"/>
          <p:nvPr/>
        </p:nvSpPr>
        <p:spPr>
          <a:xfrm>
            <a:off x="107504" y="764704"/>
            <a:ext cx="5040560" cy="646331"/>
          </a:xfrm>
          <a:prstGeom prst="rect">
            <a:avLst/>
          </a:prstGeom>
          <a:noFill/>
        </p:spPr>
        <p:txBody>
          <a:bodyPr wrap="square" rtlCol="0">
            <a:spAutoFit/>
          </a:bodyPr>
          <a:lstStyle/>
          <a:p>
            <a:r>
              <a:rPr lang="en-US" dirty="0" smtClean="0"/>
              <a:t>Aperture of area A in a thin wall separating two regions of pressures p</a:t>
            </a:r>
            <a:r>
              <a:rPr lang="en-US" baseline="-25000" dirty="0" smtClean="0"/>
              <a:t>1</a:t>
            </a:r>
            <a:r>
              <a:rPr lang="en-US" dirty="0" smtClean="0"/>
              <a:t> and p</a:t>
            </a:r>
            <a:r>
              <a:rPr lang="en-US" baseline="-25000" dirty="0" smtClean="0"/>
              <a:t>2</a:t>
            </a:r>
          </a:p>
        </p:txBody>
      </p:sp>
      <p:grpSp>
        <p:nvGrpSpPr>
          <p:cNvPr id="20" name="Group 19"/>
          <p:cNvGrpSpPr/>
          <p:nvPr/>
        </p:nvGrpSpPr>
        <p:grpSpPr>
          <a:xfrm>
            <a:off x="5220072" y="908720"/>
            <a:ext cx="3600400" cy="1800200"/>
            <a:chOff x="5220072" y="908720"/>
            <a:chExt cx="3600400" cy="1800200"/>
          </a:xfrm>
        </p:grpSpPr>
        <p:sp>
          <p:nvSpPr>
            <p:cNvPr id="12" name="Rectangle 11"/>
            <p:cNvSpPr/>
            <p:nvPr/>
          </p:nvSpPr>
          <p:spPr>
            <a:xfrm>
              <a:off x="5220072" y="908720"/>
              <a:ext cx="3600400" cy="14401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3" name="Rectangle 12"/>
            <p:cNvSpPr/>
            <p:nvPr/>
          </p:nvSpPr>
          <p:spPr>
            <a:xfrm>
              <a:off x="5220072" y="2564904"/>
              <a:ext cx="3600400" cy="14401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cxnSp>
          <p:nvCxnSpPr>
            <p:cNvPr id="15" name="Straight Connector 14"/>
            <p:cNvCxnSpPr>
              <a:stCxn id="12" idx="2"/>
            </p:cNvCxnSpPr>
            <p:nvPr/>
          </p:nvCxnSpPr>
          <p:spPr>
            <a:xfrm rot="5400000">
              <a:off x="6732240" y="1340768"/>
              <a:ext cx="576064" cy="0"/>
            </a:xfrm>
            <a:prstGeom prst="line">
              <a:avLst/>
            </a:prstGeom>
          </p:spPr>
          <p:style>
            <a:lnRef idx="1">
              <a:schemeClr val="dk1"/>
            </a:lnRef>
            <a:fillRef idx="2">
              <a:schemeClr val="dk1"/>
            </a:fillRef>
            <a:effectRef idx="1">
              <a:schemeClr val="dk1"/>
            </a:effectRef>
            <a:fontRef idx="minor">
              <a:schemeClr val="dk1"/>
            </a:fontRef>
          </p:style>
        </p:cxnSp>
        <p:cxnSp>
          <p:nvCxnSpPr>
            <p:cNvPr id="17" name="Straight Connector 16"/>
            <p:cNvCxnSpPr>
              <a:stCxn id="13" idx="0"/>
            </p:cNvCxnSpPr>
            <p:nvPr/>
          </p:nvCxnSpPr>
          <p:spPr>
            <a:xfrm rot="5400000" flipH="1" flipV="1">
              <a:off x="6732240" y="2276872"/>
              <a:ext cx="576064" cy="0"/>
            </a:xfrm>
            <a:prstGeom prst="line">
              <a:avLst/>
            </a:prstGeom>
          </p:spPr>
          <p:style>
            <a:lnRef idx="1">
              <a:schemeClr val="dk1"/>
            </a:lnRef>
            <a:fillRef idx="2">
              <a:schemeClr val="dk1"/>
            </a:fillRef>
            <a:effectRef idx="1">
              <a:schemeClr val="dk1"/>
            </a:effectRef>
            <a:fontRef idx="minor">
              <a:schemeClr val="dk1"/>
            </a:fontRef>
          </p:style>
        </p:cxnSp>
        <p:sp>
          <p:nvSpPr>
            <p:cNvPr id="22" name="TextBox 21"/>
            <p:cNvSpPr txBox="1"/>
            <p:nvPr/>
          </p:nvSpPr>
          <p:spPr>
            <a:xfrm>
              <a:off x="7027168" y="1340768"/>
              <a:ext cx="288032" cy="646331"/>
            </a:xfrm>
            <a:prstGeom prst="rect">
              <a:avLst/>
            </a:prstGeom>
            <a:noFill/>
          </p:spPr>
          <p:txBody>
            <a:bodyPr wrap="square" rtlCol="0">
              <a:spAutoFit/>
            </a:bodyPr>
            <a:lstStyle/>
            <a:p>
              <a:r>
                <a:rPr lang="en-US" b="1" dirty="0" smtClean="0"/>
                <a:t>A</a:t>
              </a:r>
              <a:endParaRPr lang="en-US" b="1" dirty="0"/>
            </a:p>
          </p:txBody>
        </p:sp>
      </p:grpSp>
      <p:grpSp>
        <p:nvGrpSpPr>
          <p:cNvPr id="36" name="Group 35"/>
          <p:cNvGrpSpPr/>
          <p:nvPr/>
        </p:nvGrpSpPr>
        <p:grpSpPr>
          <a:xfrm>
            <a:off x="6444208" y="1412776"/>
            <a:ext cx="1071736" cy="369332"/>
            <a:chOff x="6524600" y="1412776"/>
            <a:chExt cx="1071736" cy="369332"/>
          </a:xfrm>
        </p:grpSpPr>
        <p:cxnSp>
          <p:nvCxnSpPr>
            <p:cNvPr id="19" name="Straight Arrow Connector 18"/>
            <p:cNvCxnSpPr/>
            <p:nvPr/>
          </p:nvCxnSpPr>
          <p:spPr>
            <a:xfrm>
              <a:off x="6804248" y="1700808"/>
              <a:ext cx="79208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524600" y="1412776"/>
              <a:ext cx="351656" cy="369332"/>
            </a:xfrm>
            <a:prstGeom prst="rect">
              <a:avLst/>
            </a:prstGeom>
            <a:noFill/>
          </p:spPr>
          <p:txBody>
            <a:bodyPr wrap="square" rtlCol="0">
              <a:spAutoFit/>
            </a:bodyPr>
            <a:lstStyle/>
            <a:p>
              <a:r>
                <a:rPr lang="en-US" b="1" dirty="0" smtClean="0"/>
                <a:t>J</a:t>
              </a:r>
              <a:r>
                <a:rPr lang="en-US" b="1" baseline="-25000" dirty="0" smtClean="0"/>
                <a:t>1</a:t>
              </a:r>
              <a:endParaRPr lang="en-US" b="1" baseline="-25000" dirty="0"/>
            </a:p>
          </p:txBody>
        </p:sp>
      </p:grpSp>
      <p:grpSp>
        <p:nvGrpSpPr>
          <p:cNvPr id="27" name="Group 26"/>
          <p:cNvGrpSpPr/>
          <p:nvPr/>
        </p:nvGrpSpPr>
        <p:grpSpPr>
          <a:xfrm>
            <a:off x="6588224" y="1772816"/>
            <a:ext cx="927720" cy="369332"/>
            <a:chOff x="6588224" y="1772816"/>
            <a:chExt cx="927720" cy="369332"/>
          </a:xfrm>
        </p:grpSpPr>
        <p:cxnSp>
          <p:nvCxnSpPr>
            <p:cNvPr id="21" name="Straight Arrow Connector 20"/>
            <p:cNvCxnSpPr/>
            <p:nvPr/>
          </p:nvCxnSpPr>
          <p:spPr>
            <a:xfrm rot="10800000">
              <a:off x="6588224" y="1916832"/>
              <a:ext cx="64807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7164288" y="1772816"/>
              <a:ext cx="351656" cy="369332"/>
            </a:xfrm>
            <a:prstGeom prst="rect">
              <a:avLst/>
            </a:prstGeom>
            <a:noFill/>
          </p:spPr>
          <p:txBody>
            <a:bodyPr wrap="square" rtlCol="0">
              <a:spAutoFit/>
            </a:bodyPr>
            <a:lstStyle/>
            <a:p>
              <a:r>
                <a:rPr lang="en-US" b="1" dirty="0" smtClean="0"/>
                <a:t>J</a:t>
              </a:r>
              <a:r>
                <a:rPr lang="en-US" b="1" baseline="-25000" dirty="0" smtClean="0"/>
                <a:t>2</a:t>
              </a:r>
              <a:endParaRPr lang="en-US" b="1" baseline="-25000" dirty="0"/>
            </a:p>
          </p:txBody>
        </p:sp>
      </p:grpSp>
      <p:sp>
        <p:nvSpPr>
          <p:cNvPr id="25" name="TextBox 24"/>
          <p:cNvSpPr txBox="1"/>
          <p:nvPr/>
        </p:nvSpPr>
        <p:spPr>
          <a:xfrm>
            <a:off x="5580112" y="2175520"/>
            <a:ext cx="792088" cy="369332"/>
          </a:xfrm>
          <a:prstGeom prst="rect">
            <a:avLst/>
          </a:prstGeom>
          <a:noFill/>
        </p:spPr>
        <p:txBody>
          <a:bodyPr wrap="square" rtlCol="0">
            <a:spAutoFit/>
          </a:bodyPr>
          <a:lstStyle/>
          <a:p>
            <a:r>
              <a:rPr lang="en-US" b="1" dirty="0" smtClean="0"/>
              <a:t>p</a:t>
            </a:r>
            <a:r>
              <a:rPr lang="en-US" b="1" baseline="-25000" dirty="0" smtClean="0"/>
              <a:t>1</a:t>
            </a:r>
            <a:r>
              <a:rPr lang="en-US" b="1" dirty="0" smtClean="0"/>
              <a:t>, n</a:t>
            </a:r>
            <a:r>
              <a:rPr lang="en-US" b="1" baseline="-25000" dirty="0" smtClean="0"/>
              <a:t>1</a:t>
            </a:r>
            <a:endParaRPr lang="en-US" b="1" dirty="0"/>
          </a:p>
        </p:txBody>
      </p:sp>
      <p:sp>
        <p:nvSpPr>
          <p:cNvPr id="26" name="TextBox 25"/>
          <p:cNvSpPr txBox="1"/>
          <p:nvPr/>
        </p:nvSpPr>
        <p:spPr>
          <a:xfrm>
            <a:off x="7452320" y="2175520"/>
            <a:ext cx="792088" cy="369332"/>
          </a:xfrm>
          <a:prstGeom prst="rect">
            <a:avLst/>
          </a:prstGeom>
          <a:noFill/>
        </p:spPr>
        <p:txBody>
          <a:bodyPr wrap="square" rtlCol="0">
            <a:spAutoFit/>
          </a:bodyPr>
          <a:lstStyle/>
          <a:p>
            <a:r>
              <a:rPr lang="en-US" b="1" dirty="0" smtClean="0"/>
              <a:t>p</a:t>
            </a:r>
            <a:r>
              <a:rPr lang="en-US" b="1" baseline="-25000" dirty="0" smtClean="0"/>
              <a:t>2</a:t>
            </a:r>
            <a:r>
              <a:rPr lang="en-US" b="1" dirty="0" smtClean="0"/>
              <a:t>, n</a:t>
            </a:r>
            <a:r>
              <a:rPr lang="en-US" b="1" baseline="-25000" dirty="0" smtClean="0"/>
              <a:t>2</a:t>
            </a:r>
            <a:endParaRPr lang="en-US" b="1" dirty="0"/>
          </a:p>
        </p:txBody>
      </p:sp>
      <p:grpSp>
        <p:nvGrpSpPr>
          <p:cNvPr id="10" name="Group 9"/>
          <p:cNvGrpSpPr/>
          <p:nvPr/>
        </p:nvGrpSpPr>
        <p:grpSpPr>
          <a:xfrm>
            <a:off x="1475656" y="4293192"/>
            <a:ext cx="2340260" cy="864000"/>
            <a:chOff x="1475656" y="4293192"/>
            <a:chExt cx="2340260" cy="864000"/>
          </a:xfrm>
        </p:grpSpPr>
        <p:sp>
          <p:nvSpPr>
            <p:cNvPr id="28" name="Rounded Rectangle 27"/>
            <p:cNvSpPr/>
            <p:nvPr/>
          </p:nvSpPr>
          <p:spPr>
            <a:xfrm>
              <a:off x="1475656" y="4293192"/>
              <a:ext cx="2340260" cy="864000"/>
            </a:xfrm>
            <a:prstGeom prst="roundRect">
              <a:avLst/>
            </a:prstGeom>
            <a:solidFill>
              <a:srgbClr val="F6F0EE"/>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29" name="Object 2"/>
            <p:cNvGraphicFramePr>
              <a:graphicFrameLocks noChangeAspect="1"/>
            </p:cNvGraphicFramePr>
            <p:nvPr>
              <p:extLst>
                <p:ext uri="{D42A27DB-BD31-4B8C-83A1-F6EECF244321}">
                  <p14:modId xmlns:p14="http://schemas.microsoft.com/office/powerpoint/2010/main" val="3859972366"/>
                </p:ext>
              </p:extLst>
            </p:nvPr>
          </p:nvGraphicFramePr>
          <p:xfrm>
            <a:off x="1547664" y="4365200"/>
            <a:ext cx="2166141" cy="720000"/>
          </p:xfrm>
          <a:graphic>
            <a:graphicData uri="http://schemas.openxmlformats.org/presentationml/2006/ole">
              <mc:AlternateContent xmlns:mc="http://schemas.openxmlformats.org/markup-compatibility/2006">
                <mc:Choice xmlns:v="urn:schemas-microsoft-com:vml" Requires="v">
                  <p:oleObj spid="_x0000_s270188" name="Equation" r:id="rId6" imgW="1345616" imgH="444307" progId="Equation.3">
                    <p:embed/>
                  </p:oleObj>
                </mc:Choice>
                <mc:Fallback>
                  <p:oleObj name="Equation" r:id="rId6" imgW="1345616" imgH="444307" progId="Equation.3">
                    <p:embed/>
                    <p:pic>
                      <p:nvPicPr>
                        <p:cNvPr id="0" name="Picture 4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47664" y="4365200"/>
                          <a:ext cx="2166141" cy="720000"/>
                        </a:xfrm>
                        <a:prstGeom prst="rect">
                          <a:avLst/>
                        </a:prstGeom>
                        <a:noFill/>
                      </p:spPr>
                    </p:pic>
                  </p:oleObj>
                </mc:Fallback>
              </mc:AlternateContent>
            </a:graphicData>
          </a:graphic>
        </p:graphicFrame>
      </p:grpSp>
      <p:grpSp>
        <p:nvGrpSpPr>
          <p:cNvPr id="5" name="Group 4"/>
          <p:cNvGrpSpPr/>
          <p:nvPr/>
        </p:nvGrpSpPr>
        <p:grpSpPr>
          <a:xfrm>
            <a:off x="2915816" y="1556792"/>
            <a:ext cx="1728192" cy="864000"/>
            <a:chOff x="2915816" y="1700808"/>
            <a:chExt cx="1728192" cy="864097"/>
          </a:xfrm>
        </p:grpSpPr>
        <p:sp>
          <p:nvSpPr>
            <p:cNvPr id="30" name="Rounded Rectangle 29"/>
            <p:cNvSpPr/>
            <p:nvPr/>
          </p:nvSpPr>
          <p:spPr>
            <a:xfrm>
              <a:off x="2915816" y="1700808"/>
              <a:ext cx="1728192" cy="864000"/>
            </a:xfrm>
            <a:prstGeom prst="roundRect">
              <a:avLst/>
            </a:prstGeom>
            <a:solidFill>
              <a:srgbClr val="F6F0EE"/>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31" name="Object 2"/>
            <p:cNvGraphicFramePr>
              <a:graphicFrameLocks noChangeAspect="1"/>
            </p:cNvGraphicFramePr>
            <p:nvPr>
              <p:extLst>
                <p:ext uri="{D42A27DB-BD31-4B8C-83A1-F6EECF244321}">
                  <p14:modId xmlns:p14="http://schemas.microsoft.com/office/powerpoint/2010/main" val="3265023658"/>
                </p:ext>
              </p:extLst>
            </p:nvPr>
          </p:nvGraphicFramePr>
          <p:xfrm>
            <a:off x="2987824" y="1772817"/>
            <a:ext cx="1573400" cy="792088"/>
          </p:xfrm>
          <a:graphic>
            <a:graphicData uri="http://schemas.openxmlformats.org/presentationml/2006/ole">
              <mc:AlternateContent xmlns:mc="http://schemas.openxmlformats.org/markup-compatibility/2006">
                <mc:Choice xmlns:v="urn:schemas-microsoft-com:vml" Requires="v">
                  <p:oleObj spid="_x0000_s270189" name="Equation" r:id="rId8" imgW="850680" imgH="431640" progId="Equation.3">
                    <p:embed/>
                  </p:oleObj>
                </mc:Choice>
                <mc:Fallback>
                  <p:oleObj name="Equation" r:id="rId8" imgW="850680" imgH="431640" progId="Equation.3">
                    <p:embed/>
                    <p:pic>
                      <p:nvPicPr>
                        <p:cNvPr id="0" name="Picture 4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87824" y="1772817"/>
                          <a:ext cx="1573400" cy="792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18" name="Group 17"/>
          <p:cNvGrpSpPr/>
          <p:nvPr/>
        </p:nvGrpSpPr>
        <p:grpSpPr>
          <a:xfrm>
            <a:off x="1259631" y="5157192"/>
            <a:ext cx="2736305" cy="1512168"/>
            <a:chOff x="1259631" y="5157192"/>
            <a:chExt cx="2736305" cy="1512168"/>
          </a:xfrm>
        </p:grpSpPr>
        <p:grpSp>
          <p:nvGrpSpPr>
            <p:cNvPr id="11" name="Group 10"/>
            <p:cNvGrpSpPr/>
            <p:nvPr/>
          </p:nvGrpSpPr>
          <p:grpSpPr>
            <a:xfrm>
              <a:off x="1259631" y="5733256"/>
              <a:ext cx="2736305" cy="936104"/>
              <a:chOff x="1259631" y="5733256"/>
              <a:chExt cx="2736305" cy="936104"/>
            </a:xfrm>
          </p:grpSpPr>
          <p:sp>
            <p:nvSpPr>
              <p:cNvPr id="32" name="Rounded Rectangle 31"/>
              <p:cNvSpPr/>
              <p:nvPr/>
            </p:nvSpPr>
            <p:spPr>
              <a:xfrm>
                <a:off x="1259631" y="5733256"/>
                <a:ext cx="2736305" cy="936104"/>
              </a:xfrm>
              <a:prstGeom prst="round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33" name="Object 2"/>
              <p:cNvGraphicFramePr>
                <a:graphicFrameLocks noChangeAspect="1"/>
              </p:cNvGraphicFramePr>
              <p:nvPr>
                <p:extLst>
                  <p:ext uri="{D42A27DB-BD31-4B8C-83A1-F6EECF244321}">
                    <p14:modId xmlns:p14="http://schemas.microsoft.com/office/powerpoint/2010/main" val="1581805547"/>
                  </p:ext>
                </p:extLst>
              </p:nvPr>
            </p:nvGraphicFramePr>
            <p:xfrm>
              <a:off x="1417253" y="5827364"/>
              <a:ext cx="2398663" cy="747887"/>
            </p:xfrm>
            <a:graphic>
              <a:graphicData uri="http://schemas.openxmlformats.org/presentationml/2006/ole">
                <mc:AlternateContent xmlns:mc="http://schemas.openxmlformats.org/markup-compatibility/2006">
                  <mc:Choice xmlns:v="urn:schemas-microsoft-com:vml" Requires="v">
                    <p:oleObj spid="_x0000_s270190" name="Equation" r:id="rId10" imgW="1320800" imgH="406400" progId="Equation.3">
                      <p:embed/>
                    </p:oleObj>
                  </mc:Choice>
                  <mc:Fallback>
                    <p:oleObj name="Equation" r:id="rId10" imgW="1320800" imgH="406400" progId="Equation.3">
                      <p:embed/>
                      <p:pic>
                        <p:nvPicPr>
                          <p:cNvPr id="0" name="Picture 4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17253" y="5827364"/>
                            <a:ext cx="2398663" cy="747887"/>
                          </a:xfrm>
                          <a:prstGeom prst="rect">
                            <a:avLst/>
                          </a:prstGeom>
                          <a:noFill/>
                        </p:spPr>
                      </p:pic>
                    </p:oleObj>
                  </mc:Fallback>
                </mc:AlternateContent>
              </a:graphicData>
            </a:graphic>
          </p:graphicFrame>
        </p:grpSp>
        <p:sp>
          <p:nvSpPr>
            <p:cNvPr id="34" name="Down Arrow 33"/>
            <p:cNvSpPr/>
            <p:nvPr/>
          </p:nvSpPr>
          <p:spPr>
            <a:xfrm>
              <a:off x="2483768" y="5157192"/>
              <a:ext cx="432048" cy="360040"/>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pSp>
      <p:grpSp>
        <p:nvGrpSpPr>
          <p:cNvPr id="16" name="Group 15"/>
          <p:cNvGrpSpPr/>
          <p:nvPr/>
        </p:nvGrpSpPr>
        <p:grpSpPr>
          <a:xfrm>
            <a:off x="5220072" y="4550804"/>
            <a:ext cx="3240360" cy="1758516"/>
            <a:chOff x="5220072" y="4550804"/>
            <a:chExt cx="3240360" cy="1758516"/>
          </a:xfrm>
        </p:grpSpPr>
        <p:grpSp>
          <p:nvGrpSpPr>
            <p:cNvPr id="14" name="Group 13"/>
            <p:cNvGrpSpPr/>
            <p:nvPr/>
          </p:nvGrpSpPr>
          <p:grpSpPr>
            <a:xfrm>
              <a:off x="5260033" y="5000600"/>
              <a:ext cx="3200399" cy="1308720"/>
              <a:chOff x="5260033" y="5000600"/>
              <a:chExt cx="3200399" cy="1308720"/>
            </a:xfrm>
          </p:grpSpPr>
          <p:sp>
            <p:nvSpPr>
              <p:cNvPr id="38" name="Rounded Rectangle 37"/>
              <p:cNvSpPr/>
              <p:nvPr/>
            </p:nvSpPr>
            <p:spPr>
              <a:xfrm>
                <a:off x="5260033" y="5000600"/>
                <a:ext cx="3200399" cy="130872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aphicFrame>
            <p:nvGraphicFramePr>
              <p:cNvPr id="39" name="Object 2"/>
              <p:cNvGraphicFramePr>
                <a:graphicFrameLocks noChangeAspect="1"/>
              </p:cNvGraphicFramePr>
              <p:nvPr>
                <p:extLst>
                  <p:ext uri="{D42A27DB-BD31-4B8C-83A1-F6EECF244321}">
                    <p14:modId xmlns:p14="http://schemas.microsoft.com/office/powerpoint/2010/main" val="1495537180"/>
                  </p:ext>
                </p:extLst>
              </p:nvPr>
            </p:nvGraphicFramePr>
            <p:xfrm>
              <a:off x="5580112" y="5149716"/>
              <a:ext cx="2664296" cy="989512"/>
            </p:xfrm>
            <a:graphic>
              <a:graphicData uri="http://schemas.openxmlformats.org/presentationml/2006/ole">
                <mc:AlternateContent xmlns:mc="http://schemas.openxmlformats.org/markup-compatibility/2006">
                  <mc:Choice xmlns:v="urn:schemas-microsoft-com:vml" Requires="v">
                    <p:oleObj spid="_x0000_s270191" name="Equation" r:id="rId12" imgW="1282700" imgH="469900" progId="Equation.3">
                      <p:embed/>
                    </p:oleObj>
                  </mc:Choice>
                  <mc:Fallback>
                    <p:oleObj name="Equation" r:id="rId12" imgW="1282700" imgH="469900" progId="Equation.3">
                      <p:embed/>
                      <p:pic>
                        <p:nvPicPr>
                          <p:cNvPr id="0" name="Picture 41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580112" y="5149716"/>
                            <a:ext cx="2664296" cy="989512"/>
                          </a:xfrm>
                          <a:prstGeom prst="rect">
                            <a:avLst/>
                          </a:prstGeom>
                          <a:noFill/>
                        </p:spPr>
                      </p:pic>
                    </p:oleObj>
                  </mc:Fallback>
                </mc:AlternateContent>
              </a:graphicData>
            </a:graphic>
          </p:graphicFrame>
        </p:grpSp>
        <p:sp>
          <p:nvSpPr>
            <p:cNvPr id="40" name="TextBox 39"/>
            <p:cNvSpPr txBox="1"/>
            <p:nvPr/>
          </p:nvSpPr>
          <p:spPr>
            <a:xfrm>
              <a:off x="5220072" y="4550804"/>
              <a:ext cx="2178732" cy="369332"/>
            </a:xfrm>
            <a:prstGeom prst="rect">
              <a:avLst/>
            </a:prstGeom>
            <a:solidFill>
              <a:srgbClr val="FFC000"/>
            </a:solidFill>
            <a:ln>
              <a:solidFill>
                <a:srgbClr val="FFC000"/>
              </a:solidFill>
            </a:ln>
          </p:spPr>
          <p:txBody>
            <a:bodyPr wrap="square" rtlCol="0">
              <a:spAutoFit/>
            </a:bodyPr>
            <a:lstStyle/>
            <a:p>
              <a:r>
                <a:rPr lang="en-US" dirty="0" smtClean="0"/>
                <a:t>For air at 20</a:t>
              </a:r>
              <a:r>
                <a:rPr lang="en-US" dirty="0" smtClean="0">
                  <a:sym typeface="Symbol"/>
                </a:rPr>
                <a:t></a:t>
              </a:r>
              <a:r>
                <a:rPr lang="en-US" dirty="0" smtClean="0"/>
                <a:t>C</a:t>
              </a:r>
              <a:endParaRPr lang="en-US" dirty="0"/>
            </a:p>
          </p:txBody>
        </p:sp>
      </p:grpSp>
      <p:sp>
        <p:nvSpPr>
          <p:cNvPr id="4" name="Slide Number Placeholder 3"/>
          <p:cNvSpPr>
            <a:spLocks noGrp="1"/>
          </p:cNvSpPr>
          <p:nvPr>
            <p:ph type="sldNum" sz="quarter" idx="12"/>
          </p:nvPr>
        </p:nvSpPr>
        <p:spPr/>
        <p:txBody>
          <a:bodyPr/>
          <a:lstStyle/>
          <a:p>
            <a:fld id="{0DF7440C-D25B-4954-BC09-5BBAAA513C42}" type="slidenum">
              <a:rPr lang="en-US" smtClean="0"/>
              <a:pPr/>
              <a:t>39</a:t>
            </a:fld>
            <a:endParaRPr lang="en-US"/>
          </a:p>
        </p:txBody>
      </p:sp>
      <p:sp>
        <p:nvSpPr>
          <p:cNvPr id="35" name="Title 34"/>
          <p:cNvSpPr>
            <a:spLocks noGrp="1"/>
          </p:cNvSpPr>
          <p:nvPr>
            <p:ph type="title"/>
          </p:nvPr>
        </p:nvSpPr>
        <p:spPr>
          <a:xfrm>
            <a:off x="827584" y="107721"/>
            <a:ext cx="7560840" cy="553998"/>
          </a:xfrm>
        </p:spPr>
        <p:txBody>
          <a:bodyPr/>
          <a:lstStyle/>
          <a:p>
            <a:r>
              <a:rPr lang="en-US" dirty="0" smtClean="0"/>
              <a:t>Conductance of an aperture</a:t>
            </a:r>
            <a:endParaRPr lang="en-US" dirty="0"/>
          </a:p>
        </p:txBody>
      </p:sp>
      <p:sp>
        <p:nvSpPr>
          <p:cNvPr id="37" name="TextBox 36"/>
          <p:cNvSpPr txBox="1"/>
          <p:nvPr/>
        </p:nvSpPr>
        <p:spPr>
          <a:xfrm>
            <a:off x="2843808" y="2636912"/>
            <a:ext cx="2088232" cy="646331"/>
          </a:xfrm>
          <a:prstGeom prst="rect">
            <a:avLst/>
          </a:prstGeom>
          <a:noFill/>
        </p:spPr>
        <p:txBody>
          <a:bodyPr wrap="square" rtlCol="0">
            <a:spAutoFit/>
          </a:bodyPr>
          <a:lstStyle/>
          <a:p>
            <a:r>
              <a:rPr lang="en-US" dirty="0" smtClean="0"/>
              <a:t>Ideal gas law: definition of flow</a:t>
            </a:r>
            <a:endParaRPr lang="en-US" dirty="0"/>
          </a:p>
        </p:txBody>
      </p:sp>
      <p:sp>
        <p:nvSpPr>
          <p:cNvPr id="41" name="TextBox 40"/>
          <p:cNvSpPr txBox="1"/>
          <p:nvPr/>
        </p:nvSpPr>
        <p:spPr>
          <a:xfrm>
            <a:off x="251520" y="2569804"/>
            <a:ext cx="2304256" cy="923330"/>
          </a:xfrm>
          <a:prstGeom prst="rect">
            <a:avLst/>
          </a:prstGeom>
          <a:noFill/>
        </p:spPr>
        <p:txBody>
          <a:bodyPr wrap="square" rtlCol="0">
            <a:spAutoFit/>
          </a:bodyPr>
          <a:lstStyle/>
          <a:p>
            <a:r>
              <a:rPr lang="en-US" dirty="0" smtClean="0"/>
              <a:t>Net flux= difference between currents in either direction</a:t>
            </a:r>
            <a:endParaRPr lang="en-US" dirty="0"/>
          </a:p>
        </p:txBody>
      </p:sp>
      <p:grpSp>
        <p:nvGrpSpPr>
          <p:cNvPr id="9" name="Group 8"/>
          <p:cNvGrpSpPr/>
          <p:nvPr/>
        </p:nvGrpSpPr>
        <p:grpSpPr>
          <a:xfrm>
            <a:off x="251520" y="3552346"/>
            <a:ext cx="1656184" cy="576064"/>
            <a:chOff x="251520" y="3573016"/>
            <a:chExt cx="1656184" cy="576064"/>
          </a:xfrm>
        </p:grpSpPr>
        <p:sp>
          <p:nvSpPr>
            <p:cNvPr id="42" name="Rounded Rectangle 41"/>
            <p:cNvSpPr/>
            <p:nvPr/>
          </p:nvSpPr>
          <p:spPr>
            <a:xfrm>
              <a:off x="251520" y="3573016"/>
              <a:ext cx="1656184" cy="576064"/>
            </a:xfrm>
            <a:prstGeom prst="roundRect">
              <a:avLst/>
            </a:prstGeom>
            <a:solidFill>
              <a:srgbClr val="F6F0EE"/>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269730" name="Object 418"/>
            <p:cNvGraphicFramePr>
              <a:graphicFrameLocks noChangeAspect="1"/>
            </p:cNvGraphicFramePr>
            <p:nvPr>
              <p:extLst>
                <p:ext uri="{D42A27DB-BD31-4B8C-83A1-F6EECF244321}">
                  <p14:modId xmlns:p14="http://schemas.microsoft.com/office/powerpoint/2010/main" val="3143120215"/>
                </p:ext>
              </p:extLst>
            </p:nvPr>
          </p:nvGraphicFramePr>
          <p:xfrm>
            <a:off x="323528" y="3717032"/>
            <a:ext cx="1554163" cy="346075"/>
          </p:xfrm>
          <a:graphic>
            <a:graphicData uri="http://schemas.openxmlformats.org/presentationml/2006/ole">
              <mc:AlternateContent xmlns:mc="http://schemas.openxmlformats.org/markup-compatibility/2006">
                <mc:Choice xmlns:v="urn:schemas-microsoft-com:vml" Requires="v">
                  <p:oleObj spid="_x0000_s270192" name="Equation" r:id="rId14" imgW="952200" imgH="215640" progId="Equation.3">
                    <p:embed/>
                  </p:oleObj>
                </mc:Choice>
                <mc:Fallback>
                  <p:oleObj name="Equation" r:id="rId14" imgW="952200" imgH="215640" progId="Equation.3">
                    <p:embed/>
                    <p:pic>
                      <p:nvPicPr>
                        <p:cNvPr id="0" name="Picture 41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23528" y="3717032"/>
                          <a:ext cx="1554163" cy="346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43" name="TextBox 42"/>
          <p:cNvSpPr txBox="1"/>
          <p:nvPr/>
        </p:nvSpPr>
        <p:spPr>
          <a:xfrm>
            <a:off x="2339752" y="3624354"/>
            <a:ext cx="2952328" cy="369332"/>
          </a:xfrm>
          <a:prstGeom prst="rect">
            <a:avLst/>
          </a:prstGeom>
          <a:noFill/>
        </p:spPr>
        <p:txBody>
          <a:bodyPr wrap="square" rtlCol="0">
            <a:spAutoFit/>
          </a:bodyPr>
          <a:lstStyle/>
          <a:p>
            <a:r>
              <a:rPr lang="en-US" dirty="0" smtClean="0"/>
              <a:t>Definition of conductance</a:t>
            </a:r>
            <a:endParaRPr lang="en-US" dirty="0"/>
          </a:p>
        </p:txBody>
      </p:sp>
    </p:spTree>
    <p:extLst>
      <p:ext uri="{BB962C8B-B14F-4D97-AF65-F5344CB8AC3E}">
        <p14:creationId xmlns:p14="http://schemas.microsoft.com/office/powerpoint/2010/main" val="2290233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0-#ppt_w/2"/>
                                          </p:val>
                                        </p:tav>
                                        <p:tav tm="100000">
                                          <p:val>
                                            <p:strVal val="#ppt_x"/>
                                          </p:val>
                                        </p:tav>
                                      </p:tavLst>
                                    </p:anim>
                                    <p:anim calcmode="lin" valueType="num">
                                      <p:cBhvr additive="base">
                                        <p:cTn id="16"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nodeType="click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1+#ppt_w/2"/>
                                          </p:val>
                                        </p:tav>
                                        <p:tav tm="100000">
                                          <p:val>
                                            <p:strVal val="#ppt_x"/>
                                          </p:val>
                                        </p:tav>
                                      </p:tavLst>
                                    </p:anim>
                                    <p:anim calcmode="lin" valueType="num">
                                      <p:cBhvr additive="base">
                                        <p:cTn id="22"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2" presetClass="entr" presetSubtype="1" fill="hold" nodeType="click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ppt_x"/>
                                          </p:val>
                                        </p:tav>
                                        <p:tav tm="100000">
                                          <p:val>
                                            <p:strVal val="#ppt_x"/>
                                          </p:val>
                                        </p:tav>
                                      </p:tavLst>
                                    </p:anim>
                                    <p:anim calcmode="lin" valueType="num">
                                      <p:cBhvr additive="base">
                                        <p:cTn id="50"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37" grpId="0"/>
      <p:bldP spid="41" grpId="0"/>
      <p:bldP spid="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69349"/>
            <a:ext cx="7772400" cy="553998"/>
          </a:xfrm>
        </p:spPr>
        <p:txBody>
          <a:bodyPr anchor="ctr"/>
          <a:lstStyle/>
          <a:p>
            <a:r>
              <a:rPr lang="en-US" dirty="0" smtClean="0"/>
              <a:t>The physics of Gases</a:t>
            </a:r>
            <a:endParaRPr lang="en-US" dirty="0"/>
          </a:p>
        </p:txBody>
      </p:sp>
      <p:sp>
        <p:nvSpPr>
          <p:cNvPr id="4" name="Slide Number Placeholder 3"/>
          <p:cNvSpPr>
            <a:spLocks noGrp="1"/>
          </p:cNvSpPr>
          <p:nvPr>
            <p:ph type="sldNum" sz="quarter" idx="12"/>
          </p:nvPr>
        </p:nvSpPr>
        <p:spPr/>
        <p:txBody>
          <a:bodyPr/>
          <a:lstStyle/>
          <a:p>
            <a:fld id="{0DF7440C-D25B-4954-BC09-5BBAAA513C42}" type="slidenum">
              <a:rPr lang="en-US" smtClean="0"/>
              <a:pPr/>
              <a:t>4</a:t>
            </a:fld>
            <a:endParaRPr lang="en-US"/>
          </a:p>
        </p:txBody>
      </p:sp>
      <p:sp>
        <p:nvSpPr>
          <p:cNvPr id="7" name="TextBox 6"/>
          <p:cNvSpPr txBox="1"/>
          <p:nvPr/>
        </p:nvSpPr>
        <p:spPr>
          <a:xfrm>
            <a:off x="323528" y="2714698"/>
            <a:ext cx="4752528" cy="1477328"/>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smtClean="0"/>
              <a:t>p </a:t>
            </a:r>
            <a:r>
              <a:rPr lang="en-US" sz="1200" dirty="0" smtClean="0"/>
              <a:t>=</a:t>
            </a:r>
            <a:r>
              <a:rPr lang="en-US" dirty="0" smtClean="0"/>
              <a:t> pressure</a:t>
            </a:r>
          </a:p>
          <a:p>
            <a:r>
              <a:rPr lang="en-US" dirty="0" smtClean="0"/>
              <a:t>V </a:t>
            </a:r>
            <a:r>
              <a:rPr lang="en-US" sz="1200" dirty="0" smtClean="0"/>
              <a:t>=</a:t>
            </a:r>
            <a:r>
              <a:rPr lang="en-US" dirty="0" smtClean="0"/>
              <a:t> volume</a:t>
            </a:r>
          </a:p>
          <a:p>
            <a:r>
              <a:rPr lang="en-US" dirty="0" smtClean="0"/>
              <a:t>n</a:t>
            </a:r>
            <a:r>
              <a:rPr lang="en-US" baseline="-25000" dirty="0" smtClean="0"/>
              <a:t>m</a:t>
            </a:r>
            <a:r>
              <a:rPr lang="en-US" dirty="0" smtClean="0"/>
              <a:t> </a:t>
            </a:r>
            <a:r>
              <a:rPr lang="en-US" sz="1200" dirty="0" smtClean="0"/>
              <a:t>=</a:t>
            </a:r>
            <a:r>
              <a:rPr lang="en-US" dirty="0" smtClean="0"/>
              <a:t> amount of gas (number of moles)</a:t>
            </a:r>
          </a:p>
          <a:p>
            <a:r>
              <a:rPr lang="en-US" dirty="0"/>
              <a:t>T </a:t>
            </a:r>
            <a:r>
              <a:rPr lang="en-US" sz="1200" dirty="0"/>
              <a:t>=</a:t>
            </a:r>
            <a:r>
              <a:rPr lang="en-US" dirty="0"/>
              <a:t> </a:t>
            </a:r>
            <a:r>
              <a:rPr lang="en-US" dirty="0" smtClean="0"/>
              <a:t>temperature</a:t>
            </a:r>
          </a:p>
          <a:p>
            <a:r>
              <a:rPr lang="en-US" dirty="0" smtClean="0"/>
              <a:t>R </a:t>
            </a:r>
            <a:r>
              <a:rPr lang="en-US" sz="1200" dirty="0" smtClean="0"/>
              <a:t>=</a:t>
            </a:r>
            <a:r>
              <a:rPr lang="en-US" dirty="0" smtClean="0"/>
              <a:t> general gas constant  [8,314 J/(mol K)]</a:t>
            </a:r>
          </a:p>
        </p:txBody>
      </p:sp>
      <p:grpSp>
        <p:nvGrpSpPr>
          <p:cNvPr id="11" name="Group 10"/>
          <p:cNvGrpSpPr/>
          <p:nvPr/>
        </p:nvGrpSpPr>
        <p:grpSpPr>
          <a:xfrm>
            <a:off x="179512" y="836712"/>
            <a:ext cx="6940548" cy="1656184"/>
            <a:chOff x="179512" y="836712"/>
            <a:chExt cx="6940548" cy="1656184"/>
          </a:xfrm>
        </p:grpSpPr>
        <p:sp>
          <p:nvSpPr>
            <p:cNvPr id="3" name="TextBox 2"/>
            <p:cNvSpPr txBox="1"/>
            <p:nvPr/>
          </p:nvSpPr>
          <p:spPr>
            <a:xfrm>
              <a:off x="179512" y="836712"/>
              <a:ext cx="1835631" cy="369332"/>
            </a:xfrm>
            <a:prstGeom prst="rect">
              <a:avLst/>
            </a:prstGeom>
            <a:noFill/>
          </p:spPr>
          <p:txBody>
            <a:bodyPr wrap="none" rtlCol="0">
              <a:spAutoFit/>
            </a:bodyPr>
            <a:lstStyle/>
            <a:p>
              <a:r>
                <a:rPr lang="en-US" b="1" dirty="0" smtClean="0"/>
                <a:t>The ideal gas law</a:t>
              </a:r>
              <a:endParaRPr lang="en-US" b="1" dirty="0"/>
            </a:p>
          </p:txBody>
        </p:sp>
        <p:grpSp>
          <p:nvGrpSpPr>
            <p:cNvPr id="6" name="Group 5"/>
            <p:cNvGrpSpPr/>
            <p:nvPr/>
          </p:nvGrpSpPr>
          <p:grpSpPr>
            <a:xfrm>
              <a:off x="901266" y="1340768"/>
              <a:ext cx="2520280" cy="1152128"/>
              <a:chOff x="901266" y="1340768"/>
              <a:chExt cx="2520280" cy="1152128"/>
            </a:xfrm>
          </p:grpSpPr>
          <p:sp>
            <p:nvSpPr>
              <p:cNvPr id="10" name="Rounded Rectangle 9"/>
              <p:cNvSpPr/>
              <p:nvPr/>
            </p:nvSpPr>
            <p:spPr>
              <a:xfrm>
                <a:off x="901266" y="1340768"/>
                <a:ext cx="2520280" cy="1152128"/>
              </a:xfrm>
              <a:prstGeom prst="round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16386" name="Object 2"/>
              <p:cNvGraphicFramePr>
                <a:graphicFrameLocks noChangeAspect="1"/>
              </p:cNvGraphicFramePr>
              <p:nvPr>
                <p:extLst>
                  <p:ext uri="{D42A27DB-BD31-4B8C-83A1-F6EECF244321}">
                    <p14:modId xmlns:p14="http://schemas.microsoft.com/office/powerpoint/2010/main" val="1284518170"/>
                  </p:ext>
                </p:extLst>
              </p:nvPr>
            </p:nvGraphicFramePr>
            <p:xfrm>
              <a:off x="1087438" y="1614488"/>
              <a:ext cx="2014537" cy="603250"/>
            </p:xfrm>
            <a:graphic>
              <a:graphicData uri="http://schemas.openxmlformats.org/presentationml/2006/ole">
                <mc:AlternateContent xmlns:mc="http://schemas.openxmlformats.org/markup-compatibility/2006">
                  <mc:Choice xmlns:v="urn:schemas-microsoft-com:vml" Requires="v">
                    <p:oleObj spid="_x0000_s310528" name="Equation" r:id="rId4" imgW="761669" imgH="228501" progId="Equation.3">
                      <p:embed/>
                    </p:oleObj>
                  </mc:Choice>
                  <mc:Fallback>
                    <p:oleObj name="Equation" r:id="rId4" imgW="761669" imgH="228501" progId="Equation.3">
                      <p:embed/>
                      <p:pic>
                        <p:nvPicPr>
                          <p:cNvPr id="0" name="Picture 10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7438" y="1614488"/>
                            <a:ext cx="2014537" cy="603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5" name="Rectangle 4"/>
            <p:cNvSpPr/>
            <p:nvPr/>
          </p:nvSpPr>
          <p:spPr>
            <a:xfrm>
              <a:off x="3699680" y="836712"/>
              <a:ext cx="3420380" cy="923330"/>
            </a:xfrm>
            <a:prstGeom prst="rect">
              <a:avLst/>
            </a:prstGeom>
          </p:spPr>
          <p:txBody>
            <a:bodyPr wrap="square">
              <a:spAutoFit/>
            </a:bodyPr>
            <a:lstStyle/>
            <a:p>
              <a:r>
                <a:rPr lang="en-GB" dirty="0"/>
                <a:t>An </a:t>
              </a:r>
              <a:r>
                <a:rPr lang="en-GB" b="1" dirty="0"/>
                <a:t>ideal gas</a:t>
              </a:r>
              <a:r>
                <a:rPr lang="en-GB" dirty="0"/>
                <a:t> is </a:t>
              </a:r>
              <a:r>
                <a:rPr lang="en-GB" dirty="0" smtClean="0"/>
                <a:t>composed </a:t>
              </a:r>
              <a:r>
                <a:rPr lang="en-GB" dirty="0"/>
                <a:t>of </a:t>
              </a:r>
              <a:r>
                <a:rPr lang="en-GB" dirty="0" smtClean="0"/>
                <a:t>randomly-moving</a:t>
              </a:r>
              <a:r>
                <a:rPr lang="en-GB" dirty="0"/>
                <a:t>, non-interacting </a:t>
              </a:r>
              <a:r>
                <a:rPr lang="en-GB" dirty="0" smtClean="0"/>
                <a:t>point particles.</a:t>
              </a:r>
            </a:p>
          </p:txBody>
        </p:sp>
      </p:grpSp>
      <p:sp>
        <p:nvSpPr>
          <p:cNvPr id="8" name="TextBox 7"/>
          <p:cNvSpPr txBox="1"/>
          <p:nvPr/>
        </p:nvSpPr>
        <p:spPr>
          <a:xfrm>
            <a:off x="5857849" y="1962127"/>
            <a:ext cx="1086964" cy="369332"/>
          </a:xfrm>
          <a:prstGeom prst="rect">
            <a:avLst/>
          </a:prstGeom>
          <a:noFill/>
        </p:spPr>
        <p:txBody>
          <a:bodyPr wrap="none" rtlCol="0">
            <a:spAutoFit/>
          </a:bodyPr>
          <a:lstStyle/>
          <a:p>
            <a:r>
              <a:rPr lang="en-GB" dirty="0" smtClean="0"/>
              <a:t>1 dozen =</a:t>
            </a:r>
          </a:p>
        </p:txBody>
      </p:sp>
      <p:grpSp>
        <p:nvGrpSpPr>
          <p:cNvPr id="13" name="Group 12"/>
          <p:cNvGrpSpPr/>
          <p:nvPr/>
        </p:nvGrpSpPr>
        <p:grpSpPr>
          <a:xfrm>
            <a:off x="7020272" y="1206044"/>
            <a:ext cx="1512168" cy="1512168"/>
            <a:chOff x="7020272" y="1206044"/>
            <a:chExt cx="1512168" cy="1512168"/>
          </a:xfrm>
        </p:grpSpPr>
        <p:pic>
          <p:nvPicPr>
            <p:cNvPr id="243732" name="Picture 20" descr="C:\Users\gvandoni\AppData\Local\Microsoft\Windows\Temporary Internet Files\Content.IE5\1ZIIP9C5\MC900441779[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20272" y="1206044"/>
              <a:ext cx="1512168" cy="1512168"/>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7377545" y="1870865"/>
              <a:ext cx="946093" cy="369332"/>
            </a:xfrm>
            <a:prstGeom prst="rect">
              <a:avLst/>
            </a:prstGeom>
            <a:noFill/>
          </p:spPr>
          <p:txBody>
            <a:bodyPr wrap="none" rtlCol="0">
              <a:spAutoFit/>
            </a:bodyPr>
            <a:lstStyle/>
            <a:p>
              <a:r>
                <a:rPr lang="en-GB" b="1" dirty="0" smtClean="0"/>
                <a:t>12 units</a:t>
              </a:r>
              <a:endParaRPr lang="en-GB" b="1" dirty="0"/>
            </a:p>
          </p:txBody>
        </p:sp>
      </p:grpSp>
      <p:grpSp>
        <p:nvGrpSpPr>
          <p:cNvPr id="14" name="Group 13"/>
          <p:cNvGrpSpPr/>
          <p:nvPr/>
        </p:nvGrpSpPr>
        <p:grpSpPr>
          <a:xfrm>
            <a:off x="7120060" y="2636912"/>
            <a:ext cx="1869332" cy="896112"/>
            <a:chOff x="7120060" y="2636912"/>
            <a:chExt cx="1869332" cy="896112"/>
          </a:xfrm>
        </p:grpSpPr>
        <p:grpSp>
          <p:nvGrpSpPr>
            <p:cNvPr id="27" name="Group 26"/>
            <p:cNvGrpSpPr/>
            <p:nvPr/>
          </p:nvGrpSpPr>
          <p:grpSpPr>
            <a:xfrm>
              <a:off x="7120060" y="2636912"/>
              <a:ext cx="1869332" cy="896112"/>
              <a:chOff x="7120060" y="2636912"/>
              <a:chExt cx="1869332" cy="896112"/>
            </a:xfrm>
          </p:grpSpPr>
          <p:grpSp>
            <p:nvGrpSpPr>
              <p:cNvPr id="22" name="Group 21"/>
              <p:cNvGrpSpPr/>
              <p:nvPr/>
            </p:nvGrpSpPr>
            <p:grpSpPr>
              <a:xfrm>
                <a:off x="7120060" y="2636912"/>
                <a:ext cx="1247540" cy="896112"/>
                <a:chOff x="7120060" y="2636912"/>
                <a:chExt cx="1247540" cy="896112"/>
              </a:xfrm>
            </p:grpSpPr>
            <p:pic>
              <p:nvPicPr>
                <p:cNvPr id="243739" name="Picture 27" descr="C:\Users\gvandoni\AppData\Local\Microsoft\Windows\Temporary Internet Files\Content.IE5\QV0CSRHJ\MP900448462.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20060" y="2636912"/>
                  <a:ext cx="621792" cy="44805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7" descr="C:\Users\gvandoni\AppData\Local\Microsoft\Windows\Temporary Internet Files\Content.IE5\QV0CSRHJ\MP900448462.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41852" y="2636912"/>
                  <a:ext cx="621792" cy="44805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7" descr="C:\Users\gvandoni\AppData\Local\Microsoft\Windows\Temporary Internet Files\Content.IE5\QV0CSRHJ\MP900448462.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20060" y="3084968"/>
                  <a:ext cx="621792" cy="44805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7" descr="C:\Users\gvandoni\AppData\Local\Microsoft\Windows\Temporary Internet Files\Content.IE5\QV0CSRHJ\MP900448462.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45808" y="3084968"/>
                  <a:ext cx="621792" cy="448056"/>
                </a:xfrm>
                <a:prstGeom prst="rect">
                  <a:avLst/>
                </a:prstGeom>
                <a:noFill/>
                <a:extLst>
                  <a:ext uri="{909E8E84-426E-40DD-AFC4-6F175D3DCCD1}">
                    <a14:hiddenFill xmlns:a14="http://schemas.microsoft.com/office/drawing/2010/main">
                      <a:solidFill>
                        <a:srgbClr val="FFFFFF"/>
                      </a:solidFill>
                    </a14:hiddenFill>
                  </a:ext>
                </a:extLst>
              </p:spPr>
            </p:pic>
          </p:grpSp>
          <p:pic>
            <p:nvPicPr>
              <p:cNvPr id="36" name="Picture 27" descr="C:\Users\gvandoni\AppData\Local\Microsoft\Windows\Temporary Internet Files\Content.IE5\QV0CSRHJ\MP900448462.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63644" y="2636912"/>
                <a:ext cx="621792" cy="448056"/>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7" descr="C:\Users\gvandoni\AppData\Local\Microsoft\Windows\Temporary Internet Files\Content.IE5\QV0CSRHJ\MP900448462.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67600" y="3084968"/>
                <a:ext cx="621792" cy="448056"/>
              </a:xfrm>
              <a:prstGeom prst="rect">
                <a:avLst/>
              </a:prstGeom>
              <a:noFill/>
              <a:extLst>
                <a:ext uri="{909E8E84-426E-40DD-AFC4-6F175D3DCCD1}">
                  <a14:hiddenFill xmlns:a14="http://schemas.microsoft.com/office/drawing/2010/main">
                    <a:solidFill>
                      <a:srgbClr val="FFFFFF"/>
                    </a:solidFill>
                  </a14:hiddenFill>
                </a:ext>
              </a:extLst>
            </p:spPr>
          </p:pic>
        </p:grpSp>
        <p:sp>
          <p:nvSpPr>
            <p:cNvPr id="32" name="TextBox 31"/>
            <p:cNvSpPr txBox="1"/>
            <p:nvPr/>
          </p:nvSpPr>
          <p:spPr>
            <a:xfrm>
              <a:off x="7170260" y="2900302"/>
              <a:ext cx="1784463" cy="369332"/>
            </a:xfrm>
            <a:prstGeom prst="rect">
              <a:avLst/>
            </a:prstGeom>
            <a:noFill/>
          </p:spPr>
          <p:txBody>
            <a:bodyPr wrap="none" rtlCol="0">
              <a:spAutoFit/>
            </a:bodyPr>
            <a:lstStyle/>
            <a:p>
              <a:r>
                <a:rPr lang="en-GB" b="1" dirty="0" smtClean="0"/>
                <a:t>6.022</a:t>
              </a:r>
              <a:r>
                <a:rPr lang="en-GB" dirty="0" smtClean="0"/>
                <a:t>x</a:t>
              </a:r>
              <a:r>
                <a:rPr lang="en-GB" b="1" dirty="0" smtClean="0"/>
                <a:t>10</a:t>
              </a:r>
              <a:r>
                <a:rPr lang="en-GB" b="1" baseline="30000" dirty="0" smtClean="0"/>
                <a:t>23</a:t>
              </a:r>
              <a:r>
                <a:rPr lang="en-GB" b="1" dirty="0" smtClean="0"/>
                <a:t> units </a:t>
              </a:r>
              <a:endParaRPr lang="en-GB" b="1" dirty="0"/>
            </a:p>
          </p:txBody>
        </p:sp>
      </p:grpSp>
      <p:grpSp>
        <p:nvGrpSpPr>
          <p:cNvPr id="9" name="Group 8"/>
          <p:cNvGrpSpPr/>
          <p:nvPr/>
        </p:nvGrpSpPr>
        <p:grpSpPr>
          <a:xfrm>
            <a:off x="971600" y="4437112"/>
            <a:ext cx="2520280" cy="1152128"/>
            <a:chOff x="971600" y="4437112"/>
            <a:chExt cx="2520280" cy="1152128"/>
          </a:xfrm>
        </p:grpSpPr>
        <p:sp>
          <p:nvSpPr>
            <p:cNvPr id="34" name="Rounded Rectangle 33"/>
            <p:cNvSpPr/>
            <p:nvPr/>
          </p:nvSpPr>
          <p:spPr>
            <a:xfrm>
              <a:off x="971600" y="4437112"/>
              <a:ext cx="2520280" cy="1152128"/>
            </a:xfrm>
            <a:prstGeom prst="round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35" name="Object 2"/>
            <p:cNvGraphicFramePr>
              <a:graphicFrameLocks noChangeAspect="1"/>
            </p:cNvGraphicFramePr>
            <p:nvPr>
              <p:extLst>
                <p:ext uri="{D42A27DB-BD31-4B8C-83A1-F6EECF244321}">
                  <p14:modId xmlns:p14="http://schemas.microsoft.com/office/powerpoint/2010/main" val="3172732895"/>
                </p:ext>
              </p:extLst>
            </p:nvPr>
          </p:nvGraphicFramePr>
          <p:xfrm>
            <a:off x="1208088" y="4729163"/>
            <a:ext cx="1912937" cy="569912"/>
          </p:xfrm>
          <a:graphic>
            <a:graphicData uri="http://schemas.openxmlformats.org/presentationml/2006/ole">
              <mc:AlternateContent xmlns:mc="http://schemas.openxmlformats.org/markup-compatibility/2006">
                <mc:Choice xmlns:v="urn:schemas-microsoft-com:vml" Requires="v">
                  <p:oleObj spid="_x0000_s310529" name="Equation" r:id="rId8" imgW="723586" imgH="215806" progId="Equation.3">
                    <p:embed/>
                  </p:oleObj>
                </mc:Choice>
                <mc:Fallback>
                  <p:oleObj name="Equation" r:id="rId8" imgW="723586" imgH="215806" progId="Equation.3">
                    <p:embed/>
                    <p:pic>
                      <p:nvPicPr>
                        <p:cNvPr id="0" name="Picture 10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08088" y="4729163"/>
                          <a:ext cx="1912937" cy="5699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39" name="TextBox 38"/>
          <p:cNvSpPr txBox="1"/>
          <p:nvPr/>
        </p:nvSpPr>
        <p:spPr>
          <a:xfrm>
            <a:off x="3851920" y="4686202"/>
            <a:ext cx="5066853"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smtClean="0"/>
              <a:t>n </a:t>
            </a:r>
            <a:r>
              <a:rPr lang="en-US" sz="1200" dirty="0" smtClean="0"/>
              <a:t>=</a:t>
            </a:r>
            <a:r>
              <a:rPr lang="en-US" dirty="0" smtClean="0"/>
              <a:t> amount of gas (number of atoms or molecules)</a:t>
            </a:r>
          </a:p>
          <a:p>
            <a:r>
              <a:rPr lang="en-US" dirty="0" err="1" smtClean="0"/>
              <a:t>k</a:t>
            </a:r>
            <a:r>
              <a:rPr lang="en-US" baseline="-25000" dirty="0" err="1" smtClean="0"/>
              <a:t>B</a:t>
            </a:r>
            <a:r>
              <a:rPr lang="en-US" dirty="0" smtClean="0"/>
              <a:t> </a:t>
            </a:r>
            <a:r>
              <a:rPr lang="en-US" sz="1200" dirty="0" smtClean="0"/>
              <a:t>=</a:t>
            </a:r>
            <a:r>
              <a:rPr lang="en-US" dirty="0" smtClean="0"/>
              <a:t> Boltzmann constant </a:t>
            </a:r>
            <a:r>
              <a:rPr lang="en-US" sz="1200" dirty="0" smtClean="0"/>
              <a:t>=</a:t>
            </a:r>
            <a:r>
              <a:rPr lang="en-US" dirty="0" smtClean="0"/>
              <a:t> R/6.022x10</a:t>
            </a:r>
            <a:r>
              <a:rPr lang="en-US" baseline="30000" dirty="0" smtClean="0"/>
              <a:t>23</a:t>
            </a:r>
          </a:p>
        </p:txBody>
      </p:sp>
      <p:sp>
        <p:nvSpPr>
          <p:cNvPr id="29" name="TextBox 28"/>
          <p:cNvSpPr txBox="1"/>
          <p:nvPr/>
        </p:nvSpPr>
        <p:spPr>
          <a:xfrm>
            <a:off x="5857849" y="2900302"/>
            <a:ext cx="997389" cy="369332"/>
          </a:xfrm>
          <a:prstGeom prst="rect">
            <a:avLst/>
          </a:prstGeom>
          <a:noFill/>
        </p:spPr>
        <p:txBody>
          <a:bodyPr wrap="none" rtlCol="0">
            <a:spAutoFit/>
          </a:bodyPr>
          <a:lstStyle/>
          <a:p>
            <a:r>
              <a:rPr lang="en-GB" dirty="0" smtClean="0"/>
              <a:t>1 mole =</a:t>
            </a:r>
            <a:endParaRPr lang="en-GB" dirty="0"/>
          </a:p>
        </p:txBody>
      </p:sp>
    </p:spTree>
    <p:extLst>
      <p:ext uri="{BB962C8B-B14F-4D97-AF65-F5344CB8AC3E}">
        <p14:creationId xmlns:p14="http://schemas.microsoft.com/office/powerpoint/2010/main" val="604328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9">
                                            <p:bg/>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9">
                                            <p:txEl>
                                              <p:pRg st="0" end="0"/>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p:bldP spid="39" grpId="0" build="p" animBg="1"/>
      <p:bldP spid="2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76693951"/>
              </p:ext>
            </p:extLst>
          </p:nvPr>
        </p:nvGraphicFramePr>
        <p:xfrm>
          <a:off x="323529" y="1844824"/>
          <a:ext cx="2880320" cy="4293487"/>
        </p:xfrm>
        <a:graphic>
          <a:graphicData uri="http://schemas.openxmlformats.org/drawingml/2006/table">
            <a:tbl>
              <a:tblPr firstRow="1" bandRow="1">
                <a:tableStyleId>{5C22544A-7EE6-4342-B048-85BDC9FD1C3A}</a:tableStyleId>
              </a:tblPr>
              <a:tblGrid>
                <a:gridCol w="983524"/>
                <a:gridCol w="1896796"/>
              </a:tblGrid>
              <a:tr h="849753">
                <a:tc>
                  <a:txBody>
                    <a:bodyPr/>
                    <a:lstStyle/>
                    <a:p>
                      <a:pPr algn="ctr"/>
                      <a:r>
                        <a:rPr lang="en-US" sz="1600" dirty="0" smtClean="0"/>
                        <a:t>DN</a:t>
                      </a:r>
                      <a:endParaRPr lang="en-US" sz="1600" dirty="0"/>
                    </a:p>
                  </a:txBody>
                  <a:tcPr anchor="ctr">
                    <a:solidFill>
                      <a:srgbClr val="0055A0"/>
                    </a:solidFill>
                  </a:tcPr>
                </a:tc>
                <a:tc>
                  <a:txBody>
                    <a:bodyPr/>
                    <a:lstStyle/>
                    <a:p>
                      <a:pPr algn="ctr"/>
                      <a:r>
                        <a:rPr lang="en-US" sz="1600" dirty="0" smtClean="0"/>
                        <a:t>C</a:t>
                      </a:r>
                      <a:r>
                        <a:rPr lang="en-US" sz="1600" baseline="-25000" dirty="0" smtClean="0"/>
                        <a:t>A  </a:t>
                      </a:r>
                      <a:r>
                        <a:rPr lang="en-US" sz="1600" dirty="0" smtClean="0"/>
                        <a:t>Conductance</a:t>
                      </a:r>
                    </a:p>
                    <a:p>
                      <a:pPr algn="ctr"/>
                      <a:r>
                        <a:rPr lang="en-US" sz="1600" baseline="0" dirty="0" smtClean="0"/>
                        <a:t>(</a:t>
                      </a:r>
                      <a:r>
                        <a:rPr lang="en-US" sz="1600" baseline="0" dirty="0" err="1" smtClean="0"/>
                        <a:t>l/s</a:t>
                      </a:r>
                      <a:r>
                        <a:rPr lang="en-US" sz="1600" baseline="0" dirty="0" smtClean="0"/>
                        <a:t>)</a:t>
                      </a:r>
                      <a:endParaRPr lang="en-US" sz="1600" baseline="0" dirty="0"/>
                    </a:p>
                  </a:txBody>
                  <a:tcPr anchor="ctr">
                    <a:solidFill>
                      <a:srgbClr val="0055A0"/>
                    </a:solidFill>
                  </a:tcPr>
                </a:tc>
              </a:tr>
              <a:tr h="491962">
                <a:tc>
                  <a:txBody>
                    <a:bodyPr/>
                    <a:lstStyle/>
                    <a:p>
                      <a:pPr algn="ctr"/>
                      <a:r>
                        <a:rPr lang="en-US" dirty="0" smtClean="0"/>
                        <a:t>16</a:t>
                      </a:r>
                      <a:endParaRPr lang="en-US" dirty="0"/>
                    </a:p>
                  </a:txBody>
                  <a:tcPr anchor="ctr"/>
                </a:tc>
                <a:tc>
                  <a:txBody>
                    <a:bodyPr/>
                    <a:lstStyle/>
                    <a:p>
                      <a:pPr algn="ctr" fontAlgn="ctr"/>
                      <a:r>
                        <a:rPr lang="en-US" sz="1800" b="0" i="0" u="none" strike="noStrike" dirty="0" smtClean="0">
                          <a:solidFill>
                            <a:srgbClr val="000000"/>
                          </a:solidFill>
                          <a:latin typeface="+mn-lt"/>
                        </a:rPr>
                        <a:t>24</a:t>
                      </a:r>
                      <a:endParaRPr lang="en-US" sz="1800" b="0" i="0" u="none" strike="noStrike" dirty="0">
                        <a:solidFill>
                          <a:srgbClr val="000000"/>
                        </a:solidFill>
                        <a:latin typeface="+mn-lt"/>
                      </a:endParaRPr>
                    </a:p>
                  </a:txBody>
                  <a:tcPr marL="12700" marR="12700" marT="12700" marB="0" anchor="ctr"/>
                </a:tc>
              </a:tr>
              <a:tr h="491962">
                <a:tc>
                  <a:txBody>
                    <a:bodyPr/>
                    <a:lstStyle/>
                    <a:p>
                      <a:pPr algn="ctr"/>
                      <a:r>
                        <a:rPr lang="en-US" dirty="0" smtClean="0"/>
                        <a:t>25</a:t>
                      </a:r>
                      <a:endParaRPr lang="en-US" dirty="0"/>
                    </a:p>
                  </a:txBody>
                  <a:tcPr anchor="ctr"/>
                </a:tc>
                <a:tc>
                  <a:txBody>
                    <a:bodyPr/>
                    <a:lstStyle/>
                    <a:p>
                      <a:pPr algn="ctr" fontAlgn="ctr"/>
                      <a:r>
                        <a:rPr lang="en-US" sz="1800" b="0" i="0" u="none" strike="noStrike" dirty="0" smtClean="0">
                          <a:solidFill>
                            <a:srgbClr val="000000"/>
                          </a:solidFill>
                          <a:latin typeface="+mn-lt"/>
                        </a:rPr>
                        <a:t>58</a:t>
                      </a:r>
                      <a:endParaRPr lang="en-US" sz="1800" b="0" i="0" u="none" strike="noStrike" dirty="0">
                        <a:solidFill>
                          <a:srgbClr val="000000"/>
                        </a:solidFill>
                        <a:latin typeface="+mn-lt"/>
                      </a:endParaRPr>
                    </a:p>
                  </a:txBody>
                  <a:tcPr marL="12700" marR="12700" marT="12700" marB="0" anchor="ctr"/>
                </a:tc>
              </a:tr>
              <a:tr h="491962">
                <a:tc>
                  <a:txBody>
                    <a:bodyPr/>
                    <a:lstStyle/>
                    <a:p>
                      <a:pPr algn="ctr"/>
                      <a:r>
                        <a:rPr lang="en-US" dirty="0" smtClean="0"/>
                        <a:t>40</a:t>
                      </a:r>
                      <a:endParaRPr lang="en-US" dirty="0"/>
                    </a:p>
                  </a:txBody>
                  <a:tcPr anchor="ctr"/>
                </a:tc>
                <a:tc>
                  <a:txBody>
                    <a:bodyPr/>
                    <a:lstStyle/>
                    <a:p>
                      <a:pPr algn="ctr" fontAlgn="ctr"/>
                      <a:r>
                        <a:rPr lang="en-US" sz="1800" b="0" i="0" u="none" strike="noStrike" dirty="0" smtClean="0">
                          <a:solidFill>
                            <a:srgbClr val="000000"/>
                          </a:solidFill>
                          <a:latin typeface="+mn-lt"/>
                        </a:rPr>
                        <a:t>148</a:t>
                      </a:r>
                      <a:endParaRPr lang="en-US" sz="1800" b="0" i="0" u="none" strike="noStrike" dirty="0">
                        <a:solidFill>
                          <a:srgbClr val="000000"/>
                        </a:solidFill>
                        <a:latin typeface="+mn-lt"/>
                      </a:endParaRPr>
                    </a:p>
                  </a:txBody>
                  <a:tcPr marL="12700" marR="12700" marT="12700" marB="0" anchor="ctr"/>
                </a:tc>
              </a:tr>
              <a:tr h="491962">
                <a:tc>
                  <a:txBody>
                    <a:bodyPr/>
                    <a:lstStyle/>
                    <a:p>
                      <a:pPr algn="ctr"/>
                      <a:r>
                        <a:rPr lang="en-US" dirty="0" smtClean="0"/>
                        <a:t>63</a:t>
                      </a:r>
                      <a:endParaRPr lang="en-US" dirty="0"/>
                    </a:p>
                  </a:txBody>
                  <a:tcPr anchor="ctr"/>
                </a:tc>
                <a:tc>
                  <a:txBody>
                    <a:bodyPr/>
                    <a:lstStyle/>
                    <a:p>
                      <a:pPr algn="ctr" fontAlgn="ctr"/>
                      <a:r>
                        <a:rPr lang="en-US" sz="1800" b="0" i="0" u="none" strike="noStrike" dirty="0" smtClean="0">
                          <a:solidFill>
                            <a:srgbClr val="000000"/>
                          </a:solidFill>
                          <a:latin typeface="+mn-lt"/>
                        </a:rPr>
                        <a:t>368</a:t>
                      </a:r>
                      <a:endParaRPr lang="en-US" sz="1800" b="0" i="0" u="none" strike="noStrike" dirty="0">
                        <a:solidFill>
                          <a:srgbClr val="000000"/>
                        </a:solidFill>
                        <a:latin typeface="+mn-lt"/>
                      </a:endParaRPr>
                    </a:p>
                  </a:txBody>
                  <a:tcPr marL="12700" marR="12700" marT="12700" marB="0" anchor="ctr"/>
                </a:tc>
              </a:tr>
              <a:tr h="491962">
                <a:tc>
                  <a:txBody>
                    <a:bodyPr/>
                    <a:lstStyle/>
                    <a:p>
                      <a:pPr algn="ctr"/>
                      <a:r>
                        <a:rPr lang="en-US" dirty="0" smtClean="0"/>
                        <a:t>100</a:t>
                      </a:r>
                      <a:endParaRPr lang="en-US" dirty="0"/>
                    </a:p>
                  </a:txBody>
                  <a:tcPr anchor="ctr"/>
                </a:tc>
                <a:tc>
                  <a:txBody>
                    <a:bodyPr/>
                    <a:lstStyle/>
                    <a:p>
                      <a:pPr algn="ctr" fontAlgn="ctr"/>
                      <a:r>
                        <a:rPr lang="en-US" sz="1800" b="0" i="0" u="none" strike="noStrike" dirty="0" smtClean="0">
                          <a:solidFill>
                            <a:srgbClr val="000000"/>
                          </a:solidFill>
                          <a:latin typeface="+mn-lt"/>
                        </a:rPr>
                        <a:t>927</a:t>
                      </a:r>
                      <a:endParaRPr lang="en-US" sz="1800" b="0" i="0" u="none" strike="noStrike" dirty="0">
                        <a:solidFill>
                          <a:srgbClr val="000000"/>
                        </a:solidFill>
                        <a:latin typeface="+mn-lt"/>
                      </a:endParaRPr>
                    </a:p>
                  </a:txBody>
                  <a:tcPr marL="12700" marR="12700" marT="12700" marB="0" anchor="ctr"/>
                </a:tc>
              </a:tr>
              <a:tr h="491962">
                <a:tc>
                  <a:txBody>
                    <a:bodyPr/>
                    <a:lstStyle/>
                    <a:p>
                      <a:pPr algn="ctr"/>
                      <a:r>
                        <a:rPr lang="en-US" dirty="0" smtClean="0"/>
                        <a:t>150</a:t>
                      </a:r>
                    </a:p>
                  </a:txBody>
                  <a:tcPr anchor="ctr"/>
                </a:tc>
                <a:tc>
                  <a:txBody>
                    <a:bodyPr/>
                    <a:lstStyle/>
                    <a:p>
                      <a:pPr algn="ctr" fontAlgn="ctr"/>
                      <a:r>
                        <a:rPr lang="en-US" sz="1800" b="0" i="0" u="none" strike="noStrike" dirty="0" smtClean="0">
                          <a:solidFill>
                            <a:srgbClr val="000000"/>
                          </a:solidFill>
                          <a:latin typeface="+mn-lt"/>
                        </a:rPr>
                        <a:t>2085</a:t>
                      </a:r>
                      <a:endParaRPr lang="en-US" sz="1800" b="0" i="0" u="none" strike="noStrike" dirty="0">
                        <a:solidFill>
                          <a:srgbClr val="000000"/>
                        </a:solidFill>
                        <a:latin typeface="+mn-lt"/>
                      </a:endParaRPr>
                    </a:p>
                  </a:txBody>
                  <a:tcPr marL="12700" marR="12700" marT="12700" marB="0" anchor="ctr"/>
                </a:tc>
              </a:tr>
              <a:tr h="491962">
                <a:tc>
                  <a:txBody>
                    <a:bodyPr/>
                    <a:lstStyle/>
                    <a:p>
                      <a:pPr algn="ctr"/>
                      <a:r>
                        <a:rPr lang="en-US" dirty="0" smtClean="0"/>
                        <a:t>200</a:t>
                      </a:r>
                      <a:endParaRPr lang="en-US" dirty="0"/>
                    </a:p>
                  </a:txBody>
                  <a:tcPr anchor="ctr"/>
                </a:tc>
                <a:tc>
                  <a:txBody>
                    <a:bodyPr/>
                    <a:lstStyle/>
                    <a:p>
                      <a:pPr algn="ctr" fontAlgn="ctr"/>
                      <a:r>
                        <a:rPr lang="en-US" sz="1800" b="0" i="0" u="none" strike="noStrike" dirty="0" smtClean="0">
                          <a:solidFill>
                            <a:srgbClr val="000000"/>
                          </a:solidFill>
                          <a:latin typeface="+mn-lt"/>
                        </a:rPr>
                        <a:t>3707</a:t>
                      </a:r>
                      <a:endParaRPr lang="en-US" sz="1800" b="0" i="0" u="none" strike="noStrike" dirty="0">
                        <a:solidFill>
                          <a:srgbClr val="000000"/>
                        </a:solidFill>
                        <a:latin typeface="+mn-lt"/>
                      </a:endParaRPr>
                    </a:p>
                  </a:txBody>
                  <a:tcPr marL="12700" marR="12700" marT="12700" marB="0" anchor="ctr"/>
                </a:tc>
              </a:tr>
            </a:tbl>
          </a:graphicData>
        </a:graphic>
      </p:graphicFrame>
      <p:graphicFrame>
        <p:nvGraphicFramePr>
          <p:cNvPr id="743426" name="Object 2"/>
          <p:cNvGraphicFramePr>
            <a:graphicFrameLocks noChangeAspect="1"/>
          </p:cNvGraphicFramePr>
          <p:nvPr>
            <p:extLst>
              <p:ext uri="{D42A27DB-BD31-4B8C-83A1-F6EECF244321}">
                <p14:modId xmlns:p14="http://schemas.microsoft.com/office/powerpoint/2010/main" val="2414651271"/>
              </p:ext>
            </p:extLst>
          </p:nvPr>
        </p:nvGraphicFramePr>
        <p:xfrm>
          <a:off x="323528" y="857416"/>
          <a:ext cx="2230438" cy="865187"/>
        </p:xfrm>
        <a:graphic>
          <a:graphicData uri="http://schemas.openxmlformats.org/presentationml/2006/ole">
            <mc:AlternateContent xmlns:mc="http://schemas.openxmlformats.org/markup-compatibility/2006">
              <mc:Choice xmlns:v="urn:schemas-microsoft-com:vml" Requires="v">
                <p:oleObj spid="_x0000_s270739" name="Equation" r:id="rId4" imgW="1193760" imgH="457200" progId="Equation.3">
                  <p:embed/>
                </p:oleObj>
              </mc:Choice>
              <mc:Fallback>
                <p:oleObj name="Equation" r:id="rId4" imgW="1193760" imgH="457200" progId="Equation.3">
                  <p:embed/>
                  <p:pic>
                    <p:nvPicPr>
                      <p:cNvPr id="0" name="Picture 24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857416"/>
                        <a:ext cx="2230438" cy="865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43428" name="Object 4"/>
          <p:cNvGraphicFramePr>
            <a:graphicFrameLocks noChangeAspect="1"/>
          </p:cNvGraphicFramePr>
          <p:nvPr>
            <p:extLst>
              <p:ext uri="{D42A27DB-BD31-4B8C-83A1-F6EECF244321}">
                <p14:modId xmlns:p14="http://schemas.microsoft.com/office/powerpoint/2010/main" val="3036593576"/>
              </p:ext>
            </p:extLst>
          </p:nvPr>
        </p:nvGraphicFramePr>
        <p:xfrm>
          <a:off x="5046663" y="2965450"/>
          <a:ext cx="2120900" cy="1312863"/>
        </p:xfrm>
        <a:graphic>
          <a:graphicData uri="http://schemas.openxmlformats.org/presentationml/2006/ole">
            <mc:AlternateContent xmlns:mc="http://schemas.openxmlformats.org/markup-compatibility/2006">
              <mc:Choice xmlns:v="urn:schemas-microsoft-com:vml" Requires="v">
                <p:oleObj spid="_x0000_s270740" name="Equation" r:id="rId6" imgW="1206360" imgH="736560" progId="Equation.3">
                  <p:embed/>
                </p:oleObj>
              </mc:Choice>
              <mc:Fallback>
                <p:oleObj name="Equation" r:id="rId6" imgW="1206360" imgH="736560" progId="Equation.3">
                  <p:embed/>
                  <p:pic>
                    <p:nvPicPr>
                      <p:cNvPr id="0" name="Picture 250"/>
                      <p:cNvPicPr>
                        <a:picLocks noChangeAspect="1" noChangeArrowheads="1"/>
                      </p:cNvPicPr>
                      <p:nvPr/>
                    </p:nvPicPr>
                    <p:blipFill>
                      <a:blip r:embed="rId7"/>
                      <a:srcRect/>
                      <a:stretch>
                        <a:fillRect/>
                      </a:stretch>
                    </p:blipFill>
                    <p:spPr bwMode="auto">
                      <a:xfrm>
                        <a:off x="5046663" y="2965450"/>
                        <a:ext cx="2120900" cy="1312863"/>
                      </a:xfrm>
                      <a:prstGeom prst="rect">
                        <a:avLst/>
                      </a:prstGeom>
                      <a:noFill/>
                    </p:spPr>
                  </p:pic>
                </p:oleObj>
              </mc:Fallback>
            </mc:AlternateContent>
          </a:graphicData>
        </a:graphic>
      </p:graphicFrame>
      <p:sp>
        <p:nvSpPr>
          <p:cNvPr id="2" name="Slide Number Placeholder 1"/>
          <p:cNvSpPr>
            <a:spLocks noGrp="1"/>
          </p:cNvSpPr>
          <p:nvPr>
            <p:ph type="sldNum" sz="quarter" idx="12"/>
          </p:nvPr>
        </p:nvSpPr>
        <p:spPr/>
        <p:txBody>
          <a:bodyPr/>
          <a:lstStyle/>
          <a:p>
            <a:fld id="{0DF7440C-D25B-4954-BC09-5BBAAA513C42}" type="slidenum">
              <a:rPr lang="en-US" smtClean="0"/>
              <a:pPr/>
              <a:t>40</a:t>
            </a:fld>
            <a:endParaRPr lang="en-US"/>
          </a:p>
        </p:txBody>
      </p:sp>
      <p:sp>
        <p:nvSpPr>
          <p:cNvPr id="10" name="Title 9"/>
          <p:cNvSpPr>
            <a:spLocks noGrp="1"/>
          </p:cNvSpPr>
          <p:nvPr>
            <p:ph type="title"/>
          </p:nvPr>
        </p:nvSpPr>
        <p:spPr>
          <a:xfrm>
            <a:off x="827584" y="107721"/>
            <a:ext cx="7560840" cy="553998"/>
          </a:xfrm>
        </p:spPr>
        <p:txBody>
          <a:bodyPr/>
          <a:lstStyle/>
          <a:p>
            <a:r>
              <a:rPr lang="en-US" dirty="0" smtClean="0"/>
              <a:t>Conductance of standard flanges</a:t>
            </a:r>
            <a:endParaRPr lang="en-US" dirty="0"/>
          </a:p>
        </p:txBody>
      </p:sp>
      <p:sp>
        <p:nvSpPr>
          <p:cNvPr id="13" name="TextBox 12"/>
          <p:cNvSpPr txBox="1"/>
          <p:nvPr/>
        </p:nvSpPr>
        <p:spPr>
          <a:xfrm>
            <a:off x="3314545" y="1052736"/>
            <a:ext cx="5721951" cy="369332"/>
          </a:xfrm>
          <a:prstGeom prst="rect">
            <a:avLst/>
          </a:prstGeom>
          <a:noFill/>
        </p:spPr>
        <p:txBody>
          <a:bodyPr wrap="none" rtlCol="0">
            <a:spAutoFit/>
          </a:bodyPr>
          <a:lstStyle/>
          <a:p>
            <a:r>
              <a:rPr lang="en-US" dirty="0" smtClean="0"/>
              <a:t>Conductance of (infinitely thin) flange of standard opening </a:t>
            </a:r>
            <a:endParaRPr lang="en-US" dirty="0"/>
          </a:p>
        </p:txBody>
      </p:sp>
      <p:sp>
        <p:nvSpPr>
          <p:cNvPr id="14" name="TextBox 13"/>
          <p:cNvSpPr txBox="1"/>
          <p:nvPr/>
        </p:nvSpPr>
        <p:spPr>
          <a:xfrm>
            <a:off x="4572000" y="1700808"/>
            <a:ext cx="4356484" cy="1200329"/>
          </a:xfrm>
          <a:prstGeom prst="rect">
            <a:avLst/>
          </a:prstGeom>
          <a:noFill/>
        </p:spPr>
        <p:txBody>
          <a:bodyPr wrap="square" rtlCol="0">
            <a:spAutoFit/>
          </a:bodyPr>
          <a:lstStyle/>
          <a:p>
            <a:r>
              <a:rPr lang="en-US" dirty="0" smtClean="0"/>
              <a:t>How to transform from N</a:t>
            </a:r>
            <a:r>
              <a:rPr lang="en-US" baseline="-25000" dirty="0" smtClean="0"/>
              <a:t>2</a:t>
            </a:r>
            <a:r>
              <a:rPr lang="en-US" dirty="0" smtClean="0"/>
              <a:t> to other gases?</a:t>
            </a:r>
          </a:p>
          <a:p>
            <a:endParaRPr lang="en-US" dirty="0" smtClean="0"/>
          </a:p>
          <a:p>
            <a:r>
              <a:rPr lang="en-US" b="1" dirty="0" smtClean="0"/>
              <a:t>MEMO</a:t>
            </a:r>
          </a:p>
          <a:p>
            <a:r>
              <a:rPr lang="en-US" dirty="0" smtClean="0"/>
              <a:t>Small mass ↔ large conductance</a:t>
            </a:r>
            <a:endParaRPr lang="en-US" dirty="0"/>
          </a:p>
        </p:txBody>
      </p:sp>
      <p:sp>
        <p:nvSpPr>
          <p:cNvPr id="15" name="TextBox 14"/>
          <p:cNvSpPr txBox="1"/>
          <p:nvPr/>
        </p:nvSpPr>
        <p:spPr>
          <a:xfrm>
            <a:off x="4499992" y="4509120"/>
            <a:ext cx="4464496" cy="1200329"/>
          </a:xfrm>
          <a:prstGeom prst="rect">
            <a:avLst/>
          </a:prstGeom>
          <a:noFill/>
        </p:spPr>
        <p:txBody>
          <a:bodyPr wrap="square" rtlCol="0">
            <a:spAutoFit/>
          </a:bodyPr>
          <a:lstStyle/>
          <a:p>
            <a:r>
              <a:rPr lang="en-US" dirty="0" smtClean="0"/>
              <a:t>NB</a:t>
            </a:r>
          </a:p>
          <a:p>
            <a:r>
              <a:rPr lang="en-US" dirty="0" smtClean="0"/>
              <a:t>Usually, we put a ~500l/s pump on a DN150.</a:t>
            </a:r>
          </a:p>
          <a:p>
            <a:r>
              <a:rPr lang="en-US" dirty="0" smtClean="0"/>
              <a:t>The flange’s conductance is &gt;4x the pump’s pumping speed.</a:t>
            </a:r>
            <a:endParaRPr lang="en-US" dirty="0"/>
          </a:p>
        </p:txBody>
      </p:sp>
      <p:sp>
        <p:nvSpPr>
          <p:cNvPr id="3" name="TextBox 2"/>
          <p:cNvSpPr txBox="1"/>
          <p:nvPr/>
        </p:nvSpPr>
        <p:spPr>
          <a:xfrm>
            <a:off x="323529" y="6132657"/>
            <a:ext cx="2880320" cy="646331"/>
          </a:xfrm>
          <a:prstGeom prst="rect">
            <a:avLst/>
          </a:prstGeom>
          <a:solidFill>
            <a:srgbClr val="0055A0"/>
          </a:solidFill>
        </p:spPr>
        <p:txBody>
          <a:bodyPr wrap="square" rtlCol="0">
            <a:spAutoFit/>
          </a:bodyPr>
          <a:lstStyle/>
          <a:p>
            <a:r>
              <a:rPr lang="en-GB" dirty="0" smtClean="0">
                <a:solidFill>
                  <a:schemeClr val="bg1"/>
                </a:solidFill>
              </a:rPr>
              <a:t>Conductance of standard flanges for N</a:t>
            </a:r>
            <a:r>
              <a:rPr lang="en-GB" baseline="-25000" dirty="0" smtClean="0">
                <a:solidFill>
                  <a:schemeClr val="bg1"/>
                </a:solidFill>
              </a:rPr>
              <a:t>2</a:t>
            </a:r>
            <a:r>
              <a:rPr lang="en-GB" dirty="0" smtClean="0">
                <a:solidFill>
                  <a:schemeClr val="bg1"/>
                </a:solidFill>
              </a:rPr>
              <a:t> at 296K</a:t>
            </a:r>
            <a:endParaRPr lang="en-GB" dirty="0">
              <a:solidFill>
                <a:schemeClr val="bg1"/>
              </a:solidFill>
            </a:endParaRPr>
          </a:p>
        </p:txBody>
      </p:sp>
    </p:spTree>
    <p:extLst>
      <p:ext uri="{BB962C8B-B14F-4D97-AF65-F5344CB8AC3E}">
        <p14:creationId xmlns:p14="http://schemas.microsoft.com/office/powerpoint/2010/main" val="520983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4342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P spid="15" grpId="0"/>
      <p:bldP spid="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Maximal pumping speed</a:t>
            </a:r>
            <a:endParaRPr lang="en-US" dirty="0"/>
          </a:p>
        </p:txBody>
      </p:sp>
      <p:sp>
        <p:nvSpPr>
          <p:cNvPr id="3" name="TextBox 2"/>
          <p:cNvSpPr txBox="1"/>
          <p:nvPr/>
        </p:nvSpPr>
        <p:spPr>
          <a:xfrm>
            <a:off x="179512" y="836712"/>
            <a:ext cx="8784976" cy="1477328"/>
          </a:xfrm>
          <a:prstGeom prst="rect">
            <a:avLst/>
          </a:prstGeom>
          <a:noFill/>
        </p:spPr>
        <p:txBody>
          <a:bodyPr wrap="square" rtlCol="0">
            <a:spAutoFit/>
          </a:bodyPr>
          <a:lstStyle/>
          <a:p>
            <a:r>
              <a:rPr lang="en-US" dirty="0" smtClean="0"/>
              <a:t>From the preceding, we can see that the maximal pumping speed of a high vacuum pump cannot be larger than the conductance of its aperture.  </a:t>
            </a:r>
          </a:p>
          <a:p>
            <a:endParaRPr lang="en-US" dirty="0" smtClean="0"/>
          </a:p>
          <a:p>
            <a:r>
              <a:rPr lang="en-US" dirty="0" smtClean="0"/>
              <a:t>The maximum throughput a pump can feature is when all molecules crossing its aperture don’t return into the vacuum vessel.</a:t>
            </a:r>
            <a:endParaRPr lang="en-US" dirty="0"/>
          </a:p>
        </p:txBody>
      </p:sp>
      <p:grpSp>
        <p:nvGrpSpPr>
          <p:cNvPr id="26" name="Group 25"/>
          <p:cNvGrpSpPr/>
          <p:nvPr/>
        </p:nvGrpSpPr>
        <p:grpSpPr>
          <a:xfrm>
            <a:off x="601663" y="2564904"/>
            <a:ext cx="7858769" cy="646331"/>
            <a:chOff x="601663" y="2564904"/>
            <a:chExt cx="7858769" cy="646331"/>
          </a:xfrm>
        </p:grpSpPr>
        <p:sp>
          <p:nvSpPr>
            <p:cNvPr id="25" name="Rounded Rectangle 24"/>
            <p:cNvSpPr/>
            <p:nvPr/>
          </p:nvSpPr>
          <p:spPr>
            <a:xfrm>
              <a:off x="611560" y="2636912"/>
              <a:ext cx="1800200" cy="432047"/>
            </a:xfrm>
            <a:prstGeom prst="roundRect">
              <a:avLst/>
            </a:prstGeom>
            <a:solidFill>
              <a:srgbClr val="F6F0EE"/>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1527341389"/>
                </p:ext>
              </p:extLst>
            </p:nvPr>
          </p:nvGraphicFramePr>
          <p:xfrm>
            <a:off x="601663" y="2636838"/>
            <a:ext cx="1825625" cy="414337"/>
          </p:xfrm>
          <a:graphic>
            <a:graphicData uri="http://schemas.openxmlformats.org/presentationml/2006/ole">
              <mc:AlternateContent xmlns:mc="http://schemas.openxmlformats.org/markup-compatibility/2006">
                <mc:Choice xmlns:v="urn:schemas-microsoft-com:vml" Requires="v">
                  <p:oleObj spid="_x0000_s271522" name="Equation" r:id="rId4" imgW="1117440" imgH="253800" progId="Equation.3">
                    <p:embed/>
                  </p:oleObj>
                </mc:Choice>
                <mc:Fallback>
                  <p:oleObj name="Equation" r:id="rId4" imgW="1117440" imgH="253800" progId="Equation.3">
                    <p:embed/>
                    <p:pic>
                      <p:nvPicPr>
                        <p:cNvPr id="0" name="Picture 84"/>
                        <p:cNvPicPr>
                          <a:picLocks noChangeAspect="1" noChangeArrowheads="1"/>
                        </p:cNvPicPr>
                        <p:nvPr/>
                      </p:nvPicPr>
                      <p:blipFill>
                        <a:blip r:embed="rId5"/>
                        <a:srcRect/>
                        <a:stretch>
                          <a:fillRect/>
                        </a:stretch>
                      </p:blipFill>
                      <p:spPr bwMode="auto">
                        <a:xfrm>
                          <a:off x="601663" y="2636838"/>
                          <a:ext cx="1825625" cy="4143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2627784" y="2564904"/>
              <a:ext cx="5832648" cy="646331"/>
            </a:xfrm>
            <a:prstGeom prst="rect">
              <a:avLst/>
            </a:prstGeom>
            <a:noFill/>
          </p:spPr>
          <p:txBody>
            <a:bodyPr wrap="square" rtlCol="0">
              <a:spAutoFit/>
            </a:bodyPr>
            <a:lstStyle/>
            <a:p>
              <a:r>
                <a:rPr lang="en-US" dirty="0" smtClean="0"/>
                <a:t>maximal pumping speed for nitrogen, for a pump of aperture diameter D (in cm).</a:t>
              </a:r>
              <a:endParaRPr lang="en-US" dirty="0"/>
            </a:p>
          </p:txBody>
        </p:sp>
      </p:grpSp>
      <p:grpSp>
        <p:nvGrpSpPr>
          <p:cNvPr id="5" name="Group 4"/>
          <p:cNvGrpSpPr/>
          <p:nvPr/>
        </p:nvGrpSpPr>
        <p:grpSpPr>
          <a:xfrm>
            <a:off x="539552" y="4326147"/>
            <a:ext cx="3456384" cy="0"/>
            <a:chOff x="539552" y="4326147"/>
            <a:chExt cx="3456384" cy="0"/>
          </a:xfrm>
        </p:grpSpPr>
        <p:cxnSp>
          <p:nvCxnSpPr>
            <p:cNvPr id="9" name="Straight Connector 8"/>
            <p:cNvCxnSpPr/>
            <p:nvPr/>
          </p:nvCxnSpPr>
          <p:spPr>
            <a:xfrm>
              <a:off x="539552" y="4326147"/>
              <a:ext cx="122413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771800" y="4326147"/>
              <a:ext cx="1224136" cy="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17" name="Oval 16"/>
          <p:cNvSpPr/>
          <p:nvPr/>
        </p:nvSpPr>
        <p:spPr>
          <a:xfrm>
            <a:off x="2051720" y="3284984"/>
            <a:ext cx="144016" cy="14401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1259632" y="3284984"/>
            <a:ext cx="144016" cy="14401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2339752" y="3501008"/>
            <a:ext cx="144016" cy="14401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915816" y="3861048"/>
            <a:ext cx="144016" cy="14401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827584" y="3501008"/>
            <a:ext cx="144016" cy="144016"/>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915816" y="3501008"/>
            <a:ext cx="144016" cy="144016"/>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3275856" y="3645024"/>
            <a:ext cx="144016" cy="144016"/>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1403648" y="3573016"/>
            <a:ext cx="144016" cy="144016"/>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0DF7440C-D25B-4954-BC09-5BBAAA513C42}" type="slidenum">
              <a:rPr lang="en-US" smtClean="0"/>
              <a:pPr/>
              <a:t>41</a:t>
            </a:fld>
            <a:endParaRPr lang="en-US"/>
          </a:p>
        </p:txBody>
      </p:sp>
    </p:spTree>
    <p:extLst>
      <p:ext uri="{BB962C8B-B14F-4D97-AF65-F5344CB8AC3E}">
        <p14:creationId xmlns:p14="http://schemas.microsoft.com/office/powerpoint/2010/main" val="3939478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0" presetClass="path" presetSubtype="0" accel="50000" decel="50000" fill="hold" grpId="1" nodeType="withEffect">
                                  <p:stCondLst>
                                    <p:cond delay="0"/>
                                  </p:stCondLst>
                                  <p:childTnLst>
                                    <p:animMotion origin="layout" path="M 0 0 L 0.02899 0.09785 L 0.09045 -0.04811 " pathEditMode="relative" ptsTypes="AAA">
                                      <p:cBhvr>
                                        <p:cTn id="22" dur="2000" fill="hold"/>
                                        <p:tgtEl>
                                          <p:spTgt spid="21"/>
                                        </p:tgtEl>
                                        <p:attrNameLst>
                                          <p:attrName>ppt_x</p:attrName>
                                          <p:attrName>ppt_y</p:attrName>
                                        </p:attrNameLst>
                                      </p:cBhvr>
                                    </p:animMotion>
                                  </p:childTnLst>
                                </p:cTn>
                              </p:par>
                            </p:childTnLst>
                          </p:cTn>
                        </p:par>
                        <p:par>
                          <p:cTn id="23" fill="hold">
                            <p:stCondLst>
                              <p:cond delay="2000"/>
                            </p:stCondLst>
                            <p:childTnLst>
                              <p:par>
                                <p:cTn id="24" presetID="1" presetClass="exit" presetSubtype="0" fill="hold" grpId="2" nodeType="afterEffect">
                                  <p:stCondLst>
                                    <p:cond delay="0"/>
                                  </p:stCondLst>
                                  <p:childTnLst>
                                    <p:set>
                                      <p:cBhvr>
                                        <p:cTn id="25" dur="1" fill="hold">
                                          <p:stCondLst>
                                            <p:cond delay="0"/>
                                          </p:stCondLst>
                                        </p:cTn>
                                        <p:tgtEl>
                                          <p:spTgt spid="21"/>
                                        </p:tgtEl>
                                        <p:attrNameLst>
                                          <p:attrName>style.visibility</p:attrName>
                                        </p:attrNameLst>
                                      </p:cBhvr>
                                      <p:to>
                                        <p:strVal val="hidden"/>
                                      </p:to>
                                    </p:set>
                                  </p:childTnLst>
                                </p:cTn>
                              </p:par>
                            </p:childTnLst>
                          </p:cTn>
                        </p:par>
                        <p:par>
                          <p:cTn id="26" fill="hold">
                            <p:stCondLst>
                              <p:cond delay="2000"/>
                            </p:stCondLst>
                            <p:childTnLst>
                              <p:par>
                                <p:cTn id="27" presetID="1"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0" presetClass="path" presetSubtype="0" accel="50000" decel="50000" fill="hold" grpId="1" nodeType="withEffect">
                                  <p:stCondLst>
                                    <p:cond delay="0"/>
                                  </p:stCondLst>
                                  <p:childTnLst>
                                    <p:animMotion origin="layout" path="M 0 0 L -0.03247 0.21836 " pathEditMode="relative" ptsTypes="AA">
                                      <p:cBhvr>
                                        <p:cTn id="30" dur="2000" fill="hold"/>
                                        <p:tgtEl>
                                          <p:spTgt spid="17"/>
                                        </p:tgtEl>
                                        <p:attrNameLst>
                                          <p:attrName>ppt_x</p:attrName>
                                          <p:attrName>ppt_y</p:attrName>
                                        </p:attrNameLst>
                                      </p:cBhvr>
                                    </p:animMotion>
                                  </p:childTnLst>
                                </p:cTn>
                              </p:par>
                            </p:childTnLst>
                          </p:cTn>
                        </p:par>
                        <p:par>
                          <p:cTn id="31" fill="hold">
                            <p:stCondLst>
                              <p:cond delay="4000"/>
                            </p:stCondLst>
                            <p:childTnLst>
                              <p:par>
                                <p:cTn id="32" presetID="1" presetClass="exit" presetSubtype="0" fill="hold" grpId="2" nodeType="afterEffect">
                                  <p:stCondLst>
                                    <p:cond delay="0"/>
                                  </p:stCondLst>
                                  <p:childTnLst>
                                    <p:set>
                                      <p:cBhvr>
                                        <p:cTn id="33" dur="1" fill="hold">
                                          <p:stCondLst>
                                            <p:cond delay="0"/>
                                          </p:stCondLst>
                                        </p:cTn>
                                        <p:tgtEl>
                                          <p:spTgt spid="17"/>
                                        </p:tgtEl>
                                        <p:attrNameLst>
                                          <p:attrName>style.visibility</p:attrName>
                                        </p:attrNameLst>
                                      </p:cBhvr>
                                      <p:to>
                                        <p:strVal val="hidden"/>
                                      </p:to>
                                    </p:set>
                                  </p:childTnLst>
                                </p:cTn>
                              </p:par>
                            </p:childTnLst>
                          </p:cTn>
                        </p:par>
                        <p:par>
                          <p:cTn id="34" fill="hold">
                            <p:stCondLst>
                              <p:cond delay="4000"/>
                            </p:stCondLst>
                            <p:childTnLst>
                              <p:par>
                                <p:cTn id="35" presetID="1" presetClass="entr" presetSubtype="0"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0" presetClass="path" presetSubtype="0" accel="50000" decel="50000" fill="hold" grpId="1" nodeType="withEffect">
                                  <p:stCondLst>
                                    <p:cond delay="0"/>
                                  </p:stCondLst>
                                  <p:childTnLst>
                                    <p:animMotion origin="layout" path="M 0 0 L 0.13368 0.17997 " pathEditMode="relative" ptsTypes="AA">
                                      <p:cBhvr>
                                        <p:cTn id="38" dur="2000" fill="hold"/>
                                        <p:tgtEl>
                                          <p:spTgt spid="24"/>
                                        </p:tgtEl>
                                        <p:attrNameLst>
                                          <p:attrName>ppt_x</p:attrName>
                                          <p:attrName>ppt_y</p:attrName>
                                        </p:attrNameLst>
                                      </p:cBhvr>
                                    </p:animMotion>
                                  </p:childTnLst>
                                </p:cTn>
                              </p:par>
                            </p:childTnLst>
                          </p:cTn>
                        </p:par>
                        <p:par>
                          <p:cTn id="39" fill="hold">
                            <p:stCondLst>
                              <p:cond delay="6000"/>
                            </p:stCondLst>
                            <p:childTnLst>
                              <p:par>
                                <p:cTn id="40" presetID="1" presetClass="exit" presetSubtype="0" fill="hold" grpId="2" nodeType="afterEffect">
                                  <p:stCondLst>
                                    <p:cond delay="0"/>
                                  </p:stCondLst>
                                  <p:childTnLst>
                                    <p:set>
                                      <p:cBhvr>
                                        <p:cTn id="41" dur="1" fill="hold">
                                          <p:stCondLst>
                                            <p:cond delay="0"/>
                                          </p:stCondLst>
                                        </p:cTn>
                                        <p:tgtEl>
                                          <p:spTgt spid="24"/>
                                        </p:tgtEl>
                                        <p:attrNameLst>
                                          <p:attrName>style.visibility</p:attrName>
                                        </p:attrNameLst>
                                      </p:cBhvr>
                                      <p:to>
                                        <p:strVal val="hidden"/>
                                      </p:to>
                                    </p:set>
                                  </p:childTnLst>
                                </p:cTn>
                              </p:par>
                            </p:childTnLst>
                          </p:cTn>
                        </p:par>
                        <p:par>
                          <p:cTn id="42" fill="hold">
                            <p:stCondLst>
                              <p:cond delay="6000"/>
                            </p:stCondLst>
                            <p:childTnLst>
                              <p:par>
                                <p:cTn id="43" presetID="1" presetClass="entr" presetSubtype="0"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childTnLst>
                                </p:cTn>
                              </p:par>
                              <p:par>
                                <p:cTn id="45" presetID="0" presetClass="path" presetSubtype="0" accel="50000" decel="50000" fill="hold" grpId="1" nodeType="withEffect">
                                  <p:stCondLst>
                                    <p:cond delay="0"/>
                                  </p:stCondLst>
                                  <p:childTnLst>
                                    <p:animMotion origin="layout" path="M 0 0 L -0.03264 0.22785 " pathEditMode="relative" ptsTypes="AA">
                                      <p:cBhvr>
                                        <p:cTn id="46" dur="2000" fill="hold"/>
                                        <p:tgtEl>
                                          <p:spTgt spid="19"/>
                                        </p:tgtEl>
                                        <p:attrNameLst>
                                          <p:attrName>ppt_x</p:attrName>
                                          <p:attrName>ppt_y</p:attrName>
                                        </p:attrNameLst>
                                      </p:cBhvr>
                                    </p:animMotion>
                                  </p:childTnLst>
                                </p:cTn>
                              </p:par>
                            </p:childTnLst>
                          </p:cTn>
                        </p:par>
                        <p:par>
                          <p:cTn id="47" fill="hold">
                            <p:stCondLst>
                              <p:cond delay="8000"/>
                            </p:stCondLst>
                            <p:childTnLst>
                              <p:par>
                                <p:cTn id="48" presetID="1" presetClass="exit" presetSubtype="0" fill="hold" grpId="2" nodeType="afterEffect">
                                  <p:stCondLst>
                                    <p:cond delay="0"/>
                                  </p:stCondLst>
                                  <p:childTnLst>
                                    <p:set>
                                      <p:cBhvr>
                                        <p:cTn id="49" dur="1" fill="hold">
                                          <p:stCondLst>
                                            <p:cond delay="0"/>
                                          </p:stCondLst>
                                        </p:cTn>
                                        <p:tgtEl>
                                          <p:spTgt spid="19"/>
                                        </p:tgtEl>
                                        <p:attrNameLst>
                                          <p:attrName>style.visibility</p:attrName>
                                        </p:attrNameLst>
                                      </p:cBhvr>
                                      <p:to>
                                        <p:strVal val="hidden"/>
                                      </p:to>
                                    </p:set>
                                  </p:childTnLst>
                                </p:cTn>
                              </p:par>
                            </p:childTnLst>
                          </p:cTn>
                        </p:par>
                        <p:par>
                          <p:cTn id="50" fill="hold">
                            <p:stCondLst>
                              <p:cond delay="8000"/>
                            </p:stCondLst>
                            <p:childTnLst>
                              <p:par>
                                <p:cTn id="51" presetID="1" presetClass="entr" presetSubtype="0"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childTnLst>
                                </p:cTn>
                              </p:par>
                              <p:par>
                                <p:cTn id="53" presetID="0" presetClass="path" presetSubtype="0" accel="50000" decel="50000" fill="hold" grpId="1" nodeType="withEffect">
                                  <p:stCondLst>
                                    <p:cond delay="0"/>
                                  </p:stCondLst>
                                  <p:childTnLst>
                                    <p:animMotion origin="layout" path="M 0 0 L -0.13021 0.24242 " pathEditMode="relative" ptsTypes="AA">
                                      <p:cBhvr>
                                        <p:cTn id="54" dur="2000" fill="hold"/>
                                        <p:tgtEl>
                                          <p:spTgt spid="22"/>
                                        </p:tgtEl>
                                        <p:attrNameLst>
                                          <p:attrName>ppt_x</p:attrName>
                                          <p:attrName>ppt_y</p:attrName>
                                        </p:attrNameLst>
                                      </p:cBhvr>
                                    </p:animMotion>
                                  </p:childTnLst>
                                </p:cTn>
                              </p:par>
                            </p:childTnLst>
                          </p:cTn>
                        </p:par>
                        <p:par>
                          <p:cTn id="55" fill="hold">
                            <p:stCondLst>
                              <p:cond delay="10000"/>
                            </p:stCondLst>
                            <p:childTnLst>
                              <p:par>
                                <p:cTn id="56" presetID="1" presetClass="exit" presetSubtype="0" fill="hold" grpId="2" nodeType="afterEffect">
                                  <p:stCondLst>
                                    <p:cond delay="0"/>
                                  </p:stCondLst>
                                  <p:childTnLst>
                                    <p:set>
                                      <p:cBhvr>
                                        <p:cTn id="57" dur="1" fill="hold">
                                          <p:stCondLst>
                                            <p:cond delay="0"/>
                                          </p:stCondLst>
                                        </p:cTn>
                                        <p:tgtEl>
                                          <p:spTgt spid="22"/>
                                        </p:tgtEl>
                                        <p:attrNameLst>
                                          <p:attrName>style.visibility</p:attrName>
                                        </p:attrNameLst>
                                      </p:cBhvr>
                                      <p:to>
                                        <p:strVal val="hidden"/>
                                      </p:to>
                                    </p:set>
                                  </p:childTnLst>
                                </p:cTn>
                              </p:par>
                            </p:childTnLst>
                          </p:cTn>
                        </p:par>
                        <p:par>
                          <p:cTn id="58" fill="hold">
                            <p:stCondLst>
                              <p:cond delay="10000"/>
                            </p:stCondLst>
                            <p:childTnLst>
                              <p:par>
                                <p:cTn id="59" presetID="1" presetClass="entr" presetSubtype="0"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childTnLst>
                                </p:cTn>
                              </p:par>
                              <p:par>
                                <p:cTn id="61" presetID="0" presetClass="path" presetSubtype="0" accel="50000" decel="50000" fill="hold" grpId="1" nodeType="withEffect">
                                  <p:stCondLst>
                                    <p:cond delay="0"/>
                                  </p:stCondLst>
                                  <p:childTnLst>
                                    <p:animMotion origin="layout" path="M 0 0 L 0.02882 0.12028 L 0.06267 -0.03216 " pathEditMode="relative" ptsTypes="AAA">
                                      <p:cBhvr>
                                        <p:cTn id="62" dur="2000" fill="hold"/>
                                        <p:tgtEl>
                                          <p:spTgt spid="18"/>
                                        </p:tgtEl>
                                        <p:attrNameLst>
                                          <p:attrName>ppt_x</p:attrName>
                                          <p:attrName>ppt_y</p:attrName>
                                        </p:attrNameLst>
                                      </p:cBhvr>
                                    </p:animMotion>
                                  </p:childTnLst>
                                </p:cTn>
                              </p:par>
                            </p:childTnLst>
                          </p:cTn>
                        </p:par>
                        <p:par>
                          <p:cTn id="63" fill="hold">
                            <p:stCondLst>
                              <p:cond delay="12000"/>
                            </p:stCondLst>
                            <p:childTnLst>
                              <p:par>
                                <p:cTn id="64" presetID="1" presetClass="exit" presetSubtype="0" fill="hold" grpId="2" nodeType="afterEffect">
                                  <p:stCondLst>
                                    <p:cond delay="0"/>
                                  </p:stCondLst>
                                  <p:childTnLst>
                                    <p:set>
                                      <p:cBhvr>
                                        <p:cTn id="65" dur="1" fill="hold">
                                          <p:stCondLst>
                                            <p:cond delay="0"/>
                                          </p:stCondLst>
                                        </p:cTn>
                                        <p:tgtEl>
                                          <p:spTgt spid="18"/>
                                        </p:tgtEl>
                                        <p:attrNameLst>
                                          <p:attrName>style.visibility</p:attrName>
                                        </p:attrNameLst>
                                      </p:cBhvr>
                                      <p:to>
                                        <p:strVal val="hidden"/>
                                      </p:to>
                                    </p:set>
                                  </p:childTnLst>
                                </p:cTn>
                              </p:par>
                            </p:childTnLst>
                          </p:cTn>
                        </p:par>
                        <p:par>
                          <p:cTn id="66" fill="hold">
                            <p:stCondLst>
                              <p:cond delay="12000"/>
                            </p:stCondLst>
                            <p:childTnLst>
                              <p:par>
                                <p:cTn id="67" presetID="1"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childTnLst>
                                </p:cTn>
                              </p:par>
                              <p:par>
                                <p:cTn id="69" presetID="0" presetClass="path" presetSubtype="0" accel="50000" decel="50000" fill="hold" grpId="1" nodeType="withEffect">
                                  <p:stCondLst>
                                    <p:cond delay="0"/>
                                  </p:stCondLst>
                                  <p:childTnLst>
                                    <p:animMotion origin="layout" path="M 0 0 L -0.12535 0.19916 " pathEditMode="relative" ptsTypes="AA">
                                      <p:cBhvr>
                                        <p:cTn id="70" dur="2000" fill="hold"/>
                                        <p:tgtEl>
                                          <p:spTgt spid="20"/>
                                        </p:tgtEl>
                                        <p:attrNameLst>
                                          <p:attrName>ppt_x</p:attrName>
                                          <p:attrName>ppt_y</p:attrName>
                                        </p:attrNameLst>
                                      </p:cBhvr>
                                    </p:animMotion>
                                  </p:childTnLst>
                                </p:cTn>
                              </p:par>
                            </p:childTnLst>
                          </p:cTn>
                        </p:par>
                        <p:par>
                          <p:cTn id="71" fill="hold">
                            <p:stCondLst>
                              <p:cond delay="14000"/>
                            </p:stCondLst>
                            <p:childTnLst>
                              <p:par>
                                <p:cTn id="72" presetID="1" presetClass="exit" presetSubtype="0" fill="hold" grpId="2" nodeType="afterEffect">
                                  <p:stCondLst>
                                    <p:cond delay="0"/>
                                  </p:stCondLst>
                                  <p:childTnLst>
                                    <p:set>
                                      <p:cBhvr>
                                        <p:cTn id="73" dur="1" fill="hold">
                                          <p:stCondLst>
                                            <p:cond delay="0"/>
                                          </p:stCondLst>
                                        </p:cTn>
                                        <p:tgtEl>
                                          <p:spTgt spid="20"/>
                                        </p:tgtEl>
                                        <p:attrNameLst>
                                          <p:attrName>style.visibility</p:attrName>
                                        </p:attrNameLst>
                                      </p:cBhvr>
                                      <p:to>
                                        <p:strVal val="hidden"/>
                                      </p:to>
                                    </p:set>
                                  </p:childTnLst>
                                </p:cTn>
                              </p:par>
                            </p:childTnLst>
                          </p:cTn>
                        </p:par>
                        <p:par>
                          <p:cTn id="74" fill="hold">
                            <p:stCondLst>
                              <p:cond delay="14000"/>
                            </p:stCondLst>
                            <p:childTnLst>
                              <p:par>
                                <p:cTn id="75" presetID="1" presetClass="entr" presetSubtype="0" fill="hold" grpId="0" nodeType="afterEffect">
                                  <p:stCondLst>
                                    <p:cond delay="0"/>
                                  </p:stCondLst>
                                  <p:childTnLst>
                                    <p:set>
                                      <p:cBhvr>
                                        <p:cTn id="76" dur="1" fill="hold">
                                          <p:stCondLst>
                                            <p:cond delay="0"/>
                                          </p:stCondLst>
                                        </p:cTn>
                                        <p:tgtEl>
                                          <p:spTgt spid="23"/>
                                        </p:tgtEl>
                                        <p:attrNameLst>
                                          <p:attrName>style.visibility</p:attrName>
                                        </p:attrNameLst>
                                      </p:cBhvr>
                                      <p:to>
                                        <p:strVal val="visible"/>
                                      </p:to>
                                    </p:set>
                                  </p:childTnLst>
                                </p:cTn>
                              </p:par>
                            </p:childTnLst>
                          </p:cTn>
                        </p:par>
                        <p:par>
                          <p:cTn id="77" fill="hold">
                            <p:stCondLst>
                              <p:cond delay="14000"/>
                            </p:stCondLst>
                            <p:childTnLst>
                              <p:par>
                                <p:cTn id="78" presetID="0" presetClass="path" presetSubtype="0" accel="50000" decel="50000" fill="hold" grpId="1" nodeType="afterEffect">
                                  <p:stCondLst>
                                    <p:cond delay="0"/>
                                  </p:stCondLst>
                                  <p:childTnLst>
                                    <p:animMotion origin="layout" path="M 0 0 L -0.03385 0.06893 L -0.1 -0.08027 " pathEditMode="relative" ptsTypes="AAA">
                                      <p:cBhvr>
                                        <p:cTn id="79" dur="2000" fill="hold"/>
                                        <p:tgtEl>
                                          <p:spTgt spid="23"/>
                                        </p:tgtEl>
                                        <p:attrNameLst>
                                          <p:attrName>ppt_x</p:attrName>
                                          <p:attrName>ppt_y</p:attrName>
                                        </p:attrNameLst>
                                      </p:cBhvr>
                                    </p:animMotion>
                                  </p:childTnLst>
                                </p:cTn>
                              </p:par>
                            </p:childTnLst>
                          </p:cTn>
                        </p:par>
                        <p:par>
                          <p:cTn id="80" fill="hold">
                            <p:stCondLst>
                              <p:cond delay="16000"/>
                            </p:stCondLst>
                            <p:childTnLst>
                              <p:par>
                                <p:cTn id="81" presetID="1" presetClass="exit" presetSubtype="0" fill="hold" grpId="2" nodeType="afterEffect">
                                  <p:stCondLst>
                                    <p:cond delay="0"/>
                                  </p:stCondLst>
                                  <p:childTnLst>
                                    <p:set>
                                      <p:cBhvr>
                                        <p:cTn id="82" dur="1" fill="hold">
                                          <p:stCondLst>
                                            <p:cond delay="0"/>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7" grpId="0" animBg="1"/>
      <p:bldP spid="17" grpId="1" animBg="1"/>
      <p:bldP spid="17" grpId="2" animBg="1"/>
      <p:bldP spid="18" grpId="0" animBg="1"/>
      <p:bldP spid="18" grpId="1" animBg="1"/>
      <p:bldP spid="18" grpId="2" animBg="1"/>
      <p:bldP spid="19" grpId="0" animBg="1"/>
      <p:bldP spid="19" grpId="1" animBg="1"/>
      <p:bldP spid="19" grpId="2" animBg="1"/>
      <p:bldP spid="20" grpId="0" animBg="1"/>
      <p:bldP spid="20" grpId="1" animBg="1"/>
      <p:bldP spid="20" grpId="2" animBg="1"/>
      <p:bldP spid="21" grpId="0" animBg="1"/>
      <p:bldP spid="21" grpId="1" animBg="1"/>
      <p:bldP spid="21" grpId="2" animBg="1"/>
      <p:bldP spid="22" grpId="0" animBg="1"/>
      <p:bldP spid="22" grpId="1" animBg="1"/>
      <p:bldP spid="22" grpId="2" animBg="1"/>
      <p:bldP spid="23" grpId="0" animBg="1"/>
      <p:bldP spid="23" grpId="1" animBg="1"/>
      <p:bldP spid="23" grpId="2" animBg="1"/>
      <p:bldP spid="24" grpId="0" animBg="1"/>
      <p:bldP spid="24" grpId="1" animBg="1"/>
      <p:bldP spid="24" grpId="2"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Maximal pumping speed</a:t>
            </a:r>
            <a:endParaRPr lang="en-US" dirty="0"/>
          </a:p>
        </p:txBody>
      </p:sp>
      <p:sp>
        <p:nvSpPr>
          <p:cNvPr id="7" name="TextBox 6"/>
          <p:cNvSpPr txBox="1"/>
          <p:nvPr/>
        </p:nvSpPr>
        <p:spPr>
          <a:xfrm>
            <a:off x="2627784" y="2564904"/>
            <a:ext cx="2952328" cy="923330"/>
          </a:xfrm>
          <a:prstGeom prst="rect">
            <a:avLst/>
          </a:prstGeom>
          <a:noFill/>
        </p:spPr>
        <p:txBody>
          <a:bodyPr wrap="square" rtlCol="0">
            <a:spAutoFit/>
          </a:bodyPr>
          <a:lstStyle/>
          <a:p>
            <a:r>
              <a:rPr lang="en-US" dirty="0" smtClean="0"/>
              <a:t>maximal pumping speed for nitrogen, for a pump of aperture diameter D (in cm).</a:t>
            </a:r>
            <a:endParaRPr lang="en-US" dirty="0"/>
          </a:p>
        </p:txBody>
      </p:sp>
      <p:cxnSp>
        <p:nvCxnSpPr>
          <p:cNvPr id="9" name="Straight Connector 8"/>
          <p:cNvCxnSpPr/>
          <p:nvPr/>
        </p:nvCxnSpPr>
        <p:spPr>
          <a:xfrm>
            <a:off x="539552" y="4326147"/>
            <a:ext cx="122413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771800" y="4326147"/>
            <a:ext cx="1224136"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2051720" y="3284984"/>
            <a:ext cx="144016" cy="14401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1259632" y="3284984"/>
            <a:ext cx="144016" cy="14401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2339752" y="3501008"/>
            <a:ext cx="144016" cy="14401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915816" y="3861048"/>
            <a:ext cx="144016" cy="14401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827584" y="3501008"/>
            <a:ext cx="144016" cy="144016"/>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915816" y="3501008"/>
            <a:ext cx="144016" cy="144016"/>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3275856" y="3645024"/>
            <a:ext cx="144016" cy="144016"/>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1403648" y="3573016"/>
            <a:ext cx="144016" cy="144016"/>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5724128" y="2492896"/>
            <a:ext cx="3096344" cy="3693319"/>
          </a:xfrm>
          <a:prstGeom prst="rect">
            <a:avLst/>
          </a:prstGeom>
          <a:noFill/>
        </p:spPr>
        <p:txBody>
          <a:bodyPr wrap="square" rtlCol="0">
            <a:spAutoFit/>
          </a:bodyPr>
          <a:lstStyle/>
          <a:p>
            <a:r>
              <a:rPr lang="en-US" dirty="0" smtClean="0"/>
              <a:t>High vacuum pumps do not “suck” molecules into them. They rather  prevent (a certain number of) molecules having crossed </a:t>
            </a:r>
            <a:r>
              <a:rPr lang="en-US" b="1" dirty="0" smtClean="0"/>
              <a:t>by chance</a:t>
            </a:r>
            <a:r>
              <a:rPr lang="en-US" dirty="0" smtClean="0"/>
              <a:t> their aperture to travel back to the vacuum vessel. </a:t>
            </a:r>
          </a:p>
          <a:p>
            <a:endParaRPr lang="en-US" dirty="0" smtClean="0"/>
          </a:p>
          <a:p>
            <a:r>
              <a:rPr lang="en-US" dirty="0" smtClean="0"/>
              <a:t>If the pumping mechanism were 100% efficient, the pumping sped would be equal to the conductance of the entrance.</a:t>
            </a:r>
            <a:endParaRPr lang="en-US" dirty="0"/>
          </a:p>
        </p:txBody>
      </p:sp>
      <p:sp>
        <p:nvSpPr>
          <p:cNvPr id="26" name="Freeform 25"/>
          <p:cNvSpPr/>
          <p:nvPr/>
        </p:nvSpPr>
        <p:spPr>
          <a:xfrm>
            <a:off x="1475656" y="4362450"/>
            <a:ext cx="1590675" cy="1657350"/>
          </a:xfrm>
          <a:custGeom>
            <a:avLst/>
            <a:gdLst>
              <a:gd name="connsiteX0" fmla="*/ 285750 w 1590675"/>
              <a:gd name="connsiteY0" fmla="*/ 0 h 1657350"/>
              <a:gd name="connsiteX1" fmla="*/ 0 w 1590675"/>
              <a:gd name="connsiteY1" fmla="*/ 4763 h 1657350"/>
              <a:gd name="connsiteX2" fmla="*/ 4762 w 1590675"/>
              <a:gd name="connsiteY2" fmla="*/ 1657350 h 1657350"/>
              <a:gd name="connsiteX3" fmla="*/ 1590675 w 1590675"/>
              <a:gd name="connsiteY3" fmla="*/ 1657350 h 1657350"/>
              <a:gd name="connsiteX4" fmla="*/ 1590675 w 1590675"/>
              <a:gd name="connsiteY4" fmla="*/ 0 h 1657350"/>
              <a:gd name="connsiteX5" fmla="*/ 1300162 w 1590675"/>
              <a:gd name="connsiteY5" fmla="*/ 4763 h 1657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0675" h="1657350">
                <a:moveTo>
                  <a:pt x="285750" y="0"/>
                </a:moveTo>
                <a:lnTo>
                  <a:pt x="0" y="4763"/>
                </a:lnTo>
                <a:cubicBezTo>
                  <a:pt x="1587" y="555625"/>
                  <a:pt x="3175" y="1106488"/>
                  <a:pt x="4762" y="1657350"/>
                </a:cubicBezTo>
                <a:lnTo>
                  <a:pt x="1590675" y="1657350"/>
                </a:lnTo>
                <a:lnTo>
                  <a:pt x="1590675" y="0"/>
                </a:lnTo>
                <a:lnTo>
                  <a:pt x="1300162" y="4763"/>
                </a:lnTo>
              </a:path>
            </a:pathLst>
          </a:custGeom>
          <a:noFill/>
          <a:ln w="3810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Rounded Rectangle 28"/>
          <p:cNvSpPr/>
          <p:nvPr/>
        </p:nvSpPr>
        <p:spPr>
          <a:xfrm>
            <a:off x="611560" y="2636912"/>
            <a:ext cx="1800200" cy="432047"/>
          </a:xfrm>
          <a:prstGeom prst="roundRect">
            <a:avLst/>
          </a:prstGeom>
          <a:solidFill>
            <a:srgbClr val="F6F0EE"/>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33" name="TextBox 32"/>
          <p:cNvSpPr txBox="1"/>
          <p:nvPr/>
        </p:nvSpPr>
        <p:spPr>
          <a:xfrm>
            <a:off x="179512" y="6228020"/>
            <a:ext cx="6835589" cy="369332"/>
          </a:xfrm>
          <a:prstGeom prst="rect">
            <a:avLst/>
          </a:prstGeom>
          <a:noFill/>
        </p:spPr>
        <p:txBody>
          <a:bodyPr wrap="none" rtlCol="0">
            <a:spAutoFit/>
          </a:bodyPr>
          <a:lstStyle/>
          <a:p>
            <a:r>
              <a:rPr lang="en-US" dirty="0" smtClean="0"/>
              <a:t>Pumping speed is highest when </a:t>
            </a:r>
            <a:r>
              <a:rPr lang="en-US" dirty="0" err="1" smtClean="0"/>
              <a:t>backstreaming</a:t>
            </a:r>
            <a:r>
              <a:rPr lang="en-US" dirty="0" smtClean="0"/>
              <a:t> into the vessel is lowest.</a:t>
            </a:r>
            <a:endParaRPr lang="en-US" dirty="0"/>
          </a:p>
        </p:txBody>
      </p:sp>
      <p:sp>
        <p:nvSpPr>
          <p:cNvPr id="4" name="Slide Number Placeholder 3"/>
          <p:cNvSpPr>
            <a:spLocks noGrp="1"/>
          </p:cNvSpPr>
          <p:nvPr>
            <p:ph type="sldNum" sz="quarter" idx="12"/>
          </p:nvPr>
        </p:nvSpPr>
        <p:spPr/>
        <p:txBody>
          <a:bodyPr/>
          <a:lstStyle/>
          <a:p>
            <a:fld id="{0DF7440C-D25B-4954-BC09-5BBAAA513C42}" type="slidenum">
              <a:rPr lang="en-US" smtClean="0"/>
              <a:pPr/>
              <a:t>42</a:t>
            </a:fld>
            <a:endParaRPr lang="en-US"/>
          </a:p>
        </p:txBody>
      </p:sp>
      <p:sp>
        <p:nvSpPr>
          <p:cNvPr id="27" name="TextBox 26"/>
          <p:cNvSpPr txBox="1"/>
          <p:nvPr/>
        </p:nvSpPr>
        <p:spPr>
          <a:xfrm>
            <a:off x="179512" y="836712"/>
            <a:ext cx="8784976" cy="1477328"/>
          </a:xfrm>
          <a:prstGeom prst="rect">
            <a:avLst/>
          </a:prstGeom>
          <a:noFill/>
        </p:spPr>
        <p:txBody>
          <a:bodyPr wrap="square" rtlCol="0">
            <a:spAutoFit/>
          </a:bodyPr>
          <a:lstStyle/>
          <a:p>
            <a:r>
              <a:rPr lang="en-US" dirty="0" smtClean="0"/>
              <a:t>From the preceding, we can see that the maximal pumping speed of a high vacuum pump cannot be larger than the conductance of its aperture.  </a:t>
            </a:r>
          </a:p>
          <a:p>
            <a:endParaRPr lang="en-US" dirty="0" smtClean="0"/>
          </a:p>
          <a:p>
            <a:r>
              <a:rPr lang="en-US" dirty="0" smtClean="0"/>
              <a:t>The maximum throughput a pump can feature is when all molecules crossing its aperture don’t return into the vacuum vessel.</a:t>
            </a:r>
            <a:endParaRPr lang="en-US" dirty="0"/>
          </a:p>
        </p:txBody>
      </p:sp>
      <p:graphicFrame>
        <p:nvGraphicFramePr>
          <p:cNvPr id="31" name="Object 30"/>
          <p:cNvGraphicFramePr>
            <a:graphicFrameLocks noChangeAspect="1"/>
          </p:cNvGraphicFramePr>
          <p:nvPr>
            <p:extLst>
              <p:ext uri="{D42A27DB-BD31-4B8C-83A1-F6EECF244321}">
                <p14:modId xmlns:p14="http://schemas.microsoft.com/office/powerpoint/2010/main" val="2213265202"/>
              </p:ext>
            </p:extLst>
          </p:nvPr>
        </p:nvGraphicFramePr>
        <p:xfrm>
          <a:off x="601663" y="2636838"/>
          <a:ext cx="1825625" cy="414337"/>
        </p:xfrm>
        <a:graphic>
          <a:graphicData uri="http://schemas.openxmlformats.org/presentationml/2006/ole">
            <mc:AlternateContent xmlns:mc="http://schemas.openxmlformats.org/markup-compatibility/2006">
              <mc:Choice xmlns:v="urn:schemas-microsoft-com:vml" Requires="v">
                <p:oleObj spid="_x0000_s272545" name="Equation" r:id="rId4" imgW="1117440" imgH="253800" progId="Equation.3">
                  <p:embed/>
                </p:oleObj>
              </mc:Choice>
              <mc:Fallback>
                <p:oleObj name="Equation" r:id="rId4" imgW="1117440" imgH="253800" progId="Equation.3">
                  <p:embed/>
                  <p:pic>
                    <p:nvPicPr>
                      <p:cNvPr id="0" name=""/>
                      <p:cNvPicPr>
                        <a:picLocks noChangeAspect="1" noChangeArrowheads="1"/>
                      </p:cNvPicPr>
                      <p:nvPr/>
                    </p:nvPicPr>
                    <p:blipFill>
                      <a:blip r:embed="rId5"/>
                      <a:srcRect/>
                      <a:stretch>
                        <a:fillRect/>
                      </a:stretch>
                    </p:blipFill>
                    <p:spPr bwMode="auto">
                      <a:xfrm>
                        <a:off x="601663" y="2636838"/>
                        <a:ext cx="1825625" cy="4143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679417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0 0 L 0.02899 0.09785 L 0.09045 -0.04811 " pathEditMode="relative" ptsTypes="AAA">
                                      <p:cBhvr>
                                        <p:cTn id="8" dur="2000" fill="hold"/>
                                        <p:tgtEl>
                                          <p:spTgt spid="21"/>
                                        </p:tgtEl>
                                        <p:attrNameLst>
                                          <p:attrName>ppt_x</p:attrName>
                                          <p:attrName>ppt_y</p:attrName>
                                        </p:attrNameLst>
                                      </p:cBhvr>
                                    </p:animMotion>
                                  </p:childTnLst>
                                </p:cTn>
                              </p:par>
                            </p:childTnLst>
                          </p:cTn>
                        </p:par>
                        <p:par>
                          <p:cTn id="9" fill="hold">
                            <p:stCondLst>
                              <p:cond delay="2000"/>
                            </p:stCondLst>
                            <p:childTnLst>
                              <p:par>
                                <p:cTn id="10" presetID="1" presetClass="exit" presetSubtype="0" fill="hold" grpId="2" nodeType="afterEffect">
                                  <p:stCondLst>
                                    <p:cond delay="0"/>
                                  </p:stCondLst>
                                  <p:childTnLst>
                                    <p:set>
                                      <p:cBhvr>
                                        <p:cTn id="11" dur="1" fill="hold">
                                          <p:stCondLst>
                                            <p:cond delay="0"/>
                                          </p:stCondLst>
                                        </p:cTn>
                                        <p:tgtEl>
                                          <p:spTgt spid="21"/>
                                        </p:tgtEl>
                                        <p:attrNameLst>
                                          <p:attrName>style.visibility</p:attrName>
                                        </p:attrNameLst>
                                      </p:cBhvr>
                                      <p:to>
                                        <p:strVal val="hidden"/>
                                      </p:to>
                                    </p:set>
                                  </p:childTnLst>
                                </p:cTn>
                              </p:par>
                            </p:childTnLst>
                          </p:cTn>
                        </p:par>
                        <p:par>
                          <p:cTn id="12" fill="hold">
                            <p:stCondLst>
                              <p:cond delay="2000"/>
                            </p:stCondLst>
                            <p:childTnLst>
                              <p:par>
                                <p:cTn id="13" presetID="1"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0" presetClass="path" presetSubtype="0" accel="50000" decel="50000" fill="hold" grpId="1" nodeType="withEffect">
                                  <p:stCondLst>
                                    <p:cond delay="0"/>
                                  </p:stCondLst>
                                  <p:childTnLst>
                                    <p:animMotion origin="layout" path="M 0 0 L -0.03247 0.21836 " pathEditMode="relative" ptsTypes="AA">
                                      <p:cBhvr>
                                        <p:cTn id="16" dur="2000" fill="hold"/>
                                        <p:tgtEl>
                                          <p:spTgt spid="17"/>
                                        </p:tgtEl>
                                        <p:attrNameLst>
                                          <p:attrName>ppt_x</p:attrName>
                                          <p:attrName>ppt_y</p:attrName>
                                        </p:attrNameLst>
                                      </p:cBhvr>
                                    </p:animMotion>
                                  </p:childTnLst>
                                </p:cTn>
                              </p:par>
                            </p:childTnLst>
                          </p:cTn>
                        </p:par>
                        <p:par>
                          <p:cTn id="17" fill="hold">
                            <p:stCondLst>
                              <p:cond delay="4000"/>
                            </p:stCondLst>
                            <p:childTnLst>
                              <p:par>
                                <p:cTn id="18" presetID="1" presetClass="entr" presetSubtype="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childTnLst>
                                </p:cTn>
                              </p:par>
                              <p:par>
                                <p:cTn id="20" presetID="0" presetClass="path" presetSubtype="0" accel="50000" decel="50000" fill="hold" grpId="1" nodeType="withEffect">
                                  <p:stCondLst>
                                    <p:cond delay="0"/>
                                  </p:stCondLst>
                                  <p:childTnLst>
                                    <p:animMotion origin="layout" path="M 0 0 L 0.13368 0.17997 " pathEditMode="relative" ptsTypes="AA">
                                      <p:cBhvr>
                                        <p:cTn id="21" dur="2000" fill="hold"/>
                                        <p:tgtEl>
                                          <p:spTgt spid="24"/>
                                        </p:tgtEl>
                                        <p:attrNameLst>
                                          <p:attrName>ppt_x</p:attrName>
                                          <p:attrName>ppt_y</p:attrName>
                                        </p:attrNameLst>
                                      </p:cBhvr>
                                    </p:animMotion>
                                  </p:childTnLst>
                                </p:cTn>
                              </p:par>
                            </p:childTnLst>
                          </p:cTn>
                        </p:par>
                        <p:par>
                          <p:cTn id="22" fill="hold">
                            <p:stCondLst>
                              <p:cond delay="6000"/>
                            </p:stCondLst>
                            <p:childTnLst>
                              <p:par>
                                <p:cTn id="23" presetID="1" presetClass="entr" presetSubtype="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0" presetClass="path" presetSubtype="0" accel="50000" decel="50000" fill="hold" grpId="1" nodeType="withEffect">
                                  <p:stCondLst>
                                    <p:cond delay="0"/>
                                  </p:stCondLst>
                                  <p:childTnLst>
                                    <p:animMotion origin="layout" path="M 0 0 L -0.03264 0.22785 " pathEditMode="relative" ptsTypes="AA">
                                      <p:cBhvr>
                                        <p:cTn id="26" dur="2000" fill="hold"/>
                                        <p:tgtEl>
                                          <p:spTgt spid="19"/>
                                        </p:tgtEl>
                                        <p:attrNameLst>
                                          <p:attrName>ppt_x</p:attrName>
                                          <p:attrName>ppt_y</p:attrName>
                                        </p:attrNameLst>
                                      </p:cBhvr>
                                    </p:animMotion>
                                  </p:childTnLst>
                                </p:cTn>
                              </p:par>
                            </p:childTnLst>
                          </p:cTn>
                        </p:par>
                        <p:par>
                          <p:cTn id="27" fill="hold">
                            <p:stCondLst>
                              <p:cond delay="8000"/>
                            </p:stCondLst>
                            <p:childTnLst>
                              <p:par>
                                <p:cTn id="28" presetID="1" presetClass="entr" presetSubtype="0"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childTnLst>
                                </p:cTn>
                              </p:par>
                              <p:par>
                                <p:cTn id="30" presetID="0" presetClass="path" presetSubtype="0" accel="50000" decel="50000" fill="hold" grpId="1" nodeType="withEffect">
                                  <p:stCondLst>
                                    <p:cond delay="0"/>
                                  </p:stCondLst>
                                  <p:childTnLst>
                                    <p:animMotion origin="layout" path="M 3.88889E-6 -1.48148E-6 L -0.06945 0.29398 L -0.09462 0.01713 " pathEditMode="relative" rAng="0" ptsTypes="AAA">
                                      <p:cBhvr>
                                        <p:cTn id="31" dur="2000" fill="hold"/>
                                        <p:tgtEl>
                                          <p:spTgt spid="22"/>
                                        </p:tgtEl>
                                        <p:attrNameLst>
                                          <p:attrName>ppt_x</p:attrName>
                                          <p:attrName>ppt_y</p:attrName>
                                        </p:attrNameLst>
                                      </p:cBhvr>
                                      <p:rCtr x="-4700" y="14700"/>
                                    </p:animMotion>
                                  </p:childTnLst>
                                </p:cTn>
                              </p:par>
                            </p:childTnLst>
                          </p:cTn>
                        </p:par>
                        <p:par>
                          <p:cTn id="32" fill="hold">
                            <p:stCondLst>
                              <p:cond delay="10000"/>
                            </p:stCondLst>
                            <p:childTnLst>
                              <p:par>
                                <p:cTn id="33" presetID="1" presetClass="exit" presetSubtype="0" fill="hold" grpId="2" nodeType="afterEffect">
                                  <p:stCondLst>
                                    <p:cond delay="0"/>
                                  </p:stCondLst>
                                  <p:childTnLst>
                                    <p:set>
                                      <p:cBhvr>
                                        <p:cTn id="34" dur="1" fill="hold">
                                          <p:stCondLst>
                                            <p:cond delay="0"/>
                                          </p:stCondLst>
                                        </p:cTn>
                                        <p:tgtEl>
                                          <p:spTgt spid="22"/>
                                        </p:tgtEl>
                                        <p:attrNameLst>
                                          <p:attrName>style.visibility</p:attrName>
                                        </p:attrNameLst>
                                      </p:cBhvr>
                                      <p:to>
                                        <p:strVal val="hidden"/>
                                      </p:to>
                                    </p:set>
                                  </p:childTnLst>
                                </p:cTn>
                              </p:par>
                            </p:childTnLst>
                          </p:cTn>
                        </p:par>
                        <p:par>
                          <p:cTn id="35" fill="hold">
                            <p:stCondLst>
                              <p:cond delay="10000"/>
                            </p:stCondLst>
                            <p:childTnLst>
                              <p:par>
                                <p:cTn id="36" presetID="1" presetClass="entr" presetSubtype="0"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childTnLst>
                                </p:cTn>
                              </p:par>
                              <p:par>
                                <p:cTn id="38" presetID="0" presetClass="path" presetSubtype="0" accel="50000" decel="50000" fill="hold" grpId="1" nodeType="withEffect">
                                  <p:stCondLst>
                                    <p:cond delay="0"/>
                                  </p:stCondLst>
                                  <p:childTnLst>
                                    <p:animMotion origin="layout" path="M 0 0 L 0.02882 0.12028 L 0.06267 -0.03216 " pathEditMode="relative" ptsTypes="AAA">
                                      <p:cBhvr>
                                        <p:cTn id="39" dur="2000" fill="hold"/>
                                        <p:tgtEl>
                                          <p:spTgt spid="18"/>
                                        </p:tgtEl>
                                        <p:attrNameLst>
                                          <p:attrName>ppt_x</p:attrName>
                                          <p:attrName>ppt_y</p:attrName>
                                        </p:attrNameLst>
                                      </p:cBhvr>
                                    </p:animMotion>
                                  </p:childTnLst>
                                </p:cTn>
                              </p:par>
                            </p:childTnLst>
                          </p:cTn>
                        </p:par>
                        <p:par>
                          <p:cTn id="40" fill="hold">
                            <p:stCondLst>
                              <p:cond delay="12000"/>
                            </p:stCondLst>
                            <p:childTnLst>
                              <p:par>
                                <p:cTn id="41" presetID="1" presetClass="exit" presetSubtype="0" fill="hold" grpId="2" nodeType="afterEffect">
                                  <p:stCondLst>
                                    <p:cond delay="0"/>
                                  </p:stCondLst>
                                  <p:childTnLst>
                                    <p:set>
                                      <p:cBhvr>
                                        <p:cTn id="42" dur="1" fill="hold">
                                          <p:stCondLst>
                                            <p:cond delay="0"/>
                                          </p:stCondLst>
                                        </p:cTn>
                                        <p:tgtEl>
                                          <p:spTgt spid="18"/>
                                        </p:tgtEl>
                                        <p:attrNameLst>
                                          <p:attrName>style.visibility</p:attrName>
                                        </p:attrNameLst>
                                      </p:cBhvr>
                                      <p:to>
                                        <p:strVal val="hidden"/>
                                      </p:to>
                                    </p:set>
                                  </p:childTnLst>
                                </p:cTn>
                              </p:par>
                            </p:childTnLst>
                          </p:cTn>
                        </p:par>
                        <p:par>
                          <p:cTn id="43" fill="hold">
                            <p:stCondLst>
                              <p:cond delay="12000"/>
                            </p:stCondLst>
                            <p:childTnLst>
                              <p:par>
                                <p:cTn id="44" presetID="1" presetClass="entr" presetSubtype="0"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childTnLst>
                                </p:cTn>
                              </p:par>
                              <p:par>
                                <p:cTn id="46" presetID="0" presetClass="path" presetSubtype="0" accel="50000" decel="50000" fill="hold" grpId="1" nodeType="withEffect">
                                  <p:stCondLst>
                                    <p:cond delay="0"/>
                                  </p:stCondLst>
                                  <p:childTnLst>
                                    <p:animMotion origin="layout" path="M 0 0 L -0.12535 0.19916 " pathEditMode="relative" ptsTypes="AA">
                                      <p:cBhvr>
                                        <p:cTn id="47" dur="2000" fill="hold"/>
                                        <p:tgtEl>
                                          <p:spTgt spid="20"/>
                                        </p:tgtEl>
                                        <p:attrNameLst>
                                          <p:attrName>ppt_x</p:attrName>
                                          <p:attrName>ppt_y</p:attrName>
                                        </p:attrNameLst>
                                      </p:cBhvr>
                                    </p:animMotion>
                                  </p:childTnLst>
                                </p:cTn>
                              </p:par>
                            </p:childTnLst>
                          </p:cTn>
                        </p:par>
                        <p:par>
                          <p:cTn id="48" fill="hold">
                            <p:stCondLst>
                              <p:cond delay="14000"/>
                            </p:stCondLst>
                            <p:childTnLst>
                              <p:par>
                                <p:cTn id="49" presetID="1" presetClass="entr" presetSubtype="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childTnLst>
                                </p:cTn>
                              </p:par>
                            </p:childTnLst>
                          </p:cTn>
                        </p:par>
                        <p:par>
                          <p:cTn id="51" fill="hold">
                            <p:stCondLst>
                              <p:cond delay="14000"/>
                            </p:stCondLst>
                            <p:childTnLst>
                              <p:par>
                                <p:cTn id="52" presetID="0" presetClass="path" presetSubtype="0" accel="50000" decel="50000" fill="hold" grpId="1" nodeType="afterEffect">
                                  <p:stCondLst>
                                    <p:cond delay="0"/>
                                  </p:stCondLst>
                                  <p:childTnLst>
                                    <p:animMotion origin="layout" path="M 0 0 L -0.03385 0.06893 L -0.1 -0.08027 " pathEditMode="relative" ptsTypes="AAA">
                                      <p:cBhvr>
                                        <p:cTn id="53" dur="2000" fill="hold"/>
                                        <p:tgtEl>
                                          <p:spTgt spid="23"/>
                                        </p:tgtEl>
                                        <p:attrNameLst>
                                          <p:attrName>ppt_x</p:attrName>
                                          <p:attrName>ppt_y</p:attrName>
                                        </p:attrNameLst>
                                      </p:cBhvr>
                                    </p:animMotion>
                                  </p:childTnLst>
                                </p:cTn>
                              </p:par>
                            </p:childTnLst>
                          </p:cTn>
                        </p:par>
                        <p:par>
                          <p:cTn id="54" fill="hold">
                            <p:stCondLst>
                              <p:cond delay="16000"/>
                            </p:stCondLst>
                            <p:childTnLst>
                              <p:par>
                                <p:cTn id="55" presetID="1" presetClass="exit" presetSubtype="0" fill="hold" grpId="2" nodeType="afterEffect">
                                  <p:stCondLst>
                                    <p:cond delay="0"/>
                                  </p:stCondLst>
                                  <p:childTnLst>
                                    <p:set>
                                      <p:cBhvr>
                                        <p:cTn id="56" dur="1" fill="hold">
                                          <p:stCondLst>
                                            <p:cond delay="0"/>
                                          </p:stCondLst>
                                        </p:cTn>
                                        <p:tgtEl>
                                          <p:spTgt spid="23"/>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5">
                                            <p:txEl>
                                              <p:pRg st="2" end="2"/>
                                            </p:txEl>
                                          </p:spTgt>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8" grpId="0" animBg="1"/>
      <p:bldP spid="18" grpId="1" animBg="1"/>
      <p:bldP spid="18" grpId="2" animBg="1"/>
      <p:bldP spid="19" grpId="0" animBg="1"/>
      <p:bldP spid="19" grpId="1" animBg="1"/>
      <p:bldP spid="20" grpId="0" animBg="1"/>
      <p:bldP spid="20" grpId="1" animBg="1"/>
      <p:bldP spid="21" grpId="0" animBg="1"/>
      <p:bldP spid="21" grpId="1" animBg="1"/>
      <p:bldP spid="21" grpId="2" animBg="1"/>
      <p:bldP spid="22" grpId="0" animBg="1"/>
      <p:bldP spid="22" grpId="1" animBg="1"/>
      <p:bldP spid="22" grpId="2" animBg="1"/>
      <p:bldP spid="23" grpId="0" animBg="1"/>
      <p:bldP spid="23" grpId="1" animBg="1"/>
      <p:bldP spid="23" grpId="2" animBg="1"/>
      <p:bldP spid="24" grpId="0" animBg="1"/>
      <p:bldP spid="24" grpId="1" animBg="1"/>
      <p:bldP spid="25" grpId="0" build="p"/>
      <p:bldP spid="33" grpId="0"/>
    </p:bld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07721"/>
            <a:ext cx="7560840" cy="553998"/>
          </a:xfrm>
        </p:spPr>
        <p:txBody>
          <a:bodyPr/>
          <a:lstStyle/>
          <a:p>
            <a:r>
              <a:rPr lang="en-GB" dirty="0" smtClean="0"/>
              <a:t>Conductance of a long tube</a:t>
            </a:r>
            <a:endParaRPr lang="en-GB" dirty="0"/>
          </a:p>
        </p:txBody>
      </p:sp>
      <p:sp>
        <p:nvSpPr>
          <p:cNvPr id="3" name="Slide Number Placeholder 2"/>
          <p:cNvSpPr>
            <a:spLocks noGrp="1"/>
          </p:cNvSpPr>
          <p:nvPr>
            <p:ph type="sldNum" sz="quarter" idx="12"/>
          </p:nvPr>
        </p:nvSpPr>
        <p:spPr/>
        <p:txBody>
          <a:bodyPr/>
          <a:lstStyle/>
          <a:p>
            <a:fld id="{0DF7440C-D25B-4954-BC09-5BBAAA513C42}" type="slidenum">
              <a:rPr lang="en-US" smtClean="0"/>
              <a:pPr/>
              <a:t>43</a:t>
            </a:fld>
            <a:endParaRPr lang="en-US"/>
          </a:p>
        </p:txBody>
      </p:sp>
    </p:spTree>
    <p:extLst>
      <p:ext uri="{BB962C8B-B14F-4D97-AF65-F5344CB8AC3E}">
        <p14:creationId xmlns:p14="http://schemas.microsoft.com/office/powerpoint/2010/main" val="17039458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7" name="Rectangle 56"/>
          <p:cNvSpPr/>
          <p:nvPr/>
        </p:nvSpPr>
        <p:spPr>
          <a:xfrm>
            <a:off x="467544" y="2528328"/>
            <a:ext cx="4464496" cy="576064"/>
          </a:xfrm>
          <a:prstGeom prst="rect">
            <a:avLst/>
          </a:prstGeom>
          <a:solidFill>
            <a:srgbClr val="F6F0EE"/>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sp>
        <p:nvSpPr>
          <p:cNvPr id="56" name="Rectangle 55"/>
          <p:cNvSpPr/>
          <p:nvPr/>
        </p:nvSpPr>
        <p:spPr>
          <a:xfrm>
            <a:off x="467544" y="1916832"/>
            <a:ext cx="4464496" cy="504056"/>
          </a:xfrm>
          <a:prstGeom prst="rect">
            <a:avLst/>
          </a:prstGeom>
          <a:solidFill>
            <a:srgbClr val="F6F0EE"/>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sp>
        <p:nvSpPr>
          <p:cNvPr id="2" name="Title 1"/>
          <p:cNvSpPr>
            <a:spLocks noGrp="1"/>
          </p:cNvSpPr>
          <p:nvPr>
            <p:ph type="title"/>
          </p:nvPr>
        </p:nvSpPr>
        <p:spPr/>
        <p:txBody>
          <a:bodyPr>
            <a:normAutofit/>
          </a:bodyPr>
          <a:lstStyle/>
          <a:p>
            <a:r>
              <a:rPr lang="en-US" dirty="0" smtClean="0"/>
              <a:t>Conductance of a short tube</a:t>
            </a:r>
            <a:endParaRPr lang="en-US" dirty="0"/>
          </a:p>
        </p:txBody>
      </p:sp>
      <p:graphicFrame>
        <p:nvGraphicFramePr>
          <p:cNvPr id="5" name="Object 4"/>
          <p:cNvGraphicFramePr>
            <a:graphicFrameLocks noChangeAspect="1"/>
          </p:cNvGraphicFramePr>
          <p:nvPr/>
        </p:nvGraphicFramePr>
        <p:xfrm>
          <a:off x="6660480" y="3501008"/>
          <a:ext cx="1295896" cy="647948"/>
        </p:xfrm>
        <a:graphic>
          <a:graphicData uri="http://schemas.openxmlformats.org/presentationml/2006/ole">
            <mc:AlternateContent xmlns:mc="http://schemas.openxmlformats.org/markup-compatibility/2006">
              <mc:Choice xmlns:v="urn:schemas-microsoft-com:vml" Requires="v">
                <p:oleObj spid="_x0000_s275070" name="Equation" r:id="rId4" imgW="863225" imgH="431613" progId="Equation.3">
                  <p:embed/>
                </p:oleObj>
              </mc:Choice>
              <mc:Fallback>
                <p:oleObj name="Equation" r:id="rId4" imgW="863225" imgH="431613" progId="Equation.3">
                  <p:embed/>
                  <p:pic>
                    <p:nvPicPr>
                      <p:cNvPr id="0" name="Picture 33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0480" y="3501008"/>
                        <a:ext cx="1295896" cy="6479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251520" y="3212976"/>
            <a:ext cx="5904656" cy="1200329"/>
          </a:xfrm>
          <a:prstGeom prst="rect">
            <a:avLst/>
          </a:prstGeom>
          <a:noFill/>
        </p:spPr>
        <p:txBody>
          <a:bodyPr wrap="square" rtlCol="0">
            <a:spAutoFit/>
          </a:bodyPr>
          <a:lstStyle/>
          <a:p>
            <a:r>
              <a:rPr lang="en-US" dirty="0" smtClean="0"/>
              <a:t>Very roughly, we can consider that the conductance of a short tube is the conductance of its aperture </a:t>
            </a:r>
            <a:r>
              <a:rPr lang="en-US" i="1" dirty="0" smtClean="0"/>
              <a:t>C</a:t>
            </a:r>
            <a:r>
              <a:rPr lang="en-US" i="1" baseline="-25000" dirty="0" smtClean="0"/>
              <a:t>A</a:t>
            </a:r>
            <a:r>
              <a:rPr lang="en-US" i="1" dirty="0" smtClean="0"/>
              <a:t> </a:t>
            </a:r>
          </a:p>
          <a:p>
            <a:r>
              <a:rPr lang="en-US" dirty="0" smtClean="0"/>
              <a:t>followed by the conductance of a long tube, </a:t>
            </a:r>
            <a:r>
              <a:rPr lang="en-US" i="1" dirty="0" smtClean="0"/>
              <a:t>C</a:t>
            </a:r>
            <a:r>
              <a:rPr lang="en-US" i="1" baseline="-25000" dirty="0" smtClean="0"/>
              <a:t>L</a:t>
            </a:r>
            <a:r>
              <a:rPr lang="en-US" i="1" dirty="0" smtClean="0"/>
              <a:t> </a:t>
            </a:r>
            <a:r>
              <a:rPr lang="en-US" dirty="0" smtClean="0"/>
              <a:t>. </a:t>
            </a:r>
          </a:p>
          <a:p>
            <a:r>
              <a:rPr lang="en-US" dirty="0" smtClean="0"/>
              <a:t>From the combination of </a:t>
            </a:r>
            <a:r>
              <a:rPr lang="en-US" dirty="0" err="1" smtClean="0"/>
              <a:t>conductances</a:t>
            </a:r>
            <a:r>
              <a:rPr lang="en-US" dirty="0" smtClean="0"/>
              <a:t> formula:</a:t>
            </a:r>
            <a:endParaRPr lang="en-US" dirty="0"/>
          </a:p>
        </p:txBody>
      </p:sp>
      <p:grpSp>
        <p:nvGrpSpPr>
          <p:cNvPr id="3" name="Group 72"/>
          <p:cNvGrpSpPr/>
          <p:nvPr/>
        </p:nvGrpSpPr>
        <p:grpSpPr>
          <a:xfrm>
            <a:off x="179512" y="404664"/>
            <a:ext cx="8722695" cy="1241756"/>
            <a:chOff x="179512" y="404664"/>
            <a:chExt cx="8722695" cy="1241756"/>
          </a:xfrm>
        </p:grpSpPr>
        <p:grpSp>
          <p:nvGrpSpPr>
            <p:cNvPr id="4" name="Group 7"/>
            <p:cNvGrpSpPr/>
            <p:nvPr/>
          </p:nvGrpSpPr>
          <p:grpSpPr>
            <a:xfrm>
              <a:off x="7884368" y="404664"/>
              <a:ext cx="1017839" cy="1241756"/>
              <a:chOff x="8018657" y="404664"/>
              <a:chExt cx="1017839" cy="1241756"/>
            </a:xfrm>
          </p:grpSpPr>
          <p:pic>
            <p:nvPicPr>
              <p:cNvPr id="253954" name="Picture 2" descr="C:\Documents and Settings\gvandoni\Local Settings\Temporary Internet Files\Content.IE5\W4D5Q9HA\MC900000979[1].wmf"/>
              <p:cNvPicPr>
                <a:picLocks noChangeAspect="1" noChangeArrowheads="1"/>
              </p:cNvPicPr>
              <p:nvPr/>
            </p:nvPicPr>
            <p:blipFill>
              <a:blip r:embed="rId6" cstate="print"/>
              <a:srcRect/>
              <a:stretch>
                <a:fillRect/>
              </a:stretch>
            </p:blipFill>
            <p:spPr bwMode="auto">
              <a:xfrm>
                <a:off x="8018657" y="1052736"/>
                <a:ext cx="727463" cy="593684"/>
              </a:xfrm>
              <a:prstGeom prst="rect">
                <a:avLst/>
              </a:prstGeom>
              <a:noFill/>
            </p:spPr>
          </p:pic>
          <p:pic>
            <p:nvPicPr>
              <p:cNvPr id="253955" name="Picture 3" descr="C:\Documents and Settings\gvandoni\Local Settings\Temporary Internet Files\Content.IE5\PE7UB3L2\MC900352181[1].wmf"/>
              <p:cNvPicPr>
                <a:picLocks noChangeAspect="1" noChangeArrowheads="1"/>
              </p:cNvPicPr>
              <p:nvPr/>
            </p:nvPicPr>
            <p:blipFill>
              <a:blip r:embed="rId7" cstate="print"/>
              <a:srcRect/>
              <a:stretch>
                <a:fillRect/>
              </a:stretch>
            </p:blipFill>
            <p:spPr bwMode="auto">
              <a:xfrm>
                <a:off x="8378697" y="404664"/>
                <a:ext cx="657799" cy="692323"/>
              </a:xfrm>
              <a:prstGeom prst="rect">
                <a:avLst/>
              </a:prstGeom>
              <a:noFill/>
            </p:spPr>
          </p:pic>
        </p:grpSp>
        <p:sp>
          <p:nvSpPr>
            <p:cNvPr id="7" name="TextBox 6"/>
            <p:cNvSpPr txBox="1"/>
            <p:nvPr/>
          </p:nvSpPr>
          <p:spPr>
            <a:xfrm>
              <a:off x="179512" y="838453"/>
              <a:ext cx="4320480" cy="646331"/>
            </a:xfrm>
            <a:prstGeom prst="rect">
              <a:avLst/>
            </a:prstGeom>
            <a:solidFill>
              <a:schemeClr val="bg1">
                <a:lumMod val="85000"/>
              </a:schemeClr>
            </a:solidFill>
          </p:spPr>
          <p:txBody>
            <a:bodyPr wrap="square" rtlCol="0">
              <a:spAutoFit/>
            </a:bodyPr>
            <a:lstStyle/>
            <a:p>
              <a:r>
                <a:rPr lang="en-US" dirty="0" smtClean="0"/>
                <a:t>to be used for “back of the envelope” estimations</a:t>
              </a:r>
              <a:endParaRPr lang="en-US" dirty="0"/>
            </a:p>
          </p:txBody>
        </p:sp>
      </p:grpSp>
      <p:graphicFrame>
        <p:nvGraphicFramePr>
          <p:cNvPr id="242691" name="Object 3"/>
          <p:cNvGraphicFramePr>
            <a:graphicFrameLocks noChangeAspect="1"/>
          </p:cNvGraphicFramePr>
          <p:nvPr>
            <p:extLst>
              <p:ext uri="{D42A27DB-BD31-4B8C-83A1-F6EECF244321}">
                <p14:modId xmlns:p14="http://schemas.microsoft.com/office/powerpoint/2010/main" val="3470083224"/>
              </p:ext>
            </p:extLst>
          </p:nvPr>
        </p:nvGraphicFramePr>
        <p:xfrm>
          <a:off x="611561" y="1988840"/>
          <a:ext cx="2520280" cy="338125"/>
        </p:xfrm>
        <a:graphic>
          <a:graphicData uri="http://schemas.openxmlformats.org/presentationml/2006/ole">
            <mc:AlternateContent xmlns:mc="http://schemas.openxmlformats.org/markup-compatibility/2006">
              <mc:Choice xmlns:v="urn:schemas-microsoft-com:vml" Requires="v">
                <p:oleObj spid="_x0000_s275071" name="Equation" r:id="rId8" imgW="1701720" imgH="228600" progId="Equation.3">
                  <p:embed/>
                </p:oleObj>
              </mc:Choice>
              <mc:Fallback>
                <p:oleObj name="Equation" r:id="rId8" imgW="1701720" imgH="228600" progId="Equation.3">
                  <p:embed/>
                  <p:pic>
                    <p:nvPicPr>
                      <p:cNvPr id="0" name="Picture 331"/>
                      <p:cNvPicPr>
                        <a:picLocks noChangeAspect="1" noChangeArrowheads="1"/>
                      </p:cNvPicPr>
                      <p:nvPr/>
                    </p:nvPicPr>
                    <p:blipFill>
                      <a:blip r:embed="rId9"/>
                      <a:srcRect/>
                      <a:stretch>
                        <a:fillRect/>
                      </a:stretch>
                    </p:blipFill>
                    <p:spPr bwMode="auto">
                      <a:xfrm>
                        <a:off x="611561" y="1988840"/>
                        <a:ext cx="2520280" cy="338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2692" name="Object 4"/>
          <p:cNvGraphicFramePr>
            <a:graphicFrameLocks noChangeAspect="1"/>
          </p:cNvGraphicFramePr>
          <p:nvPr>
            <p:extLst>
              <p:ext uri="{D42A27DB-BD31-4B8C-83A1-F6EECF244321}">
                <p14:modId xmlns:p14="http://schemas.microsoft.com/office/powerpoint/2010/main" val="2511055500"/>
              </p:ext>
            </p:extLst>
          </p:nvPr>
        </p:nvGraphicFramePr>
        <p:xfrm>
          <a:off x="629618" y="2492375"/>
          <a:ext cx="2862262" cy="628650"/>
        </p:xfrm>
        <a:graphic>
          <a:graphicData uri="http://schemas.openxmlformats.org/presentationml/2006/ole">
            <mc:AlternateContent xmlns:mc="http://schemas.openxmlformats.org/markup-compatibility/2006">
              <mc:Choice xmlns:v="urn:schemas-microsoft-com:vml" Requires="v">
                <p:oleObj spid="_x0000_s275072" name="Equation" r:id="rId10" imgW="1904760" imgH="419040" progId="Equation.3">
                  <p:embed/>
                </p:oleObj>
              </mc:Choice>
              <mc:Fallback>
                <p:oleObj name="Equation" r:id="rId10" imgW="1904760" imgH="419040" progId="Equation.3">
                  <p:embed/>
                  <p:pic>
                    <p:nvPicPr>
                      <p:cNvPr id="0" name="Picture 332"/>
                      <p:cNvPicPr>
                        <a:picLocks noChangeAspect="1" noChangeArrowheads="1"/>
                      </p:cNvPicPr>
                      <p:nvPr/>
                    </p:nvPicPr>
                    <p:blipFill>
                      <a:blip r:embed="rId11"/>
                      <a:srcRect/>
                      <a:stretch>
                        <a:fillRect/>
                      </a:stretch>
                    </p:blipFill>
                    <p:spPr bwMode="auto">
                      <a:xfrm>
                        <a:off x="629618" y="2492375"/>
                        <a:ext cx="2862262" cy="628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61" name="Group 60"/>
          <p:cNvGrpSpPr/>
          <p:nvPr/>
        </p:nvGrpSpPr>
        <p:grpSpPr>
          <a:xfrm>
            <a:off x="467544" y="4437112"/>
            <a:ext cx="3816424" cy="792088"/>
            <a:chOff x="467544" y="4437112"/>
            <a:chExt cx="3816424" cy="792088"/>
          </a:xfrm>
        </p:grpSpPr>
        <p:sp>
          <p:nvSpPr>
            <p:cNvPr id="60" name="Rectangle 59"/>
            <p:cNvSpPr/>
            <p:nvPr/>
          </p:nvSpPr>
          <p:spPr>
            <a:xfrm>
              <a:off x="467544" y="4437112"/>
              <a:ext cx="3816424" cy="792088"/>
            </a:xfrm>
            <a:prstGeom prst="rect">
              <a:avLst/>
            </a:prstGeom>
            <a:solidFill>
              <a:srgbClr val="F6F0EE"/>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242693" name="Object 5"/>
            <p:cNvGraphicFramePr>
              <a:graphicFrameLocks noChangeAspect="1"/>
            </p:cNvGraphicFramePr>
            <p:nvPr/>
          </p:nvGraphicFramePr>
          <p:xfrm>
            <a:off x="515938" y="4508500"/>
            <a:ext cx="3662362" cy="685800"/>
          </p:xfrm>
          <a:graphic>
            <a:graphicData uri="http://schemas.openxmlformats.org/presentationml/2006/ole">
              <mc:AlternateContent xmlns:mc="http://schemas.openxmlformats.org/markup-compatibility/2006">
                <mc:Choice xmlns:v="urn:schemas-microsoft-com:vml" Requires="v">
                  <p:oleObj spid="_x0000_s275073" name="Equation" r:id="rId12" imgW="2438400" imgH="457200" progId="Equation.3">
                    <p:embed/>
                  </p:oleObj>
                </mc:Choice>
                <mc:Fallback>
                  <p:oleObj name="Equation" r:id="rId12" imgW="2438400" imgH="457200" progId="Equation.3">
                    <p:embed/>
                    <p:pic>
                      <p:nvPicPr>
                        <p:cNvPr id="0" name="Picture 33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15938" y="4508500"/>
                          <a:ext cx="3662362"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14" name="TextBox 13"/>
          <p:cNvSpPr txBox="1"/>
          <p:nvPr/>
        </p:nvSpPr>
        <p:spPr>
          <a:xfrm>
            <a:off x="4788024" y="4437112"/>
            <a:ext cx="3995936" cy="646331"/>
          </a:xfrm>
          <a:prstGeom prst="rect">
            <a:avLst/>
          </a:prstGeom>
          <a:noFill/>
        </p:spPr>
        <p:txBody>
          <a:bodyPr wrap="square" rtlCol="0">
            <a:spAutoFit/>
          </a:bodyPr>
          <a:lstStyle/>
          <a:p>
            <a:r>
              <a:rPr lang="en-US" dirty="0" smtClean="0"/>
              <a:t>Not for dimensioning a system,  may be wrong up to 12%</a:t>
            </a:r>
          </a:p>
        </p:txBody>
      </p:sp>
      <p:grpSp>
        <p:nvGrpSpPr>
          <p:cNvPr id="8" name="Group 21"/>
          <p:cNvGrpSpPr/>
          <p:nvPr/>
        </p:nvGrpSpPr>
        <p:grpSpPr>
          <a:xfrm>
            <a:off x="5364088" y="1988840"/>
            <a:ext cx="0" cy="1008112"/>
            <a:chOff x="5220072" y="1844824"/>
            <a:chExt cx="0" cy="1008112"/>
          </a:xfrm>
        </p:grpSpPr>
        <p:cxnSp>
          <p:nvCxnSpPr>
            <p:cNvPr id="16" name="Straight Connector 15"/>
            <p:cNvCxnSpPr/>
            <p:nvPr/>
          </p:nvCxnSpPr>
          <p:spPr>
            <a:xfrm rot="5400000">
              <a:off x="5040052" y="2024844"/>
              <a:ext cx="3600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5004048" y="2636912"/>
              <a:ext cx="43204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4" name="TextBox 73"/>
          <p:cNvSpPr txBox="1"/>
          <p:nvPr/>
        </p:nvSpPr>
        <p:spPr>
          <a:xfrm>
            <a:off x="323528" y="5949280"/>
            <a:ext cx="8640960" cy="648072"/>
          </a:xfrm>
          <a:prstGeom prst="rect">
            <a:avLst/>
          </a:prstGeom>
          <a:solidFill>
            <a:schemeClr val="accent4">
              <a:lumMod val="60000"/>
              <a:lumOff val="40000"/>
            </a:schemeClr>
          </a:solidFill>
        </p:spPr>
        <p:txBody>
          <a:bodyPr wrap="square" rtlCol="0">
            <a:spAutoFit/>
          </a:bodyPr>
          <a:lstStyle/>
          <a:p>
            <a:r>
              <a:rPr lang="en-US" dirty="0" smtClean="0"/>
              <a:t>Valid with some error, but rather good in the limits L=0 and L&gt;&gt;D, for nitrogen, at </a:t>
            </a:r>
            <a:r>
              <a:rPr lang="en-US" dirty="0" err="1" smtClean="0"/>
              <a:t>295K</a:t>
            </a:r>
            <a:r>
              <a:rPr lang="en-US" dirty="0" smtClean="0"/>
              <a:t>=</a:t>
            </a:r>
            <a:r>
              <a:rPr lang="en-US" dirty="0" err="1" smtClean="0"/>
              <a:t>20C</a:t>
            </a:r>
            <a:r>
              <a:rPr lang="en-US" dirty="0" smtClean="0"/>
              <a:t>.  </a:t>
            </a:r>
            <a:endParaRPr lang="en-US" dirty="0"/>
          </a:p>
        </p:txBody>
      </p:sp>
      <p:grpSp>
        <p:nvGrpSpPr>
          <p:cNvPr id="9" name="Group 74"/>
          <p:cNvGrpSpPr/>
          <p:nvPr/>
        </p:nvGrpSpPr>
        <p:grpSpPr>
          <a:xfrm>
            <a:off x="6516216" y="1916832"/>
            <a:ext cx="2448272" cy="1080120"/>
            <a:chOff x="5364088" y="1772816"/>
            <a:chExt cx="2448272" cy="1080120"/>
          </a:xfrm>
        </p:grpSpPr>
        <p:grpSp>
          <p:nvGrpSpPr>
            <p:cNvPr id="10" name="Group 53"/>
            <p:cNvGrpSpPr/>
            <p:nvPr/>
          </p:nvGrpSpPr>
          <p:grpSpPr>
            <a:xfrm>
              <a:off x="5364088" y="2420888"/>
              <a:ext cx="2448272" cy="432048"/>
              <a:chOff x="5364088" y="2420888"/>
              <a:chExt cx="2448272" cy="432048"/>
            </a:xfrm>
          </p:grpSpPr>
          <p:cxnSp>
            <p:nvCxnSpPr>
              <p:cNvPr id="94" name="Straight Connector 93"/>
              <p:cNvCxnSpPr/>
              <p:nvPr/>
            </p:nvCxnSpPr>
            <p:spPr>
              <a:xfrm>
                <a:off x="5364088" y="2420888"/>
                <a:ext cx="244827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rot="5400000">
                <a:off x="5292080"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rot="5400000">
                <a:off x="5444480"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rot="5400000">
                <a:off x="5596880"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rot="5400000">
                <a:off x="5749280"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rot="5400000">
                <a:off x="5901680"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rot="5400000">
                <a:off x="6050632"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rot="5400000">
                <a:off x="6203032"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rot="5400000">
                <a:off x="6355432"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rot="5400000">
                <a:off x="6507832"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rot="5400000">
                <a:off x="6660232"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rot="5400000">
                <a:off x="6804248"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rot="5400000">
                <a:off x="6956648"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rot="5400000">
                <a:off x="7109048"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5400000">
                <a:off x="7261448"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rot="5400000">
                <a:off x="7413848"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 name="Group 54"/>
            <p:cNvGrpSpPr/>
            <p:nvPr/>
          </p:nvGrpSpPr>
          <p:grpSpPr>
            <a:xfrm flipH="1" flipV="1">
              <a:off x="5364088" y="1772816"/>
              <a:ext cx="2448272" cy="432048"/>
              <a:chOff x="5364088" y="2420888"/>
              <a:chExt cx="2448272" cy="432048"/>
            </a:xfrm>
          </p:grpSpPr>
          <p:cxnSp>
            <p:nvCxnSpPr>
              <p:cNvPr id="78" name="Straight Connector 77"/>
              <p:cNvCxnSpPr/>
              <p:nvPr/>
            </p:nvCxnSpPr>
            <p:spPr>
              <a:xfrm>
                <a:off x="5364088" y="2420888"/>
                <a:ext cx="244827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5292080"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5444480"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5400000">
                <a:off x="5596880"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5749280"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5901680"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5400000">
                <a:off x="6050632"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5400000">
                <a:off x="6203032"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6355432"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5400000">
                <a:off x="6507832"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6660232"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6804248"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6956648"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rot="5400000">
                <a:off x="7109048"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rot="5400000">
                <a:off x="7261448"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rot="5400000">
                <a:off x="7413848" y="2564904"/>
                <a:ext cx="432048"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53" name="TextBox 52"/>
          <p:cNvSpPr txBox="1"/>
          <p:nvPr/>
        </p:nvSpPr>
        <p:spPr>
          <a:xfrm>
            <a:off x="539552" y="5445224"/>
            <a:ext cx="2699713" cy="369332"/>
          </a:xfrm>
          <a:prstGeom prst="rect">
            <a:avLst/>
          </a:prstGeom>
          <a:noFill/>
        </p:spPr>
        <p:txBody>
          <a:bodyPr wrap="none" rtlCol="0">
            <a:spAutoFit/>
          </a:bodyPr>
          <a:lstStyle/>
          <a:p>
            <a:r>
              <a:rPr lang="en-US" dirty="0" smtClean="0"/>
              <a:t>Elaborated by </a:t>
            </a:r>
            <a:r>
              <a:rPr lang="en-US" dirty="0" err="1" smtClean="0"/>
              <a:t>Dushman</a:t>
            </a:r>
            <a:r>
              <a:rPr lang="en-US" dirty="0" smtClean="0"/>
              <a:t>, 1922</a:t>
            </a:r>
            <a:endParaRPr lang="en-US" dirty="0"/>
          </a:p>
        </p:txBody>
      </p:sp>
      <p:sp>
        <p:nvSpPr>
          <p:cNvPr id="54" name="TextBox 53"/>
          <p:cNvSpPr txBox="1"/>
          <p:nvPr/>
        </p:nvSpPr>
        <p:spPr>
          <a:xfrm>
            <a:off x="3779912" y="1988840"/>
            <a:ext cx="953594" cy="369332"/>
          </a:xfrm>
          <a:prstGeom prst="rect">
            <a:avLst/>
          </a:prstGeom>
          <a:noFill/>
        </p:spPr>
        <p:txBody>
          <a:bodyPr wrap="none" rtlCol="0">
            <a:spAutoFit/>
          </a:bodyPr>
          <a:lstStyle/>
          <a:p>
            <a:r>
              <a:rPr lang="en-US" dirty="0" smtClean="0"/>
              <a:t>Aperture</a:t>
            </a:r>
            <a:endParaRPr lang="en-US" dirty="0"/>
          </a:p>
        </p:txBody>
      </p:sp>
      <p:sp>
        <p:nvSpPr>
          <p:cNvPr id="55" name="TextBox 54"/>
          <p:cNvSpPr txBox="1"/>
          <p:nvPr/>
        </p:nvSpPr>
        <p:spPr>
          <a:xfrm>
            <a:off x="3779912" y="2636912"/>
            <a:ext cx="1027845" cy="369332"/>
          </a:xfrm>
          <a:prstGeom prst="rect">
            <a:avLst/>
          </a:prstGeom>
          <a:noFill/>
        </p:spPr>
        <p:txBody>
          <a:bodyPr wrap="none" rtlCol="0">
            <a:spAutoFit/>
          </a:bodyPr>
          <a:lstStyle/>
          <a:p>
            <a:r>
              <a:rPr lang="en-US" dirty="0" smtClean="0"/>
              <a:t>Long tube</a:t>
            </a:r>
            <a:endParaRPr lang="en-US" dirty="0"/>
          </a:p>
        </p:txBody>
      </p:sp>
      <p:sp>
        <p:nvSpPr>
          <p:cNvPr id="12" name="Slide Number Placeholder 11"/>
          <p:cNvSpPr>
            <a:spLocks noGrp="1"/>
          </p:cNvSpPr>
          <p:nvPr>
            <p:ph type="sldNum" sz="quarter" idx="12"/>
          </p:nvPr>
        </p:nvSpPr>
        <p:spPr/>
        <p:txBody>
          <a:bodyPr/>
          <a:lstStyle/>
          <a:p>
            <a:fld id="{0DF7440C-D25B-4954-BC09-5BBAAA513C42}" type="slidenum">
              <a:rPr lang="en-US" smtClean="0"/>
              <a:pPr/>
              <a:t>44</a:t>
            </a:fld>
            <a:endParaRPr lang="en-US"/>
          </a:p>
        </p:txBody>
      </p:sp>
    </p:spTree>
    <p:extLst>
      <p:ext uri="{BB962C8B-B14F-4D97-AF65-F5344CB8AC3E}">
        <p14:creationId xmlns:p14="http://schemas.microsoft.com/office/powerpoint/2010/main" val="40633895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242691"/>
                                        </p:tgtEl>
                                        <p:attrNameLst>
                                          <p:attrName>style.visibility</p:attrName>
                                        </p:attrNameLst>
                                      </p:cBhvr>
                                      <p:to>
                                        <p:strVal val="visible"/>
                                      </p:to>
                                    </p:set>
                                    <p:anim calcmode="lin" valueType="num">
                                      <p:cBhvr additive="base">
                                        <p:cTn id="11" dur="500" fill="hold"/>
                                        <p:tgtEl>
                                          <p:spTgt spid="242691"/>
                                        </p:tgtEl>
                                        <p:attrNameLst>
                                          <p:attrName>ppt_x</p:attrName>
                                        </p:attrNameLst>
                                      </p:cBhvr>
                                      <p:tavLst>
                                        <p:tav tm="0">
                                          <p:val>
                                            <p:strVal val="0-#ppt_w/2"/>
                                          </p:val>
                                        </p:tav>
                                        <p:tav tm="100000">
                                          <p:val>
                                            <p:strVal val="#ppt_x"/>
                                          </p:val>
                                        </p:tav>
                                      </p:tavLst>
                                    </p:anim>
                                    <p:anim calcmode="lin" valueType="num">
                                      <p:cBhvr additive="base">
                                        <p:cTn id="12" dur="500" fill="hold"/>
                                        <p:tgtEl>
                                          <p:spTgt spid="242691"/>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242692"/>
                                        </p:tgtEl>
                                        <p:attrNameLst>
                                          <p:attrName>style.visibility</p:attrName>
                                        </p:attrNameLst>
                                      </p:cBhvr>
                                      <p:to>
                                        <p:strVal val="visible"/>
                                      </p:to>
                                    </p:set>
                                    <p:anim calcmode="lin" valueType="num">
                                      <p:cBhvr additive="base">
                                        <p:cTn id="21" dur="500" fill="hold"/>
                                        <p:tgtEl>
                                          <p:spTgt spid="242692"/>
                                        </p:tgtEl>
                                        <p:attrNameLst>
                                          <p:attrName>ppt_x</p:attrName>
                                        </p:attrNameLst>
                                      </p:cBhvr>
                                      <p:tavLst>
                                        <p:tav tm="0">
                                          <p:val>
                                            <p:strVal val="0-#ppt_w/2"/>
                                          </p:val>
                                        </p:tav>
                                        <p:tav tm="100000">
                                          <p:val>
                                            <p:strVal val="#ppt_x"/>
                                          </p:val>
                                        </p:tav>
                                      </p:tavLst>
                                    </p:anim>
                                    <p:anim calcmode="lin" valueType="num">
                                      <p:cBhvr additive="base">
                                        <p:cTn id="22" dur="500" fill="hold"/>
                                        <p:tgtEl>
                                          <p:spTgt spid="242692"/>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0" presetClass="path" presetSubtype="0" accel="50000" decel="50000" fill="hold" nodeType="clickEffect">
                                  <p:stCondLst>
                                    <p:cond delay="0"/>
                                  </p:stCondLst>
                                  <p:childTnLst>
                                    <p:animMotion origin="layout" path="M -5.83333E-6 -5.92593E-6 L -0.12605 -5.92593E-6 " pathEditMode="relative" ptsTypes="AA">
                                      <p:cBhvr>
                                        <p:cTn id="38" dur="2000" fill="hold"/>
                                        <p:tgtEl>
                                          <p:spTgt spid="9"/>
                                        </p:tgtEl>
                                        <p:attrNameLst>
                                          <p:attrName>ppt_x</p:attrName>
                                          <p:attrName>ppt_y</p:attrName>
                                        </p:attrNameLst>
                                      </p:cBhvr>
                                    </p:animMotion>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grpId="0" nodeType="click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blinds(horizontal)">
                                      <p:cBhvr>
                                        <p:cTn id="55" dur="500"/>
                                        <p:tgtEl>
                                          <p:spTgt spid="14"/>
                                        </p:tgtEl>
                                      </p:cBhvr>
                                    </p:animEffect>
                                  </p:childTnLst>
                                </p:cTn>
                              </p:par>
                            </p:childTnLst>
                          </p:cTn>
                        </p:par>
                      </p:childTnLst>
                    </p:cTn>
                  </p:par>
                  <p:par>
                    <p:cTn id="56" fill="hold">
                      <p:stCondLst>
                        <p:cond delay="indefinite"/>
                      </p:stCondLst>
                      <p:childTnLst>
                        <p:par>
                          <p:cTn id="57" fill="hold">
                            <p:stCondLst>
                              <p:cond delay="0"/>
                            </p:stCondLst>
                            <p:childTnLst>
                              <p:par>
                                <p:cTn id="58" presetID="3" presetClass="entr" presetSubtype="10" fill="hold" grpId="0" nodeType="clickEffect">
                                  <p:stCondLst>
                                    <p:cond delay="0"/>
                                  </p:stCondLst>
                                  <p:childTnLst>
                                    <p:set>
                                      <p:cBhvr>
                                        <p:cTn id="59" dur="1" fill="hold">
                                          <p:stCondLst>
                                            <p:cond delay="0"/>
                                          </p:stCondLst>
                                        </p:cTn>
                                        <p:tgtEl>
                                          <p:spTgt spid="74"/>
                                        </p:tgtEl>
                                        <p:attrNameLst>
                                          <p:attrName>style.visibility</p:attrName>
                                        </p:attrNameLst>
                                      </p:cBhvr>
                                      <p:to>
                                        <p:strVal val="visible"/>
                                      </p:to>
                                    </p:set>
                                    <p:animEffect transition="in" filter="blinds(horizontal)">
                                      <p:cBhvr>
                                        <p:cTn id="60"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4" grpId="0"/>
      <p:bldP spid="74"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Transmission probability </a:t>
            </a:r>
            <a:r>
              <a:rPr lang="en-US" dirty="0" err="1" smtClean="0">
                <a:latin typeface="Lucida Grande"/>
                <a:ea typeface="Lucida Grande"/>
                <a:cs typeface="Lucida Grande"/>
              </a:rPr>
              <a:t>α</a:t>
            </a:r>
            <a:endParaRPr lang="en-US" dirty="0"/>
          </a:p>
        </p:txBody>
      </p:sp>
      <p:pic>
        <p:nvPicPr>
          <p:cNvPr id="6" name="Picture 5" descr="MolecFlow 2.jpeg"/>
          <p:cNvPicPr>
            <a:picLocks noChangeAspect="1"/>
          </p:cNvPicPr>
          <p:nvPr/>
        </p:nvPicPr>
        <p:blipFill>
          <a:blip r:embed="rId4" cstate="print">
            <a:lum contrast="40000"/>
          </a:blip>
          <a:srcRect l="7400" t="58522" r="12772" b="25953"/>
          <a:stretch>
            <a:fillRect/>
          </a:stretch>
        </p:blipFill>
        <p:spPr>
          <a:xfrm rot="10800000">
            <a:off x="2926203" y="1628800"/>
            <a:ext cx="2922131" cy="1728192"/>
          </a:xfrm>
          <a:prstGeom prst="rect">
            <a:avLst/>
          </a:prstGeom>
        </p:spPr>
      </p:pic>
      <p:sp>
        <p:nvSpPr>
          <p:cNvPr id="7" name="TextBox 6"/>
          <p:cNvSpPr txBox="1"/>
          <p:nvPr/>
        </p:nvSpPr>
        <p:spPr>
          <a:xfrm>
            <a:off x="134616" y="692696"/>
            <a:ext cx="8856984" cy="923330"/>
          </a:xfrm>
          <a:prstGeom prst="rect">
            <a:avLst/>
          </a:prstGeom>
          <a:noFill/>
        </p:spPr>
        <p:txBody>
          <a:bodyPr wrap="square" rtlCol="0">
            <a:spAutoFit/>
          </a:bodyPr>
          <a:lstStyle/>
          <a:p>
            <a:r>
              <a:rPr lang="en-US" dirty="0" smtClean="0"/>
              <a:t>If N molecules arrive at the entrance plane of a duct, a </a:t>
            </a:r>
            <a:r>
              <a:rPr lang="en-US" dirty="0"/>
              <a:t>number </a:t>
            </a:r>
            <a:r>
              <a:rPr lang="en-US" dirty="0" smtClean="0"/>
              <a:t>Nα reach the exit plane, with </a:t>
            </a:r>
            <a:r>
              <a:rPr lang="en-US" i="1" dirty="0" smtClean="0">
                <a:latin typeface="Symbol" pitchFamily="18" charset="2"/>
              </a:rPr>
              <a:t>a</a:t>
            </a:r>
            <a:r>
              <a:rPr lang="en-US" dirty="0" smtClean="0"/>
              <a:t>&lt;1. A number </a:t>
            </a:r>
            <a:r>
              <a:rPr lang="en-US" i="1" dirty="0" smtClean="0">
                <a:latin typeface="Cambria" pitchFamily="18" charset="0"/>
              </a:rPr>
              <a:t>N(1-α)</a:t>
            </a:r>
            <a:r>
              <a:rPr lang="en-US" dirty="0" smtClean="0"/>
              <a:t> return to the entrance. Remember that </a:t>
            </a:r>
            <a:r>
              <a:rPr lang="en-US" i="1" dirty="0" smtClean="0">
                <a:latin typeface="Cambria" pitchFamily="18" charset="0"/>
              </a:rPr>
              <a:t>N=J</a:t>
            </a:r>
            <a:r>
              <a:rPr lang="en-US" i="1" dirty="0" smtClean="0">
                <a:latin typeface="Cambria" pitchFamily="18" charset="0"/>
                <a:sym typeface="UniversalMath1 BT"/>
              </a:rPr>
              <a:t></a:t>
            </a:r>
            <a:r>
              <a:rPr lang="en-US" i="1" dirty="0" smtClean="0">
                <a:latin typeface="Cambria" pitchFamily="18" charset="0"/>
              </a:rPr>
              <a:t>A</a:t>
            </a:r>
            <a:r>
              <a:rPr lang="en-US" dirty="0" smtClean="0"/>
              <a:t> with </a:t>
            </a:r>
            <a:r>
              <a:rPr lang="en-US" i="1" dirty="0" smtClean="0">
                <a:latin typeface="Cambria" pitchFamily="18" charset="0"/>
              </a:rPr>
              <a:t>A</a:t>
            </a:r>
            <a:r>
              <a:rPr lang="en-US" dirty="0" smtClean="0"/>
              <a:t> area and </a:t>
            </a:r>
            <a:r>
              <a:rPr lang="en-US" i="1" dirty="0">
                <a:latin typeface="Cambria" pitchFamily="18" charset="0"/>
              </a:rPr>
              <a:t>J</a:t>
            </a:r>
            <a:r>
              <a:rPr lang="en-US" dirty="0" smtClean="0"/>
              <a:t> impingement rate of molecules at the aperture of the duct.</a:t>
            </a:r>
          </a:p>
        </p:txBody>
      </p:sp>
      <p:grpSp>
        <p:nvGrpSpPr>
          <p:cNvPr id="3" name="Group 26"/>
          <p:cNvGrpSpPr/>
          <p:nvPr/>
        </p:nvGrpSpPr>
        <p:grpSpPr>
          <a:xfrm>
            <a:off x="2483768" y="2086000"/>
            <a:ext cx="1071736" cy="369332"/>
            <a:chOff x="2133600" y="2446040"/>
            <a:chExt cx="1071736" cy="369332"/>
          </a:xfrm>
        </p:grpSpPr>
        <p:cxnSp>
          <p:nvCxnSpPr>
            <p:cNvPr id="14" name="Straight Arrow Connector 13"/>
            <p:cNvCxnSpPr/>
            <p:nvPr/>
          </p:nvCxnSpPr>
          <p:spPr>
            <a:xfrm>
              <a:off x="2413248" y="2810272"/>
              <a:ext cx="79208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133600" y="2446040"/>
              <a:ext cx="566192" cy="369332"/>
            </a:xfrm>
            <a:prstGeom prst="rect">
              <a:avLst/>
            </a:prstGeom>
            <a:noFill/>
          </p:spPr>
          <p:txBody>
            <a:bodyPr wrap="square" rtlCol="0">
              <a:spAutoFit/>
            </a:bodyPr>
            <a:lstStyle/>
            <a:p>
              <a:r>
                <a:rPr lang="en-US" dirty="0" err="1" smtClean="0"/>
                <a:t>J</a:t>
              </a:r>
              <a:r>
                <a:rPr lang="en-US" baseline="-25000" dirty="0" err="1" smtClean="0"/>
                <a:t>1</a:t>
              </a:r>
              <a:r>
                <a:rPr lang="en-US" dirty="0" err="1" smtClean="0"/>
                <a:t>A</a:t>
              </a:r>
              <a:endParaRPr lang="en-US" baseline="-25000" dirty="0"/>
            </a:p>
          </p:txBody>
        </p:sp>
      </p:grpSp>
      <p:grpSp>
        <p:nvGrpSpPr>
          <p:cNvPr id="4" name="Group 32"/>
          <p:cNvGrpSpPr/>
          <p:nvPr/>
        </p:nvGrpSpPr>
        <p:grpSpPr>
          <a:xfrm>
            <a:off x="5155704" y="2092795"/>
            <a:ext cx="918592" cy="382588"/>
            <a:chOff x="4805536" y="2452835"/>
            <a:chExt cx="918592" cy="382588"/>
          </a:xfrm>
        </p:grpSpPr>
        <p:sp>
          <p:nvSpPr>
            <p:cNvPr id="17" name="TextBox 16"/>
            <p:cNvSpPr txBox="1"/>
            <p:nvPr/>
          </p:nvSpPr>
          <p:spPr>
            <a:xfrm>
              <a:off x="5186536" y="2452835"/>
              <a:ext cx="537592" cy="369332"/>
            </a:xfrm>
            <a:prstGeom prst="rect">
              <a:avLst/>
            </a:prstGeom>
            <a:noFill/>
          </p:spPr>
          <p:txBody>
            <a:bodyPr wrap="square" rtlCol="0">
              <a:spAutoFit/>
            </a:bodyPr>
            <a:lstStyle/>
            <a:p>
              <a:r>
                <a:rPr lang="en-US" dirty="0" err="1" smtClean="0"/>
                <a:t>J</a:t>
              </a:r>
              <a:r>
                <a:rPr lang="en-US" baseline="-25000" dirty="0" err="1" smtClean="0"/>
                <a:t>2</a:t>
              </a:r>
              <a:r>
                <a:rPr lang="en-US" dirty="0" err="1" smtClean="0"/>
                <a:t>A</a:t>
              </a:r>
              <a:endParaRPr lang="en-US" baseline="-25000" dirty="0"/>
            </a:p>
          </p:txBody>
        </p:sp>
        <p:cxnSp>
          <p:nvCxnSpPr>
            <p:cNvPr id="18" name="Straight Arrow Connector 17"/>
            <p:cNvCxnSpPr/>
            <p:nvPr/>
          </p:nvCxnSpPr>
          <p:spPr>
            <a:xfrm rot="10800000">
              <a:off x="4805536" y="2833835"/>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5" name="Group 42"/>
          <p:cNvGrpSpPr/>
          <p:nvPr/>
        </p:nvGrpSpPr>
        <p:grpSpPr>
          <a:xfrm>
            <a:off x="1331640" y="6021288"/>
            <a:ext cx="1469504" cy="576064"/>
            <a:chOff x="3491880" y="5972520"/>
            <a:chExt cx="1469504" cy="576064"/>
          </a:xfrm>
        </p:grpSpPr>
        <p:sp>
          <p:nvSpPr>
            <p:cNvPr id="23" name="Rounded Rectangle 22"/>
            <p:cNvSpPr/>
            <p:nvPr/>
          </p:nvSpPr>
          <p:spPr>
            <a:xfrm>
              <a:off x="3491880" y="5972520"/>
              <a:ext cx="1469504" cy="576064"/>
            </a:xfrm>
            <a:prstGeom prst="roundRect">
              <a:avLst/>
            </a:prstGeom>
            <a:solidFill>
              <a:schemeClr val="accent4">
                <a:lumMod val="20000"/>
                <a:lumOff val="80000"/>
              </a:schemeClr>
            </a:solidFill>
            <a:effectLst>
              <a:outerShdw blurRad="38100" dist="25400" dir="5400000" algn="t" rotWithShape="0">
                <a:srgbClr val="000000">
                  <a:alpha val="50000"/>
                </a:srgbClr>
              </a:outerShdw>
              <a:reflection blurRad="6350" stA="50000" endA="300" endPos="55000" dir="5400000" sy="-100000" algn="bl" rotWithShape="0"/>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24" name="Object 2"/>
            <p:cNvGraphicFramePr>
              <a:graphicFrameLocks noChangeAspect="1"/>
            </p:cNvGraphicFramePr>
            <p:nvPr/>
          </p:nvGraphicFramePr>
          <p:xfrm>
            <a:off x="3657724" y="6062663"/>
            <a:ext cx="1130300" cy="442912"/>
          </p:xfrm>
          <a:graphic>
            <a:graphicData uri="http://schemas.openxmlformats.org/presentationml/2006/ole">
              <mc:AlternateContent xmlns:mc="http://schemas.openxmlformats.org/markup-compatibility/2006">
                <mc:Choice xmlns:v="urn:schemas-microsoft-com:vml" Requires="v">
                  <p:oleObj spid="_x0000_s277436" name="Equation" r:id="rId5" imgW="558558" imgH="215806" progId="Equation.3">
                    <p:embed/>
                  </p:oleObj>
                </mc:Choice>
                <mc:Fallback>
                  <p:oleObj name="Equation" r:id="rId5" imgW="558558" imgH="215806" progId="Equation.3">
                    <p:embed/>
                    <p:pic>
                      <p:nvPicPr>
                        <p:cNvPr id="0" name="Picture 49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57724" y="6062663"/>
                          <a:ext cx="1130300" cy="4429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8" name="Group 21"/>
          <p:cNvGrpSpPr/>
          <p:nvPr/>
        </p:nvGrpSpPr>
        <p:grpSpPr>
          <a:xfrm>
            <a:off x="4283967" y="3140968"/>
            <a:ext cx="1728192" cy="504056"/>
            <a:chOff x="4283968" y="3861048"/>
            <a:chExt cx="1600178" cy="504056"/>
          </a:xfrm>
        </p:grpSpPr>
        <p:sp>
          <p:nvSpPr>
            <p:cNvPr id="30" name="Rounded Rectangle 29"/>
            <p:cNvSpPr/>
            <p:nvPr/>
          </p:nvSpPr>
          <p:spPr>
            <a:xfrm>
              <a:off x="4283968" y="3861048"/>
              <a:ext cx="1600178" cy="504056"/>
            </a:xfrm>
            <a:prstGeom prst="round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31" name="Object 2"/>
            <p:cNvGraphicFramePr>
              <a:graphicFrameLocks noChangeAspect="1"/>
            </p:cNvGraphicFramePr>
            <p:nvPr/>
          </p:nvGraphicFramePr>
          <p:xfrm>
            <a:off x="4297364" y="3933056"/>
            <a:ext cx="1520048" cy="428516"/>
          </p:xfrm>
          <a:graphic>
            <a:graphicData uri="http://schemas.openxmlformats.org/presentationml/2006/ole">
              <mc:AlternateContent xmlns:mc="http://schemas.openxmlformats.org/markup-compatibility/2006">
                <mc:Choice xmlns:v="urn:schemas-microsoft-com:vml" Requires="v">
                  <p:oleObj spid="_x0000_s277437" name="Equation" r:id="rId7" imgW="774364" imgH="215806" progId="Equation.3">
                    <p:embed/>
                  </p:oleObj>
                </mc:Choice>
                <mc:Fallback>
                  <p:oleObj name="Equation" r:id="rId7" imgW="774364" imgH="215806" progId="Equation.3">
                    <p:embed/>
                    <p:pic>
                      <p:nvPicPr>
                        <p:cNvPr id="0" name="Picture 49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97364" y="3933056"/>
                          <a:ext cx="1520048" cy="4285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32" name="TextBox 31"/>
          <p:cNvSpPr txBox="1"/>
          <p:nvPr/>
        </p:nvSpPr>
        <p:spPr>
          <a:xfrm>
            <a:off x="179512" y="3284984"/>
            <a:ext cx="3240360" cy="369332"/>
          </a:xfrm>
          <a:prstGeom prst="rect">
            <a:avLst/>
          </a:prstGeom>
          <a:solidFill>
            <a:srgbClr val="FFD72F"/>
          </a:solidFill>
        </p:spPr>
        <p:txBody>
          <a:bodyPr wrap="square" rtlCol="0">
            <a:spAutoFit/>
          </a:bodyPr>
          <a:lstStyle/>
          <a:p>
            <a:pPr algn="ctr"/>
            <a:r>
              <a:rPr lang="en-US" dirty="0" smtClean="0"/>
              <a:t>Net flux from entrance to exit</a:t>
            </a:r>
            <a:endParaRPr lang="en-US" dirty="0"/>
          </a:p>
        </p:txBody>
      </p:sp>
      <p:sp>
        <p:nvSpPr>
          <p:cNvPr id="19" name="TextBox 18"/>
          <p:cNvSpPr txBox="1"/>
          <p:nvPr/>
        </p:nvSpPr>
        <p:spPr>
          <a:xfrm>
            <a:off x="251520" y="1663640"/>
            <a:ext cx="1872208" cy="1477328"/>
          </a:xfrm>
          <a:prstGeom prst="rect">
            <a:avLst/>
          </a:prstGeom>
          <a:noFill/>
        </p:spPr>
        <p:txBody>
          <a:bodyPr wrap="square" rtlCol="0">
            <a:spAutoFit/>
          </a:bodyPr>
          <a:lstStyle/>
          <a:p>
            <a:r>
              <a:rPr lang="en-US" dirty="0" smtClean="0"/>
              <a:t>Of the </a:t>
            </a:r>
            <a:r>
              <a:rPr lang="en-US" i="1" dirty="0">
                <a:latin typeface="Cambria" pitchFamily="18" charset="0"/>
              </a:rPr>
              <a:t>J</a:t>
            </a:r>
            <a:r>
              <a:rPr lang="en-US" i="1" baseline="-25000" dirty="0">
                <a:latin typeface="Cambria" pitchFamily="18" charset="0"/>
              </a:rPr>
              <a:t>1</a:t>
            </a:r>
            <a:r>
              <a:rPr lang="en-US" i="1" dirty="0">
                <a:latin typeface="Cambria" pitchFamily="18" charset="0"/>
              </a:rPr>
              <a:t>A</a:t>
            </a:r>
            <a:r>
              <a:rPr lang="en-US" dirty="0" smtClean="0"/>
              <a:t> molecules entering the duct,  </a:t>
            </a:r>
            <a:r>
              <a:rPr lang="en-US" dirty="0" smtClean="0">
                <a:latin typeface="Symbol" pitchFamily="18" charset="2"/>
              </a:rPr>
              <a:t>a</a:t>
            </a:r>
            <a:r>
              <a:rPr lang="en-US" dirty="0" smtClean="0">
                <a:latin typeface="Cambria"/>
              </a:rPr>
              <a:t>·</a:t>
            </a:r>
            <a:r>
              <a:rPr lang="en-US" dirty="0" smtClean="0"/>
              <a:t> </a:t>
            </a:r>
            <a:r>
              <a:rPr lang="en-US" i="1" dirty="0" smtClean="0">
                <a:latin typeface="Cambria" pitchFamily="18" charset="0"/>
              </a:rPr>
              <a:t>J</a:t>
            </a:r>
            <a:r>
              <a:rPr lang="en-US" i="1" baseline="-25000" dirty="0" smtClean="0">
                <a:latin typeface="Cambria" pitchFamily="18" charset="0"/>
              </a:rPr>
              <a:t>1</a:t>
            </a:r>
            <a:r>
              <a:rPr lang="en-US" i="1" dirty="0" smtClean="0">
                <a:latin typeface="Cambria" pitchFamily="18" charset="0"/>
              </a:rPr>
              <a:t>A</a:t>
            </a:r>
            <a:r>
              <a:rPr lang="en-US" dirty="0" smtClean="0"/>
              <a:t> reach its exit</a:t>
            </a:r>
            <a:endParaRPr lang="en-US" baseline="-25000" dirty="0"/>
          </a:p>
        </p:txBody>
      </p:sp>
      <p:sp>
        <p:nvSpPr>
          <p:cNvPr id="21" name="TextBox 20"/>
          <p:cNvSpPr txBox="1"/>
          <p:nvPr/>
        </p:nvSpPr>
        <p:spPr>
          <a:xfrm>
            <a:off x="6732240" y="1663640"/>
            <a:ext cx="2232248" cy="1477328"/>
          </a:xfrm>
          <a:prstGeom prst="rect">
            <a:avLst/>
          </a:prstGeom>
          <a:noFill/>
        </p:spPr>
        <p:txBody>
          <a:bodyPr wrap="square" rtlCol="0">
            <a:spAutoFit/>
          </a:bodyPr>
          <a:lstStyle/>
          <a:p>
            <a:r>
              <a:rPr lang="en-US" dirty="0" smtClean="0"/>
              <a:t>Of the </a:t>
            </a:r>
            <a:r>
              <a:rPr lang="en-US" i="1" dirty="0" err="1" smtClean="0"/>
              <a:t>J</a:t>
            </a:r>
            <a:r>
              <a:rPr lang="en-US" i="1" baseline="-25000" dirty="0" err="1" smtClean="0"/>
              <a:t>2</a:t>
            </a:r>
            <a:r>
              <a:rPr lang="en-US" i="1" dirty="0" err="1" smtClean="0"/>
              <a:t>A</a:t>
            </a:r>
            <a:r>
              <a:rPr lang="en-US" dirty="0" smtClean="0"/>
              <a:t> molecules entering the duct from downstream,  </a:t>
            </a:r>
            <a:r>
              <a:rPr lang="en-US" dirty="0" smtClean="0">
                <a:latin typeface="Symbol" pitchFamily="18" charset="2"/>
              </a:rPr>
              <a:t>a</a:t>
            </a:r>
            <a:r>
              <a:rPr lang="en-US" dirty="0" smtClean="0"/>
              <a:t> </a:t>
            </a:r>
            <a:r>
              <a:rPr lang="en-US" i="1" dirty="0" err="1" smtClean="0"/>
              <a:t>J</a:t>
            </a:r>
            <a:r>
              <a:rPr lang="en-US" i="1" baseline="-25000" dirty="0" err="1" smtClean="0"/>
              <a:t>2</a:t>
            </a:r>
            <a:r>
              <a:rPr lang="en-US" i="1" dirty="0" err="1" smtClean="0"/>
              <a:t>A</a:t>
            </a:r>
            <a:r>
              <a:rPr lang="en-US" dirty="0" smtClean="0"/>
              <a:t> reach its entrance plane</a:t>
            </a:r>
            <a:endParaRPr lang="en-US" baseline="-25000" dirty="0"/>
          </a:p>
        </p:txBody>
      </p:sp>
      <p:grpSp>
        <p:nvGrpSpPr>
          <p:cNvPr id="9" name="Group 33"/>
          <p:cNvGrpSpPr/>
          <p:nvPr/>
        </p:nvGrpSpPr>
        <p:grpSpPr>
          <a:xfrm>
            <a:off x="4223008" y="3861048"/>
            <a:ext cx="2653248" cy="504056"/>
            <a:chOff x="4223008" y="3645024"/>
            <a:chExt cx="2653248" cy="504056"/>
          </a:xfrm>
        </p:grpSpPr>
        <p:sp>
          <p:nvSpPr>
            <p:cNvPr id="35" name="Rounded Rectangle 34"/>
            <p:cNvSpPr/>
            <p:nvPr/>
          </p:nvSpPr>
          <p:spPr>
            <a:xfrm>
              <a:off x="4223008" y="3645024"/>
              <a:ext cx="2653248" cy="504056"/>
            </a:xfrm>
            <a:prstGeom prst="roundRect">
              <a:avLst/>
            </a:prstGeom>
            <a:solidFill>
              <a:schemeClr val="accent4">
                <a:lumMod val="20000"/>
                <a:lumOff val="80000"/>
              </a:schemeClr>
            </a:solidFill>
            <a:effectLst>
              <a:outerShdw blurRad="38100" dist="25400" dir="5400000" algn="t" rotWithShape="0">
                <a:srgbClr val="000000">
                  <a:alpha val="50000"/>
                </a:srgb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36" name="Object 2"/>
            <p:cNvGraphicFramePr>
              <a:graphicFrameLocks noChangeAspect="1"/>
            </p:cNvGraphicFramePr>
            <p:nvPr/>
          </p:nvGraphicFramePr>
          <p:xfrm>
            <a:off x="4230017" y="3669546"/>
            <a:ext cx="2574231" cy="438318"/>
          </p:xfrm>
          <a:graphic>
            <a:graphicData uri="http://schemas.openxmlformats.org/presentationml/2006/ole">
              <mc:AlternateContent xmlns:mc="http://schemas.openxmlformats.org/markup-compatibility/2006">
                <mc:Choice xmlns:v="urn:schemas-microsoft-com:vml" Requires="v">
                  <p:oleObj spid="_x0000_s277438" name="Equation" r:id="rId9" imgW="1282700" imgH="215900" progId="Equation.3">
                    <p:embed/>
                  </p:oleObj>
                </mc:Choice>
                <mc:Fallback>
                  <p:oleObj name="Equation" r:id="rId9" imgW="1282700" imgH="215900" progId="Equation.3">
                    <p:embed/>
                    <p:pic>
                      <p:nvPicPr>
                        <p:cNvPr id="0" name="Picture 49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30017" y="3669546"/>
                          <a:ext cx="2574231" cy="4383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37" name="TextBox 36"/>
          <p:cNvSpPr txBox="1"/>
          <p:nvPr/>
        </p:nvSpPr>
        <p:spPr>
          <a:xfrm>
            <a:off x="251520" y="3923764"/>
            <a:ext cx="3672408" cy="369332"/>
          </a:xfrm>
          <a:prstGeom prst="rect">
            <a:avLst/>
          </a:prstGeom>
          <a:solidFill>
            <a:srgbClr val="FFD72F"/>
          </a:solidFill>
        </p:spPr>
        <p:txBody>
          <a:bodyPr wrap="square" rtlCol="0">
            <a:spAutoFit/>
          </a:bodyPr>
          <a:lstStyle/>
          <a:p>
            <a:pPr algn="ctr"/>
            <a:r>
              <a:rPr lang="en-US" dirty="0" smtClean="0"/>
              <a:t>Net throughput from entrance to exit</a:t>
            </a:r>
            <a:endParaRPr lang="en-US" dirty="0"/>
          </a:p>
        </p:txBody>
      </p:sp>
      <p:grpSp>
        <p:nvGrpSpPr>
          <p:cNvPr id="10" name="Group 43"/>
          <p:cNvGrpSpPr/>
          <p:nvPr/>
        </p:nvGrpSpPr>
        <p:grpSpPr>
          <a:xfrm>
            <a:off x="288032" y="4509120"/>
            <a:ext cx="5508104" cy="720080"/>
            <a:chOff x="288032" y="4509120"/>
            <a:chExt cx="5508104" cy="720080"/>
          </a:xfrm>
        </p:grpSpPr>
        <p:sp>
          <p:nvSpPr>
            <p:cNvPr id="38" name="TextBox 37"/>
            <p:cNvSpPr txBox="1"/>
            <p:nvPr/>
          </p:nvSpPr>
          <p:spPr>
            <a:xfrm>
              <a:off x="288032" y="4581128"/>
              <a:ext cx="2699792" cy="646331"/>
            </a:xfrm>
            <a:prstGeom prst="rect">
              <a:avLst/>
            </a:prstGeom>
            <a:noFill/>
          </p:spPr>
          <p:txBody>
            <a:bodyPr wrap="square" rtlCol="0">
              <a:spAutoFit/>
            </a:bodyPr>
            <a:lstStyle/>
            <a:p>
              <a:r>
                <a:rPr lang="en-US" dirty="0" smtClean="0"/>
                <a:t>Substituting the expression </a:t>
              </a:r>
            </a:p>
          </p:txBody>
        </p:sp>
        <p:graphicFrame>
          <p:nvGraphicFramePr>
            <p:cNvPr id="498693" name="Object 5"/>
            <p:cNvGraphicFramePr>
              <a:graphicFrameLocks noChangeAspect="1"/>
            </p:cNvGraphicFramePr>
            <p:nvPr>
              <p:extLst>
                <p:ext uri="{D42A27DB-BD31-4B8C-83A1-F6EECF244321}">
                  <p14:modId xmlns:p14="http://schemas.microsoft.com/office/powerpoint/2010/main" val="3008518219"/>
                </p:ext>
              </p:extLst>
            </p:nvPr>
          </p:nvGraphicFramePr>
          <p:xfrm>
            <a:off x="2305814" y="4509120"/>
            <a:ext cx="1509420" cy="576064"/>
          </p:xfrm>
          <a:graphic>
            <a:graphicData uri="http://schemas.openxmlformats.org/presentationml/2006/ole">
              <mc:AlternateContent xmlns:mc="http://schemas.openxmlformats.org/markup-compatibility/2006">
                <mc:Choice xmlns:v="urn:schemas-microsoft-com:vml" Requires="v">
                  <p:oleObj spid="_x0000_s277439" name="Equation" r:id="rId11" imgW="977900" imgH="368300" progId="Equation.3">
                    <p:embed/>
                  </p:oleObj>
                </mc:Choice>
                <mc:Fallback>
                  <p:oleObj name="Equation" r:id="rId11" imgW="977900" imgH="368300" progId="Equation.3">
                    <p:embed/>
                    <p:pic>
                      <p:nvPicPr>
                        <p:cNvPr id="0" name="Picture 49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305814" y="4509120"/>
                          <a:ext cx="1509420" cy="576064"/>
                        </a:xfrm>
                        <a:prstGeom prst="rect">
                          <a:avLst/>
                        </a:prstGeom>
                        <a:noFill/>
                      </p:spPr>
                    </p:pic>
                  </p:oleObj>
                </mc:Fallback>
              </mc:AlternateContent>
            </a:graphicData>
          </a:graphic>
        </p:graphicFrame>
        <p:sp>
          <p:nvSpPr>
            <p:cNvPr id="39" name="TextBox 38"/>
            <p:cNvSpPr txBox="1"/>
            <p:nvPr/>
          </p:nvSpPr>
          <p:spPr>
            <a:xfrm>
              <a:off x="3923928" y="4581128"/>
              <a:ext cx="1872208" cy="648072"/>
            </a:xfrm>
            <a:prstGeom prst="rect">
              <a:avLst/>
            </a:prstGeom>
            <a:noFill/>
          </p:spPr>
          <p:txBody>
            <a:bodyPr wrap="square" rtlCol="0">
              <a:spAutoFit/>
            </a:bodyPr>
            <a:lstStyle/>
            <a:p>
              <a:r>
                <a:rPr lang="en-US" dirty="0" smtClean="0"/>
                <a:t> we make p appear. </a:t>
              </a:r>
            </a:p>
          </p:txBody>
        </p:sp>
      </p:grpSp>
      <p:graphicFrame>
        <p:nvGraphicFramePr>
          <p:cNvPr id="498695" name="Object 7"/>
          <p:cNvGraphicFramePr>
            <a:graphicFrameLocks noChangeAspect="1"/>
          </p:cNvGraphicFramePr>
          <p:nvPr/>
        </p:nvGraphicFramePr>
        <p:xfrm>
          <a:off x="4146153" y="5438526"/>
          <a:ext cx="1577975" cy="354013"/>
        </p:xfrm>
        <a:graphic>
          <a:graphicData uri="http://schemas.openxmlformats.org/presentationml/2006/ole">
            <mc:AlternateContent xmlns:mc="http://schemas.openxmlformats.org/markup-compatibility/2006">
              <mc:Choice xmlns:v="urn:schemas-microsoft-com:vml" Requires="v">
                <p:oleObj spid="_x0000_s277440" name="Equation" r:id="rId13" imgW="977476" imgH="215806" progId="Equation.3">
                  <p:embed/>
                </p:oleObj>
              </mc:Choice>
              <mc:Fallback>
                <p:oleObj name="Equation" r:id="rId13" imgW="977476" imgH="215806" progId="Equation.3">
                  <p:embed/>
                  <p:pic>
                    <p:nvPicPr>
                      <p:cNvPr id="0" name="Picture 49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146153" y="5438526"/>
                        <a:ext cx="1577975" cy="354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 name="TextBox 40"/>
          <p:cNvSpPr txBox="1"/>
          <p:nvPr/>
        </p:nvSpPr>
        <p:spPr>
          <a:xfrm>
            <a:off x="5940152" y="5325015"/>
            <a:ext cx="3131840" cy="1200329"/>
          </a:xfrm>
          <a:prstGeom prst="rect">
            <a:avLst/>
          </a:prstGeom>
          <a:solidFill>
            <a:srgbClr val="75D1A3"/>
          </a:solidFill>
        </p:spPr>
        <p:txBody>
          <a:bodyPr wrap="square" rtlCol="0">
            <a:spAutoFit/>
          </a:bodyPr>
          <a:lstStyle/>
          <a:p>
            <a:r>
              <a:rPr lang="en-US" dirty="0" smtClean="0"/>
              <a:t>The conductance of a component is the conductance of its aperture times a transmission probability</a:t>
            </a:r>
            <a:endParaRPr lang="en-US" dirty="0"/>
          </a:p>
        </p:txBody>
      </p:sp>
      <p:grpSp>
        <p:nvGrpSpPr>
          <p:cNvPr id="11" name="Group 44"/>
          <p:cNvGrpSpPr/>
          <p:nvPr/>
        </p:nvGrpSpPr>
        <p:grpSpPr>
          <a:xfrm>
            <a:off x="683568" y="5222502"/>
            <a:ext cx="3412206" cy="726778"/>
            <a:chOff x="755576" y="5085184"/>
            <a:chExt cx="3412206" cy="726778"/>
          </a:xfrm>
        </p:grpSpPr>
        <p:graphicFrame>
          <p:nvGraphicFramePr>
            <p:cNvPr id="40" name="Object 2"/>
            <p:cNvGraphicFramePr>
              <a:graphicFrameLocks noChangeAspect="1"/>
            </p:cNvGraphicFramePr>
            <p:nvPr/>
          </p:nvGraphicFramePr>
          <p:xfrm>
            <a:off x="1625873" y="5085184"/>
            <a:ext cx="2541909" cy="726778"/>
          </p:xfrm>
          <a:graphic>
            <a:graphicData uri="http://schemas.openxmlformats.org/presentationml/2006/ole">
              <mc:AlternateContent xmlns:mc="http://schemas.openxmlformats.org/markup-compatibility/2006">
                <mc:Choice xmlns:v="urn:schemas-microsoft-com:vml" Requires="v">
                  <p:oleObj spid="_x0000_s277441" name="Equation" r:id="rId15" imgW="1574800" imgH="444500" progId="Equation.3">
                    <p:embed/>
                  </p:oleObj>
                </mc:Choice>
                <mc:Fallback>
                  <p:oleObj name="Equation" r:id="rId15" imgW="1574800" imgH="444500" progId="Equation.3">
                    <p:embed/>
                    <p:pic>
                      <p:nvPicPr>
                        <p:cNvPr id="0" name="Picture 49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625873" y="5085184"/>
                          <a:ext cx="2541909" cy="72677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2" name="Right Arrow 41"/>
            <p:cNvSpPr/>
            <p:nvPr/>
          </p:nvSpPr>
          <p:spPr>
            <a:xfrm>
              <a:off x="755576" y="5301208"/>
              <a:ext cx="504056"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Slide Number Placeholder 11"/>
          <p:cNvSpPr>
            <a:spLocks noGrp="1"/>
          </p:cNvSpPr>
          <p:nvPr>
            <p:ph type="sldNum" sz="quarter" idx="12"/>
          </p:nvPr>
        </p:nvSpPr>
        <p:spPr/>
        <p:txBody>
          <a:bodyPr/>
          <a:lstStyle/>
          <a:p>
            <a:fld id="{0DF7440C-D25B-4954-BC09-5BBAAA513C42}" type="slidenum">
              <a:rPr lang="en-US" smtClean="0"/>
              <a:pPr/>
              <a:t>45</a:t>
            </a:fld>
            <a:endParaRPr lang="en-US"/>
          </a:p>
        </p:txBody>
      </p:sp>
    </p:spTree>
    <p:extLst>
      <p:ext uri="{BB962C8B-B14F-4D97-AF65-F5344CB8AC3E}">
        <p14:creationId xmlns:p14="http://schemas.microsoft.com/office/powerpoint/2010/main" val="1615464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nodeType="click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0-#ppt_w/2"/>
                                          </p:val>
                                        </p:tav>
                                        <p:tav tm="100000">
                                          <p:val>
                                            <p:strVal val="#ppt_x"/>
                                          </p:val>
                                        </p:tav>
                                      </p:tavLst>
                                    </p:anim>
                                    <p:anim calcmode="lin" valueType="num">
                                      <p:cBhvr additive="base">
                                        <p:cTn id="5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nodeType="clickEffect">
                                  <p:stCondLst>
                                    <p:cond delay="0"/>
                                  </p:stCondLst>
                                  <p:childTnLst>
                                    <p:set>
                                      <p:cBhvr>
                                        <p:cTn id="56" dur="1" fill="hold">
                                          <p:stCondLst>
                                            <p:cond delay="0"/>
                                          </p:stCondLst>
                                        </p:cTn>
                                        <p:tgtEl>
                                          <p:spTgt spid="498695"/>
                                        </p:tgtEl>
                                        <p:attrNameLst>
                                          <p:attrName>style.visibility</p:attrName>
                                        </p:attrNameLst>
                                      </p:cBhvr>
                                      <p:to>
                                        <p:strVal val="visible"/>
                                      </p:to>
                                    </p:set>
                                    <p:anim calcmode="lin" valueType="num">
                                      <p:cBhvr additive="base">
                                        <p:cTn id="57" dur="500" fill="hold"/>
                                        <p:tgtEl>
                                          <p:spTgt spid="498695"/>
                                        </p:tgtEl>
                                        <p:attrNameLst>
                                          <p:attrName>ppt_x</p:attrName>
                                        </p:attrNameLst>
                                      </p:cBhvr>
                                      <p:tavLst>
                                        <p:tav tm="0">
                                          <p:val>
                                            <p:strVal val="1+#ppt_w/2"/>
                                          </p:val>
                                        </p:tav>
                                        <p:tav tm="100000">
                                          <p:val>
                                            <p:strVal val="#ppt_x"/>
                                          </p:val>
                                        </p:tav>
                                      </p:tavLst>
                                    </p:anim>
                                    <p:anim calcmode="lin" valueType="num">
                                      <p:cBhvr additive="base">
                                        <p:cTn id="58" dur="500" fill="hold"/>
                                        <p:tgtEl>
                                          <p:spTgt spid="498695"/>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2" grpId="0" animBg="1"/>
      <p:bldP spid="19" grpId="0"/>
      <p:bldP spid="21" grpId="0"/>
      <p:bldP spid="37" grpId="0" animBg="1"/>
      <p:bldP spid="41"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784" y="70912"/>
            <a:ext cx="8974712" cy="621784"/>
          </a:xfrm>
        </p:spPr>
        <p:txBody>
          <a:bodyPr>
            <a:normAutofit/>
          </a:bodyPr>
          <a:lstStyle/>
          <a:p>
            <a:r>
              <a:rPr lang="en-US" dirty="0" smtClean="0"/>
              <a:t>Transmission probability calculations</a:t>
            </a:r>
            <a:endParaRPr lang="en-US" dirty="0"/>
          </a:p>
        </p:txBody>
      </p:sp>
      <p:sp>
        <p:nvSpPr>
          <p:cNvPr id="3" name="TextBox 2"/>
          <p:cNvSpPr txBox="1"/>
          <p:nvPr/>
        </p:nvSpPr>
        <p:spPr>
          <a:xfrm>
            <a:off x="323528" y="2145630"/>
            <a:ext cx="8280920" cy="923330"/>
          </a:xfrm>
          <a:prstGeom prst="rect">
            <a:avLst/>
          </a:prstGeom>
          <a:noFill/>
        </p:spPr>
        <p:txBody>
          <a:bodyPr wrap="square" rtlCol="0">
            <a:spAutoFit/>
          </a:bodyPr>
          <a:lstStyle/>
          <a:p>
            <a:r>
              <a:rPr lang="en-US" dirty="0" smtClean="0"/>
              <a:t>The concept of transmission probability was introduced by </a:t>
            </a:r>
            <a:r>
              <a:rPr lang="en-US" b="1" dirty="0" err="1" smtClean="0">
                <a:solidFill>
                  <a:srgbClr val="C00000"/>
                </a:solidFill>
              </a:rPr>
              <a:t>Clausing</a:t>
            </a:r>
            <a:r>
              <a:rPr lang="en-US" dirty="0" smtClean="0"/>
              <a:t> (1932). The values he has calculated by integrals (sometimes called </a:t>
            </a:r>
            <a:r>
              <a:rPr lang="en-US" b="1" dirty="0" err="1" smtClean="0"/>
              <a:t>Clausing</a:t>
            </a:r>
            <a:r>
              <a:rPr lang="en-US" b="1" dirty="0" smtClean="0"/>
              <a:t> factor</a:t>
            </a:r>
            <a:r>
              <a:rPr lang="en-US" dirty="0" smtClean="0"/>
              <a:t>) are still widely used for circular tubes and are accurate to ~ percent.  </a:t>
            </a:r>
            <a:r>
              <a:rPr lang="en-US" b="1" dirty="0" err="1" smtClean="0">
                <a:solidFill>
                  <a:srgbClr val="0000FF"/>
                </a:solidFill>
              </a:rPr>
              <a:t>Nomograms</a:t>
            </a:r>
            <a:r>
              <a:rPr lang="en-US" b="1" dirty="0" smtClean="0">
                <a:solidFill>
                  <a:srgbClr val="0000FF"/>
                </a:solidFill>
              </a:rPr>
              <a:t> often use his values.</a:t>
            </a:r>
            <a:endParaRPr lang="en-US" b="1" dirty="0">
              <a:solidFill>
                <a:srgbClr val="0000FF"/>
              </a:solidFill>
            </a:endParaRPr>
          </a:p>
        </p:txBody>
      </p:sp>
      <p:sp>
        <p:nvSpPr>
          <p:cNvPr id="4" name="TextBox 3"/>
          <p:cNvSpPr txBox="1"/>
          <p:nvPr/>
        </p:nvSpPr>
        <p:spPr>
          <a:xfrm>
            <a:off x="323528" y="3140968"/>
            <a:ext cx="8280920" cy="369332"/>
          </a:xfrm>
          <a:prstGeom prst="rect">
            <a:avLst/>
          </a:prstGeom>
          <a:noFill/>
        </p:spPr>
        <p:txBody>
          <a:bodyPr wrap="square" rtlCol="0">
            <a:spAutoFit/>
          </a:bodyPr>
          <a:lstStyle/>
          <a:p>
            <a:r>
              <a:rPr lang="en-US" b="1" dirty="0" smtClean="0">
                <a:solidFill>
                  <a:srgbClr val="C00000"/>
                </a:solidFill>
              </a:rPr>
              <a:t>Cole</a:t>
            </a:r>
            <a:r>
              <a:rPr lang="en-US" dirty="0" smtClean="0"/>
              <a:t> (1976) refined the same methods, his values are very accurate. </a:t>
            </a:r>
            <a:endParaRPr lang="en-US" dirty="0"/>
          </a:p>
        </p:txBody>
      </p:sp>
      <p:sp>
        <p:nvSpPr>
          <p:cNvPr id="5" name="TextBox 4"/>
          <p:cNvSpPr txBox="1"/>
          <p:nvPr/>
        </p:nvSpPr>
        <p:spPr>
          <a:xfrm>
            <a:off x="323528" y="3573016"/>
            <a:ext cx="8424936" cy="1831271"/>
          </a:xfrm>
          <a:prstGeom prst="rect">
            <a:avLst/>
          </a:prstGeom>
          <a:noFill/>
        </p:spPr>
        <p:txBody>
          <a:bodyPr wrap="square" rtlCol="0">
            <a:spAutoFit/>
          </a:bodyPr>
          <a:lstStyle/>
          <a:p>
            <a:pPr>
              <a:spcAft>
                <a:spcPts val="600"/>
              </a:spcAft>
            </a:pPr>
            <a:r>
              <a:rPr lang="en-US" b="1" dirty="0" err="1" smtClean="0">
                <a:solidFill>
                  <a:srgbClr val="C00000"/>
                </a:solidFill>
              </a:rPr>
              <a:t>Dushman</a:t>
            </a:r>
            <a:r>
              <a:rPr lang="en-US" b="1" dirty="0" smtClean="0">
                <a:solidFill>
                  <a:srgbClr val="C00000"/>
                </a:solidFill>
              </a:rPr>
              <a:t> </a:t>
            </a:r>
            <a:r>
              <a:rPr lang="en-US" dirty="0" smtClean="0"/>
              <a:t>(1992) has proposed </a:t>
            </a:r>
            <a:r>
              <a:rPr lang="en-US" dirty="0"/>
              <a:t>an analytical formula (next slide) easy to apply, but not completely accurate. We use it for quick estimations</a:t>
            </a:r>
            <a:r>
              <a:rPr lang="en-US" dirty="0" smtClean="0"/>
              <a:t>.</a:t>
            </a:r>
            <a:endParaRPr lang="en-US" dirty="0"/>
          </a:p>
          <a:p>
            <a:pPr>
              <a:spcAft>
                <a:spcPts val="600"/>
              </a:spcAft>
            </a:pPr>
            <a:r>
              <a:rPr lang="en-US" b="1" dirty="0" err="1" smtClean="0">
                <a:solidFill>
                  <a:srgbClr val="C00000"/>
                </a:solidFill>
              </a:rPr>
              <a:t>Livesey</a:t>
            </a:r>
            <a:r>
              <a:rPr lang="en-US" dirty="0" smtClean="0"/>
              <a:t> (1998-2004) collected all transmission probability data, analyzed them and obtained </a:t>
            </a:r>
            <a:r>
              <a:rPr lang="en-US" b="1" dirty="0" smtClean="0"/>
              <a:t>analytical formulas</a:t>
            </a:r>
            <a:r>
              <a:rPr lang="en-US" dirty="0" smtClean="0"/>
              <a:t> (2004), very useful for computer calculation.  For exotic forms, we have proposed his values, which are fairly simple and accurate to &lt;1% over a wide L/D range. </a:t>
            </a:r>
            <a:endParaRPr lang="en-US" dirty="0"/>
          </a:p>
        </p:txBody>
      </p:sp>
      <p:sp>
        <p:nvSpPr>
          <p:cNvPr id="6" name="TextBox 5"/>
          <p:cNvSpPr txBox="1"/>
          <p:nvPr/>
        </p:nvSpPr>
        <p:spPr>
          <a:xfrm>
            <a:off x="323528" y="5445224"/>
            <a:ext cx="8280920" cy="923330"/>
          </a:xfrm>
          <a:prstGeom prst="rect">
            <a:avLst/>
          </a:prstGeom>
          <a:noFill/>
        </p:spPr>
        <p:txBody>
          <a:bodyPr wrap="square" rtlCol="0">
            <a:spAutoFit/>
          </a:bodyPr>
          <a:lstStyle/>
          <a:p>
            <a:r>
              <a:rPr lang="en-US" dirty="0" smtClean="0"/>
              <a:t>One of the best ways to calculate transmission probabilities is the statistical </a:t>
            </a:r>
            <a:r>
              <a:rPr lang="en-US" b="1" dirty="0" smtClean="0">
                <a:solidFill>
                  <a:srgbClr val="C00000"/>
                </a:solidFill>
              </a:rPr>
              <a:t>Monte-Carlo</a:t>
            </a:r>
            <a:r>
              <a:rPr lang="en-US" dirty="0" smtClean="0"/>
              <a:t> method, which can be applied with success to complicated shapes which escape from a simple geometrical treatment. </a:t>
            </a:r>
            <a:endParaRPr lang="en-US" dirty="0"/>
          </a:p>
        </p:txBody>
      </p:sp>
      <p:sp>
        <p:nvSpPr>
          <p:cNvPr id="9" name="Rounded Rectangle 8"/>
          <p:cNvSpPr/>
          <p:nvPr/>
        </p:nvSpPr>
        <p:spPr>
          <a:xfrm>
            <a:off x="3419872" y="1124744"/>
            <a:ext cx="1600200" cy="685800"/>
          </a:xfrm>
          <a:prstGeom prst="roundRect">
            <a:avLst/>
          </a:prstGeom>
          <a:solidFill>
            <a:schemeClr val="accent4">
              <a:lumMod val="20000"/>
              <a:lumOff val="80000"/>
            </a:schemeClr>
          </a:solidFill>
          <a:effectLst>
            <a:outerShdw blurRad="38100" dist="25400" dir="5400000" algn="t" rotWithShape="0">
              <a:srgbClr val="000000">
                <a:alpha val="50000"/>
              </a:srgbClr>
            </a:outerShdw>
            <a:reflection blurRad="6350" stA="50000" endA="300" endPos="55000" dir="5400000" sy="-100000" algn="bl" rotWithShape="0"/>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10" name="Object 2"/>
          <p:cNvGraphicFramePr>
            <a:graphicFrameLocks noChangeAspect="1"/>
          </p:cNvGraphicFramePr>
          <p:nvPr/>
        </p:nvGraphicFramePr>
        <p:xfrm>
          <a:off x="3572272" y="1277144"/>
          <a:ext cx="1246188" cy="401638"/>
        </p:xfrm>
        <a:graphic>
          <a:graphicData uri="http://schemas.openxmlformats.org/presentationml/2006/ole">
            <mc:AlternateContent xmlns:mc="http://schemas.openxmlformats.org/markup-compatibility/2006">
              <mc:Choice xmlns:v="urn:schemas-microsoft-com:vml" Requires="v">
                <p:oleObj spid="_x0000_s277665" name="Equation" r:id="rId4" imgW="558800" imgH="177800" progId="Equation.3">
                  <p:embed/>
                </p:oleObj>
              </mc:Choice>
              <mc:Fallback>
                <p:oleObj name="Equation" r:id="rId4" imgW="558800" imgH="177800" progId="Equation.3">
                  <p:embed/>
                  <p:pic>
                    <p:nvPicPr>
                      <p:cNvPr id="0" name="Picture 8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2272" y="1277144"/>
                        <a:ext cx="1246188" cy="401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Can 10"/>
          <p:cNvSpPr/>
          <p:nvPr/>
        </p:nvSpPr>
        <p:spPr>
          <a:xfrm rot="14643498">
            <a:off x="2378636" y="1068261"/>
            <a:ext cx="281084" cy="698418"/>
          </a:xfrm>
          <a:prstGeom prst="can">
            <a:avLst>
              <a:gd name="adj" fmla="val 54187"/>
            </a:avLst>
          </a:prstGeom>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ube 11"/>
          <p:cNvSpPr/>
          <p:nvPr/>
        </p:nvSpPr>
        <p:spPr>
          <a:xfrm>
            <a:off x="5580220" y="1096186"/>
            <a:ext cx="769010" cy="600429"/>
          </a:xfrm>
          <a:prstGeom prst="cube">
            <a:avLst>
              <a:gd name="adj" fmla="val 81438"/>
            </a:avLst>
          </a:prstGeom>
          <a:solidFill>
            <a:schemeClr val="accent1"/>
          </a:solid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an 12"/>
          <p:cNvSpPr/>
          <p:nvPr/>
        </p:nvSpPr>
        <p:spPr>
          <a:xfrm rot="9751131">
            <a:off x="7101320" y="1082777"/>
            <a:ext cx="1238198" cy="515981"/>
          </a:xfrm>
          <a:prstGeom prst="can">
            <a:avLst>
              <a:gd name="adj" fmla="val 34087"/>
            </a:avLst>
          </a:prstGeom>
          <a:solidFill>
            <a:schemeClr val="accent1"/>
          </a:solid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ube 13"/>
          <p:cNvSpPr/>
          <p:nvPr/>
        </p:nvSpPr>
        <p:spPr>
          <a:xfrm>
            <a:off x="285436" y="1369108"/>
            <a:ext cx="1194941" cy="327507"/>
          </a:xfrm>
          <a:prstGeom prst="cube">
            <a:avLst>
              <a:gd name="adj" fmla="val 81438"/>
            </a:avLst>
          </a:prstGeom>
          <a:solidFill>
            <a:schemeClr val="accent1"/>
          </a:solidFill>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p:cNvSpPr>
            <a:spLocks noGrp="1"/>
          </p:cNvSpPr>
          <p:nvPr>
            <p:ph type="sldNum" sz="quarter" idx="12"/>
          </p:nvPr>
        </p:nvSpPr>
        <p:spPr/>
        <p:txBody>
          <a:bodyPr/>
          <a:lstStyle/>
          <a:p>
            <a:fld id="{0DF7440C-D25B-4954-BC09-5BBAAA513C42}" type="slidenum">
              <a:rPr lang="en-US" smtClean="0"/>
              <a:pPr/>
              <a:t>46</a:t>
            </a:fld>
            <a:endParaRPr lang="en-US"/>
          </a:p>
        </p:txBody>
      </p:sp>
    </p:spTree>
    <p:extLst>
      <p:ext uri="{BB962C8B-B14F-4D97-AF65-F5344CB8AC3E}">
        <p14:creationId xmlns:p14="http://schemas.microsoft.com/office/powerpoint/2010/main" val="3252509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build="p"/>
      <p:bldP spid="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Dushman</a:t>
            </a:r>
            <a:r>
              <a:rPr lang="en-US" dirty="0" smtClean="0"/>
              <a:t> transmission probability for cylindrical tubes</a:t>
            </a:r>
            <a:endParaRPr lang="en-US" dirty="0"/>
          </a:p>
        </p:txBody>
      </p:sp>
      <p:grpSp>
        <p:nvGrpSpPr>
          <p:cNvPr id="3" name="Group 72"/>
          <p:cNvGrpSpPr/>
          <p:nvPr/>
        </p:nvGrpSpPr>
        <p:grpSpPr>
          <a:xfrm>
            <a:off x="323528" y="404664"/>
            <a:ext cx="8578679" cy="1512168"/>
            <a:chOff x="323528" y="404664"/>
            <a:chExt cx="8578679" cy="1512168"/>
          </a:xfrm>
        </p:grpSpPr>
        <p:grpSp>
          <p:nvGrpSpPr>
            <p:cNvPr id="4" name="Group 7"/>
            <p:cNvGrpSpPr/>
            <p:nvPr/>
          </p:nvGrpSpPr>
          <p:grpSpPr>
            <a:xfrm>
              <a:off x="7884368" y="404664"/>
              <a:ext cx="1017839" cy="1241756"/>
              <a:chOff x="8018657" y="404664"/>
              <a:chExt cx="1017839" cy="1241756"/>
            </a:xfrm>
          </p:grpSpPr>
          <p:pic>
            <p:nvPicPr>
              <p:cNvPr id="253954" name="Picture 2" descr="C:\Documents and Settings\gvandoni\Local Settings\Temporary Internet Files\Content.IE5\W4D5Q9HA\MC900000979[1].wmf"/>
              <p:cNvPicPr>
                <a:picLocks noChangeAspect="1" noChangeArrowheads="1"/>
              </p:cNvPicPr>
              <p:nvPr/>
            </p:nvPicPr>
            <p:blipFill>
              <a:blip r:embed="rId4" cstate="print"/>
              <a:srcRect/>
              <a:stretch>
                <a:fillRect/>
              </a:stretch>
            </p:blipFill>
            <p:spPr bwMode="auto">
              <a:xfrm>
                <a:off x="8018657" y="1052736"/>
                <a:ext cx="727463" cy="593684"/>
              </a:xfrm>
              <a:prstGeom prst="rect">
                <a:avLst/>
              </a:prstGeom>
              <a:noFill/>
            </p:spPr>
          </p:pic>
          <p:pic>
            <p:nvPicPr>
              <p:cNvPr id="253955" name="Picture 3" descr="C:\Documents and Settings\gvandoni\Local Settings\Temporary Internet Files\Content.IE5\PE7UB3L2\MC900352181[1].wmf"/>
              <p:cNvPicPr>
                <a:picLocks noChangeAspect="1" noChangeArrowheads="1"/>
              </p:cNvPicPr>
              <p:nvPr/>
            </p:nvPicPr>
            <p:blipFill>
              <a:blip r:embed="rId5" cstate="print"/>
              <a:srcRect/>
              <a:stretch>
                <a:fillRect/>
              </a:stretch>
            </p:blipFill>
            <p:spPr bwMode="auto">
              <a:xfrm>
                <a:off x="8378697" y="404664"/>
                <a:ext cx="657799" cy="692323"/>
              </a:xfrm>
              <a:prstGeom prst="rect">
                <a:avLst/>
              </a:prstGeom>
              <a:noFill/>
            </p:spPr>
          </p:pic>
        </p:grpSp>
        <p:sp>
          <p:nvSpPr>
            <p:cNvPr id="7" name="TextBox 6"/>
            <p:cNvSpPr txBox="1"/>
            <p:nvPr/>
          </p:nvSpPr>
          <p:spPr>
            <a:xfrm>
              <a:off x="323528" y="1268760"/>
              <a:ext cx="4320480" cy="648072"/>
            </a:xfrm>
            <a:prstGeom prst="rect">
              <a:avLst/>
            </a:prstGeom>
            <a:solidFill>
              <a:schemeClr val="bg1">
                <a:lumMod val="85000"/>
              </a:schemeClr>
            </a:solidFill>
          </p:spPr>
          <p:txBody>
            <a:bodyPr wrap="square" rtlCol="0">
              <a:spAutoFit/>
            </a:bodyPr>
            <a:lstStyle/>
            <a:p>
              <a:r>
                <a:rPr lang="en-US" dirty="0" smtClean="0"/>
                <a:t>to be used for “back of the envelope” estimations</a:t>
              </a:r>
              <a:endParaRPr lang="en-US" dirty="0"/>
            </a:p>
          </p:txBody>
        </p:sp>
      </p:grpSp>
      <p:graphicFrame>
        <p:nvGraphicFramePr>
          <p:cNvPr id="242693" name="Object 5"/>
          <p:cNvGraphicFramePr>
            <a:graphicFrameLocks noChangeAspect="1"/>
          </p:cNvGraphicFramePr>
          <p:nvPr/>
        </p:nvGraphicFramePr>
        <p:xfrm>
          <a:off x="371475" y="2205038"/>
          <a:ext cx="3663950" cy="685800"/>
        </p:xfrm>
        <a:graphic>
          <a:graphicData uri="http://schemas.openxmlformats.org/presentationml/2006/ole">
            <mc:AlternateContent xmlns:mc="http://schemas.openxmlformats.org/markup-compatibility/2006">
              <mc:Choice xmlns:v="urn:schemas-microsoft-com:vml" Requires="v">
                <p:oleObj spid="_x0000_s279021" name="Equation" r:id="rId6" imgW="2438400" imgH="457200" progId="Equation.3">
                  <p:embed/>
                </p:oleObj>
              </mc:Choice>
              <mc:Fallback>
                <p:oleObj name="Equation" r:id="rId6" imgW="2438400" imgH="457200" progId="Equation.3">
                  <p:embed/>
                  <p:pic>
                    <p:nvPicPr>
                      <p:cNvPr id="0" name="Picture 24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1475" y="2205038"/>
                        <a:ext cx="366395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TextBox 13"/>
          <p:cNvSpPr txBox="1"/>
          <p:nvPr/>
        </p:nvSpPr>
        <p:spPr>
          <a:xfrm>
            <a:off x="3987744" y="3717032"/>
            <a:ext cx="4940740" cy="1200329"/>
          </a:xfrm>
          <a:prstGeom prst="rect">
            <a:avLst/>
          </a:prstGeom>
          <a:noFill/>
        </p:spPr>
        <p:txBody>
          <a:bodyPr wrap="square" rtlCol="0">
            <a:spAutoFit/>
          </a:bodyPr>
          <a:lstStyle/>
          <a:p>
            <a:r>
              <a:rPr lang="en-US" dirty="0" smtClean="0"/>
              <a:t>Transmission probability of a cylindrical tube, of diameter </a:t>
            </a:r>
            <a:r>
              <a:rPr lang="en-US" i="1" dirty="0">
                <a:latin typeface="Cambria" pitchFamily="18" charset="0"/>
              </a:rPr>
              <a:t>D</a:t>
            </a:r>
            <a:r>
              <a:rPr lang="en-US" dirty="0" smtClean="0"/>
              <a:t> and length </a:t>
            </a:r>
            <a:r>
              <a:rPr lang="en-US" i="1" dirty="0">
                <a:latin typeface="Cambria" pitchFamily="18" charset="0"/>
              </a:rPr>
              <a:t>L</a:t>
            </a:r>
            <a:r>
              <a:rPr lang="en-US" dirty="0" smtClean="0"/>
              <a:t>, or of form factor </a:t>
            </a:r>
            <a:r>
              <a:rPr lang="en-US" i="1" dirty="0" smtClean="0">
                <a:latin typeface="Cambria" pitchFamily="18" charset="0"/>
              </a:rPr>
              <a:t>L/D</a:t>
            </a:r>
            <a:r>
              <a:rPr lang="en-US" dirty="0" smtClean="0"/>
              <a:t>.</a:t>
            </a:r>
          </a:p>
          <a:p>
            <a:endParaRPr lang="en-US" dirty="0" smtClean="0"/>
          </a:p>
          <a:p>
            <a:r>
              <a:rPr lang="en-US" dirty="0" err="1" smtClean="0"/>
              <a:t>Dushman</a:t>
            </a:r>
            <a:r>
              <a:rPr lang="en-US" dirty="0" smtClean="0"/>
              <a:t> 1992</a:t>
            </a:r>
            <a:endParaRPr lang="en-US" dirty="0"/>
          </a:p>
        </p:txBody>
      </p:sp>
      <p:graphicFrame>
        <p:nvGraphicFramePr>
          <p:cNvPr id="640006" name="Object 5"/>
          <p:cNvGraphicFramePr>
            <a:graphicFrameLocks noChangeAspect="1"/>
          </p:cNvGraphicFramePr>
          <p:nvPr/>
        </p:nvGraphicFramePr>
        <p:xfrm>
          <a:off x="395536" y="3141340"/>
          <a:ext cx="1755775" cy="647700"/>
        </p:xfrm>
        <a:graphic>
          <a:graphicData uri="http://schemas.openxmlformats.org/presentationml/2006/ole">
            <mc:AlternateContent xmlns:mc="http://schemas.openxmlformats.org/markup-compatibility/2006">
              <mc:Choice xmlns:v="urn:schemas-microsoft-com:vml" Requires="v">
                <p:oleObj spid="_x0000_s279022" name="Equation" r:id="rId8" imgW="1167893" imgH="431613" progId="Equation.3">
                  <p:embed/>
                </p:oleObj>
              </mc:Choice>
              <mc:Fallback>
                <p:oleObj name="Equation" r:id="rId8" imgW="1167893" imgH="431613" progId="Equation.3">
                  <p:embed/>
                  <p:pic>
                    <p:nvPicPr>
                      <p:cNvPr id="0" name="Picture 24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5536" y="3141340"/>
                        <a:ext cx="1755775" cy="647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61" name="Group 60"/>
          <p:cNvGrpSpPr/>
          <p:nvPr/>
        </p:nvGrpSpPr>
        <p:grpSpPr>
          <a:xfrm>
            <a:off x="5652120" y="2564904"/>
            <a:ext cx="1512168" cy="1008112"/>
            <a:chOff x="5652120" y="2564904"/>
            <a:chExt cx="1512168" cy="1008112"/>
          </a:xfrm>
        </p:grpSpPr>
        <p:sp>
          <p:nvSpPr>
            <p:cNvPr id="56" name="Rectangle 55"/>
            <p:cNvSpPr/>
            <p:nvPr/>
          </p:nvSpPr>
          <p:spPr>
            <a:xfrm>
              <a:off x="5652120" y="2564904"/>
              <a:ext cx="1512168" cy="1008112"/>
            </a:xfrm>
            <a:prstGeom prst="rect">
              <a:avLst/>
            </a:prstGeom>
            <a:solidFill>
              <a:srgbClr val="F6F0EE"/>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640007" name="Object 5"/>
            <p:cNvGraphicFramePr>
              <a:graphicFrameLocks noChangeAspect="1"/>
            </p:cNvGraphicFramePr>
            <p:nvPr>
              <p:extLst>
                <p:ext uri="{D42A27DB-BD31-4B8C-83A1-F6EECF244321}">
                  <p14:modId xmlns:p14="http://schemas.microsoft.com/office/powerpoint/2010/main" val="305894624"/>
                </p:ext>
              </p:extLst>
            </p:nvPr>
          </p:nvGraphicFramePr>
          <p:xfrm>
            <a:off x="5800725" y="2636838"/>
            <a:ext cx="1241425" cy="876300"/>
          </p:xfrm>
          <a:graphic>
            <a:graphicData uri="http://schemas.openxmlformats.org/presentationml/2006/ole">
              <mc:AlternateContent xmlns:mc="http://schemas.openxmlformats.org/markup-compatibility/2006">
                <mc:Choice xmlns:v="urn:schemas-microsoft-com:vml" Requires="v">
                  <p:oleObj spid="_x0000_s279023" name="Equation" r:id="rId10" imgW="825480" imgH="583920" progId="Equation.3">
                    <p:embed/>
                  </p:oleObj>
                </mc:Choice>
                <mc:Fallback>
                  <p:oleObj name="Equation" r:id="rId10" imgW="825480" imgH="583920" progId="Equation.3">
                    <p:embed/>
                    <p:pic>
                      <p:nvPicPr>
                        <p:cNvPr id="0" name="Picture 250"/>
                        <p:cNvPicPr>
                          <a:picLocks noChangeAspect="1" noChangeArrowheads="1"/>
                        </p:cNvPicPr>
                        <p:nvPr/>
                      </p:nvPicPr>
                      <p:blipFill>
                        <a:blip r:embed="rId11"/>
                        <a:srcRect/>
                        <a:stretch>
                          <a:fillRect/>
                        </a:stretch>
                      </p:blipFill>
                      <p:spPr bwMode="auto">
                        <a:xfrm>
                          <a:off x="5800725" y="2636838"/>
                          <a:ext cx="1241425" cy="876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5" name="Slide Number Placeholder 4"/>
          <p:cNvSpPr>
            <a:spLocks noGrp="1"/>
          </p:cNvSpPr>
          <p:nvPr>
            <p:ph type="sldNum" sz="quarter" idx="12"/>
          </p:nvPr>
        </p:nvSpPr>
        <p:spPr/>
        <p:txBody>
          <a:bodyPr/>
          <a:lstStyle/>
          <a:p>
            <a:fld id="{0DF7440C-D25B-4954-BC09-5BBAAA513C42}" type="slidenum">
              <a:rPr lang="en-US" smtClean="0"/>
              <a:pPr/>
              <a:t>47</a:t>
            </a:fld>
            <a:endParaRPr lang="en-US"/>
          </a:p>
        </p:txBody>
      </p:sp>
      <p:grpSp>
        <p:nvGrpSpPr>
          <p:cNvPr id="10" name="Group 9"/>
          <p:cNvGrpSpPr/>
          <p:nvPr/>
        </p:nvGrpSpPr>
        <p:grpSpPr>
          <a:xfrm>
            <a:off x="161454" y="5229721"/>
            <a:ext cx="4464496" cy="504056"/>
            <a:chOff x="161454" y="5229721"/>
            <a:chExt cx="4464496" cy="504056"/>
          </a:xfrm>
        </p:grpSpPr>
        <p:grpSp>
          <p:nvGrpSpPr>
            <p:cNvPr id="9" name="Group 8"/>
            <p:cNvGrpSpPr/>
            <p:nvPr/>
          </p:nvGrpSpPr>
          <p:grpSpPr>
            <a:xfrm>
              <a:off x="161454" y="5229721"/>
              <a:ext cx="4464496" cy="504056"/>
              <a:chOff x="161454" y="5229721"/>
              <a:chExt cx="4464496" cy="504056"/>
            </a:xfrm>
          </p:grpSpPr>
          <p:sp>
            <p:nvSpPr>
              <p:cNvPr id="18" name="Rectangle 17"/>
              <p:cNvSpPr/>
              <p:nvPr/>
            </p:nvSpPr>
            <p:spPr>
              <a:xfrm>
                <a:off x="161454" y="5229721"/>
                <a:ext cx="4464496" cy="504056"/>
              </a:xfrm>
              <a:prstGeom prst="rect">
                <a:avLst/>
              </a:prstGeom>
              <a:solidFill>
                <a:srgbClr val="F6F0EE"/>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19" name="Object 3"/>
              <p:cNvGraphicFramePr>
                <a:graphicFrameLocks noChangeAspect="1"/>
              </p:cNvGraphicFramePr>
              <p:nvPr>
                <p:extLst>
                  <p:ext uri="{D42A27DB-BD31-4B8C-83A1-F6EECF244321}">
                    <p14:modId xmlns:p14="http://schemas.microsoft.com/office/powerpoint/2010/main" val="2045155107"/>
                  </p:ext>
                </p:extLst>
              </p:nvPr>
            </p:nvGraphicFramePr>
            <p:xfrm>
              <a:off x="305471" y="5301729"/>
              <a:ext cx="2520280" cy="338125"/>
            </p:xfrm>
            <a:graphic>
              <a:graphicData uri="http://schemas.openxmlformats.org/presentationml/2006/ole">
                <mc:AlternateContent xmlns:mc="http://schemas.openxmlformats.org/markup-compatibility/2006">
                  <mc:Choice xmlns:v="urn:schemas-microsoft-com:vml" Requires="v">
                    <p:oleObj spid="_x0000_s279024" name="Equation" r:id="rId12" imgW="1701720" imgH="228600" progId="Equation.3">
                      <p:embed/>
                    </p:oleObj>
                  </mc:Choice>
                  <mc:Fallback>
                    <p:oleObj name="Equation" r:id="rId12" imgW="1701720" imgH="22860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05471" y="5301729"/>
                            <a:ext cx="2520280" cy="338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21" name="TextBox 20"/>
            <p:cNvSpPr txBox="1"/>
            <p:nvPr/>
          </p:nvSpPr>
          <p:spPr>
            <a:xfrm>
              <a:off x="3473822" y="5301729"/>
              <a:ext cx="953594" cy="369332"/>
            </a:xfrm>
            <a:prstGeom prst="rect">
              <a:avLst/>
            </a:prstGeom>
            <a:noFill/>
          </p:spPr>
          <p:txBody>
            <a:bodyPr wrap="none" rtlCol="0">
              <a:spAutoFit/>
            </a:bodyPr>
            <a:lstStyle/>
            <a:p>
              <a:r>
                <a:rPr lang="en-US" dirty="0" smtClean="0"/>
                <a:t>Aperture</a:t>
              </a:r>
              <a:endParaRPr lang="en-US" dirty="0"/>
            </a:p>
          </p:txBody>
        </p:sp>
      </p:grpSp>
      <p:grpSp>
        <p:nvGrpSpPr>
          <p:cNvPr id="11" name="Group 10"/>
          <p:cNvGrpSpPr/>
          <p:nvPr/>
        </p:nvGrpSpPr>
        <p:grpSpPr>
          <a:xfrm>
            <a:off x="161454" y="5805264"/>
            <a:ext cx="4464496" cy="628650"/>
            <a:chOff x="161454" y="5805264"/>
            <a:chExt cx="4464496" cy="628650"/>
          </a:xfrm>
        </p:grpSpPr>
        <p:sp>
          <p:nvSpPr>
            <p:cNvPr id="17" name="Rectangle 16"/>
            <p:cNvSpPr/>
            <p:nvPr/>
          </p:nvSpPr>
          <p:spPr>
            <a:xfrm>
              <a:off x="161454" y="5841217"/>
              <a:ext cx="4464496" cy="576064"/>
            </a:xfrm>
            <a:prstGeom prst="rect">
              <a:avLst/>
            </a:prstGeom>
            <a:solidFill>
              <a:srgbClr val="F6F0EE"/>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dk1"/>
                </a:solidFill>
              </a:endParaRPr>
            </a:p>
          </p:txBody>
        </p:sp>
        <p:graphicFrame>
          <p:nvGraphicFramePr>
            <p:cNvPr id="20" name="Object 4"/>
            <p:cNvGraphicFramePr>
              <a:graphicFrameLocks noChangeAspect="1"/>
            </p:cNvGraphicFramePr>
            <p:nvPr>
              <p:extLst>
                <p:ext uri="{D42A27DB-BD31-4B8C-83A1-F6EECF244321}">
                  <p14:modId xmlns:p14="http://schemas.microsoft.com/office/powerpoint/2010/main" val="2300698633"/>
                </p:ext>
              </p:extLst>
            </p:nvPr>
          </p:nvGraphicFramePr>
          <p:xfrm>
            <a:off x="323528" y="5805264"/>
            <a:ext cx="2862262" cy="628650"/>
          </p:xfrm>
          <a:graphic>
            <a:graphicData uri="http://schemas.openxmlformats.org/presentationml/2006/ole">
              <mc:AlternateContent xmlns:mc="http://schemas.openxmlformats.org/markup-compatibility/2006">
                <mc:Choice xmlns:v="urn:schemas-microsoft-com:vml" Requires="v">
                  <p:oleObj spid="_x0000_s279025" name="Equation" r:id="rId14" imgW="1904760" imgH="419040" progId="Equation.3">
                    <p:embed/>
                  </p:oleObj>
                </mc:Choice>
                <mc:Fallback>
                  <p:oleObj name="Equation" r:id="rId14" imgW="1904760" imgH="419040"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23528" y="5805264"/>
                          <a:ext cx="2862262" cy="628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TextBox 21"/>
            <p:cNvSpPr txBox="1"/>
            <p:nvPr/>
          </p:nvSpPr>
          <p:spPr>
            <a:xfrm>
              <a:off x="3473822" y="5949801"/>
              <a:ext cx="1027845" cy="369332"/>
            </a:xfrm>
            <a:prstGeom prst="rect">
              <a:avLst/>
            </a:prstGeom>
            <a:noFill/>
          </p:spPr>
          <p:txBody>
            <a:bodyPr wrap="none" rtlCol="0">
              <a:spAutoFit/>
            </a:bodyPr>
            <a:lstStyle/>
            <a:p>
              <a:r>
                <a:rPr lang="en-US" dirty="0" smtClean="0"/>
                <a:t>Long tube</a:t>
              </a:r>
              <a:endParaRPr lang="en-US" dirty="0"/>
            </a:p>
          </p:txBody>
        </p:sp>
      </p:grpSp>
      <p:grpSp>
        <p:nvGrpSpPr>
          <p:cNvPr id="8" name="Group 7"/>
          <p:cNvGrpSpPr/>
          <p:nvPr/>
        </p:nvGrpSpPr>
        <p:grpSpPr>
          <a:xfrm>
            <a:off x="2627784" y="2780928"/>
            <a:ext cx="576064" cy="3168873"/>
            <a:chOff x="2627784" y="2780928"/>
            <a:chExt cx="576064" cy="3168873"/>
          </a:xfrm>
        </p:grpSpPr>
        <p:sp>
          <p:nvSpPr>
            <p:cNvPr id="6" name="Arc 5"/>
            <p:cNvSpPr/>
            <p:nvPr/>
          </p:nvSpPr>
          <p:spPr>
            <a:xfrm>
              <a:off x="2627784" y="2780928"/>
              <a:ext cx="576064" cy="3168873"/>
            </a:xfrm>
            <a:prstGeom prst="arc">
              <a:avLst/>
            </a:prstGeom>
            <a:ln w="28575">
              <a:solidFill>
                <a:srgbClr val="8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3" name="Arc 22"/>
            <p:cNvSpPr/>
            <p:nvPr/>
          </p:nvSpPr>
          <p:spPr>
            <a:xfrm flipV="1">
              <a:off x="2627784" y="2780928"/>
              <a:ext cx="576064" cy="3168873"/>
            </a:xfrm>
            <a:prstGeom prst="arc">
              <a:avLst/>
            </a:prstGeom>
            <a:ln w="28575">
              <a:solidFill>
                <a:srgbClr val="800000"/>
              </a:solidFill>
              <a:headEnd type="triangle" w="lg" len="lg"/>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spTree>
    <p:extLst>
      <p:ext uri="{BB962C8B-B14F-4D97-AF65-F5344CB8AC3E}">
        <p14:creationId xmlns:p14="http://schemas.microsoft.com/office/powerpoint/2010/main" val="2226968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42693"/>
                                        </p:tgtEl>
                                        <p:attrNameLst>
                                          <p:attrName>style.visibility</p:attrName>
                                        </p:attrNameLst>
                                      </p:cBhvr>
                                      <p:to>
                                        <p:strVal val="visible"/>
                                      </p:to>
                                    </p:set>
                                    <p:anim calcmode="lin" valueType="num">
                                      <p:cBhvr additive="base">
                                        <p:cTn id="7" dur="500" fill="hold"/>
                                        <p:tgtEl>
                                          <p:spTgt spid="242693"/>
                                        </p:tgtEl>
                                        <p:attrNameLst>
                                          <p:attrName>ppt_x</p:attrName>
                                        </p:attrNameLst>
                                      </p:cBhvr>
                                      <p:tavLst>
                                        <p:tav tm="0">
                                          <p:val>
                                            <p:strVal val="0-#ppt_w/2"/>
                                          </p:val>
                                        </p:tav>
                                        <p:tav tm="100000">
                                          <p:val>
                                            <p:strVal val="#ppt_x"/>
                                          </p:val>
                                        </p:tav>
                                      </p:tavLst>
                                    </p:anim>
                                    <p:anim calcmode="lin" valueType="num">
                                      <p:cBhvr additive="base">
                                        <p:cTn id="8" dur="500" fill="hold"/>
                                        <p:tgtEl>
                                          <p:spTgt spid="24269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640006"/>
                                        </p:tgtEl>
                                        <p:attrNameLst>
                                          <p:attrName>style.visibility</p:attrName>
                                        </p:attrNameLst>
                                      </p:cBhvr>
                                      <p:to>
                                        <p:strVal val="visible"/>
                                      </p:to>
                                    </p:set>
                                    <p:anim calcmode="lin" valueType="num">
                                      <p:cBhvr additive="base">
                                        <p:cTn id="13" dur="500" fill="hold"/>
                                        <p:tgtEl>
                                          <p:spTgt spid="640006"/>
                                        </p:tgtEl>
                                        <p:attrNameLst>
                                          <p:attrName>ppt_x</p:attrName>
                                        </p:attrNameLst>
                                      </p:cBhvr>
                                      <p:tavLst>
                                        <p:tav tm="0">
                                          <p:val>
                                            <p:strVal val="0-#ppt_w/2"/>
                                          </p:val>
                                        </p:tav>
                                        <p:tav tm="100000">
                                          <p:val>
                                            <p:strVal val="#ppt_x"/>
                                          </p:val>
                                        </p:tav>
                                      </p:tavLst>
                                    </p:anim>
                                    <p:anim calcmode="lin" valueType="num">
                                      <p:cBhvr additive="base">
                                        <p:cTn id="14" dur="500" fill="hold"/>
                                        <p:tgtEl>
                                          <p:spTgt spid="64000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blinds(horizontal)">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Cylindrical ducts</a:t>
            </a:r>
            <a:endParaRPr lang="en-US" dirty="0"/>
          </a:p>
        </p:txBody>
      </p:sp>
      <p:graphicFrame>
        <p:nvGraphicFramePr>
          <p:cNvPr id="8" name="Chart 7"/>
          <p:cNvGraphicFramePr/>
          <p:nvPr/>
        </p:nvGraphicFramePr>
        <p:xfrm>
          <a:off x="4464496" y="1235918"/>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p:nvPr/>
        </p:nvGraphicFramePr>
        <p:xfrm>
          <a:off x="4445446" y="3998168"/>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Table 9"/>
          <p:cNvGraphicFramePr>
            <a:graphicFrameLocks noGrp="1"/>
          </p:cNvGraphicFramePr>
          <p:nvPr/>
        </p:nvGraphicFramePr>
        <p:xfrm>
          <a:off x="467544" y="980716"/>
          <a:ext cx="1944216" cy="5486400"/>
        </p:xfrm>
        <a:graphic>
          <a:graphicData uri="http://schemas.openxmlformats.org/drawingml/2006/table">
            <a:tbl>
              <a:tblPr/>
              <a:tblGrid>
                <a:gridCol w="648072"/>
                <a:gridCol w="1296144"/>
              </a:tblGrid>
              <a:tr h="182042">
                <a:tc>
                  <a:txBody>
                    <a:bodyPr/>
                    <a:lstStyle/>
                    <a:p>
                      <a:pPr algn="r" fontAlgn="b"/>
                      <a:r>
                        <a:rPr lang="en-US" sz="1200" b="0" i="0" u="none" strike="noStrike" dirty="0" smtClean="0">
                          <a:solidFill>
                            <a:srgbClr val="000000"/>
                          </a:solidFill>
                          <a:latin typeface="Calibri"/>
                        </a:rPr>
                        <a:t>l/D</a:t>
                      </a:r>
                      <a:endParaRPr lang="en-US" sz="1200" b="0" i="0" u="none" strike="noStrike" dirty="0">
                        <a:solidFill>
                          <a:srgbClr val="000000"/>
                        </a:solidFill>
                        <a:latin typeface="Calibri"/>
                      </a:endParaRP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Symbol"/>
                        </a:rPr>
                        <a:t>a</a:t>
                      </a:r>
                      <a:r>
                        <a:rPr lang="en-US" sz="1200" b="0" i="0" u="none" strike="noStrike" dirty="0">
                          <a:solidFill>
                            <a:srgbClr val="000000"/>
                          </a:solidFill>
                          <a:latin typeface="Calibri"/>
                        </a:rPr>
                        <a:t> [Cole]</a:t>
                      </a:r>
                    </a:p>
                  </a:txBody>
                  <a:tcPr marL="0" marR="0" marT="0" marB="0" anchor="b">
                    <a:lnL>
                      <a:noFill/>
                    </a:lnL>
                    <a:lnR>
                      <a:noFill/>
                    </a:lnR>
                    <a:lnT>
                      <a:noFill/>
                    </a:lnT>
                    <a:lnB>
                      <a:noFill/>
                    </a:lnB>
                  </a:tcPr>
                </a:tc>
              </a:tr>
              <a:tr h="182042">
                <a:tc>
                  <a:txBody>
                    <a:bodyPr/>
                    <a:lstStyle/>
                    <a:p>
                      <a:pPr algn="r" fontAlgn="b"/>
                      <a:r>
                        <a:rPr lang="en-US" sz="1200" b="0" i="0" u="none" strike="noStrike" dirty="0">
                          <a:solidFill>
                            <a:srgbClr val="000000"/>
                          </a:solidFill>
                          <a:latin typeface="Calibri"/>
                        </a:rPr>
                        <a:t>0.05</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latin typeface="Calibri"/>
                        </a:rPr>
                        <a:t>0.952399</a:t>
                      </a:r>
                    </a:p>
                  </a:txBody>
                  <a:tcPr marL="0" marR="0" marT="0" marB="0" anchor="b">
                    <a:lnL>
                      <a:noFill/>
                    </a:lnL>
                    <a:lnR>
                      <a:noFill/>
                    </a:lnR>
                    <a:lnT>
                      <a:noFill/>
                    </a:lnT>
                    <a:lnB>
                      <a:noFill/>
                    </a:lnB>
                  </a:tcPr>
                </a:tc>
              </a:tr>
              <a:tr h="182042">
                <a:tc>
                  <a:txBody>
                    <a:bodyPr/>
                    <a:lstStyle/>
                    <a:p>
                      <a:pPr algn="r" fontAlgn="b"/>
                      <a:r>
                        <a:rPr lang="en-US" sz="1200" b="0" i="0" u="none" strike="noStrike" dirty="0">
                          <a:solidFill>
                            <a:srgbClr val="000000"/>
                          </a:solidFill>
                          <a:latin typeface="Calibri"/>
                        </a:rPr>
                        <a:t>0.15</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latin typeface="Calibri"/>
                        </a:rPr>
                        <a:t>0.869928</a:t>
                      </a:r>
                    </a:p>
                  </a:txBody>
                  <a:tcPr marL="0" marR="0" marT="0" marB="0" anchor="b">
                    <a:lnL>
                      <a:noFill/>
                    </a:lnL>
                    <a:lnR>
                      <a:noFill/>
                    </a:lnR>
                    <a:lnT>
                      <a:noFill/>
                    </a:lnT>
                    <a:lnB>
                      <a:noFill/>
                    </a:lnB>
                  </a:tcPr>
                </a:tc>
              </a:tr>
              <a:tr h="182042">
                <a:tc>
                  <a:txBody>
                    <a:bodyPr/>
                    <a:lstStyle/>
                    <a:p>
                      <a:pPr algn="r" fontAlgn="b"/>
                      <a:r>
                        <a:rPr lang="en-US" sz="1200" b="0" i="0" u="none" strike="noStrike" dirty="0">
                          <a:solidFill>
                            <a:srgbClr val="000000"/>
                          </a:solidFill>
                          <a:latin typeface="Calibri"/>
                        </a:rPr>
                        <a:t>0.25</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0.801271</a:t>
                      </a:r>
                    </a:p>
                  </a:txBody>
                  <a:tcPr marL="0" marR="0" marT="0" marB="0" anchor="b">
                    <a:lnL>
                      <a:noFill/>
                    </a:lnL>
                    <a:lnR>
                      <a:noFill/>
                    </a:lnR>
                    <a:lnT>
                      <a:noFill/>
                    </a:lnT>
                    <a:lnB>
                      <a:noFill/>
                    </a:lnB>
                  </a:tcPr>
                </a:tc>
              </a:tr>
              <a:tr h="182042">
                <a:tc>
                  <a:txBody>
                    <a:bodyPr/>
                    <a:lstStyle/>
                    <a:p>
                      <a:pPr algn="r" fontAlgn="b"/>
                      <a:r>
                        <a:rPr lang="en-US" sz="1200" b="0" i="0" u="none" strike="noStrike" dirty="0">
                          <a:solidFill>
                            <a:srgbClr val="000000"/>
                          </a:solidFill>
                          <a:latin typeface="Calibri"/>
                        </a:rPr>
                        <a:t>0.35</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0.74341</a:t>
                      </a:r>
                    </a:p>
                  </a:txBody>
                  <a:tcPr marL="0" marR="0" marT="0" marB="0" anchor="b">
                    <a:lnL>
                      <a:noFill/>
                    </a:lnL>
                    <a:lnR>
                      <a:noFill/>
                    </a:lnR>
                    <a:lnT>
                      <a:noFill/>
                    </a:lnT>
                    <a:lnB>
                      <a:noFill/>
                    </a:lnB>
                  </a:tcPr>
                </a:tc>
              </a:tr>
              <a:tr h="182042">
                <a:tc>
                  <a:txBody>
                    <a:bodyPr/>
                    <a:lstStyle/>
                    <a:p>
                      <a:pPr algn="r" fontAlgn="b"/>
                      <a:r>
                        <a:rPr lang="en-US" sz="1200" b="0" i="0" u="none" strike="noStrike" dirty="0">
                          <a:solidFill>
                            <a:srgbClr val="000000"/>
                          </a:solidFill>
                          <a:latin typeface="Calibri"/>
                        </a:rPr>
                        <a:t>0.45</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0.694044</a:t>
                      </a:r>
                    </a:p>
                  </a:txBody>
                  <a:tcPr marL="0" marR="0" marT="0" marB="0" anchor="b">
                    <a:lnL>
                      <a:noFill/>
                    </a:lnL>
                    <a:lnR>
                      <a:noFill/>
                    </a:lnR>
                    <a:lnT>
                      <a:noFill/>
                    </a:lnT>
                    <a:lnB>
                      <a:noFill/>
                    </a:lnB>
                  </a:tcPr>
                </a:tc>
              </a:tr>
              <a:tr h="182042">
                <a:tc>
                  <a:txBody>
                    <a:bodyPr/>
                    <a:lstStyle/>
                    <a:p>
                      <a:pPr algn="r" fontAlgn="b"/>
                      <a:r>
                        <a:rPr lang="en-US" sz="1200" b="0" i="0" u="none" strike="noStrike" dirty="0">
                          <a:solidFill>
                            <a:srgbClr val="000000"/>
                          </a:solidFill>
                          <a:latin typeface="Calibri"/>
                        </a:rPr>
                        <a:t>0.5</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0.671984</a:t>
                      </a:r>
                    </a:p>
                  </a:txBody>
                  <a:tcPr marL="0" marR="0" marT="0" marB="0" anchor="b">
                    <a:lnL>
                      <a:noFill/>
                    </a:lnL>
                    <a:lnR>
                      <a:noFill/>
                    </a:lnR>
                    <a:lnT>
                      <a:noFill/>
                    </a:lnT>
                    <a:lnB>
                      <a:noFill/>
                    </a:lnB>
                  </a:tcPr>
                </a:tc>
              </a:tr>
              <a:tr h="182042">
                <a:tc>
                  <a:txBody>
                    <a:bodyPr/>
                    <a:lstStyle/>
                    <a:p>
                      <a:pPr algn="r" fontAlgn="b"/>
                      <a:r>
                        <a:rPr lang="en-US" sz="1200" b="0" i="0" u="none" strike="noStrike" dirty="0">
                          <a:solidFill>
                            <a:srgbClr val="000000"/>
                          </a:solidFill>
                          <a:latin typeface="Calibri"/>
                        </a:rPr>
                        <a:t>0.6</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0.632228</a:t>
                      </a:r>
                    </a:p>
                  </a:txBody>
                  <a:tcPr marL="0" marR="0" marT="0" marB="0" anchor="b">
                    <a:lnL>
                      <a:noFill/>
                    </a:lnL>
                    <a:lnR>
                      <a:noFill/>
                    </a:lnR>
                    <a:lnT>
                      <a:noFill/>
                    </a:lnT>
                    <a:lnB>
                      <a:noFill/>
                    </a:lnB>
                  </a:tcPr>
                </a:tc>
              </a:tr>
              <a:tr h="182042">
                <a:tc>
                  <a:txBody>
                    <a:bodyPr/>
                    <a:lstStyle/>
                    <a:p>
                      <a:pPr algn="r" fontAlgn="b"/>
                      <a:r>
                        <a:rPr lang="en-US" sz="1200" b="0" i="0" u="none" strike="noStrike">
                          <a:solidFill>
                            <a:srgbClr val="000000"/>
                          </a:solidFill>
                          <a:latin typeface="Calibri"/>
                        </a:rPr>
                        <a:t>0.7</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0.597364</a:t>
                      </a:r>
                    </a:p>
                  </a:txBody>
                  <a:tcPr marL="0" marR="0" marT="0" marB="0" anchor="b">
                    <a:lnL>
                      <a:noFill/>
                    </a:lnL>
                    <a:lnR>
                      <a:noFill/>
                    </a:lnR>
                    <a:lnT>
                      <a:noFill/>
                    </a:lnT>
                    <a:lnB>
                      <a:noFill/>
                    </a:lnB>
                  </a:tcPr>
                </a:tc>
              </a:tr>
              <a:tr h="182042">
                <a:tc>
                  <a:txBody>
                    <a:bodyPr/>
                    <a:lstStyle/>
                    <a:p>
                      <a:pPr algn="r" fontAlgn="b"/>
                      <a:r>
                        <a:rPr lang="en-US" sz="1200" b="0" i="0" u="none" strike="noStrike">
                          <a:solidFill>
                            <a:srgbClr val="000000"/>
                          </a:solidFill>
                          <a:latin typeface="Calibri"/>
                        </a:rPr>
                        <a:t>0.8</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0.566507</a:t>
                      </a:r>
                    </a:p>
                  </a:txBody>
                  <a:tcPr marL="0" marR="0" marT="0" marB="0" anchor="b">
                    <a:lnL>
                      <a:noFill/>
                    </a:lnL>
                    <a:lnR>
                      <a:noFill/>
                    </a:lnR>
                    <a:lnT>
                      <a:noFill/>
                    </a:lnT>
                    <a:lnB>
                      <a:noFill/>
                    </a:lnB>
                  </a:tcPr>
                </a:tc>
              </a:tr>
              <a:tr h="182042">
                <a:tc>
                  <a:txBody>
                    <a:bodyPr/>
                    <a:lstStyle/>
                    <a:p>
                      <a:pPr algn="r" fontAlgn="b"/>
                      <a:r>
                        <a:rPr lang="en-US" sz="1200" b="0" i="0" u="none" strike="noStrike">
                          <a:solidFill>
                            <a:srgbClr val="000000"/>
                          </a:solidFill>
                          <a:latin typeface="Calibri"/>
                        </a:rPr>
                        <a:t>0.9</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0.538975</a:t>
                      </a:r>
                    </a:p>
                  </a:txBody>
                  <a:tcPr marL="0" marR="0" marT="0" marB="0" anchor="b">
                    <a:lnL>
                      <a:noFill/>
                    </a:lnL>
                    <a:lnR>
                      <a:noFill/>
                    </a:lnR>
                    <a:lnT>
                      <a:noFill/>
                    </a:lnT>
                    <a:lnB>
                      <a:noFill/>
                    </a:lnB>
                  </a:tcPr>
                </a:tc>
              </a:tr>
              <a:tr h="182042">
                <a:tc>
                  <a:txBody>
                    <a:bodyPr/>
                    <a:lstStyle/>
                    <a:p>
                      <a:pPr algn="r" fontAlgn="b"/>
                      <a:r>
                        <a:rPr lang="en-US" sz="1200" b="0" i="0" u="none" strike="noStrike">
                          <a:solidFill>
                            <a:srgbClr val="000000"/>
                          </a:solidFill>
                          <a:latin typeface="Calibri"/>
                        </a:rPr>
                        <a:t>1</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0.514231</a:t>
                      </a:r>
                    </a:p>
                  </a:txBody>
                  <a:tcPr marL="0" marR="0" marT="0" marB="0" anchor="b">
                    <a:lnL>
                      <a:noFill/>
                    </a:lnL>
                    <a:lnR>
                      <a:noFill/>
                    </a:lnR>
                    <a:lnT>
                      <a:noFill/>
                    </a:lnT>
                    <a:lnB>
                      <a:noFill/>
                    </a:lnB>
                  </a:tcPr>
                </a:tc>
              </a:tr>
              <a:tr h="182042">
                <a:tc>
                  <a:txBody>
                    <a:bodyPr/>
                    <a:lstStyle/>
                    <a:p>
                      <a:pPr algn="r" fontAlgn="b"/>
                      <a:r>
                        <a:rPr lang="en-US" sz="1200" b="0" i="0" u="none" strike="noStrike">
                          <a:solidFill>
                            <a:srgbClr val="000000"/>
                          </a:solidFill>
                          <a:latin typeface="Calibri"/>
                        </a:rPr>
                        <a:t>1.5</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0.420055</a:t>
                      </a:r>
                    </a:p>
                  </a:txBody>
                  <a:tcPr marL="0" marR="0" marT="0" marB="0" anchor="b">
                    <a:lnL>
                      <a:noFill/>
                    </a:lnL>
                    <a:lnR>
                      <a:noFill/>
                    </a:lnR>
                    <a:lnT>
                      <a:noFill/>
                    </a:lnT>
                    <a:lnB>
                      <a:noFill/>
                    </a:lnB>
                  </a:tcPr>
                </a:tc>
              </a:tr>
              <a:tr h="182042">
                <a:tc>
                  <a:txBody>
                    <a:bodyPr/>
                    <a:lstStyle/>
                    <a:p>
                      <a:pPr algn="r" fontAlgn="b"/>
                      <a:r>
                        <a:rPr lang="en-US" sz="1200" b="0" i="0" u="none" strike="noStrike">
                          <a:solidFill>
                            <a:srgbClr val="000000"/>
                          </a:solidFill>
                          <a:latin typeface="Calibri"/>
                        </a:rPr>
                        <a:t>2</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0.356572</a:t>
                      </a:r>
                    </a:p>
                  </a:txBody>
                  <a:tcPr marL="0" marR="0" marT="0" marB="0" anchor="b">
                    <a:lnL>
                      <a:noFill/>
                    </a:lnL>
                    <a:lnR>
                      <a:noFill/>
                    </a:lnR>
                    <a:lnT>
                      <a:noFill/>
                    </a:lnT>
                    <a:lnB>
                      <a:noFill/>
                    </a:lnB>
                  </a:tcPr>
                </a:tc>
              </a:tr>
              <a:tr h="182042">
                <a:tc>
                  <a:txBody>
                    <a:bodyPr/>
                    <a:lstStyle/>
                    <a:p>
                      <a:pPr algn="r" fontAlgn="b"/>
                      <a:r>
                        <a:rPr lang="en-US" sz="1200" b="0" i="0" u="none" strike="noStrike">
                          <a:solidFill>
                            <a:srgbClr val="000000"/>
                          </a:solidFill>
                          <a:latin typeface="Calibri"/>
                        </a:rPr>
                        <a:t>2.5</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0.310525</a:t>
                      </a:r>
                    </a:p>
                  </a:txBody>
                  <a:tcPr marL="0" marR="0" marT="0" marB="0" anchor="b">
                    <a:lnL>
                      <a:noFill/>
                    </a:lnL>
                    <a:lnR>
                      <a:noFill/>
                    </a:lnR>
                    <a:lnT>
                      <a:noFill/>
                    </a:lnT>
                    <a:lnB>
                      <a:noFill/>
                    </a:lnB>
                  </a:tcPr>
                </a:tc>
              </a:tr>
              <a:tr h="182042">
                <a:tc>
                  <a:txBody>
                    <a:bodyPr/>
                    <a:lstStyle/>
                    <a:p>
                      <a:pPr algn="r" fontAlgn="b"/>
                      <a:r>
                        <a:rPr lang="en-US" sz="1200" b="0" i="0" u="none" strike="noStrike">
                          <a:solidFill>
                            <a:srgbClr val="000000"/>
                          </a:solidFill>
                          <a:latin typeface="Calibri"/>
                        </a:rPr>
                        <a:t>3</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0.275438</a:t>
                      </a:r>
                    </a:p>
                  </a:txBody>
                  <a:tcPr marL="0" marR="0" marT="0" marB="0" anchor="b">
                    <a:lnL>
                      <a:noFill/>
                    </a:lnL>
                    <a:lnR>
                      <a:noFill/>
                    </a:lnR>
                    <a:lnT>
                      <a:noFill/>
                    </a:lnT>
                    <a:lnB>
                      <a:noFill/>
                    </a:lnB>
                  </a:tcPr>
                </a:tc>
              </a:tr>
              <a:tr h="182042">
                <a:tc>
                  <a:txBody>
                    <a:bodyPr/>
                    <a:lstStyle/>
                    <a:p>
                      <a:pPr algn="r" fontAlgn="b"/>
                      <a:r>
                        <a:rPr lang="en-US" sz="1200" b="0" i="0" u="none" strike="noStrike">
                          <a:solidFill>
                            <a:srgbClr val="000000"/>
                          </a:solidFill>
                          <a:latin typeface="Calibri"/>
                        </a:rPr>
                        <a:t>3.5</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0.247735</a:t>
                      </a:r>
                    </a:p>
                  </a:txBody>
                  <a:tcPr marL="0" marR="0" marT="0" marB="0" anchor="b">
                    <a:lnL>
                      <a:noFill/>
                    </a:lnL>
                    <a:lnR>
                      <a:noFill/>
                    </a:lnR>
                    <a:lnT>
                      <a:noFill/>
                    </a:lnT>
                    <a:lnB>
                      <a:noFill/>
                    </a:lnB>
                  </a:tcPr>
                </a:tc>
              </a:tr>
              <a:tr h="182042">
                <a:tc>
                  <a:txBody>
                    <a:bodyPr/>
                    <a:lstStyle/>
                    <a:p>
                      <a:pPr algn="r" fontAlgn="b"/>
                      <a:r>
                        <a:rPr lang="en-US" sz="1200" b="0" i="0" u="none" strike="noStrike">
                          <a:solidFill>
                            <a:srgbClr val="000000"/>
                          </a:solidFill>
                          <a:latin typeface="Calibri"/>
                        </a:rPr>
                        <a:t>4</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0.225263</a:t>
                      </a:r>
                    </a:p>
                  </a:txBody>
                  <a:tcPr marL="0" marR="0" marT="0" marB="0" anchor="b">
                    <a:lnL>
                      <a:noFill/>
                    </a:lnL>
                    <a:lnR>
                      <a:noFill/>
                    </a:lnR>
                    <a:lnT>
                      <a:noFill/>
                    </a:lnT>
                    <a:lnB>
                      <a:noFill/>
                    </a:lnB>
                  </a:tcPr>
                </a:tc>
              </a:tr>
              <a:tr h="182042">
                <a:tc>
                  <a:txBody>
                    <a:bodyPr/>
                    <a:lstStyle/>
                    <a:p>
                      <a:pPr algn="r" fontAlgn="b"/>
                      <a:r>
                        <a:rPr lang="en-US" sz="1200" b="0" i="0" u="none" strike="noStrike">
                          <a:solidFill>
                            <a:srgbClr val="000000"/>
                          </a:solidFill>
                          <a:latin typeface="Calibri"/>
                        </a:rPr>
                        <a:t>4.5</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0.206641</a:t>
                      </a:r>
                    </a:p>
                  </a:txBody>
                  <a:tcPr marL="0" marR="0" marT="0" marB="0" anchor="b">
                    <a:lnL>
                      <a:noFill/>
                    </a:lnL>
                    <a:lnR>
                      <a:noFill/>
                    </a:lnR>
                    <a:lnT>
                      <a:noFill/>
                    </a:lnT>
                    <a:lnB>
                      <a:noFill/>
                    </a:lnB>
                  </a:tcPr>
                </a:tc>
              </a:tr>
              <a:tr h="182042">
                <a:tc>
                  <a:txBody>
                    <a:bodyPr/>
                    <a:lstStyle/>
                    <a:p>
                      <a:pPr algn="r" fontAlgn="b"/>
                      <a:r>
                        <a:rPr lang="en-US" sz="1200" b="0" i="0" u="none" strike="noStrike">
                          <a:solidFill>
                            <a:srgbClr val="000000"/>
                          </a:solidFill>
                          <a:latin typeface="Calibri"/>
                        </a:rPr>
                        <a:t>5</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0.190941</a:t>
                      </a:r>
                    </a:p>
                  </a:txBody>
                  <a:tcPr marL="0" marR="0" marT="0" marB="0" anchor="b">
                    <a:lnL>
                      <a:noFill/>
                    </a:lnL>
                    <a:lnR>
                      <a:noFill/>
                    </a:lnR>
                    <a:lnT>
                      <a:noFill/>
                    </a:lnT>
                    <a:lnB>
                      <a:noFill/>
                    </a:lnB>
                  </a:tcPr>
                </a:tc>
              </a:tr>
              <a:tr h="182042">
                <a:tc>
                  <a:txBody>
                    <a:bodyPr/>
                    <a:lstStyle/>
                    <a:p>
                      <a:pPr algn="r" fontAlgn="b"/>
                      <a:r>
                        <a:rPr lang="en-US" sz="1200" b="0" i="0" u="none" strike="noStrike">
                          <a:solidFill>
                            <a:srgbClr val="000000"/>
                          </a:solidFill>
                          <a:latin typeface="Calibri"/>
                        </a:rPr>
                        <a:t>10</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0.109304</a:t>
                      </a:r>
                    </a:p>
                  </a:txBody>
                  <a:tcPr marL="0" marR="0" marT="0" marB="0" anchor="b">
                    <a:lnL>
                      <a:noFill/>
                    </a:lnL>
                    <a:lnR>
                      <a:noFill/>
                    </a:lnR>
                    <a:lnT>
                      <a:noFill/>
                    </a:lnT>
                    <a:lnB>
                      <a:noFill/>
                    </a:lnB>
                  </a:tcPr>
                </a:tc>
              </a:tr>
              <a:tr h="182042">
                <a:tc>
                  <a:txBody>
                    <a:bodyPr/>
                    <a:lstStyle/>
                    <a:p>
                      <a:pPr algn="r" fontAlgn="b"/>
                      <a:r>
                        <a:rPr lang="en-US" sz="1200" b="0" i="0" u="none" strike="noStrike">
                          <a:solidFill>
                            <a:srgbClr val="000000"/>
                          </a:solidFill>
                          <a:latin typeface="Calibri"/>
                        </a:rPr>
                        <a:t>15</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0.076912</a:t>
                      </a:r>
                    </a:p>
                  </a:txBody>
                  <a:tcPr marL="0" marR="0" marT="0" marB="0" anchor="b">
                    <a:lnL>
                      <a:noFill/>
                    </a:lnL>
                    <a:lnR>
                      <a:noFill/>
                    </a:lnR>
                    <a:lnT>
                      <a:noFill/>
                    </a:lnT>
                    <a:lnB>
                      <a:noFill/>
                    </a:lnB>
                  </a:tcPr>
                </a:tc>
              </a:tr>
              <a:tr h="182042">
                <a:tc>
                  <a:txBody>
                    <a:bodyPr/>
                    <a:lstStyle/>
                    <a:p>
                      <a:pPr algn="r" fontAlgn="b"/>
                      <a:r>
                        <a:rPr lang="en-US" sz="1200" b="0" i="0" u="none" strike="noStrike">
                          <a:solidFill>
                            <a:srgbClr val="000000"/>
                          </a:solidFill>
                          <a:latin typeface="Calibri"/>
                        </a:rPr>
                        <a:t>20</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0.059422</a:t>
                      </a:r>
                    </a:p>
                  </a:txBody>
                  <a:tcPr marL="0" marR="0" marT="0" marB="0" anchor="b">
                    <a:lnL>
                      <a:noFill/>
                    </a:lnL>
                    <a:lnR>
                      <a:noFill/>
                    </a:lnR>
                    <a:lnT>
                      <a:noFill/>
                    </a:lnT>
                    <a:lnB>
                      <a:noFill/>
                    </a:lnB>
                  </a:tcPr>
                </a:tc>
              </a:tr>
              <a:tr h="182042">
                <a:tc>
                  <a:txBody>
                    <a:bodyPr/>
                    <a:lstStyle/>
                    <a:p>
                      <a:pPr algn="r" fontAlgn="b"/>
                      <a:r>
                        <a:rPr lang="en-US" sz="1200" b="0" i="0" u="none" strike="noStrike">
                          <a:solidFill>
                            <a:srgbClr val="000000"/>
                          </a:solidFill>
                          <a:latin typeface="Calibri"/>
                        </a:rPr>
                        <a:t>25</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0.048448</a:t>
                      </a:r>
                    </a:p>
                  </a:txBody>
                  <a:tcPr marL="0" marR="0" marT="0" marB="0" anchor="b">
                    <a:lnL>
                      <a:noFill/>
                    </a:lnL>
                    <a:lnR>
                      <a:noFill/>
                    </a:lnR>
                    <a:lnT>
                      <a:noFill/>
                    </a:lnT>
                    <a:lnB>
                      <a:noFill/>
                    </a:lnB>
                  </a:tcPr>
                </a:tc>
              </a:tr>
              <a:tr h="182042">
                <a:tc>
                  <a:txBody>
                    <a:bodyPr/>
                    <a:lstStyle/>
                    <a:p>
                      <a:pPr algn="r" fontAlgn="b"/>
                      <a:r>
                        <a:rPr lang="en-US" sz="1200" b="0" i="0" u="none" strike="noStrike">
                          <a:solidFill>
                            <a:srgbClr val="000000"/>
                          </a:solidFill>
                          <a:latin typeface="Calibri"/>
                        </a:rPr>
                        <a:t>30</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0.040913</a:t>
                      </a:r>
                    </a:p>
                  </a:txBody>
                  <a:tcPr marL="0" marR="0" marT="0" marB="0" anchor="b">
                    <a:lnL>
                      <a:noFill/>
                    </a:lnL>
                    <a:lnR>
                      <a:noFill/>
                    </a:lnR>
                    <a:lnT>
                      <a:noFill/>
                    </a:lnT>
                    <a:lnB>
                      <a:noFill/>
                    </a:lnB>
                  </a:tcPr>
                </a:tc>
              </a:tr>
              <a:tr h="182042">
                <a:tc>
                  <a:txBody>
                    <a:bodyPr/>
                    <a:lstStyle/>
                    <a:p>
                      <a:pPr algn="r" fontAlgn="b"/>
                      <a:r>
                        <a:rPr lang="en-US" sz="1200" b="0" i="0" u="none" strike="noStrike">
                          <a:solidFill>
                            <a:srgbClr val="000000"/>
                          </a:solidFill>
                          <a:latin typeface="Calibri"/>
                        </a:rPr>
                        <a:t>35</a:t>
                      </a:r>
                    </a:p>
                  </a:txBody>
                  <a:tcPr marL="0" marR="0" marT="0" marB="0" anchor="b">
                    <a:lnL>
                      <a:noFill/>
                    </a:lnL>
                    <a:lnR>
                      <a:noFill/>
                    </a:lnR>
                    <a:lnT>
                      <a:noFill/>
                    </a:lnT>
                    <a:lnB>
                      <a:noFill/>
                    </a:lnB>
                  </a:tcPr>
                </a:tc>
                <a:tc>
                  <a:txBody>
                    <a:bodyPr/>
                    <a:lstStyle/>
                    <a:p>
                      <a:pPr algn="r" fontAlgn="b"/>
                      <a:r>
                        <a:rPr lang="en-US" sz="1200" b="0" i="0" u="none" strike="noStrike">
                          <a:solidFill>
                            <a:srgbClr val="000000"/>
                          </a:solidFill>
                          <a:latin typeface="Calibri"/>
                        </a:rPr>
                        <a:t>0.035415</a:t>
                      </a:r>
                    </a:p>
                  </a:txBody>
                  <a:tcPr marL="0" marR="0" marT="0" marB="0" anchor="b">
                    <a:lnL>
                      <a:noFill/>
                    </a:lnL>
                    <a:lnR>
                      <a:noFill/>
                    </a:lnR>
                    <a:lnT>
                      <a:noFill/>
                    </a:lnT>
                    <a:lnB>
                      <a:noFill/>
                    </a:lnB>
                  </a:tcPr>
                </a:tc>
              </a:tr>
              <a:tr h="182042">
                <a:tc>
                  <a:txBody>
                    <a:bodyPr/>
                    <a:lstStyle/>
                    <a:p>
                      <a:pPr algn="r" fontAlgn="b"/>
                      <a:r>
                        <a:rPr lang="en-US" sz="1200" b="0" i="0" u="none" strike="noStrike">
                          <a:solidFill>
                            <a:srgbClr val="000000"/>
                          </a:solidFill>
                          <a:latin typeface="Calibri"/>
                        </a:rPr>
                        <a:t>40</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0.031225</a:t>
                      </a:r>
                    </a:p>
                  </a:txBody>
                  <a:tcPr marL="0" marR="0" marT="0" marB="0" anchor="b">
                    <a:lnL>
                      <a:noFill/>
                    </a:lnL>
                    <a:lnR>
                      <a:noFill/>
                    </a:lnR>
                    <a:lnT>
                      <a:noFill/>
                    </a:lnT>
                    <a:lnB>
                      <a:noFill/>
                    </a:lnB>
                  </a:tcPr>
                </a:tc>
              </a:tr>
              <a:tr h="182042">
                <a:tc>
                  <a:txBody>
                    <a:bodyPr/>
                    <a:lstStyle/>
                    <a:p>
                      <a:pPr algn="r" fontAlgn="b"/>
                      <a:r>
                        <a:rPr lang="en-US" sz="1200" b="0" i="0" u="none" strike="noStrike">
                          <a:solidFill>
                            <a:srgbClr val="000000"/>
                          </a:solidFill>
                          <a:latin typeface="Calibri"/>
                        </a:rPr>
                        <a:t>45</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0.027925</a:t>
                      </a:r>
                    </a:p>
                  </a:txBody>
                  <a:tcPr marL="0" marR="0" marT="0" marB="0" anchor="b">
                    <a:lnL>
                      <a:noFill/>
                    </a:lnL>
                    <a:lnR>
                      <a:noFill/>
                    </a:lnR>
                    <a:lnT>
                      <a:noFill/>
                    </a:lnT>
                    <a:lnB>
                      <a:noFill/>
                    </a:lnB>
                  </a:tcPr>
                </a:tc>
              </a:tr>
              <a:tr h="182042">
                <a:tc>
                  <a:txBody>
                    <a:bodyPr/>
                    <a:lstStyle/>
                    <a:p>
                      <a:pPr algn="r" fontAlgn="b"/>
                      <a:r>
                        <a:rPr lang="en-US" sz="1200" b="0" i="0" u="none" strike="noStrike">
                          <a:solidFill>
                            <a:srgbClr val="000000"/>
                          </a:solidFill>
                          <a:latin typeface="Calibri"/>
                        </a:rPr>
                        <a:t>50</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0.025258</a:t>
                      </a:r>
                    </a:p>
                  </a:txBody>
                  <a:tcPr marL="0" marR="0" marT="0" marB="0" anchor="b">
                    <a:lnL>
                      <a:noFill/>
                    </a:lnL>
                    <a:lnR>
                      <a:noFill/>
                    </a:lnR>
                    <a:lnT>
                      <a:noFill/>
                    </a:lnT>
                    <a:lnB>
                      <a:noFill/>
                    </a:lnB>
                  </a:tcPr>
                </a:tc>
              </a:tr>
              <a:tr h="182042">
                <a:tc>
                  <a:txBody>
                    <a:bodyPr/>
                    <a:lstStyle/>
                    <a:p>
                      <a:pPr algn="r" fontAlgn="b"/>
                      <a:r>
                        <a:rPr lang="en-US" sz="1200" b="0" i="0" u="none" strike="noStrike">
                          <a:solidFill>
                            <a:srgbClr val="000000"/>
                          </a:solidFill>
                          <a:latin typeface="Calibri"/>
                        </a:rPr>
                        <a:t>500</a:t>
                      </a:r>
                    </a:p>
                  </a:txBody>
                  <a:tcPr marL="0" marR="0" marT="0" marB="0" anchor="b">
                    <a:lnL>
                      <a:noFill/>
                    </a:lnL>
                    <a:lnR>
                      <a:noFill/>
                    </a:lnR>
                    <a:lnT>
                      <a:noFill/>
                    </a:lnT>
                    <a:lnB>
                      <a:noFill/>
                    </a:lnB>
                  </a:tcPr>
                </a:tc>
                <a:tc>
                  <a:txBody>
                    <a:bodyPr/>
                    <a:lstStyle/>
                    <a:p>
                      <a:pPr algn="r" fontAlgn="b"/>
                      <a:r>
                        <a:rPr lang="en-US" sz="1200" b="0" i="0" u="none" strike="noStrike" dirty="0">
                          <a:solidFill>
                            <a:srgbClr val="000000"/>
                          </a:solidFill>
                          <a:latin typeface="Calibri"/>
                        </a:rPr>
                        <a:t>0.002646</a:t>
                      </a:r>
                    </a:p>
                  </a:txBody>
                  <a:tcPr marL="0" marR="0" marT="0" marB="0" anchor="b">
                    <a:lnL>
                      <a:noFill/>
                    </a:lnL>
                    <a:lnR>
                      <a:noFill/>
                    </a:lnR>
                    <a:lnT>
                      <a:noFill/>
                    </a:lnT>
                    <a:lnB>
                      <a:noFill/>
                    </a:lnB>
                  </a:tcPr>
                </a:tc>
              </a:tr>
            </a:tbl>
          </a:graphicData>
        </a:graphic>
      </p:graphicFrame>
      <p:sp>
        <p:nvSpPr>
          <p:cNvPr id="3" name="Slide Number Placeholder 2"/>
          <p:cNvSpPr>
            <a:spLocks noGrp="1"/>
          </p:cNvSpPr>
          <p:nvPr>
            <p:ph type="sldNum" sz="quarter" idx="12"/>
          </p:nvPr>
        </p:nvSpPr>
        <p:spPr/>
        <p:txBody>
          <a:bodyPr/>
          <a:lstStyle/>
          <a:p>
            <a:fld id="{0DF7440C-D25B-4954-BC09-5BBAAA513C42}" type="slidenum">
              <a:rPr lang="en-US" smtClean="0"/>
              <a:pPr/>
              <a:t>48</a:t>
            </a:fld>
            <a:endParaRPr lang="en-US"/>
          </a:p>
        </p:txBody>
      </p:sp>
      <p:sp>
        <p:nvSpPr>
          <p:cNvPr id="7" name="Can 6"/>
          <p:cNvSpPr/>
          <p:nvPr/>
        </p:nvSpPr>
        <p:spPr>
          <a:xfrm>
            <a:off x="3635896" y="2708920"/>
            <a:ext cx="720080" cy="1728192"/>
          </a:xfrm>
          <a:prstGeom prst="can">
            <a:avLst>
              <a:gd name="adj" fmla="val 42058"/>
            </a:avLst>
          </a:prstGeom>
          <a:solidFill>
            <a:srgbClr val="0055A0"/>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851920" y="4581128"/>
            <a:ext cx="327334" cy="369332"/>
          </a:xfrm>
          <a:prstGeom prst="rect">
            <a:avLst/>
          </a:prstGeom>
          <a:noFill/>
        </p:spPr>
        <p:txBody>
          <a:bodyPr wrap="none" rtlCol="0">
            <a:spAutoFit/>
          </a:bodyPr>
          <a:lstStyle/>
          <a:p>
            <a:r>
              <a:rPr lang="en-US" dirty="0" smtClean="0"/>
              <a:t>D</a:t>
            </a:r>
            <a:endParaRPr lang="en-US" dirty="0"/>
          </a:p>
        </p:txBody>
      </p:sp>
      <p:sp>
        <p:nvSpPr>
          <p:cNvPr id="12" name="TextBox 11"/>
          <p:cNvSpPr txBox="1"/>
          <p:nvPr/>
        </p:nvSpPr>
        <p:spPr>
          <a:xfrm>
            <a:off x="3203848" y="3356992"/>
            <a:ext cx="360040" cy="461665"/>
          </a:xfrm>
          <a:prstGeom prst="rect">
            <a:avLst/>
          </a:prstGeom>
          <a:noFill/>
        </p:spPr>
        <p:txBody>
          <a:bodyPr wrap="square" rtlCol="0">
            <a:spAutoFit/>
          </a:bodyPr>
          <a:lstStyle/>
          <a:p>
            <a:r>
              <a:rPr lang="en-US" sz="2400" dirty="0" smtClean="0">
                <a:latin typeface="Freestyle Script" pitchFamily="66" charset="0"/>
              </a:rPr>
              <a:t>l</a:t>
            </a:r>
            <a:endParaRPr lang="en-US" sz="2400" dirty="0">
              <a:latin typeface="Freestyle Script" pitchFamily="66" charset="0"/>
            </a:endParaRPr>
          </a:p>
        </p:txBody>
      </p:sp>
      <p:cxnSp>
        <p:nvCxnSpPr>
          <p:cNvPr id="14" name="Straight Arrow Connector 13"/>
          <p:cNvCxnSpPr/>
          <p:nvPr/>
        </p:nvCxnSpPr>
        <p:spPr>
          <a:xfrm>
            <a:off x="3635896" y="4581128"/>
            <a:ext cx="648072"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3419872" y="2780928"/>
            <a:ext cx="0" cy="158417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969756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1187624" y="2564904"/>
            <a:ext cx="576064" cy="504056"/>
          </a:xfrm>
          <a:prstGeom prst="rect">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27584" y="107721"/>
            <a:ext cx="7560840" cy="553998"/>
          </a:xfrm>
        </p:spPr>
        <p:txBody>
          <a:bodyPr/>
          <a:lstStyle/>
          <a:p>
            <a:r>
              <a:rPr lang="en-US" dirty="0" smtClean="0"/>
              <a:t>Pumping speed measurement</a:t>
            </a:r>
            <a:endParaRPr lang="en-US" dirty="0"/>
          </a:p>
        </p:txBody>
      </p:sp>
      <p:sp>
        <p:nvSpPr>
          <p:cNvPr id="3" name="Slide Number Placeholder 2"/>
          <p:cNvSpPr>
            <a:spLocks noGrp="1"/>
          </p:cNvSpPr>
          <p:nvPr>
            <p:ph type="sldNum" sz="quarter" idx="12"/>
          </p:nvPr>
        </p:nvSpPr>
        <p:spPr/>
        <p:txBody>
          <a:bodyPr/>
          <a:lstStyle/>
          <a:p>
            <a:fld id="{0DF7440C-D25B-4954-BC09-5BBAAA513C42}" type="slidenum">
              <a:rPr lang="en-US" smtClean="0"/>
              <a:pPr/>
              <a:t>49</a:t>
            </a:fld>
            <a:endParaRPr lang="en-US"/>
          </a:p>
        </p:txBody>
      </p:sp>
      <p:grpSp>
        <p:nvGrpSpPr>
          <p:cNvPr id="5" name="Group 4"/>
          <p:cNvGrpSpPr/>
          <p:nvPr/>
        </p:nvGrpSpPr>
        <p:grpSpPr>
          <a:xfrm>
            <a:off x="409185" y="2479248"/>
            <a:ext cx="1440169" cy="1448795"/>
            <a:chOff x="395527" y="4639488"/>
            <a:chExt cx="1440169" cy="1448795"/>
          </a:xfrm>
        </p:grpSpPr>
        <p:grpSp>
          <p:nvGrpSpPr>
            <p:cNvPr id="7" name="Group 52"/>
            <p:cNvGrpSpPr/>
            <p:nvPr/>
          </p:nvGrpSpPr>
          <p:grpSpPr>
            <a:xfrm>
              <a:off x="395527" y="4639488"/>
              <a:ext cx="1440169" cy="1448795"/>
              <a:chOff x="409185" y="4677292"/>
              <a:chExt cx="1440169" cy="1448795"/>
            </a:xfrm>
          </p:grpSpPr>
          <p:sp>
            <p:nvSpPr>
              <p:cNvPr id="10" name="Rectangle 9"/>
              <p:cNvSpPr/>
              <p:nvPr/>
            </p:nvSpPr>
            <p:spPr>
              <a:xfrm>
                <a:off x="1057266" y="5261991"/>
                <a:ext cx="792088" cy="864096"/>
              </a:xfrm>
              <a:prstGeom prst="rect">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409185" y="4677292"/>
                <a:ext cx="476760" cy="490408"/>
              </a:xfrm>
              <a:prstGeom prst="ellipse">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Connector 12"/>
              <p:cNvCxnSpPr/>
              <p:nvPr/>
            </p:nvCxnSpPr>
            <p:spPr>
              <a:xfrm>
                <a:off x="860385" y="4905445"/>
                <a:ext cx="327239" cy="1519"/>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24296" y="4681648"/>
                <a:ext cx="184731" cy="276999"/>
              </a:xfrm>
              <a:prstGeom prst="rect">
                <a:avLst/>
              </a:prstGeom>
              <a:noFill/>
            </p:spPr>
            <p:txBody>
              <a:bodyPr wrap="none" rtlCol="0">
                <a:spAutoFit/>
              </a:bodyPr>
              <a:lstStyle/>
              <a:p>
                <a:endParaRPr lang="en-GB" i="1" baseline="-25000" dirty="0">
                  <a:latin typeface="Calibri" pitchFamily="34" charset="0"/>
                  <a:cs typeface="Calibri" pitchFamily="34" charset="0"/>
                </a:endParaRPr>
              </a:p>
            </p:txBody>
          </p:sp>
        </p:grpSp>
        <p:sp>
          <p:nvSpPr>
            <p:cNvPr id="6" name="TextBox 5"/>
            <p:cNvSpPr txBox="1"/>
            <p:nvPr/>
          </p:nvSpPr>
          <p:spPr>
            <a:xfrm>
              <a:off x="1317982" y="4797152"/>
              <a:ext cx="332142" cy="461665"/>
            </a:xfrm>
            <a:prstGeom prst="rect">
              <a:avLst/>
            </a:prstGeom>
            <a:noFill/>
          </p:spPr>
          <p:txBody>
            <a:bodyPr wrap="none" rtlCol="0">
              <a:spAutoFit/>
            </a:bodyPr>
            <a:lstStyle/>
            <a:p>
              <a:r>
                <a:rPr lang="en-GB" sz="2400" i="1" dirty="0" smtClean="0">
                  <a:latin typeface="Cambria" pitchFamily="18" charset="0"/>
                  <a:cs typeface="Calibri" pitchFamily="34" charset="0"/>
                </a:rPr>
                <a:t>S</a:t>
              </a:r>
              <a:endParaRPr lang="en-GB" sz="2400" i="1" baseline="-25000" dirty="0">
                <a:latin typeface="Cambria" pitchFamily="18" charset="0"/>
                <a:cs typeface="Calibri" pitchFamily="34" charset="0"/>
              </a:endParaRPr>
            </a:p>
          </p:txBody>
        </p:sp>
      </p:grpSp>
      <p:sp>
        <p:nvSpPr>
          <p:cNvPr id="30" name="TextBox 29"/>
          <p:cNvSpPr txBox="1"/>
          <p:nvPr/>
        </p:nvSpPr>
        <p:spPr>
          <a:xfrm>
            <a:off x="3131840" y="1124744"/>
            <a:ext cx="5544616" cy="646331"/>
          </a:xfrm>
          <a:prstGeom prst="rect">
            <a:avLst/>
          </a:prstGeom>
          <a:noFill/>
        </p:spPr>
        <p:txBody>
          <a:bodyPr wrap="square" rtlCol="0">
            <a:spAutoFit/>
          </a:bodyPr>
          <a:lstStyle/>
          <a:p>
            <a:r>
              <a:rPr lang="en-US" dirty="0" smtClean="0"/>
              <a:t>Introduce a known throughput </a:t>
            </a:r>
            <a:r>
              <a:rPr lang="en-US" i="1" dirty="0" err="1" smtClean="0">
                <a:latin typeface="Cambria" pitchFamily="18" charset="0"/>
              </a:rPr>
              <a:t>q</a:t>
            </a:r>
            <a:r>
              <a:rPr lang="en-US" i="1" baseline="-25000" dirty="0" err="1" smtClean="0">
                <a:latin typeface="Cambria" pitchFamily="18" charset="0"/>
              </a:rPr>
              <a:t>pV</a:t>
            </a:r>
            <a:r>
              <a:rPr lang="en-US" dirty="0" smtClean="0"/>
              <a:t> above the pump and measure pressure </a:t>
            </a:r>
            <a:r>
              <a:rPr lang="en-US" i="1" dirty="0" smtClean="0">
                <a:latin typeface="Cambria" pitchFamily="18" charset="0"/>
              </a:rPr>
              <a:t>p</a:t>
            </a:r>
            <a:r>
              <a:rPr lang="en-US" dirty="0" smtClean="0"/>
              <a:t> at the inlet</a:t>
            </a:r>
            <a:endParaRPr lang="en-US" dirty="0"/>
          </a:p>
        </p:txBody>
      </p:sp>
      <p:grpSp>
        <p:nvGrpSpPr>
          <p:cNvPr id="4" name="Group 3"/>
          <p:cNvGrpSpPr/>
          <p:nvPr/>
        </p:nvGrpSpPr>
        <p:grpSpPr>
          <a:xfrm>
            <a:off x="3419872" y="1988840"/>
            <a:ext cx="5343401" cy="876673"/>
            <a:chOff x="3419872" y="1988840"/>
            <a:chExt cx="5343401" cy="876673"/>
          </a:xfrm>
        </p:grpSpPr>
        <p:graphicFrame>
          <p:nvGraphicFramePr>
            <p:cNvPr id="31" name="Object 30"/>
            <p:cNvGraphicFramePr>
              <a:graphicFrameLocks noChangeAspect="1"/>
            </p:cNvGraphicFramePr>
            <p:nvPr>
              <p:extLst>
                <p:ext uri="{D42A27DB-BD31-4B8C-83A1-F6EECF244321}">
                  <p14:modId xmlns:p14="http://schemas.microsoft.com/office/powerpoint/2010/main" val="1159869237"/>
                </p:ext>
              </p:extLst>
            </p:nvPr>
          </p:nvGraphicFramePr>
          <p:xfrm>
            <a:off x="3419872" y="1988840"/>
            <a:ext cx="1363712" cy="876673"/>
          </p:xfrm>
          <a:graphic>
            <a:graphicData uri="http://schemas.openxmlformats.org/presentationml/2006/ole">
              <mc:AlternateContent xmlns:mc="http://schemas.openxmlformats.org/markup-compatibility/2006">
                <mc:Choice xmlns:v="urn:schemas-microsoft-com:vml" Requires="v">
                  <p:oleObj spid="_x0000_s450619" name="Equation" r:id="rId3" imgW="711000" imgH="457200" progId="Equation.3">
                    <p:embed/>
                  </p:oleObj>
                </mc:Choice>
                <mc:Fallback>
                  <p:oleObj name="Equation" r:id="rId3" imgW="71100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872" y="1988840"/>
                          <a:ext cx="1363712" cy="87667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9539" name="Object 3"/>
            <p:cNvGraphicFramePr>
              <a:graphicFrameLocks noChangeAspect="1"/>
            </p:cNvGraphicFramePr>
            <p:nvPr>
              <p:extLst>
                <p:ext uri="{D42A27DB-BD31-4B8C-83A1-F6EECF244321}">
                  <p14:modId xmlns:p14="http://schemas.microsoft.com/office/powerpoint/2010/main" val="3260459080"/>
                </p:ext>
              </p:extLst>
            </p:nvPr>
          </p:nvGraphicFramePr>
          <p:xfrm>
            <a:off x="5436096" y="2132856"/>
            <a:ext cx="633413" cy="438150"/>
          </p:xfrm>
          <a:graphic>
            <a:graphicData uri="http://schemas.openxmlformats.org/presentationml/2006/ole">
              <mc:AlternateContent xmlns:mc="http://schemas.openxmlformats.org/markup-compatibility/2006">
                <mc:Choice xmlns:v="urn:schemas-microsoft-com:vml" Requires="v">
                  <p:oleObj spid="_x0000_s450620" name="Equation" r:id="rId5" imgW="330120" imgH="228600" progId="Equation.3">
                    <p:embed/>
                  </p:oleObj>
                </mc:Choice>
                <mc:Fallback>
                  <p:oleObj name="Equation" r:id="rId5" imgW="33012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36096" y="2132856"/>
                          <a:ext cx="633413" cy="438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 name="TextBox 32"/>
            <p:cNvSpPr txBox="1"/>
            <p:nvPr/>
          </p:nvSpPr>
          <p:spPr>
            <a:xfrm>
              <a:off x="6150694" y="2132856"/>
              <a:ext cx="1619739" cy="369332"/>
            </a:xfrm>
            <a:prstGeom prst="rect">
              <a:avLst/>
            </a:prstGeom>
            <a:noFill/>
          </p:spPr>
          <p:txBody>
            <a:bodyPr wrap="none" rtlCol="0">
              <a:spAutoFit/>
            </a:bodyPr>
            <a:lstStyle/>
            <a:p>
              <a:r>
                <a:rPr lang="en-US" dirty="0" smtClean="0"/>
                <a:t>Pressure when </a:t>
              </a:r>
              <a:endParaRPr lang="en-US" dirty="0"/>
            </a:p>
          </p:txBody>
        </p:sp>
        <p:graphicFrame>
          <p:nvGraphicFramePr>
            <p:cNvPr id="449540" name="Object 4"/>
            <p:cNvGraphicFramePr>
              <a:graphicFrameLocks noChangeAspect="1"/>
            </p:cNvGraphicFramePr>
            <p:nvPr>
              <p:extLst>
                <p:ext uri="{D42A27DB-BD31-4B8C-83A1-F6EECF244321}">
                  <p14:modId xmlns:p14="http://schemas.microsoft.com/office/powerpoint/2010/main" val="211253833"/>
                </p:ext>
              </p:extLst>
            </p:nvPr>
          </p:nvGraphicFramePr>
          <p:xfrm>
            <a:off x="7812360" y="2132856"/>
            <a:ext cx="950913" cy="463550"/>
          </p:xfrm>
          <a:graphic>
            <a:graphicData uri="http://schemas.openxmlformats.org/presentationml/2006/ole">
              <mc:AlternateContent xmlns:mc="http://schemas.openxmlformats.org/markup-compatibility/2006">
                <mc:Choice xmlns:v="urn:schemas-microsoft-com:vml" Requires="v">
                  <p:oleObj spid="_x0000_s450621" name="Equation" r:id="rId7" imgW="495000" imgH="241200" progId="Equation.3">
                    <p:embed/>
                  </p:oleObj>
                </mc:Choice>
                <mc:Fallback>
                  <p:oleObj name="Equation" r:id="rId7" imgW="495000" imgH="24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12360" y="2132856"/>
                          <a:ext cx="950913" cy="463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35" name="Rectangle 34"/>
          <p:cNvSpPr/>
          <p:nvPr/>
        </p:nvSpPr>
        <p:spPr>
          <a:xfrm>
            <a:off x="2987824" y="3212976"/>
            <a:ext cx="5904656" cy="646331"/>
          </a:xfrm>
          <a:prstGeom prst="rect">
            <a:avLst/>
          </a:prstGeom>
        </p:spPr>
        <p:txBody>
          <a:bodyPr wrap="square">
            <a:spAutoFit/>
          </a:bodyPr>
          <a:lstStyle/>
          <a:p>
            <a:r>
              <a:rPr lang="en-US" dirty="0" smtClean="0"/>
              <a:t>Gas flow </a:t>
            </a:r>
            <a:r>
              <a:rPr lang="en-US" i="1" dirty="0" err="1" smtClean="0">
                <a:latin typeface="Cambria" pitchFamily="18" charset="0"/>
              </a:rPr>
              <a:t>q</a:t>
            </a:r>
            <a:r>
              <a:rPr lang="en-US" i="1" baseline="-25000" dirty="0" err="1" smtClean="0">
                <a:latin typeface="Cambria" pitchFamily="18" charset="0"/>
              </a:rPr>
              <a:t>pV</a:t>
            </a:r>
            <a:r>
              <a:rPr lang="en-US" dirty="0" smtClean="0"/>
              <a:t> may be measured by a precise </a:t>
            </a:r>
            <a:r>
              <a:rPr lang="en-US" dirty="0" err="1" smtClean="0"/>
              <a:t>flowmeter</a:t>
            </a:r>
            <a:r>
              <a:rPr lang="en-US" dirty="0" smtClean="0"/>
              <a:t> or in a double-dome with known conductance between the domes</a:t>
            </a:r>
            <a:endParaRPr lang="en-US" dirty="0"/>
          </a:p>
        </p:txBody>
      </p:sp>
      <p:sp>
        <p:nvSpPr>
          <p:cNvPr id="36" name="Rectangle 35"/>
          <p:cNvSpPr/>
          <p:nvPr/>
        </p:nvSpPr>
        <p:spPr>
          <a:xfrm>
            <a:off x="2987824" y="4161854"/>
            <a:ext cx="5832648" cy="923330"/>
          </a:xfrm>
          <a:prstGeom prst="rect">
            <a:avLst/>
          </a:prstGeom>
        </p:spPr>
        <p:txBody>
          <a:bodyPr wrap="square">
            <a:spAutoFit/>
          </a:bodyPr>
          <a:lstStyle/>
          <a:p>
            <a:r>
              <a:rPr lang="en-US" dirty="0" smtClean="0"/>
              <a:t>Measure pressure </a:t>
            </a:r>
            <a:r>
              <a:rPr lang="en-US" i="1" dirty="0" smtClean="0">
                <a:latin typeface="Cambria" pitchFamily="18" charset="0"/>
              </a:rPr>
              <a:t>p</a:t>
            </a:r>
            <a:r>
              <a:rPr lang="en-US" dirty="0" smtClean="0"/>
              <a:t> in front of the pump is problematic: directional gas flow!</a:t>
            </a:r>
          </a:p>
          <a:p>
            <a:r>
              <a:rPr lang="en-US" dirty="0" smtClean="0"/>
              <a:t>Pressure is defined in an enclosed system, at equilibrium.</a:t>
            </a:r>
            <a:endParaRPr lang="en-US" dirty="0"/>
          </a:p>
        </p:txBody>
      </p:sp>
      <p:cxnSp>
        <p:nvCxnSpPr>
          <p:cNvPr id="40" name="Straight Connector 39"/>
          <p:cNvCxnSpPr>
            <a:endCxn id="22" idx="0"/>
          </p:cNvCxnSpPr>
          <p:nvPr/>
        </p:nvCxnSpPr>
        <p:spPr>
          <a:xfrm>
            <a:off x="1475656" y="1916832"/>
            <a:ext cx="0" cy="648072"/>
          </a:xfrm>
          <a:prstGeom prst="line">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259632" y="1412776"/>
            <a:ext cx="570990" cy="461665"/>
          </a:xfrm>
          <a:prstGeom prst="rect">
            <a:avLst/>
          </a:prstGeom>
          <a:noFill/>
        </p:spPr>
        <p:txBody>
          <a:bodyPr wrap="none" rtlCol="0">
            <a:spAutoFit/>
          </a:bodyPr>
          <a:lstStyle/>
          <a:p>
            <a:r>
              <a:rPr lang="en-GB" sz="2400" i="1" dirty="0" err="1" smtClean="0">
                <a:latin typeface="Cambria" pitchFamily="18" charset="0"/>
                <a:cs typeface="Calibri" pitchFamily="34" charset="0"/>
              </a:rPr>
              <a:t>q</a:t>
            </a:r>
            <a:r>
              <a:rPr lang="en-GB" sz="2400" i="1" baseline="-25000" dirty="0" err="1" smtClean="0">
                <a:latin typeface="Cambria" pitchFamily="18" charset="0"/>
                <a:cs typeface="Calibri" pitchFamily="34" charset="0"/>
              </a:rPr>
              <a:t>pV</a:t>
            </a:r>
            <a:endParaRPr lang="en-GB" sz="2400" i="1" baseline="-25000" dirty="0">
              <a:latin typeface="Cambria" pitchFamily="18" charset="0"/>
              <a:cs typeface="Calibri" pitchFamily="34" charset="0"/>
            </a:endParaRPr>
          </a:p>
        </p:txBody>
      </p:sp>
      <p:sp>
        <p:nvSpPr>
          <p:cNvPr id="45" name="TextBox 44"/>
          <p:cNvSpPr txBox="1"/>
          <p:nvPr/>
        </p:nvSpPr>
        <p:spPr>
          <a:xfrm>
            <a:off x="467544" y="2434536"/>
            <a:ext cx="346570" cy="461665"/>
          </a:xfrm>
          <a:prstGeom prst="rect">
            <a:avLst/>
          </a:prstGeom>
          <a:noFill/>
        </p:spPr>
        <p:txBody>
          <a:bodyPr wrap="none" rtlCol="0">
            <a:spAutoFit/>
          </a:bodyPr>
          <a:lstStyle/>
          <a:p>
            <a:r>
              <a:rPr lang="en-GB" sz="2400" i="1" dirty="0" smtClean="0">
                <a:latin typeface="Cambria" pitchFamily="18" charset="0"/>
                <a:cs typeface="Calibri" pitchFamily="34" charset="0"/>
              </a:rPr>
              <a:t>p</a:t>
            </a:r>
            <a:endParaRPr lang="en-GB" sz="2400" i="1" baseline="-25000" dirty="0">
              <a:latin typeface="Cambria" pitchFamily="18" charset="0"/>
              <a:cs typeface="Calibri" pitchFamily="34" charset="0"/>
            </a:endParaRPr>
          </a:p>
        </p:txBody>
      </p:sp>
      <p:sp>
        <p:nvSpPr>
          <p:cNvPr id="46" name="TextBox 45"/>
          <p:cNvSpPr txBox="1"/>
          <p:nvPr/>
        </p:nvSpPr>
        <p:spPr>
          <a:xfrm>
            <a:off x="395536" y="5313982"/>
            <a:ext cx="8496944" cy="923330"/>
          </a:xfrm>
          <a:prstGeom prst="rect">
            <a:avLst/>
          </a:prstGeom>
          <a:noFill/>
        </p:spPr>
        <p:txBody>
          <a:bodyPr wrap="square" rtlCol="0">
            <a:spAutoFit/>
          </a:bodyPr>
          <a:lstStyle/>
          <a:p>
            <a:r>
              <a:rPr lang="en-US" dirty="0" smtClean="0"/>
              <a:t>To avoid perturbation of the isotropic (i.e. uniform) </a:t>
            </a:r>
            <a:r>
              <a:rPr lang="en-US" dirty="0" err="1" smtClean="0"/>
              <a:t>Maxwellian</a:t>
            </a:r>
            <a:r>
              <a:rPr lang="en-US" dirty="0" smtClean="0"/>
              <a:t> distribution by the pump inlet, one would need an infinitely large volume. </a:t>
            </a:r>
          </a:p>
          <a:p>
            <a:r>
              <a:rPr lang="en-US" dirty="0" smtClean="0"/>
              <a:t>Solution:  </a:t>
            </a:r>
            <a:r>
              <a:rPr lang="en-US" b="1" i="1" dirty="0" smtClean="0"/>
              <a:t>Fisher-Mommsen</a:t>
            </a:r>
            <a:r>
              <a:rPr lang="en-US" dirty="0" smtClean="0"/>
              <a:t> dome (double and “isotropic”)</a:t>
            </a:r>
            <a:endParaRPr lang="en-US" dirty="0"/>
          </a:p>
        </p:txBody>
      </p:sp>
    </p:spTree>
    <p:extLst>
      <p:ext uri="{BB962C8B-B14F-4D97-AF65-F5344CB8AC3E}">
        <p14:creationId xmlns:p14="http://schemas.microsoft.com/office/powerpoint/2010/main" val="518493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69349"/>
            <a:ext cx="7772400" cy="553998"/>
          </a:xfrm>
        </p:spPr>
        <p:txBody>
          <a:bodyPr anchor="ctr"/>
          <a:lstStyle/>
          <a:p>
            <a:r>
              <a:rPr lang="en-US" dirty="0" smtClean="0"/>
              <a:t>The physics of Gases</a:t>
            </a:r>
            <a:endParaRPr lang="en-US" dirty="0"/>
          </a:p>
        </p:txBody>
      </p:sp>
      <p:sp>
        <p:nvSpPr>
          <p:cNvPr id="3" name="TextBox 2"/>
          <p:cNvSpPr txBox="1"/>
          <p:nvPr/>
        </p:nvSpPr>
        <p:spPr>
          <a:xfrm>
            <a:off x="179512" y="836712"/>
            <a:ext cx="3296415" cy="369332"/>
          </a:xfrm>
          <a:prstGeom prst="rect">
            <a:avLst/>
          </a:prstGeom>
          <a:noFill/>
        </p:spPr>
        <p:txBody>
          <a:bodyPr wrap="none" rtlCol="0">
            <a:spAutoFit/>
          </a:bodyPr>
          <a:lstStyle/>
          <a:p>
            <a:r>
              <a:rPr lang="en-US" b="1" dirty="0" smtClean="0"/>
              <a:t>Useful forms of the ideal gas law</a:t>
            </a:r>
            <a:endParaRPr lang="en-US" b="1" dirty="0"/>
          </a:p>
        </p:txBody>
      </p:sp>
      <p:sp>
        <p:nvSpPr>
          <p:cNvPr id="4" name="Slide Number Placeholder 3"/>
          <p:cNvSpPr>
            <a:spLocks noGrp="1"/>
          </p:cNvSpPr>
          <p:nvPr>
            <p:ph type="sldNum" sz="quarter" idx="12"/>
          </p:nvPr>
        </p:nvSpPr>
        <p:spPr/>
        <p:txBody>
          <a:bodyPr/>
          <a:lstStyle/>
          <a:p>
            <a:fld id="{0DF7440C-D25B-4954-BC09-5BBAAA513C42}" type="slidenum">
              <a:rPr lang="en-US" smtClean="0"/>
              <a:pPr/>
              <a:t>5</a:t>
            </a:fld>
            <a:endParaRPr lang="en-US"/>
          </a:p>
        </p:txBody>
      </p:sp>
      <p:grpSp>
        <p:nvGrpSpPr>
          <p:cNvPr id="5" name="Group 4"/>
          <p:cNvGrpSpPr/>
          <p:nvPr/>
        </p:nvGrpSpPr>
        <p:grpSpPr>
          <a:xfrm>
            <a:off x="184630" y="1772816"/>
            <a:ext cx="3811306" cy="4320480"/>
            <a:chOff x="184630" y="1772816"/>
            <a:chExt cx="3811306" cy="4320480"/>
          </a:xfrm>
        </p:grpSpPr>
        <p:pic>
          <p:nvPicPr>
            <p:cNvPr id="308230"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0919" y="2708920"/>
              <a:ext cx="3006090" cy="2125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Rounded Rectangle 33"/>
            <p:cNvSpPr/>
            <p:nvPr/>
          </p:nvSpPr>
          <p:spPr>
            <a:xfrm>
              <a:off x="467544" y="4941168"/>
              <a:ext cx="2520280" cy="1152128"/>
            </a:xfrm>
            <a:prstGeom prst="round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35" name="Object 2"/>
            <p:cNvGraphicFramePr>
              <a:graphicFrameLocks noChangeAspect="1"/>
            </p:cNvGraphicFramePr>
            <p:nvPr>
              <p:extLst>
                <p:ext uri="{D42A27DB-BD31-4B8C-83A1-F6EECF244321}">
                  <p14:modId xmlns:p14="http://schemas.microsoft.com/office/powerpoint/2010/main" val="2947795627"/>
                </p:ext>
              </p:extLst>
            </p:nvPr>
          </p:nvGraphicFramePr>
          <p:xfrm>
            <a:off x="938982" y="4949056"/>
            <a:ext cx="1443037" cy="1139825"/>
          </p:xfrm>
          <a:graphic>
            <a:graphicData uri="http://schemas.openxmlformats.org/presentationml/2006/ole">
              <mc:AlternateContent xmlns:mc="http://schemas.openxmlformats.org/markup-compatibility/2006">
                <mc:Choice xmlns:v="urn:schemas-microsoft-com:vml" Requires="v">
                  <p:oleObj spid="_x0000_s308505" name="Equation" r:id="rId5" imgW="545863" imgH="431613" progId="Equation.3">
                    <p:embed/>
                  </p:oleObj>
                </mc:Choice>
                <mc:Fallback>
                  <p:oleObj name="Equation" r:id="rId5" imgW="545863" imgH="431613" progId="Equation.3">
                    <p:embed/>
                    <p:pic>
                      <p:nvPicPr>
                        <p:cNvPr id="0" name="Picture 13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8982" y="4949056"/>
                          <a:ext cx="1443037" cy="1139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 name="TextBox 25"/>
            <p:cNvSpPr txBox="1"/>
            <p:nvPr/>
          </p:nvSpPr>
          <p:spPr>
            <a:xfrm>
              <a:off x="184630" y="1772816"/>
              <a:ext cx="3811306" cy="923330"/>
            </a:xfrm>
            <a:prstGeom prst="rect">
              <a:avLst/>
            </a:prstGeom>
            <a:noFill/>
          </p:spPr>
          <p:txBody>
            <a:bodyPr wrap="square" rtlCol="0">
              <a:spAutoFit/>
            </a:bodyPr>
            <a:lstStyle/>
            <a:p>
              <a:r>
                <a:rPr lang="en-GB" dirty="0" smtClean="0"/>
                <a:t>In a closed volume, increasing temperature from T</a:t>
              </a:r>
              <a:r>
                <a:rPr lang="en-GB" baseline="-25000" dirty="0" smtClean="0"/>
                <a:t>1</a:t>
              </a:r>
              <a:r>
                <a:rPr lang="en-GB" dirty="0" smtClean="0"/>
                <a:t> to </a:t>
              </a:r>
              <a:r>
                <a:rPr lang="en-GB" dirty="0"/>
                <a:t>T</a:t>
              </a:r>
              <a:r>
                <a:rPr lang="en-GB" baseline="-25000" dirty="0" smtClean="0"/>
                <a:t>2 </a:t>
              </a:r>
              <a:r>
                <a:rPr lang="en-GB" dirty="0" smtClean="0"/>
                <a:t>, pressure increases proportionally from p</a:t>
              </a:r>
              <a:r>
                <a:rPr lang="en-GB" baseline="-25000" dirty="0" smtClean="0"/>
                <a:t>1</a:t>
              </a:r>
              <a:r>
                <a:rPr lang="en-GB" dirty="0" smtClean="0"/>
                <a:t> </a:t>
              </a:r>
              <a:r>
                <a:rPr lang="en-GB" dirty="0"/>
                <a:t>to </a:t>
              </a:r>
              <a:r>
                <a:rPr lang="en-GB" dirty="0" smtClean="0"/>
                <a:t>p</a:t>
              </a:r>
              <a:r>
                <a:rPr lang="en-GB" baseline="-25000" dirty="0" smtClean="0"/>
                <a:t>2</a:t>
              </a:r>
              <a:r>
                <a:rPr lang="en-GB" dirty="0" smtClean="0"/>
                <a:t> </a:t>
              </a:r>
              <a:endParaRPr lang="en-GB" dirty="0"/>
            </a:p>
          </p:txBody>
        </p:sp>
      </p:grpSp>
      <p:grpSp>
        <p:nvGrpSpPr>
          <p:cNvPr id="308224" name="Group 308223"/>
          <p:cNvGrpSpPr/>
          <p:nvPr/>
        </p:nvGrpSpPr>
        <p:grpSpPr>
          <a:xfrm>
            <a:off x="5004048" y="1769986"/>
            <a:ext cx="3692902" cy="4323310"/>
            <a:chOff x="5004048" y="1769986"/>
            <a:chExt cx="3692902" cy="4323310"/>
          </a:xfrm>
        </p:grpSpPr>
        <p:sp>
          <p:nvSpPr>
            <p:cNvPr id="10" name="Rounded Rectangle 9"/>
            <p:cNvSpPr/>
            <p:nvPr/>
          </p:nvSpPr>
          <p:spPr>
            <a:xfrm>
              <a:off x="5364088" y="4941168"/>
              <a:ext cx="2520280" cy="1152128"/>
            </a:xfrm>
            <a:prstGeom prst="round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16386" name="Object 2"/>
            <p:cNvGraphicFramePr>
              <a:graphicFrameLocks noChangeAspect="1"/>
            </p:cNvGraphicFramePr>
            <p:nvPr>
              <p:extLst>
                <p:ext uri="{D42A27DB-BD31-4B8C-83A1-F6EECF244321}">
                  <p14:modId xmlns:p14="http://schemas.microsoft.com/office/powerpoint/2010/main" val="3992057163"/>
                </p:ext>
              </p:extLst>
            </p:nvPr>
          </p:nvGraphicFramePr>
          <p:xfrm>
            <a:off x="5601060" y="5232350"/>
            <a:ext cx="1912937" cy="568325"/>
          </p:xfrm>
          <a:graphic>
            <a:graphicData uri="http://schemas.openxmlformats.org/presentationml/2006/ole">
              <mc:AlternateContent xmlns:mc="http://schemas.openxmlformats.org/markup-compatibility/2006">
                <mc:Choice xmlns:v="urn:schemas-microsoft-com:vml" Requires="v">
                  <p:oleObj spid="_x0000_s308506" name="Equation" r:id="rId7" imgW="723586" imgH="215806" progId="Equation.3">
                    <p:embed/>
                  </p:oleObj>
                </mc:Choice>
                <mc:Fallback>
                  <p:oleObj name="Equation" r:id="rId7" imgW="723586" imgH="215806" progId="Equation.3">
                    <p:embed/>
                    <p:pic>
                      <p:nvPicPr>
                        <p:cNvPr id="0" name="Picture 12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01060" y="5232350"/>
                          <a:ext cx="1912937" cy="568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5040052" y="1769986"/>
              <a:ext cx="3600400" cy="1200329"/>
            </a:xfrm>
            <a:prstGeom prst="rect">
              <a:avLst/>
            </a:prstGeom>
            <a:noFill/>
          </p:spPr>
          <p:txBody>
            <a:bodyPr wrap="square" rtlCol="0">
              <a:spAutoFit/>
            </a:bodyPr>
            <a:lstStyle/>
            <a:p>
              <a:r>
                <a:rPr lang="en-GB" dirty="0" smtClean="0"/>
                <a:t>At constant temperature, the same number of molecules distribute in 2 volumes V</a:t>
              </a:r>
              <a:r>
                <a:rPr lang="en-GB" baseline="-25000" dirty="0" smtClean="0"/>
                <a:t>1</a:t>
              </a:r>
              <a:r>
                <a:rPr lang="en-GB" dirty="0" smtClean="0"/>
                <a:t> and V</a:t>
              </a:r>
              <a:r>
                <a:rPr lang="en-GB" baseline="-25000" dirty="0" smtClean="0"/>
                <a:t>2 </a:t>
              </a:r>
              <a:r>
                <a:rPr lang="en-GB" dirty="0" smtClean="0"/>
                <a:t>at pressures p</a:t>
              </a:r>
              <a:r>
                <a:rPr lang="en-GB" baseline="-25000" dirty="0" smtClean="0"/>
                <a:t>1</a:t>
              </a:r>
              <a:r>
                <a:rPr lang="en-GB" dirty="0" smtClean="0"/>
                <a:t> </a:t>
              </a:r>
              <a:r>
                <a:rPr lang="en-GB" dirty="0"/>
                <a:t>and </a:t>
              </a:r>
              <a:r>
                <a:rPr lang="en-GB" dirty="0" smtClean="0"/>
                <a:t>p</a:t>
              </a:r>
              <a:r>
                <a:rPr lang="en-GB" baseline="-25000" dirty="0" smtClean="0"/>
                <a:t>2</a:t>
              </a:r>
              <a:r>
                <a:rPr lang="en-GB" dirty="0" smtClean="0"/>
                <a:t> such that:</a:t>
              </a:r>
              <a:endParaRPr lang="en-GB" dirty="0"/>
            </a:p>
          </p:txBody>
        </p:sp>
        <p:grpSp>
          <p:nvGrpSpPr>
            <p:cNvPr id="28" name="Group 27"/>
            <p:cNvGrpSpPr/>
            <p:nvPr/>
          </p:nvGrpSpPr>
          <p:grpSpPr>
            <a:xfrm>
              <a:off x="5004048" y="3274379"/>
              <a:ext cx="1434692" cy="792088"/>
              <a:chOff x="5004048" y="3274379"/>
              <a:chExt cx="1434692" cy="792088"/>
            </a:xfrm>
          </p:grpSpPr>
          <p:sp>
            <p:nvSpPr>
              <p:cNvPr id="9" name="Rectangle 8"/>
              <p:cNvSpPr/>
              <p:nvPr/>
            </p:nvSpPr>
            <p:spPr>
              <a:xfrm>
                <a:off x="5502636" y="3274379"/>
                <a:ext cx="936104" cy="79208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smtClean="0"/>
                  <a:t>V</a:t>
                </a:r>
                <a:r>
                  <a:rPr lang="en-GB" baseline="-25000" dirty="0" smtClean="0"/>
                  <a:t>1</a:t>
                </a:r>
                <a:endParaRPr lang="en-GB" baseline="-25000" dirty="0"/>
              </a:p>
            </p:txBody>
          </p:sp>
          <p:cxnSp>
            <p:nvCxnSpPr>
              <p:cNvPr id="13" name="Straight Connector 12"/>
              <p:cNvCxnSpPr>
                <a:stCxn id="8" idx="3"/>
                <a:endCxn id="9" idx="1"/>
              </p:cNvCxnSpPr>
              <p:nvPr/>
            </p:nvCxnSpPr>
            <p:spPr>
              <a:xfrm flipV="1">
                <a:off x="5112060" y="3670423"/>
                <a:ext cx="390576" cy="1224"/>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5004048" y="3439944"/>
                <a:ext cx="108012" cy="4634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lowchart: Collate 10"/>
              <p:cNvSpPr/>
              <p:nvPr/>
            </p:nvSpPr>
            <p:spPr>
              <a:xfrm rot="5400000">
                <a:off x="5206768" y="3564759"/>
                <a:ext cx="145703" cy="205447"/>
              </a:xfrm>
              <a:prstGeom prst="flowChartCollat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30" name="Group 29"/>
            <p:cNvGrpSpPr/>
            <p:nvPr/>
          </p:nvGrpSpPr>
          <p:grpSpPr>
            <a:xfrm>
              <a:off x="6840252" y="3300954"/>
              <a:ext cx="1856698" cy="1064150"/>
              <a:chOff x="6840252" y="3300954"/>
              <a:chExt cx="1856698" cy="1064150"/>
            </a:xfrm>
          </p:grpSpPr>
          <p:sp>
            <p:nvSpPr>
              <p:cNvPr id="27" name="Rectangle 26"/>
              <p:cNvSpPr/>
              <p:nvPr/>
            </p:nvSpPr>
            <p:spPr>
              <a:xfrm>
                <a:off x="7308304" y="3300954"/>
                <a:ext cx="1388646" cy="106415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smtClean="0"/>
                  <a:t>V</a:t>
                </a:r>
                <a:r>
                  <a:rPr lang="en-GB" baseline="-25000" dirty="0"/>
                  <a:t>2</a:t>
                </a:r>
              </a:p>
            </p:txBody>
          </p:sp>
          <p:cxnSp>
            <p:nvCxnSpPr>
              <p:cNvPr id="31" name="Straight Connector 30"/>
              <p:cNvCxnSpPr>
                <a:stCxn id="32" idx="3"/>
                <a:endCxn id="27" idx="1"/>
              </p:cNvCxnSpPr>
              <p:nvPr/>
            </p:nvCxnSpPr>
            <p:spPr>
              <a:xfrm>
                <a:off x="6948264" y="3829871"/>
                <a:ext cx="360040" cy="315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2" name="Rounded Rectangle 31"/>
              <p:cNvSpPr/>
              <p:nvPr/>
            </p:nvSpPr>
            <p:spPr>
              <a:xfrm>
                <a:off x="6840252" y="3598168"/>
                <a:ext cx="108012" cy="4634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Flowchart: Collate 36"/>
              <p:cNvSpPr/>
              <p:nvPr/>
            </p:nvSpPr>
            <p:spPr>
              <a:xfrm rot="5400000">
                <a:off x="7055432" y="3722722"/>
                <a:ext cx="145703" cy="205447"/>
              </a:xfrm>
              <a:prstGeom prst="flowChartCollat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spTree>
    <p:extLst>
      <p:ext uri="{BB962C8B-B14F-4D97-AF65-F5344CB8AC3E}">
        <p14:creationId xmlns:p14="http://schemas.microsoft.com/office/powerpoint/2010/main" val="68504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82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07721"/>
            <a:ext cx="7560840" cy="553998"/>
          </a:xfrm>
        </p:spPr>
        <p:txBody>
          <a:bodyPr/>
          <a:lstStyle/>
          <a:p>
            <a:r>
              <a:rPr lang="en-GB" dirty="0" smtClean="0"/>
              <a:t>Fisher-Mommsen dome</a:t>
            </a:r>
            <a:endParaRPr lang="en-GB" dirty="0"/>
          </a:p>
        </p:txBody>
      </p:sp>
      <p:sp>
        <p:nvSpPr>
          <p:cNvPr id="3" name="Slide Number Placeholder 2"/>
          <p:cNvSpPr>
            <a:spLocks noGrp="1"/>
          </p:cNvSpPr>
          <p:nvPr>
            <p:ph type="sldNum" sz="quarter" idx="12"/>
          </p:nvPr>
        </p:nvSpPr>
        <p:spPr/>
        <p:txBody>
          <a:bodyPr/>
          <a:lstStyle/>
          <a:p>
            <a:fld id="{0DF7440C-D25B-4954-BC09-5BBAAA513C42}" type="slidenum">
              <a:rPr lang="en-US" smtClean="0"/>
              <a:pPr/>
              <a:t>50</a:t>
            </a:fld>
            <a:endParaRPr lang="en-US"/>
          </a:p>
        </p:txBody>
      </p:sp>
      <p:grpSp>
        <p:nvGrpSpPr>
          <p:cNvPr id="5" name="Group 15"/>
          <p:cNvGrpSpPr/>
          <p:nvPr/>
        </p:nvGrpSpPr>
        <p:grpSpPr>
          <a:xfrm>
            <a:off x="827584" y="5301208"/>
            <a:ext cx="7993334" cy="1213103"/>
            <a:chOff x="827584" y="5301208"/>
            <a:chExt cx="7993334" cy="1213103"/>
          </a:xfrm>
        </p:grpSpPr>
        <p:sp>
          <p:nvSpPr>
            <p:cNvPr id="4" name="Rectangle 3"/>
            <p:cNvSpPr/>
            <p:nvPr/>
          </p:nvSpPr>
          <p:spPr>
            <a:xfrm>
              <a:off x="2771800" y="6237312"/>
              <a:ext cx="5238328" cy="276999"/>
            </a:xfrm>
            <a:prstGeom prst="rect">
              <a:avLst/>
            </a:prstGeom>
          </p:spPr>
          <p:txBody>
            <a:bodyPr wrap="square">
              <a:spAutoFit/>
            </a:bodyPr>
            <a:lstStyle/>
            <a:p>
              <a:r>
                <a:rPr lang="de-DE" sz="1200" dirty="0"/>
                <a:t>E. Fischer, H. Mommsen, Vacuum 17, 309 (1967)</a:t>
              </a:r>
              <a:endParaRPr lang="en-GB" sz="1200" dirty="0"/>
            </a:p>
          </p:txBody>
        </p:sp>
        <p:sp>
          <p:nvSpPr>
            <p:cNvPr id="13" name="TextBox 12"/>
            <p:cNvSpPr txBox="1"/>
            <p:nvPr/>
          </p:nvSpPr>
          <p:spPr>
            <a:xfrm>
              <a:off x="827584" y="5301208"/>
              <a:ext cx="7993334" cy="646331"/>
            </a:xfrm>
            <a:prstGeom prst="rect">
              <a:avLst/>
            </a:prstGeom>
            <a:noFill/>
            <a:ln>
              <a:solidFill>
                <a:srgbClr val="800000"/>
              </a:solidFill>
            </a:ln>
          </p:spPr>
          <p:txBody>
            <a:bodyPr wrap="square" rtlCol="0">
              <a:spAutoFit/>
            </a:bodyPr>
            <a:lstStyle/>
            <a:p>
              <a:r>
                <a:rPr lang="en-GB" dirty="0" smtClean="0"/>
                <a:t>The Fisher Mommsen dome has </a:t>
              </a:r>
              <a:r>
                <a:rPr lang="en-GB" b="1" dirty="0" smtClean="0"/>
                <a:t>geometry</a:t>
              </a:r>
              <a:r>
                <a:rPr lang="en-GB" dirty="0" smtClean="0"/>
                <a:t>, </a:t>
              </a:r>
              <a:r>
                <a:rPr lang="en-GB" b="1" dirty="0" smtClean="0"/>
                <a:t>dimensions </a:t>
              </a:r>
              <a:r>
                <a:rPr lang="en-GB" dirty="0" smtClean="0"/>
                <a:t>and </a:t>
              </a:r>
              <a:r>
                <a:rPr lang="en-GB" b="1" dirty="0" smtClean="0"/>
                <a:t>position of the gauge </a:t>
              </a:r>
              <a:r>
                <a:rPr lang="en-GB" dirty="0" smtClean="0"/>
                <a:t>such that measured pressures are identical to those measurable in the ideal case.</a:t>
              </a:r>
              <a:endParaRPr lang="en-GB" dirty="0"/>
            </a:p>
          </p:txBody>
        </p:sp>
      </p:grpSp>
      <p:pic>
        <p:nvPicPr>
          <p:cNvPr id="26" name="Picture 2"/>
          <p:cNvPicPr>
            <a:picLocks noChangeAspect="1" noChangeArrowheads="1"/>
          </p:cNvPicPr>
          <p:nvPr/>
        </p:nvPicPr>
        <p:blipFill>
          <a:blip r:embed="rId3" cstate="print"/>
          <a:srcRect/>
          <a:stretch>
            <a:fillRect/>
          </a:stretch>
        </p:blipFill>
        <p:spPr bwMode="auto">
          <a:xfrm>
            <a:off x="1" y="959023"/>
            <a:ext cx="2556222" cy="4270177"/>
          </a:xfrm>
          <a:prstGeom prst="rect">
            <a:avLst/>
          </a:prstGeom>
          <a:noFill/>
          <a:ln w="9525">
            <a:noFill/>
            <a:miter lim="800000"/>
            <a:headEnd/>
            <a:tailEnd/>
          </a:ln>
        </p:spPr>
      </p:pic>
      <p:sp>
        <p:nvSpPr>
          <p:cNvPr id="8" name="TextBox 7"/>
          <p:cNvSpPr txBox="1"/>
          <p:nvPr/>
        </p:nvSpPr>
        <p:spPr>
          <a:xfrm>
            <a:off x="2843808" y="2204864"/>
            <a:ext cx="5832648" cy="2308324"/>
          </a:xfrm>
          <a:prstGeom prst="rect">
            <a:avLst/>
          </a:prstGeom>
          <a:noFill/>
        </p:spPr>
        <p:txBody>
          <a:bodyPr wrap="square" rtlCol="0">
            <a:spAutoFit/>
          </a:bodyPr>
          <a:lstStyle/>
          <a:p>
            <a:r>
              <a:rPr lang="en-GB" dirty="0" smtClean="0"/>
              <a:t>Thermodynamically, </a:t>
            </a:r>
            <a:r>
              <a:rPr lang="en-GB" i="1" dirty="0" smtClean="0"/>
              <a:t>p</a:t>
            </a:r>
            <a:r>
              <a:rPr lang="en-GB" dirty="0" smtClean="0"/>
              <a:t> is defined only in an enclosed system at equilibrium. </a:t>
            </a:r>
          </a:p>
          <a:p>
            <a:r>
              <a:rPr lang="en-GB" dirty="0" smtClean="0"/>
              <a:t>To approach isotropy, we need a “infinite volume” dome, and gauges far from the pump. The gauge should then measure a isotropic, </a:t>
            </a:r>
            <a:r>
              <a:rPr lang="en-GB" dirty="0" err="1" smtClean="0"/>
              <a:t>Maxwellian</a:t>
            </a:r>
            <a:r>
              <a:rPr lang="en-GB" dirty="0" smtClean="0"/>
              <a:t> gas distribution. </a:t>
            </a:r>
          </a:p>
          <a:p>
            <a:endParaRPr lang="en-GB" dirty="0" smtClean="0"/>
          </a:p>
          <a:p>
            <a:r>
              <a:rPr lang="en-GB" dirty="0" smtClean="0"/>
              <a:t>The inlet </a:t>
            </a:r>
            <a:r>
              <a:rPr lang="en-GB" i="1" dirty="0" smtClean="0"/>
              <a:t>C</a:t>
            </a:r>
            <a:r>
              <a:rPr lang="en-GB" dirty="0" smtClean="0"/>
              <a:t> and pump </a:t>
            </a:r>
            <a:r>
              <a:rPr lang="en-GB" i="1" dirty="0" smtClean="0"/>
              <a:t>S</a:t>
            </a:r>
            <a:r>
              <a:rPr lang="en-GB" dirty="0" smtClean="0"/>
              <a:t> should have a negligible effect on the distribution. </a:t>
            </a:r>
            <a:endParaRPr lang="en-GB" dirty="0"/>
          </a:p>
        </p:txBody>
      </p:sp>
      <p:graphicFrame>
        <p:nvGraphicFramePr>
          <p:cNvPr id="12" name="Object 11"/>
          <p:cNvGraphicFramePr>
            <a:graphicFrameLocks noChangeAspect="1"/>
          </p:cNvGraphicFramePr>
          <p:nvPr/>
        </p:nvGraphicFramePr>
        <p:xfrm>
          <a:off x="4427984" y="1196752"/>
          <a:ext cx="2328863" cy="836612"/>
        </p:xfrm>
        <a:graphic>
          <a:graphicData uri="http://schemas.openxmlformats.org/presentationml/2006/ole">
            <mc:AlternateContent xmlns:mc="http://schemas.openxmlformats.org/markup-compatibility/2006">
              <mc:Choice xmlns:v="urn:schemas-microsoft-com:vml" Requires="v">
                <p:oleObj spid="_x0000_s451605" name="Equation" r:id="rId4" imgW="1269720" imgH="457200" progId="Equation.3">
                  <p:embed/>
                </p:oleObj>
              </mc:Choice>
              <mc:Fallback>
                <p:oleObj name="Equation" r:id="rId4" imgW="1269720" imgH="457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7984" y="1196752"/>
                        <a:ext cx="2328863" cy="836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TextBox 13"/>
          <p:cNvSpPr txBox="1"/>
          <p:nvPr/>
        </p:nvSpPr>
        <p:spPr>
          <a:xfrm>
            <a:off x="2195736" y="692696"/>
            <a:ext cx="4807726" cy="461665"/>
          </a:xfrm>
          <a:prstGeom prst="rect">
            <a:avLst/>
          </a:prstGeom>
          <a:noFill/>
        </p:spPr>
        <p:txBody>
          <a:bodyPr wrap="none" rtlCol="0">
            <a:spAutoFit/>
          </a:bodyPr>
          <a:lstStyle/>
          <a:p>
            <a:r>
              <a:rPr lang="en-US" sz="2400" dirty="0" smtClean="0">
                <a:solidFill>
                  <a:srgbClr val="0055A0"/>
                </a:solidFill>
                <a:latin typeface="Arial" pitchFamily="34" charset="0"/>
                <a:cs typeface="Arial" pitchFamily="34" charset="0"/>
              </a:rPr>
              <a:t>for pumping speed measurement</a:t>
            </a:r>
            <a:endParaRPr lang="en-US" sz="2400" dirty="0">
              <a:solidFill>
                <a:srgbClr val="0055A0"/>
              </a:solidFill>
              <a:latin typeface="Arial" pitchFamily="34" charset="0"/>
              <a:cs typeface="Arial" pitchFamily="34" charset="0"/>
            </a:endParaRPr>
          </a:p>
        </p:txBody>
      </p:sp>
    </p:spTree>
    <p:extLst>
      <p:ext uri="{BB962C8B-B14F-4D97-AF65-F5344CB8AC3E}">
        <p14:creationId xmlns:p14="http://schemas.microsoft.com/office/powerpoint/2010/main" val="4150029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5536" y="1052736"/>
            <a:ext cx="8280920" cy="1200329"/>
          </a:xfrm>
          <a:prstGeom prst="rect">
            <a:avLst/>
          </a:prstGeom>
          <a:noFill/>
        </p:spPr>
        <p:txBody>
          <a:bodyPr wrap="square" rtlCol="0">
            <a:spAutoFit/>
          </a:bodyPr>
          <a:lstStyle/>
          <a:p>
            <a:r>
              <a:rPr lang="en-US" dirty="0" smtClean="0"/>
              <a:t>From the table of transmission probabilities,  molecular flow transmission probability for a pipe whose length is equal to its diameter is 0.51. This means that only about ½ of the molecules that enter it, pass through. What fraction will get through for a pipe with L/D=5? </a:t>
            </a:r>
            <a:endParaRPr lang="en-US" dirty="0"/>
          </a:p>
        </p:txBody>
      </p:sp>
      <p:sp>
        <p:nvSpPr>
          <p:cNvPr id="5" name="TextBox 4"/>
          <p:cNvSpPr txBox="1"/>
          <p:nvPr/>
        </p:nvSpPr>
        <p:spPr>
          <a:xfrm>
            <a:off x="467544" y="2348880"/>
            <a:ext cx="869149" cy="369332"/>
          </a:xfrm>
          <a:prstGeom prst="rect">
            <a:avLst/>
          </a:prstGeom>
          <a:solidFill>
            <a:schemeClr val="bg1">
              <a:lumMod val="85000"/>
            </a:schemeClr>
          </a:solidFill>
        </p:spPr>
        <p:txBody>
          <a:bodyPr wrap="none" rtlCol="0">
            <a:spAutoFit/>
          </a:bodyPr>
          <a:lstStyle/>
          <a:p>
            <a:r>
              <a:rPr lang="en-US" dirty="0" smtClean="0">
                <a:latin typeface="Symbol" pitchFamily="18" charset="2"/>
              </a:rPr>
              <a:t>a</a:t>
            </a:r>
            <a:r>
              <a:rPr lang="en-US" dirty="0" smtClean="0"/>
              <a:t>=0.19</a:t>
            </a:r>
            <a:endParaRPr lang="en-US" dirty="0"/>
          </a:p>
        </p:txBody>
      </p:sp>
      <p:sp>
        <p:nvSpPr>
          <p:cNvPr id="7" name="TextBox 6"/>
          <p:cNvSpPr txBox="1"/>
          <p:nvPr/>
        </p:nvSpPr>
        <p:spPr>
          <a:xfrm>
            <a:off x="395536" y="3573016"/>
            <a:ext cx="8424936" cy="646331"/>
          </a:xfrm>
          <a:prstGeom prst="rect">
            <a:avLst/>
          </a:prstGeom>
          <a:noFill/>
        </p:spPr>
        <p:txBody>
          <a:bodyPr wrap="square" rtlCol="0">
            <a:spAutoFit/>
          </a:bodyPr>
          <a:lstStyle/>
          <a:p>
            <a:r>
              <a:rPr lang="en-US" dirty="0" smtClean="0"/>
              <a:t>The molecular flow transmission probability of a component with entrance area 4cm</a:t>
            </a:r>
            <a:r>
              <a:rPr lang="en-US" baseline="30000" dirty="0" smtClean="0"/>
              <a:t>2</a:t>
            </a:r>
            <a:r>
              <a:rPr lang="en-US" dirty="0" smtClean="0"/>
              <a:t> is 0.36. Calculate its conductance for nitrogen at (a) 295K, (b) 600K.</a:t>
            </a:r>
            <a:endParaRPr lang="en-US" dirty="0"/>
          </a:p>
        </p:txBody>
      </p:sp>
      <p:sp>
        <p:nvSpPr>
          <p:cNvPr id="8" name="TextBox 7"/>
          <p:cNvSpPr txBox="1"/>
          <p:nvPr/>
        </p:nvSpPr>
        <p:spPr>
          <a:xfrm>
            <a:off x="395536" y="4437112"/>
            <a:ext cx="8352928" cy="1200329"/>
          </a:xfrm>
          <a:prstGeom prst="rect">
            <a:avLst/>
          </a:prstGeom>
          <a:solidFill>
            <a:schemeClr val="bg1">
              <a:lumMod val="85000"/>
            </a:schemeClr>
          </a:solidFill>
        </p:spPr>
        <p:txBody>
          <a:bodyPr wrap="square" rtlCol="0">
            <a:spAutoFit/>
          </a:bodyPr>
          <a:lstStyle/>
          <a:p>
            <a:r>
              <a:rPr lang="en-US" dirty="0" smtClean="0"/>
              <a:t>From C</a:t>
            </a:r>
            <a:r>
              <a:rPr lang="en-US" baseline="-25000" dirty="0" smtClean="0"/>
              <a:t>A</a:t>
            </a:r>
            <a:r>
              <a:rPr lang="en-US" dirty="0" smtClean="0"/>
              <a:t>=11.8A l/s (with A in cm</a:t>
            </a:r>
            <a:r>
              <a:rPr lang="en-US" baseline="30000" dirty="0" smtClean="0"/>
              <a:t>2</a:t>
            </a:r>
            <a:r>
              <a:rPr lang="en-US" dirty="0" smtClean="0"/>
              <a:t>) for nitrogen at 295K, and C=</a:t>
            </a:r>
            <a:r>
              <a:rPr lang="en-US" dirty="0" err="1" smtClean="0">
                <a:latin typeface="Symbol" pitchFamily="18" charset="2"/>
              </a:rPr>
              <a:t>a</a:t>
            </a:r>
            <a:r>
              <a:rPr lang="en-US" dirty="0" err="1" smtClean="0"/>
              <a:t>C</a:t>
            </a:r>
            <a:r>
              <a:rPr lang="en-US" baseline="-25000" dirty="0" err="1" smtClean="0"/>
              <a:t>A</a:t>
            </a:r>
            <a:r>
              <a:rPr lang="en-US" dirty="0" smtClean="0"/>
              <a:t>, we get C=17l/s. </a:t>
            </a:r>
          </a:p>
          <a:p>
            <a:endParaRPr lang="en-US" dirty="0" smtClean="0"/>
          </a:p>
          <a:p>
            <a:r>
              <a:rPr lang="en-US" dirty="0" smtClean="0"/>
              <a:t>The effect of temperature is with √T, conductance being proportional to √T. We must divide by √295 and multiply by √600, to obtain C=24 l/s. </a:t>
            </a:r>
            <a:endParaRPr lang="en-US" dirty="0"/>
          </a:p>
        </p:txBody>
      </p:sp>
      <p:sp>
        <p:nvSpPr>
          <p:cNvPr id="9" name="Title 8"/>
          <p:cNvSpPr>
            <a:spLocks noGrp="1"/>
          </p:cNvSpPr>
          <p:nvPr>
            <p:ph type="title"/>
          </p:nvPr>
        </p:nvSpPr>
        <p:spPr>
          <a:xfrm>
            <a:off x="827584" y="107721"/>
            <a:ext cx="7560840" cy="553998"/>
          </a:xfrm>
        </p:spPr>
        <p:txBody>
          <a:bodyPr/>
          <a:lstStyle/>
          <a:p>
            <a:r>
              <a:rPr lang="en-US" dirty="0" smtClean="0"/>
              <a:t>Examples</a:t>
            </a:r>
            <a:endParaRPr lang="en-US" dirty="0"/>
          </a:p>
        </p:txBody>
      </p:sp>
      <p:sp>
        <p:nvSpPr>
          <p:cNvPr id="2" name="Slide Number Placeholder 1"/>
          <p:cNvSpPr>
            <a:spLocks noGrp="1"/>
          </p:cNvSpPr>
          <p:nvPr>
            <p:ph type="sldNum" sz="quarter" idx="12"/>
          </p:nvPr>
        </p:nvSpPr>
        <p:spPr/>
        <p:txBody>
          <a:bodyPr/>
          <a:lstStyle/>
          <a:p>
            <a:fld id="{0DF7440C-D25B-4954-BC09-5BBAAA513C42}" type="slidenum">
              <a:rPr lang="en-US" smtClean="0"/>
              <a:pPr/>
              <a:t>51</a:t>
            </a:fld>
            <a:endParaRPr lang="en-US"/>
          </a:p>
        </p:txBody>
      </p:sp>
    </p:spTree>
    <p:extLst>
      <p:ext uri="{BB962C8B-B14F-4D97-AF65-F5344CB8AC3E}">
        <p14:creationId xmlns:p14="http://schemas.microsoft.com/office/powerpoint/2010/main" val="2131818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520" y="980728"/>
            <a:ext cx="8136904" cy="646331"/>
          </a:xfrm>
          <a:prstGeom prst="rect">
            <a:avLst/>
          </a:prstGeom>
          <a:noFill/>
        </p:spPr>
        <p:txBody>
          <a:bodyPr wrap="square" rtlCol="0">
            <a:spAutoFit/>
          </a:bodyPr>
          <a:lstStyle/>
          <a:p>
            <a:r>
              <a:rPr lang="en-US" dirty="0" smtClean="0"/>
              <a:t>A component has a molecular flow conductance of </a:t>
            </a:r>
            <a:r>
              <a:rPr lang="en-US" dirty="0" err="1" smtClean="0"/>
              <a:t>500l</a:t>
            </a:r>
            <a:r>
              <a:rPr lang="en-US" baseline="30000" dirty="0" err="1" smtClean="0"/>
              <a:t>.</a:t>
            </a:r>
            <a:r>
              <a:rPr lang="en-US" dirty="0" err="1" smtClean="0"/>
              <a:t>s</a:t>
            </a:r>
            <a:r>
              <a:rPr lang="en-US" baseline="30000" dirty="0" smtClean="0"/>
              <a:t>-1</a:t>
            </a:r>
            <a:r>
              <a:rPr lang="en-US" dirty="0" smtClean="0"/>
              <a:t>  for nitrogen. What will its conductance be for (a)hydrogen, (b)carbon dioxide?</a:t>
            </a:r>
            <a:endParaRPr lang="en-US" dirty="0"/>
          </a:p>
        </p:txBody>
      </p:sp>
      <p:sp>
        <p:nvSpPr>
          <p:cNvPr id="4" name="TextBox 3"/>
          <p:cNvSpPr txBox="1"/>
          <p:nvPr/>
        </p:nvSpPr>
        <p:spPr>
          <a:xfrm>
            <a:off x="251520" y="1844824"/>
            <a:ext cx="8568952" cy="2585323"/>
          </a:xfrm>
          <a:prstGeom prst="rect">
            <a:avLst/>
          </a:prstGeom>
          <a:solidFill>
            <a:schemeClr val="bg1">
              <a:lumMod val="85000"/>
            </a:schemeClr>
          </a:solidFill>
        </p:spPr>
        <p:txBody>
          <a:bodyPr wrap="square" rtlCol="0">
            <a:spAutoFit/>
          </a:bodyPr>
          <a:lstStyle/>
          <a:p>
            <a:r>
              <a:rPr lang="en-US" dirty="0" smtClean="0"/>
              <a:t>We have to </a:t>
            </a:r>
            <a:r>
              <a:rPr lang="en-US" b="1" dirty="0" smtClean="0"/>
              <a:t>multiply</a:t>
            </a:r>
            <a:r>
              <a:rPr lang="en-US" dirty="0" smtClean="0"/>
              <a:t> by the square root of the molar mass of nitrogen (N</a:t>
            </a:r>
            <a:r>
              <a:rPr lang="en-US" baseline="-25000" dirty="0" smtClean="0"/>
              <a:t>2</a:t>
            </a:r>
            <a:r>
              <a:rPr lang="en-US" dirty="0" smtClean="0"/>
              <a:t>, M=28) and </a:t>
            </a:r>
            <a:r>
              <a:rPr lang="en-US" b="1" dirty="0" smtClean="0"/>
              <a:t>divide</a:t>
            </a:r>
            <a:r>
              <a:rPr lang="en-US" dirty="0" smtClean="0"/>
              <a:t> by the square root of the molar mass of hydrogen (H</a:t>
            </a:r>
            <a:r>
              <a:rPr lang="en-US" baseline="-25000" dirty="0" smtClean="0"/>
              <a:t>2</a:t>
            </a:r>
            <a:r>
              <a:rPr lang="en-US" dirty="0" smtClean="0"/>
              <a:t>, M=2) or carbon dioxide (CO</a:t>
            </a:r>
            <a:r>
              <a:rPr lang="en-US" baseline="-25000" dirty="0" smtClean="0"/>
              <a:t>2</a:t>
            </a:r>
            <a:r>
              <a:rPr lang="en-US" dirty="0" smtClean="0"/>
              <a:t>, M=44).</a:t>
            </a:r>
          </a:p>
          <a:p>
            <a:r>
              <a:rPr lang="en-US" dirty="0" smtClean="0"/>
              <a:t>In the first case, this gives a factor 3.74, in the second, a factor 0.8. </a:t>
            </a:r>
          </a:p>
          <a:p>
            <a:r>
              <a:rPr lang="en-US" dirty="0" smtClean="0"/>
              <a:t>So the conductance for hydrogen will be 3.74 times larger, the one for carbon dioxide 0.8 times larger. We get </a:t>
            </a:r>
            <a:r>
              <a:rPr lang="en-US" dirty="0" err="1" smtClean="0"/>
              <a:t>1870l</a:t>
            </a:r>
            <a:r>
              <a:rPr lang="en-US" baseline="30000" dirty="0" err="1" smtClean="0"/>
              <a:t>.</a:t>
            </a:r>
            <a:r>
              <a:rPr lang="en-US" dirty="0" err="1" smtClean="0"/>
              <a:t>s</a:t>
            </a:r>
            <a:r>
              <a:rPr lang="en-US" baseline="30000" dirty="0" smtClean="0"/>
              <a:t>-1</a:t>
            </a:r>
            <a:r>
              <a:rPr lang="en-US" dirty="0" smtClean="0"/>
              <a:t>  for hydrogen and </a:t>
            </a:r>
            <a:r>
              <a:rPr lang="en-US" dirty="0" err="1" smtClean="0"/>
              <a:t>399l</a:t>
            </a:r>
            <a:r>
              <a:rPr lang="en-US" baseline="30000" dirty="0" err="1" smtClean="0"/>
              <a:t>.</a:t>
            </a:r>
            <a:r>
              <a:rPr lang="en-US" dirty="0" err="1" smtClean="0"/>
              <a:t>s</a:t>
            </a:r>
            <a:r>
              <a:rPr lang="en-US" baseline="30000" dirty="0" smtClean="0"/>
              <a:t>-1</a:t>
            </a:r>
            <a:r>
              <a:rPr lang="en-US" dirty="0" smtClean="0"/>
              <a:t>  for carbon dioxide. </a:t>
            </a:r>
          </a:p>
          <a:p>
            <a:endParaRPr lang="en-US" dirty="0" smtClean="0"/>
          </a:p>
          <a:p>
            <a:r>
              <a:rPr lang="en-US" dirty="0" smtClean="0"/>
              <a:t>Notice that the square root factor “damps “ the effect of mass, but nevertheless this factor is ~4 for hydrogen if compared to air….</a:t>
            </a:r>
            <a:endParaRPr lang="en-US" dirty="0"/>
          </a:p>
        </p:txBody>
      </p:sp>
      <p:sp>
        <p:nvSpPr>
          <p:cNvPr id="5" name="TextBox 4"/>
          <p:cNvSpPr txBox="1"/>
          <p:nvPr/>
        </p:nvSpPr>
        <p:spPr>
          <a:xfrm>
            <a:off x="179512" y="4870901"/>
            <a:ext cx="8784976" cy="646331"/>
          </a:xfrm>
          <a:prstGeom prst="rect">
            <a:avLst/>
          </a:prstGeom>
          <a:noFill/>
        </p:spPr>
        <p:txBody>
          <a:bodyPr wrap="square" rtlCol="0">
            <a:spAutoFit/>
          </a:bodyPr>
          <a:lstStyle/>
          <a:p>
            <a:r>
              <a:rPr lang="en-US" dirty="0" smtClean="0"/>
              <a:t>By what factor will the molecular flow conductance of a long pipe be increased, if its diameter is doubled? </a:t>
            </a:r>
            <a:endParaRPr lang="en-US" dirty="0"/>
          </a:p>
        </p:txBody>
      </p:sp>
      <p:sp>
        <p:nvSpPr>
          <p:cNvPr id="9" name="TextBox 8"/>
          <p:cNvSpPr txBox="1"/>
          <p:nvPr/>
        </p:nvSpPr>
        <p:spPr>
          <a:xfrm>
            <a:off x="251520" y="5530006"/>
            <a:ext cx="8606334" cy="923330"/>
          </a:xfrm>
          <a:prstGeom prst="rect">
            <a:avLst/>
          </a:prstGeom>
          <a:solidFill>
            <a:schemeClr val="bg1">
              <a:lumMod val="85000"/>
            </a:schemeClr>
          </a:solidFill>
        </p:spPr>
        <p:txBody>
          <a:bodyPr wrap="square" rtlCol="0">
            <a:spAutoFit/>
          </a:bodyPr>
          <a:lstStyle/>
          <a:p>
            <a:r>
              <a:rPr lang="en-US" dirty="0" smtClean="0"/>
              <a:t>With the simplified formula of </a:t>
            </a:r>
            <a:r>
              <a:rPr lang="en-US" dirty="0" err="1" smtClean="0"/>
              <a:t>Dushman</a:t>
            </a:r>
            <a:r>
              <a:rPr lang="en-US" dirty="0" smtClean="0"/>
              <a:t> for long tubes in molecular flow, we see that the effect of D is with D</a:t>
            </a:r>
            <a:r>
              <a:rPr lang="en-US" baseline="30000" dirty="0" smtClean="0"/>
              <a:t>3</a:t>
            </a:r>
            <a:r>
              <a:rPr lang="en-US" dirty="0" smtClean="0"/>
              <a:t>.</a:t>
            </a:r>
          </a:p>
          <a:p>
            <a:r>
              <a:rPr lang="en-US" dirty="0" smtClean="0"/>
              <a:t>So doubling D will increase conductance by a factor 8 !!</a:t>
            </a:r>
            <a:endParaRPr lang="en-US" dirty="0"/>
          </a:p>
        </p:txBody>
      </p:sp>
      <p:sp>
        <p:nvSpPr>
          <p:cNvPr id="8" name="Title 7"/>
          <p:cNvSpPr>
            <a:spLocks noGrp="1"/>
          </p:cNvSpPr>
          <p:nvPr>
            <p:ph type="title"/>
          </p:nvPr>
        </p:nvSpPr>
        <p:spPr>
          <a:xfrm>
            <a:off x="827584" y="107721"/>
            <a:ext cx="7560840" cy="553998"/>
          </a:xfrm>
        </p:spPr>
        <p:txBody>
          <a:bodyPr/>
          <a:lstStyle/>
          <a:p>
            <a:r>
              <a:rPr lang="en-US" dirty="0" smtClean="0"/>
              <a:t>Examples</a:t>
            </a:r>
            <a:endParaRPr lang="en-US" dirty="0"/>
          </a:p>
        </p:txBody>
      </p:sp>
      <p:sp>
        <p:nvSpPr>
          <p:cNvPr id="2" name="Slide Number Placeholder 1"/>
          <p:cNvSpPr>
            <a:spLocks noGrp="1"/>
          </p:cNvSpPr>
          <p:nvPr>
            <p:ph type="sldNum" sz="quarter" idx="12"/>
          </p:nvPr>
        </p:nvSpPr>
        <p:spPr/>
        <p:txBody>
          <a:bodyPr/>
          <a:lstStyle/>
          <a:p>
            <a:fld id="{0DF7440C-D25B-4954-BC09-5BBAAA513C42}" type="slidenum">
              <a:rPr lang="en-US" smtClean="0"/>
              <a:pPr/>
              <a:t>52</a:t>
            </a:fld>
            <a:endParaRPr lang="en-US"/>
          </a:p>
        </p:txBody>
      </p:sp>
    </p:spTree>
    <p:extLst>
      <p:ext uri="{BB962C8B-B14F-4D97-AF65-F5344CB8AC3E}">
        <p14:creationId xmlns:p14="http://schemas.microsoft.com/office/powerpoint/2010/main" val="458772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9"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95536" y="2492896"/>
            <a:ext cx="8208912"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23528" y="1052736"/>
            <a:ext cx="8424936" cy="646331"/>
          </a:xfrm>
          <a:prstGeom prst="rect">
            <a:avLst/>
          </a:prstGeom>
          <a:noFill/>
        </p:spPr>
        <p:txBody>
          <a:bodyPr wrap="square" rtlCol="0">
            <a:spAutoFit/>
          </a:bodyPr>
          <a:lstStyle/>
          <a:p>
            <a:r>
              <a:rPr lang="en-US" dirty="0" smtClean="0"/>
              <a:t>A vessel of volume </a:t>
            </a:r>
            <a:r>
              <a:rPr lang="en-US" dirty="0" err="1" smtClean="0"/>
              <a:t>3m</a:t>
            </a:r>
            <a:r>
              <a:rPr lang="en-US" baseline="30000" dirty="0" err="1" smtClean="0"/>
              <a:t>3</a:t>
            </a:r>
            <a:r>
              <a:rPr lang="en-US" dirty="0" smtClean="0"/>
              <a:t> has to be evacuated from 1000 mbar to 1 mbar in 20 min. What pumping speed (in m</a:t>
            </a:r>
            <a:r>
              <a:rPr lang="en-US" baseline="30000" dirty="0" smtClean="0"/>
              <a:t>3</a:t>
            </a:r>
            <a:r>
              <a:rPr lang="en-US" dirty="0" smtClean="0"/>
              <a:t> per hour) is required?</a:t>
            </a:r>
            <a:endParaRPr lang="en-US" dirty="0"/>
          </a:p>
        </p:txBody>
      </p:sp>
      <p:sp>
        <p:nvSpPr>
          <p:cNvPr id="5" name="TextBox 4"/>
          <p:cNvSpPr txBox="1"/>
          <p:nvPr/>
        </p:nvSpPr>
        <p:spPr>
          <a:xfrm>
            <a:off x="323528" y="4221088"/>
            <a:ext cx="8424936" cy="646331"/>
          </a:xfrm>
          <a:prstGeom prst="rect">
            <a:avLst/>
          </a:prstGeom>
          <a:noFill/>
        </p:spPr>
        <p:txBody>
          <a:bodyPr wrap="square" rtlCol="0">
            <a:spAutoFit/>
          </a:bodyPr>
          <a:lstStyle/>
          <a:p>
            <a:r>
              <a:rPr lang="en-US" dirty="0" smtClean="0"/>
              <a:t>How long will it take for a vessel of volume 80 l connected to a pump of speed 5 l/s to be pumped from 1000 mbar to 10 mbar? What is the time per decade?</a:t>
            </a:r>
            <a:endParaRPr lang="en-US" dirty="0"/>
          </a:p>
        </p:txBody>
      </p:sp>
      <p:graphicFrame>
        <p:nvGraphicFramePr>
          <p:cNvPr id="479234" name="Object 2"/>
          <p:cNvGraphicFramePr>
            <a:graphicFrameLocks noChangeAspect="1"/>
          </p:cNvGraphicFramePr>
          <p:nvPr/>
        </p:nvGraphicFramePr>
        <p:xfrm>
          <a:off x="611560" y="2852936"/>
          <a:ext cx="1368152" cy="587777"/>
        </p:xfrm>
        <a:graphic>
          <a:graphicData uri="http://schemas.openxmlformats.org/presentationml/2006/ole">
            <mc:AlternateContent xmlns:mc="http://schemas.openxmlformats.org/markup-compatibility/2006">
              <mc:Choice xmlns:v="urn:schemas-microsoft-com:vml" Requires="v">
                <p:oleObj spid="_x0000_s303422" name="Equation" r:id="rId4" imgW="952087" imgH="406224" progId="Equation.3">
                  <p:embed/>
                </p:oleObj>
              </mc:Choice>
              <mc:Fallback>
                <p:oleObj name="Equation" r:id="rId4" imgW="952087" imgH="406224" progId="Equation.3">
                  <p:embed/>
                  <p:pic>
                    <p:nvPicPr>
                      <p:cNvPr id="0" name="Picture 1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0" y="2852936"/>
                        <a:ext cx="1368152" cy="58777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2123728" y="2564904"/>
            <a:ext cx="6552728" cy="1200329"/>
          </a:xfrm>
          <a:prstGeom prst="rect">
            <a:avLst/>
          </a:prstGeom>
          <a:noFill/>
        </p:spPr>
        <p:txBody>
          <a:bodyPr wrap="square" rtlCol="0">
            <a:spAutoFit/>
          </a:bodyPr>
          <a:lstStyle/>
          <a:p>
            <a:r>
              <a:rPr lang="en-US" dirty="0" smtClean="0"/>
              <a:t>We apply the formula for the rough vacuum regime (which neglects </a:t>
            </a:r>
            <a:r>
              <a:rPr lang="en-US" dirty="0" err="1" smtClean="0"/>
              <a:t>outgassing</a:t>
            </a:r>
            <a:r>
              <a:rPr lang="en-US" dirty="0" smtClean="0"/>
              <a:t>), to obtain: </a:t>
            </a:r>
            <a:r>
              <a:rPr lang="en-US" i="1" dirty="0" smtClean="0"/>
              <a:t>t=</a:t>
            </a:r>
            <a:r>
              <a:rPr lang="en-US" dirty="0" err="1" smtClean="0"/>
              <a:t>6.9</a:t>
            </a:r>
            <a:r>
              <a:rPr lang="en-US" i="1" dirty="0" err="1" smtClean="0"/>
              <a:t>V</a:t>
            </a:r>
            <a:r>
              <a:rPr lang="en-US" i="1" dirty="0" smtClean="0"/>
              <a:t>/S</a:t>
            </a:r>
            <a:r>
              <a:rPr lang="en-US" dirty="0" smtClean="0"/>
              <a:t>. So </a:t>
            </a:r>
            <a:r>
              <a:rPr lang="en-US" i="1" dirty="0" smtClean="0"/>
              <a:t>S=</a:t>
            </a:r>
            <a:r>
              <a:rPr lang="en-US" dirty="0" err="1" smtClean="0"/>
              <a:t>6.9</a:t>
            </a:r>
            <a:r>
              <a:rPr lang="en-US" i="1" dirty="0" err="1" smtClean="0"/>
              <a:t>V</a:t>
            </a:r>
            <a:r>
              <a:rPr lang="en-US" i="1" dirty="0" smtClean="0"/>
              <a:t>/t=</a:t>
            </a:r>
            <a:r>
              <a:rPr lang="en-US" dirty="0" err="1" smtClean="0">
                <a:solidFill>
                  <a:srgbClr val="C00000"/>
                </a:solidFill>
              </a:rPr>
              <a:t>62m</a:t>
            </a:r>
            <a:r>
              <a:rPr lang="en-US" baseline="30000" dirty="0" err="1" smtClean="0">
                <a:solidFill>
                  <a:srgbClr val="C00000"/>
                </a:solidFill>
              </a:rPr>
              <a:t>3</a:t>
            </a:r>
            <a:r>
              <a:rPr lang="en-US" dirty="0" smtClean="0">
                <a:solidFill>
                  <a:srgbClr val="C00000"/>
                </a:solidFill>
              </a:rPr>
              <a:t>/h</a:t>
            </a:r>
            <a:r>
              <a:rPr lang="en-US" i="1" dirty="0" smtClean="0"/>
              <a:t> </a:t>
            </a:r>
          </a:p>
          <a:p>
            <a:r>
              <a:rPr lang="en-US" dirty="0" smtClean="0"/>
              <a:t>Notice that </a:t>
            </a:r>
            <a:r>
              <a:rPr lang="en-US" dirty="0" err="1" smtClean="0"/>
              <a:t>3m</a:t>
            </a:r>
            <a:r>
              <a:rPr lang="en-US" baseline="30000" dirty="0" err="1" smtClean="0"/>
              <a:t>3</a:t>
            </a:r>
            <a:r>
              <a:rPr lang="en-US" dirty="0" smtClean="0"/>
              <a:t> is the typical volume of a Booster sector, of a </a:t>
            </a:r>
            <a:r>
              <a:rPr lang="en-US" dirty="0" err="1" smtClean="0"/>
              <a:t>SPS</a:t>
            </a:r>
            <a:r>
              <a:rPr lang="en-US" dirty="0" smtClean="0"/>
              <a:t> arc sector. With half this pumping speed, time is doubled...</a:t>
            </a:r>
            <a:endParaRPr lang="en-US" dirty="0"/>
          </a:p>
        </p:txBody>
      </p:sp>
      <p:graphicFrame>
        <p:nvGraphicFramePr>
          <p:cNvPr id="479235" name="Object 3"/>
          <p:cNvGraphicFramePr>
            <a:graphicFrameLocks noChangeAspect="1"/>
          </p:cNvGraphicFramePr>
          <p:nvPr/>
        </p:nvGraphicFramePr>
        <p:xfrm>
          <a:off x="1187624" y="2060848"/>
          <a:ext cx="2755900" cy="330200"/>
        </p:xfrm>
        <a:graphic>
          <a:graphicData uri="http://schemas.openxmlformats.org/presentationml/2006/ole">
            <mc:AlternateContent xmlns:mc="http://schemas.openxmlformats.org/markup-compatibility/2006">
              <mc:Choice xmlns:v="urn:schemas-microsoft-com:vml" Requires="v">
                <p:oleObj spid="_x0000_s303423" name="Equation" r:id="rId6" imgW="1917700" imgH="228600" progId="Equation.3">
                  <p:embed/>
                </p:oleObj>
              </mc:Choice>
              <mc:Fallback>
                <p:oleObj name="Equation" r:id="rId6" imgW="1917700" imgH="228600" progId="Equation.3">
                  <p:embed/>
                  <p:pic>
                    <p:nvPicPr>
                      <p:cNvPr id="0" name="Picture 16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87624" y="2060848"/>
                        <a:ext cx="27559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a:xfrm>
            <a:off x="395536" y="2060848"/>
            <a:ext cx="936104" cy="369332"/>
          </a:xfrm>
          <a:prstGeom prst="rect">
            <a:avLst/>
          </a:prstGeom>
          <a:noFill/>
        </p:spPr>
        <p:txBody>
          <a:bodyPr wrap="square" rtlCol="0">
            <a:spAutoFit/>
          </a:bodyPr>
          <a:lstStyle/>
          <a:p>
            <a:r>
              <a:rPr lang="en-US" dirty="0" smtClean="0"/>
              <a:t>HINT:</a:t>
            </a:r>
            <a:endParaRPr lang="en-US" dirty="0"/>
          </a:p>
        </p:txBody>
      </p:sp>
      <p:sp>
        <p:nvSpPr>
          <p:cNvPr id="12" name="Rectangle 11"/>
          <p:cNvSpPr/>
          <p:nvPr/>
        </p:nvSpPr>
        <p:spPr>
          <a:xfrm>
            <a:off x="395536" y="5157192"/>
            <a:ext cx="8169347" cy="115212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571996" y="5301208"/>
            <a:ext cx="7920880" cy="369332"/>
          </a:xfrm>
          <a:prstGeom prst="rect">
            <a:avLst/>
          </a:prstGeom>
          <a:noFill/>
        </p:spPr>
        <p:txBody>
          <a:bodyPr wrap="square" rtlCol="0">
            <a:spAutoFit/>
          </a:bodyPr>
          <a:lstStyle/>
          <a:p>
            <a:r>
              <a:rPr lang="en-US" dirty="0" smtClean="0"/>
              <a:t>As above: </a:t>
            </a:r>
            <a:r>
              <a:rPr lang="en-US" dirty="0" err="1" smtClean="0"/>
              <a:t>ln</a:t>
            </a:r>
            <a:r>
              <a:rPr lang="en-US" i="1" dirty="0" smtClean="0"/>
              <a:t>(</a:t>
            </a:r>
            <a:r>
              <a:rPr lang="en-US" i="1" dirty="0" err="1" smtClean="0"/>
              <a:t>po</a:t>
            </a:r>
            <a:r>
              <a:rPr lang="en-US" i="1" dirty="0" smtClean="0"/>
              <a:t>/p</a:t>
            </a:r>
            <a:r>
              <a:rPr lang="en-US" dirty="0" smtClean="0"/>
              <a:t>)=4.6, so </a:t>
            </a:r>
            <a:r>
              <a:rPr lang="en-US" i="1" dirty="0" smtClean="0"/>
              <a:t>t=</a:t>
            </a:r>
            <a:r>
              <a:rPr lang="en-US" dirty="0" err="1" smtClean="0"/>
              <a:t>4.6</a:t>
            </a:r>
            <a:r>
              <a:rPr lang="en-US" i="1" dirty="0" err="1" smtClean="0"/>
              <a:t>V</a:t>
            </a:r>
            <a:r>
              <a:rPr lang="en-US" i="1" dirty="0" smtClean="0"/>
              <a:t>/S</a:t>
            </a:r>
            <a:r>
              <a:rPr lang="en-US" dirty="0" smtClean="0"/>
              <a:t>=</a:t>
            </a:r>
            <a:r>
              <a:rPr lang="en-US" dirty="0" err="1" smtClean="0"/>
              <a:t>4.6</a:t>
            </a:r>
            <a:r>
              <a:rPr lang="en-US" baseline="30000" dirty="0" err="1" smtClean="0"/>
              <a:t>.</a:t>
            </a:r>
            <a:r>
              <a:rPr lang="en-US" dirty="0" err="1" smtClean="0"/>
              <a:t>16≈</a:t>
            </a:r>
            <a:r>
              <a:rPr lang="en-US" dirty="0" err="1" smtClean="0">
                <a:solidFill>
                  <a:srgbClr val="C00000"/>
                </a:solidFill>
              </a:rPr>
              <a:t>80s</a:t>
            </a:r>
            <a:endParaRPr lang="en-US" i="1" dirty="0" smtClean="0"/>
          </a:p>
        </p:txBody>
      </p:sp>
      <p:sp>
        <p:nvSpPr>
          <p:cNvPr id="14" name="TextBox 13"/>
          <p:cNvSpPr txBox="1"/>
          <p:nvPr/>
        </p:nvSpPr>
        <p:spPr>
          <a:xfrm>
            <a:off x="577693" y="5723964"/>
            <a:ext cx="7920880" cy="369332"/>
          </a:xfrm>
          <a:prstGeom prst="rect">
            <a:avLst/>
          </a:prstGeom>
          <a:noFill/>
          <a:ln>
            <a:noFill/>
          </a:ln>
        </p:spPr>
        <p:txBody>
          <a:bodyPr wrap="square" rtlCol="0">
            <a:spAutoFit/>
          </a:bodyPr>
          <a:lstStyle/>
          <a:p>
            <a:r>
              <a:rPr lang="en-US" dirty="0" smtClean="0"/>
              <a:t>Time per decade: </a:t>
            </a:r>
            <a:r>
              <a:rPr lang="en-US" dirty="0" err="1" smtClean="0"/>
              <a:t>5</a:t>
            </a:r>
            <a:r>
              <a:rPr lang="en-US" baseline="30000" dirty="0" err="1" smtClean="0"/>
              <a:t>.</a:t>
            </a:r>
            <a:r>
              <a:rPr lang="en-US" dirty="0" err="1" smtClean="0"/>
              <a:t>2.3s</a:t>
            </a:r>
            <a:r>
              <a:rPr lang="en-US" dirty="0" smtClean="0"/>
              <a:t>=</a:t>
            </a:r>
            <a:r>
              <a:rPr lang="en-US" dirty="0" err="1" smtClean="0"/>
              <a:t>12s</a:t>
            </a:r>
            <a:endParaRPr lang="en-US" i="1" dirty="0" smtClean="0"/>
          </a:p>
        </p:txBody>
      </p:sp>
      <p:sp>
        <p:nvSpPr>
          <p:cNvPr id="16" name="Title 15"/>
          <p:cNvSpPr>
            <a:spLocks noGrp="1"/>
          </p:cNvSpPr>
          <p:nvPr>
            <p:ph type="title"/>
          </p:nvPr>
        </p:nvSpPr>
        <p:spPr>
          <a:xfrm>
            <a:off x="827584" y="107721"/>
            <a:ext cx="7560840" cy="553998"/>
          </a:xfrm>
        </p:spPr>
        <p:txBody>
          <a:bodyPr/>
          <a:lstStyle/>
          <a:p>
            <a:r>
              <a:rPr lang="en-US" dirty="0" smtClean="0"/>
              <a:t>Examples</a:t>
            </a:r>
            <a:endParaRPr lang="en-US" dirty="0"/>
          </a:p>
        </p:txBody>
      </p:sp>
      <p:sp>
        <p:nvSpPr>
          <p:cNvPr id="2" name="Slide Number Placeholder 1"/>
          <p:cNvSpPr>
            <a:spLocks noGrp="1"/>
          </p:cNvSpPr>
          <p:nvPr>
            <p:ph type="sldNum" sz="quarter" idx="12"/>
          </p:nvPr>
        </p:nvSpPr>
        <p:spPr/>
        <p:txBody>
          <a:bodyPr/>
          <a:lstStyle/>
          <a:p>
            <a:fld id="{0DF7440C-D25B-4954-BC09-5BBAAA513C42}" type="slidenum">
              <a:rPr lang="en-US" smtClean="0"/>
              <a:pPr/>
              <a:t>53</a:t>
            </a:fld>
            <a:endParaRPr lang="en-US"/>
          </a:p>
        </p:txBody>
      </p:sp>
    </p:spTree>
    <p:extLst>
      <p:ext uri="{BB962C8B-B14F-4D97-AF65-F5344CB8AC3E}">
        <p14:creationId xmlns:p14="http://schemas.microsoft.com/office/powerpoint/2010/main" val="3595925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92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7" grpId="0"/>
      <p:bldP spid="12" grpId="0" animBg="1"/>
      <p:bldP spid="13" grpId="0"/>
      <p:bldP spid="14"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7504" y="1124744"/>
            <a:ext cx="8964488" cy="1754326"/>
          </a:xfrm>
          <a:prstGeom prst="rect">
            <a:avLst/>
          </a:prstGeom>
          <a:noFill/>
        </p:spPr>
        <p:txBody>
          <a:bodyPr wrap="square" rtlCol="0">
            <a:spAutoFit/>
          </a:bodyPr>
          <a:lstStyle/>
          <a:p>
            <a:r>
              <a:rPr lang="en-US" dirty="0" smtClean="0"/>
              <a:t>In a </a:t>
            </a:r>
            <a:r>
              <a:rPr lang="en-US" dirty="0" err="1" smtClean="0"/>
              <a:t>SPS</a:t>
            </a:r>
            <a:r>
              <a:rPr lang="en-US" dirty="0" smtClean="0"/>
              <a:t> transfer line, the diameter of the pipe is ~</a:t>
            </a:r>
            <a:r>
              <a:rPr lang="en-US" dirty="0" err="1" smtClean="0"/>
              <a:t>60mm</a:t>
            </a:r>
            <a:r>
              <a:rPr lang="en-US" dirty="0" smtClean="0"/>
              <a:t>, the distance between pumps ~</a:t>
            </a:r>
            <a:r>
              <a:rPr lang="en-US" dirty="0" err="1" smtClean="0"/>
              <a:t>60m</a:t>
            </a:r>
            <a:r>
              <a:rPr lang="en-US" dirty="0" smtClean="0"/>
              <a:t>. The effective pumping speed of each ionic pump is ~15 l/s, including a correction for the connecting element. Let’s assume an </a:t>
            </a:r>
            <a:r>
              <a:rPr lang="en-US" dirty="0" err="1" smtClean="0"/>
              <a:t>outgassing</a:t>
            </a:r>
            <a:r>
              <a:rPr lang="en-US" dirty="0" smtClean="0"/>
              <a:t> rate of 3</a:t>
            </a:r>
            <a:r>
              <a:rPr lang="en-US" baseline="30000" dirty="0" smtClean="0"/>
              <a:t>.</a:t>
            </a:r>
            <a:r>
              <a:rPr lang="en-US" dirty="0" smtClean="0"/>
              <a:t>10</a:t>
            </a:r>
            <a:r>
              <a:rPr lang="en-US" baseline="30000" dirty="0" smtClean="0"/>
              <a:t>-</a:t>
            </a:r>
            <a:r>
              <a:rPr lang="en-US" baseline="30000" dirty="0" err="1" smtClean="0"/>
              <a:t>11</a:t>
            </a:r>
            <a:r>
              <a:rPr lang="en-US" dirty="0" err="1" smtClean="0"/>
              <a:t>mbar</a:t>
            </a:r>
            <a:r>
              <a:rPr lang="en-US" baseline="30000" dirty="0" err="1" smtClean="0"/>
              <a:t>.</a:t>
            </a:r>
            <a:r>
              <a:rPr lang="en-US" dirty="0" err="1" smtClean="0"/>
              <a:t>l</a:t>
            </a:r>
            <a:r>
              <a:rPr lang="en-US" baseline="30000" dirty="0" err="1" smtClean="0"/>
              <a:t>.</a:t>
            </a:r>
            <a:r>
              <a:rPr lang="en-US" dirty="0" err="1" smtClean="0"/>
              <a:t>s</a:t>
            </a:r>
            <a:r>
              <a:rPr lang="en-US" baseline="30000" dirty="0" smtClean="0"/>
              <a:t>-</a:t>
            </a:r>
            <a:r>
              <a:rPr lang="en-US" baseline="30000" dirty="0" err="1" smtClean="0"/>
              <a:t>1.</a:t>
            </a:r>
            <a:r>
              <a:rPr lang="en-US" dirty="0" err="1" smtClean="0"/>
              <a:t>cm</a:t>
            </a:r>
            <a:r>
              <a:rPr lang="en-US" baseline="30000" dirty="0" smtClean="0"/>
              <a:t>-2</a:t>
            </a:r>
            <a:r>
              <a:rPr lang="en-US" dirty="0" smtClean="0"/>
              <a:t>, typical after </a:t>
            </a:r>
            <a:r>
              <a:rPr lang="en-US" dirty="0" err="1" smtClean="0"/>
              <a:t>100h</a:t>
            </a:r>
            <a:r>
              <a:rPr lang="en-US" dirty="0" smtClean="0"/>
              <a:t> pumping time.</a:t>
            </a:r>
          </a:p>
          <a:p>
            <a:r>
              <a:rPr lang="en-US" dirty="0" smtClean="0"/>
              <a:t>Calculate the maximum and minimum pressure measured at a pressure gauge in a segment between 2 pumps. </a:t>
            </a:r>
            <a:endParaRPr lang="en-US" dirty="0"/>
          </a:p>
        </p:txBody>
      </p:sp>
      <p:pic>
        <p:nvPicPr>
          <p:cNvPr id="19" name="Picture 7"/>
          <p:cNvPicPr>
            <a:picLocks noChangeAspect="1" noChangeArrowheads="1"/>
          </p:cNvPicPr>
          <p:nvPr/>
        </p:nvPicPr>
        <p:blipFill>
          <a:blip r:embed="rId4" cstate="print"/>
          <a:srcRect/>
          <a:stretch>
            <a:fillRect/>
          </a:stretch>
        </p:blipFill>
        <p:spPr bwMode="auto">
          <a:xfrm>
            <a:off x="174964" y="2924944"/>
            <a:ext cx="5117116" cy="3096344"/>
          </a:xfrm>
          <a:prstGeom prst="rect">
            <a:avLst/>
          </a:prstGeom>
          <a:noFill/>
          <a:ln w="9525">
            <a:noFill/>
            <a:miter lim="800000"/>
            <a:headEnd/>
            <a:tailEnd/>
          </a:ln>
        </p:spPr>
      </p:pic>
      <p:grpSp>
        <p:nvGrpSpPr>
          <p:cNvPr id="3" name="Group 2"/>
          <p:cNvGrpSpPr/>
          <p:nvPr/>
        </p:nvGrpSpPr>
        <p:grpSpPr>
          <a:xfrm>
            <a:off x="5618749" y="3797027"/>
            <a:ext cx="2736304" cy="585170"/>
            <a:chOff x="5618749" y="3797027"/>
            <a:chExt cx="2736304" cy="585170"/>
          </a:xfrm>
        </p:grpSpPr>
        <p:sp>
          <p:nvSpPr>
            <p:cNvPr id="26" name="Rounded Rectangle 25"/>
            <p:cNvSpPr/>
            <p:nvPr/>
          </p:nvSpPr>
          <p:spPr>
            <a:xfrm>
              <a:off x="5618749" y="3801919"/>
              <a:ext cx="2736304" cy="576064"/>
            </a:xfrm>
            <a:prstGeom prst="roundRect">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84708" name="Object 4"/>
            <p:cNvGraphicFramePr>
              <a:graphicFrameLocks noChangeAspect="1"/>
            </p:cNvGraphicFramePr>
            <p:nvPr>
              <p:extLst>
                <p:ext uri="{D42A27DB-BD31-4B8C-83A1-F6EECF244321}">
                  <p14:modId xmlns:p14="http://schemas.microsoft.com/office/powerpoint/2010/main" val="3722042814"/>
                </p:ext>
              </p:extLst>
            </p:nvPr>
          </p:nvGraphicFramePr>
          <p:xfrm>
            <a:off x="5618749" y="3797027"/>
            <a:ext cx="2664296" cy="585170"/>
          </p:xfrm>
          <a:graphic>
            <a:graphicData uri="http://schemas.openxmlformats.org/presentationml/2006/ole">
              <mc:AlternateContent xmlns:mc="http://schemas.openxmlformats.org/markup-compatibility/2006">
                <mc:Choice xmlns:v="urn:schemas-microsoft-com:vml" Requires="v">
                  <p:oleObj spid="_x0000_s304604" name="Equation" r:id="rId5" imgW="1905000" imgH="419100" progId="Equation.3">
                    <p:embed/>
                  </p:oleObj>
                </mc:Choice>
                <mc:Fallback>
                  <p:oleObj name="Equation" r:id="rId5" imgW="1905000" imgH="419100" progId="Equation.3">
                    <p:embed/>
                    <p:pic>
                      <p:nvPicPr>
                        <p:cNvPr id="0" name="Picture 24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18749" y="3797027"/>
                          <a:ext cx="2664296" cy="58517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22" name="TextBox 21"/>
          <p:cNvSpPr txBox="1"/>
          <p:nvPr/>
        </p:nvSpPr>
        <p:spPr>
          <a:xfrm>
            <a:off x="5546741" y="3436987"/>
            <a:ext cx="1573829" cy="369332"/>
          </a:xfrm>
          <a:prstGeom prst="rect">
            <a:avLst/>
          </a:prstGeom>
          <a:noFill/>
        </p:spPr>
        <p:txBody>
          <a:bodyPr wrap="none" rtlCol="0">
            <a:spAutoFit/>
          </a:bodyPr>
          <a:lstStyle/>
          <a:p>
            <a:r>
              <a:rPr lang="en-US" u="sng" dirty="0" smtClean="0"/>
              <a:t>Formulas to use:</a:t>
            </a:r>
            <a:endParaRPr lang="en-US" u="sng" dirty="0"/>
          </a:p>
        </p:txBody>
      </p:sp>
      <p:grpSp>
        <p:nvGrpSpPr>
          <p:cNvPr id="30" name="Group 29"/>
          <p:cNvGrpSpPr/>
          <p:nvPr/>
        </p:nvGrpSpPr>
        <p:grpSpPr>
          <a:xfrm>
            <a:off x="6866235" y="4488855"/>
            <a:ext cx="1738213" cy="668337"/>
            <a:chOff x="5426075" y="4416847"/>
            <a:chExt cx="1738213" cy="668337"/>
          </a:xfrm>
        </p:grpSpPr>
        <p:sp>
          <p:nvSpPr>
            <p:cNvPr id="28" name="Rounded Rectangle 27"/>
            <p:cNvSpPr/>
            <p:nvPr/>
          </p:nvSpPr>
          <p:spPr>
            <a:xfrm>
              <a:off x="5436096" y="4437112"/>
              <a:ext cx="1728192" cy="635193"/>
            </a:xfrm>
            <a:prstGeom prst="roundRect">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3" name="Object 3"/>
            <p:cNvGraphicFramePr>
              <a:graphicFrameLocks noChangeAspect="1"/>
            </p:cNvGraphicFramePr>
            <p:nvPr/>
          </p:nvGraphicFramePr>
          <p:xfrm>
            <a:off x="5426075" y="4416847"/>
            <a:ext cx="1692275" cy="668337"/>
          </p:xfrm>
          <a:graphic>
            <a:graphicData uri="http://schemas.openxmlformats.org/presentationml/2006/ole">
              <mc:AlternateContent xmlns:mc="http://schemas.openxmlformats.org/markup-compatibility/2006">
                <mc:Choice xmlns:v="urn:schemas-microsoft-com:vml" Requires="v">
                  <p:oleObj spid="_x0000_s304605" name="Equation" r:id="rId7" imgW="1091726" imgH="431613" progId="Equation.3">
                    <p:embed/>
                  </p:oleObj>
                </mc:Choice>
                <mc:Fallback>
                  <p:oleObj name="Equation" r:id="rId7" imgW="1091726" imgH="431613" progId="Equation.3">
                    <p:embed/>
                    <p:pic>
                      <p:nvPicPr>
                        <p:cNvPr id="0" name="Picture 24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26075" y="4416847"/>
                          <a:ext cx="1692275" cy="6683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29" name="Group 28"/>
          <p:cNvGrpSpPr/>
          <p:nvPr/>
        </p:nvGrpSpPr>
        <p:grpSpPr>
          <a:xfrm>
            <a:off x="5646854" y="4509120"/>
            <a:ext cx="1080120" cy="635193"/>
            <a:chOff x="4206694" y="4437112"/>
            <a:chExt cx="1080120" cy="635193"/>
          </a:xfrm>
        </p:grpSpPr>
        <p:sp>
          <p:nvSpPr>
            <p:cNvPr id="27" name="Rounded Rectangle 26"/>
            <p:cNvSpPr/>
            <p:nvPr/>
          </p:nvSpPr>
          <p:spPr>
            <a:xfrm>
              <a:off x="4206694" y="4437112"/>
              <a:ext cx="1080120" cy="635193"/>
            </a:xfrm>
            <a:prstGeom prst="roundRect">
              <a:avLst/>
            </a:prstGeom>
            <a:solidFill>
              <a:schemeClr val="accent4">
                <a:lumMod val="20000"/>
                <a:lumOff val="80000"/>
              </a:schemeClr>
            </a:solidFill>
            <a:ln>
              <a:solidFill>
                <a:schemeClr val="accent4">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4" name="Object 4"/>
            <p:cNvGraphicFramePr>
              <a:graphicFrameLocks noChangeAspect="1"/>
            </p:cNvGraphicFramePr>
            <p:nvPr/>
          </p:nvGraphicFramePr>
          <p:xfrm>
            <a:off x="4206875" y="4445422"/>
            <a:ext cx="1003300" cy="609600"/>
          </p:xfrm>
          <a:graphic>
            <a:graphicData uri="http://schemas.openxmlformats.org/presentationml/2006/ole">
              <mc:AlternateContent xmlns:mc="http://schemas.openxmlformats.org/markup-compatibility/2006">
                <mc:Choice xmlns:v="urn:schemas-microsoft-com:vml" Requires="v">
                  <p:oleObj spid="_x0000_s304606" name="Equation" r:id="rId9" imgW="647419" imgH="393529" progId="Equation.3">
                    <p:embed/>
                  </p:oleObj>
                </mc:Choice>
                <mc:Fallback>
                  <p:oleObj name="Equation" r:id="rId9" imgW="647419" imgH="393529" progId="Equation.3">
                    <p:embed/>
                    <p:pic>
                      <p:nvPicPr>
                        <p:cNvPr id="0" name="Picture 25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06875" y="4445422"/>
                          <a:ext cx="100330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15" name="Title 14"/>
          <p:cNvSpPr>
            <a:spLocks noGrp="1"/>
          </p:cNvSpPr>
          <p:nvPr>
            <p:ph type="title"/>
          </p:nvPr>
        </p:nvSpPr>
        <p:spPr>
          <a:xfrm>
            <a:off x="827584" y="107721"/>
            <a:ext cx="7560840" cy="553998"/>
          </a:xfrm>
        </p:spPr>
        <p:txBody>
          <a:bodyPr/>
          <a:lstStyle/>
          <a:p>
            <a:r>
              <a:rPr lang="en-US" dirty="0" smtClean="0"/>
              <a:t>Example: pressure profile</a:t>
            </a:r>
            <a:endParaRPr lang="en-US" dirty="0"/>
          </a:p>
        </p:txBody>
      </p:sp>
      <p:sp>
        <p:nvSpPr>
          <p:cNvPr id="2" name="Slide Number Placeholder 1"/>
          <p:cNvSpPr>
            <a:spLocks noGrp="1"/>
          </p:cNvSpPr>
          <p:nvPr>
            <p:ph type="sldNum" sz="quarter" idx="12"/>
          </p:nvPr>
        </p:nvSpPr>
        <p:spPr/>
        <p:txBody>
          <a:bodyPr/>
          <a:lstStyle/>
          <a:p>
            <a:fld id="{0DF7440C-D25B-4954-BC09-5BBAAA513C42}" type="slidenum">
              <a:rPr lang="en-US" smtClean="0"/>
              <a:pPr/>
              <a:t>54</a:t>
            </a:fld>
            <a:endParaRPr lang="en-US"/>
          </a:p>
        </p:txBody>
      </p:sp>
    </p:spTree>
    <p:extLst>
      <p:ext uri="{BB962C8B-B14F-4D97-AF65-F5344CB8AC3E}">
        <p14:creationId xmlns:p14="http://schemas.microsoft.com/office/powerpoint/2010/main" val="4121573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7"/>
          <p:cNvPicPr>
            <a:picLocks noChangeAspect="1" noChangeArrowheads="1"/>
          </p:cNvPicPr>
          <p:nvPr/>
        </p:nvPicPr>
        <p:blipFill>
          <a:blip r:embed="rId4" cstate="print"/>
          <a:srcRect/>
          <a:stretch>
            <a:fillRect/>
          </a:stretch>
        </p:blipFill>
        <p:spPr bwMode="auto">
          <a:xfrm>
            <a:off x="323528" y="4077072"/>
            <a:ext cx="3979390" cy="2407912"/>
          </a:xfrm>
          <a:prstGeom prst="rect">
            <a:avLst/>
          </a:prstGeom>
          <a:noFill/>
          <a:ln w="9525">
            <a:noFill/>
            <a:miter lim="800000"/>
            <a:headEnd/>
            <a:tailEnd/>
          </a:ln>
        </p:spPr>
      </p:pic>
      <p:pic>
        <p:nvPicPr>
          <p:cNvPr id="585733" name="Picture 5"/>
          <p:cNvPicPr>
            <a:picLocks noChangeAspect="1" noChangeArrowheads="1"/>
          </p:cNvPicPr>
          <p:nvPr/>
        </p:nvPicPr>
        <p:blipFill>
          <a:blip r:embed="rId5" cstate="print"/>
          <a:srcRect/>
          <a:stretch>
            <a:fillRect/>
          </a:stretch>
        </p:blipFill>
        <p:spPr bwMode="auto">
          <a:xfrm>
            <a:off x="395534" y="1700808"/>
            <a:ext cx="6840761" cy="889606"/>
          </a:xfrm>
          <a:prstGeom prst="rect">
            <a:avLst/>
          </a:prstGeom>
          <a:noFill/>
          <a:ln w="9525">
            <a:noFill/>
            <a:miter lim="800000"/>
            <a:headEnd/>
            <a:tailEnd/>
          </a:ln>
        </p:spPr>
      </p:pic>
      <p:pic>
        <p:nvPicPr>
          <p:cNvPr id="585734" name="Picture 6"/>
          <p:cNvPicPr>
            <a:picLocks noChangeAspect="1" noChangeArrowheads="1"/>
          </p:cNvPicPr>
          <p:nvPr/>
        </p:nvPicPr>
        <p:blipFill>
          <a:blip r:embed="rId6" cstate="print"/>
          <a:srcRect/>
          <a:stretch>
            <a:fillRect/>
          </a:stretch>
        </p:blipFill>
        <p:spPr bwMode="auto">
          <a:xfrm>
            <a:off x="5076055" y="2636912"/>
            <a:ext cx="3598147" cy="1546714"/>
          </a:xfrm>
          <a:prstGeom prst="rect">
            <a:avLst/>
          </a:prstGeom>
          <a:noFill/>
          <a:ln w="9525">
            <a:noFill/>
            <a:miter lim="800000"/>
            <a:headEnd/>
            <a:tailEnd/>
          </a:ln>
        </p:spPr>
      </p:pic>
      <p:graphicFrame>
        <p:nvGraphicFramePr>
          <p:cNvPr id="585735" name="Object 4"/>
          <p:cNvGraphicFramePr>
            <a:graphicFrameLocks noChangeAspect="1"/>
          </p:cNvGraphicFramePr>
          <p:nvPr/>
        </p:nvGraphicFramePr>
        <p:xfrm>
          <a:off x="406252" y="908720"/>
          <a:ext cx="2663825" cy="584200"/>
        </p:xfrm>
        <a:graphic>
          <a:graphicData uri="http://schemas.openxmlformats.org/presentationml/2006/ole">
            <mc:AlternateContent xmlns:mc="http://schemas.openxmlformats.org/markup-compatibility/2006">
              <mc:Choice xmlns:v="urn:schemas-microsoft-com:vml" Requires="v">
                <p:oleObj spid="_x0000_s305628" name="Equation" r:id="rId7" imgW="1905000" imgH="419100" progId="Equation.3">
                  <p:embed/>
                </p:oleObj>
              </mc:Choice>
              <mc:Fallback>
                <p:oleObj name="Equation" r:id="rId7" imgW="1905000" imgH="419100" progId="Equation.3">
                  <p:embed/>
                  <p:pic>
                    <p:nvPicPr>
                      <p:cNvPr id="0" name="Picture 24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6252" y="908720"/>
                        <a:ext cx="2663825" cy="584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85736" name="Object 8"/>
          <p:cNvGraphicFramePr>
            <a:graphicFrameLocks noChangeAspect="1"/>
          </p:cNvGraphicFramePr>
          <p:nvPr/>
        </p:nvGraphicFramePr>
        <p:xfrm>
          <a:off x="6012160" y="951781"/>
          <a:ext cx="1692275" cy="668337"/>
        </p:xfrm>
        <a:graphic>
          <a:graphicData uri="http://schemas.openxmlformats.org/presentationml/2006/ole">
            <mc:AlternateContent xmlns:mc="http://schemas.openxmlformats.org/markup-compatibility/2006">
              <mc:Choice xmlns:v="urn:schemas-microsoft-com:vml" Requires="v">
                <p:oleObj spid="_x0000_s305629" name="Equation" r:id="rId9" imgW="1091726" imgH="431613" progId="Equation.3">
                  <p:embed/>
                </p:oleObj>
              </mc:Choice>
              <mc:Fallback>
                <p:oleObj name="Equation" r:id="rId9" imgW="1091726" imgH="431613" progId="Equation.3">
                  <p:embed/>
                  <p:pic>
                    <p:nvPicPr>
                      <p:cNvPr id="0" name="Picture 24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12160" y="951781"/>
                        <a:ext cx="1692275" cy="6683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85737" name="Object 9"/>
          <p:cNvGraphicFramePr>
            <a:graphicFrameLocks noChangeAspect="1"/>
          </p:cNvGraphicFramePr>
          <p:nvPr/>
        </p:nvGraphicFramePr>
        <p:xfrm>
          <a:off x="3923928" y="951781"/>
          <a:ext cx="1003300" cy="609600"/>
        </p:xfrm>
        <a:graphic>
          <a:graphicData uri="http://schemas.openxmlformats.org/presentationml/2006/ole">
            <mc:AlternateContent xmlns:mc="http://schemas.openxmlformats.org/markup-compatibility/2006">
              <mc:Choice xmlns:v="urn:schemas-microsoft-com:vml" Requires="v">
                <p:oleObj spid="_x0000_s305630" name="Equation" r:id="rId11" imgW="647419" imgH="393529" progId="Equation.3">
                  <p:embed/>
                </p:oleObj>
              </mc:Choice>
              <mc:Fallback>
                <p:oleObj name="Equation" r:id="rId11" imgW="647419" imgH="393529" progId="Equation.3">
                  <p:embed/>
                  <p:pic>
                    <p:nvPicPr>
                      <p:cNvPr id="0" name="Picture 25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923928" y="951781"/>
                        <a:ext cx="100330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85738" name="Picture 10"/>
          <p:cNvPicPr>
            <a:picLocks noChangeAspect="1" noChangeArrowheads="1"/>
          </p:cNvPicPr>
          <p:nvPr/>
        </p:nvPicPr>
        <p:blipFill>
          <a:blip r:embed="rId13" cstate="print"/>
          <a:srcRect/>
          <a:stretch>
            <a:fillRect/>
          </a:stretch>
        </p:blipFill>
        <p:spPr bwMode="auto">
          <a:xfrm>
            <a:off x="323527" y="2668200"/>
            <a:ext cx="2993558" cy="1299402"/>
          </a:xfrm>
          <a:prstGeom prst="rect">
            <a:avLst/>
          </a:prstGeom>
          <a:noFill/>
          <a:ln w="9525">
            <a:noFill/>
            <a:miter lim="800000"/>
            <a:headEnd/>
            <a:tailEnd/>
          </a:ln>
        </p:spPr>
      </p:pic>
      <p:pic>
        <p:nvPicPr>
          <p:cNvPr id="585739" name="Picture 11"/>
          <p:cNvPicPr>
            <a:picLocks noChangeAspect="1" noChangeArrowheads="1"/>
          </p:cNvPicPr>
          <p:nvPr/>
        </p:nvPicPr>
        <p:blipFill>
          <a:blip r:embed="rId14" cstate="print"/>
          <a:srcRect/>
          <a:stretch>
            <a:fillRect/>
          </a:stretch>
        </p:blipFill>
        <p:spPr bwMode="auto">
          <a:xfrm>
            <a:off x="5076056" y="4725144"/>
            <a:ext cx="3679376" cy="1728192"/>
          </a:xfrm>
          <a:prstGeom prst="rect">
            <a:avLst/>
          </a:prstGeom>
          <a:noFill/>
          <a:ln w="9525">
            <a:noFill/>
            <a:miter lim="800000"/>
            <a:headEnd/>
            <a:tailEnd/>
          </a:ln>
        </p:spPr>
      </p:pic>
      <p:sp>
        <p:nvSpPr>
          <p:cNvPr id="12" name="Title 11"/>
          <p:cNvSpPr>
            <a:spLocks noGrp="1"/>
          </p:cNvSpPr>
          <p:nvPr>
            <p:ph type="title"/>
          </p:nvPr>
        </p:nvSpPr>
        <p:spPr>
          <a:xfrm>
            <a:off x="827584" y="107721"/>
            <a:ext cx="7560840" cy="553998"/>
          </a:xfrm>
        </p:spPr>
        <p:txBody>
          <a:bodyPr/>
          <a:lstStyle/>
          <a:p>
            <a:r>
              <a:rPr lang="en-US" dirty="0" smtClean="0"/>
              <a:t>Example: pressure profile</a:t>
            </a:r>
            <a:endParaRPr lang="en-US" dirty="0"/>
          </a:p>
        </p:txBody>
      </p:sp>
      <p:sp>
        <p:nvSpPr>
          <p:cNvPr id="2" name="Slide Number Placeholder 1"/>
          <p:cNvSpPr>
            <a:spLocks noGrp="1"/>
          </p:cNvSpPr>
          <p:nvPr>
            <p:ph type="sldNum" sz="quarter" idx="12"/>
          </p:nvPr>
        </p:nvSpPr>
        <p:spPr/>
        <p:txBody>
          <a:bodyPr/>
          <a:lstStyle/>
          <a:p>
            <a:fld id="{0DF7440C-D25B-4954-BC09-5BBAAA513C42}" type="slidenum">
              <a:rPr lang="en-US" smtClean="0"/>
              <a:pPr/>
              <a:t>55</a:t>
            </a:fld>
            <a:endParaRPr lang="en-US"/>
          </a:p>
        </p:txBody>
      </p:sp>
    </p:spTree>
    <p:extLst>
      <p:ext uri="{BB962C8B-B14F-4D97-AF65-F5344CB8AC3E}">
        <p14:creationId xmlns:p14="http://schemas.microsoft.com/office/powerpoint/2010/main" val="3723133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85735"/>
                                        </p:tgtEl>
                                        <p:attrNameLst>
                                          <p:attrName>style.visibility</p:attrName>
                                        </p:attrNameLst>
                                      </p:cBhvr>
                                      <p:to>
                                        <p:strVal val="visible"/>
                                      </p:to>
                                    </p:set>
                                    <p:anim calcmode="lin" valueType="num">
                                      <p:cBhvr additive="base">
                                        <p:cTn id="7" dur="500" fill="hold"/>
                                        <p:tgtEl>
                                          <p:spTgt spid="585735"/>
                                        </p:tgtEl>
                                        <p:attrNameLst>
                                          <p:attrName>ppt_x</p:attrName>
                                        </p:attrNameLst>
                                      </p:cBhvr>
                                      <p:tavLst>
                                        <p:tav tm="0">
                                          <p:val>
                                            <p:strVal val="0-#ppt_w/2"/>
                                          </p:val>
                                        </p:tav>
                                        <p:tav tm="100000">
                                          <p:val>
                                            <p:strVal val="#ppt_x"/>
                                          </p:val>
                                        </p:tav>
                                      </p:tavLst>
                                    </p:anim>
                                    <p:anim calcmode="lin" valueType="num">
                                      <p:cBhvr additive="base">
                                        <p:cTn id="8" dur="500" fill="hold"/>
                                        <p:tgtEl>
                                          <p:spTgt spid="58573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8573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8573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8573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857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1804" y="116632"/>
            <a:ext cx="7772400" cy="603512"/>
          </a:xfrm>
        </p:spPr>
        <p:txBody>
          <a:bodyPr anchor="ctr">
            <a:normAutofit/>
          </a:bodyPr>
          <a:lstStyle/>
          <a:p>
            <a:r>
              <a:rPr lang="en-US" dirty="0" smtClean="0"/>
              <a:t>Gas Mixtures and Partial Pressures</a:t>
            </a:r>
            <a:endParaRPr lang="en-US" dirty="0"/>
          </a:p>
        </p:txBody>
      </p:sp>
      <p:sp>
        <p:nvSpPr>
          <p:cNvPr id="3" name="Slide Number Placeholder 2"/>
          <p:cNvSpPr>
            <a:spLocks noGrp="1"/>
          </p:cNvSpPr>
          <p:nvPr>
            <p:ph type="sldNum" sz="quarter" idx="12"/>
          </p:nvPr>
        </p:nvSpPr>
        <p:spPr/>
        <p:txBody>
          <a:bodyPr/>
          <a:lstStyle/>
          <a:p>
            <a:fld id="{0DF7440C-D25B-4954-BC09-5BBAAA513C42}" type="slidenum">
              <a:rPr lang="en-US" smtClean="0"/>
              <a:pPr/>
              <a:t>6</a:t>
            </a:fld>
            <a:endParaRPr lang="en-US"/>
          </a:p>
        </p:txBody>
      </p:sp>
      <p:grpSp>
        <p:nvGrpSpPr>
          <p:cNvPr id="31" name="Group 30"/>
          <p:cNvGrpSpPr/>
          <p:nvPr/>
        </p:nvGrpSpPr>
        <p:grpSpPr>
          <a:xfrm>
            <a:off x="467544" y="2989401"/>
            <a:ext cx="8064896" cy="1519719"/>
            <a:chOff x="467544" y="2989401"/>
            <a:chExt cx="8064896" cy="1519719"/>
          </a:xfrm>
        </p:grpSpPr>
        <p:sp>
          <p:nvSpPr>
            <p:cNvPr id="5" name="TextBox 4"/>
            <p:cNvSpPr txBox="1"/>
            <p:nvPr/>
          </p:nvSpPr>
          <p:spPr>
            <a:xfrm>
              <a:off x="467544" y="2989401"/>
              <a:ext cx="8064896" cy="923330"/>
            </a:xfrm>
            <a:prstGeom prst="rect">
              <a:avLst/>
            </a:prstGeom>
            <a:noFill/>
          </p:spPr>
          <p:txBody>
            <a:bodyPr wrap="square" rtlCol="0">
              <a:spAutoFit/>
            </a:bodyPr>
            <a:lstStyle/>
            <a:p>
              <a:r>
                <a:rPr lang="en-GB" b="1" dirty="0" smtClean="0"/>
                <a:t>Dalton law</a:t>
              </a:r>
            </a:p>
            <a:p>
              <a:r>
                <a:rPr lang="en-GB" dirty="0" smtClean="0"/>
                <a:t>The </a:t>
              </a:r>
              <a:r>
                <a:rPr lang="en-GB" dirty="0"/>
                <a:t>total </a:t>
              </a:r>
              <a:r>
                <a:rPr lang="en-GB" dirty="0" smtClean="0"/>
                <a:t>pressure exerted </a:t>
              </a:r>
              <a:r>
                <a:rPr lang="en-GB" dirty="0"/>
                <a:t>by </a:t>
              </a:r>
              <a:r>
                <a:rPr lang="en-GB" dirty="0" smtClean="0"/>
                <a:t>a </a:t>
              </a:r>
              <a:r>
                <a:rPr lang="en-GB" dirty="0"/>
                <a:t>mixture of </a:t>
              </a:r>
              <a:r>
                <a:rPr lang="en-GB" dirty="0" smtClean="0"/>
                <a:t>(non-reactive) </a:t>
              </a:r>
              <a:r>
                <a:rPr lang="en-GB" dirty="0"/>
                <a:t>gases is equal to the sum of the partial pressures of individual </a:t>
              </a:r>
              <a:r>
                <a:rPr lang="en-GB" dirty="0" smtClean="0"/>
                <a:t>gases</a:t>
              </a:r>
            </a:p>
          </p:txBody>
        </p:sp>
        <p:sp>
          <p:nvSpPr>
            <p:cNvPr id="12" name="Rounded Rectangle 11"/>
            <p:cNvSpPr/>
            <p:nvPr/>
          </p:nvSpPr>
          <p:spPr>
            <a:xfrm>
              <a:off x="2483768" y="3933056"/>
              <a:ext cx="3528392" cy="576064"/>
            </a:xfrm>
            <a:prstGeom prst="round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2564546820"/>
                </p:ext>
              </p:extLst>
            </p:nvPr>
          </p:nvGraphicFramePr>
          <p:xfrm>
            <a:off x="2683768" y="3933056"/>
            <a:ext cx="3112368" cy="548308"/>
          </p:xfrm>
          <a:graphic>
            <a:graphicData uri="http://schemas.openxmlformats.org/presentationml/2006/ole">
              <mc:AlternateContent xmlns:mc="http://schemas.openxmlformats.org/markup-compatibility/2006">
                <mc:Choice xmlns:v="urn:schemas-microsoft-com:vml" Requires="v">
                  <p:oleObj spid="_x0000_s246466" name="Equation" r:id="rId4" imgW="1295400" imgH="228600" progId="Equation.3">
                    <p:embed/>
                  </p:oleObj>
                </mc:Choice>
                <mc:Fallback>
                  <p:oleObj name="Equation" r:id="rId4" imgW="1295400" imgH="228600" progId="Equation.3">
                    <p:embed/>
                    <p:pic>
                      <p:nvPicPr>
                        <p:cNvPr id="0" name="Picture 3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3768" y="3933056"/>
                          <a:ext cx="3112368" cy="54830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7" name="Group 6"/>
          <p:cNvGrpSpPr/>
          <p:nvPr/>
        </p:nvGrpSpPr>
        <p:grpSpPr>
          <a:xfrm>
            <a:off x="323528" y="1124744"/>
            <a:ext cx="2160240" cy="1440160"/>
            <a:chOff x="323528" y="980728"/>
            <a:chExt cx="2160240" cy="1440160"/>
          </a:xfrm>
        </p:grpSpPr>
        <p:sp>
          <p:nvSpPr>
            <p:cNvPr id="6" name="Rectangle 5"/>
            <p:cNvSpPr/>
            <p:nvPr/>
          </p:nvSpPr>
          <p:spPr>
            <a:xfrm>
              <a:off x="323528" y="980728"/>
              <a:ext cx="2160240" cy="14401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755576" y="1412776"/>
              <a:ext cx="144016" cy="144016"/>
            </a:xfrm>
            <a:prstGeom prst="ellipse">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1259632" y="1700808"/>
              <a:ext cx="144016" cy="144016"/>
            </a:xfrm>
            <a:prstGeom prst="ellipse">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539552" y="2060848"/>
              <a:ext cx="144016" cy="144016"/>
            </a:xfrm>
            <a:prstGeom prst="ellipse">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2123728" y="1124744"/>
              <a:ext cx="144016" cy="144016"/>
            </a:xfrm>
            <a:prstGeom prst="ellipse">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p:cNvSpPr/>
            <p:nvPr/>
          </p:nvSpPr>
          <p:spPr>
            <a:xfrm>
              <a:off x="1835696" y="1916832"/>
              <a:ext cx="144016" cy="144016"/>
            </a:xfrm>
            <a:prstGeom prst="ellipse">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a:off x="1668007" y="1327893"/>
              <a:ext cx="144016" cy="144016"/>
            </a:xfrm>
            <a:prstGeom prst="ellipse">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1115616" y="1124744"/>
              <a:ext cx="144016" cy="144016"/>
            </a:xfrm>
            <a:prstGeom prst="ellipse">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p:cNvSpPr/>
            <p:nvPr/>
          </p:nvSpPr>
          <p:spPr>
            <a:xfrm>
              <a:off x="1043608" y="2204864"/>
              <a:ext cx="144016" cy="144016"/>
            </a:xfrm>
            <a:prstGeom prst="ellipse">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p:nvPr/>
          </p:nvSpPr>
          <p:spPr>
            <a:xfrm>
              <a:off x="2195736" y="2132856"/>
              <a:ext cx="144016" cy="144016"/>
            </a:xfrm>
            <a:prstGeom prst="ellipse">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p:cNvSpPr/>
            <p:nvPr/>
          </p:nvSpPr>
          <p:spPr>
            <a:xfrm>
              <a:off x="2189203" y="1548925"/>
              <a:ext cx="144016" cy="144016"/>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503548" y="1181164"/>
              <a:ext cx="144016" cy="144016"/>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 name="Rectangle 8"/>
          <p:cNvSpPr/>
          <p:nvPr/>
        </p:nvSpPr>
        <p:spPr>
          <a:xfrm>
            <a:off x="2771800" y="836712"/>
            <a:ext cx="6048672" cy="923330"/>
          </a:xfrm>
          <a:prstGeom prst="rect">
            <a:avLst/>
          </a:prstGeom>
        </p:spPr>
        <p:txBody>
          <a:bodyPr wrap="square">
            <a:spAutoFit/>
          </a:bodyPr>
          <a:lstStyle/>
          <a:p>
            <a:r>
              <a:rPr lang="en-US" dirty="0" smtClean="0"/>
              <a:t>DEFINITION</a:t>
            </a:r>
          </a:p>
          <a:p>
            <a:r>
              <a:rPr lang="en-US" b="1" dirty="0" smtClean="0"/>
              <a:t>Partial </a:t>
            </a:r>
            <a:r>
              <a:rPr lang="en-US" b="1" dirty="0"/>
              <a:t>pressure </a:t>
            </a:r>
            <a:r>
              <a:rPr lang="en-US" dirty="0"/>
              <a:t>is the pressure which a gas  would exert if it occupied the volume of the mixture on its own</a:t>
            </a:r>
          </a:p>
        </p:txBody>
      </p:sp>
      <p:grpSp>
        <p:nvGrpSpPr>
          <p:cNvPr id="13" name="Group 12"/>
          <p:cNvGrpSpPr/>
          <p:nvPr/>
        </p:nvGrpSpPr>
        <p:grpSpPr>
          <a:xfrm>
            <a:off x="3136728" y="1946014"/>
            <a:ext cx="5503724" cy="906922"/>
            <a:chOff x="3136728" y="1662445"/>
            <a:chExt cx="5503724" cy="906922"/>
          </a:xfrm>
        </p:grpSpPr>
        <p:graphicFrame>
          <p:nvGraphicFramePr>
            <p:cNvPr id="11" name="Object 10"/>
            <p:cNvGraphicFramePr>
              <a:graphicFrameLocks noChangeAspect="1"/>
            </p:cNvGraphicFramePr>
            <p:nvPr>
              <p:extLst>
                <p:ext uri="{D42A27DB-BD31-4B8C-83A1-F6EECF244321}">
                  <p14:modId xmlns:p14="http://schemas.microsoft.com/office/powerpoint/2010/main" val="3726420008"/>
                </p:ext>
              </p:extLst>
            </p:nvPr>
          </p:nvGraphicFramePr>
          <p:xfrm>
            <a:off x="3136728" y="1662445"/>
            <a:ext cx="1472555" cy="842676"/>
          </p:xfrm>
          <a:graphic>
            <a:graphicData uri="http://schemas.openxmlformats.org/presentationml/2006/ole">
              <mc:AlternateContent xmlns:mc="http://schemas.openxmlformats.org/markup-compatibility/2006">
                <mc:Choice xmlns:v="urn:schemas-microsoft-com:vml" Requires="v">
                  <p:oleObj spid="_x0000_s246467" name="Equation" r:id="rId6" imgW="685800" imgH="393700" progId="Equation.3">
                    <p:embed/>
                  </p:oleObj>
                </mc:Choice>
                <mc:Fallback>
                  <p:oleObj name="Equation" r:id="rId6" imgW="685800" imgH="393700" progId="Equation.3">
                    <p:embed/>
                    <p:pic>
                      <p:nvPicPr>
                        <p:cNvPr id="0" name="Picture 3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36728" y="1662445"/>
                          <a:ext cx="1472555" cy="842676"/>
                        </a:xfrm>
                        <a:prstGeom prst="rect">
                          <a:avLst/>
                        </a:prstGeom>
                        <a:noFill/>
                        <a:ln w="38100">
                          <a:solidFill>
                            <a:srgbClr val="0070C0"/>
                          </a:solidFill>
                          <a:miter lim="800000"/>
                          <a:headEnd/>
                          <a:tailEnd/>
                        </a:ln>
                      </p:spPr>
                    </p:pic>
                  </p:oleObj>
                </mc:Fallback>
              </mc:AlternateContent>
            </a:graphicData>
          </a:graphic>
        </p:graphicFrame>
        <p:graphicFrame>
          <p:nvGraphicFramePr>
            <p:cNvPr id="25" name="Object 24"/>
            <p:cNvGraphicFramePr>
              <a:graphicFrameLocks noChangeAspect="1"/>
            </p:cNvGraphicFramePr>
            <p:nvPr>
              <p:extLst>
                <p:ext uri="{D42A27DB-BD31-4B8C-83A1-F6EECF244321}">
                  <p14:modId xmlns:p14="http://schemas.microsoft.com/office/powerpoint/2010/main" val="2952576652"/>
                </p:ext>
              </p:extLst>
            </p:nvPr>
          </p:nvGraphicFramePr>
          <p:xfrm>
            <a:off x="5032375" y="1692275"/>
            <a:ext cx="1527175" cy="842963"/>
          </p:xfrm>
          <a:graphic>
            <a:graphicData uri="http://schemas.openxmlformats.org/presentationml/2006/ole">
              <mc:AlternateContent xmlns:mc="http://schemas.openxmlformats.org/markup-compatibility/2006">
                <mc:Choice xmlns:v="urn:schemas-microsoft-com:vml" Requires="v">
                  <p:oleObj spid="_x0000_s246468" name="Equation" r:id="rId8" imgW="710891" imgH="393529" progId="Equation.3">
                    <p:embed/>
                  </p:oleObj>
                </mc:Choice>
                <mc:Fallback>
                  <p:oleObj name="Equation" r:id="rId8" imgW="710891" imgH="393529" progId="Equation.3">
                    <p:embed/>
                    <p:pic>
                      <p:nvPicPr>
                        <p:cNvPr id="0" name="Picture 32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32375" y="1692275"/>
                          <a:ext cx="1527175" cy="842963"/>
                        </a:xfrm>
                        <a:prstGeom prst="rect">
                          <a:avLst/>
                        </a:prstGeom>
                        <a:noFill/>
                        <a:ln w="38100">
                          <a:solidFill>
                            <a:srgbClr val="800000"/>
                          </a:solidFill>
                          <a:miter lim="800000"/>
                          <a:headEnd/>
                          <a:tailEnd/>
                        </a:ln>
                      </p:spPr>
                    </p:pic>
                  </p:oleObj>
                </mc:Fallback>
              </mc:AlternateContent>
            </a:graphicData>
          </a:graphic>
        </p:graphicFrame>
        <p:graphicFrame>
          <p:nvGraphicFramePr>
            <p:cNvPr id="26" name="Object 25"/>
            <p:cNvGraphicFramePr>
              <a:graphicFrameLocks noChangeAspect="1"/>
            </p:cNvGraphicFramePr>
            <p:nvPr>
              <p:extLst>
                <p:ext uri="{D42A27DB-BD31-4B8C-83A1-F6EECF244321}">
                  <p14:modId xmlns:p14="http://schemas.microsoft.com/office/powerpoint/2010/main" val="3682702615"/>
                </p:ext>
              </p:extLst>
            </p:nvPr>
          </p:nvGraphicFramePr>
          <p:xfrm>
            <a:off x="7140264" y="1726405"/>
            <a:ext cx="1500188" cy="842962"/>
          </p:xfrm>
          <a:graphic>
            <a:graphicData uri="http://schemas.openxmlformats.org/presentationml/2006/ole">
              <mc:AlternateContent xmlns:mc="http://schemas.openxmlformats.org/markup-compatibility/2006">
                <mc:Choice xmlns:v="urn:schemas-microsoft-com:vml" Requires="v">
                  <p:oleObj spid="_x0000_s246469" name="Equation" r:id="rId10" imgW="698197" imgH="393529" progId="Equation.3">
                    <p:embed/>
                  </p:oleObj>
                </mc:Choice>
                <mc:Fallback>
                  <p:oleObj name="Equation" r:id="rId10" imgW="698197" imgH="393529" progId="Equation.3">
                    <p:embed/>
                    <p:pic>
                      <p:nvPicPr>
                        <p:cNvPr id="0" name="Picture 33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140264" y="1726405"/>
                          <a:ext cx="1500188" cy="842962"/>
                        </a:xfrm>
                        <a:prstGeom prst="rect">
                          <a:avLst/>
                        </a:prstGeom>
                        <a:noFill/>
                        <a:ln w="38100">
                          <a:solidFill>
                            <a:srgbClr val="4F6228"/>
                          </a:solidFill>
                          <a:miter lim="800000"/>
                          <a:headEnd/>
                          <a:tailEnd/>
                        </a:ln>
                      </p:spPr>
                    </p:pic>
                  </p:oleObj>
                </mc:Fallback>
              </mc:AlternateContent>
            </a:graphicData>
          </a:graphic>
        </p:graphicFrame>
      </p:grpSp>
      <p:sp>
        <p:nvSpPr>
          <p:cNvPr id="14" name="TextBox 13"/>
          <p:cNvSpPr txBox="1"/>
          <p:nvPr/>
        </p:nvSpPr>
        <p:spPr>
          <a:xfrm>
            <a:off x="1684312" y="1218238"/>
            <a:ext cx="383438" cy="338554"/>
          </a:xfrm>
          <a:prstGeom prst="rect">
            <a:avLst/>
          </a:prstGeom>
          <a:noFill/>
        </p:spPr>
        <p:txBody>
          <a:bodyPr wrap="none" rtlCol="0">
            <a:spAutoFit/>
          </a:bodyPr>
          <a:lstStyle/>
          <a:p>
            <a:r>
              <a:rPr lang="en-GB" sz="1600" b="1" i="1" dirty="0" smtClean="0">
                <a:solidFill>
                  <a:schemeClr val="accent3">
                    <a:lumMod val="50000"/>
                  </a:schemeClr>
                </a:solidFill>
                <a:latin typeface="Cambria" pitchFamily="18" charset="0"/>
              </a:rPr>
              <a:t>n</a:t>
            </a:r>
            <a:r>
              <a:rPr lang="en-GB" sz="1600" b="1" i="1" baseline="-25000" dirty="0" smtClean="0">
                <a:solidFill>
                  <a:schemeClr val="accent3">
                    <a:lumMod val="50000"/>
                  </a:schemeClr>
                </a:solidFill>
                <a:latin typeface="Cambria" pitchFamily="18" charset="0"/>
              </a:rPr>
              <a:t>3</a:t>
            </a:r>
            <a:endParaRPr lang="en-GB" sz="1600" b="1" i="1" baseline="-25000" dirty="0">
              <a:solidFill>
                <a:schemeClr val="accent3">
                  <a:lumMod val="50000"/>
                </a:schemeClr>
              </a:solidFill>
              <a:latin typeface="Cambria" pitchFamily="18" charset="0"/>
            </a:endParaRPr>
          </a:p>
        </p:txBody>
      </p:sp>
      <p:sp>
        <p:nvSpPr>
          <p:cNvPr id="29" name="TextBox 28"/>
          <p:cNvSpPr txBox="1"/>
          <p:nvPr/>
        </p:nvSpPr>
        <p:spPr>
          <a:xfrm>
            <a:off x="576968" y="1963579"/>
            <a:ext cx="383438" cy="338554"/>
          </a:xfrm>
          <a:prstGeom prst="rect">
            <a:avLst/>
          </a:prstGeom>
          <a:noFill/>
        </p:spPr>
        <p:txBody>
          <a:bodyPr wrap="none" rtlCol="0">
            <a:spAutoFit/>
          </a:bodyPr>
          <a:lstStyle/>
          <a:p>
            <a:r>
              <a:rPr lang="en-GB" sz="1600" b="1" i="1" dirty="0" smtClean="0">
                <a:solidFill>
                  <a:srgbClr val="800000"/>
                </a:solidFill>
                <a:latin typeface="Cambria" pitchFamily="18" charset="0"/>
              </a:rPr>
              <a:t>n</a:t>
            </a:r>
            <a:r>
              <a:rPr lang="en-GB" sz="1600" b="1" i="1" baseline="-25000" dirty="0" smtClean="0">
                <a:solidFill>
                  <a:srgbClr val="800000"/>
                </a:solidFill>
                <a:latin typeface="Cambria" pitchFamily="18" charset="0"/>
              </a:rPr>
              <a:t>2</a:t>
            </a:r>
            <a:endParaRPr lang="en-GB" sz="1600" b="1" i="1" baseline="-25000" dirty="0">
              <a:solidFill>
                <a:srgbClr val="800000"/>
              </a:solidFill>
              <a:latin typeface="Cambria" pitchFamily="18" charset="0"/>
            </a:endParaRPr>
          </a:p>
        </p:txBody>
      </p:sp>
      <p:sp>
        <p:nvSpPr>
          <p:cNvPr id="30" name="TextBox 29"/>
          <p:cNvSpPr txBox="1"/>
          <p:nvPr/>
        </p:nvSpPr>
        <p:spPr>
          <a:xfrm>
            <a:off x="588162" y="1130642"/>
            <a:ext cx="383438" cy="338554"/>
          </a:xfrm>
          <a:prstGeom prst="rect">
            <a:avLst/>
          </a:prstGeom>
          <a:noFill/>
        </p:spPr>
        <p:txBody>
          <a:bodyPr wrap="none" rtlCol="0">
            <a:spAutoFit/>
          </a:bodyPr>
          <a:lstStyle/>
          <a:p>
            <a:r>
              <a:rPr lang="en-GB" sz="1600" b="1" i="1" dirty="0" smtClean="0">
                <a:solidFill>
                  <a:srgbClr val="0070C0"/>
                </a:solidFill>
                <a:latin typeface="Cambria" pitchFamily="18" charset="0"/>
              </a:rPr>
              <a:t>n</a:t>
            </a:r>
            <a:r>
              <a:rPr lang="en-GB" sz="1600" b="1" i="1" baseline="-25000" dirty="0" smtClean="0">
                <a:solidFill>
                  <a:srgbClr val="0070C0"/>
                </a:solidFill>
                <a:latin typeface="Cambria" pitchFamily="18" charset="0"/>
              </a:rPr>
              <a:t>1</a:t>
            </a:r>
            <a:endParaRPr lang="en-GB" sz="1600" b="1" i="1" baseline="-25000" dirty="0">
              <a:solidFill>
                <a:srgbClr val="0070C0"/>
              </a:solidFill>
              <a:latin typeface="Cambria" pitchFamily="18" charset="0"/>
            </a:endParaRPr>
          </a:p>
        </p:txBody>
      </p:sp>
      <p:grpSp>
        <p:nvGrpSpPr>
          <p:cNvPr id="33" name="Group 32"/>
          <p:cNvGrpSpPr/>
          <p:nvPr/>
        </p:nvGrpSpPr>
        <p:grpSpPr>
          <a:xfrm>
            <a:off x="1740015" y="5013176"/>
            <a:ext cx="4246657" cy="1008112"/>
            <a:chOff x="1740015" y="5013176"/>
            <a:chExt cx="4246657" cy="1008112"/>
          </a:xfrm>
        </p:grpSpPr>
        <p:sp>
          <p:nvSpPr>
            <p:cNvPr id="27" name="Rounded Rectangle 26"/>
            <p:cNvSpPr/>
            <p:nvPr/>
          </p:nvSpPr>
          <p:spPr>
            <a:xfrm>
              <a:off x="2458280" y="5013176"/>
              <a:ext cx="3528392" cy="1008112"/>
            </a:xfrm>
            <a:prstGeom prst="round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95640484"/>
                </p:ext>
              </p:extLst>
            </p:nvPr>
          </p:nvGraphicFramePr>
          <p:xfrm>
            <a:off x="2544763" y="5157341"/>
            <a:ext cx="3406775" cy="857250"/>
          </p:xfrm>
          <a:graphic>
            <a:graphicData uri="http://schemas.openxmlformats.org/presentationml/2006/ole">
              <mc:AlternateContent xmlns:mc="http://schemas.openxmlformats.org/markup-compatibility/2006">
                <mc:Choice xmlns:v="urn:schemas-microsoft-com:vml" Requires="v">
                  <p:oleObj spid="_x0000_s246470" name="Equation" r:id="rId12" imgW="1562100" imgH="393700" progId="Equation.3">
                    <p:embed/>
                  </p:oleObj>
                </mc:Choice>
                <mc:Fallback>
                  <p:oleObj name="Equation" r:id="rId12" imgW="1562100" imgH="393700" progId="Equation.3">
                    <p:embed/>
                    <p:pic>
                      <p:nvPicPr>
                        <p:cNvPr id="0" name="Picture 32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544763" y="5157341"/>
                          <a:ext cx="3406775" cy="857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2" name="Right Arrow 31"/>
            <p:cNvSpPr/>
            <p:nvPr/>
          </p:nvSpPr>
          <p:spPr>
            <a:xfrm>
              <a:off x="1740015" y="5373216"/>
              <a:ext cx="449188" cy="288032"/>
            </a:xfrm>
            <a:prstGeom prst="rightArrow">
              <a:avLst/>
            </a:prstGeom>
            <a:solidFill>
              <a:srgbClr val="0055A0"/>
            </a:solidFill>
            <a:ln>
              <a:solidFill>
                <a:srgbClr val="0055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559161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0-#ppt_w/2"/>
                                          </p:val>
                                        </p:tav>
                                        <p:tav tm="100000">
                                          <p:val>
                                            <p:strVal val="#ppt_x"/>
                                          </p:val>
                                        </p:tav>
                                      </p:tavLst>
                                    </p:anim>
                                    <p:anim calcmode="lin" valueType="num">
                                      <p:cBhvr additive="base">
                                        <p:cTn id="20"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55576" y="2852936"/>
            <a:ext cx="7848872" cy="707886"/>
          </a:xfrm>
        </p:spPr>
        <p:txBody>
          <a:bodyPr/>
          <a:lstStyle/>
          <a:p>
            <a:pPr algn="ctr"/>
            <a:r>
              <a:rPr lang="en-GB" cap="none" dirty="0" smtClean="0">
                <a:solidFill>
                  <a:srgbClr val="0055A0"/>
                </a:solidFill>
              </a:rPr>
              <a:t>Flow regimes</a:t>
            </a:r>
            <a:endParaRPr lang="en-GB" cap="none" dirty="0">
              <a:solidFill>
                <a:srgbClr val="0055A0"/>
              </a:solidFill>
            </a:endParaRPr>
          </a:p>
        </p:txBody>
      </p:sp>
      <p:sp>
        <p:nvSpPr>
          <p:cNvPr id="3" name="Slide Number Placeholder 2"/>
          <p:cNvSpPr>
            <a:spLocks noGrp="1"/>
          </p:cNvSpPr>
          <p:nvPr>
            <p:ph type="sldNum" sz="quarter" idx="12"/>
          </p:nvPr>
        </p:nvSpPr>
        <p:spPr/>
        <p:txBody>
          <a:bodyPr/>
          <a:lstStyle/>
          <a:p>
            <a:fld id="{0DF7440C-D25B-4954-BC09-5BBAAA513C42}" type="slidenum">
              <a:rPr lang="en-US" smtClean="0"/>
              <a:pPr/>
              <a:t>7</a:t>
            </a:fld>
            <a:endParaRPr lang="en-US"/>
          </a:p>
        </p:txBody>
      </p:sp>
    </p:spTree>
    <p:extLst>
      <p:ext uri="{BB962C8B-B14F-4D97-AF65-F5344CB8AC3E}">
        <p14:creationId xmlns:p14="http://schemas.microsoft.com/office/powerpoint/2010/main" val="32703774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411760" y="2276872"/>
            <a:ext cx="4345987" cy="1581508"/>
            <a:chOff x="2411760" y="2276872"/>
            <a:chExt cx="4345987" cy="1581508"/>
          </a:xfrm>
        </p:grpSpPr>
        <p:grpSp>
          <p:nvGrpSpPr>
            <p:cNvPr id="8" name="Group 7"/>
            <p:cNvGrpSpPr/>
            <p:nvPr/>
          </p:nvGrpSpPr>
          <p:grpSpPr>
            <a:xfrm>
              <a:off x="2411760" y="2326940"/>
              <a:ext cx="1207585" cy="1224136"/>
              <a:chOff x="2140279" y="3356992"/>
              <a:chExt cx="1207585" cy="1224136"/>
            </a:xfrm>
          </p:grpSpPr>
          <p:sp>
            <p:nvSpPr>
              <p:cNvPr id="9" name="Rectangle 8"/>
              <p:cNvSpPr/>
              <p:nvPr/>
            </p:nvSpPr>
            <p:spPr>
              <a:xfrm>
                <a:off x="2140279" y="3356992"/>
                <a:ext cx="1207585" cy="1224136"/>
              </a:xfrm>
              <a:prstGeom prst="rect">
                <a:avLst/>
              </a:prstGeom>
              <a:solidFill>
                <a:schemeClr val="bg1"/>
              </a:solidFill>
              <a:ln>
                <a:solidFill>
                  <a:srgbClr val="0C37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2483768" y="3717032"/>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2699792" y="3501008"/>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2267744" y="4021832"/>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2940968" y="3789040"/>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2411760" y="4326632"/>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2564160" y="4077072"/>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2771800" y="4437112"/>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18" name="Oval 17"/>
              <p:cNvSpPr/>
              <p:nvPr/>
            </p:nvSpPr>
            <p:spPr>
              <a:xfrm>
                <a:off x="2924200" y="4221088"/>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19" name="Oval 18"/>
              <p:cNvSpPr/>
              <p:nvPr/>
            </p:nvSpPr>
            <p:spPr>
              <a:xfrm>
                <a:off x="3131840" y="3501008"/>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20" name="Oval 19"/>
              <p:cNvSpPr/>
              <p:nvPr/>
            </p:nvSpPr>
            <p:spPr>
              <a:xfrm>
                <a:off x="2267744" y="3645024"/>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sp>
            <p:nvSpPr>
              <p:cNvPr id="21" name="Oval 20"/>
              <p:cNvSpPr/>
              <p:nvPr/>
            </p:nvSpPr>
            <p:spPr>
              <a:xfrm>
                <a:off x="3131840" y="4077072"/>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dirty="0"/>
              </a:p>
            </p:txBody>
          </p:sp>
          <p:cxnSp>
            <p:nvCxnSpPr>
              <p:cNvPr id="22" name="Straight Arrow Connector 21"/>
              <p:cNvCxnSpPr/>
              <p:nvPr/>
            </p:nvCxnSpPr>
            <p:spPr>
              <a:xfrm>
                <a:off x="2308511" y="3683691"/>
                <a:ext cx="108012" cy="234702"/>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0" idx="1"/>
              </p:cNvCxnSpPr>
              <p:nvPr/>
            </p:nvCxnSpPr>
            <p:spPr>
              <a:xfrm>
                <a:off x="2494313" y="3727577"/>
                <a:ext cx="141855" cy="133471"/>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2" idx="6"/>
              </p:cNvCxnSpPr>
              <p:nvPr/>
            </p:nvCxnSpPr>
            <p:spPr>
              <a:xfrm flipH="1">
                <a:off x="2411761" y="3537012"/>
                <a:ext cx="360039" cy="20638"/>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3180033" y="3537012"/>
                <a:ext cx="0" cy="324036"/>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2834282" y="3801229"/>
                <a:ext cx="169168" cy="196788"/>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flipV="1">
                <a:off x="3059832" y="4021832"/>
                <a:ext cx="112239" cy="111910"/>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2940969" y="4231274"/>
                <a:ext cx="239064" cy="205838"/>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2604744" y="4113076"/>
                <a:ext cx="239064" cy="20666"/>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2447764" y="4293096"/>
                <a:ext cx="188404" cy="67816"/>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2308511" y="4057836"/>
                <a:ext cx="8384" cy="220216"/>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2546250" y="4467280"/>
                <a:ext cx="277487" cy="50795"/>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33" name="Group 32"/>
            <p:cNvGrpSpPr/>
            <p:nvPr/>
          </p:nvGrpSpPr>
          <p:grpSpPr>
            <a:xfrm>
              <a:off x="5239205" y="2276872"/>
              <a:ext cx="1207585" cy="1280919"/>
              <a:chOff x="3563888" y="3300209"/>
              <a:chExt cx="1207585" cy="1280919"/>
            </a:xfrm>
          </p:grpSpPr>
          <p:sp>
            <p:nvSpPr>
              <p:cNvPr id="34" name="Rectangle 33"/>
              <p:cNvSpPr/>
              <p:nvPr/>
            </p:nvSpPr>
            <p:spPr>
              <a:xfrm>
                <a:off x="3563888" y="3356992"/>
                <a:ext cx="1207585" cy="1224136"/>
              </a:xfrm>
              <a:prstGeom prst="rect">
                <a:avLst/>
              </a:prstGeom>
              <a:solidFill>
                <a:schemeClr val="bg1"/>
              </a:solidFill>
              <a:ln>
                <a:solidFill>
                  <a:srgbClr val="0C37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5" name="Group 34"/>
              <p:cNvGrpSpPr/>
              <p:nvPr/>
            </p:nvGrpSpPr>
            <p:grpSpPr>
              <a:xfrm>
                <a:off x="3635896" y="3539480"/>
                <a:ext cx="976299" cy="897632"/>
                <a:chOff x="3707905" y="3501008"/>
                <a:chExt cx="976299" cy="897632"/>
              </a:xfrm>
            </p:grpSpPr>
            <p:sp>
              <p:nvSpPr>
                <p:cNvPr id="42" name="Oval 41"/>
                <p:cNvSpPr/>
                <p:nvPr/>
              </p:nvSpPr>
              <p:spPr>
                <a:xfrm>
                  <a:off x="3763361" y="4077072"/>
                  <a:ext cx="72008" cy="7200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3" name="Straight Arrow Connector 42"/>
                <p:cNvCxnSpPr/>
                <p:nvPr/>
              </p:nvCxnSpPr>
              <p:spPr>
                <a:xfrm flipV="1">
                  <a:off x="3835369" y="4021832"/>
                  <a:ext cx="188404" cy="67816"/>
                </a:xfrm>
                <a:prstGeom prst="straightConnector1">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V="1">
                  <a:off x="3979276" y="3969060"/>
                  <a:ext cx="188404" cy="62865"/>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V="1">
                  <a:off x="4167680" y="3681028"/>
                  <a:ext cx="188404" cy="281461"/>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4261882" y="3683691"/>
                  <a:ext cx="94202" cy="383427"/>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H="1" flipV="1">
                  <a:off x="4261882" y="4057837"/>
                  <a:ext cx="152400" cy="65572"/>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H="1">
                  <a:off x="4023773" y="4123409"/>
                  <a:ext cx="390510" cy="275231"/>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flipV="1">
                  <a:off x="3707905" y="3794313"/>
                  <a:ext cx="315868" cy="604327"/>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V="1">
                  <a:off x="3707905" y="3501008"/>
                  <a:ext cx="271371" cy="302395"/>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3979276" y="3501008"/>
                  <a:ext cx="628728" cy="152401"/>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4608004" y="3653409"/>
                  <a:ext cx="76200" cy="514535"/>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H="1">
                  <a:off x="4572000" y="4167944"/>
                  <a:ext cx="112204" cy="152400"/>
                </a:xfrm>
                <a:prstGeom prst="straightConnector1">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4499992" y="3910676"/>
                  <a:ext cx="72008" cy="409668"/>
                </a:xfrm>
                <a:prstGeom prst="straightConnector1">
                  <a:avLst/>
                </a:prstGeom>
                <a:ln w="127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36" name="TextBox 35"/>
              <p:cNvSpPr txBox="1"/>
              <p:nvPr/>
            </p:nvSpPr>
            <p:spPr>
              <a:xfrm>
                <a:off x="4324166" y="3300209"/>
                <a:ext cx="269626" cy="276999"/>
              </a:xfrm>
              <a:prstGeom prst="rect">
                <a:avLst/>
              </a:prstGeom>
              <a:noFill/>
            </p:spPr>
            <p:txBody>
              <a:bodyPr wrap="none" rtlCol="0">
                <a:spAutoFit/>
              </a:bodyPr>
              <a:lstStyle/>
              <a:p>
                <a:r>
                  <a:rPr lang="en-GB" sz="1200" dirty="0" smtClean="0">
                    <a:latin typeface="Symbol" pitchFamily="18" charset="2"/>
                  </a:rPr>
                  <a:t>l</a:t>
                </a:r>
                <a:endParaRPr lang="en-GB" sz="1200" dirty="0">
                  <a:latin typeface="Symbol" pitchFamily="18" charset="2"/>
                </a:endParaRPr>
              </a:p>
            </p:txBody>
          </p:sp>
          <p:grpSp>
            <p:nvGrpSpPr>
              <p:cNvPr id="37" name="Group 36"/>
              <p:cNvGrpSpPr/>
              <p:nvPr/>
            </p:nvGrpSpPr>
            <p:grpSpPr>
              <a:xfrm>
                <a:off x="4167680" y="3480501"/>
                <a:ext cx="524521" cy="73463"/>
                <a:chOff x="4167680" y="3429000"/>
                <a:chExt cx="524521" cy="73463"/>
              </a:xfrm>
            </p:grpSpPr>
            <p:cxnSp>
              <p:nvCxnSpPr>
                <p:cNvPr id="38" name="Straight Connector 37"/>
                <p:cNvCxnSpPr/>
                <p:nvPr/>
              </p:nvCxnSpPr>
              <p:spPr>
                <a:xfrm>
                  <a:off x="4167680" y="3468238"/>
                  <a:ext cx="516524" cy="0"/>
                </a:xfrm>
                <a:prstGeom prst="line">
                  <a:avLst/>
                </a:prstGeom>
                <a:ln>
                  <a:solidFill>
                    <a:schemeClr val="tx2">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9" name="Group 38"/>
                <p:cNvGrpSpPr/>
                <p:nvPr/>
              </p:nvGrpSpPr>
              <p:grpSpPr>
                <a:xfrm>
                  <a:off x="4167680" y="3429000"/>
                  <a:ext cx="524521" cy="73463"/>
                  <a:chOff x="4167680" y="3429000"/>
                  <a:chExt cx="524521" cy="73463"/>
                </a:xfrm>
              </p:grpSpPr>
              <p:cxnSp>
                <p:nvCxnSpPr>
                  <p:cNvPr id="40" name="Straight Connector 39"/>
                  <p:cNvCxnSpPr/>
                  <p:nvPr/>
                </p:nvCxnSpPr>
                <p:spPr>
                  <a:xfrm flipV="1">
                    <a:off x="4167680" y="3430455"/>
                    <a:ext cx="0" cy="72008"/>
                  </a:xfrm>
                  <a:prstGeom prst="line">
                    <a:avLst/>
                  </a:prstGeom>
                  <a:ln>
                    <a:solidFill>
                      <a:schemeClr val="tx2">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4692201" y="3429000"/>
                    <a:ext cx="0" cy="72008"/>
                  </a:xfrm>
                  <a:prstGeom prst="line">
                    <a:avLst/>
                  </a:prstGeom>
                  <a:ln>
                    <a:solidFill>
                      <a:schemeClr val="tx2">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grpSp>
        <p:sp>
          <p:nvSpPr>
            <p:cNvPr id="55" name="TextBox 54"/>
            <p:cNvSpPr txBox="1"/>
            <p:nvPr/>
          </p:nvSpPr>
          <p:spPr>
            <a:xfrm>
              <a:off x="2412994" y="3559353"/>
              <a:ext cx="1207382" cy="276999"/>
            </a:xfrm>
            <a:prstGeom prst="rect">
              <a:avLst/>
            </a:prstGeom>
            <a:noFill/>
          </p:spPr>
          <p:txBody>
            <a:bodyPr wrap="none" rtlCol="0">
              <a:spAutoFit/>
            </a:bodyPr>
            <a:lstStyle/>
            <a:p>
              <a:r>
                <a:rPr lang="en-GB" sz="1200" dirty="0" smtClean="0"/>
                <a:t>molecular chaos</a:t>
              </a:r>
              <a:endParaRPr lang="en-GB" sz="1200" dirty="0"/>
            </a:p>
          </p:txBody>
        </p:sp>
        <p:sp>
          <p:nvSpPr>
            <p:cNvPr id="56" name="TextBox 55"/>
            <p:cNvSpPr txBox="1"/>
            <p:nvPr/>
          </p:nvSpPr>
          <p:spPr>
            <a:xfrm>
              <a:off x="5066835" y="3581381"/>
              <a:ext cx="1690912" cy="276999"/>
            </a:xfrm>
            <a:prstGeom prst="rect">
              <a:avLst/>
            </a:prstGeom>
            <a:noFill/>
          </p:spPr>
          <p:txBody>
            <a:bodyPr wrap="none" rtlCol="0">
              <a:spAutoFit/>
            </a:bodyPr>
            <a:lstStyle/>
            <a:p>
              <a:r>
                <a:rPr lang="en-GB" sz="1200" dirty="0" smtClean="0"/>
                <a:t>trajectory of a molecule</a:t>
              </a:r>
              <a:endParaRPr lang="en-GB" sz="1200" dirty="0"/>
            </a:p>
          </p:txBody>
        </p:sp>
      </p:grpSp>
      <p:sp>
        <p:nvSpPr>
          <p:cNvPr id="2" name="Title 1"/>
          <p:cNvSpPr>
            <a:spLocks noGrp="1"/>
          </p:cNvSpPr>
          <p:nvPr>
            <p:ph type="title"/>
          </p:nvPr>
        </p:nvSpPr>
        <p:spPr>
          <a:xfrm>
            <a:off x="827584" y="69373"/>
            <a:ext cx="7772400" cy="553998"/>
          </a:xfrm>
        </p:spPr>
        <p:txBody>
          <a:bodyPr anchor="ctr"/>
          <a:lstStyle/>
          <a:p>
            <a:r>
              <a:rPr lang="en-US" dirty="0"/>
              <a:t>M</a:t>
            </a:r>
            <a:r>
              <a:rPr lang="en-US" dirty="0" smtClean="0"/>
              <a:t>ean free path </a:t>
            </a:r>
            <a:r>
              <a:rPr lang="en-US" dirty="0" smtClean="0">
                <a:sym typeface="Symbol"/>
              </a:rPr>
              <a:t> and density</a:t>
            </a:r>
            <a:endParaRPr lang="en-US" dirty="0"/>
          </a:p>
        </p:txBody>
      </p:sp>
      <p:graphicFrame>
        <p:nvGraphicFramePr>
          <p:cNvPr id="11" name="Table 10"/>
          <p:cNvGraphicFramePr>
            <a:graphicFrameLocks noGrp="1"/>
          </p:cNvGraphicFramePr>
          <p:nvPr>
            <p:extLst>
              <p:ext uri="{D42A27DB-BD31-4B8C-83A1-F6EECF244321}">
                <p14:modId xmlns:p14="http://schemas.microsoft.com/office/powerpoint/2010/main" val="2706974018"/>
              </p:ext>
            </p:extLst>
          </p:nvPr>
        </p:nvGraphicFramePr>
        <p:xfrm>
          <a:off x="204172" y="1308952"/>
          <a:ext cx="8424935" cy="4150507"/>
        </p:xfrm>
        <a:graphic>
          <a:graphicData uri="http://schemas.openxmlformats.org/drawingml/2006/table">
            <a:tbl>
              <a:tblPr firstRow="1" firstCol="1" bandRow="1">
                <a:tableStyleId>{5C22544A-7EE6-4342-B048-85BDC9FD1C3A}</a:tableStyleId>
              </a:tblPr>
              <a:tblGrid>
                <a:gridCol w="2859841"/>
                <a:gridCol w="1777738"/>
                <a:gridCol w="1777738"/>
                <a:gridCol w="2009618"/>
              </a:tblGrid>
              <a:tr h="723325">
                <a:tc>
                  <a:txBody>
                    <a:bodyPr/>
                    <a:lstStyle/>
                    <a:p>
                      <a:pPr algn="ctr"/>
                      <a:r>
                        <a:rPr lang="en-US" dirty="0"/>
                        <a:t>Vacuum range</a:t>
                      </a:r>
                    </a:p>
                  </a:txBody>
                  <a:tcPr anchor="ctr">
                    <a:solidFill>
                      <a:srgbClr val="0055A0"/>
                    </a:solidFill>
                  </a:tcPr>
                </a:tc>
                <a:tc>
                  <a:txBody>
                    <a:bodyPr/>
                    <a:lstStyle/>
                    <a:p>
                      <a:pPr algn="ctr"/>
                      <a:r>
                        <a:rPr lang="en-US" u="none" strike="noStrike" dirty="0" smtClean="0"/>
                        <a:t>Pressure</a:t>
                      </a:r>
                    </a:p>
                    <a:p>
                      <a:pPr algn="ctr"/>
                      <a:r>
                        <a:rPr lang="en-US" dirty="0"/>
                        <a:t> </a:t>
                      </a:r>
                      <a:r>
                        <a:rPr lang="en-US" dirty="0" smtClean="0"/>
                        <a:t>[</a:t>
                      </a:r>
                      <a:r>
                        <a:rPr lang="en-US" u="none" strike="noStrike" dirty="0" smtClean="0"/>
                        <a:t>mbar]</a:t>
                      </a:r>
                      <a:endParaRPr lang="en-US" dirty="0">
                        <a:solidFill>
                          <a:schemeClr val="bg1"/>
                        </a:solidFill>
                      </a:endParaRPr>
                    </a:p>
                  </a:txBody>
                  <a:tcPr anchor="ctr">
                    <a:solidFill>
                      <a:srgbClr val="0055A0"/>
                    </a:solidFill>
                  </a:tcPr>
                </a:tc>
                <a:tc>
                  <a:txBody>
                    <a:bodyPr/>
                    <a:lstStyle/>
                    <a:p>
                      <a:pPr algn="ctr"/>
                      <a:r>
                        <a:rPr kumimoji="0" lang="en-US" u="none" strike="noStrike" kern="1200" dirty="0" smtClean="0"/>
                        <a:t>n</a:t>
                      </a:r>
                    </a:p>
                    <a:p>
                      <a:pPr algn="ctr"/>
                      <a:r>
                        <a:rPr kumimoji="0" lang="en-US" u="none" strike="noStrike" kern="1200" dirty="0" smtClean="0"/>
                        <a:t>[molecules/c</a:t>
                      </a:r>
                      <a:r>
                        <a:rPr lang="en-US" dirty="0" smtClean="0"/>
                        <a:t>m</a:t>
                      </a:r>
                      <a:r>
                        <a:rPr lang="en-US" baseline="30000" dirty="0" smtClean="0"/>
                        <a:t>3</a:t>
                      </a:r>
                      <a:r>
                        <a:rPr lang="en-US" baseline="0" dirty="0" smtClean="0"/>
                        <a:t>]</a:t>
                      </a:r>
                      <a:endParaRPr lang="en-US" baseline="0" dirty="0">
                        <a:solidFill>
                          <a:schemeClr val="bg1"/>
                        </a:solidFill>
                      </a:endParaRPr>
                    </a:p>
                  </a:txBody>
                  <a:tcPr anchor="ctr">
                    <a:solidFill>
                      <a:srgbClr val="0055A0"/>
                    </a:solidFill>
                  </a:tcPr>
                </a:tc>
                <a:tc>
                  <a:txBody>
                    <a:bodyPr/>
                    <a:lstStyle/>
                    <a:p>
                      <a:pPr algn="ctr"/>
                      <a:r>
                        <a:rPr lang="en-US" dirty="0"/>
                        <a:t>Mean free path</a:t>
                      </a:r>
                      <a:endParaRPr lang="en-US" dirty="0">
                        <a:solidFill>
                          <a:schemeClr val="bg1"/>
                        </a:solidFill>
                      </a:endParaRPr>
                    </a:p>
                  </a:txBody>
                  <a:tcPr anchor="ctr">
                    <a:solidFill>
                      <a:srgbClr val="0055A0"/>
                    </a:solidFill>
                  </a:tcPr>
                </a:tc>
              </a:tr>
              <a:tr h="571197">
                <a:tc>
                  <a:txBody>
                    <a:bodyPr/>
                    <a:lstStyle/>
                    <a:p>
                      <a:r>
                        <a:rPr lang="en-US" dirty="0"/>
                        <a:t>Ambient pressure</a:t>
                      </a:r>
                    </a:p>
                  </a:txBody>
                  <a:tcPr anchor="ctr">
                    <a:solidFill>
                      <a:srgbClr val="0055A0"/>
                    </a:solidFill>
                  </a:tcPr>
                </a:tc>
                <a:tc>
                  <a:txBody>
                    <a:bodyPr/>
                    <a:lstStyle/>
                    <a:p>
                      <a:pPr algn="ctr"/>
                      <a:r>
                        <a:rPr lang="en-US" dirty="0"/>
                        <a:t>1013</a:t>
                      </a:r>
                    </a:p>
                  </a:txBody>
                  <a:tcPr anchor="ctr"/>
                </a:tc>
                <a:tc>
                  <a:txBody>
                    <a:bodyPr/>
                    <a:lstStyle/>
                    <a:p>
                      <a:pPr algn="ctr"/>
                      <a:r>
                        <a:rPr lang="en-US" dirty="0" smtClean="0"/>
                        <a:t>2.5 </a:t>
                      </a:r>
                      <a:r>
                        <a:rPr lang="en-US" dirty="0"/>
                        <a:t>× </a:t>
                      </a:r>
                      <a:r>
                        <a:rPr lang="en-US" dirty="0" smtClean="0"/>
                        <a:t>10</a:t>
                      </a:r>
                      <a:r>
                        <a:rPr lang="en-US" baseline="30000" dirty="0" smtClean="0"/>
                        <a:t>19</a:t>
                      </a:r>
                      <a:endParaRPr lang="en-US" dirty="0"/>
                    </a:p>
                  </a:txBody>
                  <a:tcPr anchor="ctr"/>
                </a:tc>
                <a:tc>
                  <a:txBody>
                    <a:bodyPr/>
                    <a:lstStyle/>
                    <a:p>
                      <a:pPr algn="ctr"/>
                      <a:r>
                        <a:rPr lang="en-US" dirty="0"/>
                        <a:t>68 </a:t>
                      </a:r>
                      <a:r>
                        <a:rPr lang="en-US" u="none" strike="noStrike" dirty="0" smtClean="0"/>
                        <a:t>nm</a:t>
                      </a:r>
                      <a:endParaRPr lang="en-US" b="0" dirty="0">
                        <a:solidFill>
                          <a:schemeClr val="tx1"/>
                        </a:solidFill>
                      </a:endParaRPr>
                    </a:p>
                  </a:txBody>
                  <a:tcPr anchor="ctr"/>
                </a:tc>
              </a:tr>
              <a:tr h="571197">
                <a:tc>
                  <a:txBody>
                    <a:bodyPr/>
                    <a:lstStyle/>
                    <a:p>
                      <a:r>
                        <a:rPr lang="en-US" dirty="0"/>
                        <a:t>Low vacuum</a:t>
                      </a:r>
                    </a:p>
                  </a:txBody>
                  <a:tcPr anchor="ctr">
                    <a:solidFill>
                      <a:srgbClr val="0055A0"/>
                    </a:solidFill>
                  </a:tcPr>
                </a:tc>
                <a:tc>
                  <a:txBody>
                    <a:bodyPr/>
                    <a:lstStyle/>
                    <a:p>
                      <a:pPr algn="ctr"/>
                      <a:r>
                        <a:rPr lang="en-US" dirty="0"/>
                        <a:t>300 – </a:t>
                      </a:r>
                      <a:r>
                        <a:rPr lang="en-US" dirty="0" smtClean="0"/>
                        <a:t>1</a:t>
                      </a:r>
                      <a:endParaRPr lang="en-US" dirty="0"/>
                    </a:p>
                  </a:txBody>
                  <a:tcPr anchor="ctr"/>
                </a:tc>
                <a:tc>
                  <a:txBody>
                    <a:bodyPr/>
                    <a:lstStyle/>
                    <a:p>
                      <a:pPr algn="ctr"/>
                      <a:r>
                        <a:rPr lang="en-US" dirty="0" smtClean="0"/>
                        <a:t>10</a:t>
                      </a:r>
                      <a:r>
                        <a:rPr lang="en-US" baseline="30000" dirty="0" smtClean="0"/>
                        <a:t>19</a:t>
                      </a:r>
                      <a:r>
                        <a:rPr lang="en-US" dirty="0"/>
                        <a:t> – </a:t>
                      </a:r>
                      <a:r>
                        <a:rPr lang="en-US" dirty="0" smtClean="0"/>
                        <a:t>10</a:t>
                      </a:r>
                      <a:r>
                        <a:rPr lang="en-US" baseline="30000" dirty="0" smtClean="0"/>
                        <a:t>16</a:t>
                      </a:r>
                      <a:endParaRPr lang="en-US" dirty="0"/>
                    </a:p>
                  </a:txBody>
                  <a:tcPr anchor="ctr"/>
                </a:tc>
                <a:tc>
                  <a:txBody>
                    <a:bodyPr/>
                    <a:lstStyle/>
                    <a:p>
                      <a:pPr algn="ctr"/>
                      <a:r>
                        <a:rPr lang="el-GR" dirty="0"/>
                        <a:t>0.1 – 100 </a:t>
                      </a:r>
                      <a:r>
                        <a:rPr lang="el-GR" u="none" strike="noStrike" dirty="0"/>
                        <a:t>μ</a:t>
                      </a:r>
                      <a:r>
                        <a:rPr lang="en-US" u="none" strike="noStrike" dirty="0"/>
                        <a:t>m</a:t>
                      </a:r>
                      <a:endParaRPr lang="en-US" dirty="0">
                        <a:solidFill>
                          <a:schemeClr val="tx1"/>
                        </a:solidFill>
                      </a:endParaRPr>
                    </a:p>
                  </a:txBody>
                  <a:tcPr anchor="ctr"/>
                </a:tc>
              </a:tr>
              <a:tr h="571197">
                <a:tc>
                  <a:txBody>
                    <a:bodyPr/>
                    <a:lstStyle/>
                    <a:p>
                      <a:r>
                        <a:rPr lang="en-US" dirty="0"/>
                        <a:t>Medium vacuum</a:t>
                      </a:r>
                    </a:p>
                  </a:txBody>
                  <a:tcPr anchor="ctr">
                    <a:solidFill>
                      <a:srgbClr val="0055A0"/>
                    </a:solidFill>
                  </a:tcPr>
                </a:tc>
                <a:tc>
                  <a:txBody>
                    <a:bodyPr/>
                    <a:lstStyle/>
                    <a:p>
                      <a:pPr algn="ctr"/>
                      <a:r>
                        <a:rPr lang="en-US" dirty="0"/>
                        <a:t>1 – 10</a:t>
                      </a:r>
                      <a:r>
                        <a:rPr lang="en-US" baseline="30000" dirty="0"/>
                        <a:t>−3</a:t>
                      </a:r>
                      <a:endParaRPr lang="en-US" dirty="0"/>
                    </a:p>
                  </a:txBody>
                  <a:tcPr anchor="ctr"/>
                </a:tc>
                <a:tc>
                  <a:txBody>
                    <a:bodyPr/>
                    <a:lstStyle/>
                    <a:p>
                      <a:pPr algn="ctr"/>
                      <a:r>
                        <a:rPr lang="en-US" dirty="0" smtClean="0"/>
                        <a:t>10</a:t>
                      </a:r>
                      <a:r>
                        <a:rPr lang="en-US" baseline="30000" dirty="0" smtClean="0"/>
                        <a:t>16</a:t>
                      </a:r>
                      <a:r>
                        <a:rPr lang="en-US" dirty="0"/>
                        <a:t> – </a:t>
                      </a:r>
                      <a:r>
                        <a:rPr lang="en-US" dirty="0" smtClean="0"/>
                        <a:t>10</a:t>
                      </a:r>
                      <a:r>
                        <a:rPr lang="en-US" baseline="30000" dirty="0" smtClean="0"/>
                        <a:t>13</a:t>
                      </a:r>
                      <a:endParaRPr lang="en-US" dirty="0"/>
                    </a:p>
                  </a:txBody>
                  <a:tcPr anchor="ctr"/>
                </a:tc>
                <a:tc>
                  <a:txBody>
                    <a:bodyPr/>
                    <a:lstStyle/>
                    <a:p>
                      <a:pPr algn="ctr"/>
                      <a:r>
                        <a:rPr lang="en-US" dirty="0"/>
                        <a:t>0.1 – 100 mm</a:t>
                      </a:r>
                    </a:p>
                  </a:txBody>
                  <a:tcPr anchor="ctr"/>
                </a:tc>
              </a:tr>
              <a:tr h="571197">
                <a:tc>
                  <a:txBody>
                    <a:bodyPr/>
                    <a:lstStyle/>
                    <a:p>
                      <a:r>
                        <a:rPr lang="en-US" dirty="0"/>
                        <a:t>High vacuum</a:t>
                      </a:r>
                    </a:p>
                  </a:txBody>
                  <a:tcPr anchor="ctr">
                    <a:solidFill>
                      <a:srgbClr val="0055A0"/>
                    </a:solidFill>
                  </a:tcPr>
                </a:tc>
                <a:tc>
                  <a:txBody>
                    <a:bodyPr/>
                    <a:lstStyle/>
                    <a:p>
                      <a:pPr algn="ctr"/>
                      <a:r>
                        <a:rPr lang="en-US" dirty="0"/>
                        <a:t>10</a:t>
                      </a:r>
                      <a:r>
                        <a:rPr lang="en-US" baseline="30000" dirty="0"/>
                        <a:t>−3</a:t>
                      </a:r>
                      <a:r>
                        <a:rPr lang="en-US" dirty="0"/>
                        <a:t> – 10</a:t>
                      </a:r>
                      <a:r>
                        <a:rPr lang="en-US" baseline="30000" dirty="0"/>
                        <a:t>−7</a:t>
                      </a:r>
                      <a:endParaRPr lang="en-US" dirty="0"/>
                    </a:p>
                  </a:txBody>
                  <a:tcPr anchor="ctr"/>
                </a:tc>
                <a:tc>
                  <a:txBody>
                    <a:bodyPr/>
                    <a:lstStyle/>
                    <a:p>
                      <a:pPr algn="ctr"/>
                      <a:r>
                        <a:rPr lang="en-US" dirty="0" smtClean="0"/>
                        <a:t>10</a:t>
                      </a:r>
                      <a:r>
                        <a:rPr lang="en-US" baseline="30000" dirty="0" smtClean="0"/>
                        <a:t>13</a:t>
                      </a:r>
                      <a:r>
                        <a:rPr lang="en-US" dirty="0"/>
                        <a:t> – </a:t>
                      </a:r>
                      <a:r>
                        <a:rPr lang="en-US" dirty="0" smtClean="0"/>
                        <a:t>10</a:t>
                      </a:r>
                      <a:r>
                        <a:rPr lang="en-US" baseline="30000" dirty="0" smtClean="0"/>
                        <a:t>9</a:t>
                      </a:r>
                      <a:endParaRPr lang="en-US" dirty="0"/>
                    </a:p>
                  </a:txBody>
                  <a:tcPr anchor="ctr"/>
                </a:tc>
                <a:tc>
                  <a:txBody>
                    <a:bodyPr/>
                    <a:lstStyle/>
                    <a:p>
                      <a:pPr algn="ctr"/>
                      <a:r>
                        <a:rPr lang="en-US" dirty="0"/>
                        <a:t>10 cm – 1 km</a:t>
                      </a:r>
                    </a:p>
                  </a:txBody>
                  <a:tcPr anchor="ctr"/>
                </a:tc>
              </a:tr>
              <a:tr h="571197">
                <a:tc>
                  <a:txBody>
                    <a:bodyPr/>
                    <a:lstStyle/>
                    <a:p>
                      <a:r>
                        <a:rPr lang="en-US" dirty="0" smtClean="0"/>
                        <a:t>Ultra high vacuum</a:t>
                      </a:r>
                      <a:endParaRPr lang="en-US" dirty="0"/>
                    </a:p>
                  </a:txBody>
                  <a:tcPr anchor="ctr">
                    <a:solidFill>
                      <a:srgbClr val="0055A0"/>
                    </a:solidFill>
                  </a:tcPr>
                </a:tc>
                <a:tc>
                  <a:txBody>
                    <a:bodyPr/>
                    <a:lstStyle/>
                    <a:p>
                      <a:pPr algn="ctr"/>
                      <a:r>
                        <a:rPr lang="en-US" dirty="0"/>
                        <a:t>10</a:t>
                      </a:r>
                      <a:r>
                        <a:rPr lang="en-US" baseline="30000" dirty="0" smtClean="0"/>
                        <a:t>−7</a:t>
                      </a:r>
                      <a:r>
                        <a:rPr lang="en-US" dirty="0"/>
                        <a:t> – 10</a:t>
                      </a:r>
                      <a:r>
                        <a:rPr lang="en-US" baseline="30000" dirty="0" smtClean="0"/>
                        <a:t>−12</a:t>
                      </a:r>
                      <a:endParaRPr lang="en-US" dirty="0"/>
                    </a:p>
                  </a:txBody>
                  <a:tcPr anchor="ctr"/>
                </a:tc>
                <a:tc>
                  <a:txBody>
                    <a:bodyPr/>
                    <a:lstStyle/>
                    <a:p>
                      <a:pPr algn="ctr"/>
                      <a:r>
                        <a:rPr lang="en-US" dirty="0" smtClean="0"/>
                        <a:t>10</a:t>
                      </a:r>
                      <a:r>
                        <a:rPr lang="en-US" baseline="30000" dirty="0" smtClean="0"/>
                        <a:t>9</a:t>
                      </a:r>
                      <a:r>
                        <a:rPr lang="en-US" dirty="0"/>
                        <a:t> – </a:t>
                      </a:r>
                      <a:r>
                        <a:rPr lang="en-US" dirty="0" smtClean="0"/>
                        <a:t>10</a:t>
                      </a:r>
                      <a:r>
                        <a:rPr lang="en-US" baseline="30000" dirty="0" smtClean="0"/>
                        <a:t>4</a:t>
                      </a:r>
                      <a:endParaRPr lang="en-US" dirty="0"/>
                    </a:p>
                  </a:txBody>
                  <a:tcPr anchor="ctr"/>
                </a:tc>
                <a:tc>
                  <a:txBody>
                    <a:bodyPr/>
                    <a:lstStyle/>
                    <a:p>
                      <a:pPr algn="ctr"/>
                      <a:r>
                        <a:rPr lang="en-US" dirty="0" smtClean="0"/>
                        <a:t>1</a:t>
                      </a:r>
                      <a:r>
                        <a:rPr lang="en-US" dirty="0"/>
                        <a:t> </a:t>
                      </a:r>
                      <a:r>
                        <a:rPr lang="en-US" dirty="0" smtClean="0"/>
                        <a:t>km </a:t>
                      </a:r>
                      <a:r>
                        <a:rPr lang="en-US" dirty="0"/>
                        <a:t>– </a:t>
                      </a:r>
                      <a:r>
                        <a:rPr lang="en-US" dirty="0" smtClean="0"/>
                        <a:t>10</a:t>
                      </a:r>
                      <a:r>
                        <a:rPr lang="en-US" baseline="30000" dirty="0" smtClean="0"/>
                        <a:t>5</a:t>
                      </a:r>
                      <a:r>
                        <a:rPr lang="en-US" dirty="0"/>
                        <a:t> km</a:t>
                      </a:r>
                    </a:p>
                  </a:txBody>
                  <a:tcPr anchor="ctr"/>
                </a:tc>
              </a:tr>
              <a:tr h="571197">
                <a:tc>
                  <a:txBody>
                    <a:bodyPr/>
                    <a:lstStyle/>
                    <a:p>
                      <a:r>
                        <a:rPr lang="en-US" dirty="0" smtClean="0"/>
                        <a:t>Extremely high vacuum</a:t>
                      </a:r>
                      <a:endParaRPr lang="en-US" dirty="0"/>
                    </a:p>
                  </a:txBody>
                  <a:tcPr anchor="ctr">
                    <a:solidFill>
                      <a:srgbClr val="0055A0"/>
                    </a:solidFill>
                  </a:tcPr>
                </a:tc>
                <a:tc>
                  <a:txBody>
                    <a:bodyPr/>
                    <a:lstStyle/>
                    <a:p>
                      <a:pPr algn="ctr"/>
                      <a:r>
                        <a:rPr lang="en-US" dirty="0" smtClean="0"/>
                        <a:t>&lt;10</a:t>
                      </a:r>
                      <a:r>
                        <a:rPr lang="en-US" baseline="30000" dirty="0" smtClean="0"/>
                        <a:t>-12</a:t>
                      </a:r>
                      <a:endParaRPr lang="en-US" baseline="30000" dirty="0"/>
                    </a:p>
                  </a:txBody>
                  <a:tcPr anchor="ctr"/>
                </a:tc>
                <a:tc>
                  <a:txBody>
                    <a:bodyPr/>
                    <a:lstStyle/>
                    <a:p>
                      <a:pPr algn="ctr"/>
                      <a:r>
                        <a:rPr lang="en-US" dirty="0" smtClean="0"/>
                        <a:t>&lt;10</a:t>
                      </a:r>
                      <a:r>
                        <a:rPr lang="en-US" baseline="30000" dirty="0" smtClean="0"/>
                        <a:t>4</a:t>
                      </a:r>
                      <a:endParaRPr lang="en-US" baseline="30000" dirty="0"/>
                    </a:p>
                  </a:txBody>
                  <a:tcPr anchor="ctr"/>
                </a:tc>
                <a:tc>
                  <a:txBody>
                    <a:bodyPr/>
                    <a:lstStyle/>
                    <a:p>
                      <a:pPr algn="ctr"/>
                      <a:r>
                        <a:rPr lang="en-US" dirty="0" smtClean="0"/>
                        <a:t>&gt;10</a:t>
                      </a:r>
                      <a:r>
                        <a:rPr lang="en-US" baseline="30000" dirty="0" smtClean="0"/>
                        <a:t>5</a:t>
                      </a:r>
                      <a:r>
                        <a:rPr lang="en-US" dirty="0" smtClean="0"/>
                        <a:t> km</a:t>
                      </a:r>
                      <a:endParaRPr lang="en-US" dirty="0"/>
                    </a:p>
                  </a:txBody>
                  <a:tcPr anchor="ctr"/>
                </a:tc>
              </a:tr>
            </a:tbl>
          </a:graphicData>
        </a:graphic>
      </p:graphicFrame>
      <p:sp>
        <p:nvSpPr>
          <p:cNvPr id="6" name="TextBox 5"/>
          <p:cNvSpPr txBox="1"/>
          <p:nvPr/>
        </p:nvSpPr>
        <p:spPr>
          <a:xfrm>
            <a:off x="179512" y="836712"/>
            <a:ext cx="8161145" cy="369332"/>
          </a:xfrm>
          <a:prstGeom prst="rect">
            <a:avLst/>
          </a:prstGeom>
          <a:noFill/>
        </p:spPr>
        <p:txBody>
          <a:bodyPr wrap="none" rtlCol="0">
            <a:spAutoFit/>
          </a:bodyPr>
          <a:lstStyle/>
          <a:p>
            <a:r>
              <a:rPr lang="en-US" dirty="0" smtClean="0"/>
              <a:t>The average distance traveled by a molecule between collisions with other molecules</a:t>
            </a:r>
            <a:endParaRPr lang="en-US" dirty="0"/>
          </a:p>
        </p:txBody>
      </p:sp>
      <p:sp>
        <p:nvSpPr>
          <p:cNvPr id="3" name="Slide Number Placeholder 2"/>
          <p:cNvSpPr>
            <a:spLocks noGrp="1"/>
          </p:cNvSpPr>
          <p:nvPr>
            <p:ph type="sldNum" sz="quarter" idx="12"/>
          </p:nvPr>
        </p:nvSpPr>
        <p:spPr/>
        <p:txBody>
          <a:bodyPr/>
          <a:lstStyle/>
          <a:p>
            <a:fld id="{0DF7440C-D25B-4954-BC09-5BBAAA513C42}" type="slidenum">
              <a:rPr lang="en-US" smtClean="0"/>
              <a:pPr/>
              <a:t>8</a:t>
            </a:fld>
            <a:endParaRPr lang="en-US"/>
          </a:p>
        </p:txBody>
      </p:sp>
      <p:sp>
        <p:nvSpPr>
          <p:cNvPr id="5" name="TextBox 4"/>
          <p:cNvSpPr txBox="1"/>
          <p:nvPr/>
        </p:nvSpPr>
        <p:spPr>
          <a:xfrm>
            <a:off x="7236296" y="5445224"/>
            <a:ext cx="1385892" cy="369332"/>
          </a:xfrm>
          <a:prstGeom prst="rect">
            <a:avLst/>
          </a:prstGeom>
          <a:solidFill>
            <a:srgbClr val="FFC000"/>
          </a:solidFill>
        </p:spPr>
        <p:txBody>
          <a:bodyPr wrap="none" rtlCol="0">
            <a:spAutoFit/>
          </a:bodyPr>
          <a:lstStyle/>
          <a:p>
            <a:r>
              <a:rPr lang="en-GB" dirty="0" smtClean="0"/>
              <a:t>At 296K=23C</a:t>
            </a:r>
            <a:endParaRPr lang="en-GB" dirty="0"/>
          </a:p>
        </p:txBody>
      </p:sp>
      <p:cxnSp>
        <p:nvCxnSpPr>
          <p:cNvPr id="58" name="Straight Arrow Connector 57"/>
          <p:cNvCxnSpPr/>
          <p:nvPr/>
        </p:nvCxnSpPr>
        <p:spPr>
          <a:xfrm>
            <a:off x="2412994" y="6309320"/>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62" name="Group 61"/>
          <p:cNvGrpSpPr/>
          <p:nvPr/>
        </p:nvGrpSpPr>
        <p:grpSpPr>
          <a:xfrm>
            <a:off x="2606587" y="2132856"/>
            <a:ext cx="369332" cy="2952328"/>
            <a:chOff x="2606587" y="2132856"/>
            <a:chExt cx="369332" cy="2952328"/>
          </a:xfrm>
        </p:grpSpPr>
        <p:cxnSp>
          <p:nvCxnSpPr>
            <p:cNvPr id="60" name="Straight Arrow Connector 59"/>
            <p:cNvCxnSpPr/>
            <p:nvPr/>
          </p:nvCxnSpPr>
          <p:spPr>
            <a:xfrm>
              <a:off x="2907649" y="2132856"/>
              <a:ext cx="0" cy="2952328"/>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rot="16200000">
              <a:off x="2171615" y="3157956"/>
              <a:ext cx="1239275" cy="369332"/>
            </a:xfrm>
            <a:prstGeom prst="rect">
              <a:avLst/>
            </a:prstGeom>
            <a:solidFill>
              <a:srgbClr val="0055A0"/>
            </a:solidFill>
          </p:spPr>
          <p:txBody>
            <a:bodyPr wrap="square" rtlCol="0">
              <a:spAutoFit/>
            </a:bodyPr>
            <a:lstStyle/>
            <a:p>
              <a:r>
                <a:rPr lang="en-GB" dirty="0" smtClean="0">
                  <a:solidFill>
                    <a:schemeClr val="bg1"/>
                  </a:solidFill>
                </a:rPr>
                <a:t>rarefaction</a:t>
              </a:r>
              <a:endParaRPr lang="en-GB" dirty="0">
                <a:solidFill>
                  <a:schemeClr val="bg1"/>
                </a:solidFill>
              </a:endParaRPr>
            </a:p>
          </p:txBody>
        </p:sp>
      </p:grpSp>
    </p:spTree>
    <p:extLst>
      <p:ext uri="{BB962C8B-B14F-4D97-AF65-F5344CB8AC3E}">
        <p14:creationId xmlns:p14="http://schemas.microsoft.com/office/powerpoint/2010/main" val="3513182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1580" y="69373"/>
            <a:ext cx="7772400" cy="553998"/>
          </a:xfrm>
        </p:spPr>
        <p:txBody>
          <a:bodyPr anchor="ctr"/>
          <a:lstStyle/>
          <a:p>
            <a:r>
              <a:rPr lang="en-US" dirty="0" smtClean="0"/>
              <a:t>Mean Free Path </a:t>
            </a:r>
            <a:r>
              <a:rPr lang="en-US" dirty="0" smtClean="0">
                <a:sym typeface="Symbol"/>
              </a:rPr>
              <a:t></a:t>
            </a:r>
            <a:endParaRPr lang="en-US" dirty="0"/>
          </a:p>
        </p:txBody>
      </p:sp>
      <p:grpSp>
        <p:nvGrpSpPr>
          <p:cNvPr id="33" name="Group 32"/>
          <p:cNvGrpSpPr/>
          <p:nvPr/>
        </p:nvGrpSpPr>
        <p:grpSpPr>
          <a:xfrm>
            <a:off x="-36512" y="4096457"/>
            <a:ext cx="2808311" cy="1477328"/>
            <a:chOff x="-36512" y="4096457"/>
            <a:chExt cx="2808311" cy="1477328"/>
          </a:xfrm>
        </p:grpSpPr>
        <p:sp>
          <p:nvSpPr>
            <p:cNvPr id="13" name="Rounded Rectangle 12"/>
            <p:cNvSpPr/>
            <p:nvPr/>
          </p:nvSpPr>
          <p:spPr>
            <a:xfrm>
              <a:off x="1691680" y="4349883"/>
              <a:ext cx="1080119" cy="609283"/>
            </a:xfrm>
            <a:prstGeom prst="roundRect">
              <a:avLst/>
            </a:prstGeom>
            <a:solidFill>
              <a:srgbClr val="F6F0EE"/>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3057863497"/>
                </p:ext>
              </p:extLst>
            </p:nvPr>
          </p:nvGraphicFramePr>
          <p:xfrm>
            <a:off x="1763688" y="4507378"/>
            <a:ext cx="994528" cy="382121"/>
          </p:xfrm>
          <a:graphic>
            <a:graphicData uri="http://schemas.openxmlformats.org/presentationml/2006/ole">
              <mc:AlternateContent xmlns:mc="http://schemas.openxmlformats.org/markup-compatibility/2006">
                <mc:Choice xmlns:v="urn:schemas-microsoft-com:vml" Requires="v">
                  <p:oleObj spid="_x0000_s311938" name="Equation" r:id="rId4" imgW="660240" imgH="253800" progId="Equation.3">
                    <p:embed/>
                  </p:oleObj>
                </mc:Choice>
                <mc:Fallback>
                  <p:oleObj name="Equation" r:id="rId4" imgW="660240" imgH="253800" progId="Equation.3">
                    <p:embed/>
                    <p:pic>
                      <p:nvPicPr>
                        <p:cNvPr id="0" name="Picture 259"/>
                        <p:cNvPicPr>
                          <a:picLocks noChangeAspect="1" noChangeArrowheads="1"/>
                        </p:cNvPicPr>
                        <p:nvPr/>
                      </p:nvPicPr>
                      <p:blipFill>
                        <a:blip r:embed="rId5"/>
                        <a:srcRect/>
                        <a:stretch>
                          <a:fillRect/>
                        </a:stretch>
                      </p:blipFill>
                      <p:spPr bwMode="auto">
                        <a:xfrm>
                          <a:off x="1763688" y="4507378"/>
                          <a:ext cx="994528" cy="382121"/>
                        </a:xfrm>
                        <a:prstGeom prst="rect">
                          <a:avLst/>
                        </a:prstGeom>
                        <a:noFill/>
                        <a:extLst/>
                      </p:spPr>
                    </p:pic>
                  </p:oleObj>
                </mc:Fallback>
              </mc:AlternateContent>
            </a:graphicData>
          </a:graphic>
        </p:graphicFrame>
        <p:sp>
          <p:nvSpPr>
            <p:cNvPr id="10" name="TextBox 9"/>
            <p:cNvSpPr txBox="1"/>
            <p:nvPr/>
          </p:nvSpPr>
          <p:spPr>
            <a:xfrm>
              <a:off x="-36512" y="4096457"/>
              <a:ext cx="1728192" cy="1477328"/>
            </a:xfrm>
            <a:prstGeom prst="rect">
              <a:avLst/>
            </a:prstGeom>
            <a:noFill/>
          </p:spPr>
          <p:txBody>
            <a:bodyPr wrap="square" rtlCol="0">
              <a:spAutoFit/>
            </a:bodyPr>
            <a:lstStyle/>
            <a:p>
              <a:pPr algn="r"/>
              <a:r>
                <a:rPr lang="en-US" dirty="0" smtClean="0"/>
                <a:t>In the hard sphere molecules approximation</a:t>
              </a:r>
            </a:p>
            <a:p>
              <a:pPr algn="r"/>
              <a:r>
                <a:rPr lang="en-US" dirty="0" smtClean="0"/>
                <a:t>(d </a:t>
              </a:r>
              <a:r>
                <a:rPr lang="en-US" sz="1200" dirty="0" smtClean="0"/>
                <a:t>=</a:t>
              </a:r>
              <a:r>
                <a:rPr lang="en-US" sz="1100" dirty="0" smtClean="0"/>
                <a:t> </a:t>
              </a:r>
              <a:r>
                <a:rPr lang="en-US" dirty="0" smtClean="0"/>
                <a:t>diameter)</a:t>
              </a:r>
            </a:p>
          </p:txBody>
        </p:sp>
      </p:grpSp>
      <p:grpSp>
        <p:nvGrpSpPr>
          <p:cNvPr id="34" name="Group 33"/>
          <p:cNvGrpSpPr/>
          <p:nvPr/>
        </p:nvGrpSpPr>
        <p:grpSpPr>
          <a:xfrm>
            <a:off x="256027" y="5592144"/>
            <a:ext cx="2587781" cy="717176"/>
            <a:chOff x="256027" y="5592144"/>
            <a:chExt cx="2587781" cy="717176"/>
          </a:xfrm>
        </p:grpSpPr>
        <p:sp>
          <p:nvSpPr>
            <p:cNvPr id="15" name="Rounded Rectangle 14"/>
            <p:cNvSpPr/>
            <p:nvPr/>
          </p:nvSpPr>
          <p:spPr>
            <a:xfrm>
              <a:off x="1702328" y="5633254"/>
              <a:ext cx="1141480" cy="676066"/>
            </a:xfrm>
            <a:prstGeom prst="roundRect">
              <a:avLst/>
            </a:prstGeom>
            <a:solidFill>
              <a:srgbClr val="F6F0EE"/>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16" name="Object 15"/>
            <p:cNvGraphicFramePr>
              <a:graphicFrameLocks noChangeAspect="1"/>
            </p:cNvGraphicFramePr>
            <p:nvPr>
              <p:extLst>
                <p:ext uri="{D42A27DB-BD31-4B8C-83A1-F6EECF244321}">
                  <p14:modId xmlns:p14="http://schemas.microsoft.com/office/powerpoint/2010/main" val="3217411772"/>
                </p:ext>
              </p:extLst>
            </p:nvPr>
          </p:nvGraphicFramePr>
          <p:xfrm>
            <a:off x="1835697" y="5592144"/>
            <a:ext cx="720080" cy="603331"/>
          </p:xfrm>
          <a:graphic>
            <a:graphicData uri="http://schemas.openxmlformats.org/presentationml/2006/ole">
              <mc:AlternateContent xmlns:mc="http://schemas.openxmlformats.org/markup-compatibility/2006">
                <mc:Choice xmlns:v="urn:schemas-microsoft-com:vml" Requires="v">
                  <p:oleObj spid="_x0000_s311939" name="Equation" r:id="rId6" imgW="469696" imgH="393529" progId="Equation.3">
                    <p:embed/>
                  </p:oleObj>
                </mc:Choice>
                <mc:Fallback>
                  <p:oleObj name="Equation" r:id="rId6" imgW="469696" imgH="393529" progId="Equation.3">
                    <p:embed/>
                    <p:pic>
                      <p:nvPicPr>
                        <p:cNvPr id="0" name="Picture 26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35697" y="5592144"/>
                          <a:ext cx="720080" cy="603331"/>
                        </a:xfrm>
                        <a:prstGeom prst="rect">
                          <a:avLst/>
                        </a:prstGeom>
                        <a:noFill/>
                        <a:extLst/>
                      </p:spPr>
                    </p:pic>
                  </p:oleObj>
                </mc:Fallback>
              </mc:AlternateContent>
            </a:graphicData>
          </a:graphic>
        </p:graphicFrame>
        <p:sp>
          <p:nvSpPr>
            <p:cNvPr id="22" name="TextBox 21"/>
            <p:cNvSpPr txBox="1"/>
            <p:nvPr/>
          </p:nvSpPr>
          <p:spPr>
            <a:xfrm>
              <a:off x="256027" y="5621399"/>
              <a:ext cx="1306792" cy="646331"/>
            </a:xfrm>
            <a:prstGeom prst="rect">
              <a:avLst/>
            </a:prstGeom>
            <a:noFill/>
          </p:spPr>
          <p:txBody>
            <a:bodyPr wrap="square" rtlCol="0">
              <a:spAutoFit/>
            </a:bodyPr>
            <a:lstStyle/>
            <a:p>
              <a:pPr algn="r"/>
              <a:r>
                <a:rPr lang="en-US" dirty="0" smtClean="0"/>
                <a:t>Ideal gas law</a:t>
              </a:r>
            </a:p>
          </p:txBody>
        </p:sp>
      </p:grpSp>
      <p:graphicFrame>
        <p:nvGraphicFramePr>
          <p:cNvPr id="28" name="Table 27"/>
          <p:cNvGraphicFramePr>
            <a:graphicFrameLocks noGrp="1"/>
          </p:cNvGraphicFramePr>
          <p:nvPr>
            <p:extLst>
              <p:ext uri="{D42A27DB-BD31-4B8C-83A1-F6EECF244321}">
                <p14:modId xmlns:p14="http://schemas.microsoft.com/office/powerpoint/2010/main" val="535278631"/>
              </p:ext>
            </p:extLst>
          </p:nvPr>
        </p:nvGraphicFramePr>
        <p:xfrm>
          <a:off x="5220072" y="4455120"/>
          <a:ext cx="3744416" cy="1854200"/>
        </p:xfrm>
        <a:graphic>
          <a:graphicData uri="http://schemas.openxmlformats.org/drawingml/2006/table">
            <a:tbl>
              <a:tblPr firstRow="1" bandRow="1">
                <a:tableStyleId>{5C22544A-7EE6-4342-B048-85BDC9FD1C3A}</a:tableStyleId>
              </a:tblPr>
              <a:tblGrid>
                <a:gridCol w="561662"/>
                <a:gridCol w="1310546"/>
                <a:gridCol w="599381"/>
                <a:gridCol w="1272827"/>
              </a:tblGrid>
              <a:tr h="370840">
                <a:tc>
                  <a:txBody>
                    <a:bodyPr/>
                    <a:lstStyle/>
                    <a:p>
                      <a:pPr algn="ctr"/>
                      <a:r>
                        <a:rPr lang="en-US" dirty="0" smtClean="0"/>
                        <a:t>Gas</a:t>
                      </a:r>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sym typeface="Symbol"/>
                        </a:rPr>
                        <a:t> p</a:t>
                      </a:r>
                      <a:endParaRPr lang="en-US" dirty="0" smtClean="0">
                        <a:latin typeface="+mn-lt"/>
                      </a:endParaRPr>
                    </a:p>
                  </a:txBody>
                  <a:tcPr>
                    <a:lnT w="12700" cap="flat" cmpd="sng" algn="ctr">
                      <a:solidFill>
                        <a:schemeClr val="tx1"/>
                      </a:solid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Gas</a:t>
                      </a:r>
                    </a:p>
                  </a:txBody>
                  <a:tcPr>
                    <a:lnT w="12700" cap="flat" cmpd="sng" algn="ctr">
                      <a:solidFill>
                        <a:schemeClr val="tx1"/>
                      </a:solid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sym typeface="Symbol"/>
                        </a:rPr>
                        <a:t> p</a:t>
                      </a:r>
                      <a:endParaRPr lang="en-US" dirty="0" smtClean="0">
                        <a:latin typeface="+mn-lt"/>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370840">
                <a:tc>
                  <a:txBody>
                    <a:bodyPr/>
                    <a:lstStyle/>
                    <a:p>
                      <a:pPr algn="ctr"/>
                      <a:r>
                        <a:rPr lang="en-US" dirty="0" smtClean="0"/>
                        <a:t>H</a:t>
                      </a:r>
                      <a:r>
                        <a:rPr lang="en-US" baseline="-25000" dirty="0" smtClean="0"/>
                        <a:t>2</a:t>
                      </a:r>
                      <a:endParaRPr lang="en-US" baseline="-25000" dirty="0"/>
                    </a:p>
                  </a:txBody>
                  <a:tcPr>
                    <a:lnL w="12700" cap="flat" cmpd="sng" algn="ctr">
                      <a:solidFill>
                        <a:schemeClr val="tx1"/>
                      </a:solidFill>
                      <a:prstDash val="solid"/>
                      <a:round/>
                      <a:headEnd type="none" w="med" len="med"/>
                      <a:tailEnd type="none" w="med" len="med"/>
                    </a:lnL>
                  </a:tcPr>
                </a:tc>
                <a:tc>
                  <a:txBody>
                    <a:bodyPr/>
                    <a:lstStyle/>
                    <a:p>
                      <a:pPr algn="ctr"/>
                      <a:r>
                        <a:rPr lang="en-US" dirty="0" smtClean="0"/>
                        <a:t>12x10</a:t>
                      </a:r>
                      <a:r>
                        <a:rPr lang="en-US" baseline="30000" dirty="0" smtClean="0"/>
                        <a:t>-3</a:t>
                      </a:r>
                      <a:endParaRPr lang="en-US" baseline="30000" dirty="0"/>
                    </a:p>
                  </a:txBody>
                  <a:tcPr/>
                </a:tc>
                <a:tc>
                  <a:txBody>
                    <a:bodyPr/>
                    <a:lstStyle/>
                    <a:p>
                      <a:pPr marL="0" algn="ctr" rtl="0" eaLnBrk="1" latinLnBrk="0" hangingPunct="1"/>
                      <a:r>
                        <a:rPr kumimoji="0" lang="en-US" kern="1200" dirty="0" smtClean="0">
                          <a:solidFill>
                            <a:schemeClr val="dk1"/>
                          </a:solidFill>
                          <a:latin typeface="+mn-lt"/>
                          <a:ea typeface="+mn-ea"/>
                          <a:cs typeface="+mn-cs"/>
                        </a:rPr>
                        <a:t>CO</a:t>
                      </a:r>
                      <a:r>
                        <a:rPr kumimoji="0" lang="en-US" kern="1200" baseline="-25000" dirty="0" smtClean="0">
                          <a:solidFill>
                            <a:schemeClr val="dk1"/>
                          </a:solidFill>
                          <a:latin typeface="+mn-lt"/>
                          <a:ea typeface="+mn-ea"/>
                          <a:cs typeface="+mn-cs"/>
                        </a:rPr>
                        <a:t>2</a:t>
                      </a:r>
                      <a:endParaRPr kumimoji="0" lang="en-US" kern="1200" baseline="-25000" dirty="0">
                        <a:solidFill>
                          <a:schemeClr val="dk1"/>
                        </a:solidFill>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4 x10</a:t>
                      </a:r>
                      <a:r>
                        <a:rPr kumimoji="0" lang="en-US" sz="1800" b="0" i="0" u="none" strike="noStrike" kern="1200" cap="none" spc="0" normalizeH="0" baseline="30000" noProof="0" dirty="0" smtClean="0">
                          <a:ln>
                            <a:noFill/>
                          </a:ln>
                          <a:solidFill>
                            <a:prstClr val="black"/>
                          </a:solidFill>
                          <a:effectLst/>
                          <a:uLnTx/>
                          <a:uFillTx/>
                          <a:latin typeface="+mn-lt"/>
                          <a:ea typeface="+mn-ea"/>
                          <a:cs typeface="+mn-cs"/>
                        </a:rPr>
                        <a:t>-3</a:t>
                      </a:r>
                    </a:p>
                  </a:txBody>
                  <a:tcPr>
                    <a:lnR w="12700" cap="flat" cmpd="sng" algn="ctr">
                      <a:solidFill>
                        <a:schemeClr val="tx1"/>
                      </a:solidFill>
                      <a:prstDash val="solid"/>
                      <a:round/>
                      <a:headEnd type="none" w="med" len="med"/>
                      <a:tailEnd type="none" w="med" len="med"/>
                    </a:lnR>
                  </a:tcPr>
                </a:tc>
              </a:tr>
              <a:tr h="370840">
                <a:tc>
                  <a:txBody>
                    <a:bodyPr/>
                    <a:lstStyle/>
                    <a:p>
                      <a:pPr algn="ctr"/>
                      <a:r>
                        <a:rPr lang="en-US" dirty="0" smtClean="0"/>
                        <a:t>N</a:t>
                      </a:r>
                      <a:r>
                        <a:rPr lang="en-US" baseline="-25000" dirty="0" smtClean="0"/>
                        <a:t>2</a:t>
                      </a:r>
                      <a:endParaRPr lang="en-US" baseline="-25000" dirty="0"/>
                    </a:p>
                  </a:txBody>
                  <a:tcPr>
                    <a:lnL w="12700" cap="flat" cmpd="sng" algn="ctr">
                      <a:solidFill>
                        <a:schemeClr val="tx1"/>
                      </a:solidFill>
                      <a:prstDash val="solid"/>
                      <a:round/>
                      <a:headEnd type="none" w="med" len="med"/>
                      <a:tailEnd type="none" w="med" len="med"/>
                    </a:ln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6.4x10</a:t>
                      </a:r>
                      <a:r>
                        <a:rPr lang="en-US" baseline="30000" dirty="0" smtClean="0"/>
                        <a:t>-3</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kern="1200" dirty="0" err="1" smtClean="0">
                          <a:solidFill>
                            <a:schemeClr val="dk1"/>
                          </a:solidFill>
                          <a:latin typeface="+mn-lt"/>
                          <a:ea typeface="+mn-ea"/>
                          <a:cs typeface="+mn-cs"/>
                        </a:rPr>
                        <a:t>Ar</a:t>
                      </a:r>
                      <a:endParaRPr kumimoji="0" lang="en-US" kern="1200" dirty="0">
                        <a:solidFill>
                          <a:schemeClr val="dk1"/>
                        </a:solidFill>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7x10</a:t>
                      </a:r>
                      <a:r>
                        <a:rPr lang="en-US" baseline="30000" dirty="0" smtClean="0"/>
                        <a:t>-3</a:t>
                      </a:r>
                    </a:p>
                  </a:txBody>
                  <a:tcPr>
                    <a:lnR w="12700" cap="flat" cmpd="sng" algn="ctr">
                      <a:solidFill>
                        <a:schemeClr val="tx1"/>
                      </a:solidFill>
                      <a:prstDash val="solid"/>
                      <a:round/>
                      <a:headEnd type="none" w="med" len="med"/>
                      <a:tailEnd type="none" w="med" len="med"/>
                    </a:lnR>
                  </a:tcPr>
                </a:tc>
              </a:tr>
              <a:tr h="370840">
                <a:tc>
                  <a:txBody>
                    <a:bodyPr/>
                    <a:lstStyle/>
                    <a:p>
                      <a:pPr algn="ctr"/>
                      <a:r>
                        <a:rPr lang="en-US" dirty="0" smtClean="0"/>
                        <a:t>He</a:t>
                      </a:r>
                      <a:endParaRPr lang="en-US" dirty="0"/>
                    </a:p>
                  </a:txBody>
                  <a:tcPr>
                    <a:lnL w="12700" cap="flat" cmpd="sng" algn="ctr">
                      <a:solidFill>
                        <a:schemeClr val="tx1"/>
                      </a:solidFill>
                      <a:prstDash val="solid"/>
                      <a:round/>
                      <a:headEnd type="none" w="med" len="med"/>
                      <a:tailEnd type="none" w="med" len="med"/>
                    </a:ln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19x10</a:t>
                      </a:r>
                      <a:r>
                        <a:rPr lang="en-US" baseline="30000" dirty="0" smtClean="0"/>
                        <a:t>-3</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kern="1200" dirty="0" smtClean="0">
                          <a:solidFill>
                            <a:schemeClr val="dk1"/>
                          </a:solidFill>
                          <a:latin typeface="+mn-lt"/>
                          <a:ea typeface="+mn-ea"/>
                          <a:cs typeface="+mn-cs"/>
                        </a:rPr>
                        <a:t>Ne</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14x10</a:t>
                      </a:r>
                      <a:r>
                        <a:rPr lang="en-US" baseline="30000" dirty="0" smtClean="0"/>
                        <a:t>-3</a:t>
                      </a:r>
                    </a:p>
                  </a:txBody>
                  <a:tcPr>
                    <a:lnR w="12700" cap="flat" cmpd="sng" algn="ctr">
                      <a:solidFill>
                        <a:schemeClr val="tx1"/>
                      </a:solidFill>
                      <a:prstDash val="solid"/>
                      <a:round/>
                      <a:headEnd type="none" w="med" len="med"/>
                      <a:tailEnd type="none" w="med" len="med"/>
                    </a:lnR>
                  </a:tcPr>
                </a:tc>
              </a:tr>
              <a:tr h="370840">
                <a:tc>
                  <a:txBody>
                    <a:bodyPr/>
                    <a:lstStyle/>
                    <a:p>
                      <a:pPr algn="ctr"/>
                      <a:r>
                        <a:rPr lang="en-US" dirty="0" smtClean="0"/>
                        <a:t>CO</a:t>
                      </a:r>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7x10</a:t>
                      </a:r>
                      <a:r>
                        <a:rPr lang="en-US" baseline="30000" dirty="0" smtClean="0"/>
                        <a:t>-3</a:t>
                      </a:r>
                    </a:p>
                  </a:txBody>
                  <a:tcPr>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kern="1200" dirty="0" smtClean="0">
                          <a:solidFill>
                            <a:schemeClr val="dk1"/>
                          </a:solidFill>
                          <a:latin typeface="+mn-lt"/>
                          <a:ea typeface="+mn-ea"/>
                          <a:cs typeface="+mn-cs"/>
                        </a:rPr>
                        <a:t>Kr</a:t>
                      </a:r>
                    </a:p>
                  </a:txBody>
                  <a:tcPr>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5x10</a:t>
                      </a:r>
                      <a:r>
                        <a:rPr lang="en-US" baseline="30000" dirty="0" smtClean="0"/>
                        <a:t>-3</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18" name="TextBox 17"/>
          <p:cNvSpPr txBox="1"/>
          <p:nvPr/>
        </p:nvSpPr>
        <p:spPr>
          <a:xfrm>
            <a:off x="5215784" y="3861048"/>
            <a:ext cx="3892720" cy="646331"/>
          </a:xfrm>
          <a:prstGeom prst="rect">
            <a:avLst/>
          </a:prstGeom>
          <a:noFill/>
        </p:spPr>
        <p:txBody>
          <a:bodyPr wrap="square" rtlCol="0">
            <a:spAutoFit/>
          </a:bodyPr>
          <a:lstStyle/>
          <a:p>
            <a:r>
              <a:rPr lang="en-US" b="1" dirty="0" smtClean="0"/>
              <a:t>mean free path × pressure,</a:t>
            </a:r>
            <a:r>
              <a:rPr lang="en-US" dirty="0" smtClean="0"/>
              <a:t> room temperature, in [</a:t>
            </a:r>
            <a:r>
              <a:rPr lang="en-US" dirty="0" err="1" smtClean="0"/>
              <a:t>m×Pa</a:t>
            </a:r>
            <a:r>
              <a:rPr lang="en-US" dirty="0" smtClean="0"/>
              <a:t>] = [</a:t>
            </a:r>
            <a:r>
              <a:rPr lang="en-US" dirty="0" err="1" smtClean="0"/>
              <a:t>cm×mbar</a:t>
            </a:r>
            <a:r>
              <a:rPr lang="en-US" dirty="0" smtClean="0"/>
              <a:t>]</a:t>
            </a:r>
            <a:endParaRPr lang="en-US" dirty="0"/>
          </a:p>
        </p:txBody>
      </p:sp>
      <p:sp>
        <p:nvSpPr>
          <p:cNvPr id="4" name="Slide Number Placeholder 3"/>
          <p:cNvSpPr>
            <a:spLocks noGrp="1"/>
          </p:cNvSpPr>
          <p:nvPr>
            <p:ph type="sldNum" sz="quarter" idx="12"/>
          </p:nvPr>
        </p:nvSpPr>
        <p:spPr/>
        <p:txBody>
          <a:bodyPr/>
          <a:lstStyle/>
          <a:p>
            <a:fld id="{0DF7440C-D25B-4954-BC09-5BBAAA513C42}" type="slidenum">
              <a:rPr lang="en-US" smtClean="0"/>
              <a:pPr/>
              <a:t>9</a:t>
            </a:fld>
            <a:endParaRPr lang="en-US"/>
          </a:p>
        </p:txBody>
      </p:sp>
      <p:sp>
        <p:nvSpPr>
          <p:cNvPr id="19" name="TextBox 18"/>
          <p:cNvSpPr txBox="1"/>
          <p:nvPr/>
        </p:nvSpPr>
        <p:spPr>
          <a:xfrm>
            <a:off x="251520" y="868070"/>
            <a:ext cx="8161145" cy="369332"/>
          </a:xfrm>
          <a:prstGeom prst="rect">
            <a:avLst/>
          </a:prstGeom>
          <a:noFill/>
        </p:spPr>
        <p:txBody>
          <a:bodyPr wrap="none" rtlCol="0">
            <a:spAutoFit/>
          </a:bodyPr>
          <a:lstStyle/>
          <a:p>
            <a:r>
              <a:rPr lang="en-US" dirty="0" smtClean="0"/>
              <a:t>The average distance traveled by a molecule between collisions with other molecules</a:t>
            </a:r>
            <a:endParaRPr lang="en-US" dirty="0"/>
          </a:p>
        </p:txBody>
      </p:sp>
      <p:grpSp>
        <p:nvGrpSpPr>
          <p:cNvPr id="17" name="Group 16"/>
          <p:cNvGrpSpPr/>
          <p:nvPr/>
        </p:nvGrpSpPr>
        <p:grpSpPr>
          <a:xfrm>
            <a:off x="179512" y="1556792"/>
            <a:ext cx="8326067" cy="1584176"/>
            <a:chOff x="179512" y="1556792"/>
            <a:chExt cx="8326067" cy="1584176"/>
          </a:xfrm>
        </p:grpSpPr>
        <p:grpSp>
          <p:nvGrpSpPr>
            <p:cNvPr id="6" name="Group 5"/>
            <p:cNvGrpSpPr/>
            <p:nvPr/>
          </p:nvGrpSpPr>
          <p:grpSpPr>
            <a:xfrm>
              <a:off x="179512" y="1556792"/>
              <a:ext cx="6120680" cy="1008112"/>
              <a:chOff x="179512" y="1556792"/>
              <a:chExt cx="6120680" cy="1008112"/>
            </a:xfrm>
          </p:grpSpPr>
          <p:sp>
            <p:nvSpPr>
              <p:cNvPr id="12" name="Rounded Rectangle 11"/>
              <p:cNvSpPr/>
              <p:nvPr/>
            </p:nvSpPr>
            <p:spPr>
              <a:xfrm>
                <a:off x="179512" y="1556792"/>
                <a:ext cx="1872208" cy="1008112"/>
              </a:xfrm>
              <a:prstGeom prst="round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2389372453"/>
                  </p:ext>
                </p:extLst>
              </p:nvPr>
            </p:nvGraphicFramePr>
            <p:xfrm>
              <a:off x="363284" y="1658617"/>
              <a:ext cx="1400404" cy="792682"/>
            </p:xfrm>
            <a:graphic>
              <a:graphicData uri="http://schemas.openxmlformats.org/presentationml/2006/ole">
                <mc:AlternateContent xmlns:mc="http://schemas.openxmlformats.org/markup-compatibility/2006">
                  <mc:Choice xmlns:v="urn:schemas-microsoft-com:vml" Requires="v">
                    <p:oleObj spid="_x0000_s311940" name="Equation" r:id="rId8" imgW="673100" imgH="381000" progId="Equation.3">
                      <p:embed/>
                    </p:oleObj>
                  </mc:Choice>
                  <mc:Fallback>
                    <p:oleObj name="Equation" r:id="rId8" imgW="673100" imgH="381000" progId="Equation.3">
                      <p:embed/>
                      <p:pic>
                        <p:nvPicPr>
                          <p:cNvPr id="0" name="Picture 25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3284" y="1658617"/>
                            <a:ext cx="1400404" cy="79268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a:xfrm>
                <a:off x="2699792" y="1772816"/>
                <a:ext cx="3600400" cy="646331"/>
              </a:xfrm>
              <a:prstGeom prst="rect">
                <a:avLst/>
              </a:prstGeom>
              <a:noFill/>
            </p:spPr>
            <p:txBody>
              <a:bodyPr wrap="square" rtlCol="0">
                <a:spAutoFit/>
              </a:bodyPr>
              <a:lstStyle/>
              <a:p>
                <a:r>
                  <a:rPr lang="en-US" dirty="0" err="1" smtClean="0"/>
                  <a:t>n</a:t>
                </a:r>
                <a:r>
                  <a:rPr lang="en-US" dirty="0" smtClean="0"/>
                  <a:t> </a:t>
                </a:r>
                <a:r>
                  <a:rPr lang="en-US" sz="1200" dirty="0" smtClean="0"/>
                  <a:t>=</a:t>
                </a:r>
                <a:r>
                  <a:rPr lang="en-US" dirty="0" smtClean="0"/>
                  <a:t> density of molecules</a:t>
                </a:r>
              </a:p>
              <a:p>
                <a:r>
                  <a:rPr lang="el-GR" dirty="0" smtClean="0"/>
                  <a:t>σ</a:t>
                </a:r>
                <a:r>
                  <a:rPr lang="en-US" dirty="0" smtClean="0"/>
                  <a:t> </a:t>
                </a:r>
                <a:r>
                  <a:rPr lang="en-US" sz="1200" dirty="0" smtClean="0"/>
                  <a:t>=</a:t>
                </a:r>
                <a:r>
                  <a:rPr lang="en-US" dirty="0" smtClean="0"/>
                  <a:t> collisional cross </a:t>
                </a:r>
                <a:r>
                  <a:rPr lang="en-US" dirty="0" smtClean="0"/>
                  <a:t>section </a:t>
                </a:r>
                <a:endParaRPr lang="en-US" dirty="0" smtClean="0"/>
              </a:p>
            </p:txBody>
          </p:sp>
        </p:grpSp>
        <p:grpSp>
          <p:nvGrpSpPr>
            <p:cNvPr id="14" name="Group 13"/>
            <p:cNvGrpSpPr/>
            <p:nvPr/>
          </p:nvGrpSpPr>
          <p:grpSpPr>
            <a:xfrm>
              <a:off x="6660232" y="1556792"/>
              <a:ext cx="1845347" cy="1584176"/>
              <a:chOff x="5895005" y="1556792"/>
              <a:chExt cx="1845347" cy="1584176"/>
            </a:xfrm>
          </p:grpSpPr>
          <p:sp>
            <p:nvSpPr>
              <p:cNvPr id="7" name="Cube 6"/>
              <p:cNvSpPr/>
              <p:nvPr/>
            </p:nvSpPr>
            <p:spPr>
              <a:xfrm>
                <a:off x="6084168" y="1556792"/>
                <a:ext cx="1656184" cy="1584176"/>
              </a:xfrm>
              <a:prstGeom prst="cube">
                <a:avLst>
                  <a:gd name="adj" fmla="val 5923"/>
                </a:avLst>
              </a:prstGeom>
              <a:solidFill>
                <a:schemeClr val="accent6">
                  <a:lumMod val="20000"/>
                  <a:lumOff val="80000"/>
                </a:schemeClr>
              </a:solidFill>
              <a:ln>
                <a:solidFill>
                  <a:srgbClr val="0C37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6300192" y="1916832"/>
                <a:ext cx="288032" cy="288032"/>
              </a:xfrm>
              <a:prstGeom prst="ellipse">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6906590" y="2564904"/>
                <a:ext cx="288032" cy="288032"/>
              </a:xfrm>
              <a:prstGeom prst="ellipse">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p:nvSpPr>
            <p:spPr>
              <a:xfrm>
                <a:off x="7236296" y="2073337"/>
                <a:ext cx="288032" cy="288032"/>
              </a:xfrm>
              <a:prstGeom prst="ellipse">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p:cNvSpPr/>
              <p:nvPr/>
            </p:nvSpPr>
            <p:spPr>
              <a:xfrm>
                <a:off x="5975493" y="2702266"/>
                <a:ext cx="288032" cy="288032"/>
              </a:xfrm>
              <a:prstGeom prst="ellipse">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5895005" y="2564904"/>
                <a:ext cx="162302"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31" name="Group 30"/>
          <p:cNvGrpSpPr/>
          <p:nvPr/>
        </p:nvGrpSpPr>
        <p:grpSpPr>
          <a:xfrm>
            <a:off x="1645645" y="2960948"/>
            <a:ext cx="3070371" cy="792088"/>
            <a:chOff x="2725764" y="2564904"/>
            <a:chExt cx="3070371" cy="792088"/>
          </a:xfrm>
        </p:grpSpPr>
        <p:sp>
          <p:nvSpPr>
            <p:cNvPr id="30" name="Rounded Rectangle 29"/>
            <p:cNvSpPr/>
            <p:nvPr/>
          </p:nvSpPr>
          <p:spPr>
            <a:xfrm>
              <a:off x="2725764" y="2564904"/>
              <a:ext cx="3070371" cy="792088"/>
            </a:xfrm>
            <a:prstGeom prst="roundRect">
              <a:avLst/>
            </a:prstGeom>
            <a:solidFill>
              <a:schemeClr val="accent4">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27" name="Object 26"/>
            <p:cNvGraphicFramePr>
              <a:graphicFrameLocks noChangeAspect="1"/>
            </p:cNvGraphicFramePr>
            <p:nvPr>
              <p:extLst>
                <p:ext uri="{D42A27DB-BD31-4B8C-83A1-F6EECF244321}">
                  <p14:modId xmlns:p14="http://schemas.microsoft.com/office/powerpoint/2010/main" val="1228682336"/>
                </p:ext>
              </p:extLst>
            </p:nvPr>
          </p:nvGraphicFramePr>
          <p:xfrm>
            <a:off x="2862263" y="2857500"/>
            <a:ext cx="2697162" cy="365125"/>
          </p:xfrm>
          <a:graphic>
            <a:graphicData uri="http://schemas.openxmlformats.org/presentationml/2006/ole">
              <mc:AlternateContent xmlns:mc="http://schemas.openxmlformats.org/markup-compatibility/2006">
                <mc:Choice xmlns:v="urn:schemas-microsoft-com:vml" Requires="v">
                  <p:oleObj spid="_x0000_s311941" name="Equation" r:id="rId10" imgW="1777680" imgH="241200" progId="Equation.3">
                    <p:embed/>
                  </p:oleObj>
                </mc:Choice>
                <mc:Fallback>
                  <p:oleObj name="Equation" r:id="rId10" imgW="1777680" imgH="241200" progId="Equation.3">
                    <p:embed/>
                    <p:pic>
                      <p:nvPicPr>
                        <p:cNvPr id="0" name="Picture 261"/>
                        <p:cNvPicPr>
                          <a:picLocks noChangeAspect="1" noChangeArrowheads="1"/>
                        </p:cNvPicPr>
                        <p:nvPr/>
                      </p:nvPicPr>
                      <p:blipFill>
                        <a:blip r:embed="rId11"/>
                        <a:srcRect/>
                        <a:stretch>
                          <a:fillRect/>
                        </a:stretch>
                      </p:blipFill>
                      <p:spPr bwMode="auto">
                        <a:xfrm>
                          <a:off x="2862263" y="2857500"/>
                          <a:ext cx="2697162" cy="365125"/>
                        </a:xfrm>
                        <a:prstGeom prst="rect">
                          <a:avLst/>
                        </a:prstGeom>
                        <a:noFill/>
                        <a:extLst/>
                      </p:spPr>
                    </p:pic>
                  </p:oleObj>
                </mc:Fallback>
              </mc:AlternateContent>
            </a:graphicData>
          </a:graphic>
        </p:graphicFrame>
        <p:sp>
          <p:nvSpPr>
            <p:cNvPr id="29" name="TextBox 28"/>
            <p:cNvSpPr txBox="1"/>
            <p:nvPr/>
          </p:nvSpPr>
          <p:spPr>
            <a:xfrm>
              <a:off x="2765575" y="2564904"/>
              <a:ext cx="832344" cy="369332"/>
            </a:xfrm>
            <a:prstGeom prst="rect">
              <a:avLst/>
            </a:prstGeom>
            <a:noFill/>
          </p:spPr>
          <p:txBody>
            <a:bodyPr wrap="none" rtlCol="0">
              <a:spAutoFit/>
            </a:bodyPr>
            <a:lstStyle/>
            <a:p>
              <a:r>
                <a:rPr lang="en-GB" dirty="0" smtClean="0"/>
                <a:t>For N</a:t>
              </a:r>
              <a:r>
                <a:rPr lang="en-GB" baseline="-25000" dirty="0" smtClean="0"/>
                <a:t>2</a:t>
              </a:r>
              <a:r>
                <a:rPr lang="en-GB" dirty="0" smtClean="0"/>
                <a:t>:</a:t>
              </a:r>
              <a:endParaRPr lang="en-GB" dirty="0"/>
            </a:p>
          </p:txBody>
        </p:sp>
      </p:grpSp>
      <p:grpSp>
        <p:nvGrpSpPr>
          <p:cNvPr id="37" name="Group 36"/>
          <p:cNvGrpSpPr/>
          <p:nvPr/>
        </p:nvGrpSpPr>
        <p:grpSpPr>
          <a:xfrm>
            <a:off x="2915816" y="4366845"/>
            <a:ext cx="2178472" cy="1768808"/>
            <a:chOff x="2915816" y="4366845"/>
            <a:chExt cx="2178472" cy="1768808"/>
          </a:xfrm>
        </p:grpSpPr>
        <p:grpSp>
          <p:nvGrpSpPr>
            <p:cNvPr id="35" name="Group 34"/>
            <p:cNvGrpSpPr/>
            <p:nvPr/>
          </p:nvGrpSpPr>
          <p:grpSpPr>
            <a:xfrm>
              <a:off x="2915816" y="4625141"/>
              <a:ext cx="2178472" cy="1510512"/>
              <a:chOff x="2915816" y="4625141"/>
              <a:chExt cx="2178472" cy="1510512"/>
            </a:xfrm>
          </p:grpSpPr>
          <p:sp>
            <p:nvSpPr>
              <p:cNvPr id="20" name="Rounded Rectangle 19"/>
              <p:cNvSpPr/>
              <p:nvPr/>
            </p:nvSpPr>
            <p:spPr>
              <a:xfrm>
                <a:off x="3275856" y="4985181"/>
                <a:ext cx="1728192" cy="809203"/>
              </a:xfrm>
              <a:prstGeom prst="roundRect">
                <a:avLst/>
              </a:prstGeom>
              <a:solidFill>
                <a:srgbClr val="F6F0EE"/>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aphicFrame>
            <p:nvGraphicFramePr>
              <p:cNvPr id="21" name="Object 20"/>
              <p:cNvGraphicFramePr>
                <a:graphicFrameLocks noChangeAspect="1"/>
              </p:cNvGraphicFramePr>
              <p:nvPr>
                <p:extLst>
                  <p:ext uri="{D42A27DB-BD31-4B8C-83A1-F6EECF244321}">
                    <p14:modId xmlns:p14="http://schemas.microsoft.com/office/powerpoint/2010/main" val="3459814638"/>
                  </p:ext>
                </p:extLst>
              </p:nvPr>
            </p:nvGraphicFramePr>
            <p:xfrm>
              <a:off x="3222625" y="4960938"/>
              <a:ext cx="1871663" cy="841375"/>
            </p:xfrm>
            <a:graphic>
              <a:graphicData uri="http://schemas.openxmlformats.org/presentationml/2006/ole">
                <mc:AlternateContent xmlns:mc="http://schemas.openxmlformats.org/markup-compatibility/2006">
                  <mc:Choice xmlns:v="urn:schemas-microsoft-com:vml" Requires="v">
                    <p:oleObj spid="_x0000_s311942" name="Equation" r:id="rId12" imgW="1041120" imgH="444240" progId="Equation.3">
                      <p:embed/>
                    </p:oleObj>
                  </mc:Choice>
                  <mc:Fallback>
                    <p:oleObj name="Equation" r:id="rId12" imgW="1041120" imgH="444240" progId="Equation.3">
                      <p:embed/>
                      <p:pic>
                        <p:nvPicPr>
                          <p:cNvPr id="0" name="Picture 257"/>
                          <p:cNvPicPr>
                            <a:picLocks noChangeAspect="1" noChangeArrowheads="1"/>
                          </p:cNvPicPr>
                          <p:nvPr/>
                        </p:nvPicPr>
                        <p:blipFill>
                          <a:blip r:embed="rId13"/>
                          <a:srcRect/>
                          <a:stretch>
                            <a:fillRect/>
                          </a:stretch>
                        </p:blipFill>
                        <p:spPr bwMode="auto">
                          <a:xfrm>
                            <a:off x="3222625" y="4960938"/>
                            <a:ext cx="1871663" cy="841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 name="Right Brace 22"/>
              <p:cNvSpPr/>
              <p:nvPr/>
            </p:nvSpPr>
            <p:spPr>
              <a:xfrm>
                <a:off x="2915816" y="4625141"/>
                <a:ext cx="285167" cy="1510512"/>
              </a:xfrm>
              <a:prstGeom prst="rightBrace">
                <a:avLst>
                  <a:gd name="adj1" fmla="val 8333"/>
                  <a:gd name="adj2" fmla="val 49520"/>
                </a:avLst>
              </a:prstGeom>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a:p>
            </p:txBody>
          </p:sp>
        </p:grpSp>
        <p:sp>
          <p:nvSpPr>
            <p:cNvPr id="36" name="TextBox 35"/>
            <p:cNvSpPr txBox="1"/>
            <p:nvPr/>
          </p:nvSpPr>
          <p:spPr>
            <a:xfrm>
              <a:off x="3275856" y="4366845"/>
              <a:ext cx="1782389" cy="646331"/>
            </a:xfrm>
            <a:prstGeom prst="rect">
              <a:avLst/>
            </a:prstGeom>
            <a:noFill/>
          </p:spPr>
          <p:txBody>
            <a:bodyPr wrap="square" rtlCol="0">
              <a:spAutoFit/>
            </a:bodyPr>
            <a:lstStyle/>
            <a:p>
              <a:r>
                <a:rPr lang="en-GB" b="1" i="1" dirty="0" smtClean="0">
                  <a:latin typeface="Symbol" pitchFamily="18" charset="2"/>
                </a:rPr>
                <a:t>l</a:t>
              </a:r>
              <a:r>
                <a:rPr lang="en-GB" dirty="0" smtClean="0"/>
                <a:t> inversely proportional to </a:t>
              </a:r>
              <a:r>
                <a:rPr lang="en-GB" i="1" dirty="0" smtClean="0">
                  <a:latin typeface="Cambria" pitchFamily="18" charset="0"/>
                </a:rPr>
                <a:t>p</a:t>
              </a:r>
              <a:endParaRPr lang="en-GB" i="1" dirty="0">
                <a:latin typeface="Cambria" pitchFamily="18" charset="0"/>
              </a:endParaRPr>
            </a:p>
          </p:txBody>
        </p:sp>
      </p:grpSp>
    </p:spTree>
    <p:extLst>
      <p:ext uri="{BB962C8B-B14F-4D97-AF65-F5344CB8AC3E}">
        <p14:creationId xmlns:p14="http://schemas.microsoft.com/office/powerpoint/2010/main" val="2641451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0-#ppt_w/2"/>
                                          </p:val>
                                        </p:tav>
                                        <p:tav tm="100000">
                                          <p:val>
                                            <p:strVal val="#ppt_x"/>
                                          </p:val>
                                        </p:tav>
                                      </p:tavLst>
                                    </p:anim>
                                    <p:anim calcmode="lin" valueType="num">
                                      <p:cBhvr additive="base">
                                        <p:cTn id="20"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theme/theme1.xml><?xml version="1.0" encoding="utf-8"?>
<a:theme xmlns:a="http://schemas.openxmlformats.org/drawingml/2006/main" name="te-vsc-tes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13327</TotalTime>
  <Words>4974</Words>
  <Application>Microsoft Office PowerPoint</Application>
  <PresentationFormat>On-screen Show (4:3)</PresentationFormat>
  <Paragraphs>883</Paragraphs>
  <Slides>55</Slides>
  <Notes>41</Notes>
  <HiddenSlides>2</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55</vt:i4>
      </vt:variant>
    </vt:vector>
  </HeadingPairs>
  <TitlesOfParts>
    <vt:vector size="58" baseType="lpstr">
      <vt:lpstr>te-vsc-test</vt:lpstr>
      <vt:lpstr>Equation</vt:lpstr>
      <vt:lpstr>Microsoft Equation 3.0</vt:lpstr>
      <vt:lpstr>PowerPoint Presentation</vt:lpstr>
      <vt:lpstr>Physics of gases</vt:lpstr>
      <vt:lpstr>Units and conversions</vt:lpstr>
      <vt:lpstr>The physics of Gases</vt:lpstr>
      <vt:lpstr>The physics of Gases</vt:lpstr>
      <vt:lpstr>Gas Mixtures and Partial Pressures</vt:lpstr>
      <vt:lpstr>Flow regimes</vt:lpstr>
      <vt:lpstr>Mean free path  and density</vt:lpstr>
      <vt:lpstr>Mean Free Path </vt:lpstr>
      <vt:lpstr>Mean free path and flow regime</vt:lpstr>
      <vt:lpstr>Definitions Throughput Pumping speed</vt:lpstr>
      <vt:lpstr>Gas Flow: throughput …</vt:lpstr>
      <vt:lpstr>…and pumping speed</vt:lpstr>
      <vt:lpstr>The pumpdown process</vt:lpstr>
      <vt:lpstr>The pumping process</vt:lpstr>
      <vt:lpstr>The pumping process</vt:lpstr>
      <vt:lpstr>The continuity equation</vt:lpstr>
      <vt:lpstr>Example: continuity equation</vt:lpstr>
      <vt:lpstr>Pumpdown: initial phase</vt:lpstr>
      <vt:lpstr>Initial pumpdown time</vt:lpstr>
      <vt:lpstr>Pumpdown: effect of outgassing on p(t)</vt:lpstr>
      <vt:lpstr>Pumpdown: effect of outgassing on p(t)</vt:lpstr>
      <vt:lpstr>Pumpdown: effect of outgassing on p(t)</vt:lpstr>
      <vt:lpstr>Pumpdown: when outgassing dominates</vt:lpstr>
      <vt:lpstr>Example: pumpdown with outgassing</vt:lpstr>
      <vt:lpstr>Conductance</vt:lpstr>
      <vt:lpstr>Conductance</vt:lpstr>
      <vt:lpstr>Combining conductances</vt:lpstr>
      <vt:lpstr>Reduction of pumping speed by connecting pipe</vt:lpstr>
      <vt:lpstr>Pressure profile in long tube with localized pumps</vt:lpstr>
      <vt:lpstr>Conductance calculation Conductance in viscous flow Conductance in molecular flow</vt:lpstr>
      <vt:lpstr>Conductances and flow regimes</vt:lpstr>
      <vt:lpstr>PowerPoint Presentation</vt:lpstr>
      <vt:lpstr>Viscous laminar flow - Poiseuille</vt:lpstr>
      <vt:lpstr>Viscous regime: Short tubes conductance</vt:lpstr>
      <vt:lpstr>Choked flow</vt:lpstr>
      <vt:lpstr>PowerPoint Presentation</vt:lpstr>
      <vt:lpstr>PowerPoint Presentation</vt:lpstr>
      <vt:lpstr>Conductance of an aperture</vt:lpstr>
      <vt:lpstr>Conductance of standard flanges</vt:lpstr>
      <vt:lpstr>Maximal pumping speed</vt:lpstr>
      <vt:lpstr>Maximal pumping speed</vt:lpstr>
      <vt:lpstr>Conductance of a long tube</vt:lpstr>
      <vt:lpstr>Conductance of a short tube</vt:lpstr>
      <vt:lpstr>Transmission probability α</vt:lpstr>
      <vt:lpstr>Transmission probability calculations</vt:lpstr>
      <vt:lpstr>Dushman transmission probability for cylindrical tubes</vt:lpstr>
      <vt:lpstr>Cylindrical ducts</vt:lpstr>
      <vt:lpstr>Pumping speed measurement</vt:lpstr>
      <vt:lpstr>Fisher-Mommsen dome</vt:lpstr>
      <vt:lpstr>Examples</vt:lpstr>
      <vt:lpstr>Examples</vt:lpstr>
      <vt:lpstr>Examples</vt:lpstr>
      <vt:lpstr>Example: pressure profile</vt:lpstr>
      <vt:lpstr>Example: pressure profile</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gvandoni</dc:creator>
  <cp:lastModifiedBy>Giovanna Vandoni</cp:lastModifiedBy>
  <cp:revision>1184</cp:revision>
  <dcterms:created xsi:type="dcterms:W3CDTF">2012-09-13T11:53:35Z</dcterms:created>
  <dcterms:modified xsi:type="dcterms:W3CDTF">2012-11-13T13:35:18Z</dcterms:modified>
</cp:coreProperties>
</file>