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5" r:id="rId27"/>
    <p:sldId id="281" r:id="rId28"/>
    <p:sldId id="284" r:id="rId29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05.02.2014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05.02.2014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05.02.2014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Başlık, Metin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193675"/>
            <a:ext cx="8226425" cy="129857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sz="half" idx="1"/>
          </p:nvPr>
        </p:nvSpPr>
        <p:spPr>
          <a:xfrm>
            <a:off x="457200" y="1604963"/>
            <a:ext cx="4037013" cy="4522787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7012" cy="4522787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idx="10"/>
          </p:nvPr>
        </p:nvSpPr>
        <p:spPr>
          <a:xfrm>
            <a:off x="457200" y="6246813"/>
            <a:ext cx="2127250" cy="4699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Altbilgi Yer Tutucusu"/>
          <p:cNvSpPr>
            <a:spLocks noGrp="1"/>
          </p:cNvSpPr>
          <p:nvPr>
            <p:ph type="ftr" idx="11"/>
          </p:nvPr>
        </p:nvSpPr>
        <p:spPr>
          <a:xfrm>
            <a:off x="3127375" y="6246813"/>
            <a:ext cx="2895600" cy="4699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idx="12"/>
          </p:nvPr>
        </p:nvSpPr>
        <p:spPr>
          <a:xfrm>
            <a:off x="6556375" y="6246813"/>
            <a:ext cx="2127250" cy="469900"/>
          </a:xfrm>
        </p:spPr>
        <p:txBody>
          <a:bodyPr/>
          <a:lstStyle>
            <a:lvl1pPr>
              <a:defRPr/>
            </a:lvl1pPr>
          </a:lstStyle>
          <a:p>
            <a:fld id="{BC3B5085-8A4E-44A4-8B08-14F5E2178EC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05.02.2014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05.02.2014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05.02.2014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05.02.2014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05.02.2014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05.02.2014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05.02.2014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05.02.2014</a:t>
            </a:fld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tr-T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A23720DD-5B6D-40BF-8493-A6B52D484E6B}" type="datetimeFigureOut">
              <a:rPr lang="tr-TR" smtClean="0"/>
              <a:pPr/>
              <a:t>05.02.2014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wmf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>
          <a:xfrm>
            <a:off x="685800" y="764705"/>
            <a:ext cx="7543800" cy="2304256"/>
          </a:xfrm>
        </p:spPr>
        <p:txBody>
          <a:bodyPr/>
          <a:lstStyle/>
          <a:p>
            <a:pPr algn="ctr"/>
            <a:r>
              <a:rPr lang="tr-TR" dirty="0" smtClean="0"/>
              <a:t>MADX-</a:t>
            </a:r>
            <a:r>
              <a:rPr lang="tr-TR" dirty="0" err="1" smtClean="0"/>
              <a:t>Emittans</a:t>
            </a:r>
            <a:r>
              <a:rPr lang="tr-TR" dirty="0" smtClean="0"/>
              <a:t> Hesabı</a:t>
            </a:r>
            <a:endParaRPr lang="en-US" dirty="0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tr-TR" dirty="0" smtClean="0"/>
              <a:t>ZAFER NERGİZ </a:t>
            </a:r>
          </a:p>
          <a:p>
            <a:r>
              <a:rPr lang="tr-TR" dirty="0" smtClean="0"/>
              <a:t>Niğde Üniversitesi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86622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TWISS PARAMETRELERİ VE EMİTTANS</a:t>
            </a:r>
            <a:endParaRPr lang="en-US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57200" y="1600200"/>
            <a:ext cx="5122912" cy="4205064"/>
          </a:xfrm>
        </p:spPr>
        <p:txBody>
          <a:bodyPr/>
          <a:lstStyle/>
          <a:p>
            <a:r>
              <a:rPr lang="tr-TR" dirty="0" smtClean="0"/>
              <a:t>MAKİNADA TEKBİR PARÇACIĞIN HAREKETİ HAKKINDA BİLGİ ALMAK MÜMKÜN DEĞİLDİR.</a:t>
            </a:r>
          </a:p>
          <a:p>
            <a:r>
              <a:rPr lang="tr-TR" dirty="0" smtClean="0"/>
              <a:t>DEMETİN FAZ UZAYINDA KAPLADIĞI ALAN BİR ELİPSTİR VE BU ELİPS  3 BAĞIMSIZ 1 BAĞIMLI 4 PARAMETRE İLE TANIMLANIR</a:t>
            </a:r>
          </a:p>
          <a:p>
            <a:r>
              <a:rPr lang="tr-TR" dirty="0">
                <a:solidFill>
                  <a:schemeClr val="tx2"/>
                </a:solidFill>
                <a:latin typeface="Symbol" pitchFamily="18" charset="2"/>
              </a:rPr>
              <a:t>a</a:t>
            </a:r>
            <a:r>
              <a:rPr lang="tr-TR" dirty="0">
                <a:solidFill>
                  <a:schemeClr val="tx2"/>
                </a:solidFill>
              </a:rPr>
              <a:t>- demetin eğimi ile ilişkili</a:t>
            </a:r>
          </a:p>
          <a:p>
            <a:r>
              <a:rPr lang="tr-TR" dirty="0">
                <a:solidFill>
                  <a:schemeClr val="tx2"/>
                </a:solidFill>
                <a:latin typeface="Symbol" pitchFamily="18" charset="2"/>
              </a:rPr>
              <a:t>b</a:t>
            </a:r>
            <a:r>
              <a:rPr lang="tr-TR" dirty="0">
                <a:solidFill>
                  <a:schemeClr val="tx2"/>
                </a:solidFill>
              </a:rPr>
              <a:t>- Demetin şekli ve ebadı ile ilintili</a:t>
            </a:r>
          </a:p>
          <a:p>
            <a:r>
              <a:rPr lang="tr-TR" dirty="0">
                <a:solidFill>
                  <a:schemeClr val="tx2"/>
                </a:solidFill>
                <a:latin typeface="Symbol" pitchFamily="18" charset="2"/>
              </a:rPr>
              <a:t>e</a:t>
            </a:r>
            <a:r>
              <a:rPr lang="tr-TR" dirty="0">
                <a:solidFill>
                  <a:schemeClr val="tx2"/>
                </a:solidFill>
              </a:rPr>
              <a:t>-Demet </a:t>
            </a:r>
            <a:r>
              <a:rPr lang="tr-TR" dirty="0" err="1">
                <a:solidFill>
                  <a:schemeClr val="tx2"/>
                </a:solidFill>
              </a:rPr>
              <a:t>ebad</a:t>
            </a:r>
            <a:r>
              <a:rPr lang="tr-TR" dirty="0">
                <a:solidFill>
                  <a:schemeClr val="tx2"/>
                </a:solidFill>
              </a:rPr>
              <a:t> ile ilintili</a:t>
            </a:r>
          </a:p>
          <a:p>
            <a:r>
              <a:rPr lang="tr-TR" dirty="0">
                <a:solidFill>
                  <a:schemeClr val="tx2"/>
                </a:solidFill>
                <a:latin typeface="Symbol" pitchFamily="18" charset="2"/>
              </a:rPr>
              <a:t>g</a:t>
            </a:r>
            <a:r>
              <a:rPr lang="tr-TR" dirty="0">
                <a:solidFill>
                  <a:schemeClr val="tx2"/>
                </a:solidFill>
              </a:rPr>
              <a:t>- </a:t>
            </a:r>
            <a:r>
              <a:rPr lang="tr-TR" dirty="0">
                <a:solidFill>
                  <a:schemeClr val="tx2"/>
                </a:solidFill>
                <a:latin typeface="Symbol" pitchFamily="18" charset="2"/>
              </a:rPr>
              <a:t>a </a:t>
            </a:r>
            <a:r>
              <a:rPr lang="tr-TR" dirty="0">
                <a:solidFill>
                  <a:schemeClr val="tx2"/>
                </a:solidFill>
              </a:rPr>
              <a:t>ve </a:t>
            </a:r>
            <a:r>
              <a:rPr lang="tr-TR" dirty="0" smtClean="0">
                <a:solidFill>
                  <a:schemeClr val="tx2"/>
                </a:solidFill>
                <a:latin typeface="Symbol" pitchFamily="18" charset="2"/>
              </a:rPr>
              <a:t>b</a:t>
            </a:r>
            <a:r>
              <a:rPr lang="tr-TR" dirty="0" smtClean="0">
                <a:solidFill>
                  <a:schemeClr val="tx2"/>
                </a:solidFill>
              </a:rPr>
              <a:t>’ </a:t>
            </a:r>
            <a:r>
              <a:rPr lang="tr-TR" dirty="0">
                <a:solidFill>
                  <a:schemeClr val="tx2"/>
                </a:solidFill>
              </a:rPr>
              <a:t>ye bağımlı </a:t>
            </a:r>
            <a:endParaRPr lang="en-US" dirty="0">
              <a:solidFill>
                <a:schemeClr val="tx2"/>
              </a:solidFill>
            </a:endParaRPr>
          </a:p>
          <a:p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276872"/>
            <a:ext cx="2541587" cy="2865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3688" y="6021288"/>
            <a:ext cx="220027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852686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1340768"/>
            <a:ext cx="7158037" cy="2170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5696" y="4221088"/>
            <a:ext cx="3371850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Metin kutusu 3"/>
          <p:cNvSpPr txBox="1"/>
          <p:nvPr/>
        </p:nvSpPr>
        <p:spPr>
          <a:xfrm>
            <a:off x="1805799" y="908720"/>
            <a:ext cx="2487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BOŞLUKTA DEMET ELİPSİ</a:t>
            </a:r>
            <a:endParaRPr lang="en-US" dirty="0"/>
          </a:p>
        </p:txBody>
      </p:sp>
      <p:sp>
        <p:nvSpPr>
          <p:cNvPr id="5" name="Metin kutusu 4"/>
          <p:cNvSpPr txBox="1"/>
          <p:nvPr/>
        </p:nvSpPr>
        <p:spPr>
          <a:xfrm>
            <a:off x="1691680" y="3717032"/>
            <a:ext cx="41474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KUADRUPOLDEN GEÇERKEN DEMET ELİPSİ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26596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TWISS PARAMETRELERİ İLE İLETİM MATRİSİ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916832"/>
            <a:ext cx="3835400" cy="123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761771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DEMET İLETİMİNDE KULLANILAN KODLAR</a:t>
            </a:r>
            <a:endParaRPr lang="en-US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395536" y="2132856"/>
            <a:ext cx="7620000" cy="3124944"/>
          </a:xfrm>
        </p:spPr>
        <p:txBody>
          <a:bodyPr/>
          <a:lstStyle/>
          <a:p>
            <a:r>
              <a:rPr lang="tr-TR" dirty="0" smtClean="0"/>
              <a:t>OPA</a:t>
            </a:r>
          </a:p>
          <a:p>
            <a:r>
              <a:rPr lang="tr-TR" dirty="0" smtClean="0"/>
              <a:t>MADX</a:t>
            </a:r>
          </a:p>
          <a:p>
            <a:r>
              <a:rPr lang="tr-TR" dirty="0" smtClean="0"/>
              <a:t>ELEGANT</a:t>
            </a:r>
          </a:p>
          <a:p>
            <a:r>
              <a:rPr lang="tr-TR" dirty="0" smtClean="0"/>
              <a:t>PARMELA</a:t>
            </a:r>
          </a:p>
          <a:p>
            <a:r>
              <a:rPr lang="tr-TR" dirty="0" smtClean="0"/>
              <a:t>ASTRA</a:t>
            </a:r>
          </a:p>
          <a:p>
            <a:r>
              <a:rPr lang="tr-TR" dirty="0" smtClean="0"/>
              <a:t>BEAM OPTİC</a:t>
            </a:r>
          </a:p>
          <a:p>
            <a:r>
              <a:rPr lang="tr-TR" dirty="0" smtClean="0"/>
              <a:t>……..</a:t>
            </a:r>
          </a:p>
        </p:txBody>
      </p:sp>
      <p:sp>
        <p:nvSpPr>
          <p:cNvPr id="4" name="Metin kutusu 3"/>
          <p:cNvSpPr txBox="1"/>
          <p:nvPr/>
        </p:nvSpPr>
        <p:spPr>
          <a:xfrm>
            <a:off x="1043608" y="5589240"/>
            <a:ext cx="5764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BURADA MADX KODUNU INCELEYİP UYGULAMA YAPACAĞIZ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678345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MADX</a:t>
            </a:r>
            <a:endParaRPr lang="en-US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MADX  UZANTILI BİR GİRDİ DOSYASI HAZIRLANIR</a:t>
            </a:r>
          </a:p>
          <a:p>
            <a:r>
              <a:rPr lang="tr-TR" dirty="0" smtClean="0"/>
              <a:t>PROGRAMIN ÇALIŞTIRILMASI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8072" y="2564904"/>
            <a:ext cx="6084168" cy="2419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4431496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2397125" y="428625"/>
            <a:ext cx="4346575" cy="5462588"/>
          </a:xfrm>
          <a:ln/>
          <a:extLst>
            <a:ext uri="{909E8E84-426E-40DD-AFC4-6F175D3DCCD1}">
              <a14:hiddenFill xmlns:a14="http://schemas.microsoft.com/office/drawing/2010/main" xmlns="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6554857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93675"/>
            <a:ext cx="8226425" cy="787400"/>
          </a:xfrm>
        </p:spPr>
        <p:txBody>
          <a:bodyPr/>
          <a:lstStyle/>
          <a:p>
            <a:r>
              <a:rPr lang="tr-TR" dirty="0"/>
              <a:t>Basit Bir Kaç Örnek Yapalım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900113" y="1052513"/>
            <a:ext cx="7273925" cy="5324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tr-TR" sz="2000" dirty="0">
                <a:solidFill>
                  <a:schemeClr val="tx1"/>
                </a:solidFill>
              </a:rPr>
              <a:t>TITLE, </a:t>
            </a:r>
            <a:r>
              <a:rPr lang="tr-TR" sz="2000" dirty="0" smtClean="0">
                <a:solidFill>
                  <a:schemeClr val="tx1"/>
                </a:solidFill>
              </a:rPr>
              <a:t>‘</a:t>
            </a:r>
            <a:r>
              <a:rPr lang="tr-TR" sz="2000" dirty="0" err="1" smtClean="0">
                <a:solidFill>
                  <a:schemeClr val="tx1"/>
                </a:solidFill>
              </a:rPr>
              <a:t>baslangic</a:t>
            </a:r>
            <a:r>
              <a:rPr lang="tr-TR" sz="2000" dirty="0" smtClean="0">
                <a:solidFill>
                  <a:schemeClr val="tx1"/>
                </a:solidFill>
              </a:rPr>
              <a:t>';</a:t>
            </a:r>
            <a:endParaRPr lang="tr-TR" sz="2000" dirty="0">
              <a:solidFill>
                <a:schemeClr val="tx1"/>
              </a:solidFill>
            </a:endParaRPr>
          </a:p>
          <a:p>
            <a:endParaRPr lang="tr-TR" sz="2000" dirty="0">
              <a:solidFill>
                <a:schemeClr val="tx1"/>
              </a:solidFill>
            </a:endParaRPr>
          </a:p>
          <a:p>
            <a:r>
              <a:rPr lang="tr-TR" sz="2000" dirty="0">
                <a:solidFill>
                  <a:schemeClr val="tx1"/>
                </a:solidFill>
              </a:rPr>
              <a:t>BEAM, PARTICLE=ELECTRON, PC=3.0;</a:t>
            </a:r>
          </a:p>
          <a:p>
            <a:endParaRPr lang="tr-TR" sz="2000" dirty="0">
              <a:solidFill>
                <a:schemeClr val="tx1"/>
              </a:solidFill>
            </a:endParaRPr>
          </a:p>
          <a:p>
            <a:r>
              <a:rPr lang="tr-TR" sz="2000" dirty="0">
                <a:solidFill>
                  <a:schemeClr val="tx1"/>
                </a:solidFill>
              </a:rPr>
              <a:t>D: DRIFT, L=1.0;</a:t>
            </a:r>
          </a:p>
          <a:p>
            <a:r>
              <a:rPr lang="tr-TR" sz="2000" dirty="0">
                <a:solidFill>
                  <a:schemeClr val="tx1"/>
                </a:solidFill>
              </a:rPr>
              <a:t>QF: QUADRUPOLE, L=0.5, K1:=0.2;</a:t>
            </a:r>
          </a:p>
          <a:p>
            <a:r>
              <a:rPr lang="tr-TR" sz="2000" dirty="0">
                <a:solidFill>
                  <a:schemeClr val="tx1"/>
                </a:solidFill>
              </a:rPr>
              <a:t>QD: QUADRUPOLE, L=0.5, K1:=-0.2;</a:t>
            </a:r>
          </a:p>
          <a:p>
            <a:r>
              <a:rPr lang="tr-TR" sz="2000" dirty="0">
                <a:solidFill>
                  <a:schemeClr val="tx1"/>
                </a:solidFill>
              </a:rPr>
              <a:t>FODO: LINE=(QF, 5*(D), QD, </a:t>
            </a:r>
            <a:r>
              <a:rPr lang="tr-TR" sz="2000" dirty="0" err="1">
                <a:solidFill>
                  <a:schemeClr val="tx1"/>
                </a:solidFill>
              </a:rPr>
              <a:t>qd</a:t>
            </a:r>
            <a:r>
              <a:rPr lang="tr-TR" sz="2000" dirty="0">
                <a:solidFill>
                  <a:schemeClr val="tx1"/>
                </a:solidFill>
              </a:rPr>
              <a:t>, 5*(D), QF);</a:t>
            </a:r>
          </a:p>
          <a:p>
            <a:r>
              <a:rPr lang="tr-TR" sz="2000" dirty="0">
                <a:solidFill>
                  <a:schemeClr val="tx1"/>
                </a:solidFill>
              </a:rPr>
              <a:t>USE, PERIOD=FODO;</a:t>
            </a:r>
          </a:p>
          <a:p>
            <a:endParaRPr lang="tr-TR" sz="2000" dirty="0">
              <a:solidFill>
                <a:schemeClr val="tx1"/>
              </a:solidFill>
            </a:endParaRPr>
          </a:p>
          <a:p>
            <a:r>
              <a:rPr lang="tr-TR" sz="2000" dirty="0">
                <a:solidFill>
                  <a:schemeClr val="tx1"/>
                </a:solidFill>
              </a:rPr>
              <a:t>TWISS, SAVE, BETX=15.0, BETY=5.0;</a:t>
            </a:r>
          </a:p>
          <a:p>
            <a:r>
              <a:rPr lang="tr-TR" sz="2000" dirty="0">
                <a:solidFill>
                  <a:schemeClr val="tx1"/>
                </a:solidFill>
              </a:rPr>
              <a:t>PLOT, HAXIS=S,VAXIS=BETX, BETY, COLOUR=100;</a:t>
            </a:r>
          </a:p>
          <a:p>
            <a:endParaRPr lang="tr-TR" sz="2000" dirty="0" smtClean="0">
              <a:solidFill>
                <a:schemeClr val="accent2"/>
              </a:solidFill>
            </a:endParaRPr>
          </a:p>
          <a:p>
            <a:r>
              <a:rPr lang="tr-TR" sz="2000" dirty="0" smtClean="0">
                <a:solidFill>
                  <a:schemeClr val="accent2"/>
                </a:solidFill>
              </a:rPr>
              <a:t>TWISS, SAVE;</a:t>
            </a:r>
          </a:p>
          <a:p>
            <a:r>
              <a:rPr lang="tr-TR" sz="2000" dirty="0" smtClean="0">
                <a:solidFill>
                  <a:schemeClr val="accent2"/>
                </a:solidFill>
              </a:rPr>
              <a:t>MATCH</a:t>
            </a:r>
            <a:r>
              <a:rPr lang="tr-TR" sz="2000" dirty="0">
                <a:solidFill>
                  <a:schemeClr val="accent2"/>
                </a:solidFill>
              </a:rPr>
              <a:t>, SEQUENCE=FODO;</a:t>
            </a:r>
          </a:p>
          <a:p>
            <a:r>
              <a:rPr lang="tr-TR" sz="2000" dirty="0">
                <a:solidFill>
                  <a:schemeClr val="accent2"/>
                </a:solidFill>
              </a:rPr>
              <a:t>PLOT, HAXIS=S,VAXIS=BETX, BETY, COLOUR=100;</a:t>
            </a:r>
          </a:p>
          <a:p>
            <a:r>
              <a:rPr lang="tr-TR" sz="2000" dirty="0">
                <a:solidFill>
                  <a:schemeClr val="tx1"/>
                </a:solidFill>
              </a:rPr>
              <a:t>stop; </a:t>
            </a:r>
          </a:p>
        </p:txBody>
      </p:sp>
    </p:spTree>
    <p:extLst>
      <p:ext uri="{BB962C8B-B14F-4D97-AF65-F5344CB8AC3E}">
        <p14:creationId xmlns:p14="http://schemas.microsoft.com/office/powerpoint/2010/main" xmlns="" val="6848222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4"/>
          <p:cNvGraphicFramePr>
            <a:graphicFrameLocks noChangeAspect="1"/>
          </p:cNvGraphicFramePr>
          <p:nvPr>
            <p:ph/>
          </p:nvPr>
        </p:nvGraphicFramePr>
        <p:xfrm>
          <a:off x="1187450" y="2205038"/>
          <a:ext cx="6324600" cy="3000375"/>
        </p:xfrm>
        <a:graphic>
          <a:graphicData uri="http://schemas.openxmlformats.org/presentationml/2006/ole">
            <p:oleObj spid="_x0000_s2053" name="Bit Eşlem Resmi" r:id="rId3" imgW="6323810" imgH="3000000" progId="PBrush">
              <p:embed/>
            </p:oleObj>
          </a:graphicData>
        </a:graphic>
      </p:graphicFrame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1095375" y="425450"/>
            <a:ext cx="4715906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tr-TR" dirty="0">
                <a:solidFill>
                  <a:schemeClr val="accent2"/>
                </a:solidFill>
              </a:rPr>
              <a:t>Yukarıdaki dosyayı  </a:t>
            </a:r>
            <a:r>
              <a:rPr lang="tr-TR" dirty="0" err="1">
                <a:solidFill>
                  <a:schemeClr val="accent2"/>
                </a:solidFill>
              </a:rPr>
              <a:t>notepad</a:t>
            </a:r>
            <a:r>
              <a:rPr lang="tr-TR" dirty="0">
                <a:solidFill>
                  <a:schemeClr val="accent2"/>
                </a:solidFill>
              </a:rPr>
              <a:t> gibi herhangi bir </a:t>
            </a:r>
          </a:p>
          <a:p>
            <a:r>
              <a:rPr lang="tr-TR" dirty="0" smtClean="0">
                <a:solidFill>
                  <a:schemeClr val="accent2"/>
                </a:solidFill>
              </a:rPr>
              <a:t>tekst editörde </a:t>
            </a:r>
            <a:r>
              <a:rPr lang="tr-TR" dirty="0">
                <a:solidFill>
                  <a:schemeClr val="accent2"/>
                </a:solidFill>
              </a:rPr>
              <a:t>hazırlayalım adını </a:t>
            </a:r>
            <a:r>
              <a:rPr lang="tr-TR" dirty="0" err="1" smtClean="0">
                <a:solidFill>
                  <a:schemeClr val="accent2"/>
                </a:solidFill>
              </a:rPr>
              <a:t>baslangic</a:t>
            </a:r>
            <a:r>
              <a:rPr lang="tr-TR" dirty="0" smtClean="0">
                <a:solidFill>
                  <a:schemeClr val="accent2"/>
                </a:solidFill>
              </a:rPr>
              <a:t> </a:t>
            </a:r>
            <a:r>
              <a:rPr lang="tr-TR" dirty="0">
                <a:solidFill>
                  <a:schemeClr val="accent2"/>
                </a:solidFill>
              </a:rPr>
              <a:t>koyup</a:t>
            </a:r>
          </a:p>
          <a:p>
            <a:r>
              <a:rPr lang="tr-TR" dirty="0">
                <a:solidFill>
                  <a:schemeClr val="accent2"/>
                </a:solidFill>
              </a:rPr>
              <a:t>komut isteminde </a:t>
            </a:r>
            <a:r>
              <a:rPr lang="tr-TR" dirty="0" smtClean="0">
                <a:solidFill>
                  <a:schemeClr val="accent2"/>
                </a:solidFill>
              </a:rPr>
              <a:t>aşağıdaki </a:t>
            </a:r>
            <a:r>
              <a:rPr lang="tr-TR" dirty="0">
                <a:solidFill>
                  <a:schemeClr val="accent2"/>
                </a:solidFill>
              </a:rPr>
              <a:t>gibi  </a:t>
            </a:r>
            <a:r>
              <a:rPr lang="tr-TR" dirty="0" smtClean="0">
                <a:solidFill>
                  <a:schemeClr val="accent2"/>
                </a:solidFill>
              </a:rPr>
              <a:t>çalıştıralım </a:t>
            </a:r>
            <a:endParaRPr lang="tr-TR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031356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-40631" y="1268413"/>
            <a:ext cx="4037013" cy="2849562"/>
          </a:xfrm>
          <a:ln/>
          <a:extLst>
            <a:ext uri="{909E8E84-426E-40DD-AFC4-6F175D3DCCD1}">
              <a14:hiddenFill xmlns:a14="http://schemas.microsoft.com/office/drawing/2010/main" xmlns="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4423419" y="1268413"/>
            <a:ext cx="4037013" cy="2849562"/>
          </a:xfrm>
          <a:prstGeom prst="rect">
            <a:avLst/>
          </a:prstGeom>
          <a:ln/>
          <a:extLst>
            <a:ext uri="{909E8E84-426E-40DD-AFC4-6F175D3DCCD1}">
              <a14:hiddenFill xmlns:a14="http://schemas.microsoft.com/office/drawing/2010/main" xmlns="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32394" y="4149725"/>
            <a:ext cx="38782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tr-TR">
                <a:solidFill>
                  <a:schemeClr val="tx1"/>
                </a:solidFill>
              </a:rPr>
              <a:t>Başlangıç değerleri 15 ve 5 m</a:t>
            </a:r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5661669" y="4170363"/>
            <a:ext cx="20034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tr-TR">
                <a:solidFill>
                  <a:schemeClr val="tx1"/>
                </a:solidFill>
              </a:rPr>
              <a:t>Periyodik örgü</a:t>
            </a:r>
          </a:p>
        </p:txBody>
      </p:sp>
    </p:spTree>
    <p:extLst>
      <p:ext uri="{BB962C8B-B14F-4D97-AF65-F5344CB8AC3E}">
        <p14:creationId xmlns:p14="http://schemas.microsoft.com/office/powerpoint/2010/main" xmlns="" val="7878177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93675"/>
            <a:ext cx="8226425" cy="1298575"/>
          </a:xfrm>
        </p:spPr>
        <p:txBody>
          <a:bodyPr/>
          <a:lstStyle/>
          <a:p>
            <a:r>
              <a:rPr lang="tr-TR" sz="2800"/>
              <a:t>MATCHİNG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468313" y="1268413"/>
            <a:ext cx="7427912" cy="19446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73000"/>
              </a:lnSpc>
              <a:spcAft>
                <a:spcPct val="0"/>
              </a:spcAft>
            </a:pPr>
            <a:r>
              <a:rPr lang="tr-TR" sz="1800" smtClean="0"/>
              <a:t>// son beta fonksiyonlarını  HUCRENIN BITIMINDI MATCH EDELIM</a:t>
            </a:r>
          </a:p>
          <a:p>
            <a:pPr>
              <a:lnSpc>
                <a:spcPct val="73000"/>
              </a:lnSpc>
              <a:spcAft>
                <a:spcPct val="0"/>
              </a:spcAft>
            </a:pPr>
            <a:r>
              <a:rPr lang="tr-TR" sz="1800" smtClean="0"/>
              <a:t>MATCH, SEQUENCE=FODO, betx=16, bety=5; // baslangıc degerleri</a:t>
            </a:r>
          </a:p>
          <a:p>
            <a:pPr>
              <a:lnSpc>
                <a:spcPct val="73000"/>
              </a:lnSpc>
              <a:spcAft>
                <a:spcPct val="0"/>
              </a:spcAft>
            </a:pPr>
            <a:r>
              <a:rPr lang="tr-TR" sz="1800" smtClean="0"/>
              <a:t>CONSTRAINT, SEQUENCE=FODO,range=#E, betx=32, bety=10; </a:t>
            </a:r>
          </a:p>
          <a:p>
            <a:pPr>
              <a:lnSpc>
                <a:spcPct val="73000"/>
              </a:lnSpc>
              <a:spcAft>
                <a:spcPct val="0"/>
              </a:spcAft>
            </a:pPr>
            <a:r>
              <a:rPr lang="tr-TR" sz="1800" smtClean="0"/>
              <a:t>VARY, NAME=QF-&gt;K1;</a:t>
            </a:r>
          </a:p>
          <a:p>
            <a:pPr>
              <a:lnSpc>
                <a:spcPct val="73000"/>
              </a:lnSpc>
              <a:spcAft>
                <a:spcPct val="0"/>
              </a:spcAft>
            </a:pPr>
            <a:r>
              <a:rPr lang="tr-TR" sz="1800" smtClean="0"/>
              <a:t>VARY, NAME=QD-&gt;K1;</a:t>
            </a:r>
          </a:p>
          <a:p>
            <a:pPr>
              <a:lnSpc>
                <a:spcPct val="73000"/>
              </a:lnSpc>
              <a:spcAft>
                <a:spcPct val="0"/>
              </a:spcAft>
            </a:pPr>
            <a:r>
              <a:rPr lang="tr-TR" sz="1800" smtClean="0"/>
              <a:t>LMDIF, CALLS=500, TOLERANCE=1E-20;</a:t>
            </a:r>
          </a:p>
          <a:p>
            <a:pPr>
              <a:lnSpc>
                <a:spcPct val="73000"/>
              </a:lnSpc>
              <a:spcAft>
                <a:spcPct val="0"/>
              </a:spcAft>
            </a:pPr>
            <a:r>
              <a:rPr lang="tr-TR" sz="1800" smtClean="0"/>
              <a:t>ENDMATCH;</a:t>
            </a:r>
            <a:endParaRPr lang="tr-TR" sz="1800"/>
          </a:p>
        </p:txBody>
      </p:sp>
      <p:graphicFrame>
        <p:nvGraphicFramePr>
          <p:cNvPr id="10" name="Object 6"/>
          <p:cNvGraphicFramePr>
            <a:graphicFrameLocks noChangeAspect="1"/>
          </p:cNvGraphicFramePr>
          <p:nvPr>
            <p:ph sz="quarter" idx="4294967295"/>
          </p:nvPr>
        </p:nvGraphicFramePr>
        <p:xfrm>
          <a:off x="4427538" y="3816350"/>
          <a:ext cx="4716462" cy="2309813"/>
        </p:xfrm>
        <a:graphic>
          <a:graphicData uri="http://schemas.openxmlformats.org/presentationml/2006/ole">
            <p:oleObj spid="_x0000_s3077" name="Bit Eşlem Resmi" r:id="rId3" imgW="6380952" imgH="3123810" progId="PBrush">
              <p:embed/>
            </p:oleObj>
          </a:graphicData>
        </a:graphic>
      </p:graphicFrame>
      <p:pic>
        <p:nvPicPr>
          <p:cNvPr id="11" name="Picture 8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250825" y="3860800"/>
            <a:ext cx="4037013" cy="218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058645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HIZLANDIRICI FİZİĞİNDE BAZI KAVRAMLAR</a:t>
            </a:r>
            <a:endParaRPr lang="en-US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tr-TR" dirty="0" smtClean="0"/>
              <a:t>PARÇACIKLARI BİR A NOKTASINDAN B NOKTASINA TAŞIMA SÜRECİNE DEMET OPTİĞİ DENİR.</a:t>
            </a:r>
          </a:p>
          <a:p>
            <a:r>
              <a:rPr lang="tr-TR" dirty="0" smtClean="0"/>
              <a:t>MAGNETLERDEN OLUŞAN DİZİ  MANYETİK ÖRGÜ OLARAK İSİMLENDİRİLİR.</a:t>
            </a:r>
          </a:p>
          <a:p>
            <a:endParaRPr lang="tr-TR" dirty="0"/>
          </a:p>
          <a:p>
            <a:endParaRPr lang="tr-TR" dirty="0" smtClean="0"/>
          </a:p>
          <a:p>
            <a:endParaRPr lang="tr-TR" dirty="0"/>
          </a:p>
          <a:p>
            <a:endParaRPr lang="tr-TR" dirty="0" smtClean="0"/>
          </a:p>
          <a:p>
            <a:r>
              <a:rPr lang="tr-TR" dirty="0" smtClean="0"/>
              <a:t>YÜKLÜ PARÇACIKLARIN HIZLANDIRILMASINDA TEMEL MANTIK LORENTZ KUVVETİNE DAYANIR.</a:t>
            </a:r>
          </a:p>
          <a:p>
            <a:r>
              <a:rPr lang="tr-TR" dirty="0" smtClean="0"/>
              <a:t>HIZLANMA ELEKTRİK ALAN DOĞRULTUSUNDA GERÇEKLEŞİR.</a:t>
            </a:r>
          </a:p>
          <a:p>
            <a:r>
              <a:rPr lang="tr-TR" dirty="0" smtClean="0"/>
              <a:t>MANYETİK ALAN KULLANILARAK PARÇACIĞIN ENERJİSİ ARTIRILAMAZ SADECE DOĞRULTUSU DEĞİŞTİRİLEBİLİR</a:t>
            </a:r>
            <a:endParaRPr lang="tr-TR" dirty="0"/>
          </a:p>
          <a:p>
            <a:pPr marL="114300" indent="0">
              <a:buNone/>
            </a:pPr>
            <a:endParaRPr lang="tr-TR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2852936"/>
            <a:ext cx="3355732" cy="1412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203499"/>
            <a:ext cx="2889250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825956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Grp="1" noChangeArrowheads="1"/>
          </p:cNvSpPr>
          <p:nvPr>
            <p:ph type="title"/>
          </p:nvPr>
        </p:nvSpPr>
        <p:spPr>
          <a:xfrm>
            <a:off x="611188" y="260350"/>
            <a:ext cx="7772400" cy="792163"/>
          </a:xfrm>
          <a:ln/>
        </p:spPr>
        <p:txBody>
          <a:bodyPr lIns="90000" tIns="46800" rIns="90000" bIns="46800"/>
          <a:lstStyle/>
          <a:p>
            <a:pPr>
              <a:buClrTx/>
              <a:buSzPct val="45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tr-TR" dirty="0"/>
              <a:t>UYGULAMA YAPALIM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685800" y="1341438"/>
            <a:ext cx="7772400" cy="4754562"/>
          </a:xfrm>
          <a:prstGeom prst="rect">
            <a:avLst/>
          </a:prstGeom>
          <a:ln/>
        </p:spPr>
        <p:txBody>
          <a:bodyPr vert="horz" lIns="90000" tIns="46800" rIns="90000" bIns="4680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339725">
              <a:lnSpc>
                <a:spcPct val="80000"/>
              </a:lnSpc>
              <a:spcBef>
                <a:spcPts val="500"/>
              </a:spcBef>
              <a:buClrTx/>
              <a:buFontTx/>
              <a:buNone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tr-TR" sz="2000" dirty="0" smtClean="0"/>
              <a:t>    CANDLE </a:t>
            </a:r>
            <a:r>
              <a:rPr lang="tr-TR" sz="2000" dirty="0" err="1" smtClean="0"/>
              <a:t>magnet</a:t>
            </a:r>
            <a:r>
              <a:rPr lang="tr-TR" sz="2000" dirty="0" smtClean="0"/>
              <a:t> parametreleri</a:t>
            </a:r>
          </a:p>
          <a:p>
            <a:pPr indent="-339725">
              <a:lnSpc>
                <a:spcPct val="80000"/>
              </a:lnSpc>
              <a:spcBef>
                <a:spcPts val="500"/>
              </a:spcBef>
              <a:buClr>
                <a:srgbClr val="F57900"/>
              </a:buClr>
              <a:buSzPct val="45000"/>
              <a:buFont typeface="Wingdings" charset="2"/>
              <a:buChar char=""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tr-TR" sz="2000" dirty="0" smtClean="0"/>
              <a:t>ODAKLAYICI KUADRUPOL 1-&gt; L=0.38, K1=1.65;</a:t>
            </a:r>
          </a:p>
          <a:p>
            <a:pPr indent="-339725">
              <a:lnSpc>
                <a:spcPct val="80000"/>
              </a:lnSpc>
              <a:spcBef>
                <a:spcPts val="500"/>
              </a:spcBef>
              <a:buClr>
                <a:srgbClr val="F57900"/>
              </a:buClr>
              <a:buSzPct val="45000"/>
              <a:buFont typeface="Wingdings" charset="2"/>
              <a:buChar char=""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tr-TR" sz="2000" dirty="0" smtClean="0"/>
              <a:t>ODAKLAYICI KUADRUPOL 2-&gt; L=0.25, K1=1.7;</a:t>
            </a:r>
          </a:p>
          <a:p>
            <a:pPr indent="-339725">
              <a:lnSpc>
                <a:spcPct val="80000"/>
              </a:lnSpc>
              <a:spcBef>
                <a:spcPts val="500"/>
              </a:spcBef>
              <a:buClr>
                <a:srgbClr val="F57900"/>
              </a:buClr>
              <a:buSzPct val="45000"/>
              <a:buFont typeface="Wingdings" charset="2"/>
              <a:buChar char=""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tr-TR" sz="2000" dirty="0" smtClean="0"/>
              <a:t>DAĞITICI KUADRUPOL -&gt; L=0.16, K1=-1.29;</a:t>
            </a:r>
          </a:p>
          <a:p>
            <a:pPr indent="-339725">
              <a:lnSpc>
                <a:spcPct val="80000"/>
              </a:lnSpc>
              <a:spcBef>
                <a:spcPts val="500"/>
              </a:spcBef>
              <a:buClr>
                <a:srgbClr val="F57900"/>
              </a:buClr>
              <a:buSzPct val="45000"/>
              <a:buFont typeface="Wingdings" charset="2"/>
              <a:buChar char=""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tr-TR" sz="2000" dirty="0" smtClean="0"/>
              <a:t>SEXTUPOLE MAGNET 1 -&gt;  L=0.25, K2=-35.1;</a:t>
            </a:r>
          </a:p>
          <a:p>
            <a:pPr indent="-339725">
              <a:lnSpc>
                <a:spcPct val="80000"/>
              </a:lnSpc>
              <a:spcBef>
                <a:spcPts val="500"/>
              </a:spcBef>
              <a:buClr>
                <a:srgbClr val="F57900"/>
              </a:buClr>
              <a:buSzPct val="45000"/>
              <a:buFont typeface="Wingdings" charset="2"/>
              <a:buChar char=""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tr-TR" sz="2000" dirty="0" smtClean="0"/>
              <a:t>SEXTUPOLE MAGNET 2 -&gt; L=0.21, K2=29.7;</a:t>
            </a:r>
          </a:p>
          <a:p>
            <a:pPr indent="-339725">
              <a:lnSpc>
                <a:spcPct val="80000"/>
              </a:lnSpc>
              <a:spcBef>
                <a:spcPts val="500"/>
              </a:spcBef>
              <a:buClr>
                <a:srgbClr val="F57900"/>
              </a:buClr>
              <a:buSzPct val="45000"/>
              <a:buFont typeface="Wingdings" charset="2"/>
              <a:buChar char=""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tr-TR" sz="2000" dirty="0" smtClean="0"/>
              <a:t>BOŞLUK -&gt;  L=3.587;</a:t>
            </a:r>
          </a:p>
          <a:p>
            <a:pPr indent="-339725">
              <a:lnSpc>
                <a:spcPct val="80000"/>
              </a:lnSpc>
              <a:spcBef>
                <a:spcPts val="500"/>
              </a:spcBef>
              <a:buClr>
                <a:srgbClr val="F57900"/>
              </a:buClr>
              <a:buSzPct val="45000"/>
              <a:buFont typeface="Wingdings" charset="2"/>
              <a:buChar char=""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tr-TR" sz="2000" dirty="0" smtClean="0"/>
              <a:t>BOŞLUK -&gt;  L=0.45;</a:t>
            </a:r>
          </a:p>
          <a:p>
            <a:pPr indent="-339725">
              <a:lnSpc>
                <a:spcPct val="80000"/>
              </a:lnSpc>
              <a:spcBef>
                <a:spcPts val="500"/>
              </a:spcBef>
              <a:buClr>
                <a:srgbClr val="F57900"/>
              </a:buClr>
              <a:buSzPct val="45000"/>
              <a:buFont typeface="Wingdings" charset="2"/>
              <a:buChar char=""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tr-TR" sz="2000" dirty="0" smtClean="0"/>
              <a:t>BOŞLUK -&gt; L=0.20;</a:t>
            </a:r>
          </a:p>
          <a:p>
            <a:pPr indent="-339725">
              <a:lnSpc>
                <a:spcPct val="80000"/>
              </a:lnSpc>
              <a:spcBef>
                <a:spcPts val="500"/>
              </a:spcBef>
              <a:buClr>
                <a:srgbClr val="F57900"/>
              </a:buClr>
              <a:buSzPct val="45000"/>
              <a:buFont typeface="Wingdings" charset="2"/>
              <a:buChar char=""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tr-TR" sz="2000" dirty="0" smtClean="0"/>
              <a:t>BOŞLUK -&gt;  L=0.20;</a:t>
            </a:r>
          </a:p>
          <a:p>
            <a:pPr indent="-339725">
              <a:lnSpc>
                <a:spcPct val="80000"/>
              </a:lnSpc>
              <a:spcBef>
                <a:spcPts val="500"/>
              </a:spcBef>
              <a:buClr>
                <a:srgbClr val="F57900"/>
              </a:buClr>
              <a:buSzPct val="45000"/>
              <a:buFont typeface="Wingdings" charset="2"/>
              <a:buChar char=""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tr-TR" sz="2000" dirty="0" smtClean="0"/>
              <a:t>BOŞLUK -&gt; L=0.62;</a:t>
            </a:r>
          </a:p>
          <a:p>
            <a:pPr indent="-339725">
              <a:lnSpc>
                <a:spcPct val="80000"/>
              </a:lnSpc>
              <a:spcBef>
                <a:spcPts val="500"/>
              </a:spcBef>
              <a:buClr>
                <a:srgbClr val="F57900"/>
              </a:buClr>
              <a:buSzPct val="45000"/>
              <a:buFont typeface="Wingdings" charset="2"/>
              <a:buChar char=""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tr-TR" sz="2000" dirty="0" smtClean="0"/>
              <a:t>BOŞLUK -&gt; L=0.18;</a:t>
            </a:r>
          </a:p>
          <a:p>
            <a:pPr indent="-339725">
              <a:lnSpc>
                <a:spcPct val="80000"/>
              </a:lnSpc>
              <a:spcBef>
                <a:spcPts val="500"/>
              </a:spcBef>
              <a:buClr>
                <a:srgbClr val="F57900"/>
              </a:buClr>
              <a:buSzPct val="45000"/>
              <a:buFont typeface="Wingdings" charset="2"/>
              <a:buChar char=""/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tr-TR" sz="2000" dirty="0" smtClean="0"/>
              <a:t>EĞİCİ MAGNET L=1.450, 32 ADET,E1=0.0,        E2=0.0,FINT=0.45,HGAP=0.0275,K1=-0.33;</a:t>
            </a:r>
            <a:endParaRPr lang="tr-TR" sz="2000" dirty="0"/>
          </a:p>
        </p:txBody>
      </p:sp>
    </p:spTree>
    <p:extLst>
      <p:ext uri="{BB962C8B-B14F-4D97-AF65-F5344CB8AC3E}">
        <p14:creationId xmlns:p14="http://schemas.microsoft.com/office/powerpoint/2010/main" xmlns="" val="5006645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 txBox="1">
            <a:spLocks noChangeArrowheads="1"/>
          </p:cNvSpPr>
          <p:nvPr/>
        </p:nvSpPr>
        <p:spPr>
          <a:xfrm>
            <a:off x="827088" y="512763"/>
            <a:ext cx="7631112" cy="1590675"/>
          </a:xfrm>
          <a:prstGeom prst="rect">
            <a:avLst/>
          </a:prstGeom>
          <a:ln/>
        </p:spPr>
        <p:txBody>
          <a:bodyPr vert="horz" lIns="90000" tIns="46800" rIns="90000" bIns="4680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marL="430213" indent="-323850">
              <a:spcBef>
                <a:spcPts val="500"/>
              </a:spcBef>
              <a:buClr>
                <a:srgbClr val="F57900"/>
              </a:buClr>
              <a:buSzPct val="45000"/>
              <a:buFont typeface="Wingdings" charset="2"/>
              <a:buChar char=""/>
              <a:tabLst>
                <a:tab pos="430213" algn="l"/>
                <a:tab pos="542925" algn="l"/>
                <a:tab pos="1000125" algn="l"/>
                <a:tab pos="1457325" algn="l"/>
                <a:tab pos="1914525" algn="l"/>
                <a:tab pos="2371725" algn="l"/>
                <a:tab pos="2828925" algn="l"/>
                <a:tab pos="3286125" algn="l"/>
                <a:tab pos="3743325" algn="l"/>
                <a:tab pos="4200525" algn="l"/>
                <a:tab pos="4657725" algn="l"/>
                <a:tab pos="5114925" algn="l"/>
                <a:tab pos="5572125" algn="l"/>
                <a:tab pos="6029325" algn="l"/>
                <a:tab pos="6486525" algn="l"/>
                <a:tab pos="6943725" algn="l"/>
                <a:tab pos="7400925" algn="l"/>
                <a:tab pos="7858125" algn="l"/>
                <a:tab pos="8315325" algn="l"/>
                <a:tab pos="8772525" algn="l"/>
                <a:tab pos="9229725" algn="l"/>
              </a:tabLst>
            </a:pPr>
            <a:r>
              <a:rPr lang="tr-TR" sz="2000" smtClean="0">
                <a:solidFill>
                  <a:srgbClr val="000000"/>
                </a:solidFill>
                <a:latin typeface="Times New Roman" pitchFamily="16" charset="0"/>
              </a:rPr>
              <a:t>Demet Enerjisi 3 GeV, paketçik sayısı 25</a:t>
            </a:r>
          </a:p>
          <a:p>
            <a:pPr marL="430213" indent="-323850">
              <a:spcBef>
                <a:spcPts val="500"/>
              </a:spcBef>
              <a:buClr>
                <a:srgbClr val="F57900"/>
              </a:buClr>
              <a:buSzPct val="45000"/>
              <a:buFont typeface="Wingdings" charset="2"/>
              <a:buChar char=""/>
              <a:tabLst>
                <a:tab pos="430213" algn="l"/>
                <a:tab pos="542925" algn="l"/>
                <a:tab pos="1000125" algn="l"/>
                <a:tab pos="1457325" algn="l"/>
                <a:tab pos="1914525" algn="l"/>
                <a:tab pos="2371725" algn="l"/>
                <a:tab pos="2828925" algn="l"/>
                <a:tab pos="3286125" algn="l"/>
                <a:tab pos="3743325" algn="l"/>
                <a:tab pos="4200525" algn="l"/>
                <a:tab pos="4657725" algn="l"/>
                <a:tab pos="5114925" algn="l"/>
                <a:tab pos="5572125" algn="l"/>
                <a:tab pos="6029325" algn="l"/>
                <a:tab pos="6486525" algn="l"/>
                <a:tab pos="6943725" algn="l"/>
                <a:tab pos="7400925" algn="l"/>
                <a:tab pos="7858125" algn="l"/>
                <a:tab pos="8315325" algn="l"/>
                <a:tab pos="8772525" algn="l"/>
                <a:tab pos="9229725" algn="l"/>
              </a:tabLst>
            </a:pPr>
            <a:r>
              <a:rPr lang="tr-TR" sz="2000" smtClean="0">
                <a:solidFill>
                  <a:srgbClr val="000000"/>
                </a:solidFill>
                <a:latin typeface="Times New Roman" pitchFamily="16" charset="0"/>
              </a:rPr>
              <a:t>Yarım temel hücre aşağıdaki gibi dizilmektedir. </a:t>
            </a:r>
          </a:p>
          <a:p>
            <a:pPr marL="430213" indent="-323850">
              <a:tabLst>
                <a:tab pos="430213" algn="l"/>
                <a:tab pos="542925" algn="l"/>
                <a:tab pos="1000125" algn="l"/>
                <a:tab pos="1457325" algn="l"/>
                <a:tab pos="1914525" algn="l"/>
                <a:tab pos="2371725" algn="l"/>
                <a:tab pos="2828925" algn="l"/>
                <a:tab pos="3286125" algn="l"/>
                <a:tab pos="3743325" algn="l"/>
                <a:tab pos="4200525" algn="l"/>
                <a:tab pos="4657725" algn="l"/>
                <a:tab pos="5114925" algn="l"/>
                <a:tab pos="5572125" algn="l"/>
                <a:tab pos="6029325" algn="l"/>
                <a:tab pos="6486525" algn="l"/>
                <a:tab pos="6943725" algn="l"/>
                <a:tab pos="7400925" algn="l"/>
                <a:tab pos="7858125" algn="l"/>
                <a:tab pos="8315325" algn="l"/>
                <a:tab pos="8772525" algn="l"/>
                <a:tab pos="9229725" algn="l"/>
              </a:tabLst>
            </a:pPr>
            <a:r>
              <a:rPr lang="tr-TR" sz="2000" smtClean="0">
                <a:solidFill>
                  <a:srgbClr val="000000"/>
                </a:solidFill>
                <a:latin typeface="Times New Roman" pitchFamily="16" charset="0"/>
              </a:rPr>
              <a:t>DR1,QF1,DR2,QD1,DR3,M1,DR4,SD,DR5,SF,DR6,QF2</a:t>
            </a:r>
          </a:p>
          <a:p>
            <a:pPr marL="430213" indent="-323850">
              <a:spcBef>
                <a:spcPts val="500"/>
              </a:spcBef>
              <a:buClr>
                <a:srgbClr val="F57900"/>
              </a:buClr>
              <a:buSzPct val="45000"/>
              <a:buFont typeface="Wingdings" charset="2"/>
              <a:buChar char=""/>
              <a:tabLst>
                <a:tab pos="430213" algn="l"/>
                <a:tab pos="542925" algn="l"/>
                <a:tab pos="1000125" algn="l"/>
                <a:tab pos="1457325" algn="l"/>
                <a:tab pos="1914525" algn="l"/>
                <a:tab pos="2371725" algn="l"/>
                <a:tab pos="2828925" algn="l"/>
                <a:tab pos="3286125" algn="l"/>
                <a:tab pos="3743325" algn="l"/>
                <a:tab pos="4200525" algn="l"/>
                <a:tab pos="4657725" algn="l"/>
                <a:tab pos="5114925" algn="l"/>
                <a:tab pos="5572125" algn="l"/>
                <a:tab pos="6029325" algn="l"/>
                <a:tab pos="6486525" algn="l"/>
                <a:tab pos="6943725" algn="l"/>
                <a:tab pos="7400925" algn="l"/>
                <a:tab pos="7858125" algn="l"/>
                <a:tab pos="8315325" algn="l"/>
                <a:tab pos="8772525" algn="l"/>
                <a:tab pos="9229725" algn="l"/>
              </a:tabLst>
            </a:pPr>
            <a:r>
              <a:rPr lang="tr-TR" sz="2000" smtClean="0">
                <a:solidFill>
                  <a:srgbClr val="000000"/>
                </a:solidFill>
                <a:latin typeface="Times New Roman" pitchFamily="16" charset="0"/>
              </a:rPr>
              <a:t>Temel hücrenin betatron ve dispersiyon fonksiyonlarını çizdiriniz</a:t>
            </a:r>
            <a:endParaRPr lang="tr-TR" sz="2000">
              <a:solidFill>
                <a:srgbClr val="000000"/>
              </a:solidFill>
              <a:latin typeface="Times New Roman" pitchFamily="16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9700" y="2024063"/>
            <a:ext cx="5394325" cy="3806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679575" y="5641975"/>
            <a:ext cx="4700588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Arial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Arial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Arial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Arial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Times New Roman" pitchFamily="16" charset="0"/>
                <a:cs typeface="Arial" charset="0"/>
              </a:defRPr>
            </a:lvl9pPr>
          </a:lstStyle>
          <a:p>
            <a:pPr>
              <a:buClrTx/>
              <a:buFontTx/>
              <a:buNone/>
            </a:pPr>
            <a:r>
              <a:rPr lang="en-US"/>
              <a:t>Temel Hücrenin Twiss Parametreleri</a:t>
            </a:r>
          </a:p>
        </p:txBody>
      </p:sp>
    </p:spTree>
    <p:extLst>
      <p:ext uri="{BB962C8B-B14F-4D97-AF65-F5344CB8AC3E}">
        <p14:creationId xmlns:p14="http://schemas.microsoft.com/office/powerpoint/2010/main" xmlns="" val="22910626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23850" y="165100"/>
            <a:ext cx="8569325" cy="6421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tr-TR" sz="1600" dirty="0">
                <a:solidFill>
                  <a:srgbClr val="000000"/>
                </a:solidFill>
              </a:rPr>
              <a:t>TITLE  “HPFBU";</a:t>
            </a:r>
          </a:p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tr-TR" sz="1600" dirty="0">
                <a:solidFill>
                  <a:srgbClr val="000000"/>
                </a:solidFill>
              </a:rPr>
              <a:t>QF1:QUADRUPOLE, L=0.38, K1=1.65;</a:t>
            </a:r>
          </a:p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tr-TR" sz="1600" dirty="0">
                <a:solidFill>
                  <a:srgbClr val="000000"/>
                </a:solidFill>
              </a:rPr>
              <a:t>QD1:QUADRUPOLE, L=0.16, K1=-1.29;</a:t>
            </a:r>
          </a:p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tr-TR" sz="1600" dirty="0">
                <a:solidFill>
                  <a:srgbClr val="000000"/>
                </a:solidFill>
              </a:rPr>
              <a:t>QF2:QUADRUPOLE, L=0.25, K1=1.7;</a:t>
            </a:r>
          </a:p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tr-TR" sz="1600" dirty="0">
                <a:solidFill>
                  <a:srgbClr val="000000"/>
                </a:solidFill>
              </a:rPr>
              <a:t>SD: SEXTUPOLE, L=0.25, K2=35.1;</a:t>
            </a:r>
          </a:p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tr-TR" sz="1600" dirty="0">
                <a:solidFill>
                  <a:srgbClr val="000000"/>
                </a:solidFill>
              </a:rPr>
              <a:t>SF: SEXTUPOLE, L=0.21, K2=29.7;</a:t>
            </a:r>
          </a:p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tr-TR" sz="1600" dirty="0">
                <a:solidFill>
                  <a:srgbClr val="000000"/>
                </a:solidFill>
              </a:rPr>
              <a:t>DR1:DRIFT, L=3.587;</a:t>
            </a:r>
          </a:p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tr-TR" sz="1600" dirty="0">
                <a:solidFill>
                  <a:srgbClr val="000000"/>
                </a:solidFill>
              </a:rPr>
              <a:t>DR2:DRIFT, L=0.45;</a:t>
            </a:r>
          </a:p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tr-TR" sz="1600" dirty="0">
                <a:solidFill>
                  <a:srgbClr val="000000"/>
                </a:solidFill>
              </a:rPr>
              <a:t>DR3:DRIFT, L=0.20;</a:t>
            </a:r>
          </a:p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tr-TR" sz="1600" dirty="0">
                <a:solidFill>
                  <a:srgbClr val="000000"/>
                </a:solidFill>
              </a:rPr>
              <a:t>DR4:DRIFT, L=0.20;</a:t>
            </a:r>
          </a:p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tr-TR" sz="1600" dirty="0">
                <a:solidFill>
                  <a:srgbClr val="000000"/>
                </a:solidFill>
              </a:rPr>
              <a:t>DR5:DRIFT, L=0.62;</a:t>
            </a:r>
          </a:p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tr-TR" sz="1600" dirty="0">
                <a:solidFill>
                  <a:srgbClr val="000000"/>
                </a:solidFill>
              </a:rPr>
              <a:t>DR6:DRIFT, L=0.18;</a:t>
            </a:r>
          </a:p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tr-TR" sz="1600" dirty="0">
                <a:solidFill>
                  <a:srgbClr val="000000"/>
                </a:solidFill>
              </a:rPr>
              <a:t>M1 :SBEND,L=1.450,ANGLE=PI/16,E1=0.0, E2=0.0,FINT=0.45,HGAP=0.0275,K1=-0.33;</a:t>
            </a:r>
          </a:p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tr-TR" sz="1600" dirty="0">
                <a:solidFill>
                  <a:srgbClr val="000000"/>
                </a:solidFill>
              </a:rPr>
              <a:t>BEAM, PARTICLE=ELECTRON,ENERGY=3, </a:t>
            </a:r>
            <a:r>
              <a:rPr lang="tr-TR" sz="1600" dirty="0" err="1">
                <a:solidFill>
                  <a:srgbClr val="000000"/>
                </a:solidFill>
              </a:rPr>
              <a:t>kbunch</a:t>
            </a:r>
            <a:r>
              <a:rPr lang="tr-TR" sz="1600" dirty="0">
                <a:solidFill>
                  <a:srgbClr val="000000"/>
                </a:solidFill>
              </a:rPr>
              <a:t>=25, </a:t>
            </a:r>
            <a:r>
              <a:rPr lang="tr-TR" sz="1600" dirty="0" err="1">
                <a:solidFill>
                  <a:srgbClr val="000000"/>
                </a:solidFill>
              </a:rPr>
              <a:t>npart</a:t>
            </a:r>
            <a:r>
              <a:rPr lang="tr-TR" sz="1600" dirty="0">
                <a:solidFill>
                  <a:srgbClr val="000000"/>
                </a:solidFill>
              </a:rPr>
              <a:t>=1.E5,sigt=0.5, </a:t>
            </a:r>
            <a:r>
              <a:rPr lang="tr-TR" sz="1600" dirty="0" err="1">
                <a:solidFill>
                  <a:srgbClr val="000000"/>
                </a:solidFill>
              </a:rPr>
              <a:t>sige</a:t>
            </a:r>
            <a:r>
              <a:rPr lang="tr-TR" sz="1600" dirty="0">
                <a:solidFill>
                  <a:srgbClr val="000000"/>
                </a:solidFill>
              </a:rPr>
              <a:t>=.01, </a:t>
            </a:r>
            <a:r>
              <a:rPr lang="tr-TR" sz="1600" dirty="0" err="1">
                <a:solidFill>
                  <a:srgbClr val="000000"/>
                </a:solidFill>
              </a:rPr>
              <a:t>deltap</a:t>
            </a:r>
            <a:r>
              <a:rPr lang="tr-TR" sz="1600" dirty="0">
                <a:solidFill>
                  <a:srgbClr val="000000"/>
                </a:solidFill>
              </a:rPr>
              <a:t>=0.01, </a:t>
            </a:r>
            <a:r>
              <a:rPr lang="tr-TR" sz="1600" dirty="0" err="1">
                <a:solidFill>
                  <a:srgbClr val="000000"/>
                </a:solidFill>
              </a:rPr>
              <a:t>sequence</a:t>
            </a:r>
            <a:r>
              <a:rPr lang="tr-TR" sz="1600" dirty="0">
                <a:solidFill>
                  <a:srgbClr val="000000"/>
                </a:solidFill>
              </a:rPr>
              <a:t>=ZAFER;</a:t>
            </a:r>
          </a:p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tr-TR" sz="1600" dirty="0">
                <a:solidFill>
                  <a:srgbClr val="000000"/>
                </a:solidFill>
              </a:rPr>
              <a:t>ZAF: LINE=(DR1,QF1,DR2,QD1,DR3,M1,DR4,SD,DR5,SF,DR6,QF2);</a:t>
            </a:r>
          </a:p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tr-TR" sz="1600" dirty="0">
                <a:solidFill>
                  <a:srgbClr val="000000"/>
                </a:solidFill>
              </a:rPr>
              <a:t>zafer: LINE=(ZAF,-ZAF);</a:t>
            </a:r>
          </a:p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tr-TR" sz="1600" dirty="0">
                <a:solidFill>
                  <a:srgbClr val="000000"/>
                </a:solidFill>
              </a:rPr>
              <a:t>Y1TAC: LINE=(zafer, zafer, zafer, zafer);</a:t>
            </a:r>
          </a:p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tr-TR" sz="1600" dirty="0">
                <a:solidFill>
                  <a:srgbClr val="000000"/>
                </a:solidFill>
              </a:rPr>
              <a:t>YTAC: LINE=(Y1TAC,-Y1TAC);</a:t>
            </a:r>
          </a:p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tr-TR" sz="1600" dirty="0">
                <a:solidFill>
                  <a:srgbClr val="000000"/>
                </a:solidFill>
              </a:rPr>
              <a:t>TAC: LINE=(YTAC,-YTAC);</a:t>
            </a:r>
          </a:p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tr-TR" sz="1600" dirty="0">
                <a:solidFill>
                  <a:srgbClr val="000000"/>
                </a:solidFill>
              </a:rPr>
              <a:t>USE,PERIOD=ZAFER; </a:t>
            </a:r>
          </a:p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tr-TR" sz="1600" dirty="0">
              <a:solidFill>
                <a:srgbClr val="000000"/>
              </a:solidFill>
            </a:endParaRPr>
          </a:p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tr-TR" sz="1600" dirty="0" err="1">
                <a:solidFill>
                  <a:srgbClr val="000000"/>
                </a:solidFill>
              </a:rPr>
              <a:t>select,flag</a:t>
            </a:r>
            <a:r>
              <a:rPr lang="tr-TR" sz="1600" dirty="0">
                <a:solidFill>
                  <a:srgbClr val="000000"/>
                </a:solidFill>
              </a:rPr>
              <a:t>=</a:t>
            </a:r>
            <a:r>
              <a:rPr lang="tr-TR" sz="1600" dirty="0" err="1">
                <a:solidFill>
                  <a:srgbClr val="000000"/>
                </a:solidFill>
              </a:rPr>
              <a:t>twiss,column</a:t>
            </a:r>
            <a:r>
              <a:rPr lang="tr-TR" sz="1600" dirty="0">
                <a:solidFill>
                  <a:srgbClr val="000000"/>
                </a:solidFill>
              </a:rPr>
              <a:t>=</a:t>
            </a:r>
            <a:r>
              <a:rPr lang="tr-TR" sz="1600" dirty="0" err="1">
                <a:solidFill>
                  <a:srgbClr val="000000"/>
                </a:solidFill>
              </a:rPr>
              <a:t>name,s,x,y,mux,betx,muy,bety,dx,dy</a:t>
            </a:r>
            <a:r>
              <a:rPr lang="tr-TR" sz="1600" dirty="0">
                <a:solidFill>
                  <a:srgbClr val="000000"/>
                </a:solidFill>
              </a:rPr>
              <a:t>;</a:t>
            </a:r>
          </a:p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tr-TR" sz="1600" dirty="0" err="1">
                <a:solidFill>
                  <a:srgbClr val="000000"/>
                </a:solidFill>
              </a:rPr>
              <a:t>twiss,save,centre,file</a:t>
            </a:r>
            <a:r>
              <a:rPr lang="tr-TR" sz="1600" dirty="0">
                <a:solidFill>
                  <a:srgbClr val="000000"/>
                </a:solidFill>
              </a:rPr>
              <a:t>=</a:t>
            </a:r>
            <a:r>
              <a:rPr lang="tr-TR" sz="1600" dirty="0" err="1">
                <a:solidFill>
                  <a:srgbClr val="000000"/>
                </a:solidFill>
              </a:rPr>
              <a:t>twiss.out</a:t>
            </a:r>
            <a:r>
              <a:rPr lang="tr-TR" sz="1600" dirty="0">
                <a:solidFill>
                  <a:srgbClr val="000000"/>
                </a:solidFill>
              </a:rPr>
              <a:t>;</a:t>
            </a:r>
          </a:p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tr-TR" sz="1600" dirty="0" err="1">
                <a:solidFill>
                  <a:srgbClr val="000000"/>
                </a:solidFill>
              </a:rPr>
              <a:t>plot,haxis</a:t>
            </a:r>
            <a:r>
              <a:rPr lang="tr-TR" sz="1600" dirty="0">
                <a:solidFill>
                  <a:srgbClr val="000000"/>
                </a:solidFill>
              </a:rPr>
              <a:t>=s,vaxis1=betx,bety,vaxis2=DX </a:t>
            </a:r>
            <a:r>
              <a:rPr lang="tr-TR" sz="1600" dirty="0" err="1">
                <a:solidFill>
                  <a:srgbClr val="000000"/>
                </a:solidFill>
              </a:rPr>
              <a:t>colour</a:t>
            </a:r>
            <a:r>
              <a:rPr lang="tr-TR" sz="1600" dirty="0">
                <a:solidFill>
                  <a:srgbClr val="000000"/>
                </a:solidFill>
              </a:rPr>
              <a:t>=100,interpolate,title=TAC;</a:t>
            </a:r>
          </a:p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tr-TR" sz="1600" dirty="0">
                <a:solidFill>
                  <a:srgbClr val="000000"/>
                </a:solidFill>
              </a:rPr>
              <a:t>stop;</a:t>
            </a:r>
          </a:p>
        </p:txBody>
      </p:sp>
    </p:spTree>
    <p:extLst>
      <p:ext uri="{BB962C8B-B14F-4D97-AF65-F5344CB8AC3E}">
        <p14:creationId xmlns:p14="http://schemas.microsoft.com/office/powerpoint/2010/main" xmlns="" val="260941424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85800" y="1600200"/>
            <a:ext cx="7772400" cy="4060825"/>
          </a:xfrm>
          <a:prstGeom prst="rect">
            <a:avLst/>
          </a:prstGeom>
          <a:ln/>
        </p:spPr>
        <p:txBody>
          <a:bodyPr vert="horz" lIns="90000" tIns="46800" rIns="90000" bIns="4680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62013" indent="-644525">
              <a:buClr>
                <a:srgbClr val="F57900"/>
              </a:buClr>
              <a:buSzPct val="45000"/>
              <a:buFont typeface="Wingdings" charset="2"/>
              <a:buChar char=""/>
              <a:tabLst>
                <a:tab pos="862013" algn="l"/>
                <a:tab pos="974725" algn="l"/>
                <a:tab pos="1431925" algn="l"/>
                <a:tab pos="1889125" algn="l"/>
                <a:tab pos="2346325" algn="l"/>
                <a:tab pos="2803525" algn="l"/>
                <a:tab pos="3260725" algn="l"/>
                <a:tab pos="3717925" algn="l"/>
                <a:tab pos="4175125" algn="l"/>
                <a:tab pos="4632325" algn="l"/>
                <a:tab pos="5089525" algn="l"/>
                <a:tab pos="5546725" algn="l"/>
                <a:tab pos="6003925" algn="l"/>
                <a:tab pos="6461125" algn="l"/>
                <a:tab pos="6918325" algn="l"/>
                <a:tab pos="7375525" algn="l"/>
                <a:tab pos="7832725" algn="l"/>
                <a:tab pos="8289925" algn="l"/>
                <a:tab pos="8747125" algn="l"/>
                <a:tab pos="9204325" algn="l"/>
                <a:tab pos="9661525" algn="l"/>
              </a:tabLst>
            </a:pPr>
            <a:r>
              <a:rPr lang="en-US" smtClean="0"/>
              <a:t>Bu amaçla SURVEY komutu kullanılır</a:t>
            </a:r>
          </a:p>
          <a:p>
            <a:pPr marL="862013" indent="-644525">
              <a:buClr>
                <a:srgbClr val="F57900"/>
              </a:buClr>
              <a:buSzPct val="45000"/>
              <a:buFont typeface="Wingdings" charset="2"/>
              <a:buChar char=""/>
              <a:tabLst>
                <a:tab pos="862013" algn="l"/>
                <a:tab pos="974725" algn="l"/>
                <a:tab pos="1431925" algn="l"/>
                <a:tab pos="1889125" algn="l"/>
                <a:tab pos="2346325" algn="l"/>
                <a:tab pos="2803525" algn="l"/>
                <a:tab pos="3260725" algn="l"/>
                <a:tab pos="3717925" algn="l"/>
                <a:tab pos="4175125" algn="l"/>
                <a:tab pos="4632325" algn="l"/>
                <a:tab pos="5089525" algn="l"/>
                <a:tab pos="5546725" algn="l"/>
                <a:tab pos="6003925" algn="l"/>
                <a:tab pos="6461125" algn="l"/>
                <a:tab pos="6918325" algn="l"/>
                <a:tab pos="7375525" algn="l"/>
                <a:tab pos="7832725" algn="l"/>
                <a:tab pos="8289925" algn="l"/>
                <a:tab pos="8747125" algn="l"/>
                <a:tab pos="9204325" algn="l"/>
                <a:tab pos="9661525" algn="l"/>
              </a:tabLst>
            </a:pPr>
            <a:r>
              <a:rPr lang="en-US" sz="2400" smtClean="0"/>
              <a:t>Sequence=TAC ve USE PERIODE=TAC yaptıktan sonra</a:t>
            </a:r>
          </a:p>
          <a:p>
            <a:pPr marL="862013" indent="-644525">
              <a:buClrTx/>
              <a:buSzPct val="45000"/>
              <a:buFontTx/>
              <a:buNone/>
              <a:tabLst>
                <a:tab pos="862013" algn="l"/>
                <a:tab pos="974725" algn="l"/>
                <a:tab pos="1431925" algn="l"/>
                <a:tab pos="1889125" algn="l"/>
                <a:tab pos="2346325" algn="l"/>
                <a:tab pos="2803525" algn="l"/>
                <a:tab pos="3260725" algn="l"/>
                <a:tab pos="3717925" algn="l"/>
                <a:tab pos="4175125" algn="l"/>
                <a:tab pos="4632325" algn="l"/>
                <a:tab pos="5089525" algn="l"/>
                <a:tab pos="5546725" algn="l"/>
                <a:tab pos="6003925" algn="l"/>
                <a:tab pos="6461125" algn="l"/>
                <a:tab pos="6918325" algn="l"/>
                <a:tab pos="7375525" algn="l"/>
                <a:tab pos="7832725" algn="l"/>
                <a:tab pos="8289925" algn="l"/>
                <a:tab pos="8747125" algn="l"/>
                <a:tab pos="9204325" algn="l"/>
                <a:tab pos="9661525" algn="l"/>
              </a:tabLst>
            </a:pPr>
            <a:r>
              <a:rPr lang="en-US" sz="2400" smtClean="0"/>
              <a:t>SURVEY, file=survey.out;</a:t>
            </a:r>
          </a:p>
          <a:p>
            <a:pPr marL="862013" indent="-644525">
              <a:buClrTx/>
              <a:buSzPct val="45000"/>
              <a:buFontTx/>
              <a:buNone/>
              <a:tabLst>
                <a:tab pos="862013" algn="l"/>
                <a:tab pos="974725" algn="l"/>
                <a:tab pos="1431925" algn="l"/>
                <a:tab pos="1889125" algn="l"/>
                <a:tab pos="2346325" algn="l"/>
                <a:tab pos="2803525" algn="l"/>
                <a:tab pos="3260725" algn="l"/>
                <a:tab pos="3717925" algn="l"/>
                <a:tab pos="4175125" algn="l"/>
                <a:tab pos="4632325" algn="l"/>
                <a:tab pos="5089525" algn="l"/>
                <a:tab pos="5546725" algn="l"/>
                <a:tab pos="6003925" algn="l"/>
                <a:tab pos="6461125" algn="l"/>
                <a:tab pos="6918325" algn="l"/>
                <a:tab pos="7375525" algn="l"/>
                <a:tab pos="7832725" algn="l"/>
                <a:tab pos="8289925" algn="l"/>
                <a:tab pos="8747125" algn="l"/>
                <a:tab pos="9204325" algn="l"/>
                <a:tab pos="9661525" algn="l"/>
              </a:tabLst>
            </a:pPr>
            <a:r>
              <a:rPr lang="en-US" sz="2400" smtClean="0"/>
              <a:t>WRITE, table=survey;</a:t>
            </a:r>
          </a:p>
          <a:p>
            <a:pPr marL="862013" indent="-644525">
              <a:buClrTx/>
              <a:buSzPct val="45000"/>
              <a:buFontTx/>
              <a:buNone/>
              <a:tabLst>
                <a:tab pos="862013" algn="l"/>
                <a:tab pos="974725" algn="l"/>
                <a:tab pos="1431925" algn="l"/>
                <a:tab pos="1889125" algn="l"/>
                <a:tab pos="2346325" algn="l"/>
                <a:tab pos="2803525" algn="l"/>
                <a:tab pos="3260725" algn="l"/>
                <a:tab pos="3717925" algn="l"/>
                <a:tab pos="4175125" algn="l"/>
                <a:tab pos="4632325" algn="l"/>
                <a:tab pos="5089525" algn="l"/>
                <a:tab pos="5546725" algn="l"/>
                <a:tab pos="6003925" algn="l"/>
                <a:tab pos="6461125" algn="l"/>
                <a:tab pos="6918325" algn="l"/>
                <a:tab pos="7375525" algn="l"/>
                <a:tab pos="7832725" algn="l"/>
                <a:tab pos="8289925" algn="l"/>
                <a:tab pos="8747125" algn="l"/>
                <a:tab pos="9204325" algn="l"/>
                <a:tab pos="9661525" algn="l"/>
              </a:tabLst>
            </a:pPr>
            <a:r>
              <a:rPr lang="en-US" sz="2400" smtClean="0"/>
              <a:t>plot, file="survey1" ,table=survey, haxis=z,vaxis=x;</a:t>
            </a:r>
          </a:p>
          <a:p>
            <a:pPr marL="862013" indent="-644525">
              <a:buClr>
                <a:srgbClr val="F57900"/>
              </a:buClr>
              <a:buSzPct val="45000"/>
              <a:buFont typeface="Wingdings" charset="2"/>
              <a:buChar char=""/>
              <a:tabLst>
                <a:tab pos="862013" algn="l"/>
                <a:tab pos="974725" algn="l"/>
                <a:tab pos="1431925" algn="l"/>
                <a:tab pos="1889125" algn="l"/>
                <a:tab pos="2346325" algn="l"/>
                <a:tab pos="2803525" algn="l"/>
                <a:tab pos="3260725" algn="l"/>
                <a:tab pos="3717925" algn="l"/>
                <a:tab pos="4175125" algn="l"/>
                <a:tab pos="4632325" algn="l"/>
                <a:tab pos="5089525" algn="l"/>
                <a:tab pos="5546725" algn="l"/>
                <a:tab pos="6003925" algn="l"/>
                <a:tab pos="6461125" algn="l"/>
                <a:tab pos="6918325" algn="l"/>
                <a:tab pos="7375525" algn="l"/>
                <a:tab pos="7832725" algn="l"/>
                <a:tab pos="8289925" algn="l"/>
                <a:tab pos="8747125" algn="l"/>
                <a:tab pos="9204325" algn="l"/>
                <a:tab pos="9661525" algn="l"/>
              </a:tabLst>
            </a:pPr>
            <a:r>
              <a:rPr lang="en-US" smtClean="0"/>
              <a:t>Grafiğin tam bir ring olması gerekli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8129709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3648" y="620688"/>
            <a:ext cx="6603205" cy="5282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9483380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317500"/>
            <a:ext cx="8229600" cy="1054100"/>
          </a:xfrm>
          <a:ln/>
        </p:spPr>
        <p:txBody>
          <a:bodyPr tIns="16560"/>
          <a:lstStyle/>
          <a:p>
            <a:pPr>
              <a:lnSpc>
                <a:spcPct val="98000"/>
              </a:lnSpc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dirty="0" err="1"/>
              <a:t>Emittansın</a:t>
            </a:r>
            <a:r>
              <a:rPr lang="en-US" dirty="0"/>
              <a:t> </a:t>
            </a:r>
            <a:r>
              <a:rPr lang="en-US" dirty="0" err="1"/>
              <a:t>Hesaplanması</a:t>
            </a:r>
            <a:endParaRPr lang="en-US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228600" y="1600200"/>
            <a:ext cx="8915400" cy="4767263"/>
          </a:xfrm>
          <a:prstGeom prst="rect">
            <a:avLst/>
          </a:prstGeom>
          <a:ln/>
        </p:spPr>
        <p:txBody>
          <a:bodyPr vert="horz" lIns="91440" tIns="2124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62013" indent="-644525">
              <a:buClr>
                <a:srgbClr val="F57900"/>
              </a:buClr>
              <a:buSzPct val="45000"/>
              <a:buFont typeface="Wingdings" charset="2"/>
              <a:buChar char=""/>
              <a:tabLst>
                <a:tab pos="862013" algn="l"/>
                <a:tab pos="974725" algn="l"/>
                <a:tab pos="1431925" algn="l"/>
                <a:tab pos="1889125" algn="l"/>
                <a:tab pos="2346325" algn="l"/>
                <a:tab pos="2803525" algn="l"/>
                <a:tab pos="3260725" algn="l"/>
                <a:tab pos="3717925" algn="l"/>
                <a:tab pos="4175125" algn="l"/>
                <a:tab pos="4632325" algn="l"/>
                <a:tab pos="5089525" algn="l"/>
                <a:tab pos="5546725" algn="l"/>
                <a:tab pos="6003925" algn="l"/>
                <a:tab pos="6461125" algn="l"/>
                <a:tab pos="6918325" algn="l"/>
                <a:tab pos="7375525" algn="l"/>
                <a:tab pos="7832725" algn="l"/>
                <a:tab pos="8289925" algn="l"/>
                <a:tab pos="8747125" algn="l"/>
                <a:tab pos="9204325" algn="l"/>
                <a:tab pos="9661525" algn="l"/>
              </a:tabLst>
            </a:pPr>
            <a:r>
              <a:rPr lang="en-US" dirty="0" err="1" smtClean="0"/>
              <a:t>İlk</a:t>
            </a:r>
            <a:r>
              <a:rPr lang="en-US" dirty="0" smtClean="0"/>
              <a:t> </a:t>
            </a:r>
            <a:r>
              <a:rPr lang="en-US" dirty="0" err="1" smtClean="0"/>
              <a:t>önce</a:t>
            </a:r>
            <a:r>
              <a:rPr lang="en-US" dirty="0" smtClean="0"/>
              <a:t> </a:t>
            </a:r>
            <a:r>
              <a:rPr lang="en-US" dirty="0" err="1" smtClean="0"/>
              <a:t>sisteme</a:t>
            </a:r>
            <a:r>
              <a:rPr lang="en-US" dirty="0" smtClean="0"/>
              <a:t> RFCAVITY </a:t>
            </a:r>
            <a:r>
              <a:rPr lang="en-US" dirty="0" err="1" smtClean="0"/>
              <a:t>parametrelerinin</a:t>
            </a:r>
            <a:r>
              <a:rPr lang="en-US" dirty="0" smtClean="0"/>
              <a:t> </a:t>
            </a:r>
            <a:r>
              <a:rPr lang="en-US" dirty="0" err="1" smtClean="0"/>
              <a:t>girilmesi</a:t>
            </a:r>
            <a:r>
              <a:rPr lang="en-US" dirty="0" smtClean="0"/>
              <a:t> </a:t>
            </a:r>
            <a:r>
              <a:rPr lang="en-US" dirty="0" err="1" smtClean="0"/>
              <a:t>gerekli</a:t>
            </a:r>
            <a:endParaRPr lang="en-US" dirty="0" smtClean="0"/>
          </a:p>
          <a:p>
            <a:pPr marL="862013" indent="-644525">
              <a:buClrTx/>
              <a:buSzPct val="45000"/>
              <a:buFontTx/>
              <a:buNone/>
              <a:tabLst>
                <a:tab pos="862013" algn="l"/>
                <a:tab pos="974725" algn="l"/>
                <a:tab pos="1431925" algn="l"/>
                <a:tab pos="1889125" algn="l"/>
                <a:tab pos="2346325" algn="l"/>
                <a:tab pos="2803525" algn="l"/>
                <a:tab pos="3260725" algn="l"/>
                <a:tab pos="3717925" algn="l"/>
                <a:tab pos="4175125" algn="l"/>
                <a:tab pos="4632325" algn="l"/>
                <a:tab pos="5089525" algn="l"/>
                <a:tab pos="5546725" algn="l"/>
                <a:tab pos="6003925" algn="l"/>
                <a:tab pos="6461125" algn="l"/>
                <a:tab pos="6918325" algn="l"/>
                <a:tab pos="7375525" algn="l"/>
                <a:tab pos="7832725" algn="l"/>
                <a:tab pos="8289925" algn="l"/>
                <a:tab pos="8747125" algn="l"/>
                <a:tab pos="9204325" algn="l"/>
                <a:tab pos="9661525" algn="l"/>
              </a:tabLst>
            </a:pPr>
            <a:r>
              <a:rPr lang="en-US" dirty="0" smtClean="0"/>
              <a:t>RFC: RFCAVITY, L=0.</a:t>
            </a:r>
            <a:r>
              <a:rPr lang="tr-TR" dirty="0" smtClean="0"/>
              <a:t>0001</a:t>
            </a:r>
            <a:r>
              <a:rPr lang="en-US" dirty="0" smtClean="0"/>
              <a:t>, VOLT=3.6, LAG=0.480,HARMON=448;</a:t>
            </a:r>
          </a:p>
          <a:p>
            <a:pPr marL="862013" indent="-644525">
              <a:buClr>
                <a:srgbClr val="F57900"/>
              </a:buClr>
              <a:buSzPct val="45000"/>
              <a:buFont typeface="Wingdings" charset="2"/>
              <a:buChar char=""/>
              <a:tabLst>
                <a:tab pos="862013" algn="l"/>
                <a:tab pos="974725" algn="l"/>
                <a:tab pos="1431925" algn="l"/>
                <a:tab pos="1889125" algn="l"/>
                <a:tab pos="2346325" algn="l"/>
                <a:tab pos="2803525" algn="l"/>
                <a:tab pos="3260725" algn="l"/>
                <a:tab pos="3717925" algn="l"/>
                <a:tab pos="4175125" algn="l"/>
                <a:tab pos="4632325" algn="l"/>
                <a:tab pos="5089525" algn="l"/>
                <a:tab pos="5546725" algn="l"/>
                <a:tab pos="6003925" algn="l"/>
                <a:tab pos="6461125" algn="l"/>
                <a:tab pos="6918325" algn="l"/>
                <a:tab pos="7375525" algn="l"/>
                <a:tab pos="7832725" algn="l"/>
                <a:tab pos="8289925" algn="l"/>
                <a:tab pos="8747125" algn="l"/>
                <a:tab pos="9204325" algn="l"/>
                <a:tab pos="9661525" algn="l"/>
              </a:tabLst>
            </a:pPr>
            <a:r>
              <a:rPr lang="en-US" dirty="0" smtClean="0"/>
              <a:t>RFCAVITY </a:t>
            </a:r>
            <a:r>
              <a:rPr lang="en-US" dirty="0" err="1" smtClean="0"/>
              <a:t>halka</a:t>
            </a:r>
            <a:r>
              <a:rPr lang="en-US" dirty="0" smtClean="0"/>
              <a:t> </a:t>
            </a:r>
            <a:r>
              <a:rPr lang="en-US" dirty="0" err="1" smtClean="0"/>
              <a:t>üzerine</a:t>
            </a:r>
            <a:r>
              <a:rPr lang="en-US" dirty="0" smtClean="0"/>
              <a:t> </a:t>
            </a:r>
            <a:r>
              <a:rPr lang="en-US" dirty="0" err="1" smtClean="0"/>
              <a:t>yerleştirilmeli</a:t>
            </a:r>
            <a:r>
              <a:rPr lang="en-US" dirty="0" smtClean="0"/>
              <a:t> (</a:t>
            </a:r>
            <a:r>
              <a:rPr lang="en-US" dirty="0" err="1" smtClean="0"/>
              <a:t>Yeri</a:t>
            </a:r>
            <a:r>
              <a:rPr lang="en-US" dirty="0" smtClean="0"/>
              <a:t> </a:t>
            </a:r>
            <a:r>
              <a:rPr lang="en-US" dirty="0" err="1" smtClean="0"/>
              <a:t>tasarıma</a:t>
            </a:r>
            <a:r>
              <a:rPr lang="en-US" dirty="0" smtClean="0"/>
              <a:t> </a:t>
            </a:r>
            <a:r>
              <a:rPr lang="en-US" dirty="0" err="1" smtClean="0"/>
              <a:t>göre</a:t>
            </a:r>
            <a:r>
              <a:rPr lang="en-US" dirty="0" smtClean="0"/>
              <a:t> </a:t>
            </a:r>
            <a:r>
              <a:rPr lang="en-US" dirty="0" err="1" smtClean="0"/>
              <a:t>belirlenip</a:t>
            </a:r>
            <a:r>
              <a:rPr lang="en-US" dirty="0" smtClean="0"/>
              <a:t> ). </a:t>
            </a:r>
            <a:r>
              <a:rPr lang="en-US" dirty="0" err="1" smtClean="0"/>
              <a:t>Mesela</a:t>
            </a:r>
            <a:r>
              <a:rPr lang="en-US" dirty="0" smtClean="0"/>
              <a:t>:</a:t>
            </a:r>
          </a:p>
          <a:p>
            <a:pPr marL="862013" indent="-644525">
              <a:buClrTx/>
              <a:buSzPct val="45000"/>
              <a:buFontTx/>
              <a:buNone/>
              <a:tabLst>
                <a:tab pos="862013" algn="l"/>
                <a:tab pos="974725" algn="l"/>
                <a:tab pos="1431925" algn="l"/>
                <a:tab pos="1889125" algn="l"/>
                <a:tab pos="2346325" algn="l"/>
                <a:tab pos="2803525" algn="l"/>
                <a:tab pos="3260725" algn="l"/>
                <a:tab pos="3717925" algn="l"/>
                <a:tab pos="4175125" algn="l"/>
                <a:tab pos="4632325" algn="l"/>
                <a:tab pos="5089525" algn="l"/>
                <a:tab pos="5546725" algn="l"/>
                <a:tab pos="6003925" algn="l"/>
                <a:tab pos="6461125" algn="l"/>
                <a:tab pos="6918325" algn="l"/>
                <a:tab pos="7375525" algn="l"/>
                <a:tab pos="7832725" algn="l"/>
                <a:tab pos="8289925" algn="l"/>
                <a:tab pos="8747125" algn="l"/>
                <a:tab pos="9204325" algn="l"/>
                <a:tab pos="9661525" algn="l"/>
              </a:tabLst>
            </a:pPr>
            <a:r>
              <a:rPr lang="en-US" dirty="0" smtClean="0"/>
              <a:t>YTAC: LINE=(Y1TAC,-Y1TAC, RFC);</a:t>
            </a:r>
          </a:p>
          <a:p>
            <a:pPr marL="862013" indent="-644525">
              <a:buClr>
                <a:srgbClr val="F57900"/>
              </a:buClr>
              <a:buSzPct val="45000"/>
              <a:buFont typeface="Wingdings" charset="2"/>
              <a:buChar char=""/>
              <a:tabLst>
                <a:tab pos="862013" algn="l"/>
                <a:tab pos="974725" algn="l"/>
                <a:tab pos="1431925" algn="l"/>
                <a:tab pos="1889125" algn="l"/>
                <a:tab pos="2346325" algn="l"/>
                <a:tab pos="2803525" algn="l"/>
                <a:tab pos="3260725" algn="l"/>
                <a:tab pos="3717925" algn="l"/>
                <a:tab pos="4175125" algn="l"/>
                <a:tab pos="4632325" algn="l"/>
                <a:tab pos="5089525" algn="l"/>
                <a:tab pos="5546725" algn="l"/>
                <a:tab pos="6003925" algn="l"/>
                <a:tab pos="6461125" algn="l"/>
                <a:tab pos="6918325" algn="l"/>
                <a:tab pos="7375525" algn="l"/>
                <a:tab pos="7832725" algn="l"/>
                <a:tab pos="8289925" algn="l"/>
                <a:tab pos="8747125" algn="l"/>
                <a:tab pos="9204325" algn="l"/>
                <a:tab pos="9661525" algn="l"/>
              </a:tabLst>
            </a:pPr>
            <a:r>
              <a:rPr lang="en-US" dirty="0" smtClean="0"/>
              <a:t>Radiate </a:t>
            </a:r>
            <a:r>
              <a:rPr lang="en-US" dirty="0" err="1" smtClean="0"/>
              <a:t>komutu</a:t>
            </a:r>
            <a:r>
              <a:rPr lang="en-US" dirty="0" smtClean="0"/>
              <a:t> true </a:t>
            </a:r>
            <a:r>
              <a:rPr lang="en-US" dirty="0" err="1" smtClean="0"/>
              <a:t>olmalı</a:t>
            </a:r>
            <a:endParaRPr lang="en-US" dirty="0" smtClean="0"/>
          </a:p>
          <a:p>
            <a:pPr marL="862013" indent="-644525">
              <a:buClrTx/>
              <a:buSzPct val="45000"/>
              <a:buFontTx/>
              <a:buNone/>
              <a:tabLst>
                <a:tab pos="862013" algn="l"/>
                <a:tab pos="974725" algn="l"/>
                <a:tab pos="1431925" algn="l"/>
                <a:tab pos="1889125" algn="l"/>
                <a:tab pos="2346325" algn="l"/>
                <a:tab pos="2803525" algn="l"/>
                <a:tab pos="3260725" algn="l"/>
                <a:tab pos="3717925" algn="l"/>
                <a:tab pos="4175125" algn="l"/>
                <a:tab pos="4632325" algn="l"/>
                <a:tab pos="5089525" algn="l"/>
                <a:tab pos="5546725" algn="l"/>
                <a:tab pos="6003925" algn="l"/>
                <a:tab pos="6461125" algn="l"/>
                <a:tab pos="6918325" algn="l"/>
                <a:tab pos="7375525" algn="l"/>
                <a:tab pos="7832725" algn="l"/>
                <a:tab pos="8289925" algn="l"/>
                <a:tab pos="8747125" algn="l"/>
                <a:tab pos="9204325" algn="l"/>
                <a:tab pos="9661525" algn="l"/>
              </a:tabLst>
            </a:pPr>
            <a:r>
              <a:rPr lang="en-US" dirty="0" smtClean="0"/>
              <a:t>BEAM,....., RADIATE=True, sequence=TAC;</a:t>
            </a:r>
          </a:p>
          <a:p>
            <a:pPr marL="862013" indent="-644525">
              <a:buClr>
                <a:srgbClr val="F57900"/>
              </a:buClr>
              <a:buSzPct val="45000"/>
              <a:buFont typeface="Wingdings" charset="2"/>
              <a:buChar char=""/>
              <a:tabLst>
                <a:tab pos="862013" algn="l"/>
                <a:tab pos="974725" algn="l"/>
                <a:tab pos="1431925" algn="l"/>
                <a:tab pos="1889125" algn="l"/>
                <a:tab pos="2346325" algn="l"/>
                <a:tab pos="2803525" algn="l"/>
                <a:tab pos="3260725" algn="l"/>
                <a:tab pos="3717925" algn="l"/>
                <a:tab pos="4175125" algn="l"/>
                <a:tab pos="4632325" algn="l"/>
                <a:tab pos="5089525" algn="l"/>
                <a:tab pos="5546725" algn="l"/>
                <a:tab pos="6003925" algn="l"/>
                <a:tab pos="6461125" algn="l"/>
                <a:tab pos="6918325" algn="l"/>
                <a:tab pos="7375525" algn="l"/>
                <a:tab pos="7832725" algn="l"/>
                <a:tab pos="8289925" algn="l"/>
                <a:tab pos="8747125" algn="l"/>
                <a:tab pos="9204325" algn="l"/>
                <a:tab pos="9661525" algn="l"/>
              </a:tabLst>
            </a:pPr>
            <a:r>
              <a:rPr lang="en-US" dirty="0" smtClean="0"/>
              <a:t>EMIT,DELTAP=0.001 ; </a:t>
            </a:r>
            <a:r>
              <a:rPr lang="en-US" dirty="0" err="1" smtClean="0"/>
              <a:t>Eklendiğinde</a:t>
            </a:r>
            <a:r>
              <a:rPr lang="en-US" dirty="0" smtClean="0"/>
              <a:t> </a:t>
            </a:r>
            <a:r>
              <a:rPr lang="en-US" dirty="0" err="1" smtClean="0"/>
              <a:t>emittans</a:t>
            </a:r>
            <a:r>
              <a:rPr lang="en-US" dirty="0" smtClean="0"/>
              <a:t> </a:t>
            </a:r>
            <a:r>
              <a:rPr lang="en-US" dirty="0" err="1" smtClean="0"/>
              <a:t>ve</a:t>
            </a:r>
            <a:r>
              <a:rPr lang="en-US" dirty="0" smtClean="0"/>
              <a:t> </a:t>
            </a:r>
            <a:r>
              <a:rPr lang="en-US" dirty="0" err="1" smtClean="0"/>
              <a:t>sönüm</a:t>
            </a:r>
            <a:r>
              <a:rPr lang="en-US" dirty="0" smtClean="0"/>
              <a:t> </a:t>
            </a:r>
            <a:r>
              <a:rPr lang="en-US" dirty="0" err="1" smtClean="0"/>
              <a:t>ile</a:t>
            </a:r>
            <a:r>
              <a:rPr lang="en-US" dirty="0" smtClean="0"/>
              <a:t> </a:t>
            </a:r>
            <a:r>
              <a:rPr lang="en-US" dirty="0" err="1" smtClean="0"/>
              <a:t>ilgili</a:t>
            </a:r>
            <a:r>
              <a:rPr lang="en-US" dirty="0" smtClean="0"/>
              <a:t> </a:t>
            </a:r>
            <a:r>
              <a:rPr lang="en-US" dirty="0" err="1" smtClean="0"/>
              <a:t>parametreler</a:t>
            </a:r>
            <a:r>
              <a:rPr lang="en-US" dirty="0" smtClean="0"/>
              <a:t> </a:t>
            </a:r>
            <a:r>
              <a:rPr lang="en-US" dirty="0" err="1" smtClean="0"/>
              <a:t>ekr</a:t>
            </a:r>
            <a:r>
              <a:rPr lang="tr-TR" dirty="0" smtClean="0"/>
              <a:t>a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yansır</a:t>
            </a:r>
            <a:r>
              <a:rPr lang="en-US" dirty="0" smtClean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9116636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Ödev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7544" y="1916832"/>
            <a:ext cx="4037013" cy="2904157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Times New Roman" pitchFamily="16" charset="0"/>
              <a:buChar char="•"/>
            </a:pPr>
            <a:r>
              <a:rPr lang="tr-TR" dirty="0" smtClean="0">
                <a:solidFill>
                  <a:srgbClr val="002060"/>
                </a:solidFill>
              </a:rPr>
              <a:t>CANDLE için hazırlanmış girdi dosyasını ALBA örneğindeki gibi düzenleyerek </a:t>
            </a:r>
            <a:r>
              <a:rPr lang="tr-TR" dirty="0" err="1" smtClean="0">
                <a:solidFill>
                  <a:srgbClr val="002060"/>
                </a:solidFill>
              </a:rPr>
              <a:t>emittansı</a:t>
            </a:r>
            <a:r>
              <a:rPr lang="tr-TR" dirty="0" smtClean="0">
                <a:solidFill>
                  <a:srgbClr val="002060"/>
                </a:solidFill>
              </a:rPr>
              <a:t> yeniden hesaplayınız</a:t>
            </a:r>
          </a:p>
          <a:p>
            <a:pPr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Times New Roman" pitchFamily="16" charset="0"/>
              <a:buChar char="•"/>
            </a:pPr>
            <a:r>
              <a:rPr lang="tr-TR" dirty="0" err="1" smtClean="0"/>
              <a:t>SESAME’nin</a:t>
            </a:r>
            <a:r>
              <a:rPr lang="tr-TR" dirty="0" smtClean="0"/>
              <a:t> </a:t>
            </a:r>
            <a:r>
              <a:rPr lang="tr-TR" dirty="0"/>
              <a:t>temel hücresi yandaki gibidir.</a:t>
            </a:r>
          </a:p>
          <a:p>
            <a:pPr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Times New Roman" pitchFamily="16" charset="0"/>
              <a:buChar char="•"/>
            </a:pPr>
            <a:r>
              <a:rPr lang="tr-TR" dirty="0"/>
              <a:t>Bu temel örgünün </a:t>
            </a:r>
            <a:r>
              <a:rPr lang="tr-TR" dirty="0" err="1"/>
              <a:t>Twiss</a:t>
            </a:r>
            <a:r>
              <a:rPr lang="tr-TR" dirty="0"/>
              <a:t> Parametrelerini Mad </a:t>
            </a:r>
            <a:r>
              <a:rPr lang="tr-TR" dirty="0" smtClean="0"/>
              <a:t>X veya </a:t>
            </a:r>
            <a:r>
              <a:rPr lang="tr-TR" dirty="0" err="1" smtClean="0"/>
              <a:t>baska</a:t>
            </a:r>
            <a:r>
              <a:rPr lang="tr-TR" dirty="0" smtClean="0"/>
              <a:t> bir program ile çizdiriniz</a:t>
            </a:r>
          </a:p>
          <a:p>
            <a:pPr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Times New Roman" pitchFamily="16" charset="0"/>
              <a:buChar char="•"/>
            </a:pPr>
            <a:r>
              <a:rPr lang="tr-TR" dirty="0" err="1" smtClean="0"/>
              <a:t>Emittansı</a:t>
            </a:r>
            <a:r>
              <a:rPr lang="tr-TR" dirty="0" smtClean="0"/>
              <a:t> hesaplayınız</a:t>
            </a:r>
            <a:endParaRPr lang="tr-TR" dirty="0"/>
          </a:p>
        </p:txBody>
      </p:sp>
      <p:pic>
        <p:nvPicPr>
          <p:cNvPr id="35844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44008" y="2924944"/>
            <a:ext cx="3590925" cy="2295525"/>
          </a:xfrm>
          <a:ln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1290638"/>
            <a:ext cx="8229600" cy="1054100"/>
          </a:xfrm>
          <a:ln/>
        </p:spPr>
        <p:txBody>
          <a:bodyPr tIns="16560"/>
          <a:lstStyle/>
          <a:p>
            <a:pPr>
              <a:lnSpc>
                <a:spcPct val="98000"/>
              </a:lnSpc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/>
              <a:t>KAYNAKLAR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457200" y="2420938"/>
            <a:ext cx="8229600" cy="2170112"/>
          </a:xfrm>
          <a:prstGeom prst="rect">
            <a:avLst/>
          </a:prstGeom>
          <a:ln/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62013" indent="-644525">
              <a:buClr>
                <a:srgbClr val="F57900"/>
              </a:buClr>
              <a:buSzPct val="45000"/>
              <a:buFont typeface="Wingdings" charset="2"/>
              <a:buChar char=""/>
              <a:tabLst>
                <a:tab pos="862013" algn="l"/>
                <a:tab pos="974725" algn="l"/>
                <a:tab pos="1431925" algn="l"/>
                <a:tab pos="1889125" algn="l"/>
                <a:tab pos="2346325" algn="l"/>
                <a:tab pos="2803525" algn="l"/>
                <a:tab pos="3260725" algn="l"/>
                <a:tab pos="3717925" algn="l"/>
                <a:tab pos="4175125" algn="l"/>
                <a:tab pos="4632325" algn="l"/>
                <a:tab pos="5089525" algn="l"/>
                <a:tab pos="5546725" algn="l"/>
                <a:tab pos="6003925" algn="l"/>
                <a:tab pos="6461125" algn="l"/>
                <a:tab pos="6918325" algn="l"/>
                <a:tab pos="7375525" algn="l"/>
                <a:tab pos="7832725" algn="l"/>
                <a:tab pos="8289925" algn="l"/>
                <a:tab pos="8747125" algn="l"/>
                <a:tab pos="9204325" algn="l"/>
                <a:tab pos="9661525" algn="l"/>
              </a:tabLst>
            </a:pPr>
            <a:r>
              <a:rPr lang="en-US" sz="2800" smtClean="0"/>
              <a:t>MADX Manual</a:t>
            </a:r>
          </a:p>
          <a:p>
            <a:pPr marL="862013" indent="-644525">
              <a:buClr>
                <a:srgbClr val="F57900"/>
              </a:buClr>
              <a:buSzPct val="45000"/>
              <a:buFont typeface="Wingdings" charset="2"/>
              <a:buChar char=""/>
              <a:tabLst>
                <a:tab pos="862013" algn="l"/>
                <a:tab pos="974725" algn="l"/>
                <a:tab pos="1431925" algn="l"/>
                <a:tab pos="1889125" algn="l"/>
                <a:tab pos="2346325" algn="l"/>
                <a:tab pos="2803525" algn="l"/>
                <a:tab pos="3260725" algn="l"/>
                <a:tab pos="3717925" algn="l"/>
                <a:tab pos="4175125" algn="l"/>
                <a:tab pos="4632325" algn="l"/>
                <a:tab pos="5089525" algn="l"/>
                <a:tab pos="5546725" algn="l"/>
                <a:tab pos="6003925" algn="l"/>
                <a:tab pos="6461125" algn="l"/>
                <a:tab pos="6918325" algn="l"/>
                <a:tab pos="7375525" algn="l"/>
                <a:tab pos="7832725" algn="l"/>
                <a:tab pos="8289925" algn="l"/>
                <a:tab pos="8747125" algn="l"/>
                <a:tab pos="9204325" algn="l"/>
                <a:tab pos="9661525" algn="l"/>
              </a:tabLst>
            </a:pPr>
            <a:r>
              <a:rPr lang="en-US" sz="2800" smtClean="0"/>
              <a:t>CANDLE Design Report</a:t>
            </a:r>
            <a:endParaRPr lang="tr-TR" sz="2800" smtClean="0"/>
          </a:p>
          <a:p>
            <a:pPr marL="862013" indent="-644525">
              <a:buClr>
                <a:srgbClr val="F57900"/>
              </a:buClr>
              <a:buSzPct val="45000"/>
              <a:buFont typeface="Wingdings" charset="2"/>
              <a:buChar char=""/>
              <a:tabLst>
                <a:tab pos="862013" algn="l"/>
                <a:tab pos="974725" algn="l"/>
                <a:tab pos="1431925" algn="l"/>
                <a:tab pos="1889125" algn="l"/>
                <a:tab pos="2346325" algn="l"/>
                <a:tab pos="2803525" algn="l"/>
                <a:tab pos="3260725" algn="l"/>
                <a:tab pos="3717925" algn="l"/>
                <a:tab pos="4175125" algn="l"/>
                <a:tab pos="4632325" algn="l"/>
                <a:tab pos="5089525" algn="l"/>
                <a:tab pos="5546725" algn="l"/>
                <a:tab pos="6003925" algn="l"/>
                <a:tab pos="6461125" algn="l"/>
                <a:tab pos="6918325" algn="l"/>
                <a:tab pos="7375525" algn="l"/>
                <a:tab pos="7832725" algn="l"/>
                <a:tab pos="8289925" algn="l"/>
                <a:tab pos="8747125" algn="l"/>
                <a:tab pos="9204325" algn="l"/>
                <a:tab pos="9661525" algn="l"/>
              </a:tabLst>
            </a:pPr>
            <a:r>
              <a:rPr lang="tr-TR" sz="2800" smtClean="0"/>
              <a:t>SESAME, yellow book</a:t>
            </a:r>
          </a:p>
          <a:p>
            <a:pPr marL="862013" indent="-644525">
              <a:buClr>
                <a:srgbClr val="F57900"/>
              </a:buClr>
              <a:buSzPct val="45000"/>
              <a:buFont typeface="Wingdings" charset="2"/>
              <a:buChar char=""/>
              <a:tabLst>
                <a:tab pos="862013" algn="l"/>
                <a:tab pos="974725" algn="l"/>
                <a:tab pos="1431925" algn="l"/>
                <a:tab pos="1889125" algn="l"/>
                <a:tab pos="2346325" algn="l"/>
                <a:tab pos="2803525" algn="l"/>
                <a:tab pos="3260725" algn="l"/>
                <a:tab pos="3717925" algn="l"/>
                <a:tab pos="4175125" algn="l"/>
                <a:tab pos="4632325" algn="l"/>
                <a:tab pos="5089525" algn="l"/>
                <a:tab pos="5546725" algn="l"/>
                <a:tab pos="6003925" algn="l"/>
                <a:tab pos="6461125" algn="l"/>
                <a:tab pos="6918325" algn="l"/>
                <a:tab pos="7375525" algn="l"/>
                <a:tab pos="7832725" algn="l"/>
                <a:tab pos="8289925" algn="l"/>
                <a:tab pos="8747125" algn="l"/>
                <a:tab pos="9204325" algn="l"/>
                <a:tab pos="9661525" algn="l"/>
              </a:tabLst>
            </a:pPr>
            <a:r>
              <a:rPr lang="tr-TR" sz="2800" smtClean="0"/>
              <a:t>V. Zieman, MADX suumu, UPSALA Üniversitesi</a:t>
            </a:r>
            <a:endParaRPr lang="en-US" sz="2800"/>
          </a:p>
        </p:txBody>
      </p:sp>
    </p:spTree>
    <p:extLst>
      <p:ext uri="{BB962C8B-B14F-4D97-AF65-F5344CB8AC3E}">
        <p14:creationId xmlns:p14="http://schemas.microsoft.com/office/powerpoint/2010/main" xmlns="" val="342903821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tin kutusu 3"/>
          <p:cNvSpPr txBox="1"/>
          <p:nvPr/>
        </p:nvSpPr>
        <p:spPr>
          <a:xfrm>
            <a:off x="1547664" y="2708920"/>
            <a:ext cx="475681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3200" dirty="0" smtClean="0">
                <a:solidFill>
                  <a:srgbClr val="FF0000"/>
                </a:solidFill>
              </a:rPr>
              <a:t>Dinlediğiniz için teşekkürler</a:t>
            </a:r>
          </a:p>
          <a:p>
            <a:endParaRPr 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448006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PARÇACIK HIZLANDIRICILARI</a:t>
            </a:r>
            <a:endParaRPr lang="en-US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1252736"/>
          </a:xfrm>
        </p:spPr>
        <p:txBody>
          <a:bodyPr/>
          <a:lstStyle/>
          <a:p>
            <a:r>
              <a:rPr lang="tr-TR" dirty="0" smtClean="0"/>
              <a:t>DOĞRUSAL HIZLANDIRICILAR VE DAİRESEL HIZLANDIRICILAR OLARAK SINIFLANDIRILABİLİRLER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420888"/>
            <a:ext cx="5539333" cy="3743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296642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MAGNETLER</a:t>
            </a:r>
            <a:endParaRPr lang="en-US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57200" y="1600200"/>
            <a:ext cx="4330824" cy="4800600"/>
          </a:xfrm>
        </p:spPr>
        <p:txBody>
          <a:bodyPr/>
          <a:lstStyle/>
          <a:p>
            <a:r>
              <a:rPr lang="tr-TR" dirty="0" smtClean="0"/>
              <a:t>DİPOL MAGNETLER</a:t>
            </a:r>
          </a:p>
          <a:p>
            <a:pPr marL="114300" indent="0">
              <a:buNone/>
            </a:pPr>
            <a:r>
              <a:rPr lang="tr-TR" sz="1600" dirty="0" smtClean="0"/>
              <a:t>SABİT BİR MANYETİK ALAN SAĞLAYARAK DEMETİN DOĞRULTUSUNU DEĞİŞTRMEKTE KULLANILIRLAR</a:t>
            </a:r>
          </a:p>
          <a:p>
            <a:pPr marL="114300" indent="0">
              <a:buNone/>
            </a:pPr>
            <a:endParaRPr lang="tr-TR" sz="1600" dirty="0" smtClean="0"/>
          </a:p>
          <a:p>
            <a:pPr marL="114300" indent="0">
              <a:buNone/>
            </a:pPr>
            <a:endParaRPr lang="tr-TR" sz="1600" dirty="0"/>
          </a:p>
          <a:p>
            <a:pPr marL="114300" indent="0">
              <a:buNone/>
            </a:pPr>
            <a:endParaRPr lang="tr-TR" sz="1600" dirty="0" smtClean="0"/>
          </a:p>
          <a:p>
            <a:pPr marL="114300" indent="0">
              <a:buNone/>
            </a:pPr>
            <a:endParaRPr lang="tr-TR" sz="1600" dirty="0"/>
          </a:p>
          <a:p>
            <a:pPr marL="114300" indent="0">
              <a:buNone/>
            </a:pPr>
            <a:endParaRPr lang="tr-TR" sz="1600" dirty="0"/>
          </a:p>
          <a:p>
            <a:r>
              <a:rPr lang="tr-TR" dirty="0" smtClean="0"/>
              <a:t>QUADRUPOL MAGNETLER</a:t>
            </a:r>
          </a:p>
          <a:p>
            <a:pPr marL="114300" indent="0">
              <a:buNone/>
            </a:pPr>
            <a:r>
              <a:rPr lang="tr-TR" sz="1600" dirty="0" smtClean="0"/>
              <a:t>PARÇACIK DEMETİNİN ODAKLANMASINDA KULLANILIRLAR. </a:t>
            </a:r>
            <a:r>
              <a:rPr lang="tr-TR" sz="1600" dirty="0"/>
              <a:t> </a:t>
            </a:r>
            <a:r>
              <a:rPr lang="tr-TR" sz="1600" dirty="0" smtClean="0"/>
              <a:t>BİR DÜZLEMDE ODAKLAMA YAPARKEN DİGER DUZLEMDE DAGITICIDIRLAR</a:t>
            </a:r>
          </a:p>
          <a:p>
            <a:pPr marL="114300" indent="0">
              <a:buNone/>
            </a:pPr>
            <a:endParaRPr lang="tr-TR" dirty="0"/>
          </a:p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05268" y="404664"/>
            <a:ext cx="1290468" cy="15816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624360"/>
            <a:ext cx="1800794" cy="1604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33162" y="5229200"/>
            <a:ext cx="3816424" cy="11906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9106" y="1981517"/>
            <a:ext cx="3658790" cy="1219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359713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692696"/>
            <a:ext cx="6662737" cy="2474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6949" y="3645024"/>
            <a:ext cx="4608513" cy="2170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117545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PARÇACIĞIN HAREKET DENKLEMİNİN ÇÖZÜMÜ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484784"/>
            <a:ext cx="7046366" cy="29496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0119" y="5013176"/>
            <a:ext cx="4608512" cy="11910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4451858"/>
            <a:ext cx="340201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6489" y="4945571"/>
            <a:ext cx="3528392" cy="10222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110829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BOŞLUKTA İLETİM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202457"/>
            <a:ext cx="7839075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2962317"/>
            <a:ext cx="5476875" cy="133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0113" y="4653136"/>
            <a:ext cx="4219575" cy="1933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Metin kutusu 6"/>
          <p:cNvSpPr txBox="1"/>
          <p:nvPr/>
        </p:nvSpPr>
        <p:spPr>
          <a:xfrm>
            <a:off x="683568" y="4295817"/>
            <a:ext cx="13385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Gerçek Uzay</a:t>
            </a:r>
            <a:endParaRPr lang="en-US" dirty="0"/>
          </a:p>
        </p:txBody>
      </p:sp>
      <p:sp>
        <p:nvSpPr>
          <p:cNvPr id="8" name="Metin kutusu 7"/>
          <p:cNvSpPr txBox="1"/>
          <p:nvPr/>
        </p:nvSpPr>
        <p:spPr>
          <a:xfrm>
            <a:off x="6516216" y="4263551"/>
            <a:ext cx="1576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Faz Uzayı (x, </a:t>
            </a:r>
            <a:r>
              <a:rPr lang="tr-TR" dirty="0" err="1" smtClean="0"/>
              <a:t>x</a:t>
            </a:r>
            <a:r>
              <a:rPr lang="tr-TR" baseline="30000" dirty="0" err="1" smtClean="0"/>
              <a:t>ı</a:t>
            </a:r>
            <a:r>
              <a:rPr lang="tr-TR" dirty="0" smtClean="0"/>
              <a:t>)</a:t>
            </a:r>
            <a:endParaRPr lang="en-US" dirty="0"/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77508" y="4632883"/>
            <a:ext cx="2695575" cy="207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839702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aşlık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BİR KUADRUPOLDE İLETİM</a:t>
            </a:r>
            <a:endParaRPr lang="en-US" dirty="0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12814" y="1925783"/>
            <a:ext cx="5248275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00896" y="3478081"/>
            <a:ext cx="5514975" cy="141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Metin kutusu 6"/>
          <p:cNvSpPr txBox="1"/>
          <p:nvPr/>
        </p:nvSpPr>
        <p:spPr>
          <a:xfrm>
            <a:off x="385617" y="2398342"/>
            <a:ext cx="11405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err="1" smtClean="0"/>
              <a:t>Odaklayıcı</a:t>
            </a:r>
            <a:endParaRPr lang="en-US" dirty="0"/>
          </a:p>
        </p:txBody>
      </p:sp>
      <p:sp>
        <p:nvSpPr>
          <p:cNvPr id="8" name="Metin kutusu 7"/>
          <p:cNvSpPr txBox="1"/>
          <p:nvPr/>
        </p:nvSpPr>
        <p:spPr>
          <a:xfrm>
            <a:off x="385617" y="3874472"/>
            <a:ext cx="880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Dağıtıcı</a:t>
            </a:r>
            <a:endParaRPr lang="en-US" dirty="0"/>
          </a:p>
        </p:txBody>
      </p:sp>
      <p:cxnSp>
        <p:nvCxnSpPr>
          <p:cNvPr id="9" name="Düz Ok Bağlayıcısı 8"/>
          <p:cNvCxnSpPr/>
          <p:nvPr/>
        </p:nvCxnSpPr>
        <p:spPr>
          <a:xfrm>
            <a:off x="1686864" y="2583008"/>
            <a:ext cx="122491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Düz Ok Bağlayıcısı 9"/>
          <p:cNvCxnSpPr/>
          <p:nvPr/>
        </p:nvCxnSpPr>
        <p:spPr>
          <a:xfrm>
            <a:off x="1526186" y="4059138"/>
            <a:ext cx="1252437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5373394"/>
            <a:ext cx="3260560" cy="13679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51998" y="5211266"/>
            <a:ext cx="1800200" cy="13196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Metin kutusu 12"/>
          <p:cNvSpPr txBox="1"/>
          <p:nvPr/>
        </p:nvSpPr>
        <p:spPr>
          <a:xfrm>
            <a:off x="698312" y="5139258"/>
            <a:ext cx="13128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Gerçek uzay</a:t>
            </a:r>
          </a:p>
        </p:txBody>
      </p:sp>
      <p:sp>
        <p:nvSpPr>
          <p:cNvPr id="14" name="Metin kutusu 13"/>
          <p:cNvSpPr txBox="1"/>
          <p:nvPr/>
        </p:nvSpPr>
        <p:spPr>
          <a:xfrm>
            <a:off x="4498020" y="4923234"/>
            <a:ext cx="1011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Faz uzayı</a:t>
            </a:r>
          </a:p>
        </p:txBody>
      </p:sp>
    </p:spTree>
    <p:extLst>
      <p:ext uri="{BB962C8B-B14F-4D97-AF65-F5344CB8AC3E}">
        <p14:creationId xmlns:p14="http://schemas.microsoft.com/office/powerpoint/2010/main" xmlns="" val="613688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DİPOL MAGETTE İLETİM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66963" y="1511300"/>
            <a:ext cx="4408487" cy="383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96038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itişiklik">
  <a:themeElements>
    <a:clrScheme name="Bitişiklik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is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itişiklik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259</TotalTime>
  <Words>795</Words>
  <Application>Microsoft Office PowerPoint</Application>
  <PresentationFormat>Ekran Gösterisi (4:3)</PresentationFormat>
  <Paragraphs>157</Paragraphs>
  <Slides>28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Katıştırılmış OLE Hizmet Programları</vt:lpstr>
      </vt:variant>
      <vt:variant>
        <vt:i4>1</vt:i4>
      </vt:variant>
      <vt:variant>
        <vt:lpstr>Slayt Başlıkları</vt:lpstr>
      </vt:variant>
      <vt:variant>
        <vt:i4>28</vt:i4>
      </vt:variant>
    </vt:vector>
  </HeadingPairs>
  <TitlesOfParts>
    <vt:vector size="30" baseType="lpstr">
      <vt:lpstr>Bitişiklik</vt:lpstr>
      <vt:lpstr>Bit Eşlem Resmi</vt:lpstr>
      <vt:lpstr>MADX-Emittans Hesabı</vt:lpstr>
      <vt:lpstr>HIZLANDIRICI FİZİĞİNDE BAZI KAVRAMLAR</vt:lpstr>
      <vt:lpstr>PARÇACIK HIZLANDIRICILARI</vt:lpstr>
      <vt:lpstr>MAGNETLER</vt:lpstr>
      <vt:lpstr>Slayt 5</vt:lpstr>
      <vt:lpstr>PARÇACIĞIN HAREKET DENKLEMİNİN ÇÖZÜMÜ</vt:lpstr>
      <vt:lpstr>BOŞLUKTA İLETİM</vt:lpstr>
      <vt:lpstr>BİR KUADRUPOLDE İLETİM</vt:lpstr>
      <vt:lpstr>DİPOL MAGETTE İLETİM</vt:lpstr>
      <vt:lpstr>TWISS PARAMETRELERİ VE EMİTTANS</vt:lpstr>
      <vt:lpstr>Slayt 11</vt:lpstr>
      <vt:lpstr>TWISS PARAMETRELERİ İLE İLETİM MATRİSİ</vt:lpstr>
      <vt:lpstr>DEMET İLETİMİNDE KULLANILAN KODLAR</vt:lpstr>
      <vt:lpstr>MADX</vt:lpstr>
      <vt:lpstr>Slayt 15</vt:lpstr>
      <vt:lpstr>Basit Bir Kaç Örnek Yapalım</vt:lpstr>
      <vt:lpstr>Slayt 17</vt:lpstr>
      <vt:lpstr>Slayt 18</vt:lpstr>
      <vt:lpstr>MATCHİNG</vt:lpstr>
      <vt:lpstr>UYGULAMA YAPALIM</vt:lpstr>
      <vt:lpstr>Slayt 21</vt:lpstr>
      <vt:lpstr>Slayt 22</vt:lpstr>
      <vt:lpstr>Slayt 23</vt:lpstr>
      <vt:lpstr>Slayt 24</vt:lpstr>
      <vt:lpstr>Emittansın Hesaplanması</vt:lpstr>
      <vt:lpstr>Ödev</vt:lpstr>
      <vt:lpstr>KAYNAKLAR</vt:lpstr>
      <vt:lpstr>Slayt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HIZLANDIRICI PROGRAMLARI</dc:title>
  <dc:creator>zafer</dc:creator>
  <cp:lastModifiedBy>zafer</cp:lastModifiedBy>
  <cp:revision>24</cp:revision>
  <dcterms:created xsi:type="dcterms:W3CDTF">2013-05-02T10:50:41Z</dcterms:created>
  <dcterms:modified xsi:type="dcterms:W3CDTF">2014-02-05T10:24:58Z</dcterms:modified>
</cp:coreProperties>
</file>