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78" r:id="rId5"/>
    <p:sldId id="273" r:id="rId6"/>
    <p:sldId id="275" r:id="rId7"/>
    <p:sldId id="276" r:id="rId8"/>
    <p:sldId id="277" r:id="rId9"/>
    <p:sldId id="259" r:id="rId10"/>
    <p:sldId id="265" r:id="rId11"/>
    <p:sldId id="266" r:id="rId12"/>
    <p:sldId id="269" r:id="rId13"/>
    <p:sldId id="267" r:id="rId14"/>
    <p:sldId id="279" r:id="rId15"/>
    <p:sldId id="283" r:id="rId16"/>
    <p:sldId id="282" r:id="rId17"/>
    <p:sldId id="285" r:id="rId18"/>
    <p:sldId id="28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87BC8D-D7B5-4490-A4E4-AD881CADF896}" type="datetimeFigureOut">
              <a:rPr lang="en-GB" smtClean="0"/>
              <a:t>7/19/13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404926-13CA-4B15-84FD-7EAE06A2E2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965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487301" indent="-187423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749694" indent="-149939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049571" indent="-149939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1349449" indent="-149939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1649326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1949204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2249081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2548959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CC477594-67EF-4390-B29A-34578A737B25}" type="slidenum">
              <a:rPr lang="en-GB" b="0">
                <a:latin typeface="Arial" charset="0"/>
              </a:rPr>
              <a:pPr/>
              <a:t>10</a:t>
            </a:fld>
            <a:endParaRPr lang="en-GB" b="0"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487301" indent="-187423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749694" indent="-149939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049571" indent="-149939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1349449" indent="-149939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1649326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1949204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2249081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2548959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37727286-2850-409A-9A10-A135C6172ECF}" type="slidenum">
              <a:rPr lang="en-GB" b="0">
                <a:latin typeface="Arial" charset="0"/>
              </a:rPr>
              <a:pPr/>
              <a:t>11</a:t>
            </a:fld>
            <a:endParaRPr lang="en-GB" b="0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487301" indent="-187423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749694" indent="-149939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049571" indent="-149939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1349449" indent="-149939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1649326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1949204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2249081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2548959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063688A3-3306-455F-B7E8-A08F38274F80}" type="slidenum">
              <a:rPr lang="en-GB" b="0">
                <a:latin typeface="Arial" charset="0"/>
              </a:rPr>
              <a:pPr/>
              <a:t>12</a:t>
            </a:fld>
            <a:endParaRPr lang="en-GB" b="0">
              <a:latin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487301" indent="-187423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749694" indent="-149939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049571" indent="-149939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1349449" indent="-149939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1649326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1949204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2249081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2548959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FE37D2C8-B99A-4806-A68C-24FAE2783A6B}" type="slidenum">
              <a:rPr lang="en-GB" b="0">
                <a:latin typeface="Arial" charset="0"/>
              </a:rPr>
              <a:pPr/>
              <a:t>13</a:t>
            </a:fld>
            <a:endParaRPr lang="en-GB" b="0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487301" indent="-187423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749694" indent="-149939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049571" indent="-149939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1349449" indent="-149939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1649326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1949204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2249081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2548959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734E5962-5FB1-4FDE-877C-C3D45B2DCD70}" type="slidenum">
              <a:rPr lang="en-GB" b="0">
                <a:latin typeface="Arial" charset="0"/>
              </a:rPr>
              <a:pPr/>
              <a:t>16</a:t>
            </a:fld>
            <a:endParaRPr lang="en-GB" b="0">
              <a:latin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487301" indent="-187423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749694" indent="-149939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049571" indent="-149939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1349449" indent="-149939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1649326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1949204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2249081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2548959" indent="-149939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A02E3BC3-4679-4E77-A683-E81FFA111105}" type="slidenum">
              <a:rPr lang="en-GB" b="0">
                <a:latin typeface="Arial" charset="0"/>
              </a:rPr>
              <a:pPr/>
              <a:t>17</a:t>
            </a:fld>
            <a:endParaRPr lang="en-GB" b="0">
              <a:latin typeface="Arial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9B09D-D20F-4C04-94BB-75FF3ABA6ECE}" type="datetimeFigureOut">
              <a:rPr lang="en-GB" smtClean="0"/>
              <a:t>7/19/13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1FFC-286C-456F-A9E7-2EEEC2F5DC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631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9B09D-D20F-4C04-94BB-75FF3ABA6ECE}" type="datetimeFigureOut">
              <a:rPr lang="en-GB" smtClean="0"/>
              <a:t>7/19/13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1FFC-286C-456F-A9E7-2EEEC2F5DC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620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9B09D-D20F-4C04-94BB-75FF3ABA6ECE}" type="datetimeFigureOut">
              <a:rPr lang="en-GB" smtClean="0"/>
              <a:t>7/19/13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1FFC-286C-456F-A9E7-2EEEC2F5DC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0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9B09D-D20F-4C04-94BB-75FF3ABA6ECE}" type="datetimeFigureOut">
              <a:rPr lang="en-GB" smtClean="0"/>
              <a:t>7/19/13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1FFC-286C-456F-A9E7-2EEEC2F5DC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849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9B09D-D20F-4C04-94BB-75FF3ABA6ECE}" type="datetimeFigureOut">
              <a:rPr lang="en-GB" smtClean="0"/>
              <a:t>7/19/13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1FFC-286C-456F-A9E7-2EEEC2F5DC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4741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9B09D-D20F-4C04-94BB-75FF3ABA6ECE}" type="datetimeFigureOut">
              <a:rPr lang="en-GB" smtClean="0"/>
              <a:t>7/19/13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1FFC-286C-456F-A9E7-2EEEC2F5DC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5092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9B09D-D20F-4C04-94BB-75FF3ABA6ECE}" type="datetimeFigureOut">
              <a:rPr lang="en-GB" smtClean="0"/>
              <a:t>7/19/13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1FFC-286C-456F-A9E7-2EEEC2F5DC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763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9B09D-D20F-4C04-94BB-75FF3ABA6ECE}" type="datetimeFigureOut">
              <a:rPr lang="en-GB" smtClean="0"/>
              <a:t>7/19/13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1FFC-286C-456F-A9E7-2EEEC2F5DC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907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9B09D-D20F-4C04-94BB-75FF3ABA6ECE}" type="datetimeFigureOut">
              <a:rPr lang="en-GB" smtClean="0"/>
              <a:t>7/19/13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1FFC-286C-456F-A9E7-2EEEC2F5DC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82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9B09D-D20F-4C04-94BB-75FF3ABA6ECE}" type="datetimeFigureOut">
              <a:rPr lang="en-GB" smtClean="0"/>
              <a:t>7/19/13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1FFC-286C-456F-A9E7-2EEEC2F5DC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467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9B09D-D20F-4C04-94BB-75FF3ABA6ECE}" type="datetimeFigureOut">
              <a:rPr lang="en-GB" smtClean="0"/>
              <a:t>7/19/13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1FFC-286C-456F-A9E7-2EEEC2F5DC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383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9B09D-D20F-4C04-94BB-75FF3ABA6ECE}" type="datetimeFigureOut">
              <a:rPr lang="en-GB" smtClean="0"/>
              <a:t>7/19/13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01FFC-286C-456F-A9E7-2EEEC2F5DC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036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Handling Discussions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LAGUNA-LBNO/Layout Study Group - Friday 19/7/2013 </a:t>
            </a:r>
          </a:p>
          <a:p>
            <a:r>
              <a:rPr lang="en-US" dirty="0" smtClean="0"/>
              <a:t>Keith Kershaw EN-HE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0237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ChangeArrowheads="1"/>
          </p:cNvSpPr>
          <p:nvPr/>
        </p:nvSpPr>
        <p:spPr bwMode="auto">
          <a:xfrm>
            <a:off x="1116013" y="476672"/>
            <a:ext cx="7200900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3200" dirty="0" smtClean="0">
                <a:latin typeface="+mj-lt"/>
              </a:rPr>
              <a:t>ITER Monorail Crane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3200" dirty="0" smtClean="0">
                <a:latin typeface="+mj-lt"/>
              </a:rPr>
              <a:t>(Neutral beam remote handling system)</a:t>
            </a:r>
            <a:endParaRPr lang="en-GB" sz="3200" dirty="0">
              <a:latin typeface="+mj-lt"/>
            </a:endParaRPr>
          </a:p>
        </p:txBody>
      </p:sp>
      <p:pic>
        <p:nvPicPr>
          <p:cNvPr id="921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77" b="8546"/>
          <a:stretch>
            <a:fillRect/>
          </a:stretch>
        </p:blipFill>
        <p:spPr bwMode="auto">
          <a:xfrm>
            <a:off x="1158875" y="1797050"/>
            <a:ext cx="6840538" cy="427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4080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1" descr="Monorai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5"/>
          <a:stretch>
            <a:fillRect/>
          </a:stretch>
        </p:blipFill>
        <p:spPr bwMode="auto">
          <a:xfrm>
            <a:off x="179388" y="981075"/>
            <a:ext cx="6337300" cy="338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2"/>
          <p:cNvSpPr>
            <a:spLocks noGrp="1" noChangeAspec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Monorail Design</a:t>
            </a:r>
          </a:p>
        </p:txBody>
      </p:sp>
      <p:sp>
        <p:nvSpPr>
          <p:cNvPr id="10244" name="Text Box 10"/>
          <p:cNvSpPr txBox="1">
            <a:spLocks noChangeArrowheads="1"/>
          </p:cNvSpPr>
          <p:nvPr/>
        </p:nvSpPr>
        <p:spPr bwMode="auto">
          <a:xfrm>
            <a:off x="5508625" y="3860800"/>
            <a:ext cx="3455988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>
                <a:latin typeface="Arial" charset="0"/>
              </a:rPr>
              <a:t>Support Rails – Including Power &amp; Control conductor bus</a:t>
            </a:r>
          </a:p>
        </p:txBody>
      </p:sp>
      <p:sp>
        <p:nvSpPr>
          <p:cNvPr id="10245" name="Text Box 11"/>
          <p:cNvSpPr txBox="1">
            <a:spLocks noChangeArrowheads="1"/>
          </p:cNvSpPr>
          <p:nvPr/>
        </p:nvSpPr>
        <p:spPr bwMode="auto">
          <a:xfrm>
            <a:off x="684213" y="4868863"/>
            <a:ext cx="3168650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b="0">
                <a:latin typeface="Arial" charset="0"/>
              </a:rPr>
              <a:t>Central I beam rail has been developed to have a wider hollow vertical section to resist the torsion introduced in eccentric load conditions</a:t>
            </a:r>
          </a:p>
        </p:txBody>
      </p:sp>
      <p:sp>
        <p:nvSpPr>
          <p:cNvPr id="10246" name="Line 13"/>
          <p:cNvSpPr>
            <a:spLocks noChangeShapeType="1"/>
          </p:cNvSpPr>
          <p:nvPr/>
        </p:nvSpPr>
        <p:spPr bwMode="auto">
          <a:xfrm flipH="1">
            <a:off x="2987675" y="2565400"/>
            <a:ext cx="647700" cy="215900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24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241675"/>
            <a:ext cx="4679950" cy="322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8" name="Rectangle 22"/>
          <p:cNvSpPr>
            <a:spLocks noChangeArrowheads="1"/>
          </p:cNvSpPr>
          <p:nvPr/>
        </p:nvSpPr>
        <p:spPr bwMode="auto">
          <a:xfrm>
            <a:off x="6443663" y="2060575"/>
            <a:ext cx="259238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b="0">
                <a:latin typeface="Arial" charset="0"/>
              </a:rPr>
              <a:t>Stabiliser rails react eccentric loads</a:t>
            </a:r>
          </a:p>
          <a:p>
            <a:r>
              <a:rPr lang="en-GB" b="0">
                <a:latin typeface="Arial" charset="0"/>
              </a:rPr>
              <a:t>Rails contain bus bar power connection lines</a:t>
            </a:r>
          </a:p>
        </p:txBody>
      </p:sp>
      <p:sp>
        <p:nvSpPr>
          <p:cNvPr id="10249" name="Line 23"/>
          <p:cNvSpPr>
            <a:spLocks noChangeShapeType="1"/>
          </p:cNvSpPr>
          <p:nvPr/>
        </p:nvSpPr>
        <p:spPr bwMode="auto">
          <a:xfrm>
            <a:off x="5651500" y="1773238"/>
            <a:ext cx="720725" cy="719137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50" name="Rectangle 25"/>
          <p:cNvSpPr>
            <a:spLocks noChangeArrowheads="1"/>
          </p:cNvSpPr>
          <p:nvPr/>
        </p:nvSpPr>
        <p:spPr bwMode="auto">
          <a:xfrm>
            <a:off x="7308850" y="1489075"/>
            <a:ext cx="1543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0">
                <a:latin typeface="Arial" charset="0"/>
              </a:rPr>
              <a:t>Cross-beams</a:t>
            </a:r>
          </a:p>
        </p:txBody>
      </p:sp>
      <p:sp>
        <p:nvSpPr>
          <p:cNvPr id="10251" name="Line 26"/>
          <p:cNvSpPr>
            <a:spLocks noChangeShapeType="1"/>
          </p:cNvSpPr>
          <p:nvPr/>
        </p:nvSpPr>
        <p:spPr bwMode="auto">
          <a:xfrm>
            <a:off x="6156325" y="1341438"/>
            <a:ext cx="1079500" cy="287337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400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spect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Design Layout </a:t>
            </a:r>
          </a:p>
        </p:txBody>
      </p:sp>
      <p:pic>
        <p:nvPicPr>
          <p:cNvPr id="133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" t="162" r="89" b="162"/>
          <a:stretch>
            <a:fillRect/>
          </a:stretch>
        </p:blipFill>
        <p:spPr bwMode="auto">
          <a:xfrm>
            <a:off x="395288" y="2565400"/>
            <a:ext cx="3960812" cy="223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2060575"/>
            <a:ext cx="3960812" cy="303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7" name="Oval 11"/>
          <p:cNvSpPr>
            <a:spLocks noChangeArrowheads="1"/>
          </p:cNvSpPr>
          <p:nvPr/>
        </p:nvSpPr>
        <p:spPr bwMode="auto">
          <a:xfrm>
            <a:off x="6732588" y="2205038"/>
            <a:ext cx="935037" cy="719137"/>
          </a:xfrm>
          <a:prstGeom prst="ellipse">
            <a:avLst/>
          </a:prstGeom>
          <a:solidFill>
            <a:schemeClr val="accent1">
              <a:alpha val="0"/>
            </a:schemeClr>
          </a:solidFill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Line 13"/>
          <p:cNvSpPr>
            <a:spLocks noChangeShapeType="1"/>
          </p:cNvSpPr>
          <p:nvPr/>
        </p:nvSpPr>
        <p:spPr bwMode="auto">
          <a:xfrm flipV="1">
            <a:off x="7164388" y="1700213"/>
            <a:ext cx="215900" cy="5048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19" name="Oval 15"/>
          <p:cNvSpPr>
            <a:spLocks noChangeArrowheads="1"/>
          </p:cNvSpPr>
          <p:nvPr/>
        </p:nvSpPr>
        <p:spPr bwMode="auto">
          <a:xfrm>
            <a:off x="6372225" y="3429000"/>
            <a:ext cx="288925" cy="288925"/>
          </a:xfrm>
          <a:prstGeom prst="ellipse">
            <a:avLst/>
          </a:prstGeom>
          <a:solidFill>
            <a:schemeClr val="accent1">
              <a:alpha val="0"/>
            </a:schemeClr>
          </a:solidFill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Oval 17"/>
          <p:cNvSpPr>
            <a:spLocks noChangeArrowheads="1"/>
          </p:cNvSpPr>
          <p:nvPr/>
        </p:nvSpPr>
        <p:spPr bwMode="auto">
          <a:xfrm>
            <a:off x="7019925" y="3716338"/>
            <a:ext cx="288925" cy="288925"/>
          </a:xfrm>
          <a:prstGeom prst="ellipse">
            <a:avLst/>
          </a:prstGeom>
          <a:solidFill>
            <a:schemeClr val="accent1">
              <a:alpha val="0"/>
            </a:schemeClr>
          </a:solidFill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Oval 18"/>
          <p:cNvSpPr>
            <a:spLocks noChangeArrowheads="1"/>
          </p:cNvSpPr>
          <p:nvPr/>
        </p:nvSpPr>
        <p:spPr bwMode="auto">
          <a:xfrm>
            <a:off x="6372225" y="4221163"/>
            <a:ext cx="288925" cy="288925"/>
          </a:xfrm>
          <a:prstGeom prst="ellipse">
            <a:avLst/>
          </a:prstGeom>
          <a:solidFill>
            <a:schemeClr val="accent1">
              <a:alpha val="0"/>
            </a:schemeClr>
          </a:solidFill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Oval 19"/>
          <p:cNvSpPr>
            <a:spLocks noChangeArrowheads="1"/>
          </p:cNvSpPr>
          <p:nvPr/>
        </p:nvSpPr>
        <p:spPr bwMode="auto">
          <a:xfrm>
            <a:off x="5651500" y="3933825"/>
            <a:ext cx="288925" cy="288925"/>
          </a:xfrm>
          <a:prstGeom prst="ellipse">
            <a:avLst/>
          </a:prstGeom>
          <a:solidFill>
            <a:schemeClr val="accent1">
              <a:alpha val="0"/>
            </a:schemeClr>
          </a:solidFill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3" name="Line 20"/>
          <p:cNvSpPr>
            <a:spLocks noChangeShapeType="1"/>
          </p:cNvSpPr>
          <p:nvPr/>
        </p:nvSpPr>
        <p:spPr bwMode="auto">
          <a:xfrm>
            <a:off x="6588125" y="3716338"/>
            <a:ext cx="936625" cy="10080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4" name="Line 21"/>
          <p:cNvSpPr>
            <a:spLocks noChangeShapeType="1"/>
          </p:cNvSpPr>
          <p:nvPr/>
        </p:nvSpPr>
        <p:spPr bwMode="auto">
          <a:xfrm>
            <a:off x="7235825" y="4005263"/>
            <a:ext cx="288925" cy="71913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5" name="Line 22"/>
          <p:cNvSpPr>
            <a:spLocks noChangeShapeType="1"/>
          </p:cNvSpPr>
          <p:nvPr/>
        </p:nvSpPr>
        <p:spPr bwMode="auto">
          <a:xfrm>
            <a:off x="6659563" y="4437063"/>
            <a:ext cx="865187" cy="287337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6" name="Line 23"/>
          <p:cNvSpPr>
            <a:spLocks noChangeShapeType="1"/>
          </p:cNvSpPr>
          <p:nvPr/>
        </p:nvSpPr>
        <p:spPr bwMode="auto">
          <a:xfrm>
            <a:off x="5940425" y="4149725"/>
            <a:ext cx="1584325" cy="5746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7" name="Line 25"/>
          <p:cNvSpPr>
            <a:spLocks noChangeShapeType="1"/>
          </p:cNvSpPr>
          <p:nvPr/>
        </p:nvSpPr>
        <p:spPr bwMode="auto">
          <a:xfrm flipV="1">
            <a:off x="2051050" y="2133600"/>
            <a:ext cx="217488" cy="7905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8" name="Line 26"/>
          <p:cNvSpPr>
            <a:spLocks noChangeShapeType="1"/>
          </p:cNvSpPr>
          <p:nvPr/>
        </p:nvSpPr>
        <p:spPr bwMode="auto">
          <a:xfrm flipH="1" flipV="1">
            <a:off x="6516688" y="4797425"/>
            <a:ext cx="215900" cy="6477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9" name="Rectangle 30"/>
          <p:cNvSpPr>
            <a:spLocks noChangeArrowheads="1"/>
          </p:cNvSpPr>
          <p:nvPr/>
        </p:nvSpPr>
        <p:spPr bwMode="auto">
          <a:xfrm>
            <a:off x="3348038" y="4221163"/>
            <a:ext cx="576262" cy="215900"/>
          </a:xfrm>
          <a:prstGeom prst="rect">
            <a:avLst/>
          </a:prstGeom>
          <a:solidFill>
            <a:schemeClr val="accent1">
              <a:alpha val="0"/>
            </a:schemeClr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30" name="Line 31"/>
          <p:cNvSpPr>
            <a:spLocks noChangeShapeType="1"/>
          </p:cNvSpPr>
          <p:nvPr/>
        </p:nvSpPr>
        <p:spPr bwMode="auto">
          <a:xfrm>
            <a:off x="6443663" y="1268413"/>
            <a:ext cx="433387" cy="86518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31" name="Rectangle 35"/>
          <p:cNvSpPr>
            <a:spLocks noChangeArrowheads="1"/>
          </p:cNvSpPr>
          <p:nvPr/>
        </p:nvSpPr>
        <p:spPr bwMode="auto">
          <a:xfrm>
            <a:off x="1763713" y="3500438"/>
            <a:ext cx="1223962" cy="360362"/>
          </a:xfrm>
          <a:prstGeom prst="rect">
            <a:avLst/>
          </a:prstGeom>
          <a:solidFill>
            <a:schemeClr val="accent1">
              <a:alpha val="0"/>
            </a:schemeClr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32" name="Rectangle 36"/>
          <p:cNvSpPr>
            <a:spLocks noChangeArrowheads="1"/>
          </p:cNvSpPr>
          <p:nvPr/>
        </p:nvSpPr>
        <p:spPr bwMode="auto">
          <a:xfrm>
            <a:off x="6156325" y="3860800"/>
            <a:ext cx="360363" cy="285750"/>
          </a:xfrm>
          <a:prstGeom prst="rect">
            <a:avLst/>
          </a:prstGeom>
          <a:solidFill>
            <a:schemeClr val="accent1">
              <a:alpha val="0"/>
            </a:schemeClr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33" name="Line 37"/>
          <p:cNvSpPr>
            <a:spLocks noChangeShapeType="1"/>
          </p:cNvSpPr>
          <p:nvPr/>
        </p:nvSpPr>
        <p:spPr bwMode="auto">
          <a:xfrm flipH="1" flipV="1">
            <a:off x="6011863" y="2636838"/>
            <a:ext cx="215900" cy="12239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34" name="Line 38"/>
          <p:cNvSpPr>
            <a:spLocks noChangeShapeType="1"/>
          </p:cNvSpPr>
          <p:nvPr/>
        </p:nvSpPr>
        <p:spPr bwMode="auto">
          <a:xfrm flipH="1" flipV="1">
            <a:off x="3779838" y="4437063"/>
            <a:ext cx="144462" cy="1150937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35" name="Line 39"/>
          <p:cNvSpPr>
            <a:spLocks noChangeShapeType="1"/>
          </p:cNvSpPr>
          <p:nvPr/>
        </p:nvSpPr>
        <p:spPr bwMode="auto">
          <a:xfrm flipV="1">
            <a:off x="3708400" y="1916113"/>
            <a:ext cx="431800" cy="1223962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36" name="Line 40"/>
          <p:cNvSpPr>
            <a:spLocks noChangeShapeType="1"/>
          </p:cNvSpPr>
          <p:nvPr/>
        </p:nvSpPr>
        <p:spPr bwMode="auto">
          <a:xfrm flipH="1" flipV="1">
            <a:off x="971550" y="2133600"/>
            <a:ext cx="144463" cy="71913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37" name="Text Box 41"/>
          <p:cNvSpPr txBox="1">
            <a:spLocks noChangeArrowheads="1"/>
          </p:cNvSpPr>
          <p:nvPr/>
        </p:nvSpPr>
        <p:spPr bwMode="auto">
          <a:xfrm>
            <a:off x="395288" y="1773238"/>
            <a:ext cx="12239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0">
                <a:latin typeface="Arial" charset="0"/>
              </a:rPr>
              <a:t>Hoist Drum</a:t>
            </a:r>
          </a:p>
        </p:txBody>
      </p:sp>
      <p:sp>
        <p:nvSpPr>
          <p:cNvPr id="13338" name="Text Box 42"/>
          <p:cNvSpPr txBox="1">
            <a:spLocks noChangeArrowheads="1"/>
          </p:cNvSpPr>
          <p:nvPr/>
        </p:nvSpPr>
        <p:spPr bwMode="auto">
          <a:xfrm>
            <a:off x="1692275" y="1773238"/>
            <a:ext cx="12239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0">
                <a:latin typeface="Arial" charset="0"/>
              </a:rPr>
              <a:t>Hoist Drive</a:t>
            </a:r>
          </a:p>
        </p:txBody>
      </p:sp>
      <p:sp>
        <p:nvSpPr>
          <p:cNvPr id="13339" name="Text Box 43"/>
          <p:cNvSpPr txBox="1">
            <a:spLocks noChangeArrowheads="1"/>
          </p:cNvSpPr>
          <p:nvPr/>
        </p:nvSpPr>
        <p:spPr bwMode="auto">
          <a:xfrm>
            <a:off x="3708400" y="1125538"/>
            <a:ext cx="1223963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0">
                <a:latin typeface="Arial" charset="0"/>
              </a:rPr>
              <a:t>Bogey with twin travel drive</a:t>
            </a:r>
          </a:p>
        </p:txBody>
      </p:sp>
      <p:sp>
        <p:nvSpPr>
          <p:cNvPr id="13340" name="Text Box 44"/>
          <p:cNvSpPr txBox="1">
            <a:spLocks noChangeArrowheads="1"/>
          </p:cNvSpPr>
          <p:nvPr/>
        </p:nvSpPr>
        <p:spPr bwMode="auto">
          <a:xfrm>
            <a:off x="3203575" y="5661025"/>
            <a:ext cx="18716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0">
                <a:latin typeface="Arial" charset="0"/>
              </a:rPr>
              <a:t>Support Wheel</a:t>
            </a:r>
          </a:p>
        </p:txBody>
      </p:sp>
      <p:sp>
        <p:nvSpPr>
          <p:cNvPr id="13341" name="Line 45"/>
          <p:cNvSpPr>
            <a:spLocks noChangeShapeType="1"/>
          </p:cNvSpPr>
          <p:nvPr/>
        </p:nvSpPr>
        <p:spPr bwMode="auto">
          <a:xfrm flipV="1">
            <a:off x="1476375" y="3860800"/>
            <a:ext cx="935038" cy="1368425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42" name="Text Box 46"/>
          <p:cNvSpPr txBox="1">
            <a:spLocks noChangeArrowheads="1"/>
          </p:cNvSpPr>
          <p:nvPr/>
        </p:nvSpPr>
        <p:spPr bwMode="auto">
          <a:xfrm>
            <a:off x="468313" y="5229225"/>
            <a:ext cx="13668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0">
                <a:latin typeface="Arial" charset="0"/>
              </a:rPr>
              <a:t>Cable Reeler</a:t>
            </a:r>
          </a:p>
        </p:txBody>
      </p:sp>
      <p:sp>
        <p:nvSpPr>
          <p:cNvPr id="13343" name="Text Box 47"/>
          <p:cNvSpPr txBox="1">
            <a:spLocks noChangeArrowheads="1"/>
          </p:cNvSpPr>
          <p:nvPr/>
        </p:nvSpPr>
        <p:spPr bwMode="auto">
          <a:xfrm>
            <a:off x="6011863" y="5445125"/>
            <a:ext cx="1584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0">
                <a:latin typeface="Arial" charset="0"/>
              </a:rPr>
              <a:t>Equaliser Block</a:t>
            </a:r>
          </a:p>
        </p:txBody>
      </p:sp>
      <p:sp>
        <p:nvSpPr>
          <p:cNvPr id="13344" name="Text Box 49"/>
          <p:cNvSpPr txBox="1">
            <a:spLocks noChangeArrowheads="1"/>
          </p:cNvSpPr>
          <p:nvPr/>
        </p:nvSpPr>
        <p:spPr bwMode="auto">
          <a:xfrm>
            <a:off x="7164388" y="1341438"/>
            <a:ext cx="18002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0">
                <a:latin typeface="Arial" charset="0"/>
              </a:rPr>
              <a:t>Emergency Brake</a:t>
            </a:r>
          </a:p>
        </p:txBody>
      </p:sp>
      <p:sp>
        <p:nvSpPr>
          <p:cNvPr id="13345" name="Text Box 50"/>
          <p:cNvSpPr txBox="1">
            <a:spLocks noChangeArrowheads="1"/>
          </p:cNvSpPr>
          <p:nvPr/>
        </p:nvSpPr>
        <p:spPr bwMode="auto">
          <a:xfrm>
            <a:off x="5435600" y="692150"/>
            <a:ext cx="17272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0">
                <a:latin typeface="Arial" charset="0"/>
              </a:rPr>
              <a:t>Power &amp; Control Collector Trolley</a:t>
            </a:r>
          </a:p>
        </p:txBody>
      </p:sp>
      <p:sp>
        <p:nvSpPr>
          <p:cNvPr id="13346" name="Text Box 51"/>
          <p:cNvSpPr txBox="1">
            <a:spLocks noChangeArrowheads="1"/>
          </p:cNvSpPr>
          <p:nvPr/>
        </p:nvSpPr>
        <p:spPr bwMode="auto">
          <a:xfrm>
            <a:off x="4787900" y="1916113"/>
            <a:ext cx="19431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0">
                <a:latin typeface="Arial" charset="0"/>
              </a:rPr>
              <a:t>Power and control plug for lifting adaptors</a:t>
            </a:r>
          </a:p>
        </p:txBody>
      </p:sp>
      <p:sp>
        <p:nvSpPr>
          <p:cNvPr id="13347" name="Text Box 52"/>
          <p:cNvSpPr txBox="1">
            <a:spLocks noChangeArrowheads="1"/>
          </p:cNvSpPr>
          <p:nvPr/>
        </p:nvSpPr>
        <p:spPr bwMode="auto">
          <a:xfrm>
            <a:off x="7524750" y="4581525"/>
            <a:ext cx="13684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0">
                <a:latin typeface="Arial" charset="0"/>
              </a:rPr>
              <a:t>Twist-locks</a:t>
            </a:r>
          </a:p>
        </p:txBody>
      </p:sp>
      <p:sp>
        <p:nvSpPr>
          <p:cNvPr id="13348" name="Line 54"/>
          <p:cNvSpPr>
            <a:spLocks noChangeShapeType="1"/>
          </p:cNvSpPr>
          <p:nvPr/>
        </p:nvSpPr>
        <p:spPr bwMode="auto">
          <a:xfrm flipV="1">
            <a:off x="2411413" y="2636838"/>
            <a:ext cx="0" cy="863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49" name="Line 55"/>
          <p:cNvSpPr>
            <a:spLocks noChangeShapeType="1"/>
          </p:cNvSpPr>
          <p:nvPr/>
        </p:nvSpPr>
        <p:spPr bwMode="auto">
          <a:xfrm flipH="1">
            <a:off x="755650" y="2636838"/>
            <a:ext cx="16557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50" name="Line 56"/>
          <p:cNvSpPr>
            <a:spLocks noChangeShapeType="1"/>
          </p:cNvSpPr>
          <p:nvPr/>
        </p:nvSpPr>
        <p:spPr bwMode="auto">
          <a:xfrm>
            <a:off x="755650" y="2636838"/>
            <a:ext cx="0" cy="3603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51" name="Line 57"/>
          <p:cNvSpPr>
            <a:spLocks noChangeShapeType="1"/>
          </p:cNvSpPr>
          <p:nvPr/>
        </p:nvSpPr>
        <p:spPr bwMode="auto">
          <a:xfrm>
            <a:off x="755650" y="2997200"/>
            <a:ext cx="7921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52" name="Line 58"/>
          <p:cNvSpPr>
            <a:spLocks noChangeShapeType="1"/>
          </p:cNvSpPr>
          <p:nvPr/>
        </p:nvSpPr>
        <p:spPr bwMode="auto">
          <a:xfrm>
            <a:off x="1547813" y="2997200"/>
            <a:ext cx="0" cy="50323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53" name="Line 59"/>
          <p:cNvSpPr>
            <a:spLocks noChangeShapeType="1"/>
          </p:cNvSpPr>
          <p:nvPr/>
        </p:nvSpPr>
        <p:spPr bwMode="auto">
          <a:xfrm>
            <a:off x="1547813" y="3500438"/>
            <a:ext cx="8636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54" name="Text Box 60"/>
          <p:cNvSpPr txBox="1">
            <a:spLocks noChangeArrowheads="1"/>
          </p:cNvSpPr>
          <p:nvPr/>
        </p:nvSpPr>
        <p:spPr bwMode="auto">
          <a:xfrm>
            <a:off x="827088" y="1412875"/>
            <a:ext cx="16557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600" b="0">
                <a:latin typeface="Arial" charset="0"/>
              </a:rPr>
              <a:t>Hoist Assembly</a:t>
            </a:r>
          </a:p>
        </p:txBody>
      </p:sp>
      <p:sp>
        <p:nvSpPr>
          <p:cNvPr id="13355" name="Freeform 62"/>
          <p:cNvSpPr>
            <a:spLocks/>
          </p:cNvSpPr>
          <p:nvPr/>
        </p:nvSpPr>
        <p:spPr bwMode="auto">
          <a:xfrm>
            <a:off x="3203575" y="3141663"/>
            <a:ext cx="1152525" cy="1079500"/>
          </a:xfrm>
          <a:custGeom>
            <a:avLst/>
            <a:gdLst>
              <a:gd name="T0" fmla="*/ 0 w 726"/>
              <a:gd name="T1" fmla="*/ 2147483647 h 680"/>
              <a:gd name="T2" fmla="*/ 2147483647 w 726"/>
              <a:gd name="T3" fmla="*/ 2147483647 h 680"/>
              <a:gd name="T4" fmla="*/ 2147483647 w 726"/>
              <a:gd name="T5" fmla="*/ 0 h 680"/>
              <a:gd name="T6" fmla="*/ 2147483647 w 726"/>
              <a:gd name="T7" fmla="*/ 0 h 680"/>
              <a:gd name="T8" fmla="*/ 2147483647 w 726"/>
              <a:gd name="T9" fmla="*/ 2147483647 h 680"/>
              <a:gd name="T10" fmla="*/ 2147483647 w 726"/>
              <a:gd name="T11" fmla="*/ 2147483647 h 680"/>
              <a:gd name="T12" fmla="*/ 2147483647 w 726"/>
              <a:gd name="T13" fmla="*/ 2147483647 h 680"/>
              <a:gd name="T14" fmla="*/ 2147483647 w 726"/>
              <a:gd name="T15" fmla="*/ 2147483647 h 680"/>
              <a:gd name="T16" fmla="*/ 2147483647 w 726"/>
              <a:gd name="T17" fmla="*/ 2147483647 h 680"/>
              <a:gd name="T18" fmla="*/ 2147483647 w 726"/>
              <a:gd name="T19" fmla="*/ 2147483647 h 680"/>
              <a:gd name="T20" fmla="*/ 2147483647 w 726"/>
              <a:gd name="T21" fmla="*/ 2147483647 h 680"/>
              <a:gd name="T22" fmla="*/ 0 w 726"/>
              <a:gd name="T23" fmla="*/ 2147483647 h 680"/>
              <a:gd name="T24" fmla="*/ 0 w 726"/>
              <a:gd name="T25" fmla="*/ 2147483647 h 68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26" h="680">
                <a:moveTo>
                  <a:pt x="0" y="136"/>
                </a:moveTo>
                <a:lnTo>
                  <a:pt x="272" y="136"/>
                </a:lnTo>
                <a:lnTo>
                  <a:pt x="272" y="0"/>
                </a:lnTo>
                <a:lnTo>
                  <a:pt x="726" y="0"/>
                </a:lnTo>
                <a:lnTo>
                  <a:pt x="726" y="181"/>
                </a:lnTo>
                <a:lnTo>
                  <a:pt x="499" y="181"/>
                </a:lnTo>
                <a:lnTo>
                  <a:pt x="499" y="499"/>
                </a:lnTo>
                <a:lnTo>
                  <a:pt x="726" y="499"/>
                </a:lnTo>
                <a:lnTo>
                  <a:pt x="726" y="680"/>
                </a:lnTo>
                <a:lnTo>
                  <a:pt x="272" y="680"/>
                </a:lnTo>
                <a:lnTo>
                  <a:pt x="272" y="544"/>
                </a:lnTo>
                <a:lnTo>
                  <a:pt x="0" y="544"/>
                </a:lnTo>
                <a:lnTo>
                  <a:pt x="0" y="136"/>
                </a:lnTo>
                <a:close/>
              </a:path>
            </a:pathLst>
          </a:custGeom>
          <a:noFill/>
          <a:ln w="19050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33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AutoShape 8"/>
          <p:cNvSpPr>
            <a:spLocks noChangeAspect="1" noChangeArrowheads="1"/>
          </p:cNvSpPr>
          <p:nvPr/>
        </p:nvSpPr>
        <p:spPr bwMode="auto">
          <a:xfrm>
            <a:off x="3563938" y="3644900"/>
            <a:ext cx="5256212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126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429000"/>
            <a:ext cx="4692650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 Box 10"/>
          <p:cNvSpPr txBox="1">
            <a:spLocks noChangeArrowheads="1"/>
          </p:cNvSpPr>
          <p:nvPr/>
        </p:nvSpPr>
        <p:spPr bwMode="auto">
          <a:xfrm>
            <a:off x="6372225" y="5661025"/>
            <a:ext cx="1163638" cy="3317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0800" rIns="18000" bIns="10800"/>
          <a:lstStyle>
            <a:lvl1pPr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GB" altLang="ja-JP" sz="1600" b="0">
                <a:latin typeface="Arial" charset="0"/>
                <a:ea typeface="MS Mincho" pitchFamily="49" charset="-128"/>
              </a:rPr>
              <a:t>Monorail</a:t>
            </a:r>
            <a:endParaRPr lang="en-GB" sz="1600">
              <a:latin typeface="Arial" charset="0"/>
            </a:endParaRPr>
          </a:p>
        </p:txBody>
      </p:sp>
      <p:sp>
        <p:nvSpPr>
          <p:cNvPr id="11270" name="Text Box 11"/>
          <p:cNvSpPr txBox="1">
            <a:spLocks noChangeArrowheads="1"/>
          </p:cNvSpPr>
          <p:nvPr/>
        </p:nvSpPr>
        <p:spPr bwMode="auto">
          <a:xfrm>
            <a:off x="5292725" y="3141663"/>
            <a:ext cx="1452563" cy="2873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0800" rIns="18000" bIns="10800"/>
          <a:lstStyle>
            <a:lvl1pPr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GB" altLang="ja-JP" sz="1600" b="0">
                <a:latin typeface="Arial" charset="0"/>
                <a:ea typeface="MS Mincho" pitchFamily="49" charset="-128"/>
              </a:rPr>
              <a:t>Support Rails</a:t>
            </a:r>
            <a:endParaRPr lang="en-GB" sz="2400">
              <a:latin typeface="Arial" charset="0"/>
            </a:endParaRPr>
          </a:p>
        </p:txBody>
      </p:sp>
      <p:sp>
        <p:nvSpPr>
          <p:cNvPr id="11271" name="Text Box 12"/>
          <p:cNvSpPr txBox="1">
            <a:spLocks noChangeArrowheads="1"/>
          </p:cNvSpPr>
          <p:nvPr/>
        </p:nvSpPr>
        <p:spPr bwMode="auto">
          <a:xfrm>
            <a:off x="4859338" y="5661025"/>
            <a:ext cx="1181100" cy="5572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0800" rIns="18000" bIns="10800"/>
          <a:lstStyle>
            <a:lvl1pPr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GB" altLang="ja-JP" sz="1600" b="0">
                <a:latin typeface="Arial" charset="0"/>
                <a:ea typeface="MS Mincho" pitchFamily="49" charset="-128"/>
              </a:rPr>
              <a:t>Drives and linear slides</a:t>
            </a:r>
            <a:endParaRPr lang="en-GB" sz="1600">
              <a:latin typeface="Arial" charset="0"/>
            </a:endParaRPr>
          </a:p>
        </p:txBody>
      </p:sp>
      <p:sp>
        <p:nvSpPr>
          <p:cNvPr id="11272" name="Line 13"/>
          <p:cNvSpPr>
            <a:spLocks noChangeShapeType="1"/>
          </p:cNvSpPr>
          <p:nvPr/>
        </p:nvSpPr>
        <p:spPr bwMode="auto">
          <a:xfrm flipH="1">
            <a:off x="5435600" y="3573463"/>
            <a:ext cx="649288" cy="7191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3" name="Line 14"/>
          <p:cNvSpPr>
            <a:spLocks noChangeShapeType="1"/>
          </p:cNvSpPr>
          <p:nvPr/>
        </p:nvSpPr>
        <p:spPr bwMode="auto">
          <a:xfrm>
            <a:off x="6084888" y="3573463"/>
            <a:ext cx="358775" cy="5032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4" name="Line 15"/>
          <p:cNvSpPr>
            <a:spLocks noChangeShapeType="1"/>
          </p:cNvSpPr>
          <p:nvPr/>
        </p:nvSpPr>
        <p:spPr bwMode="auto">
          <a:xfrm>
            <a:off x="6084888" y="3573463"/>
            <a:ext cx="1008062" cy="3603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5" name="Line 16"/>
          <p:cNvSpPr>
            <a:spLocks noChangeShapeType="1"/>
          </p:cNvSpPr>
          <p:nvPr/>
        </p:nvSpPr>
        <p:spPr bwMode="auto">
          <a:xfrm>
            <a:off x="6084888" y="3573463"/>
            <a:ext cx="2087562" cy="1428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6" name="Line 17"/>
          <p:cNvSpPr>
            <a:spLocks noChangeShapeType="1"/>
          </p:cNvSpPr>
          <p:nvPr/>
        </p:nvSpPr>
        <p:spPr bwMode="auto">
          <a:xfrm flipH="1" flipV="1">
            <a:off x="6251575" y="5422900"/>
            <a:ext cx="265113" cy="238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7" name="Line 18"/>
          <p:cNvSpPr>
            <a:spLocks noChangeShapeType="1"/>
          </p:cNvSpPr>
          <p:nvPr/>
        </p:nvSpPr>
        <p:spPr bwMode="auto">
          <a:xfrm flipV="1">
            <a:off x="6516688" y="5300663"/>
            <a:ext cx="360362" cy="3603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8" name="Line 19"/>
          <p:cNvSpPr>
            <a:spLocks noChangeShapeType="1"/>
          </p:cNvSpPr>
          <p:nvPr/>
        </p:nvSpPr>
        <p:spPr bwMode="auto">
          <a:xfrm flipH="1" flipV="1">
            <a:off x="4622800" y="5330825"/>
            <a:ext cx="454025" cy="2587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1279" name="Picture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92150"/>
            <a:ext cx="4176713" cy="254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80" name="Oval 21"/>
          <p:cNvSpPr>
            <a:spLocks noChangeArrowheads="1"/>
          </p:cNvSpPr>
          <p:nvPr/>
        </p:nvSpPr>
        <p:spPr bwMode="auto">
          <a:xfrm>
            <a:off x="2555875" y="1196975"/>
            <a:ext cx="1655763" cy="1368425"/>
          </a:xfrm>
          <a:prstGeom prst="ellipse">
            <a:avLst/>
          </a:prstGeom>
          <a:solidFill>
            <a:schemeClr val="accent1">
              <a:alpha val="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81" name="Line 22"/>
          <p:cNvSpPr>
            <a:spLocks noChangeShapeType="1"/>
          </p:cNvSpPr>
          <p:nvPr/>
        </p:nvSpPr>
        <p:spPr bwMode="auto">
          <a:xfrm>
            <a:off x="4140200" y="2205038"/>
            <a:ext cx="647700" cy="10080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84" name="Line 26"/>
          <p:cNvSpPr>
            <a:spLocks noChangeShapeType="1"/>
          </p:cNvSpPr>
          <p:nvPr/>
        </p:nvSpPr>
        <p:spPr bwMode="auto">
          <a:xfrm flipH="1" flipV="1">
            <a:off x="5035550" y="4437063"/>
            <a:ext cx="41275" cy="11525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85" name="Line 27"/>
          <p:cNvSpPr>
            <a:spLocks noChangeShapeType="1"/>
          </p:cNvSpPr>
          <p:nvPr/>
        </p:nvSpPr>
        <p:spPr bwMode="auto">
          <a:xfrm flipH="1" flipV="1">
            <a:off x="4787900" y="4868863"/>
            <a:ext cx="288925" cy="7207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86" name="Oval 28"/>
          <p:cNvSpPr>
            <a:spLocks noChangeArrowheads="1"/>
          </p:cNvSpPr>
          <p:nvPr/>
        </p:nvSpPr>
        <p:spPr bwMode="auto">
          <a:xfrm rot="-828225">
            <a:off x="3690938" y="2709863"/>
            <a:ext cx="5113337" cy="36734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6" name="Rectangle 2"/>
          <p:cNvSpPr>
            <a:spLocks noGrp="1" noChangeAspec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Switch System</a:t>
            </a:r>
          </a:p>
        </p:txBody>
      </p:sp>
    </p:spTree>
    <p:extLst>
      <p:ext uri="{BB962C8B-B14F-4D97-AF65-F5344CB8AC3E}">
        <p14:creationId xmlns:p14="http://schemas.microsoft.com/office/powerpoint/2010/main" val="2900443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Twist locks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5391872" cy="394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31" t="33231" r="69685" b="8628"/>
          <a:stretch/>
        </p:blipFill>
        <p:spPr bwMode="auto">
          <a:xfrm>
            <a:off x="5436096" y="1097808"/>
            <a:ext cx="3383241" cy="51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5363925"/>
            <a:ext cx="43924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Any questions?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745626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SLIDES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147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spec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Crane, BLT and BS RHE</a:t>
            </a:r>
          </a:p>
        </p:txBody>
      </p:sp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20713"/>
            <a:ext cx="8569325" cy="58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4400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084263" y="260648"/>
            <a:ext cx="7200900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3200" dirty="0" smtClean="0">
                <a:latin typeface="+mj-lt"/>
              </a:rPr>
              <a:t>ITER Remote Handling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3200" dirty="0" smtClean="0">
                <a:latin typeface="+mj-lt"/>
              </a:rPr>
              <a:t>Beam </a:t>
            </a:r>
            <a:r>
              <a:rPr lang="en-GB" sz="3200" dirty="0">
                <a:latin typeface="+mj-lt"/>
              </a:rPr>
              <a:t>Line Transporter</a:t>
            </a:r>
          </a:p>
        </p:txBody>
      </p:sp>
      <p:pic>
        <p:nvPicPr>
          <p:cNvPr id="20483" name="Picture 13" descr="Fig 4 Bellows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138" y="1700213"/>
            <a:ext cx="5645150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1747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SOME IMPLICATIONS OF TRANSPORT AND INSTALLATION ON COLLIMATOR AND INFRASTRUCTURE DESIGN </a:t>
            </a:r>
            <a:endParaRPr lang="en-GB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1534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Lift points </a:t>
            </a:r>
          </a:p>
          <a:p>
            <a:pPr lvl="1"/>
            <a:r>
              <a:rPr lang="en-US" dirty="0" smtClean="0"/>
              <a:t>Adjustable and blocked for C of G </a:t>
            </a:r>
          </a:p>
          <a:p>
            <a:r>
              <a:rPr lang="en-US" b="1" dirty="0" smtClean="0"/>
              <a:t>Dimensions </a:t>
            </a:r>
          </a:p>
          <a:p>
            <a:pPr lvl="1"/>
            <a:r>
              <a:rPr lang="en-US" dirty="0" smtClean="0"/>
              <a:t>Respect transport zone when installed (covers to manage cables and hoses)</a:t>
            </a:r>
          </a:p>
          <a:p>
            <a:pPr lvl="1"/>
            <a:r>
              <a:rPr lang="en-US" dirty="0" smtClean="0"/>
              <a:t>Respect Space next to other beam pipe and infrastructure </a:t>
            </a:r>
          </a:p>
          <a:p>
            <a:r>
              <a:rPr lang="en-US" b="1" dirty="0" smtClean="0"/>
              <a:t>Plug-ins </a:t>
            </a:r>
          </a:p>
          <a:p>
            <a:pPr lvl="1"/>
            <a:r>
              <a:rPr lang="en-US" dirty="0" smtClean="0"/>
              <a:t>Compatible with vertical lowering when collimator suspended from single support point</a:t>
            </a:r>
          </a:p>
          <a:p>
            <a:r>
              <a:rPr lang="en-US" b="1" dirty="0" smtClean="0"/>
              <a:t>Vacuum</a:t>
            </a:r>
          </a:p>
          <a:p>
            <a:pPr lvl="1"/>
            <a:r>
              <a:rPr lang="en-US" dirty="0" smtClean="0"/>
              <a:t>Clearance when lowering on pins ( + remote disconnection…)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b="1" dirty="0" smtClean="0"/>
              <a:t>Infrastructure</a:t>
            </a:r>
          </a:p>
          <a:p>
            <a:pPr lvl="1"/>
            <a:r>
              <a:rPr lang="en-US" dirty="0"/>
              <a:t>Respect space required for handling (see LHCHMUMC_0001)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8BFE-74AB-4DD4-9FAE-0AD91EE23C0F}" type="slidenum">
              <a:rPr lang="en-GB" smtClean="0"/>
              <a:t>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Collimator mini workshop 17,18 Nov 2010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633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slides follow up initial discussions of handling with Ilias.</a:t>
            </a:r>
          </a:p>
          <a:p>
            <a:endParaRPr lang="en-US" dirty="0"/>
          </a:p>
          <a:p>
            <a:r>
              <a:rPr lang="en-US" dirty="0" smtClean="0"/>
              <a:t>Ilias’ proposal: target and horn to be installed in 18% slope tunnel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5376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Some Recommendations for Remote Handling (ITER) – of interest at concept stage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19256" cy="496855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Consider RH compatibility from earliest stage of development cycle</a:t>
            </a:r>
          </a:p>
          <a:p>
            <a:r>
              <a:rPr lang="en-US" dirty="0" smtClean="0"/>
              <a:t>Prefer </a:t>
            </a:r>
            <a:r>
              <a:rPr lang="en-US" b="1" dirty="0" smtClean="0"/>
              <a:t>vertical</a:t>
            </a:r>
            <a:r>
              <a:rPr lang="en-US" dirty="0" smtClean="0"/>
              <a:t> load transfer during installation and removal</a:t>
            </a:r>
          </a:p>
          <a:p>
            <a:r>
              <a:rPr lang="en-US" dirty="0" smtClean="0"/>
              <a:t>Use of a crane provides compliance in 5 </a:t>
            </a:r>
            <a:r>
              <a:rPr lang="en-US" dirty="0" err="1" smtClean="0"/>
              <a:t>d.o.f</a:t>
            </a:r>
            <a:r>
              <a:rPr lang="en-US" dirty="0" smtClean="0"/>
              <a:t>. (helps self alignment) </a:t>
            </a:r>
          </a:p>
          <a:p>
            <a:r>
              <a:rPr lang="en-US" dirty="0" smtClean="0"/>
              <a:t>Provide for self alignment (into position and with handling equipment) – typically use of cones</a:t>
            </a:r>
          </a:p>
          <a:p>
            <a:r>
              <a:rPr lang="en-US" dirty="0" smtClean="0"/>
              <a:t>Keep operations simple</a:t>
            </a:r>
          </a:p>
          <a:p>
            <a:r>
              <a:rPr lang="en-US" dirty="0" smtClean="0"/>
              <a:t>Recovery techniques vital</a:t>
            </a:r>
          </a:p>
          <a:p>
            <a:endParaRPr lang="en-US" dirty="0" smtClean="0"/>
          </a:p>
          <a:p>
            <a:r>
              <a:rPr lang="en-US" dirty="0" smtClean="0"/>
              <a:t>Provide space for handling trajectories and for vision</a:t>
            </a:r>
          </a:p>
          <a:p>
            <a:r>
              <a:rPr lang="en-US" dirty="0" smtClean="0"/>
              <a:t>Provide visual clues for gross alignment motions</a:t>
            </a:r>
          </a:p>
          <a:p>
            <a:r>
              <a:rPr lang="en-US" dirty="0" smtClean="0"/>
              <a:t>Protect sensitive equipment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145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LHC Collimators: First mock </a:t>
            </a:r>
            <a:r>
              <a:rPr lang="en-US" dirty="0"/>
              <a:t>up </a:t>
            </a:r>
            <a:r>
              <a:rPr lang="en-US" dirty="0" smtClean="0"/>
              <a:t>tests 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Collimator mini workshop 17,18 Nov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905B-97C2-4F39-ACA7-E5DE534B22C6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149" name="Picture 5" descr="CIMG05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43000"/>
            <a:ext cx="5499100" cy="41243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096000" y="1295400"/>
            <a:ext cx="2819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Dummy collimator installed on base using modified truck loader crane fitted with hoist  and spreader rotation.  Operation with camera viewing and remote control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88618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457200" y="-304800"/>
          <a:ext cx="6253163" cy="809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Acrobat Document" r:id="rId3" imgW="5829239" imgH="7543678" progId="AcroExch.Document.7">
                  <p:embed/>
                </p:oleObj>
              </mc:Choice>
              <mc:Fallback>
                <p:oleObj name="Acrobat Document" r:id="rId3" imgW="5829239" imgH="7543678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-304800"/>
                        <a:ext cx="6253163" cy="8094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Reserved space for collimator handling LHCHMUMC_0001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934200" y="1752600"/>
            <a:ext cx="1676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Implications for  infrastructure</a:t>
            </a:r>
          </a:p>
          <a:p>
            <a:endParaRPr lang="en-US" dirty="0" smtClean="0"/>
          </a:p>
          <a:p>
            <a:r>
              <a:rPr lang="en-US" dirty="0" smtClean="0"/>
              <a:t>Implications for  collimator dimensions</a:t>
            </a:r>
          </a:p>
          <a:p>
            <a:endParaRPr lang="en-US" dirty="0"/>
          </a:p>
          <a:p>
            <a:r>
              <a:rPr lang="en-US" dirty="0" smtClean="0"/>
              <a:t>It was necessary to modify water pipes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8BFE-74AB-4DD4-9FAE-0AD91EE23C0F}" type="slidenum">
              <a:rPr lang="en-GB" smtClean="0"/>
              <a:t>5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Collimator mini workshop 17,18 Nov 2010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54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24200" cy="5440362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Plug – ins: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Careful guidance during LHC installation</a:t>
            </a:r>
            <a:endParaRPr lang="en-GB" dirty="0"/>
          </a:p>
        </p:txBody>
      </p:sp>
      <p:pic>
        <p:nvPicPr>
          <p:cNvPr id="2050" name="Picture 2" descr="G:\Workspaces\k\kershawarchive09\LHC INSTALLATION\LHC COLLIMATOR INSTALLATION\collimator installation photos 31 jan 08\Mock up 927 11 Jan 2008 0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131873" y="1363927"/>
            <a:ext cx="6034617" cy="4525963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8BFE-74AB-4DD4-9FAE-0AD91EE23C0F}" type="slidenum">
              <a:rPr lang="en-GB" smtClean="0"/>
              <a:t>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Collimator mini workshop 17,18 Nov 2010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049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Plug-in </a:t>
            </a:r>
            <a:r>
              <a:rPr lang="en-US" dirty="0" err="1" smtClean="0"/>
              <a:t>behaviour</a:t>
            </a:r>
            <a:r>
              <a:rPr lang="en-US" dirty="0" smtClean="0"/>
              <a:t> tests 2010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32004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Practical Investigations in mock-up  by EN-STI, </a:t>
            </a:r>
          </a:p>
          <a:p>
            <a:pPr>
              <a:buNone/>
            </a:pPr>
            <a:r>
              <a:rPr lang="en-US" dirty="0" smtClean="0"/>
              <a:t>EN-MME and EN-HE.</a:t>
            </a:r>
          </a:p>
          <a:p>
            <a:endParaRPr lang="en-US" dirty="0"/>
          </a:p>
          <a:p>
            <a:endParaRPr lang="en-GB" dirty="0"/>
          </a:p>
        </p:txBody>
      </p:sp>
      <p:pic>
        <p:nvPicPr>
          <p:cNvPr id="4" name="Picture 2" descr="G:\Departments\EN\Groups\HE\HT\Collimator Handling\photos 6-05-2010\IMG_46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1676400"/>
            <a:ext cx="5242560" cy="393192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8BFE-74AB-4DD4-9FAE-0AD91EE23C0F}" type="slidenum">
              <a:rPr lang="en-GB" smtClean="0"/>
              <a:t>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Collimator mini workshop 17,18 Nov 2010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018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Cryoline</a:t>
            </a:r>
            <a:r>
              <a:rPr lang="en-US" dirty="0" smtClean="0"/>
              <a:t> protection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Collimator mini workshop 17,18 Nov 2010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78BFE-74AB-4DD4-9FAE-0AD91EE23C0F}" type="slidenum">
              <a:rPr lang="en-GB" smtClean="0"/>
              <a:t>8</a:t>
            </a:fld>
            <a:endParaRPr lang="en-GB"/>
          </a:p>
        </p:txBody>
      </p:sp>
      <p:pic>
        <p:nvPicPr>
          <p:cNvPr id="20482" name="Picture 2" descr="G:\Departments\EN\Groups\HE\HT\Collimator Handling\Divers collimateurs\IMG_30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5556"/>
          <a:stretch>
            <a:fillRect/>
          </a:stretch>
        </p:blipFill>
        <p:spPr bwMode="auto">
          <a:xfrm>
            <a:off x="5029200" y="1295400"/>
            <a:ext cx="3394472" cy="4274459"/>
          </a:xfrm>
          <a:prstGeom prst="rect">
            <a:avLst/>
          </a:prstGeom>
          <a:noFill/>
        </p:spPr>
      </p:pic>
      <p:pic>
        <p:nvPicPr>
          <p:cNvPr id="8" name="Picture 2" descr="G:\Departments\EN\Groups\HE\HT\COLLIMATOR MINI WORKSHOP\IMG_3717.JPG"/>
          <p:cNvPicPr>
            <a:picLocks noChangeAspect="1" noChangeArrowheads="1"/>
          </p:cNvPicPr>
          <p:nvPr/>
        </p:nvPicPr>
        <p:blipFill>
          <a:blip r:embed="rId3" cstate="print"/>
          <a:srcRect b="25424"/>
          <a:stretch>
            <a:fillRect/>
          </a:stretch>
        </p:blipFill>
        <p:spPr bwMode="auto">
          <a:xfrm>
            <a:off x="457200" y="1295400"/>
            <a:ext cx="4322504" cy="429768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33400" y="57150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At end of crane boom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105400" y="5638800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Behind collimator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31059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0032" y="260648"/>
            <a:ext cx="3970536" cy="1156990"/>
          </a:xfrm>
        </p:spPr>
        <p:txBody>
          <a:bodyPr>
            <a:noAutofit/>
          </a:bodyPr>
          <a:lstStyle/>
          <a:p>
            <a:r>
              <a:rPr lang="en-US" sz="3600" dirty="0" smtClean="0"/>
              <a:t>Remote collimator handling crane</a:t>
            </a:r>
            <a:endParaRPr lang="en-GB" sz="3600" dirty="0"/>
          </a:p>
        </p:txBody>
      </p:sp>
      <p:pic>
        <p:nvPicPr>
          <p:cNvPr id="1026" name="Picture 2" descr="G:\Departments\EN\Groups\HE\HT\REMOTE COLLIMATOR EXCHANGE\IT-3820\AVT\PHOTOS\CERN acceptance testing\IMG_15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51" y="260648"/>
            <a:ext cx="4224000" cy="31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G:\Departments\EN\Groups\HE\HT\REMOTE COLLIMATOR EXCHANGE\IT-3820\AVT\PHOTOS\CERN acceptance testing\IMG_15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634712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:\Departments\EN\Groups\HE\HT\REMOTE COLLIMATOR EXCHANGE\IT-3820\AVT\PHOTOS\CERN acceptance testing\IMG_154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16" y="3685793"/>
            <a:ext cx="4200183" cy="315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4107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478</Words>
  <Application>Microsoft Macintosh PowerPoint</Application>
  <PresentationFormat>On-screen Show (4:3)</PresentationFormat>
  <Paragraphs>94</Paragraphs>
  <Slides>18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Acrobat Document</vt:lpstr>
      <vt:lpstr>Handling Discussions</vt:lpstr>
      <vt:lpstr>Introduction</vt:lpstr>
      <vt:lpstr>Some Recommendations for Remote Handling (ITER) – of interest at concept stage</vt:lpstr>
      <vt:lpstr>LHC Collimators: First mock up tests   </vt:lpstr>
      <vt:lpstr>Reserved space for collimator handling LHCHMUMC_0001</vt:lpstr>
      <vt:lpstr>Plug – ins:   Careful guidance during LHC installation</vt:lpstr>
      <vt:lpstr>Plug-in behaviour tests 2010</vt:lpstr>
      <vt:lpstr>Cryoline protection</vt:lpstr>
      <vt:lpstr>Remote collimator handling crane</vt:lpstr>
      <vt:lpstr>PowerPoint Presentation</vt:lpstr>
      <vt:lpstr>Monorail Design</vt:lpstr>
      <vt:lpstr>Design Layout </vt:lpstr>
      <vt:lpstr>Switch System</vt:lpstr>
      <vt:lpstr>Twist locks</vt:lpstr>
      <vt:lpstr>EXTRA SLIDES</vt:lpstr>
      <vt:lpstr>Crane, BLT and BS RHE</vt:lpstr>
      <vt:lpstr>PowerPoint Presentation</vt:lpstr>
      <vt:lpstr>SOME IMPLICATIONS OF TRANSPORT AND INSTALLATION ON COLLIMATOR AND INFRASTRUCTURE DESIGN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Handling Discussions</dc:title>
  <dc:creator>Keith Kershaw</dc:creator>
  <cp:lastModifiedBy>Efthymiopoulos Ilias</cp:lastModifiedBy>
  <cp:revision>16</cp:revision>
  <dcterms:created xsi:type="dcterms:W3CDTF">2013-07-19T07:05:40Z</dcterms:created>
  <dcterms:modified xsi:type="dcterms:W3CDTF">2013-07-19T13:35:01Z</dcterms:modified>
</cp:coreProperties>
</file>