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6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898" y="-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23/07/2013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274638"/>
            <a:ext cx="61722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56924"/>
            <a:ext cx="1752600" cy="123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46188" y="956846"/>
            <a:ext cx="2116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1600" b="1" dirty="0" smtClean="0"/>
              <a:t>WP10 Future</a:t>
            </a:r>
            <a:r>
              <a:rPr lang="fr-CH" sz="1600" b="1" baseline="0" dirty="0" smtClean="0"/>
              <a:t> </a:t>
            </a:r>
            <a:r>
              <a:rPr lang="fr-CH" sz="1600" b="1" baseline="0" dirty="0" err="1" smtClean="0"/>
              <a:t>Magnets</a:t>
            </a:r>
            <a:endParaRPr lang="en-GB" sz="16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Task 10.1</a:t>
            </a:r>
            <a:br>
              <a:rPr lang="en-GB" dirty="0" smtClean="0"/>
            </a:br>
            <a:r>
              <a:rPr lang="en-GB" dirty="0" smtClean="0"/>
              <a:t>Steering Committee #1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dirty="0" err="1" smtClean="0"/>
              <a:t>Videoconference</a:t>
            </a:r>
            <a:endParaRPr lang="fr-CH" dirty="0" smtClean="0"/>
          </a:p>
          <a:p>
            <a:r>
              <a:rPr lang="fr-CH" dirty="0" smtClean="0"/>
              <a:t>24 July 2013</a:t>
            </a:r>
          </a:p>
          <a:p>
            <a:r>
              <a:rPr lang="fr-CH" dirty="0" smtClean="0"/>
              <a:t>L. Rossi - CERN</a:t>
            </a:r>
          </a:p>
          <a:p>
            <a:r>
              <a:rPr lang="fr-CH" dirty="0" smtClean="0"/>
              <a:t>Ph. Fazilleau - CEA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512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Collaborations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Conductor: </a:t>
            </a:r>
            <a:r>
              <a:rPr lang="fr-CH" dirty="0" smtClean="0"/>
              <a:t>Bi-2122</a:t>
            </a:r>
            <a:endParaRPr lang="en-GB" dirty="0" smtClean="0"/>
          </a:p>
          <a:p>
            <a:pPr lvl="1"/>
            <a:r>
              <a:rPr lang="fr-CH" dirty="0" smtClean="0"/>
              <a:t>50 k€ of </a:t>
            </a:r>
            <a:r>
              <a:rPr lang="fr-CH" dirty="0" err="1" smtClean="0"/>
              <a:t>powder</a:t>
            </a:r>
            <a:r>
              <a:rPr lang="fr-CH" dirty="0" smtClean="0"/>
              <a:t>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delivered</a:t>
            </a:r>
            <a:r>
              <a:rPr lang="fr-CH" dirty="0" smtClean="0"/>
              <a:t> to FSU-ASC and </a:t>
            </a:r>
            <a:r>
              <a:rPr lang="fr-CH" dirty="0" err="1" smtClean="0"/>
              <a:t>under</a:t>
            </a:r>
            <a:r>
              <a:rPr lang="fr-CH" dirty="0" smtClean="0"/>
              <a:t> </a:t>
            </a:r>
            <a:r>
              <a:rPr lang="fr-CH" dirty="0" err="1" smtClean="0"/>
              <a:t>process</a:t>
            </a:r>
            <a:r>
              <a:rPr lang="fr-CH" dirty="0" smtClean="0"/>
              <a:t> as </a:t>
            </a:r>
            <a:r>
              <a:rPr lang="fr-CH" dirty="0" err="1" smtClean="0"/>
              <a:t>wire</a:t>
            </a:r>
            <a:r>
              <a:rPr lang="fr-CH" dirty="0" smtClean="0"/>
              <a:t>. How </a:t>
            </a:r>
            <a:r>
              <a:rPr lang="fr-CH" dirty="0" err="1" smtClean="0"/>
              <a:t>much</a:t>
            </a:r>
            <a:r>
              <a:rPr lang="fr-CH" dirty="0" smtClean="0"/>
              <a:t> </a:t>
            </a:r>
            <a:r>
              <a:rPr lang="fr-CH" dirty="0" err="1" smtClean="0"/>
              <a:t>wire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«claim»? </a:t>
            </a:r>
            <a:r>
              <a:rPr lang="fr-CH" dirty="0" smtClean="0">
                <a:sym typeface="Symbol"/>
              </a:rPr>
              <a:t> Bottura</a:t>
            </a:r>
            <a:endParaRPr lang="fr-CH" dirty="0" smtClean="0"/>
          </a:p>
          <a:p>
            <a:pPr lvl="1"/>
            <a:r>
              <a:rPr lang="fr-CH" dirty="0" smtClean="0"/>
              <a:t>Second batch of </a:t>
            </a:r>
            <a:r>
              <a:rPr lang="fr-CH" dirty="0" err="1" smtClean="0"/>
              <a:t>powder</a:t>
            </a:r>
            <a:r>
              <a:rPr lang="fr-CH" dirty="0" smtClean="0"/>
              <a:t>: second 50 k</a:t>
            </a:r>
            <a:r>
              <a:rPr lang="fr-CH" dirty="0"/>
              <a:t>€ CERN </a:t>
            </a:r>
            <a:r>
              <a:rPr lang="fr-CH" dirty="0" err="1"/>
              <a:t>order</a:t>
            </a:r>
            <a:r>
              <a:rPr lang="fr-CH" dirty="0"/>
              <a:t> </a:t>
            </a:r>
            <a:r>
              <a:rPr lang="fr-CH" dirty="0" smtClean="0"/>
              <a:t>in </a:t>
            </a:r>
            <a:r>
              <a:rPr lang="fr-CH" dirty="0" err="1" smtClean="0"/>
              <a:t>autumn</a:t>
            </a:r>
            <a:r>
              <a:rPr lang="fr-CH" dirty="0" smtClean="0"/>
              <a:t> 2103?</a:t>
            </a:r>
          </a:p>
          <a:p>
            <a:pPr lvl="1"/>
            <a:r>
              <a:rPr lang="fr-CH" dirty="0" err="1" smtClean="0"/>
              <a:t>Shouldn’t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ask</a:t>
            </a:r>
            <a:r>
              <a:rPr lang="fr-CH" dirty="0" smtClean="0"/>
              <a:t> for a Rutherford </a:t>
            </a:r>
            <a:r>
              <a:rPr lang="fr-CH" dirty="0" err="1" smtClean="0"/>
              <a:t>cable</a:t>
            </a:r>
            <a:r>
              <a:rPr lang="fr-CH" dirty="0" smtClean="0"/>
              <a:t>?</a:t>
            </a:r>
            <a:endParaRPr lang="en-GB" dirty="0" smtClean="0"/>
          </a:p>
          <a:p>
            <a:r>
              <a:rPr lang="fr-CH" dirty="0" err="1" smtClean="0"/>
              <a:t>Conductor</a:t>
            </a:r>
            <a:r>
              <a:rPr lang="fr-CH" dirty="0"/>
              <a:t> </a:t>
            </a:r>
            <a:r>
              <a:rPr lang="fr-CH" dirty="0" smtClean="0"/>
              <a:t>: YBCO</a:t>
            </a:r>
          </a:p>
          <a:p>
            <a:pPr lvl="1"/>
            <a:r>
              <a:rPr lang="fr-CH" dirty="0" err="1" smtClean="0"/>
              <a:t>Need</a:t>
            </a:r>
            <a:r>
              <a:rPr lang="fr-CH" dirty="0" smtClean="0"/>
              <a:t> of a second supplier: </a:t>
            </a:r>
            <a:r>
              <a:rPr lang="fr-CH" b="1" dirty="0" err="1" smtClean="0"/>
              <a:t>we</a:t>
            </a:r>
            <a:r>
              <a:rPr lang="fr-CH" b="1" dirty="0" smtClean="0"/>
              <a:t> </a:t>
            </a:r>
            <a:r>
              <a:rPr lang="fr-CH" b="1" dirty="0" err="1" smtClean="0"/>
              <a:t>need</a:t>
            </a:r>
            <a:r>
              <a:rPr lang="fr-CH" b="1" dirty="0" smtClean="0"/>
              <a:t> to compare </a:t>
            </a:r>
            <a:r>
              <a:rPr lang="fr-CH" b="1" dirty="0" err="1" smtClean="0"/>
              <a:t>Bruker</a:t>
            </a:r>
            <a:r>
              <a:rPr lang="fr-CH" b="1" dirty="0" smtClean="0"/>
              <a:t> tape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other</a:t>
            </a:r>
            <a:r>
              <a:rPr lang="fr-CH" b="1" dirty="0" smtClean="0"/>
              <a:t> tapes.</a:t>
            </a:r>
          </a:p>
          <a:p>
            <a:pPr lvl="1"/>
            <a:r>
              <a:rPr lang="fr-CH" b="1" dirty="0" err="1" smtClean="0"/>
              <a:t>Possibility</a:t>
            </a:r>
            <a:r>
              <a:rPr lang="fr-CH" b="1" dirty="0" smtClean="0"/>
              <a:t> of agreement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TcSH</a:t>
            </a:r>
            <a:endParaRPr lang="fr-CH" b="1" dirty="0" smtClean="0"/>
          </a:p>
          <a:p>
            <a:pPr lvl="1"/>
            <a:r>
              <a:rPr lang="fr-CH" dirty="0" smtClean="0"/>
              <a:t>Commercial tape source: </a:t>
            </a:r>
            <a:r>
              <a:rPr lang="fr-CH" dirty="0" err="1" smtClean="0"/>
              <a:t>SuperPower</a:t>
            </a:r>
            <a:r>
              <a:rPr lang="fr-CH" dirty="0" smtClean="0"/>
              <a:t> and </a:t>
            </a:r>
            <a:r>
              <a:rPr lang="fr-CH" dirty="0" err="1" smtClean="0"/>
              <a:t>Fujikura</a:t>
            </a:r>
            <a:r>
              <a:rPr lang="fr-CH" dirty="0" smtClean="0"/>
              <a:t> (</a:t>
            </a:r>
            <a:r>
              <a:rPr lang="fr-CH" dirty="0" err="1" smtClean="0"/>
              <a:t>Through</a:t>
            </a:r>
            <a:r>
              <a:rPr lang="fr-CH" dirty="0" smtClean="0"/>
              <a:t> KEK and </a:t>
            </a:r>
            <a:r>
              <a:rPr lang="fr-CH" dirty="0" err="1" smtClean="0"/>
              <a:t>Univ</a:t>
            </a:r>
            <a:r>
              <a:rPr lang="fr-CH" dirty="0" smtClean="0"/>
              <a:t>. Kyoto?), </a:t>
            </a:r>
            <a:r>
              <a:rPr lang="fr-CH" dirty="0" err="1" smtClean="0"/>
              <a:t>SunAM</a:t>
            </a:r>
            <a:r>
              <a:rPr lang="fr-CH" dirty="0" smtClean="0"/>
              <a:t> (</a:t>
            </a:r>
            <a:r>
              <a:rPr lang="fr-CH" dirty="0" err="1" smtClean="0"/>
              <a:t>Korea</a:t>
            </a:r>
            <a:r>
              <a:rPr lang="fr-CH" dirty="0" smtClean="0"/>
              <a:t>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556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Collaboration </a:t>
            </a:r>
            <a:r>
              <a:rPr lang="fr-CH" dirty="0" err="1" smtClean="0"/>
              <a:t>cont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 err="1" smtClean="0"/>
              <a:t>Magnets</a:t>
            </a:r>
            <a:endParaRPr lang="fr-CH" dirty="0" smtClean="0"/>
          </a:p>
          <a:p>
            <a:pPr lvl="1"/>
            <a:r>
              <a:rPr lang="fr-CH" dirty="0" smtClean="0"/>
              <a:t>Bi-2212: DOE has </a:t>
            </a:r>
            <a:r>
              <a:rPr lang="fr-CH" dirty="0" err="1" smtClean="0"/>
              <a:t>approved</a:t>
            </a:r>
            <a:r>
              <a:rPr lang="fr-CH" dirty="0" smtClean="0"/>
              <a:t> (in </a:t>
            </a:r>
            <a:r>
              <a:rPr lang="fr-CH" dirty="0" err="1" smtClean="0"/>
              <a:t>principle</a:t>
            </a:r>
            <a:r>
              <a:rPr lang="fr-CH" dirty="0" smtClean="0"/>
              <a:t>) </a:t>
            </a:r>
            <a:r>
              <a:rPr lang="fr-CH" dirty="0" err="1" smtClean="0"/>
              <a:t>general</a:t>
            </a:r>
            <a:r>
              <a:rPr lang="fr-CH" dirty="0" smtClean="0"/>
              <a:t> agreement </a:t>
            </a:r>
            <a:r>
              <a:rPr lang="fr-CH" dirty="0" err="1" smtClean="0"/>
              <a:t>with</a:t>
            </a:r>
            <a:r>
              <a:rPr lang="fr-CH" dirty="0" smtClean="0"/>
              <a:t> CERN for HiLumi and LHC </a:t>
            </a:r>
            <a:r>
              <a:rPr lang="fr-CH" dirty="0" err="1" smtClean="0"/>
              <a:t>upgr</a:t>
            </a:r>
            <a:r>
              <a:rPr lang="fr-CH" dirty="0" smtClean="0"/>
              <a:t>.)</a:t>
            </a:r>
          </a:p>
          <a:p>
            <a:pPr lvl="1"/>
            <a:r>
              <a:rPr lang="fr-CH" dirty="0" smtClean="0"/>
              <a:t>This </a:t>
            </a:r>
            <a:r>
              <a:rPr lang="fr-CH" dirty="0" err="1" smtClean="0"/>
              <a:t>makes</a:t>
            </a:r>
            <a:r>
              <a:rPr lang="fr-CH" dirty="0" smtClean="0"/>
              <a:t> possible to </a:t>
            </a:r>
            <a:r>
              <a:rPr lang="fr-CH" dirty="0" err="1" smtClean="0"/>
              <a:t>start</a:t>
            </a:r>
            <a:r>
              <a:rPr lang="fr-CH" dirty="0" smtClean="0"/>
              <a:t> a </a:t>
            </a:r>
            <a:r>
              <a:rPr lang="fr-CH" dirty="0" err="1" smtClean="0"/>
              <a:t>formal</a:t>
            </a:r>
            <a:r>
              <a:rPr lang="fr-CH" dirty="0" smtClean="0"/>
              <a:t> agreement </a:t>
            </a:r>
            <a:r>
              <a:rPr lang="fr-CH" dirty="0" err="1" smtClean="0"/>
              <a:t>with</a:t>
            </a:r>
            <a:r>
              <a:rPr lang="fr-CH" dirty="0" smtClean="0"/>
              <a:t> LBNL. </a:t>
            </a:r>
            <a:r>
              <a:rPr lang="fr-CH" dirty="0" err="1" smtClean="0"/>
              <a:t>They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make</a:t>
            </a:r>
            <a:r>
              <a:rPr lang="fr-CH" dirty="0" smtClean="0"/>
              <a:t> </a:t>
            </a:r>
          </a:p>
          <a:p>
            <a:pPr lvl="2"/>
            <a:r>
              <a:rPr lang="fr-CH" dirty="0" smtClean="0"/>
              <a:t>Design and construction of a CCT </a:t>
            </a:r>
            <a:r>
              <a:rPr lang="fr-CH" dirty="0" err="1" smtClean="0"/>
              <a:t>intended</a:t>
            </a:r>
            <a:r>
              <a:rPr lang="fr-CH" dirty="0" smtClean="0"/>
              <a:t> for 40 mm – 5 T K minimum </a:t>
            </a:r>
            <a:r>
              <a:rPr lang="fr-CH" dirty="0" err="1" smtClean="0"/>
              <a:t>at</a:t>
            </a:r>
            <a:r>
              <a:rPr lang="fr-CH" dirty="0" smtClean="0"/>
              <a:t> 4.2 K. </a:t>
            </a:r>
            <a:r>
              <a:rPr lang="fr-CH" dirty="0" err="1" smtClean="0"/>
              <a:t>We</a:t>
            </a:r>
            <a:r>
              <a:rPr lang="fr-CH" dirty="0" smtClean="0"/>
              <a:t> have to </a:t>
            </a:r>
            <a:r>
              <a:rPr lang="fr-CH" dirty="0" err="1" smtClean="0"/>
              <a:t>define</a:t>
            </a:r>
            <a:r>
              <a:rPr lang="fr-CH" dirty="0" smtClean="0"/>
              <a:t> the </a:t>
            </a:r>
            <a:r>
              <a:rPr lang="fr-CH" dirty="0" err="1" smtClean="0"/>
              <a:t>external</a:t>
            </a:r>
            <a:r>
              <a:rPr lang="fr-CH" dirty="0" smtClean="0"/>
              <a:t> size.</a:t>
            </a:r>
          </a:p>
          <a:p>
            <a:pPr lvl="2"/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provide</a:t>
            </a:r>
            <a:r>
              <a:rPr lang="fr-CH" dirty="0" smtClean="0"/>
              <a:t> the SC </a:t>
            </a:r>
            <a:r>
              <a:rPr lang="fr-CH" dirty="0" err="1" smtClean="0"/>
              <a:t>wire</a:t>
            </a:r>
            <a:r>
              <a:rPr lang="fr-CH" dirty="0" smtClean="0"/>
              <a:t> (</a:t>
            </a:r>
            <a:r>
              <a:rPr lang="fr-CH" dirty="0" err="1" smtClean="0"/>
              <a:t>from</a:t>
            </a:r>
            <a:r>
              <a:rPr lang="fr-CH" dirty="0" smtClean="0"/>
              <a:t> OST visa FSU-ASC)…</a:t>
            </a:r>
          </a:p>
          <a:p>
            <a:pPr lvl="2"/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provide</a:t>
            </a:r>
            <a:r>
              <a:rPr lang="fr-CH" dirty="0" smtClean="0"/>
              <a:t> 1 </a:t>
            </a:r>
            <a:r>
              <a:rPr lang="fr-CH" dirty="0" err="1" smtClean="0"/>
              <a:t>person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CERN and 1 </a:t>
            </a:r>
            <a:r>
              <a:rPr lang="fr-CH" dirty="0" err="1" smtClean="0"/>
              <a:t>from</a:t>
            </a:r>
            <a:r>
              <a:rPr lang="fr-CH" dirty="0" smtClean="0"/>
              <a:t> CEA (or Grenoble) to LBNL for certain time.</a:t>
            </a:r>
          </a:p>
          <a:p>
            <a:pPr lvl="1"/>
            <a:r>
              <a:rPr lang="fr-CH" dirty="0" err="1" smtClean="0"/>
              <a:t>Fermilab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involved</a:t>
            </a:r>
            <a:r>
              <a:rPr lang="fr-CH" dirty="0" smtClean="0"/>
              <a:t>. There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fr-CH" dirty="0" err="1" smtClean="0"/>
              <a:t>possibility</a:t>
            </a:r>
            <a:r>
              <a:rPr lang="fr-CH" dirty="0" smtClean="0"/>
              <a:t> to do a </a:t>
            </a:r>
            <a:r>
              <a:rPr lang="fr-CH" dirty="0" err="1" smtClean="0"/>
              <a:t>costheta</a:t>
            </a:r>
            <a:r>
              <a:rPr lang="fr-CH" dirty="0" smtClean="0"/>
              <a:t> </a:t>
            </a:r>
            <a:r>
              <a:rPr lang="fr-CH" dirty="0" err="1" smtClean="0"/>
              <a:t>dipole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Rutherford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them</a:t>
            </a:r>
            <a:r>
              <a:rPr lang="fr-CH" dirty="0" smtClean="0"/>
              <a:t>.</a:t>
            </a:r>
          </a:p>
          <a:p>
            <a:pPr lvl="1"/>
            <a:r>
              <a:rPr lang="fr-CH" dirty="0" smtClean="0"/>
              <a:t>I </a:t>
            </a:r>
            <a:r>
              <a:rPr lang="fr-CH" dirty="0" err="1" smtClean="0"/>
              <a:t>will</a:t>
            </a:r>
            <a:r>
              <a:rPr lang="fr-CH" dirty="0" smtClean="0"/>
              <a:t> explore the </a:t>
            </a:r>
            <a:r>
              <a:rPr lang="fr-CH" dirty="0" err="1" smtClean="0"/>
              <a:t>will</a:t>
            </a:r>
            <a:r>
              <a:rPr lang="fr-CH" dirty="0" smtClean="0"/>
              <a:t> of KEK/</a:t>
            </a:r>
            <a:r>
              <a:rPr lang="fr-CH" dirty="0" err="1" smtClean="0"/>
              <a:t>Univ</a:t>
            </a:r>
            <a:r>
              <a:rPr lang="fr-CH" dirty="0" smtClean="0"/>
              <a:t>. of Kyoto for </a:t>
            </a:r>
            <a:r>
              <a:rPr lang="fr-CH" dirty="0" err="1" smtClean="0"/>
              <a:t>magnets</a:t>
            </a:r>
            <a:r>
              <a:rPr lang="fr-CH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38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Decision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taken</a:t>
            </a:r>
            <a:r>
              <a:rPr lang="fr-CH" dirty="0" smtClean="0"/>
              <a:t> </a:t>
            </a:r>
            <a:r>
              <a:rPr lang="fr-CH" dirty="0" err="1" smtClean="0"/>
              <a:t>soon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How do </a:t>
            </a:r>
            <a:r>
              <a:rPr lang="fr-CH" dirty="0" err="1" smtClean="0"/>
              <a:t>we</a:t>
            </a:r>
            <a:r>
              <a:rPr lang="fr-CH" dirty="0" smtClean="0"/>
              <a:t> organise to have YBCO (main line)</a:t>
            </a:r>
            <a:r>
              <a:rPr lang="en-GB" dirty="0" smtClean="0"/>
              <a:t> and then a second line of Bi-2212? We said we need to advance Bi-2122 with Rutherford cable as “easy” deliverable? </a:t>
            </a:r>
            <a:r>
              <a:rPr lang="fr-CH" dirty="0" err="1" smtClean="0"/>
              <a:t>Names</a:t>
            </a:r>
            <a:r>
              <a:rPr lang="fr-CH" dirty="0" smtClean="0"/>
              <a:t>!</a:t>
            </a:r>
          </a:p>
          <a:p>
            <a:r>
              <a:rPr lang="fr-CH" dirty="0" err="1" smtClean="0"/>
              <a:t>When</a:t>
            </a:r>
            <a:r>
              <a:rPr lang="fr-CH" dirty="0" smtClean="0"/>
              <a:t> do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buy</a:t>
            </a:r>
            <a:r>
              <a:rPr lang="fr-CH" dirty="0" smtClean="0"/>
              <a:t> a </a:t>
            </a:r>
            <a:r>
              <a:rPr lang="fr-CH" dirty="0" err="1" smtClean="0"/>
              <a:t>furnace</a:t>
            </a:r>
            <a:r>
              <a:rPr lang="fr-CH" dirty="0" smtClean="0"/>
              <a:t> for Bi-2212?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characteristics</a:t>
            </a:r>
            <a:r>
              <a:rPr lang="fr-CH" dirty="0" smtClean="0"/>
              <a:t>?</a:t>
            </a:r>
          </a:p>
          <a:p>
            <a:endParaRPr lang="fr-CH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6338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Overall</a:t>
            </a:r>
            <a:r>
              <a:rPr lang="fr-CH" dirty="0" smtClean="0"/>
              <a:t> Planning</a:t>
            </a:r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79" y="1479477"/>
            <a:ext cx="8398042" cy="537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9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8D4FF55EBF84292D49BEBD52A9866" ma:contentTypeVersion="0" ma:contentTypeDescription="Create a new document." ma:contentTypeScope="" ma:versionID="aca9b3d5b31084eb874877897abcdd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76e8e88a7ff487aa0f9596b7fbedd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221CCF-AADF-46C2-AE96-E5CC90EE01F7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64CAB3F-9118-4216-8E8F-18C8FADAFA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1E8E5F3-A8F2-4E1F-9CF4-E427E43ADB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304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Task 10.1 Steering Committee #1</vt:lpstr>
      <vt:lpstr>Collaborations</vt:lpstr>
      <vt:lpstr>Collaboration cont.</vt:lpstr>
      <vt:lpstr>Decision to be taken soon</vt:lpstr>
      <vt:lpstr>Overall Planning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Lucio Rossi</cp:lastModifiedBy>
  <cp:revision>34</cp:revision>
  <dcterms:created xsi:type="dcterms:W3CDTF">2006-08-16T00:00:00Z</dcterms:created>
  <dcterms:modified xsi:type="dcterms:W3CDTF">2013-07-23T09:43:01Z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0x0101005DC8D4FF55EBF84292D49BEBD52A9866</vt:lpwstr>
  </property>
</Properties>
</file>