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7" r:id="rId2"/>
    <p:sldMasterId id="2147483675" r:id="rId3"/>
    <p:sldMasterId id="2147483652" r:id="rId4"/>
    <p:sldMasterId id="2147483805" r:id="rId5"/>
  </p:sldMasterIdLst>
  <p:notesMasterIdLst>
    <p:notesMasterId r:id="rId27"/>
  </p:notesMasterIdLst>
  <p:sldIdLst>
    <p:sldId id="256" r:id="rId6"/>
    <p:sldId id="406" r:id="rId7"/>
    <p:sldId id="319" r:id="rId8"/>
    <p:sldId id="275" r:id="rId9"/>
    <p:sldId id="303" r:id="rId10"/>
    <p:sldId id="336" r:id="rId11"/>
    <p:sldId id="337" r:id="rId12"/>
    <p:sldId id="338" r:id="rId13"/>
    <p:sldId id="263" r:id="rId14"/>
    <p:sldId id="403" r:id="rId15"/>
    <p:sldId id="402" r:id="rId16"/>
    <p:sldId id="404" r:id="rId17"/>
    <p:sldId id="405" r:id="rId18"/>
    <p:sldId id="385" r:id="rId19"/>
    <p:sldId id="326" r:id="rId20"/>
    <p:sldId id="374" r:id="rId21"/>
    <p:sldId id="259" r:id="rId22"/>
    <p:sldId id="380" r:id="rId23"/>
    <p:sldId id="316" r:id="rId24"/>
    <p:sldId id="401" r:id="rId25"/>
    <p:sldId id="379" r:id="rId26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FF0000"/>
    <a:srgbClr val="FF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5" autoAdjust="0"/>
    <p:restoredTop sz="94643" autoAdjust="0"/>
  </p:normalViewPr>
  <p:slideViewPr>
    <p:cSldViewPr>
      <p:cViewPr varScale="1">
        <p:scale>
          <a:sx n="72" d="100"/>
          <a:sy n="72" d="100"/>
        </p:scale>
        <p:origin x="-846" y="-96"/>
      </p:cViewPr>
      <p:guideLst>
        <p:guide orient="horz" pos="3566"/>
        <p:guide pos="567"/>
      </p:guideLst>
    </p:cSldViewPr>
  </p:slideViewPr>
  <p:outlineViewPr>
    <p:cViewPr>
      <p:scale>
        <a:sx n="33" d="100"/>
        <a:sy n="33" d="100"/>
      </p:scale>
      <p:origin x="0" y="900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image" Target="../media/image5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image" Target="../media/image6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image" Target="../media/image6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AB4AC2F5-0D3F-446F-B4AD-43BF7EC2C49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94FA56-7818-4A64-8646-A5F99AA005B6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92240-7512-4532-94D0-0A7603EBB1F1}" type="slidenum">
              <a:rPr lang="en-US" altLang="ja-JP" smtClean="0"/>
              <a:pPr/>
              <a:t>17</a:t>
            </a:fld>
            <a:endParaRPr lang="en-US" altLang="ja-JP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782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782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1137B5-AA1B-4E16-899D-62E6D234E642}" type="slidenum">
              <a:rPr lang="en-US" altLang="ja-JP" smtClean="0"/>
              <a:pPr/>
              <a:t>19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B397B4-3430-4CB7-B972-0F0FEC7D7DE0}" type="slidenum">
              <a:rPr lang="en-US" altLang="ja-JP"/>
              <a:pPr/>
              <a:t>20</a:t>
            </a:fld>
            <a:endParaRPr lang="en-US" altLang="ja-JP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9688" cy="3838575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sz="17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9F8D2-E342-4A5B-925F-97971ACB4566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FF56E4-835A-4F5B-9494-FD304BFDCB85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AC2F5-0D3F-446F-B4AD-43BF7EC2C492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845B0-36FB-4D5D-BD50-68DEABCDF1F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456B9-0D50-4366-8E31-C0F06224543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265AF-3ADD-407F-9002-4A0B5AB0F09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07B2FF-4F05-4D14-9660-BC96B9052346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69417-8255-4A61-B266-2F43B654298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52A49-554F-4524-A305-42AF8D44534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401FC-A5FD-496D-93E3-4E70A912D6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D3DAC-9728-4CDB-B896-ABED0EB7E8A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77606-36A1-4375-B6F4-67EE067B35C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CCDA5-177F-41AD-827B-EECEFABD791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8C41-FD58-4C42-A8D6-5FCC37291EF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4515C-443E-424A-A0AA-1ECFF9B950B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5DF34-8B46-4822-BE05-9EC3EE52873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4336B-B292-447A-A795-DAF9F182B4D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0E3E3-4E3A-4754-927A-0F884CE7E59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97B43-F882-4082-912D-9E07D32C1BE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8CA61-11C1-4BFB-B476-530B20D1F01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BF594-115B-43F4-BE83-85451681F35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C426-643A-4ECD-B137-16E4B3F3CB3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53E81-52C2-435F-A580-4A7365AD3B1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82446-2D0D-4104-A4A4-FC7D622F3BA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7AA84-B878-4F43-A09E-12795E9688C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47528-B82A-4C42-A7A8-FF35EA3A60B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E2129-FB3C-425D-A573-ACAC5C83F2E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67570-9B8D-484F-817C-59FE642C2CE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42D3D-5FA3-4520-98A7-11BC058FF34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F8BF-7DD9-419C-A2BC-0B95667D641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B3E6E-B74D-4C99-B8D4-BAD8FB5684D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D2889-8CA5-46AA-B540-D58FBAF9B17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290C3-D91F-4BBF-8C95-C854CC663DB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A25D7-4B7E-48EB-A499-639FCC2C81E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64847-9202-4A86-A01D-A1390AC97A1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A89F0-186D-4D65-A184-F2CAA2AAF04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250D7-5977-4D72-8AFE-F45BDD63A09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4B810-4DF7-4189-8B8B-C37232A85FB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8BB67-966F-438E-9E25-4D70C50507F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148FA-79EE-4C59-BFDE-8D74001AF8A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400B2-F07B-4F65-B2B1-448A2BA16EC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34C3C-8B5F-4C2D-901C-74CC4D5BB52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7B42D-B95C-4DCC-B1FC-D3913B38074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A093D-CAD3-44C3-9776-AFB752E3739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C60E7-9C60-4436-965D-1E8FCF947F6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357188" y="6619875"/>
            <a:ext cx="2133600" cy="47625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503C4-D7E4-4639-A9D9-1FB1713D43B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F1723-DD7E-4811-AE6E-C8168636C43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35451-4ECF-49CE-B8D0-9D11075181D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7188" y="65865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91300"/>
            <a:ext cx="33194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 dirty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96075" y="65881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1BE375-77BC-4745-BA07-56EB75E5DA5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81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717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77926F-0A46-4204-951F-A2319084C99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19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136A9E-18BD-49CE-8D88-699431BA678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69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369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389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08C1613-1981-4E80-AE41-8A71130A587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0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July  21, 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COSPAR 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E8D0A-6A72-42DA-876C-B0903C844BB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emf"/><Relationship Id="rId4" Type="http://schemas.openxmlformats.org/officeDocument/2006/relationships/image" Target="../media/image5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65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6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1.png"/><Relationship Id="rId2" Type="http://schemas.openxmlformats.org/officeDocument/2006/relationships/video" Target="file:///\\localhost\Users\imos\Presentations\snr_100tev.avi" TargetMode="External"/><Relationship Id="rId1" Type="http://schemas.openxmlformats.org/officeDocument/2006/relationships/video" Target="file:///\\localhost\Users\imos\Presentations\snr_gev.avi" TargetMode="Externa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59395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 dirty="0"/>
          </a:p>
        </p:txBody>
      </p:sp>
      <p:sp>
        <p:nvSpPr>
          <p:cNvPr id="5939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CACE7C-6026-4C03-AB41-3BDF5689484C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  <p:grpSp>
        <p:nvGrpSpPr>
          <p:cNvPr id="59397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-83"/>
            <a:chExt cx="5942" cy="4457"/>
          </a:xfrm>
        </p:grpSpPr>
        <p:pic>
          <p:nvPicPr>
            <p:cNvPr id="59403" name="Picture 17" descr="160554main_jsc2006e43519_hig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83"/>
              <a:ext cx="5942" cy="4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404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50" y="2160"/>
              <a:ext cx="1452" cy="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5" name="Line 19"/>
            <p:cNvSpPr>
              <a:spLocks noChangeShapeType="1"/>
            </p:cNvSpPr>
            <p:nvPr/>
          </p:nvSpPr>
          <p:spPr bwMode="auto">
            <a:xfrm>
              <a:off x="4111" y="2024"/>
              <a:ext cx="45" cy="13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406" name="Line 20"/>
            <p:cNvSpPr>
              <a:spLocks noChangeShapeType="1"/>
            </p:cNvSpPr>
            <p:nvPr/>
          </p:nvSpPr>
          <p:spPr bwMode="auto">
            <a:xfrm>
              <a:off x="4150" y="2012"/>
              <a:ext cx="1452" cy="13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5103" y="2160"/>
              <a:ext cx="449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CALET</a:t>
              </a:r>
            </a:p>
          </p:txBody>
        </p:sp>
      </p:grpSp>
      <p:sp>
        <p:nvSpPr>
          <p:cNvPr id="59398" name="Text Box 11"/>
          <p:cNvSpPr txBox="1">
            <a:spLocks noChangeArrowheads="1"/>
          </p:cNvSpPr>
          <p:nvPr/>
        </p:nvSpPr>
        <p:spPr bwMode="auto">
          <a:xfrm>
            <a:off x="2103438" y="65754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ja-JP"/>
          </a:p>
        </p:txBody>
      </p:sp>
      <p:sp>
        <p:nvSpPr>
          <p:cNvPr id="59399" name="Text Box 4"/>
          <p:cNvSpPr txBox="1">
            <a:spLocks noChangeArrowheads="1"/>
          </p:cNvSpPr>
          <p:nvPr/>
        </p:nvSpPr>
        <p:spPr bwMode="auto">
          <a:xfrm>
            <a:off x="250825" y="549275"/>
            <a:ext cx="86423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FFFF66"/>
                </a:solidFill>
                <a:latin typeface="Comic Sans MS" pitchFamily="66" charset="0"/>
              </a:rPr>
              <a:t>CALET </a:t>
            </a:r>
            <a:r>
              <a:rPr lang="en-US" altLang="ja-JP" sz="3200" b="1" dirty="0">
                <a:solidFill>
                  <a:srgbClr val="FFFF66"/>
                </a:solidFill>
                <a:latin typeface="Comic Sans MS" pitchFamily="66" charset="0"/>
              </a:rPr>
              <a:t>Mission </a:t>
            </a:r>
            <a:endParaRPr lang="en-US" altLang="ja-JP" sz="3200" b="1" dirty="0" smtClean="0">
              <a:solidFill>
                <a:srgbClr val="FFFF66"/>
              </a:solidFill>
              <a:latin typeface="Comic Sans MS" pitchFamily="66" charset="0"/>
            </a:endParaRPr>
          </a:p>
          <a:p>
            <a:pPr algn="ctr"/>
            <a:r>
              <a:rPr lang="en-US" altLang="ja-JP" sz="3200" b="1" dirty="0" smtClean="0">
                <a:solidFill>
                  <a:srgbClr val="FFFF66"/>
                </a:solidFill>
                <a:latin typeface="Comic Sans MS" pitchFamily="66" charset="0"/>
              </a:rPr>
              <a:t>for Japanese Experiment Module on ISS</a:t>
            </a:r>
            <a:endParaRPr lang="en-US" altLang="ja-JP" sz="3200" b="1" dirty="0">
              <a:solidFill>
                <a:srgbClr val="FFFF66"/>
              </a:solidFill>
              <a:latin typeface="ＭＳ Ｐゴシック" pitchFamily="50" charset="-128"/>
            </a:endParaRPr>
          </a:p>
          <a:p>
            <a:pPr algn="ctr"/>
            <a:endParaRPr lang="en-US" altLang="ja-JP" sz="3200" b="1" dirty="0">
              <a:solidFill>
                <a:srgbClr val="FFFF66"/>
              </a:solidFill>
              <a:latin typeface="ＭＳ Ｐゴシック" pitchFamily="50" charset="-128"/>
            </a:endParaRPr>
          </a:p>
          <a:p>
            <a:pPr algn="ctr"/>
            <a:endParaRPr lang="en-US" altLang="ja-JP" sz="3200" b="1" dirty="0">
              <a:solidFill>
                <a:srgbClr val="FFFF66"/>
              </a:solidFill>
              <a:latin typeface="ＭＳ Ｐゴシック" pitchFamily="50" charset="-128"/>
            </a:endParaRPr>
          </a:p>
          <a:p>
            <a:pPr algn="ctr"/>
            <a:endParaRPr lang="en-US" altLang="ja-JP" sz="3200" b="1" dirty="0">
              <a:solidFill>
                <a:srgbClr val="FFFF00"/>
              </a:solidFill>
              <a:latin typeface="ＭＳ Ｐゴシック" pitchFamily="50" charset="-128"/>
            </a:endParaRPr>
          </a:p>
        </p:txBody>
      </p:sp>
      <p:sp>
        <p:nvSpPr>
          <p:cNvPr id="59400" name="Text Box 5"/>
          <p:cNvSpPr txBox="1">
            <a:spLocks noChangeArrowheads="1"/>
          </p:cNvSpPr>
          <p:nvPr/>
        </p:nvSpPr>
        <p:spPr bwMode="auto">
          <a:xfrm>
            <a:off x="682626" y="4857760"/>
            <a:ext cx="7961340" cy="22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05000"/>
              </a:lnSpc>
            </a:pPr>
            <a:r>
              <a:rPr lang="ja-JP" altLang="en-US" sz="2000" b="1" dirty="0">
                <a:solidFill>
                  <a:schemeClr val="bg1"/>
                </a:solidFill>
              </a:rPr>
              <a:t>　　　　　　　　</a:t>
            </a:r>
            <a:endParaRPr lang="ja-JP" altLang="en-US" sz="2000" b="1" dirty="0">
              <a:solidFill>
                <a:srgbClr val="FFFF00"/>
              </a:solidFill>
              <a:latin typeface="ＭＳ Ｐゴシック" pitchFamily="50" charset="-128"/>
            </a:endParaRPr>
          </a:p>
          <a:p>
            <a:pPr algn="r">
              <a:lnSpc>
                <a:spcPct val="105000"/>
              </a:lnSpc>
            </a:pPr>
            <a:r>
              <a:rPr lang="en-US" altLang="ja-JP" sz="2800" b="1" dirty="0">
                <a:solidFill>
                  <a:srgbClr val="FFFF00"/>
                </a:solidFill>
                <a:latin typeface="Comic Sans MS" pitchFamily="66" charset="0"/>
              </a:rPr>
              <a:t>Shoji Torii</a:t>
            </a:r>
          </a:p>
          <a:p>
            <a:pPr algn="r">
              <a:lnSpc>
                <a:spcPct val="80000"/>
              </a:lnSpc>
            </a:pPr>
            <a:r>
              <a:rPr lang="en-US" altLang="ja-JP" b="1" dirty="0" smtClean="0">
                <a:solidFill>
                  <a:srgbClr val="FFFF00"/>
                </a:solidFill>
                <a:latin typeface="Comic Sans MS" pitchFamily="66" charset="0"/>
              </a:rPr>
              <a:t>on  behalf  of the CALET Mission Team</a:t>
            </a:r>
          </a:p>
          <a:p>
            <a:pPr algn="r">
              <a:lnSpc>
                <a:spcPts val="3000"/>
              </a:lnSpc>
            </a:pPr>
            <a:r>
              <a:rPr lang="en-US" altLang="ja-JP" b="1" dirty="0" err="1" smtClean="0">
                <a:solidFill>
                  <a:srgbClr val="FFFF00"/>
                </a:solidFill>
                <a:latin typeface="Comic Sans MS" pitchFamily="66" charset="0"/>
              </a:rPr>
              <a:t>Waseda</a:t>
            </a:r>
            <a:r>
              <a:rPr lang="en-US" altLang="ja-JP" b="1" dirty="0" smtClean="0">
                <a:solidFill>
                  <a:srgbClr val="FFFF00"/>
                </a:solidFill>
                <a:latin typeface="Comic Sans MS" pitchFamily="66" charset="0"/>
              </a:rPr>
              <a:t> University</a:t>
            </a:r>
          </a:p>
          <a:p>
            <a:pPr algn="r">
              <a:lnSpc>
                <a:spcPts val="3000"/>
              </a:lnSpc>
            </a:pPr>
            <a:r>
              <a:rPr lang="en-US" altLang="ja-JP" b="1" dirty="0" smtClean="0">
                <a:solidFill>
                  <a:srgbClr val="FFFF00"/>
                </a:solidFill>
                <a:latin typeface="Comic Sans MS" pitchFamily="66" charset="0"/>
              </a:rPr>
              <a:t> &amp; JAXA/Space Environment Utilization Center</a:t>
            </a:r>
          </a:p>
          <a:p>
            <a:pPr algn="r">
              <a:lnSpc>
                <a:spcPts val="3000"/>
              </a:lnSpc>
            </a:pPr>
            <a:r>
              <a:rPr lang="ja-JP" altLang="en-US" sz="2400" b="1" dirty="0" smtClean="0">
                <a:solidFill>
                  <a:srgbClr val="FFFF00"/>
                </a:solidFill>
                <a:latin typeface="ＭＳ Ｐゴシック" pitchFamily="50" charset="-128"/>
              </a:rPr>
              <a:t>　　</a:t>
            </a:r>
            <a:r>
              <a:rPr lang="ja-JP" altLang="en-US" sz="2400" b="1" dirty="0" smtClean="0">
                <a:solidFill>
                  <a:schemeClr val="bg1"/>
                </a:solidFill>
              </a:rPr>
              <a:t>　 　　　　　　　　　　　　　　　　　　　　　　　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9401" name="Picture 15" descr="D:\Documents\winshot\WinShot\WS000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3421074"/>
            <a:ext cx="2303463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2" name="Text Box 28"/>
          <p:cNvSpPr txBox="1">
            <a:spLocks noChangeArrowheads="1"/>
          </p:cNvSpPr>
          <p:nvPr/>
        </p:nvSpPr>
        <p:spPr bwMode="auto">
          <a:xfrm>
            <a:off x="7720013" y="3521078"/>
            <a:ext cx="858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</a:rPr>
              <a:t>CALET</a:t>
            </a:r>
          </a:p>
        </p:txBody>
      </p:sp>
      <p:pic>
        <p:nvPicPr>
          <p:cNvPr id="11265" name="Picture 1" descr="C:\Users\ShojiTorii\Desktop\UIシンボルマーク（ver.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43966" y="5929330"/>
            <a:ext cx="357190" cy="357190"/>
          </a:xfrm>
          <a:prstGeom prst="rect">
            <a:avLst/>
          </a:prstGeom>
          <a:noFill/>
        </p:spPr>
      </p:pic>
      <p:pic>
        <p:nvPicPr>
          <p:cNvPr id="20" name="Picture 2" descr="JAXA_logo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10605" y="6357958"/>
            <a:ext cx="533427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テキスト ボックス 21"/>
          <p:cNvSpPr txBox="1"/>
          <p:nvPr/>
        </p:nvSpPr>
        <p:spPr>
          <a:xfrm>
            <a:off x="142844" y="6286520"/>
            <a:ext cx="267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omic Sans MS" pitchFamily="66" charset="0"/>
              </a:rPr>
              <a:t>COSPAR  July 21, 2010</a:t>
            </a:r>
            <a:endParaRPr kumimoji="1" lang="ja-JP" alt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-32" y="3857628"/>
            <a:ext cx="4572000" cy="3000396"/>
            <a:chOff x="250825" y="2349500"/>
            <a:chExt cx="4321175" cy="2954338"/>
          </a:xfrm>
        </p:grpSpPr>
        <p:pic>
          <p:nvPicPr>
            <p:cNvPr id="23" name="Picture 15" descr="atic_sim_bf40_2y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825" y="2349500"/>
              <a:ext cx="4321175" cy="295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2555875" y="2924175"/>
              <a:ext cx="1079500" cy="1008063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ja-JP"/>
            </a:p>
          </p:txBody>
        </p:sp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1258888" y="4149725"/>
              <a:ext cx="1501775" cy="4762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2</a:t>
              </a:r>
              <a:r>
                <a:rPr lang="ja-JP" altLang="en-US" sz="1200"/>
                <a:t>　</a:t>
              </a:r>
              <a:r>
                <a:rPr lang="en-US" altLang="ja-JP" sz="1200"/>
                <a:t>years </a:t>
              </a:r>
              <a:r>
                <a:rPr lang="ja-JP" altLang="en-US" sz="1200"/>
                <a:t>（</a:t>
              </a:r>
              <a:r>
                <a:rPr lang="en-US" altLang="ja-JP" sz="1200"/>
                <a:t>BF=40) </a:t>
              </a:r>
            </a:p>
            <a:p>
              <a:r>
                <a:rPr lang="en-US" altLang="ja-JP" sz="1200"/>
                <a:t> or 5 years</a:t>
              </a:r>
              <a:r>
                <a:rPr lang="ja-JP" altLang="en-US" sz="1200"/>
                <a:t>（</a:t>
              </a:r>
              <a:r>
                <a:rPr lang="en-US" altLang="ja-JP" sz="1200"/>
                <a:t>BF=16)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906" y="-142900"/>
            <a:ext cx="8866094" cy="114300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Comic Sans MS" pitchFamily="66" charset="0"/>
              </a:rPr>
              <a:t>Electron (+ Positron) from Dark Matter Annihilation</a:t>
            </a:r>
            <a:endParaRPr lang="ja-JP" altLang="en-US" sz="2400" dirty="0">
              <a:latin typeface="Comic Sans MS" pitchFamily="66" charset="0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696075" y="6321409"/>
            <a:ext cx="2133600" cy="476250"/>
          </a:xfrm>
        </p:spPr>
        <p:txBody>
          <a:bodyPr/>
          <a:lstStyle/>
          <a:p>
            <a:fld id="{580F2E31-0D96-A645-BDCC-86FE43E8D888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8" name="図 7" descr="atic_simspec2y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049198"/>
            <a:ext cx="4037093" cy="2880000"/>
          </a:xfrm>
          <a:prstGeom prst="rect">
            <a:avLst/>
          </a:prstGeom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72000" y="5786454"/>
            <a:ext cx="3071834" cy="70788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+mn-ea"/>
              </a:rPr>
              <a:t>Dark Matter detection capability by CALET</a:t>
            </a:r>
            <a:endParaRPr lang="ja-JP" altLang="en-US" sz="2000" b="1" dirty="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pic>
        <p:nvPicPr>
          <p:cNvPr id="15" name="図 14" descr="atic_fig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9364" y="785794"/>
            <a:ext cx="4311020" cy="288000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1131455" y="1235317"/>
            <a:ext cx="1946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Chang et al. </a:t>
            </a:r>
            <a:r>
              <a:rPr lang="en-US" altLang="ja-JP" dirty="0" smtClean="0"/>
              <a:t>(2008)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66992" y="714356"/>
            <a:ext cx="3348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Expected energy </a:t>
            </a:r>
            <a:r>
              <a:rPr lang="en-US" altLang="ja-JP" dirty="0" smtClean="0">
                <a:solidFill>
                  <a:srgbClr val="0000FF"/>
                </a:solidFill>
              </a:rPr>
              <a:t>spectrum from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Kaluza</a:t>
            </a:r>
            <a:r>
              <a:rPr lang="en-US" altLang="ja-JP" dirty="0" smtClean="0">
                <a:solidFill>
                  <a:srgbClr val="0000FF"/>
                </a:solidFill>
              </a:rPr>
              <a:t>-Klein Dark Matter (m=620GeV)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3714744" y="1285860"/>
            <a:ext cx="1564207" cy="42393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000628" y="4857760"/>
            <a:ext cx="4329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Expected 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+e</a:t>
            </a:r>
            <a:r>
              <a:rPr lang="en-US" altLang="ja-JP" baseline="30000" dirty="0" smtClean="0"/>
              <a:t>+</a:t>
            </a:r>
            <a:r>
              <a:rPr lang="ja-JP" altLang="en-US" dirty="0" smtClean="0"/>
              <a:t> </a:t>
            </a:r>
            <a:r>
              <a:rPr lang="en-US" altLang="ja-JP" dirty="0" smtClean="0"/>
              <a:t>energy spectrum by CALET i</a:t>
            </a:r>
            <a:r>
              <a:rPr kumimoji="1" lang="en-US" altLang="ja-JP" dirty="0" smtClean="0"/>
              <a:t>n case of the ATIC observation</a:t>
            </a:r>
            <a:endParaRPr kumimoji="1" lang="ja-JP" altLang="en-US" dirty="0"/>
          </a:p>
        </p:txBody>
      </p:sp>
      <p:sp>
        <p:nvSpPr>
          <p:cNvPr id="26" name="下矢印 25"/>
          <p:cNvSpPr/>
          <p:nvPr/>
        </p:nvSpPr>
        <p:spPr>
          <a:xfrm>
            <a:off x="6858016" y="1571612"/>
            <a:ext cx="261130" cy="490348"/>
          </a:xfrm>
          <a:prstGeom prst="down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左矢印 26"/>
          <p:cNvSpPr/>
          <p:nvPr/>
        </p:nvSpPr>
        <p:spPr>
          <a:xfrm>
            <a:off x="4395790" y="4643446"/>
            <a:ext cx="533400" cy="249274"/>
          </a:xfrm>
          <a:prstGeom prst="lef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572132" y="3929066"/>
            <a:ext cx="2284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Boost Factor ~200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Comic Sans MS" pitchFamily="66" charset="0"/>
              </a:rPr>
              <a:t>Electron and Positron  from Dark Matter Decay</a:t>
            </a:r>
            <a:endParaRPr lang="ja-JP" altLang="en-US" sz="2400" dirty="0">
              <a:latin typeface="Comic Sans MS" pitchFamily="66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FBA0-9AC3-DA46-8B78-8F8C9AD52711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000240"/>
            <a:ext cx="4558689" cy="28800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00034" y="1142984"/>
            <a:ext cx="3714776" cy="1015663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Comic Sans MS" pitchFamily="66" charset="0"/>
              </a:rPr>
              <a:t>Decay Mode: D.M. -&gt; </a:t>
            </a:r>
            <a:r>
              <a:rPr kumimoji="1" lang="en-US" altLang="ja-JP" sz="2000" dirty="0" err="1" smtClean="0">
                <a:latin typeface="Comic Sans MS" pitchFamily="66" charset="0"/>
              </a:rPr>
              <a:t>l</a:t>
            </a:r>
            <a:r>
              <a:rPr kumimoji="1" lang="en-US" altLang="ja-JP" sz="2000" baseline="30000" dirty="0" err="1" smtClean="0">
                <a:latin typeface="Comic Sans MS" pitchFamily="66" charset="0"/>
              </a:rPr>
              <a:t>+</a:t>
            </a:r>
            <a:r>
              <a:rPr kumimoji="1" lang="en-US" altLang="ja-JP" sz="2000" dirty="0" err="1" smtClean="0">
                <a:latin typeface="Comic Sans MS" pitchFamily="66" charset="0"/>
              </a:rPr>
              <a:t>l</a:t>
            </a:r>
            <a:r>
              <a:rPr kumimoji="1" lang="en-US" altLang="ja-JP" sz="2000" baseline="30000" dirty="0" err="1" smtClean="0">
                <a:latin typeface="Comic Sans MS" pitchFamily="66" charset="0"/>
              </a:rPr>
              <a:t>-</a:t>
            </a:r>
            <a:r>
              <a:rPr lang="en-US" altLang="ja-JP" sz="2000" dirty="0" err="1" smtClean="0">
                <a:latin typeface="Comic Sans MS" pitchFamily="66" charset="0"/>
              </a:rPr>
              <a:t>ν</a:t>
            </a:r>
            <a:endParaRPr lang="en-US" altLang="ja-JP" sz="2000" dirty="0" smtClean="0">
              <a:latin typeface="Comic Sans MS" pitchFamily="66" charset="0"/>
            </a:endParaRPr>
          </a:p>
          <a:p>
            <a:r>
              <a:rPr lang="en-US" altLang="ja-JP" sz="2000" dirty="0" smtClean="0">
                <a:latin typeface="Comic Sans MS" pitchFamily="66" charset="0"/>
              </a:rPr>
              <a:t>Mass: M</a:t>
            </a:r>
            <a:r>
              <a:rPr lang="en-US" altLang="ja-JP" sz="2000" baseline="-25000" dirty="0" smtClean="0">
                <a:latin typeface="Comic Sans MS" pitchFamily="66" charset="0"/>
              </a:rPr>
              <a:t>D.M.</a:t>
            </a:r>
            <a:r>
              <a:rPr lang="en-US" altLang="ja-JP" sz="2000" dirty="0" smtClean="0">
                <a:latin typeface="Comic Sans MS" pitchFamily="66" charset="0"/>
              </a:rPr>
              <a:t>=</a:t>
            </a:r>
            <a:r>
              <a:rPr kumimoji="1" lang="en-US" altLang="ja-JP" sz="2000" dirty="0" smtClean="0">
                <a:latin typeface="Comic Sans MS" pitchFamily="66" charset="0"/>
              </a:rPr>
              <a:t>2.5TeV</a:t>
            </a:r>
            <a:endParaRPr lang="en-US" altLang="ja-JP" sz="2000" dirty="0" smtClean="0">
              <a:latin typeface="Comic Sans MS" pitchFamily="66" charset="0"/>
            </a:endParaRPr>
          </a:p>
          <a:p>
            <a:r>
              <a:rPr lang="en-US" altLang="ja-JP" sz="2000" dirty="0" smtClean="0">
                <a:latin typeface="Comic Sans MS" pitchFamily="66" charset="0"/>
              </a:rPr>
              <a:t>Decay Time: </a:t>
            </a:r>
            <a:r>
              <a:rPr lang="en-US" altLang="ja-JP" sz="2000" dirty="0" err="1" smtClean="0">
                <a:latin typeface="Comic Sans MS" pitchFamily="66" charset="0"/>
              </a:rPr>
              <a:t>τ</a:t>
            </a:r>
            <a:r>
              <a:rPr lang="en-US" altLang="ja-JP" sz="2000" baseline="-25000" dirty="0" err="1" smtClean="0">
                <a:latin typeface="Comic Sans MS" pitchFamily="66" charset="0"/>
              </a:rPr>
              <a:t>D.M</a:t>
            </a:r>
            <a:r>
              <a:rPr lang="en-US" altLang="ja-JP" sz="2000" baseline="-25000" dirty="0" smtClean="0">
                <a:latin typeface="Comic Sans MS" pitchFamily="66" charset="0"/>
              </a:rPr>
              <a:t>.</a:t>
            </a:r>
            <a:r>
              <a:rPr lang="en-US" altLang="ja-JP" sz="2000" dirty="0" smtClean="0">
                <a:latin typeface="Comic Sans MS" pitchFamily="66" charset="0"/>
              </a:rPr>
              <a:t> = 2.1x10</a:t>
            </a:r>
            <a:r>
              <a:rPr lang="en-US" altLang="ja-JP" sz="2000" baseline="30000" dirty="0" smtClean="0">
                <a:latin typeface="Comic Sans MS" pitchFamily="66" charset="0"/>
              </a:rPr>
              <a:t>26</a:t>
            </a:r>
            <a:r>
              <a:rPr lang="en-US" altLang="ja-JP" sz="2000" dirty="0" smtClean="0">
                <a:latin typeface="Comic Sans MS" pitchFamily="66" charset="0"/>
              </a:rPr>
              <a:t> </a:t>
            </a:r>
            <a:r>
              <a:rPr lang="en-US" altLang="ja-JP" sz="2000" dirty="0" err="1" smtClean="0">
                <a:latin typeface="Comic Sans MS" pitchFamily="66" charset="0"/>
              </a:rPr>
              <a:t>s</a:t>
            </a:r>
            <a:endParaRPr kumimoji="1" lang="ja-JP" altLang="en-US" sz="2000" dirty="0">
              <a:latin typeface="Comic Sans MS" pitchFamily="66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85984" y="6215082"/>
            <a:ext cx="189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Ibarra et al. (2010)</a:t>
            </a:r>
            <a:endParaRPr kumimoji="1" lang="ja-JP" altLang="en-US" dirty="0"/>
          </a:p>
        </p:txBody>
      </p:sp>
      <p:pic>
        <p:nvPicPr>
          <p:cNvPr id="12" name="図 11" descr="dm2lnu_pos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3429000"/>
            <a:ext cx="4265256" cy="2821289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822326" y="2786058"/>
            <a:ext cx="324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Expected e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/(e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+e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)</a:t>
            </a:r>
            <a:r>
              <a:rPr lang="ja-JP" altLang="en-US" dirty="0" smtClean="0"/>
              <a:t> </a:t>
            </a:r>
            <a:r>
              <a:rPr lang="en-US" altLang="ja-JP" dirty="0" smtClean="0"/>
              <a:t>ratio by a</a:t>
            </a:r>
          </a:p>
          <a:p>
            <a:r>
              <a:rPr lang="en-US" altLang="ja-JP" dirty="0" smtClean="0"/>
              <a:t> theory and the observed data</a:t>
            </a:r>
            <a:endParaRPr kumimoji="1" lang="ja-JP" altLang="en-US" dirty="0"/>
          </a:p>
        </p:txBody>
      </p:sp>
      <p:sp>
        <p:nvSpPr>
          <p:cNvPr id="17" name="下矢印 16"/>
          <p:cNvSpPr/>
          <p:nvPr/>
        </p:nvSpPr>
        <p:spPr>
          <a:xfrm>
            <a:off x="2134131" y="2293627"/>
            <a:ext cx="151853" cy="4209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>
            <a:off x="4402102" y="1714488"/>
            <a:ext cx="339795" cy="1855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72000" y="5000636"/>
            <a:ext cx="45720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ja-JP" sz="2000" dirty="0" smtClean="0">
                <a:solidFill>
                  <a:srgbClr val="0070C0"/>
                </a:solidFill>
                <a:latin typeface="Comic Sans MS" pitchFamily="66" charset="0"/>
              </a:rPr>
              <a:t>Observation in the trans-</a:t>
            </a:r>
            <a:r>
              <a:rPr lang="en-US" altLang="ja-JP" sz="2000" dirty="0" err="1" smtClean="0">
                <a:solidFill>
                  <a:srgbClr val="0070C0"/>
                </a:solidFill>
                <a:latin typeface="Comic Sans MS" pitchFamily="66" charset="0"/>
              </a:rPr>
              <a:t>TeV</a:t>
            </a:r>
            <a:r>
              <a:rPr lang="en-US" altLang="ja-JP" sz="2000" dirty="0" smtClean="0">
                <a:solidFill>
                  <a:srgbClr val="0070C0"/>
                </a:solidFill>
                <a:latin typeface="Comic Sans MS" pitchFamily="66" charset="0"/>
              </a:rPr>
              <a:t> region</a:t>
            </a:r>
          </a:p>
          <a:p>
            <a:pPr>
              <a:lnSpc>
                <a:spcPts val="3200"/>
              </a:lnSpc>
            </a:pP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ja-JP" altLang="en-US" sz="2000" dirty="0" smtClean="0">
                <a:solidFill>
                  <a:srgbClr val="FF0000"/>
                </a:solidFill>
                <a:latin typeface="Comic Sans MS" pitchFamily="66" charset="0"/>
              </a:rPr>
              <a:t>　　　　　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Dark Matter signal</a:t>
            </a:r>
            <a:endParaRPr kumimoji="1" lang="ja-JP" altLang="en-US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214942" y="1285860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Expected  e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-</a:t>
            </a:r>
            <a:r>
              <a:rPr lang="en-US" altLang="ja-JP" dirty="0" smtClean="0">
                <a:solidFill>
                  <a:srgbClr val="FF0000"/>
                </a:solidFill>
              </a:rPr>
              <a:t>+e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+  </a:t>
            </a:r>
            <a:r>
              <a:rPr lang="en-US" altLang="ja-JP" dirty="0" smtClean="0">
                <a:solidFill>
                  <a:srgbClr val="FF0000"/>
                </a:solidFill>
              </a:rPr>
              <a:t>energy spectrum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by CALET observation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4775836" y="5589555"/>
            <a:ext cx="642942" cy="1603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latin typeface="Comic Sans MS" pitchFamily="66" charset="0"/>
              </a:rPr>
              <a:t>Extragalactic Diffuse Gamma-rays from Dark Matter Decay</a:t>
            </a:r>
            <a:endParaRPr lang="ja-JP" altLang="en-US" sz="2800" dirty="0">
              <a:latin typeface="Comic Sans MS" pitchFamily="66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FBA0-9AC3-DA46-8B78-8F8C9AD52711}" type="slidenum">
              <a:rPr lang="ja-JP" altLang="en-US" smtClean="0"/>
              <a:pPr/>
              <a:t>12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675" y="2714620"/>
            <a:ext cx="5040680" cy="324000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00034" y="6072206"/>
            <a:ext cx="189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Ibarra et al. (2010)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85918" y="3247611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EGRET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14942" y="1428736"/>
            <a:ext cx="3637204" cy="7082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ja-JP" sz="2400" dirty="0" smtClean="0">
                <a:latin typeface="Comic Sans MS" pitchFamily="66" charset="0"/>
              </a:rPr>
              <a:t>Extra-galactic diffuse gamma-rays</a:t>
            </a:r>
            <a:endParaRPr kumimoji="1" lang="ja-JP" altLang="en-US" sz="2400" dirty="0">
              <a:latin typeface="Comic Sans MS" pitchFamily="66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86380" y="2214554"/>
            <a:ext cx="3714776" cy="27699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Catriel" pitchFamily="2" charset="0"/>
              </a:rPr>
              <a:t>Extragalactic background</a:t>
            </a:r>
          </a:p>
          <a:p>
            <a:r>
              <a:rPr lang="en-US" altLang="ja-JP" sz="2400" dirty="0" smtClean="0">
                <a:latin typeface="Catriel" pitchFamily="2" charset="0"/>
              </a:rPr>
              <a:t>               +</a:t>
            </a:r>
            <a:endParaRPr kumimoji="1" lang="en-US" altLang="ja-JP" sz="2400" dirty="0" smtClean="0">
              <a:latin typeface="Catriel" pitchFamily="2" charset="0"/>
            </a:endParaRPr>
          </a:p>
          <a:p>
            <a:r>
              <a:rPr lang="en-US" altLang="ja-JP" dirty="0" smtClean="0">
                <a:solidFill>
                  <a:srgbClr val="0070C0"/>
                </a:solidFill>
                <a:latin typeface="Catriel" pitchFamily="2" charset="0"/>
              </a:rPr>
              <a:t>Gamma-rays by  inverse Compton scattering of the  electrons and positrons from DM decay</a:t>
            </a:r>
            <a:r>
              <a:rPr lang="en-US" altLang="ja-JP" dirty="0" smtClean="0">
                <a:latin typeface="Catriel" pitchFamily="2" charset="0"/>
              </a:rPr>
              <a:t> with the inter-stellar and extragalactic  photons</a:t>
            </a:r>
          </a:p>
          <a:p>
            <a:r>
              <a:rPr kumimoji="1" lang="en-US" altLang="ja-JP" sz="2400" dirty="0" smtClean="0">
                <a:latin typeface="Catriel" pitchFamily="2" charset="0"/>
              </a:rPr>
              <a:t>               </a:t>
            </a:r>
            <a:r>
              <a:rPr lang="en-US" altLang="ja-JP" sz="2400" dirty="0" smtClean="0">
                <a:latin typeface="Catriel" pitchFamily="2" charset="0"/>
              </a:rPr>
              <a:t>+</a:t>
            </a:r>
            <a:endParaRPr kumimoji="1" lang="en-US" altLang="ja-JP" sz="2400" dirty="0" smtClean="0">
              <a:latin typeface="Catriel" pitchFamily="2" charset="0"/>
            </a:endParaRPr>
          </a:p>
          <a:p>
            <a:r>
              <a:rPr lang="en-US" altLang="ja-JP" dirty="0" smtClean="0">
                <a:solidFill>
                  <a:srgbClr val="0070C0"/>
                </a:solidFill>
                <a:latin typeface="Catriel" pitchFamily="2" charset="0"/>
              </a:rPr>
              <a:t>Gamma-rays from DM </a:t>
            </a:r>
            <a:endParaRPr kumimoji="1" lang="en-US" altLang="ja-JP" dirty="0" smtClean="0">
              <a:solidFill>
                <a:srgbClr val="0070C0"/>
              </a:solidFill>
              <a:latin typeface="Catriel" pitchFamily="2" charset="0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4286248" y="1571612"/>
            <a:ext cx="428628" cy="2857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矢印コネクタ 22"/>
          <p:cNvCxnSpPr/>
          <p:nvPr/>
        </p:nvCxnSpPr>
        <p:spPr>
          <a:xfrm rot="5400000">
            <a:off x="4047375" y="3764602"/>
            <a:ext cx="662603" cy="1848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428596" y="1341767"/>
            <a:ext cx="3643338" cy="1015663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Comic Sans MS" pitchFamily="66" charset="0"/>
              </a:rPr>
              <a:t>Decay Mode: D.M. -&gt; </a:t>
            </a:r>
            <a:r>
              <a:rPr lang="en-US" altLang="ja-JP" sz="2000" dirty="0" err="1" smtClean="0">
                <a:latin typeface="Comic Sans MS" pitchFamily="66" charset="0"/>
              </a:rPr>
              <a:t>l</a:t>
            </a:r>
            <a:r>
              <a:rPr lang="en-US" altLang="ja-JP" sz="2000" baseline="30000" dirty="0" err="1" smtClean="0">
                <a:latin typeface="Comic Sans MS" pitchFamily="66" charset="0"/>
              </a:rPr>
              <a:t>+</a:t>
            </a:r>
            <a:r>
              <a:rPr lang="en-US" altLang="ja-JP" sz="2000" dirty="0" err="1" smtClean="0">
                <a:latin typeface="Comic Sans MS" pitchFamily="66" charset="0"/>
              </a:rPr>
              <a:t>l</a:t>
            </a:r>
            <a:r>
              <a:rPr lang="en-US" altLang="ja-JP" sz="2000" baseline="30000" dirty="0" smtClean="0">
                <a:latin typeface="Comic Sans MS" pitchFamily="66" charset="0"/>
              </a:rPr>
              <a:t>-</a:t>
            </a:r>
            <a:r>
              <a:rPr lang="en-US" altLang="ja-JP" sz="2000" dirty="0" smtClean="0">
                <a:latin typeface="Comic Sans MS" pitchFamily="66" charset="0"/>
              </a:rPr>
              <a:t>ν</a:t>
            </a:r>
          </a:p>
          <a:p>
            <a:r>
              <a:rPr lang="en-US" altLang="ja-JP" sz="2000" dirty="0" smtClean="0">
                <a:latin typeface="Comic Sans MS" pitchFamily="66" charset="0"/>
              </a:rPr>
              <a:t>Mass: M</a:t>
            </a:r>
            <a:r>
              <a:rPr lang="en-US" altLang="ja-JP" sz="2000" baseline="-25000" dirty="0" smtClean="0">
                <a:latin typeface="Comic Sans MS" pitchFamily="66" charset="0"/>
              </a:rPr>
              <a:t>D.M.</a:t>
            </a:r>
            <a:r>
              <a:rPr lang="en-US" altLang="ja-JP" sz="2000" dirty="0" smtClean="0">
                <a:latin typeface="Comic Sans MS" pitchFamily="66" charset="0"/>
              </a:rPr>
              <a:t>=2.5TeV</a:t>
            </a:r>
          </a:p>
          <a:p>
            <a:r>
              <a:rPr lang="en-US" altLang="ja-JP" sz="2000" dirty="0" smtClean="0">
                <a:latin typeface="Comic Sans MS" pitchFamily="66" charset="0"/>
              </a:rPr>
              <a:t>Decay Time: </a:t>
            </a:r>
            <a:r>
              <a:rPr lang="en-US" altLang="ja-JP" sz="2000" dirty="0" err="1" smtClean="0">
                <a:latin typeface="Comic Sans MS" pitchFamily="66" charset="0"/>
              </a:rPr>
              <a:t>τ</a:t>
            </a:r>
            <a:r>
              <a:rPr lang="en-US" altLang="ja-JP" sz="2000" baseline="-25000" dirty="0" err="1" smtClean="0">
                <a:latin typeface="Comic Sans MS" pitchFamily="66" charset="0"/>
              </a:rPr>
              <a:t>D.M</a:t>
            </a:r>
            <a:r>
              <a:rPr lang="en-US" altLang="ja-JP" sz="2000" baseline="-25000" dirty="0" smtClean="0">
                <a:latin typeface="Comic Sans MS" pitchFamily="66" charset="0"/>
              </a:rPr>
              <a:t>.</a:t>
            </a:r>
            <a:r>
              <a:rPr lang="en-US" altLang="ja-JP" sz="2000" dirty="0" smtClean="0">
                <a:latin typeface="Comic Sans MS" pitchFamily="66" charset="0"/>
              </a:rPr>
              <a:t> = 2.1x10</a:t>
            </a:r>
            <a:r>
              <a:rPr lang="en-US" altLang="ja-JP" sz="2000" baseline="30000" dirty="0" smtClean="0">
                <a:latin typeface="Comic Sans MS" pitchFamily="66" charset="0"/>
              </a:rPr>
              <a:t>26</a:t>
            </a:r>
            <a:r>
              <a:rPr lang="en-US" altLang="ja-JP" sz="2000" dirty="0" smtClean="0">
                <a:latin typeface="Comic Sans MS" pitchFamily="66" charset="0"/>
              </a:rPr>
              <a:t> s</a:t>
            </a:r>
            <a:endParaRPr lang="ja-JP" altLang="en-US" sz="2000" dirty="0">
              <a:latin typeface="Comic Sans MS" pitchFamily="66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86380" y="5148123"/>
            <a:ext cx="4000496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000" dirty="0" smtClean="0">
                <a:solidFill>
                  <a:srgbClr val="0070C0"/>
                </a:solidFill>
                <a:latin typeface="Comic Sans MS" pitchFamily="66" charset="0"/>
              </a:rPr>
              <a:t>Observation in the sub-</a:t>
            </a:r>
            <a:r>
              <a:rPr lang="en-US" altLang="ja-JP" sz="2000" dirty="0" err="1" smtClean="0">
                <a:solidFill>
                  <a:srgbClr val="0070C0"/>
                </a:solidFill>
                <a:latin typeface="Comic Sans MS" pitchFamily="66" charset="0"/>
              </a:rPr>
              <a:t>TeV</a:t>
            </a:r>
            <a:endParaRPr lang="en-US" altLang="ja-JP" sz="20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lnSpc>
                <a:spcPts val="2200"/>
              </a:lnSpc>
            </a:pPr>
            <a:r>
              <a:rPr lang="en-US" altLang="ja-JP" sz="2000" dirty="0" smtClean="0">
                <a:solidFill>
                  <a:srgbClr val="0070C0"/>
                </a:solidFill>
                <a:latin typeface="Comic Sans MS" pitchFamily="66" charset="0"/>
              </a:rPr>
              <a:t> region </a:t>
            </a:r>
          </a:p>
          <a:p>
            <a:pPr>
              <a:lnSpc>
                <a:spcPts val="3200"/>
              </a:lnSpc>
            </a:pP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ja-JP" altLang="en-US" sz="2000" dirty="0" smtClean="0">
                <a:solidFill>
                  <a:srgbClr val="FF0000"/>
                </a:solidFill>
                <a:latin typeface="Comic Sans MS" pitchFamily="66" charset="0"/>
              </a:rPr>
              <a:t>　　　　　</a:t>
            </a:r>
            <a:endParaRPr kumimoji="1" lang="ja-JP" altLang="en-US" sz="2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0" name="日付プレースホルダ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27" name="正方形/長方形 26"/>
          <p:cNvSpPr/>
          <p:nvPr/>
        </p:nvSpPr>
        <p:spPr>
          <a:xfrm>
            <a:off x="2786050" y="4888355"/>
            <a:ext cx="2220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Comic Sans MS" pitchFamily="66" charset="0"/>
              </a:rPr>
              <a:t>Dark Matter signal</a:t>
            </a:r>
            <a:endParaRPr lang="ja-JP" altLang="en-US" dirty="0"/>
          </a:p>
        </p:txBody>
      </p:sp>
      <p:sp>
        <p:nvSpPr>
          <p:cNvPr id="29" name="U ターン矢印 28"/>
          <p:cNvSpPr/>
          <p:nvPr/>
        </p:nvSpPr>
        <p:spPr>
          <a:xfrm>
            <a:off x="3857620" y="5500702"/>
            <a:ext cx="3071834" cy="55405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5000"/>
              <a:gd name="adj5" fmla="val 75000"/>
            </a:avLst>
          </a:prstGeom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/>
          <a:lstStyle/>
          <a:p>
            <a:r>
              <a:rPr lang="en-US" altLang="ja-JP" sz="3200" dirty="0" smtClean="0">
                <a:latin typeface="Comic Sans MS" pitchFamily="66" charset="0"/>
              </a:rPr>
              <a:t>Gamma-ray line from Dark Matter </a:t>
            </a:r>
            <a:endParaRPr lang="ja-JP" altLang="en-US" sz="3200" dirty="0">
              <a:latin typeface="Comic Sans MS" pitchFamily="66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071670" y="5429264"/>
            <a:ext cx="278608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Expected gamma-ray line for DM (m=820 </a:t>
            </a:r>
            <a:r>
              <a:rPr lang="en-US" altLang="ja-JP" sz="1400" dirty="0" err="1" smtClean="0"/>
              <a:t>GeV</a:t>
            </a:r>
            <a:r>
              <a:rPr lang="en-US" altLang="ja-JP" sz="1400" dirty="0" smtClean="0"/>
              <a:t>) annihilation  by CALET observation</a:t>
            </a:r>
            <a:endParaRPr lang="en-US" altLang="ja-JP" sz="1400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85720" y="3329889"/>
            <a:ext cx="50006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Excellent energy resolution with CALET </a:t>
            </a:r>
            <a:r>
              <a:rPr lang="ja-JP" altLang="en-US" sz="2000" dirty="0" smtClean="0">
                <a:solidFill>
                  <a:srgbClr val="FF0000"/>
                </a:solidFill>
                <a:latin typeface="Comic Sans MS" pitchFamily="66" charset="0"/>
              </a:rPr>
              <a:t>（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~2%</a:t>
            </a:r>
            <a:r>
              <a:rPr lang="ja-JP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：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10GeV</a:t>
            </a:r>
            <a:r>
              <a:rPr lang="ja-JP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〜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10TeV</a:t>
            </a:r>
            <a:r>
              <a:rPr lang="ja-JP" altLang="en-US" sz="2000" dirty="0" smtClean="0">
                <a:solidFill>
                  <a:srgbClr val="FF0000"/>
                </a:solidFill>
                <a:latin typeface="Comic Sans MS" pitchFamily="66" charset="0"/>
              </a:rPr>
              <a:t>）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endParaRPr lang="en-US" altLang="ja-JP" sz="2000" dirty="0">
              <a:solidFill>
                <a:srgbClr val="FF0000"/>
              </a:solidFill>
            </a:endParaRPr>
          </a:p>
          <a:p>
            <a:pPr>
              <a:buFont typeface="Symbol" charset="2"/>
              <a:buNone/>
            </a:pPr>
            <a:r>
              <a:rPr lang="en-US" altLang="ja-JP" sz="2400" dirty="0" smtClean="0">
                <a:solidFill>
                  <a:srgbClr val="0000FF"/>
                </a:solidFill>
              </a:rPr>
              <a:t>        </a:t>
            </a:r>
            <a:endParaRPr lang="en-US" altLang="ja-JP" sz="2000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143108" y="6143644"/>
            <a:ext cx="232146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(ref. Bergstrom et al. 2001)</a:t>
            </a:r>
          </a:p>
        </p:txBody>
      </p:sp>
      <p:grpSp>
        <p:nvGrpSpPr>
          <p:cNvPr id="3" name="図形グループ 19"/>
          <p:cNvGrpSpPr/>
          <p:nvPr/>
        </p:nvGrpSpPr>
        <p:grpSpPr>
          <a:xfrm>
            <a:off x="4786314" y="3729396"/>
            <a:ext cx="3838463" cy="2700000"/>
            <a:chOff x="11334331" y="16611645"/>
            <a:chExt cx="3838463" cy="2700000"/>
          </a:xfrm>
        </p:grpSpPr>
        <p:pic>
          <p:nvPicPr>
            <p:cNvPr id="21" name="Picture 6" descr="simspec_dm820GeV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334331" y="16611645"/>
              <a:ext cx="3838463" cy="27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12529465" y="17286115"/>
              <a:ext cx="1447098" cy="5847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600" dirty="0" smtClean="0">
                  <a:latin typeface="+mn-lt"/>
                  <a:ea typeface="+mn-ea"/>
                </a:rPr>
                <a:t>2yr </a:t>
              </a:r>
              <a:r>
                <a:rPr lang="ja-JP" altLang="en-US" sz="1600" dirty="0" smtClean="0">
                  <a:latin typeface="+mn-lt"/>
                  <a:ea typeface="+mn-ea"/>
                </a:rPr>
                <a:t>（</a:t>
              </a:r>
              <a:r>
                <a:rPr lang="en-US" altLang="ja-JP" sz="1600" dirty="0">
                  <a:latin typeface="+mn-lt"/>
                  <a:ea typeface="+mn-ea"/>
                </a:rPr>
                <a:t>BF=5) </a:t>
              </a:r>
              <a:endParaRPr lang="en-US" altLang="ja-JP" sz="1600" dirty="0" smtClean="0">
                <a:latin typeface="+mn-lt"/>
                <a:ea typeface="+mn-ea"/>
              </a:endParaRPr>
            </a:p>
            <a:p>
              <a:r>
                <a:rPr lang="en-US" altLang="ja-JP" sz="1600" dirty="0" smtClean="0">
                  <a:latin typeface="+mn-lt"/>
                </a:rPr>
                <a:t>o</a:t>
              </a:r>
              <a:r>
                <a:rPr lang="en-US" altLang="ja-JP" sz="1600" dirty="0" smtClean="0">
                  <a:latin typeface="+mn-lt"/>
                  <a:ea typeface="+mn-ea"/>
                </a:rPr>
                <a:t>r 5yr </a:t>
              </a:r>
              <a:r>
                <a:rPr lang="ja-JP" altLang="en-US" sz="1600" dirty="0" smtClean="0">
                  <a:latin typeface="+mn-lt"/>
                  <a:ea typeface="+mn-ea"/>
                </a:rPr>
                <a:t>（</a:t>
              </a:r>
              <a:r>
                <a:rPr lang="en-US" altLang="ja-JP" sz="1600" dirty="0">
                  <a:latin typeface="+mn-lt"/>
                  <a:ea typeface="+mn-ea"/>
                </a:rPr>
                <a:t>BF=2)</a:t>
              </a:r>
              <a:endParaRPr lang="ja-JP" altLang="en-US" sz="1600" dirty="0">
                <a:latin typeface="+mn-lt"/>
                <a:ea typeface="+mn-ea"/>
              </a:endParaRPr>
            </a:p>
          </p:txBody>
        </p:sp>
        <p:sp>
          <p:nvSpPr>
            <p:cNvPr id="23" name="Oval 13"/>
            <p:cNvSpPr>
              <a:spLocks noChangeArrowheads="1"/>
            </p:cNvSpPr>
            <p:nvPr/>
          </p:nvSpPr>
          <p:spPr bwMode="auto">
            <a:xfrm>
              <a:off x="14023612" y="17293153"/>
              <a:ext cx="569740" cy="151288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5" name="右矢印 24"/>
          <p:cNvSpPr/>
          <p:nvPr/>
        </p:nvSpPr>
        <p:spPr>
          <a:xfrm flipV="1">
            <a:off x="428596" y="4286256"/>
            <a:ext cx="471516" cy="2297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008809" y="4096303"/>
            <a:ext cx="3643338" cy="642942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>
              <a:buFont typeface="Symbol" charset="2"/>
              <a:buNone/>
            </a:pPr>
            <a:r>
              <a:rPr lang="en-US" altLang="ja-JP" dirty="0" smtClean="0">
                <a:solidFill>
                  <a:srgbClr val="0000FF"/>
                </a:solidFill>
              </a:rPr>
              <a:t>Detection capability of gamma-ray line  due to DM annihilation </a:t>
            </a:r>
            <a:endParaRPr lang="en-US" altLang="ja-JP" dirty="0" smtClean="0">
              <a:solidFill>
                <a:srgbClr val="0000FF"/>
              </a:solidFill>
              <a:latin typeface="+mn-ea"/>
            </a:endParaRPr>
          </a:p>
          <a:p>
            <a:endParaRPr kumimoji="1" lang="ja-JP" alt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4515C-443E-424A-A0AA-1ECFF9B950BD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grpSp>
        <p:nvGrpSpPr>
          <p:cNvPr id="29" name="グループ化 28"/>
          <p:cNvGrpSpPr/>
          <p:nvPr/>
        </p:nvGrpSpPr>
        <p:grpSpPr>
          <a:xfrm>
            <a:off x="937562" y="857232"/>
            <a:ext cx="7250190" cy="2178052"/>
            <a:chOff x="807539" y="836712"/>
            <a:chExt cx="7699301" cy="2178052"/>
          </a:xfrm>
        </p:grpSpPr>
        <p:pic>
          <p:nvPicPr>
            <p:cNvPr id="30" name="図 54" descr="図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22290" y="1193902"/>
              <a:ext cx="3384550" cy="1820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73951" y="1265340"/>
              <a:ext cx="4203700" cy="1684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テキスト ボックス 60"/>
            <p:cNvSpPr txBox="1">
              <a:spLocks noChangeArrowheads="1"/>
            </p:cNvSpPr>
            <p:nvPr/>
          </p:nvSpPr>
          <p:spPr bwMode="auto">
            <a:xfrm>
              <a:off x="5055879" y="836712"/>
              <a:ext cx="2592944" cy="276999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Comic Sans MS" pitchFamily="66" charset="0"/>
                </a:rPr>
                <a:t>(2) </a:t>
              </a:r>
              <a:r>
                <a:rPr lang="en-US" altLang="ja-JP" sz="1200" b="1" dirty="0" smtClean="0">
                  <a:latin typeface="Comic Sans MS" pitchFamily="66" charset="0"/>
                </a:rPr>
                <a:t>WIMP </a:t>
              </a:r>
              <a:r>
                <a:rPr lang="en-US" altLang="ja-JP" sz="1200" b="1" u="sng" dirty="0" smtClean="0">
                  <a:latin typeface="Comic Sans MS" pitchFamily="66" charset="0"/>
                </a:rPr>
                <a:t>continuum</a:t>
              </a:r>
              <a:r>
                <a:rPr lang="en-US" altLang="ja-JP" sz="1200" b="1" dirty="0" smtClean="0">
                  <a:latin typeface="Comic Sans MS" pitchFamily="66" charset="0"/>
                </a:rPr>
                <a:t> emission </a:t>
              </a:r>
              <a:endParaRPr lang="en-US" altLang="ja-JP" sz="1200" b="1" dirty="0">
                <a:latin typeface="Comic Sans MS" pitchFamily="66" charset="0"/>
              </a:endParaRPr>
            </a:p>
          </p:txBody>
        </p:sp>
        <p:sp>
          <p:nvSpPr>
            <p:cNvPr id="33" name="テキスト ボックス 61"/>
            <p:cNvSpPr txBox="1">
              <a:spLocks noChangeArrowheads="1"/>
            </p:cNvSpPr>
            <p:nvPr/>
          </p:nvSpPr>
          <p:spPr bwMode="auto">
            <a:xfrm>
              <a:off x="807539" y="836712"/>
              <a:ext cx="2332493" cy="276999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 dirty="0">
                  <a:latin typeface="Comic Sans MS" pitchFamily="66" charset="0"/>
                </a:rPr>
                <a:t>(1) </a:t>
              </a:r>
              <a:r>
                <a:rPr lang="en-US" altLang="ja-JP" sz="1200" b="1" dirty="0" smtClean="0">
                  <a:latin typeface="Comic Sans MS" pitchFamily="66" charset="0"/>
                </a:rPr>
                <a:t>WIMP </a:t>
              </a:r>
              <a:r>
                <a:rPr lang="en-US" altLang="ja-JP" sz="1200" b="1" u="sng" dirty="0" smtClean="0">
                  <a:latin typeface="Comic Sans MS" pitchFamily="66" charset="0"/>
                </a:rPr>
                <a:t>line</a:t>
              </a:r>
              <a:r>
                <a:rPr lang="en-US" altLang="ja-JP" sz="1200" b="1" dirty="0" smtClean="0">
                  <a:latin typeface="Comic Sans MS" pitchFamily="66" charset="0"/>
                </a:rPr>
                <a:t> annihilation </a:t>
              </a:r>
              <a:endParaRPr lang="en-US" altLang="ja-JP" sz="1200" b="1" dirty="0">
                <a:latin typeface="Comic Sans MS" pitchFamily="66" charset="0"/>
              </a:endParaRPr>
            </a:p>
          </p:txBody>
        </p:sp>
      </p:grpSp>
      <p:sp>
        <p:nvSpPr>
          <p:cNvPr id="36" name="曲折矢印 35"/>
          <p:cNvSpPr/>
          <p:nvPr/>
        </p:nvSpPr>
        <p:spPr>
          <a:xfrm>
            <a:off x="2751214" y="4866469"/>
            <a:ext cx="1928826" cy="500066"/>
          </a:xfrm>
          <a:prstGeom prst="bentArrow">
            <a:avLst/>
          </a:prstGeom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6FC942-0F4C-4EB4-93E2-14BBC08646F2}" type="slidenum">
              <a:rPr lang="en-US" altLang="ja-JP" smtClean="0"/>
              <a:pPr/>
              <a:t>14</a:t>
            </a:fld>
            <a:endParaRPr lang="en-US" altLang="ja-JP" smtClean="0"/>
          </a:p>
        </p:txBody>
      </p:sp>
      <p:pic>
        <p:nvPicPr>
          <p:cNvPr id="542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00063"/>
            <a:ext cx="46799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011238" y="0"/>
            <a:ext cx="710723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800">
                <a:latin typeface="Comic Sans MS" pitchFamily="66" charset="0"/>
              </a:rPr>
              <a:t>Proton and Nucleus Observation </a:t>
            </a:r>
            <a:r>
              <a:rPr lang="ja-JP" altLang="en-US" sz="2800">
                <a:latin typeface="Comic Sans MS" pitchFamily="66" charset="0"/>
              </a:rPr>
              <a:t>（</a:t>
            </a:r>
            <a:r>
              <a:rPr lang="en-US" altLang="ja-JP" sz="2800">
                <a:latin typeface="Comic Sans MS" pitchFamily="66" charset="0"/>
              </a:rPr>
              <a:t>5years)</a:t>
            </a:r>
          </a:p>
          <a:p>
            <a:pPr algn="ctr"/>
            <a:r>
              <a:rPr lang="en-US" altLang="ja-JP" sz="2400">
                <a:latin typeface="Comic Sans MS" pitchFamily="66" charset="0"/>
              </a:rPr>
              <a:t> </a:t>
            </a:r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675" y="3643313"/>
            <a:ext cx="46799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テキスト ボックス 10"/>
          <p:cNvSpPr txBox="1">
            <a:spLocks noChangeArrowheads="1"/>
          </p:cNvSpPr>
          <p:nvPr/>
        </p:nvSpPr>
        <p:spPr bwMode="auto">
          <a:xfrm>
            <a:off x="2928938" y="4202113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O</a:t>
            </a:r>
            <a:endParaRPr lang="ja-JP" altLang="en-US"/>
          </a:p>
        </p:txBody>
      </p:sp>
      <p:sp>
        <p:nvSpPr>
          <p:cNvPr id="54279" name="正方形/長方形 12"/>
          <p:cNvSpPr>
            <a:spLocks noChangeArrowheads="1"/>
          </p:cNvSpPr>
          <p:nvPr/>
        </p:nvSpPr>
        <p:spPr bwMode="auto">
          <a:xfrm flipH="1">
            <a:off x="3000375" y="5059363"/>
            <a:ext cx="642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Mg</a:t>
            </a:r>
            <a:endParaRPr lang="ja-JP" altLang="en-US"/>
          </a:p>
        </p:txBody>
      </p:sp>
      <p:sp>
        <p:nvSpPr>
          <p:cNvPr id="54280" name="正方形/長方形 13"/>
          <p:cNvSpPr>
            <a:spLocks noChangeArrowheads="1"/>
          </p:cNvSpPr>
          <p:nvPr/>
        </p:nvSpPr>
        <p:spPr bwMode="auto">
          <a:xfrm>
            <a:off x="928688" y="5072063"/>
            <a:ext cx="53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Ne</a:t>
            </a:r>
            <a:endParaRPr lang="ja-JP" altLang="en-US"/>
          </a:p>
        </p:txBody>
      </p:sp>
      <p:sp>
        <p:nvSpPr>
          <p:cNvPr id="54281" name="正方形/長方形 14"/>
          <p:cNvSpPr>
            <a:spLocks noChangeArrowheads="1"/>
          </p:cNvSpPr>
          <p:nvPr/>
        </p:nvSpPr>
        <p:spPr bwMode="auto">
          <a:xfrm>
            <a:off x="3000375" y="5988050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Fe</a:t>
            </a:r>
            <a:endParaRPr lang="ja-JP" altLang="en-US"/>
          </a:p>
        </p:txBody>
      </p:sp>
      <p:sp>
        <p:nvSpPr>
          <p:cNvPr id="54282" name="正方形/長方形 15"/>
          <p:cNvSpPr>
            <a:spLocks noChangeArrowheads="1"/>
          </p:cNvSpPr>
          <p:nvPr/>
        </p:nvSpPr>
        <p:spPr bwMode="auto">
          <a:xfrm>
            <a:off x="1000125" y="5988050"/>
            <a:ext cx="461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Si</a:t>
            </a:r>
            <a:endParaRPr lang="ja-JP" altLang="en-US"/>
          </a:p>
        </p:txBody>
      </p:sp>
      <p:sp>
        <p:nvSpPr>
          <p:cNvPr id="54283" name="正方形/長方形 16"/>
          <p:cNvSpPr>
            <a:spLocks noChangeArrowheads="1"/>
          </p:cNvSpPr>
          <p:nvPr/>
        </p:nvSpPr>
        <p:spPr bwMode="auto">
          <a:xfrm>
            <a:off x="928688" y="4202113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C</a:t>
            </a:r>
            <a:endParaRPr lang="ja-JP" altLang="en-US"/>
          </a:p>
        </p:txBody>
      </p:sp>
      <p:pic>
        <p:nvPicPr>
          <p:cNvPr id="54284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1625600"/>
            <a:ext cx="3714750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4285" name="グループ化 25"/>
          <p:cNvGrpSpPr>
            <a:grpSpLocks/>
          </p:cNvGrpSpPr>
          <p:nvPr/>
        </p:nvGrpSpPr>
        <p:grpSpPr bwMode="auto">
          <a:xfrm>
            <a:off x="5000625" y="4429125"/>
            <a:ext cx="3587750" cy="2357438"/>
            <a:chOff x="5000628" y="4429132"/>
            <a:chExt cx="3587738" cy="2357454"/>
          </a:xfrm>
        </p:grpSpPr>
        <p:pic>
          <p:nvPicPr>
            <p:cNvPr id="54293" name="図 4"/>
            <p:cNvPicPr>
              <a:picLocks noChangeAspect="1"/>
            </p:cNvPicPr>
            <p:nvPr/>
          </p:nvPicPr>
          <p:blipFill>
            <a:blip r:embed="rId6" cstate="print"/>
            <a:srcRect b="29019"/>
            <a:stretch>
              <a:fillRect/>
            </a:stretch>
          </p:blipFill>
          <p:spPr bwMode="auto">
            <a:xfrm>
              <a:off x="5000628" y="4429132"/>
              <a:ext cx="3587738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94" name="Text Box 15"/>
            <p:cNvSpPr txBox="1">
              <a:spLocks noChangeArrowheads="1"/>
            </p:cNvSpPr>
            <p:nvPr/>
          </p:nvSpPr>
          <p:spPr bwMode="auto">
            <a:xfrm>
              <a:off x="7572396" y="5000636"/>
              <a:ext cx="8366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b="1">
                  <a:solidFill>
                    <a:srgbClr val="00A249"/>
                  </a:solidFill>
                </a:rPr>
                <a:t>CREAM</a:t>
              </a:r>
            </a:p>
          </p:txBody>
        </p:sp>
      </p:grpSp>
      <p:sp>
        <p:nvSpPr>
          <p:cNvPr id="54286" name="正方形/長方形 22"/>
          <p:cNvSpPr>
            <a:spLocks noChangeArrowheads="1"/>
          </p:cNvSpPr>
          <p:nvPr/>
        </p:nvSpPr>
        <p:spPr bwMode="auto">
          <a:xfrm>
            <a:off x="5429250" y="571500"/>
            <a:ext cx="2522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omic Sans MS" pitchFamily="66" charset="0"/>
              </a:rPr>
              <a:t> 2ry/ 1ry ratio ( B/C) </a:t>
            </a:r>
            <a:endParaRPr lang="ja-JP" altLang="en-US"/>
          </a:p>
        </p:txBody>
      </p:sp>
      <p:sp>
        <p:nvSpPr>
          <p:cNvPr id="54287" name="正方形/長方形 23"/>
          <p:cNvSpPr>
            <a:spLocks noChangeArrowheads="1"/>
          </p:cNvSpPr>
          <p:nvPr/>
        </p:nvSpPr>
        <p:spPr bwMode="auto">
          <a:xfrm>
            <a:off x="4857750" y="928688"/>
            <a:ext cx="4572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  <a:buFont typeface="Wingdings" pitchFamily="2" charset="2"/>
              <a:buChar char="Ø"/>
            </a:pPr>
            <a:r>
              <a:rPr lang="en-US" altLang="ja-JP" sz="1400"/>
              <a:t> Energy dependence of diffusion constant: </a:t>
            </a:r>
            <a:r>
              <a:rPr lang="en-US" altLang="ja-JP" sz="1400" i="1"/>
              <a:t>D ~ E</a:t>
            </a:r>
            <a:r>
              <a:rPr lang="en-US" altLang="ja-JP" sz="1400" i="1" baseline="30000"/>
              <a:t>δ</a:t>
            </a:r>
          </a:p>
          <a:p>
            <a:pPr>
              <a:lnSpc>
                <a:spcPts val="1500"/>
              </a:lnSpc>
            </a:pPr>
            <a:endParaRPr lang="en-US" altLang="ja-JP" sz="1400" i="1" baseline="30000"/>
          </a:p>
          <a:p>
            <a:pPr>
              <a:lnSpc>
                <a:spcPts val="1500"/>
              </a:lnSpc>
            </a:pPr>
            <a:endParaRPr lang="en-US" altLang="ja-JP" sz="1400" i="1" baseline="30000"/>
          </a:p>
          <a:p>
            <a:pPr>
              <a:lnSpc>
                <a:spcPts val="1500"/>
              </a:lnSpc>
            </a:pPr>
            <a:endParaRPr lang="ja-JP" altLang="en-US" sz="1400" i="1"/>
          </a:p>
        </p:txBody>
      </p:sp>
      <p:sp>
        <p:nvSpPr>
          <p:cNvPr id="54288" name="正方形/長方形 24"/>
          <p:cNvSpPr>
            <a:spLocks noChangeArrowheads="1"/>
          </p:cNvSpPr>
          <p:nvPr/>
        </p:nvSpPr>
        <p:spPr bwMode="auto">
          <a:xfrm>
            <a:off x="4857750" y="1119188"/>
            <a:ext cx="45720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500"/>
              </a:lnSpc>
              <a:buFont typeface="Wingdings" pitchFamily="2" charset="2"/>
              <a:buChar char="Ø"/>
            </a:pPr>
            <a:r>
              <a:rPr lang="en-US" altLang="ja-JP" sz="1400"/>
              <a:t> Observation free from the atmospheric effect up</a:t>
            </a:r>
          </a:p>
          <a:p>
            <a:pPr>
              <a:lnSpc>
                <a:spcPts val="1500"/>
              </a:lnSpc>
            </a:pPr>
            <a:r>
              <a:rPr lang="en-US" altLang="ja-JP" sz="1400"/>
              <a:t>    to several TeV/n   </a:t>
            </a:r>
            <a:endParaRPr lang="ja-JP" altLang="en-US" sz="1400"/>
          </a:p>
        </p:txBody>
      </p:sp>
      <p:sp>
        <p:nvSpPr>
          <p:cNvPr id="54289" name="テキスト ボックス 26"/>
          <p:cNvSpPr txBox="1">
            <a:spLocks noChangeArrowheads="1"/>
          </p:cNvSpPr>
          <p:nvPr/>
        </p:nvSpPr>
        <p:spPr bwMode="auto">
          <a:xfrm>
            <a:off x="5918200" y="5989638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Nearby Source Model (Sakar et al.)</a:t>
            </a:r>
            <a:endParaRPr lang="ja-JP" altLang="en-US" sz="1200"/>
          </a:p>
        </p:txBody>
      </p:sp>
      <p:sp>
        <p:nvSpPr>
          <p:cNvPr id="54290" name="テキスト ボックス 27"/>
          <p:cNvSpPr txBox="1">
            <a:spLocks noChangeArrowheads="1"/>
          </p:cNvSpPr>
          <p:nvPr/>
        </p:nvSpPr>
        <p:spPr bwMode="auto">
          <a:xfrm>
            <a:off x="5929313" y="5762625"/>
            <a:ext cx="13604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Leaky Box Model</a:t>
            </a:r>
            <a:endParaRPr lang="ja-JP" altLang="en-US" sz="1200"/>
          </a:p>
        </p:txBody>
      </p:sp>
      <p:cxnSp>
        <p:nvCxnSpPr>
          <p:cNvPr id="30" name="直線コネクタ 29"/>
          <p:cNvCxnSpPr/>
          <p:nvPr/>
        </p:nvCxnSpPr>
        <p:spPr>
          <a:xfrm rot="120000" flipV="1">
            <a:off x="5500688" y="5900738"/>
            <a:ext cx="428625" cy="28575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20000" flipV="1">
            <a:off x="5534025" y="6113463"/>
            <a:ext cx="428625" cy="26987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日付プレースホルダ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2054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2055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7C78F8-E6B9-4D3B-9C38-4F06B9DA7987}" type="slidenum">
              <a:rPr lang="en-US" altLang="ja-JP" smtClean="0"/>
              <a:pPr/>
              <a:t>15</a:t>
            </a:fld>
            <a:endParaRPr lang="en-US" altLang="ja-JP" smtClean="0"/>
          </a:p>
        </p:txBody>
      </p:sp>
      <p:sp>
        <p:nvSpPr>
          <p:cNvPr id="2056" name="Text Box 4"/>
          <p:cNvSpPr txBox="1">
            <a:spLocks noChangeArrowheads="1"/>
          </p:cNvSpPr>
          <p:nvPr/>
        </p:nvSpPr>
        <p:spPr bwMode="auto">
          <a:xfrm>
            <a:off x="1158875" y="92075"/>
            <a:ext cx="682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omic Sans MS" pitchFamily="66" charset="0"/>
              </a:rPr>
              <a:t>CALET Performance for Electron Observation </a:t>
            </a:r>
          </a:p>
        </p:txBody>
      </p:sp>
      <p:sp>
        <p:nvSpPr>
          <p:cNvPr id="2057" name="Text Box 12"/>
          <p:cNvSpPr txBox="1">
            <a:spLocks noChangeArrowheads="1"/>
          </p:cNvSpPr>
          <p:nvPr/>
        </p:nvSpPr>
        <p:spPr bwMode="auto">
          <a:xfrm>
            <a:off x="509588" y="1252538"/>
            <a:ext cx="585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>
                <a:latin typeface="Comic Sans MS" pitchFamily="66" charset="0"/>
              </a:rPr>
              <a:t>SIA</a:t>
            </a:r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auto">
          <a:xfrm>
            <a:off x="481013" y="1898650"/>
            <a:ext cx="60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Comic Sans MS" pitchFamily="66" charset="0"/>
              </a:rPr>
              <a:t>IMC</a:t>
            </a:r>
          </a:p>
        </p:txBody>
      </p:sp>
      <p:sp>
        <p:nvSpPr>
          <p:cNvPr id="2059" name="Text Box 14"/>
          <p:cNvSpPr txBox="1">
            <a:spLocks noChangeArrowheads="1"/>
          </p:cNvSpPr>
          <p:nvPr/>
        </p:nvSpPr>
        <p:spPr bwMode="auto">
          <a:xfrm>
            <a:off x="395288" y="2865438"/>
            <a:ext cx="741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Comic Sans MS" pitchFamily="66" charset="0"/>
              </a:rPr>
              <a:t>TASC</a:t>
            </a:r>
          </a:p>
        </p:txBody>
      </p:sp>
      <p:pic>
        <p:nvPicPr>
          <p:cNvPr id="2060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298575"/>
            <a:ext cx="2592388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4132263"/>
            <a:ext cx="2735262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1763713" y="908050"/>
            <a:ext cx="1855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Electron 100 GeV</a:t>
            </a:r>
          </a:p>
        </p:txBody>
      </p:sp>
      <p:sp>
        <p:nvSpPr>
          <p:cNvPr id="2063" name="Text Box 18"/>
          <p:cNvSpPr txBox="1">
            <a:spLocks noChangeArrowheads="1"/>
          </p:cNvSpPr>
          <p:nvPr/>
        </p:nvSpPr>
        <p:spPr bwMode="auto">
          <a:xfrm>
            <a:off x="1908175" y="3689350"/>
            <a:ext cx="1595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Electron 1 TeV</a:t>
            </a:r>
          </a:p>
        </p:txBody>
      </p:sp>
      <p:graphicFrame>
        <p:nvGraphicFramePr>
          <p:cNvPr id="2050" name="Object 19"/>
          <p:cNvGraphicFramePr>
            <a:graphicFrameLocks noChangeAspect="1"/>
          </p:cNvGraphicFramePr>
          <p:nvPr/>
        </p:nvGraphicFramePr>
        <p:xfrm>
          <a:off x="5724525" y="2620963"/>
          <a:ext cx="3419475" cy="1960562"/>
        </p:xfrm>
        <a:graphic>
          <a:graphicData uri="http://schemas.openxmlformats.org/presentationml/2006/ole">
            <p:oleObj spid="_x0000_s2050" name="Acrobat Document" r:id="rId6" imgW="7195680" imgH="4496760" progId="AcroExch.Document.7">
              <p:embed/>
            </p:oleObj>
          </a:graphicData>
        </a:graphic>
      </p:graphicFrame>
      <p:graphicFrame>
        <p:nvGraphicFramePr>
          <p:cNvPr id="2051" name="Object 20"/>
          <p:cNvGraphicFramePr>
            <a:graphicFrameLocks noChangeAspect="1"/>
          </p:cNvGraphicFramePr>
          <p:nvPr/>
        </p:nvGraphicFramePr>
        <p:xfrm>
          <a:off x="5795963" y="4506913"/>
          <a:ext cx="3348037" cy="2090737"/>
        </p:xfrm>
        <a:graphic>
          <a:graphicData uri="http://schemas.openxmlformats.org/presentationml/2006/ole">
            <p:oleObj spid="_x0000_s2051" name="Acrobat Document" r:id="rId7" imgW="7195680" imgH="4496760" progId="AcroExch.Document.7">
              <p:embed/>
            </p:oleObj>
          </a:graphicData>
        </a:graphic>
      </p:graphicFrame>
      <p:graphicFrame>
        <p:nvGraphicFramePr>
          <p:cNvPr id="2052" name="Object 2"/>
          <p:cNvGraphicFramePr>
            <a:graphicFrameLocks noChangeAspect="1"/>
          </p:cNvGraphicFramePr>
          <p:nvPr/>
        </p:nvGraphicFramePr>
        <p:xfrm>
          <a:off x="5867400" y="620713"/>
          <a:ext cx="2881313" cy="2068512"/>
        </p:xfrm>
        <a:graphic>
          <a:graphicData uri="http://schemas.openxmlformats.org/presentationml/2006/ole">
            <p:oleObj spid="_x0000_s2052" name="Acrobat Document" r:id="rId8" imgW="7195680" imgH="5169960" progId="AcroExch.Document.7">
              <p:embed/>
            </p:oleObj>
          </a:graphicData>
        </a:graphic>
      </p:graphicFrame>
      <p:sp>
        <p:nvSpPr>
          <p:cNvPr id="2064" name="Text Box 23"/>
          <p:cNvSpPr txBox="1">
            <a:spLocks noChangeArrowheads="1"/>
          </p:cNvSpPr>
          <p:nvPr/>
        </p:nvSpPr>
        <p:spPr bwMode="auto">
          <a:xfrm>
            <a:off x="4572000" y="908050"/>
            <a:ext cx="13604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Geometrical</a:t>
            </a:r>
          </a:p>
          <a:p>
            <a:r>
              <a:rPr lang="en-US" altLang="ja-JP" sz="1600" b="1"/>
              <a:t>Factor</a:t>
            </a:r>
          </a:p>
          <a:p>
            <a:r>
              <a:rPr lang="en-US" altLang="ja-JP" sz="1600" b="1"/>
              <a:t>(Blue Mark)</a:t>
            </a:r>
          </a:p>
        </p:txBody>
      </p:sp>
      <p:sp>
        <p:nvSpPr>
          <p:cNvPr id="2065" name="Text Box 24"/>
          <p:cNvSpPr txBox="1">
            <a:spLocks noChangeArrowheads="1"/>
          </p:cNvSpPr>
          <p:nvPr/>
        </p:nvSpPr>
        <p:spPr bwMode="auto">
          <a:xfrm>
            <a:off x="4572000" y="2852738"/>
            <a:ext cx="11445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Detection</a:t>
            </a:r>
          </a:p>
          <a:p>
            <a:r>
              <a:rPr lang="en-US" altLang="ja-JP" sz="1600" b="1"/>
              <a:t>Efficiency</a:t>
            </a:r>
          </a:p>
        </p:txBody>
      </p:sp>
      <p:sp>
        <p:nvSpPr>
          <p:cNvPr id="2066" name="Text Box 25"/>
          <p:cNvSpPr txBox="1">
            <a:spLocks noChangeArrowheads="1"/>
          </p:cNvSpPr>
          <p:nvPr/>
        </p:nvSpPr>
        <p:spPr bwMode="auto">
          <a:xfrm>
            <a:off x="4572000" y="4724400"/>
            <a:ext cx="1233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Energy </a:t>
            </a:r>
          </a:p>
          <a:p>
            <a:r>
              <a:rPr lang="en-US" altLang="ja-JP" sz="1600" b="1"/>
              <a:t>Resolution</a:t>
            </a:r>
          </a:p>
        </p:txBody>
      </p:sp>
      <p:sp>
        <p:nvSpPr>
          <p:cNvPr id="2067" name="Text Box 26"/>
          <p:cNvSpPr txBox="1">
            <a:spLocks noChangeArrowheads="1"/>
          </p:cNvSpPr>
          <p:nvPr/>
        </p:nvSpPr>
        <p:spPr bwMode="auto">
          <a:xfrm>
            <a:off x="7072313" y="539273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</a:rPr>
              <a:t>~2%</a:t>
            </a:r>
          </a:p>
        </p:txBody>
      </p:sp>
      <p:sp>
        <p:nvSpPr>
          <p:cNvPr id="2068" name="テキスト ボックス 19"/>
          <p:cNvSpPr txBox="1">
            <a:spLocks noChangeArrowheads="1"/>
          </p:cNvSpPr>
          <p:nvPr/>
        </p:nvSpPr>
        <p:spPr bwMode="auto">
          <a:xfrm>
            <a:off x="4071938" y="6000750"/>
            <a:ext cx="1968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002060"/>
                </a:solidFill>
              </a:rPr>
              <a:t>See Poster for details</a:t>
            </a:r>
          </a:p>
          <a:p>
            <a:r>
              <a:rPr lang="en-US" altLang="ja-JP" sz="1400">
                <a:solidFill>
                  <a:srgbClr val="002060"/>
                </a:solidFill>
              </a:rPr>
              <a:t>( Akaike et al.)</a:t>
            </a:r>
            <a:endParaRPr lang="ja-JP" altLang="en-US" sz="14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日付プレースホルダ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102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4103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69E87E-957B-4225-B4B6-AD0094629928}" type="slidenum">
              <a:rPr lang="en-US" altLang="ja-JP" smtClean="0"/>
              <a:pPr/>
              <a:t>16</a:t>
            </a:fld>
            <a:endParaRPr lang="en-US" altLang="ja-JP" smtClean="0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4787900" y="3860800"/>
          <a:ext cx="4033838" cy="2897188"/>
        </p:xfrm>
        <a:graphic>
          <a:graphicData uri="http://schemas.openxmlformats.org/presentationml/2006/ole">
            <p:oleObj spid="_x0000_s4098" name="Acrobat Document" r:id="rId4" imgW="7195680" imgH="5169960" progId="AcroExch.Document.7">
              <p:embed/>
            </p:oleObj>
          </a:graphicData>
        </a:graphic>
      </p:graphicFrame>
      <p:graphicFrame>
        <p:nvGraphicFramePr>
          <p:cNvPr id="4099" name="Object 9"/>
          <p:cNvGraphicFramePr>
            <a:graphicFrameLocks noChangeAspect="1"/>
          </p:cNvGraphicFramePr>
          <p:nvPr/>
        </p:nvGraphicFramePr>
        <p:xfrm>
          <a:off x="4787900" y="1341438"/>
          <a:ext cx="4032250" cy="2516187"/>
        </p:xfrm>
        <a:graphic>
          <a:graphicData uri="http://schemas.openxmlformats.org/presentationml/2006/ole">
            <p:oleObj spid="_x0000_s4099" name="Acrobat Document" r:id="rId5" imgW="7195680" imgH="4496760" progId="AcroExch.Document.7">
              <p:embed/>
            </p:oleObj>
          </a:graphicData>
        </a:graphic>
      </p:graphicFrame>
      <p:sp>
        <p:nvSpPr>
          <p:cNvPr id="4104" name="Text Box 11"/>
          <p:cNvSpPr txBox="1">
            <a:spLocks noChangeArrowheads="1"/>
          </p:cNvSpPr>
          <p:nvPr/>
        </p:nvSpPr>
        <p:spPr bwMode="auto">
          <a:xfrm>
            <a:off x="6877050" y="4365625"/>
            <a:ext cx="1655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/>
              <a:t>Gamma-ray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79388" y="2363788"/>
          <a:ext cx="4392612" cy="3152775"/>
        </p:xfrm>
        <a:graphic>
          <a:graphicData uri="http://schemas.openxmlformats.org/presentationml/2006/ole">
            <p:oleObj spid="_x0000_s4100" name="Acrobat Document" r:id="rId6" imgW="7195680" imgH="5169960" progId="AcroExch.Document.7">
              <p:embed/>
            </p:oleObj>
          </a:graphicData>
        </a:graphic>
      </p:graphicFrame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1158875" y="260350"/>
            <a:ext cx="7324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omic Sans MS" pitchFamily="66" charset="0"/>
              </a:rPr>
              <a:t>CALET Performance for Electron Observation (2) </a:t>
            </a:r>
          </a:p>
        </p:txBody>
      </p:sp>
      <p:sp>
        <p:nvSpPr>
          <p:cNvPr id="4106" name="Text Box 20"/>
          <p:cNvSpPr txBox="1">
            <a:spLocks noChangeArrowheads="1"/>
          </p:cNvSpPr>
          <p:nvPr/>
        </p:nvSpPr>
        <p:spPr bwMode="auto">
          <a:xfrm>
            <a:off x="5795963" y="974725"/>
            <a:ext cx="235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Angular Resolution</a:t>
            </a:r>
            <a:r>
              <a:rPr lang="en-US" altLang="ja-JP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107" name="Text Box 21"/>
          <p:cNvSpPr txBox="1">
            <a:spLocks noChangeArrowheads="1"/>
          </p:cNvSpPr>
          <p:nvPr/>
        </p:nvSpPr>
        <p:spPr bwMode="auto">
          <a:xfrm>
            <a:off x="7235825" y="1628775"/>
            <a:ext cx="109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Electron</a:t>
            </a:r>
          </a:p>
        </p:txBody>
      </p:sp>
      <p:sp>
        <p:nvSpPr>
          <p:cNvPr id="4108" name="Text Box 22"/>
          <p:cNvSpPr txBox="1">
            <a:spLocks noChangeArrowheads="1"/>
          </p:cNvSpPr>
          <p:nvPr/>
        </p:nvSpPr>
        <p:spPr bwMode="auto">
          <a:xfrm>
            <a:off x="233363" y="1557338"/>
            <a:ext cx="4338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SΩ ( for electrons)</a:t>
            </a:r>
            <a:r>
              <a:rPr lang="ja-JP" altLang="en-US" b="1"/>
              <a:t>　</a:t>
            </a:r>
            <a:r>
              <a:rPr lang="en-US" altLang="ja-JP" b="1"/>
              <a:t>vs  Incident Angle</a:t>
            </a:r>
          </a:p>
        </p:txBody>
      </p:sp>
      <p:sp>
        <p:nvSpPr>
          <p:cNvPr id="4109" name="Text Box 23"/>
          <p:cNvSpPr txBox="1">
            <a:spLocks noChangeArrowheads="1"/>
          </p:cNvSpPr>
          <p:nvPr/>
        </p:nvSpPr>
        <p:spPr bwMode="auto">
          <a:xfrm>
            <a:off x="2987675" y="4221163"/>
            <a:ext cx="94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Integral</a:t>
            </a:r>
          </a:p>
        </p:txBody>
      </p:sp>
      <p:sp>
        <p:nvSpPr>
          <p:cNvPr id="4110" name="Text Box 24"/>
          <p:cNvSpPr txBox="1">
            <a:spLocks noChangeArrowheads="1"/>
          </p:cNvSpPr>
          <p:nvPr/>
        </p:nvSpPr>
        <p:spPr bwMode="auto">
          <a:xfrm>
            <a:off x="827088" y="2205038"/>
            <a:ext cx="127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/>
              <a:t>Differential</a:t>
            </a:r>
          </a:p>
        </p:txBody>
      </p:sp>
      <p:sp>
        <p:nvSpPr>
          <p:cNvPr id="4111" name="Line 25"/>
          <p:cNvSpPr>
            <a:spLocks noChangeShapeType="1"/>
          </p:cNvSpPr>
          <p:nvPr/>
        </p:nvSpPr>
        <p:spPr bwMode="auto">
          <a:xfrm>
            <a:off x="2354263" y="2563813"/>
            <a:ext cx="0" cy="2519362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12" name="Text Box 27"/>
          <p:cNvSpPr txBox="1">
            <a:spLocks noChangeArrowheads="1"/>
          </p:cNvSpPr>
          <p:nvPr/>
        </p:nvSpPr>
        <p:spPr bwMode="auto">
          <a:xfrm>
            <a:off x="2484438" y="2205038"/>
            <a:ext cx="1685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FF"/>
                </a:solidFill>
              </a:rPr>
              <a:t>See Blue Marks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7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38F87F-5058-4720-B87B-5D95AB14F731}" type="slidenum">
              <a:rPr lang="en-US" altLang="ja-JP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744538" y="188913"/>
            <a:ext cx="7950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latin typeface="Comic Sans MS" pitchFamily="66" charset="0"/>
              </a:rPr>
              <a:t>Comparison of Detector Performance for Electrons </a:t>
            </a:r>
          </a:p>
        </p:txBody>
      </p:sp>
      <p:graphicFrame>
        <p:nvGraphicFramePr>
          <p:cNvPr id="134210" name="Group 66"/>
          <p:cNvGraphicFramePr>
            <a:graphicFrameLocks noGrp="1"/>
          </p:cNvGraphicFramePr>
          <p:nvPr/>
        </p:nvGraphicFramePr>
        <p:xfrm>
          <a:off x="214313" y="1306513"/>
          <a:ext cx="8713787" cy="5163312"/>
        </p:xfrm>
        <a:graphic>
          <a:graphicData uri="http://schemas.openxmlformats.org/drawingml/2006/table">
            <a:tbl>
              <a:tblPr/>
              <a:tblGrid>
                <a:gridCol w="1244600"/>
                <a:gridCol w="1311275"/>
                <a:gridCol w="1277937"/>
                <a:gridCol w="1384300"/>
                <a:gridCol w="2308225"/>
                <a:gridCol w="1187450"/>
              </a:tblGrid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Detector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Energy  Range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Energy Resolution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e/p Selection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Key Instrument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(Thickness of CAL)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SΩT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m</a:t>
                      </a:r>
                      <a:r>
                        <a:rPr kumimoji="1" lang="ja-JP" alt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２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srday)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PPB-BETS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(+BETS)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10 -1000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13%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@100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4000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(&gt; 10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IMC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: (Lead: 9 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~0.42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ATIC1+2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(+ ATIC4)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10 -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a few 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&lt;3%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 ( &gt;100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~10,000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Thick Seg. CAL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(BGO: 22 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 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C Targets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3.08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PAMELA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1-700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@200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Magnet+IMC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(W:16 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~1.4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(2 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FERMI-LAT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20-1,000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5-20 %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(20-1000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3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-10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(20-1000GeV)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Energy dep. GF </a:t>
                      </a: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Tracker+ACD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 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Thin Seg. CAL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(W:1.5X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+CsI:8.6X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0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300@TeV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(1 year)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AMS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(less capability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in PM model)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1-1,000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(Due to Magnet)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2.5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＠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(x 10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 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by TRD</a:t>
                      </a:r>
                      <a:r>
                        <a:rPr kumimoji="1" lang="en-US" altLang="ja-JP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Magnet+IMC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+TRD+RICH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(Lead: 17X</a:t>
                      </a:r>
                      <a:r>
                        <a:rPr kumimoji="1" lang="en-US" altLang="ja-JP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o</a:t>
                      </a: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~100(?)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(1year)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CALET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1-10,000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~2%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(&gt;100 GeV)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10</a:t>
                      </a:r>
                      <a:r>
                        <a:rPr kumimoji="1" lang="en-US" altLang="ja-JP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IMC+Thick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Seg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. CAL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(W: 3 X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o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+ PWO : 27 X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o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220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ea typeface="ＭＳ Ｐゴシック" pitchFamily="50" charset="-128"/>
                        </a:rPr>
                        <a:t>(5 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60" name="Text Box 77"/>
          <p:cNvSpPr txBox="1">
            <a:spLocks noChangeArrowheads="1"/>
          </p:cNvSpPr>
          <p:nvPr/>
        </p:nvSpPr>
        <p:spPr bwMode="auto">
          <a:xfrm>
            <a:off x="428625" y="620713"/>
            <a:ext cx="8553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FFFF00"/>
                </a:solidFill>
                <a:latin typeface="Comic Sans MS" pitchFamily="66" charset="0"/>
              </a:rPr>
              <a:t>CALET is optimized for the electron observation in  the tran-TeV region, and the </a:t>
            </a:r>
          </a:p>
          <a:p>
            <a:r>
              <a:rPr lang="en-US" altLang="ja-JP" sz="1600" b="1">
                <a:solidFill>
                  <a:srgbClr val="FFFF00"/>
                </a:solidFill>
                <a:latin typeface="Comic Sans MS" pitchFamily="66" charset="0"/>
              </a:rPr>
              <a:t>performance is best also in 10-1000 GeV</a:t>
            </a:r>
            <a:r>
              <a:rPr lang="en-US" altLang="ja-JP" sz="16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126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5127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92E92-45D5-4A3C-A101-C0287C1D9DD8}" type="slidenum">
              <a:rPr lang="en-US" altLang="ja-JP" smtClean="0"/>
              <a:pPr/>
              <a:t>18</a:t>
            </a:fld>
            <a:endParaRPr lang="en-US" altLang="ja-JP" smtClean="0"/>
          </a:p>
        </p:txBody>
      </p:sp>
      <p:graphicFrame>
        <p:nvGraphicFramePr>
          <p:cNvPr id="5122" name="Object 28"/>
          <p:cNvGraphicFramePr>
            <a:graphicFrameLocks noChangeAspect="1"/>
          </p:cNvGraphicFramePr>
          <p:nvPr/>
        </p:nvGraphicFramePr>
        <p:xfrm>
          <a:off x="6227763" y="4992688"/>
          <a:ext cx="2592387" cy="1865312"/>
        </p:xfrm>
        <a:graphic>
          <a:graphicData uri="http://schemas.openxmlformats.org/presentationml/2006/ole">
            <p:oleObj spid="_x0000_s5122" name="Acrobat Document" r:id="rId4" imgW="6472440" imgH="4662000" progId="AcroExch.Document.7">
              <p:embed/>
            </p:oleObj>
          </a:graphicData>
        </a:graphic>
      </p:graphicFrame>
      <p:sp>
        <p:nvSpPr>
          <p:cNvPr id="5128" name="Text Box 2"/>
          <p:cNvSpPr txBox="1">
            <a:spLocks noChangeArrowheads="1"/>
          </p:cNvSpPr>
          <p:nvPr/>
        </p:nvSpPr>
        <p:spPr bwMode="auto">
          <a:xfrm>
            <a:off x="1547813" y="44450"/>
            <a:ext cx="3586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ja-JP" sz="2400" b="1">
                <a:solidFill>
                  <a:schemeClr val="accent2"/>
                </a:solidFill>
                <a:latin typeface="Comic Sans MS" pitchFamily="66" charset="0"/>
              </a:rPr>
              <a:t>Why we need CALET ?</a:t>
            </a:r>
          </a:p>
        </p:txBody>
      </p:sp>
      <p:pic>
        <p:nvPicPr>
          <p:cNvPr id="512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692150"/>
            <a:ext cx="28082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25775" y="2216150"/>
            <a:ext cx="3130550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25" y="2160588"/>
            <a:ext cx="223202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32" name="Group 6"/>
          <p:cNvGrpSpPr>
            <a:grpSpLocks/>
          </p:cNvGrpSpPr>
          <p:nvPr/>
        </p:nvGrpSpPr>
        <p:grpSpPr bwMode="auto">
          <a:xfrm>
            <a:off x="179388" y="2078038"/>
            <a:ext cx="2663825" cy="1782762"/>
            <a:chOff x="204" y="845"/>
            <a:chExt cx="1678" cy="1123"/>
          </a:xfrm>
        </p:grpSpPr>
        <p:pic>
          <p:nvPicPr>
            <p:cNvPr id="5145" name="Picture 7" descr="GF-Con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4" y="845"/>
              <a:ext cx="1678" cy="1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6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884" y="981"/>
              <a:ext cx="544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47" name="Text Box 9"/>
            <p:cNvSpPr txBox="1">
              <a:spLocks noChangeArrowheads="1"/>
            </p:cNvSpPr>
            <p:nvPr/>
          </p:nvSpPr>
          <p:spPr bwMode="auto">
            <a:xfrm>
              <a:off x="521" y="1570"/>
              <a:ext cx="10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altLang="ja-JP" sz="1000" b="1" i="1">
                  <a:solidFill>
                    <a:srgbClr val="0000FF"/>
                  </a:solidFill>
                  <a:latin typeface="Trebuchet MS" pitchFamily="34" charset="0"/>
                </a:rPr>
                <a:t>Residual hadron contamination</a:t>
              </a:r>
            </a:p>
          </p:txBody>
        </p:sp>
      </p:grpSp>
      <p:sp>
        <p:nvSpPr>
          <p:cNvPr id="5133" name="Text Box 10"/>
          <p:cNvSpPr txBox="1">
            <a:spLocks noChangeArrowheads="1"/>
          </p:cNvSpPr>
          <p:nvPr/>
        </p:nvSpPr>
        <p:spPr bwMode="auto">
          <a:xfrm>
            <a:off x="395288" y="1357298"/>
            <a:ext cx="2657475" cy="3619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ja-JP" sz="1600" b="1">
                <a:latin typeface="Comic Sans MS" pitchFamily="66" charset="0"/>
              </a:rPr>
              <a:t>FERMI Electron Analysis</a:t>
            </a:r>
          </a:p>
        </p:txBody>
      </p:sp>
      <p:sp>
        <p:nvSpPr>
          <p:cNvPr id="5134" name="Text Box 11"/>
          <p:cNvSpPr txBox="1">
            <a:spLocks noChangeArrowheads="1"/>
          </p:cNvSpPr>
          <p:nvPr/>
        </p:nvSpPr>
        <p:spPr bwMode="auto">
          <a:xfrm>
            <a:off x="544513" y="1743075"/>
            <a:ext cx="2179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kumimoji="0" lang="en-US" altLang="ja-JP" sz="1200" b="1" dirty="0">
                <a:solidFill>
                  <a:srgbClr val="3333FF"/>
                </a:solidFill>
              </a:rPr>
              <a:t>Geometric Factor depends strongly on energy</a:t>
            </a:r>
          </a:p>
        </p:txBody>
      </p:sp>
      <p:sp>
        <p:nvSpPr>
          <p:cNvPr id="5135" name="Text Box 12"/>
          <p:cNvSpPr txBox="1">
            <a:spLocks noChangeArrowheads="1"/>
          </p:cNvSpPr>
          <p:nvPr/>
        </p:nvSpPr>
        <p:spPr bwMode="auto">
          <a:xfrm>
            <a:off x="5929290" y="214290"/>
            <a:ext cx="32147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kumimoji="0" lang="en-US" altLang="ja-JP" sz="1200" b="1" dirty="0">
                <a:solidFill>
                  <a:srgbClr val="3333FF"/>
                </a:solidFill>
              </a:rPr>
              <a:t>Proton rejection power depends fully on simulation by using </a:t>
            </a:r>
            <a:r>
              <a:rPr kumimoji="0" lang="en-US" altLang="ja-JP" sz="1200" b="1" dirty="0" smtClean="0">
                <a:solidFill>
                  <a:srgbClr val="3333FF"/>
                </a:solidFill>
              </a:rPr>
              <a:t>different parameters</a:t>
            </a:r>
            <a:endParaRPr kumimoji="0" lang="en-US" altLang="ja-JP" sz="1200" b="1" dirty="0">
              <a:solidFill>
                <a:srgbClr val="3333FF"/>
              </a:solidFill>
            </a:endParaRPr>
          </a:p>
        </p:txBody>
      </p:sp>
      <p:sp>
        <p:nvSpPr>
          <p:cNvPr id="5136" name="Text Box 13"/>
          <p:cNvSpPr txBox="1">
            <a:spLocks noChangeArrowheads="1"/>
          </p:cNvSpPr>
          <p:nvPr/>
        </p:nvSpPr>
        <p:spPr bwMode="auto">
          <a:xfrm>
            <a:off x="3428992" y="1744716"/>
            <a:ext cx="2670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kumimoji="0" lang="en-US" altLang="ja-JP" sz="1200" b="1" dirty="0">
                <a:solidFill>
                  <a:srgbClr val="3333FF"/>
                </a:solidFill>
              </a:rPr>
              <a:t>Energy resolution becomes </a:t>
            </a:r>
            <a:r>
              <a:rPr kumimoji="0" lang="en-US" altLang="ja-JP" sz="1200" b="1" dirty="0" smtClean="0">
                <a:solidFill>
                  <a:srgbClr val="3333FF"/>
                </a:solidFill>
              </a:rPr>
              <a:t>worse </a:t>
            </a:r>
            <a:r>
              <a:rPr kumimoji="0" lang="en-US" altLang="ja-JP" sz="1200" b="1" dirty="0">
                <a:solidFill>
                  <a:srgbClr val="3333FF"/>
                </a:solidFill>
              </a:rPr>
              <a:t>at high </a:t>
            </a:r>
            <a:r>
              <a:rPr kumimoji="0" lang="en-US" altLang="ja-JP" sz="1200" b="1" dirty="0" smtClean="0">
                <a:solidFill>
                  <a:srgbClr val="3333FF"/>
                </a:solidFill>
              </a:rPr>
              <a:t>energies(~</a:t>
            </a:r>
            <a:r>
              <a:rPr kumimoji="0" lang="en-US" altLang="ja-JP" sz="1200" b="1" dirty="0">
                <a:solidFill>
                  <a:srgbClr val="3333FF"/>
                </a:solidFill>
              </a:rPr>
              <a:t>30 %@ 1 </a:t>
            </a:r>
            <a:r>
              <a:rPr kumimoji="0" lang="en-US" altLang="ja-JP" sz="1200" b="1" dirty="0" err="1">
                <a:solidFill>
                  <a:srgbClr val="3333FF"/>
                </a:solidFill>
              </a:rPr>
              <a:t>TeV</a:t>
            </a:r>
            <a:r>
              <a:rPr kumimoji="0" lang="en-US" altLang="ja-JP" sz="1200" b="1" dirty="0">
                <a:solidFill>
                  <a:srgbClr val="3333FF"/>
                </a:solidFill>
              </a:rPr>
              <a:t>)</a:t>
            </a:r>
          </a:p>
        </p:txBody>
      </p:sp>
      <p:sp>
        <p:nvSpPr>
          <p:cNvPr id="5137" name="Text Box 15"/>
          <p:cNvSpPr txBox="1">
            <a:spLocks noChangeArrowheads="1"/>
          </p:cNvSpPr>
          <p:nvPr/>
        </p:nvSpPr>
        <p:spPr bwMode="auto">
          <a:xfrm>
            <a:off x="395288" y="3930650"/>
            <a:ext cx="3170237" cy="3619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ja-JP" sz="1600" b="1">
                <a:latin typeface="Comic Sans MS" pitchFamily="66" charset="0"/>
              </a:rPr>
              <a:t>Expected CALET Performance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250825" y="4378325"/>
            <a:ext cx="32622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ja-JP" sz="1200" b="1" dirty="0">
                <a:solidFill>
                  <a:srgbClr val="FF0000"/>
                </a:solidFill>
              </a:rPr>
              <a:t>Geometric Factor is constant up to 10 </a:t>
            </a:r>
            <a:r>
              <a:rPr kumimoji="0" lang="en-US" altLang="ja-JP" sz="1200" b="1" dirty="0" err="1">
                <a:solidFill>
                  <a:srgbClr val="FF0000"/>
                </a:solidFill>
              </a:rPr>
              <a:t>TeV</a:t>
            </a:r>
            <a:endParaRPr kumimoji="0" lang="en-US" altLang="ja-JP" sz="1200" b="1" dirty="0">
              <a:solidFill>
                <a:srgbClr val="FF0000"/>
              </a:solidFill>
            </a:endParaRPr>
          </a:p>
        </p:txBody>
      </p:sp>
      <p:sp>
        <p:nvSpPr>
          <p:cNvPr id="5139" name="Text Box 21"/>
          <p:cNvSpPr txBox="1">
            <a:spLocks noChangeArrowheads="1"/>
          </p:cNvSpPr>
          <p:nvPr/>
        </p:nvSpPr>
        <p:spPr bwMode="auto">
          <a:xfrm>
            <a:off x="3500430" y="4286256"/>
            <a:ext cx="26432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kumimoji="0" lang="en-US" altLang="ja-JP" sz="1200" b="1" dirty="0">
                <a:solidFill>
                  <a:srgbClr val="FF0000"/>
                </a:solidFill>
              </a:rPr>
              <a:t>Energy resolution is   nearly </a:t>
            </a:r>
            <a:r>
              <a:rPr kumimoji="0" lang="en-US" altLang="ja-JP" sz="1200" b="1" dirty="0" smtClean="0">
                <a:solidFill>
                  <a:srgbClr val="FF0000"/>
                </a:solidFill>
              </a:rPr>
              <a:t>2 </a:t>
            </a:r>
            <a:r>
              <a:rPr kumimoji="0" lang="en-US" altLang="ja-JP" sz="1200" b="1" dirty="0">
                <a:solidFill>
                  <a:srgbClr val="FF0000"/>
                </a:solidFill>
              </a:rPr>
              <a:t>%, and constant  over </a:t>
            </a:r>
            <a:r>
              <a:rPr kumimoji="0" lang="en-US" altLang="ja-JP" sz="1200" b="1" dirty="0" smtClean="0">
                <a:solidFill>
                  <a:srgbClr val="FF0000"/>
                </a:solidFill>
              </a:rPr>
              <a:t>10 </a:t>
            </a:r>
            <a:r>
              <a:rPr kumimoji="0" lang="en-US" altLang="ja-JP" sz="1200" b="1" dirty="0" err="1">
                <a:solidFill>
                  <a:srgbClr val="FF0000"/>
                </a:solidFill>
              </a:rPr>
              <a:t>GeV</a:t>
            </a:r>
            <a:endParaRPr kumimoji="0" lang="en-US" altLang="ja-JP" sz="1200" b="1" dirty="0">
              <a:solidFill>
                <a:srgbClr val="FF0000"/>
              </a:solidFill>
            </a:endParaRPr>
          </a:p>
        </p:txBody>
      </p:sp>
      <p:sp>
        <p:nvSpPr>
          <p:cNvPr id="5140" name="Text Box 22"/>
          <p:cNvSpPr txBox="1">
            <a:spLocks noChangeArrowheads="1"/>
          </p:cNvSpPr>
          <p:nvPr/>
        </p:nvSpPr>
        <p:spPr bwMode="auto">
          <a:xfrm>
            <a:off x="8604250" y="815975"/>
            <a:ext cx="444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ja-JP" sz="1400">
                <a:solidFill>
                  <a:srgbClr val="FF0000"/>
                </a:solidFill>
              </a:rPr>
              <a:t>10</a:t>
            </a:r>
            <a:r>
              <a:rPr kumimoji="0" lang="en-US" altLang="ja-JP" sz="1400" baseline="300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141" name="Text Box 25"/>
          <p:cNvSpPr txBox="1">
            <a:spLocks noChangeArrowheads="1"/>
          </p:cNvSpPr>
          <p:nvPr/>
        </p:nvSpPr>
        <p:spPr bwMode="auto">
          <a:xfrm>
            <a:off x="6227763" y="4929188"/>
            <a:ext cx="1223962" cy="300037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kumimoji="0" lang="en-US" altLang="ja-JP" sz="1200">
                <a:solidFill>
                  <a:schemeClr val="accent2"/>
                </a:solidFill>
              </a:rPr>
              <a:t>1.6 M  protons</a:t>
            </a:r>
          </a:p>
        </p:txBody>
      </p:sp>
      <p:sp>
        <p:nvSpPr>
          <p:cNvPr id="5142" name="Text Box 26"/>
          <p:cNvSpPr txBox="1">
            <a:spLocks noChangeArrowheads="1"/>
          </p:cNvSpPr>
          <p:nvPr/>
        </p:nvSpPr>
        <p:spPr bwMode="auto">
          <a:xfrm>
            <a:off x="6500826" y="4286256"/>
            <a:ext cx="25003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kumimoji="0" lang="en-US" altLang="ja-JP" sz="1200" b="1" dirty="0">
                <a:solidFill>
                  <a:srgbClr val="FF0000"/>
                </a:solidFill>
              </a:rPr>
              <a:t>Proton rejection power </a:t>
            </a:r>
            <a:r>
              <a:rPr kumimoji="0" lang="en-US" altLang="ja-JP" sz="1200" b="1" dirty="0" smtClean="0">
                <a:solidFill>
                  <a:srgbClr val="FF0000"/>
                </a:solidFill>
              </a:rPr>
              <a:t>at </a:t>
            </a:r>
            <a:r>
              <a:rPr kumimoji="0" lang="en-US" altLang="ja-JP" sz="1200" b="1" dirty="0">
                <a:solidFill>
                  <a:srgbClr val="FF0000"/>
                </a:solidFill>
              </a:rPr>
              <a:t>4 </a:t>
            </a:r>
            <a:r>
              <a:rPr kumimoji="0" lang="en-US" altLang="ja-JP" sz="1200" b="1" dirty="0" err="1">
                <a:solidFill>
                  <a:srgbClr val="FF0000"/>
                </a:solidFill>
              </a:rPr>
              <a:t>TeV</a:t>
            </a:r>
            <a:r>
              <a:rPr kumimoji="0" lang="en-US" altLang="ja-JP" sz="1200" b="1" dirty="0">
                <a:solidFill>
                  <a:srgbClr val="FF0000"/>
                </a:solidFill>
              </a:rPr>
              <a:t> is better than </a:t>
            </a:r>
            <a:r>
              <a:rPr kumimoji="0" lang="en-US" altLang="ja-JP" sz="1200" b="1" dirty="0" smtClean="0">
                <a:solidFill>
                  <a:srgbClr val="FF0000"/>
                </a:solidFill>
              </a:rPr>
              <a:t>10</a:t>
            </a:r>
            <a:r>
              <a:rPr kumimoji="0" lang="en-US" altLang="ja-JP" sz="1200" b="1" baseline="30000" dirty="0" smtClean="0">
                <a:solidFill>
                  <a:srgbClr val="FF0000"/>
                </a:solidFill>
              </a:rPr>
              <a:t>5</a:t>
            </a:r>
            <a:r>
              <a:rPr kumimoji="0" lang="en-US" altLang="ja-JP" sz="1200" b="1" dirty="0" smtClean="0">
                <a:solidFill>
                  <a:srgbClr val="FF0000"/>
                </a:solidFill>
              </a:rPr>
              <a:t> with </a:t>
            </a:r>
            <a:r>
              <a:rPr kumimoji="0" lang="en-US" altLang="ja-JP" sz="1200" b="1" dirty="0">
                <a:solidFill>
                  <a:srgbClr val="FF0000"/>
                </a:solidFill>
              </a:rPr>
              <a:t>95 % electron retained</a:t>
            </a:r>
          </a:p>
        </p:txBody>
      </p:sp>
      <p:graphicFrame>
        <p:nvGraphicFramePr>
          <p:cNvPr id="5123" name="Object 27"/>
          <p:cNvGraphicFramePr>
            <a:graphicFrameLocks noChangeAspect="1"/>
          </p:cNvGraphicFramePr>
          <p:nvPr/>
        </p:nvGraphicFramePr>
        <p:xfrm>
          <a:off x="3203575" y="4708525"/>
          <a:ext cx="3024188" cy="1889125"/>
        </p:xfrm>
        <a:graphic>
          <a:graphicData uri="http://schemas.openxmlformats.org/presentationml/2006/ole">
            <p:oleObj spid="_x0000_s5123" name="Acrobat Document" r:id="rId10" imgW="7195680" imgH="4496760" progId="AcroExch.Document.7">
              <p:embed/>
            </p:oleObj>
          </a:graphicData>
        </a:graphic>
      </p:graphicFrame>
      <p:graphicFrame>
        <p:nvGraphicFramePr>
          <p:cNvPr id="5124" name="Object 2"/>
          <p:cNvGraphicFramePr>
            <a:graphicFrameLocks noChangeAspect="1"/>
          </p:cNvGraphicFramePr>
          <p:nvPr/>
        </p:nvGraphicFramePr>
        <p:xfrm>
          <a:off x="250825" y="4600575"/>
          <a:ext cx="2881313" cy="2068513"/>
        </p:xfrm>
        <a:graphic>
          <a:graphicData uri="http://schemas.openxmlformats.org/presentationml/2006/ole">
            <p:oleObj spid="_x0000_s5124" name="Acrobat Document" r:id="rId11" imgW="7195680" imgH="5169960" progId="AcroExch.Document.7">
              <p:embed/>
            </p:oleObj>
          </a:graphicData>
        </a:graphic>
      </p:graphicFrame>
      <p:sp>
        <p:nvSpPr>
          <p:cNvPr id="5143" name="Rectangle 30"/>
          <p:cNvSpPr>
            <a:spLocks noChangeArrowheads="1"/>
          </p:cNvSpPr>
          <p:nvPr/>
        </p:nvSpPr>
        <p:spPr bwMode="auto">
          <a:xfrm>
            <a:off x="611188" y="4746625"/>
            <a:ext cx="91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 b="1">
                <a:solidFill>
                  <a:srgbClr val="0000FF"/>
                </a:solidFill>
              </a:rPr>
              <a:t>Blue Mark</a:t>
            </a:r>
          </a:p>
        </p:txBody>
      </p:sp>
      <p:sp>
        <p:nvSpPr>
          <p:cNvPr id="5144" name="Text Box 31"/>
          <p:cNvSpPr txBox="1">
            <a:spLocks noChangeArrowheads="1"/>
          </p:cNvSpPr>
          <p:nvPr/>
        </p:nvSpPr>
        <p:spPr bwMode="auto">
          <a:xfrm>
            <a:off x="571472" y="500042"/>
            <a:ext cx="4857784" cy="738664"/>
          </a:xfrm>
          <a:prstGeom prst="rect">
            <a:avLst/>
          </a:prstGeom>
          <a:solidFill>
            <a:srgbClr val="FFFF00"/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Comic Sans MS" pitchFamily="66" charset="0"/>
              </a:rPr>
              <a:t>CALET is a dedicated detector for electrons and has a superior performance in the trans-</a:t>
            </a:r>
            <a:r>
              <a:rPr lang="en-US" altLang="ja-JP" sz="1400" dirty="0" err="1">
                <a:latin typeface="Comic Sans MS" pitchFamily="66" charset="0"/>
              </a:rPr>
              <a:t>TeV</a:t>
            </a:r>
            <a:r>
              <a:rPr lang="en-US" altLang="ja-JP" sz="1400" dirty="0">
                <a:latin typeface="Comic Sans MS" pitchFamily="66" charset="0"/>
              </a:rPr>
              <a:t> region as well as at the lower </a:t>
            </a:r>
            <a:r>
              <a:rPr lang="en-US" altLang="ja-JP" sz="1400" dirty="0" smtClean="0">
                <a:latin typeface="Comic Sans MS" pitchFamily="66" charset="0"/>
              </a:rPr>
              <a:t>energies by using IMC and TASC</a:t>
            </a:r>
            <a:endParaRPr lang="en-US" altLang="ja-JP" sz="1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日付プレースホルダ 1"/>
          <p:cNvSpPr>
            <a:spLocks noGrp="1"/>
          </p:cNvSpPr>
          <p:nvPr>
            <p:ph type="dt" sz="quarter" idx="10"/>
          </p:nvPr>
        </p:nvSpPr>
        <p:spPr>
          <a:xfrm>
            <a:off x="457200" y="6310313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3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7938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COSPAR </a:t>
            </a:r>
            <a:endParaRPr lang="en-US" altLang="ja-JP" dirty="0"/>
          </a:p>
        </p:txBody>
      </p:sp>
      <p:sp>
        <p:nvSpPr>
          <p:cNvPr id="3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724650" y="6381750"/>
            <a:ext cx="2133600" cy="476250"/>
          </a:xfrm>
        </p:spPr>
        <p:txBody>
          <a:bodyPr/>
          <a:lstStyle/>
          <a:p>
            <a:pPr>
              <a:defRPr/>
            </a:pPr>
            <a:fld id="{40F8F1AD-8DD8-4161-BBD7-42A7446F2186}" type="slidenum">
              <a:rPr lang="en-US" altLang="ja-JP"/>
              <a:pPr>
                <a:defRPr/>
              </a:pPr>
              <a:t>19</a:t>
            </a:fld>
            <a:endParaRPr lang="en-US" altLang="ja-JP" dirty="0"/>
          </a:p>
        </p:txBody>
      </p:sp>
      <p:grpSp>
        <p:nvGrpSpPr>
          <p:cNvPr id="52229" name="Group 3"/>
          <p:cNvGrpSpPr>
            <a:grpSpLocks/>
          </p:cNvGrpSpPr>
          <p:nvPr/>
        </p:nvGrpSpPr>
        <p:grpSpPr bwMode="auto">
          <a:xfrm>
            <a:off x="2411413" y="763588"/>
            <a:ext cx="3276600" cy="2465387"/>
            <a:chOff x="648" y="2734"/>
            <a:chExt cx="1632" cy="1207"/>
          </a:xfrm>
        </p:grpSpPr>
        <p:grpSp>
          <p:nvGrpSpPr>
            <p:cNvPr id="52250" name="Group 4"/>
            <p:cNvGrpSpPr>
              <a:grpSpLocks/>
            </p:cNvGrpSpPr>
            <p:nvPr/>
          </p:nvGrpSpPr>
          <p:grpSpPr bwMode="auto">
            <a:xfrm>
              <a:off x="648" y="2935"/>
              <a:ext cx="1632" cy="1006"/>
              <a:chOff x="340" y="3060"/>
              <a:chExt cx="1632" cy="1006"/>
            </a:xfrm>
          </p:grpSpPr>
          <p:pic>
            <p:nvPicPr>
              <p:cNvPr id="52256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0" y="3060"/>
                <a:ext cx="1632" cy="10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257" name="Freeform 6"/>
              <p:cNvSpPr>
                <a:spLocks/>
              </p:cNvSpPr>
              <p:nvPr/>
            </p:nvSpPr>
            <p:spPr bwMode="auto">
              <a:xfrm>
                <a:off x="926" y="3352"/>
                <a:ext cx="194" cy="390"/>
              </a:xfrm>
              <a:custGeom>
                <a:avLst/>
                <a:gdLst>
                  <a:gd name="T0" fmla="*/ 0 w 194"/>
                  <a:gd name="T1" fmla="*/ 36 h 390"/>
                  <a:gd name="T2" fmla="*/ 0 w 194"/>
                  <a:gd name="T3" fmla="*/ 104 h 390"/>
                  <a:gd name="T4" fmla="*/ 16 w 194"/>
                  <a:gd name="T5" fmla="*/ 120 h 390"/>
                  <a:gd name="T6" fmla="*/ 12 w 194"/>
                  <a:gd name="T7" fmla="*/ 284 h 390"/>
                  <a:gd name="T8" fmla="*/ 102 w 194"/>
                  <a:gd name="T9" fmla="*/ 390 h 390"/>
                  <a:gd name="T10" fmla="*/ 190 w 194"/>
                  <a:gd name="T11" fmla="*/ 348 h 390"/>
                  <a:gd name="T12" fmla="*/ 194 w 194"/>
                  <a:gd name="T13" fmla="*/ 130 h 390"/>
                  <a:gd name="T14" fmla="*/ 92 w 194"/>
                  <a:gd name="T15" fmla="*/ 0 h 390"/>
                  <a:gd name="T16" fmla="*/ 0 w 194"/>
                  <a:gd name="T17" fmla="*/ 36 h 3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4"/>
                  <a:gd name="T28" fmla="*/ 0 h 390"/>
                  <a:gd name="T29" fmla="*/ 194 w 194"/>
                  <a:gd name="T30" fmla="*/ 390 h 3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4" h="390">
                    <a:moveTo>
                      <a:pt x="0" y="36"/>
                    </a:moveTo>
                    <a:lnTo>
                      <a:pt x="0" y="104"/>
                    </a:lnTo>
                    <a:lnTo>
                      <a:pt x="16" y="120"/>
                    </a:lnTo>
                    <a:lnTo>
                      <a:pt x="12" y="284"/>
                    </a:lnTo>
                    <a:lnTo>
                      <a:pt x="102" y="390"/>
                    </a:lnTo>
                    <a:lnTo>
                      <a:pt x="190" y="348"/>
                    </a:lnTo>
                    <a:lnTo>
                      <a:pt x="194" y="130"/>
                    </a:lnTo>
                    <a:lnTo>
                      <a:pt x="9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F0000">
                  <a:alpha val="50195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433" tIns="45717" rIns="91433" bIns="45717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251" name="Group 7"/>
            <p:cNvGrpSpPr>
              <a:grpSpLocks/>
            </p:cNvGrpSpPr>
            <p:nvPr/>
          </p:nvGrpSpPr>
          <p:grpSpPr bwMode="auto">
            <a:xfrm>
              <a:off x="1148" y="2734"/>
              <a:ext cx="520" cy="515"/>
              <a:chOff x="500" y="2498"/>
              <a:chExt cx="520" cy="515"/>
            </a:xfrm>
          </p:grpSpPr>
          <p:sp>
            <p:nvSpPr>
              <p:cNvPr id="52252" name="Line 8"/>
              <p:cNvSpPr>
                <a:spLocks noChangeShapeType="1"/>
              </p:cNvSpPr>
              <p:nvPr/>
            </p:nvSpPr>
            <p:spPr bwMode="auto">
              <a:xfrm>
                <a:off x="564" y="2665"/>
                <a:ext cx="110" cy="34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stealth" w="med" len="med"/>
              </a:ln>
            </p:spPr>
            <p:txBody>
              <a:bodyPr wrap="none" lIns="91433" tIns="45717" rIns="91433" bIns="45717">
                <a:sp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2253" name="Group 9"/>
              <p:cNvGrpSpPr>
                <a:grpSpLocks/>
              </p:cNvGrpSpPr>
              <p:nvPr/>
            </p:nvGrpSpPr>
            <p:grpSpPr bwMode="auto">
              <a:xfrm>
                <a:off x="500" y="2498"/>
                <a:ext cx="520" cy="179"/>
                <a:chOff x="1220" y="2907"/>
                <a:chExt cx="520" cy="179"/>
              </a:xfrm>
            </p:grpSpPr>
            <p:sp>
              <p:nvSpPr>
                <p:cNvPr id="52254" name="Rectangle 10"/>
                <p:cNvSpPr>
                  <a:spLocks noChangeArrowheads="1"/>
                </p:cNvSpPr>
                <p:nvPr/>
              </p:nvSpPr>
              <p:spPr bwMode="auto">
                <a:xfrm>
                  <a:off x="1220" y="2907"/>
                  <a:ext cx="520" cy="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1433" tIns="45717" rIns="91433" bIns="45717">
                  <a:spAutoFit/>
                </a:bodyPr>
                <a:lstStyle/>
                <a:p>
                  <a:r>
                    <a:rPr lang="en-US" altLang="ja-JP" sz="1400" b="1" dirty="0">
                      <a:solidFill>
                        <a:srgbClr val="FF0000"/>
                      </a:solidFill>
                    </a:rPr>
                    <a:t>  </a:t>
                  </a:r>
                  <a:r>
                    <a:rPr lang="en-US" altLang="ja-JP" b="1" dirty="0">
                      <a:solidFill>
                        <a:srgbClr val="FF0000"/>
                      </a:solidFill>
                    </a:rPr>
                    <a:t>CALET</a:t>
                  </a:r>
                </a:p>
              </p:txBody>
            </p:sp>
            <p:sp>
              <p:nvSpPr>
                <p:cNvPr id="52255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1284" y="3080"/>
                  <a:ext cx="386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lIns="91433" tIns="45717" rIns="91433" bIns="45717">
                  <a:spAutoFit/>
                </a:bodyPr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2230" name="Group 12"/>
          <p:cNvGrpSpPr>
            <a:grpSpLocks/>
          </p:cNvGrpSpPr>
          <p:nvPr/>
        </p:nvGrpSpPr>
        <p:grpSpPr bwMode="auto">
          <a:xfrm>
            <a:off x="2097087" y="4572008"/>
            <a:ext cx="2474913" cy="1385888"/>
            <a:chOff x="838" y="4500"/>
            <a:chExt cx="1442" cy="814"/>
          </a:xfrm>
        </p:grpSpPr>
        <p:pic>
          <p:nvPicPr>
            <p:cNvPr id="52248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" y="4500"/>
              <a:ext cx="1442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9" name="Rectangle 14"/>
            <p:cNvSpPr>
              <a:spLocks noChangeArrowheads="1"/>
            </p:cNvSpPr>
            <p:nvPr/>
          </p:nvSpPr>
          <p:spPr bwMode="auto">
            <a:xfrm>
              <a:off x="1185" y="4926"/>
              <a:ext cx="285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>
                  <a:solidFill>
                    <a:srgbClr val="FF0000"/>
                  </a:solidFill>
                </a:rPr>
                <a:t>HTV</a:t>
              </a:r>
            </a:p>
          </p:txBody>
        </p:sp>
      </p:grpSp>
      <p:grpSp>
        <p:nvGrpSpPr>
          <p:cNvPr id="52231" name="Group 15"/>
          <p:cNvGrpSpPr>
            <a:grpSpLocks/>
          </p:cNvGrpSpPr>
          <p:nvPr/>
        </p:nvGrpSpPr>
        <p:grpSpPr bwMode="auto">
          <a:xfrm>
            <a:off x="3995738" y="3355975"/>
            <a:ext cx="2592387" cy="1582738"/>
            <a:chOff x="2048" y="3844"/>
            <a:chExt cx="1377" cy="892"/>
          </a:xfrm>
        </p:grpSpPr>
        <p:pic>
          <p:nvPicPr>
            <p:cNvPr id="52245" name="Picture 16"/>
            <p:cNvPicPr preferRelativeResize="0"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48" y="3844"/>
              <a:ext cx="1377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46" name="Rectangle 17"/>
            <p:cNvSpPr>
              <a:spLocks noChangeArrowheads="1"/>
            </p:cNvSpPr>
            <p:nvPr/>
          </p:nvSpPr>
          <p:spPr bwMode="auto">
            <a:xfrm>
              <a:off x="2243" y="4358"/>
              <a:ext cx="26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>
                  <a:solidFill>
                    <a:srgbClr val="FF0000"/>
                  </a:solidFill>
                </a:rPr>
                <a:t>HTV</a:t>
              </a:r>
            </a:p>
          </p:txBody>
        </p:sp>
        <p:sp>
          <p:nvSpPr>
            <p:cNvPr id="52247" name="Rectangle 18"/>
            <p:cNvSpPr>
              <a:spLocks noChangeArrowheads="1"/>
            </p:cNvSpPr>
            <p:nvPr/>
          </p:nvSpPr>
          <p:spPr bwMode="auto">
            <a:xfrm>
              <a:off x="2388" y="3948"/>
              <a:ext cx="22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 b="1">
                  <a:solidFill>
                    <a:srgbClr val="FF0000"/>
                  </a:solidFill>
                </a:rPr>
                <a:t>ISS</a:t>
              </a:r>
            </a:p>
          </p:txBody>
        </p:sp>
      </p:grpSp>
      <p:sp>
        <p:nvSpPr>
          <p:cNvPr id="52232" name="Rectangle 19"/>
          <p:cNvSpPr>
            <a:spLocks noChangeArrowheads="1"/>
          </p:cNvSpPr>
          <p:nvPr/>
        </p:nvSpPr>
        <p:spPr bwMode="auto">
          <a:xfrm>
            <a:off x="4643438" y="5011738"/>
            <a:ext cx="14493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 dirty="0">
                <a:latin typeface="Comic Sans MS" pitchFamily="66" charset="0"/>
              </a:rPr>
              <a:t>Approach to ISS</a:t>
            </a:r>
          </a:p>
        </p:txBody>
      </p:sp>
      <p:sp>
        <p:nvSpPr>
          <p:cNvPr id="52233" name="Rectangle 20"/>
          <p:cNvSpPr>
            <a:spLocks noChangeArrowheads="1"/>
          </p:cNvSpPr>
          <p:nvPr/>
        </p:nvSpPr>
        <p:spPr bwMode="auto">
          <a:xfrm>
            <a:off x="6804025" y="4003675"/>
            <a:ext cx="1830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 dirty="0">
                <a:latin typeface="Comic Sans MS" pitchFamily="66" charset="0"/>
              </a:rPr>
              <a:t>Pickup of </a:t>
            </a:r>
            <a:r>
              <a:rPr lang="en-US" altLang="ja-JP" sz="1400" b="1" dirty="0" smtClean="0">
                <a:latin typeface="Comic Sans MS" pitchFamily="66" charset="0"/>
              </a:rPr>
              <a:t>CALET</a:t>
            </a:r>
            <a:endParaRPr lang="en-US" altLang="ja-JP" sz="1400" b="1" dirty="0">
              <a:latin typeface="Comic Sans MS" pitchFamily="66" charset="0"/>
            </a:endParaRPr>
          </a:p>
        </p:txBody>
      </p:sp>
      <p:sp>
        <p:nvSpPr>
          <p:cNvPr id="52234" name="Rectangle 21"/>
          <p:cNvSpPr>
            <a:spLocks noChangeArrowheads="1"/>
          </p:cNvSpPr>
          <p:nvPr/>
        </p:nvSpPr>
        <p:spPr bwMode="auto">
          <a:xfrm>
            <a:off x="5786446" y="1643050"/>
            <a:ext cx="3087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latin typeface="ＭＳ Ｐゴシック" pitchFamily="50" charset="-128"/>
              </a:rPr>
              <a:t>H2-B  Transfer Vehicle</a:t>
            </a:r>
            <a:r>
              <a:rPr lang="ja-JP" altLang="en-US" b="1" dirty="0">
                <a:solidFill>
                  <a:srgbClr val="FFFF00"/>
                </a:solidFill>
                <a:latin typeface="ＭＳ Ｐゴシック" pitchFamily="50" charset="-128"/>
              </a:rPr>
              <a:t>（</a:t>
            </a:r>
            <a:r>
              <a:rPr lang="en-US" altLang="ja-JP" b="1" dirty="0">
                <a:solidFill>
                  <a:srgbClr val="FFFF00"/>
                </a:solidFill>
                <a:latin typeface="ＭＳ Ｐゴシック" pitchFamily="50" charset="-128"/>
              </a:rPr>
              <a:t>HTV)</a:t>
            </a:r>
          </a:p>
        </p:txBody>
      </p:sp>
      <p:pic>
        <p:nvPicPr>
          <p:cNvPr id="52235" name="Picture 22"/>
          <p:cNvPicPr>
            <a:picLocks noChangeAspect="1" noChangeArrowheads="1"/>
          </p:cNvPicPr>
          <p:nvPr/>
        </p:nvPicPr>
        <p:blipFill>
          <a:blip r:embed="rId6" cstate="print"/>
          <a:srcRect l="17021" r="14185"/>
          <a:stretch>
            <a:fillRect/>
          </a:stretch>
        </p:blipFill>
        <p:spPr bwMode="auto">
          <a:xfrm>
            <a:off x="357158" y="2208213"/>
            <a:ext cx="1584325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6" name="Rectangle 23"/>
          <p:cNvSpPr>
            <a:spLocks noChangeArrowheads="1"/>
          </p:cNvSpPr>
          <p:nvPr/>
        </p:nvSpPr>
        <p:spPr bwMode="auto">
          <a:xfrm>
            <a:off x="285720" y="5786454"/>
            <a:ext cx="14830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 dirty="0" smtClean="0">
                <a:latin typeface="Comic Sans MS" pitchFamily="66" charset="0"/>
              </a:rPr>
              <a:t> Launching by</a:t>
            </a:r>
          </a:p>
          <a:p>
            <a:r>
              <a:rPr lang="en-US" altLang="ja-JP" sz="1400" b="1" dirty="0" smtClean="0">
                <a:latin typeface="Comic Sans MS" pitchFamily="66" charset="0"/>
              </a:rPr>
              <a:t> </a:t>
            </a:r>
            <a:r>
              <a:rPr lang="en-US" altLang="ja-JP" sz="1400" b="1" dirty="0">
                <a:latin typeface="Comic Sans MS" pitchFamily="66" charset="0"/>
              </a:rPr>
              <a:t>H-IIB Rocket</a:t>
            </a:r>
          </a:p>
        </p:txBody>
      </p:sp>
      <p:sp>
        <p:nvSpPr>
          <p:cNvPr id="52237" name="Rectangle 24"/>
          <p:cNvSpPr>
            <a:spLocks noChangeArrowheads="1"/>
          </p:cNvSpPr>
          <p:nvPr/>
        </p:nvSpPr>
        <p:spPr bwMode="auto">
          <a:xfrm>
            <a:off x="2285984" y="6000768"/>
            <a:ext cx="21547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Comic Sans MS" pitchFamily="66" charset="0"/>
              </a:rPr>
              <a:t>Separation from H2-B</a:t>
            </a:r>
          </a:p>
        </p:txBody>
      </p:sp>
      <p:sp>
        <p:nvSpPr>
          <p:cNvPr id="52238" name="Rectangle 25"/>
          <p:cNvSpPr>
            <a:spLocks noChangeArrowheads="1"/>
          </p:cNvSpPr>
          <p:nvPr/>
        </p:nvSpPr>
        <p:spPr bwMode="auto">
          <a:xfrm>
            <a:off x="1857375" y="214313"/>
            <a:ext cx="5529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mic Sans MS" pitchFamily="66" charset="0"/>
              </a:rPr>
              <a:t>Launching Procedure of CALET</a:t>
            </a:r>
          </a:p>
        </p:txBody>
      </p:sp>
      <p:pic>
        <p:nvPicPr>
          <p:cNvPr id="52239" name="Picture 26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4362450"/>
            <a:ext cx="273685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0" name="Line 27"/>
          <p:cNvSpPr>
            <a:spLocks noChangeShapeType="1"/>
          </p:cNvSpPr>
          <p:nvPr/>
        </p:nvSpPr>
        <p:spPr bwMode="auto">
          <a:xfrm flipV="1">
            <a:off x="7654925" y="5803900"/>
            <a:ext cx="327025" cy="812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stealth" w="med" len="med"/>
          </a:ln>
        </p:spPr>
        <p:txBody>
          <a:bodyPr lIns="91433" tIns="45717" rIns="91433" bIns="45717">
            <a:spAutoFit/>
          </a:bodyPr>
          <a:lstStyle/>
          <a:p>
            <a:endParaRPr lang="ja-JP" altLang="en-US"/>
          </a:p>
        </p:txBody>
      </p:sp>
      <p:grpSp>
        <p:nvGrpSpPr>
          <p:cNvPr id="52241" name="Group 28"/>
          <p:cNvGrpSpPr>
            <a:grpSpLocks/>
          </p:cNvGrpSpPr>
          <p:nvPr/>
        </p:nvGrpSpPr>
        <p:grpSpPr bwMode="auto">
          <a:xfrm>
            <a:off x="7466684" y="6276014"/>
            <a:ext cx="1192213" cy="365692"/>
            <a:chOff x="1213" y="2937"/>
            <a:chExt cx="497" cy="150"/>
          </a:xfrm>
        </p:grpSpPr>
        <p:sp>
          <p:nvSpPr>
            <p:cNvPr id="52243" name="Rectangle 29"/>
            <p:cNvSpPr>
              <a:spLocks noChangeArrowheads="1"/>
            </p:cNvSpPr>
            <p:nvPr/>
          </p:nvSpPr>
          <p:spPr bwMode="auto">
            <a:xfrm>
              <a:off x="1213" y="2937"/>
              <a:ext cx="497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r>
                <a:rPr lang="en-US" altLang="ja-JP" sz="1400" b="1" dirty="0">
                  <a:solidFill>
                    <a:srgbClr val="FF0000"/>
                  </a:solidFill>
                </a:rPr>
                <a:t>     </a:t>
              </a:r>
              <a:r>
                <a:rPr lang="en-US" altLang="ja-JP" b="1" dirty="0">
                  <a:solidFill>
                    <a:srgbClr val="FF0000"/>
                  </a:solidFill>
                </a:rPr>
                <a:t>CALET</a:t>
              </a:r>
            </a:p>
          </p:txBody>
        </p:sp>
        <p:sp>
          <p:nvSpPr>
            <p:cNvPr id="52244" name="Line 30"/>
            <p:cNvSpPr>
              <a:spLocks noChangeShapeType="1"/>
            </p:cNvSpPr>
            <p:nvPr/>
          </p:nvSpPr>
          <p:spPr bwMode="auto">
            <a:xfrm flipH="1">
              <a:off x="1290" y="3073"/>
              <a:ext cx="38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1433" tIns="45717" rIns="91433" bIns="45717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52242" name="Freeform 31"/>
          <p:cNvSpPr>
            <a:spLocks/>
          </p:cNvSpPr>
          <p:nvPr/>
        </p:nvSpPr>
        <p:spPr bwMode="auto">
          <a:xfrm>
            <a:off x="7667625" y="5514975"/>
            <a:ext cx="563563" cy="363538"/>
          </a:xfrm>
          <a:custGeom>
            <a:avLst/>
            <a:gdLst>
              <a:gd name="T0" fmla="*/ 2 w 278"/>
              <a:gd name="T1" fmla="*/ 110 h 164"/>
              <a:gd name="T2" fmla="*/ 0 w 278"/>
              <a:gd name="T3" fmla="*/ 20 h 164"/>
              <a:gd name="T4" fmla="*/ 50 w 278"/>
              <a:gd name="T5" fmla="*/ 0 h 164"/>
              <a:gd name="T6" fmla="*/ 244 w 278"/>
              <a:gd name="T7" fmla="*/ 16 h 164"/>
              <a:gd name="T8" fmla="*/ 278 w 278"/>
              <a:gd name="T9" fmla="*/ 26 h 164"/>
              <a:gd name="T10" fmla="*/ 272 w 278"/>
              <a:gd name="T11" fmla="*/ 82 h 164"/>
              <a:gd name="T12" fmla="*/ 254 w 278"/>
              <a:gd name="T13" fmla="*/ 82 h 164"/>
              <a:gd name="T14" fmla="*/ 244 w 278"/>
              <a:gd name="T15" fmla="*/ 126 h 164"/>
              <a:gd name="T16" fmla="*/ 244 w 278"/>
              <a:gd name="T17" fmla="*/ 144 h 164"/>
              <a:gd name="T18" fmla="*/ 216 w 278"/>
              <a:gd name="T19" fmla="*/ 144 h 164"/>
              <a:gd name="T20" fmla="*/ 204 w 278"/>
              <a:gd name="T21" fmla="*/ 164 h 164"/>
              <a:gd name="T22" fmla="*/ 172 w 278"/>
              <a:gd name="T23" fmla="*/ 162 h 164"/>
              <a:gd name="T24" fmla="*/ 162 w 278"/>
              <a:gd name="T25" fmla="*/ 134 h 164"/>
              <a:gd name="T26" fmla="*/ 8 w 278"/>
              <a:gd name="T27" fmla="*/ 122 h 164"/>
              <a:gd name="T28" fmla="*/ 2 w 278"/>
              <a:gd name="T29" fmla="*/ 110 h 16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78"/>
              <a:gd name="T46" fmla="*/ 0 h 164"/>
              <a:gd name="T47" fmla="*/ 278 w 278"/>
              <a:gd name="T48" fmla="*/ 164 h 16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78" h="164">
                <a:moveTo>
                  <a:pt x="2" y="110"/>
                </a:moveTo>
                <a:lnTo>
                  <a:pt x="0" y="20"/>
                </a:lnTo>
                <a:lnTo>
                  <a:pt x="50" y="0"/>
                </a:lnTo>
                <a:lnTo>
                  <a:pt x="244" y="16"/>
                </a:lnTo>
                <a:lnTo>
                  <a:pt x="278" y="26"/>
                </a:lnTo>
                <a:lnTo>
                  <a:pt x="272" y="82"/>
                </a:lnTo>
                <a:lnTo>
                  <a:pt x="254" y="82"/>
                </a:lnTo>
                <a:lnTo>
                  <a:pt x="244" y="126"/>
                </a:lnTo>
                <a:lnTo>
                  <a:pt x="244" y="144"/>
                </a:lnTo>
                <a:lnTo>
                  <a:pt x="216" y="144"/>
                </a:lnTo>
                <a:lnTo>
                  <a:pt x="204" y="164"/>
                </a:lnTo>
                <a:lnTo>
                  <a:pt x="172" y="162"/>
                </a:lnTo>
                <a:lnTo>
                  <a:pt x="162" y="134"/>
                </a:lnTo>
                <a:lnTo>
                  <a:pt x="8" y="122"/>
                </a:lnTo>
                <a:lnTo>
                  <a:pt x="2" y="110"/>
                </a:lnTo>
                <a:close/>
              </a:path>
            </a:pathLst>
          </a:custGeom>
          <a:solidFill>
            <a:srgbClr val="FF00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64271" y="785794"/>
            <a:ext cx="7815457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O. Adriani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F. Angelini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21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C. Avanzini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M.G. Bagliesi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A. Basti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K. Batkov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G. Bigongiari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W.R. Binns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L. Bonechi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Bonechi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Bottai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Calamai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G. Castellini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R.</a:t>
            </a:r>
            <a:r>
              <a:rPr kumimoji="1" lang="it-IT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Cesshi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J. Chang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G. Chen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M.L. Cherry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9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G. Collazuol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K. Ebisawa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A.</a:t>
            </a:r>
            <a:r>
              <a:rPr kumimoji="1" lang="it-IT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J. Ericson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H. Fuke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W. Gan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T.G. Guzik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9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T. Hams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N. Hasebe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Hareyama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K. Hibino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7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</a:t>
            </a:r>
            <a:r>
              <a:rPr kumimoji="1" lang="it-IT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Ichimura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K. Ioka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8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H. Israel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E. Kamioka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16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K. Kasahara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Y. Katayose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26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,J. Kataoka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R.Kataoka 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18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,N. Kawanaka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8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M.Y. Kim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H. Kitamura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Y. Komori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6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T. Kotani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H.S. Krawzczynski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J.F. Krizmanic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A.</a:t>
            </a:r>
            <a:r>
              <a:rPr kumimoji="1" lang="it-IT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Kubota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16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Kuramata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Y. Ma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P. Maestro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V. Malvezzi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L. Marcelli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P. S. Marrocchesi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V. Millucci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J.W. Mitchell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K. Mizutani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A.A. Moissev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Mori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F. Morsani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K. Munekata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17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</a:t>
            </a:r>
          </a:p>
          <a:p>
            <a:pPr marL="342900" marR="0" lvl="0" indent="-34290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H. Murakami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J. Nishimura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Okuno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7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J.F. Ormes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19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Ozawa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F. Palma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P. Papini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</a:t>
            </a:r>
          </a:p>
          <a:p>
            <a:pPr marL="342900" marR="0" lvl="0" indent="-34290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Y. Saito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C. De Santis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Sasaki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Shibata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26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Y. Shimizu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A. Shiomi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R. Spalvoli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22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342900" marR="0" lvl="0" indent="-34290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P. Spillantini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Takayanagi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M. Takita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T. Tamura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7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N. Tateyama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7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T. Terasawa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3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342900" marR="0" lvl="0" indent="-34290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H. Tomida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Torii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Y. Tunesada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18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Y. Uchihori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S. Ueno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5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E. Vannuccini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20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H. Wang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4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J.P. Wefel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9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</a:t>
            </a:r>
            <a:r>
              <a:rPr kumimoji="1" lang="it-IT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 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K.Yamaoka</a:t>
            </a:r>
            <a:r>
              <a:rPr kumimoji="1" lang="it-IT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</a:t>
            </a:r>
            <a:r>
              <a:rPr kumimoji="1" lang="it-IT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</a:t>
            </a:r>
            <a:r>
              <a:rPr kumimoji="1" lang="es-E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J. Yang</a:t>
            </a:r>
            <a:r>
              <a:rPr kumimoji="1" lang="es-ES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13</a:t>
            </a:r>
            <a:r>
              <a:rPr kumimoji="1" lang="es-E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 A. Yoshida</a:t>
            </a:r>
            <a:r>
              <a:rPr kumimoji="1" lang="es-ES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</a:t>
            </a:r>
            <a:r>
              <a:rPr kumimoji="1" lang="es-E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 K. Yoshida</a:t>
            </a:r>
            <a:r>
              <a:rPr kumimoji="1" lang="es-ES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16</a:t>
            </a:r>
            <a:r>
              <a:rPr kumimoji="1" lang="es-E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T. Yuda</a:t>
            </a:r>
            <a:r>
              <a:rPr kumimoji="1" lang="es-ES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7</a:t>
            </a:r>
            <a:r>
              <a:rPr kumimoji="1" lang="es-E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,  R. Zei</a:t>
            </a:r>
            <a:r>
              <a:rPr kumimoji="1" lang="es-ES" altLang="ja-JP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23             </a:t>
            </a:r>
            <a:endParaRPr kumimoji="1" lang="es-ES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43217" y="3965679"/>
            <a:ext cx="3900541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1) Aoyama </a:t>
            </a:r>
            <a:r>
              <a:rPr kumimoji="1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Gakuin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 University,</a:t>
            </a:r>
            <a:r>
              <a:rPr kumimoji="1" lang="en-US" altLang="ja-JP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2) </a:t>
            </a:r>
            <a:r>
              <a:rPr kumimoji="1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Hirosaki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 University,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3) ICRR, University of  Tokyo,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ja-JP" sz="1200" dirty="0" smtClean="0">
                <a:solidFill>
                  <a:srgbClr val="000000"/>
                </a:solidFill>
                <a:latin typeface="Century" pitchFamily="18" charset="0"/>
                <a:ea typeface="ＭＳ 明朝" pitchFamily="17" charset="-128"/>
                <a:cs typeface="Arial" pitchFamily="34" charset="0"/>
              </a:rPr>
              <a:t>4) 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Institute of High Energy Physics, China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5) JAXA/ISAS,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6) Kanagawa University of Human Services,</a:t>
            </a:r>
            <a:r>
              <a:rPr kumimoji="1" lang="en-US" altLang="ja-JP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ja-JP" sz="1200" dirty="0" smtClean="0">
                <a:solidFill>
                  <a:srgbClr val="000000"/>
                </a:solidFill>
                <a:latin typeface="Century" pitchFamily="18" charset="0"/>
                <a:ea typeface="ＭＳ 明朝" pitchFamily="17" charset="-128"/>
                <a:cs typeface="Arial" pitchFamily="34" charset="0"/>
              </a:rPr>
              <a:t>7) 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Kanagawa University,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8) KEK, Japan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9) Louisiana State University</a:t>
            </a:r>
            <a:r>
              <a:rPr lang="en-US" altLang="ja-JP" sz="1200" dirty="0" smtClean="0">
                <a:solidFill>
                  <a:srgbClr val="000000"/>
                </a:solidFill>
                <a:latin typeface="Century" pitchFamily="18" charset="0"/>
                <a:ea typeface="ＭＳ 明朝" pitchFamily="17" charset="-128"/>
                <a:cs typeface="Arial" pitchFamily="34" charset="0"/>
              </a:rPr>
              <a:t>, USA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entury" pitchFamily="18" charset="0"/>
                <a:ea typeface="ＭＳ 明朝" pitchFamily="17" charset="-128"/>
                <a:cs typeface="Arial" pitchFamily="34" charset="0"/>
              </a:rPr>
              <a:t>10) NASA/GSFC, USA</a:t>
            </a: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11) National  Inst. of Radiological Sciences,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12) Nihon University,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13) Purple Mountain Observatory, China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1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cs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86314" y="3974377"/>
            <a:ext cx="389305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14) </a:t>
            </a:r>
            <a:r>
              <a:rPr lang="en-US" altLang="ja-JP" sz="1200" dirty="0" err="1" smtClean="0">
                <a:latin typeface="Century" pitchFamily="18" charset="0"/>
                <a:cs typeface="Arial" pitchFamily="34" charset="0"/>
              </a:rPr>
              <a:t>Ritsumeikan</a:t>
            </a:r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 University,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15) Saitama University,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16) Shibaura Institute of Technology,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17) </a:t>
            </a:r>
            <a:r>
              <a:rPr lang="en-US" altLang="ja-JP" sz="1200" dirty="0" err="1" smtClean="0">
                <a:latin typeface="Century" pitchFamily="18" charset="0"/>
                <a:cs typeface="Arial" pitchFamily="34" charset="0"/>
              </a:rPr>
              <a:t>Shinshu</a:t>
            </a:r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 University,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18) Tokyo Technology Inst.,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19) University of Denver, USA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20</a:t>
            </a:r>
            <a:r>
              <a:rPr lang="ja-JP" altLang="en-US" sz="1200" dirty="0" smtClean="0">
                <a:latin typeface="Century" pitchFamily="18" charset="0"/>
                <a:cs typeface="Arial" pitchFamily="34" charset="0"/>
              </a:rPr>
              <a:t>）</a:t>
            </a:r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University of Florence and INFN, Italy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21) University of Pisa  and INFN, Italy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22) University of Rome Tor </a:t>
            </a:r>
            <a:r>
              <a:rPr lang="en-US" altLang="ja-JP" sz="1200" dirty="0" err="1" smtClean="0">
                <a:latin typeface="Century" pitchFamily="18" charset="0"/>
                <a:cs typeface="Arial" pitchFamily="34" charset="0"/>
              </a:rPr>
              <a:t>Vergata</a:t>
            </a:r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 and INFN, Italy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23) University of Siena, Italy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24) </a:t>
            </a:r>
            <a:r>
              <a:rPr lang="en-US" altLang="ja-JP" sz="1200" dirty="0" err="1" smtClean="0">
                <a:latin typeface="Century" pitchFamily="18" charset="0"/>
                <a:cs typeface="Arial" pitchFamily="34" charset="0"/>
              </a:rPr>
              <a:t>Waseda</a:t>
            </a:r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 University, Japan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25) Washington University in St Louis, USA</a:t>
            </a:r>
            <a:endParaRPr lang="ja-JP" altLang="ja-JP" sz="1200" dirty="0" smtClean="0">
              <a:latin typeface="Century" pitchFamily="18" charset="0"/>
              <a:cs typeface="Arial" pitchFamily="34" charset="0"/>
            </a:endParaRPr>
          </a:p>
          <a:p>
            <a:pPr lvl="0"/>
            <a:r>
              <a:rPr lang="en-US" altLang="ja-JP" sz="1200" dirty="0" smtClean="0">
                <a:latin typeface="Century" pitchFamily="18" charset="0"/>
                <a:cs typeface="Arial" pitchFamily="34" charset="0"/>
              </a:rPr>
              <a:t>26) Yokohama National University, Japan</a:t>
            </a:r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ja-JP" altLang="ja-JP" sz="1200" dirty="0" smtClean="0">
              <a:latin typeface="Arial" pitchFamily="34" charset="0"/>
              <a:cs typeface="Arial" pitchFamily="34" charset="0"/>
            </a:endParaRPr>
          </a:p>
          <a:p>
            <a:endParaRPr kumimoji="1" lang="ja-JP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14480" y="214290"/>
            <a:ext cx="3961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i="1" dirty="0" smtClean="0">
                <a:latin typeface="Comic Sans MS" pitchFamily="66" charset="0"/>
              </a:rPr>
              <a:t>International Collaboration Team </a:t>
            </a:r>
            <a:endParaRPr lang="ja-JP" altLang="en-US" dirty="0"/>
          </a:p>
        </p:txBody>
      </p:sp>
      <p:pic>
        <p:nvPicPr>
          <p:cNvPr id="6" name="Picture 5" descr="a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2803" y="197879"/>
            <a:ext cx="538022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d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8205" y="210405"/>
            <a:ext cx="538022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f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7789" y="210405"/>
            <a:ext cx="538022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a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20191" y="211480"/>
            <a:ext cx="538023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2087185" y="357166"/>
            <a:ext cx="49696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kumimoji="0" lang="en-US" altLang="ja-JP" sz="2800" b="1" dirty="0" smtClean="0">
                <a:latin typeface="Comic Sans MS" pitchFamily="66" charset="0"/>
              </a:rPr>
              <a:t>Concept of Data Downlink </a:t>
            </a:r>
            <a:r>
              <a:rPr kumimoji="0" lang="ja-JP" altLang="en-US" sz="2800" b="1" dirty="0" smtClean="0">
                <a:latin typeface="Comic Sans MS" pitchFamily="66" charset="0"/>
              </a:rPr>
              <a:t> </a:t>
            </a:r>
            <a:endParaRPr kumimoji="0" lang="ja-JP" altLang="en-US" sz="2800" b="1" dirty="0">
              <a:latin typeface="Comic Sans MS" pitchFamily="66" charset="0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14282" y="1420811"/>
            <a:ext cx="6786610" cy="4240214"/>
            <a:chOff x="395288" y="981079"/>
            <a:chExt cx="6530975" cy="4025900"/>
          </a:xfrm>
        </p:grpSpPr>
        <p:grpSp>
          <p:nvGrpSpPr>
            <p:cNvPr id="2" name="Group 44"/>
            <p:cNvGrpSpPr>
              <a:grpSpLocks/>
            </p:cNvGrpSpPr>
            <p:nvPr/>
          </p:nvGrpSpPr>
          <p:grpSpPr bwMode="auto">
            <a:xfrm>
              <a:off x="395288" y="981079"/>
              <a:ext cx="5832475" cy="4025900"/>
              <a:chOff x="249" y="890"/>
              <a:chExt cx="3674" cy="2536"/>
            </a:xfrm>
          </p:grpSpPr>
          <p:sp>
            <p:nvSpPr>
              <p:cNvPr id="66584" name="Text Box 24"/>
              <p:cNvSpPr txBox="1">
                <a:spLocks noChangeArrowheads="1"/>
              </p:cNvSpPr>
              <p:nvPr/>
            </p:nvSpPr>
            <p:spPr bwMode="auto">
              <a:xfrm>
                <a:off x="975" y="2976"/>
                <a:ext cx="959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JAXA ICS Link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Real-Time Connection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~20 % (5 hr/day)</a:t>
                </a:r>
              </a:p>
            </p:txBody>
          </p:sp>
          <p:pic>
            <p:nvPicPr>
              <p:cNvPr id="66600" name="Picture 4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49" y="890"/>
                <a:ext cx="3674" cy="25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6603" name="Text Box 43"/>
              <p:cNvSpPr txBox="1">
                <a:spLocks noChangeArrowheads="1"/>
              </p:cNvSpPr>
              <p:nvPr/>
            </p:nvSpPr>
            <p:spPr bwMode="auto">
              <a:xfrm>
                <a:off x="431" y="1026"/>
                <a:ext cx="994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NASA Link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Real-Time Connection</a:t>
                </a:r>
              </a:p>
              <a:p>
                <a:pPr eaLnBrk="0" hangingPunct="0"/>
                <a:r>
                  <a:rPr kumimoji="0" lang="en-US" altLang="ja-JP" sz="1000" b="1">
                    <a:solidFill>
                      <a:srgbClr val="FF0000"/>
                    </a:solidFill>
                  </a:rPr>
                  <a:t>&gt; 50 % (max. 17 hr/day)</a:t>
                </a:r>
              </a:p>
            </p:txBody>
          </p:sp>
        </p:grpSp>
        <p:sp>
          <p:nvSpPr>
            <p:cNvPr id="66606" name="Text Box 46"/>
            <p:cNvSpPr txBox="1">
              <a:spLocks noChangeArrowheads="1"/>
            </p:cNvSpPr>
            <p:nvPr/>
          </p:nvSpPr>
          <p:spPr bwMode="auto">
            <a:xfrm>
              <a:off x="874713" y="3097213"/>
              <a:ext cx="5937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000" b="1">
                  <a:latin typeface="Comic Sans MS" pitchFamily="66" charset="0"/>
                </a:rPr>
                <a:t>CALET</a:t>
              </a:r>
            </a:p>
          </p:txBody>
        </p:sp>
        <p:sp>
          <p:nvSpPr>
            <p:cNvPr id="66611" name="Line 51"/>
            <p:cNvSpPr>
              <a:spLocks noChangeShapeType="1"/>
            </p:cNvSpPr>
            <p:nvPr/>
          </p:nvSpPr>
          <p:spPr bwMode="auto">
            <a:xfrm flipV="1">
              <a:off x="6134100" y="3306763"/>
              <a:ext cx="7921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54000" tIns="10800" rIns="54000" bIns="10800"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081868" y="2071678"/>
            <a:ext cx="1847850" cy="3533775"/>
            <a:chOff x="6948488" y="1484313"/>
            <a:chExt cx="1847850" cy="3533775"/>
          </a:xfrm>
        </p:grpSpPr>
        <p:sp>
          <p:nvSpPr>
            <p:cNvPr id="66608" name="Text Box 48"/>
            <p:cNvSpPr txBox="1">
              <a:spLocks noChangeArrowheads="1"/>
            </p:cNvSpPr>
            <p:nvPr/>
          </p:nvSpPr>
          <p:spPr bwMode="auto">
            <a:xfrm>
              <a:off x="6948488" y="2781300"/>
              <a:ext cx="1847850" cy="9413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0070C0"/>
                  </a:solidFill>
                </a:rPr>
                <a:t>Waseda Univ.</a:t>
              </a:r>
            </a:p>
            <a:p>
              <a:r>
                <a:rPr lang="en-US" altLang="ja-JP" dirty="0">
                  <a:solidFill>
                    <a:srgbClr val="0070C0"/>
                  </a:solidFill>
                </a:rPr>
                <a:t>CALET Mission </a:t>
              </a:r>
            </a:p>
            <a:p>
              <a:r>
                <a:rPr lang="en-US" altLang="ja-JP" dirty="0">
                  <a:solidFill>
                    <a:srgbClr val="0070C0"/>
                  </a:solidFill>
                </a:rPr>
                <a:t>Science Center</a:t>
              </a:r>
            </a:p>
          </p:txBody>
        </p:sp>
        <p:sp>
          <p:nvSpPr>
            <p:cNvPr id="66612" name="Text Box 52"/>
            <p:cNvSpPr txBox="1">
              <a:spLocks noChangeArrowheads="1"/>
            </p:cNvSpPr>
            <p:nvPr/>
          </p:nvSpPr>
          <p:spPr bwMode="auto">
            <a:xfrm>
              <a:off x="6948488" y="1484313"/>
              <a:ext cx="1720850" cy="6667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NASA Data</a:t>
              </a:r>
            </a:p>
            <a:p>
              <a:r>
                <a:rPr lang="en-US" altLang="ja-JP"/>
                <a:t>Archive Center</a:t>
              </a:r>
            </a:p>
          </p:txBody>
        </p:sp>
        <p:sp>
          <p:nvSpPr>
            <p:cNvPr id="66613" name="Line 53"/>
            <p:cNvSpPr>
              <a:spLocks noChangeShapeType="1"/>
            </p:cNvSpPr>
            <p:nvPr/>
          </p:nvSpPr>
          <p:spPr bwMode="auto">
            <a:xfrm>
              <a:off x="7740650" y="2133600"/>
              <a:ext cx="0" cy="669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54000" tIns="10800" rIns="54000" bIns="108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66614" name="Text Box 54"/>
            <p:cNvSpPr txBox="1">
              <a:spLocks noChangeArrowheads="1"/>
            </p:cNvSpPr>
            <p:nvPr/>
          </p:nvSpPr>
          <p:spPr bwMode="auto">
            <a:xfrm>
              <a:off x="7019925" y="4076700"/>
              <a:ext cx="1619250" cy="9413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International</a:t>
              </a:r>
              <a:endParaRPr lang="en-US" altLang="ja-JP" dirty="0"/>
            </a:p>
            <a:p>
              <a:r>
                <a:rPr lang="en-US" altLang="ja-JP" dirty="0"/>
                <a:t>Collaboration </a:t>
              </a:r>
            </a:p>
            <a:p>
              <a:r>
                <a:rPr lang="en-US" altLang="ja-JP" dirty="0"/>
                <a:t>Organization</a:t>
              </a:r>
            </a:p>
          </p:txBody>
        </p:sp>
        <p:sp>
          <p:nvSpPr>
            <p:cNvPr id="66615" name="Line 55"/>
            <p:cNvSpPr>
              <a:spLocks noChangeShapeType="1"/>
            </p:cNvSpPr>
            <p:nvPr/>
          </p:nvSpPr>
          <p:spPr bwMode="auto">
            <a:xfrm>
              <a:off x="7740650" y="3716338"/>
              <a:ext cx="0" cy="3587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54000" tIns="10800" rIns="54000" bIns="10800" anchor="ctr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B2FF-4F05-4D14-9660-BC96B9052346}" type="slidenum">
              <a:rPr lang="en-US" altLang="ja-JP" smtClean="0"/>
              <a:pPr/>
              <a:t>20</a:t>
            </a:fld>
            <a:endParaRPr lang="en-US" altLang="ja-JP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</p:spTree>
  </p:cSld>
  <p:clrMapOvr>
    <a:masterClrMapping/>
  </p:clrMapOvr>
  <p:transition advTm="2560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 dirty="0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D24F5-22E0-423D-89FB-7505601ACE63}" type="slidenum">
              <a:rPr lang="en-US" altLang="ja-JP"/>
              <a:pPr>
                <a:defRPr/>
              </a:pPr>
              <a:t>21</a:t>
            </a:fld>
            <a:endParaRPr lang="en-US" altLang="ja-JP" dirty="0"/>
          </a:p>
        </p:txBody>
      </p:sp>
      <p:sp>
        <p:nvSpPr>
          <p:cNvPr id="388098" name="Rectangle 2"/>
          <p:cNvSpPr>
            <a:spLocks noChangeArrowheads="1"/>
          </p:cNvSpPr>
          <p:nvPr/>
        </p:nvSpPr>
        <p:spPr bwMode="auto">
          <a:xfrm>
            <a:off x="500063" y="1192213"/>
            <a:ext cx="8416925" cy="498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altLang="ja-JP" sz="2000" dirty="0">
                <a:latin typeface="Comic Sans MS" pitchFamily="66" charset="0"/>
              </a:rPr>
              <a:t>The electron measurement over 1 TeV can bring us  very important information of the origin and propagation of cosmic-rays and </a:t>
            </a:r>
            <a:r>
              <a:rPr lang="en-US" altLang="ja-JP" sz="2000" dirty="0" smtClean="0">
                <a:latin typeface="Comic Sans MS" pitchFamily="66" charset="0"/>
              </a:rPr>
              <a:t>of </a:t>
            </a:r>
            <a:r>
              <a:rPr lang="en-US" altLang="ja-JP" sz="2000" dirty="0">
                <a:latin typeface="Comic Sans MS" pitchFamily="66" charset="0"/>
              </a:rPr>
              <a:t>the dark matter </a:t>
            </a:r>
            <a:r>
              <a:rPr lang="en-US" altLang="ja-JP" sz="2000" dirty="0" smtClean="0">
                <a:latin typeface="Comic Sans MS" pitchFamily="66" charset="0"/>
              </a:rPr>
              <a:t>.</a:t>
            </a:r>
            <a:endParaRPr lang="en-US" altLang="ja-JP" sz="2000" dirty="0">
              <a:latin typeface="Comic Sans MS" pitchFamily="66" charset="0"/>
            </a:endParaRPr>
          </a:p>
          <a:p>
            <a:pPr marL="457200" indent="-457200">
              <a:lnSpc>
                <a:spcPts val="500"/>
              </a:lnSpc>
              <a:buFontTx/>
              <a:buBlip>
                <a:blip r:embed="rId3"/>
              </a:buBlip>
            </a:pPr>
            <a:endParaRPr lang="en-US" altLang="ja-JP" sz="2000" dirty="0">
              <a:latin typeface="Comic Sans MS" pitchFamily="66" charset="0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altLang="ja-JP" sz="2000" dirty="0">
                <a:latin typeface="Comic Sans MS" pitchFamily="66" charset="0"/>
              </a:rPr>
              <a:t> We have successfully been developing the CALET instrument for  Japanese Experiment Module (Kibo) – Exposed Facility to extend the electron observation to the tans-TeV region.</a:t>
            </a:r>
          </a:p>
          <a:p>
            <a:pPr marL="457200" indent="-457200">
              <a:lnSpc>
                <a:spcPts val="500"/>
              </a:lnSpc>
              <a:buFontTx/>
              <a:buBlip>
                <a:blip r:embed="rId3"/>
              </a:buBlip>
            </a:pPr>
            <a:endParaRPr lang="en-US" altLang="ja-JP" sz="2000" dirty="0">
              <a:latin typeface="Comic Sans MS" pitchFamily="66" charset="0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altLang="ja-JP" sz="2000" dirty="0">
                <a:latin typeface="Comic Sans MS" pitchFamily="66" charset="0"/>
              </a:rPr>
              <a:t>The CALET has capabilities to observe the electrons up to 10 TeV , </a:t>
            </a:r>
            <a:r>
              <a:rPr lang="en-US" altLang="ja-JP" sz="2000" dirty="0" smtClean="0">
                <a:latin typeface="Comic Sans MS" pitchFamily="66" charset="0"/>
              </a:rPr>
              <a:t>the gamma-rays </a:t>
            </a:r>
            <a:r>
              <a:rPr lang="en-US" altLang="ja-JP" sz="2000" dirty="0">
                <a:latin typeface="Comic Sans MS" pitchFamily="66" charset="0"/>
              </a:rPr>
              <a:t>in </a:t>
            </a:r>
            <a:r>
              <a:rPr lang="en-US" altLang="ja-JP" sz="2000" dirty="0" smtClean="0">
                <a:latin typeface="Comic Sans MS" pitchFamily="66" charset="0"/>
              </a:rPr>
              <a:t>10 </a:t>
            </a:r>
            <a:r>
              <a:rPr lang="en-US" altLang="ja-JP" sz="2000" dirty="0" err="1" smtClean="0">
                <a:latin typeface="Comic Sans MS" pitchFamily="66" charset="0"/>
              </a:rPr>
              <a:t>GeV</a:t>
            </a:r>
            <a:r>
              <a:rPr lang="en-US" altLang="ja-JP" sz="2000" dirty="0" smtClean="0">
                <a:latin typeface="Comic Sans MS" pitchFamily="66" charset="0"/>
              </a:rPr>
              <a:t>- </a:t>
            </a:r>
            <a:r>
              <a:rPr lang="en-US" altLang="ja-JP" sz="2000" dirty="0">
                <a:latin typeface="Comic Sans MS" pitchFamily="66" charset="0"/>
              </a:rPr>
              <a:t>10TeV , </a:t>
            </a:r>
            <a:r>
              <a:rPr lang="en-US" altLang="ja-JP" sz="2000" dirty="0" smtClean="0">
                <a:latin typeface="Comic Sans MS" pitchFamily="66" charset="0"/>
              </a:rPr>
              <a:t>the protons </a:t>
            </a:r>
            <a:r>
              <a:rPr lang="en-US" altLang="ja-JP" sz="2000" dirty="0">
                <a:latin typeface="Comic Sans MS" pitchFamily="66" charset="0"/>
              </a:rPr>
              <a:t>and heavy ions in several 10 GeV - 1000 TeV,  for investigation of  high energy phenomena in  the Universe.</a:t>
            </a:r>
          </a:p>
          <a:p>
            <a:pPr marL="457200" indent="-457200">
              <a:lnSpc>
                <a:spcPts val="500"/>
              </a:lnSpc>
              <a:buFontTx/>
              <a:buBlip>
                <a:blip r:embed="rId3"/>
              </a:buBlip>
            </a:pPr>
            <a:endParaRPr lang="en-US" altLang="ja-JP" sz="2000" dirty="0">
              <a:latin typeface="Comic Sans MS" pitchFamily="66" charset="0"/>
            </a:endParaRPr>
          </a:p>
          <a:p>
            <a:pPr marL="457200" indent="-457200" eaLnBrk="0" hangingPunct="0">
              <a:lnSpc>
                <a:spcPct val="110000"/>
              </a:lnSpc>
              <a:spcBef>
                <a:spcPct val="25000"/>
              </a:spcBef>
              <a:buFontTx/>
              <a:buBlip>
                <a:blip r:embed="rId3"/>
              </a:buBlip>
            </a:pPr>
            <a:r>
              <a:rPr kumimoji="0" lang="en-US" altLang="ja-JP" sz="2000" dirty="0">
                <a:solidFill>
                  <a:srgbClr val="FFFF00"/>
                </a:solidFill>
                <a:latin typeface="Comic Sans MS" pitchFamily="66" charset="0"/>
              </a:rPr>
              <a:t>The CALET mission has been  </a:t>
            </a:r>
            <a:r>
              <a:rPr kumimoji="0" lang="en-US" altLang="ja-JP" sz="2000" dirty="0" smtClean="0">
                <a:solidFill>
                  <a:srgbClr val="FFFF00"/>
                </a:solidFill>
                <a:latin typeface="Comic Sans MS" pitchFamily="66" charset="0"/>
              </a:rPr>
              <a:t>approved to  </a:t>
            </a:r>
            <a:r>
              <a:rPr kumimoji="0" lang="en-US" altLang="ja-JP" sz="2000" dirty="0">
                <a:solidFill>
                  <a:srgbClr val="FFFF00"/>
                </a:solidFill>
                <a:latin typeface="Comic Sans MS" pitchFamily="66" charset="0"/>
              </a:rPr>
              <a:t>proceed to the Phase B </a:t>
            </a:r>
            <a:r>
              <a:rPr kumimoji="0" lang="en-US" altLang="ja-JP" sz="2000" dirty="0" smtClean="0">
                <a:solidFill>
                  <a:srgbClr val="FFFF00"/>
                </a:solidFill>
                <a:latin typeface="Comic Sans MS" pitchFamily="66" charset="0"/>
              </a:rPr>
              <a:t> in target of  </a:t>
            </a:r>
            <a:r>
              <a:rPr kumimoji="0" lang="en-US" altLang="ja-JP" sz="2000" dirty="0">
                <a:solidFill>
                  <a:srgbClr val="FFFF00"/>
                </a:solidFill>
                <a:latin typeface="Comic Sans MS" pitchFamily="66" charset="0"/>
              </a:rPr>
              <a:t>launching </a:t>
            </a:r>
            <a:r>
              <a:rPr kumimoji="0" lang="en-US" altLang="ja-JP" sz="2000" dirty="0" smtClean="0">
                <a:solidFill>
                  <a:srgbClr val="FFFF00"/>
                </a:solidFill>
                <a:latin typeface="Comic Sans MS" pitchFamily="66" charset="0"/>
              </a:rPr>
              <a:t>schedule in summer, 2013</a:t>
            </a:r>
            <a:r>
              <a:rPr kumimoji="0" lang="en-US" altLang="ja-JP" sz="2000" dirty="0">
                <a:solidFill>
                  <a:srgbClr val="FFFF00"/>
                </a:solidFill>
                <a:latin typeface="Comic Sans MS" pitchFamily="66" charset="0"/>
              </a:rPr>
              <a:t>.</a:t>
            </a:r>
            <a:endParaRPr kumimoji="0" lang="en-US" altLang="ja-JP" sz="2000" dirty="0">
              <a:latin typeface="Comic Sans MS" pitchFamily="66" charset="0"/>
            </a:endParaRPr>
          </a:p>
          <a:p>
            <a:pPr marL="457200" indent="-457200" eaLnBrk="0" hangingPunct="0">
              <a:lnSpc>
                <a:spcPct val="50000"/>
              </a:lnSpc>
              <a:spcBef>
                <a:spcPct val="25000"/>
              </a:spcBef>
              <a:buFont typeface="Wingdings" pitchFamily="2" charset="2"/>
              <a:buChar char="ü"/>
            </a:pPr>
            <a:endParaRPr kumimoji="0" lang="en-US" altLang="ja-JP" sz="2000" dirty="0">
              <a:latin typeface="Comic Sans MS" pitchFamily="66" charset="0"/>
            </a:endParaRPr>
          </a:p>
        </p:txBody>
      </p:sp>
      <p:sp>
        <p:nvSpPr>
          <p:cNvPr id="57350" name="Text Box 3"/>
          <p:cNvSpPr txBox="1">
            <a:spLocks noChangeArrowheads="1"/>
          </p:cNvSpPr>
          <p:nvPr/>
        </p:nvSpPr>
        <p:spPr bwMode="auto">
          <a:xfrm>
            <a:off x="1785938" y="28575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>
                <a:solidFill>
                  <a:srgbClr val="FFFF00"/>
                </a:solidFill>
                <a:latin typeface="Comic Sans MS" pitchFamily="66" charset="0"/>
              </a:rPr>
              <a:t>Summary and Future Prospect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8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0179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F0FA78-1357-416C-B383-08446A4EC7F5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50181" name="Text Box 2"/>
          <p:cNvSpPr txBox="1">
            <a:spLocks noChangeArrowheads="1"/>
          </p:cNvSpPr>
          <p:nvPr/>
        </p:nvSpPr>
        <p:spPr bwMode="auto">
          <a:xfrm>
            <a:off x="857250" y="130175"/>
            <a:ext cx="34623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3333FF"/>
                </a:solidFill>
                <a:latin typeface="Comic Sans MS" pitchFamily="66" charset="0"/>
              </a:rPr>
              <a:t>CALET Overview</a:t>
            </a:r>
          </a:p>
        </p:txBody>
      </p:sp>
      <p:sp>
        <p:nvSpPr>
          <p:cNvPr id="50182" name="Text Box 3"/>
          <p:cNvSpPr txBox="1">
            <a:spLocks noChangeArrowheads="1"/>
          </p:cNvSpPr>
          <p:nvPr/>
        </p:nvSpPr>
        <p:spPr bwMode="auto">
          <a:xfrm>
            <a:off x="214313" y="785813"/>
            <a:ext cx="4572000" cy="20256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ts val="1900"/>
              </a:lnSpc>
              <a:buFont typeface="Wingdings" pitchFamily="2" charset="2"/>
              <a:buChar char="p"/>
            </a:pPr>
            <a:r>
              <a:rPr lang="en-US" altLang="ja-JP" sz="14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b="1" dirty="0" smtClean="0">
                <a:solidFill>
                  <a:schemeClr val="accent2"/>
                </a:solidFill>
                <a:latin typeface="Comic Sans MS" pitchFamily="66" charset="0"/>
              </a:rPr>
              <a:t>Observation</a:t>
            </a:r>
            <a:endParaRPr lang="en-US" altLang="ja-JP" b="1" dirty="0">
              <a:solidFill>
                <a:schemeClr val="accent2"/>
              </a:solidFill>
              <a:latin typeface="Comic Sans MS" pitchFamily="66" charset="0"/>
            </a:endParaRP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Electrons 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 </a:t>
            </a:r>
            <a:r>
              <a:rPr lang="en-US" altLang="ja-JP" sz="1400" dirty="0" err="1" smtClean="0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 -10,000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endParaRPr lang="en-US" altLang="ja-JP" sz="1400" dirty="0">
              <a:solidFill>
                <a:schemeClr val="accent2"/>
              </a:solidFill>
              <a:latin typeface="Comic Sans MS" pitchFamily="66" charset="0"/>
            </a:endParaRP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Gamma-rays 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10 </a:t>
            </a:r>
            <a:r>
              <a:rPr lang="en-US" altLang="ja-JP" sz="1400" dirty="0" err="1" smtClean="0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 -10,000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(GRB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&gt; 1 </a:t>
            </a:r>
            <a:r>
              <a:rPr lang="en-US" altLang="ja-JP" sz="1400" dirty="0" err="1" smtClean="0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None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  + Gamma-ray Bursts : 7 keV-20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MeV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  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Protons, Heavy Nuclei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None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  several 10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-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1000TeV 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( per particle)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Char char="Ø"/>
            </a:pP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Solar Particles and Modulated Particles</a:t>
            </a:r>
          </a:p>
          <a:p>
            <a:pPr eaLnBrk="0" hangingPunct="0">
              <a:lnSpc>
                <a:spcPts val="1900"/>
              </a:lnSpc>
              <a:buFont typeface="Wingdings" pitchFamily="2" charset="2"/>
              <a:buNone/>
            </a:pP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   in Solar System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1</a:t>
            </a:r>
            <a:r>
              <a:rPr lang="ja-JP" altLang="en-US" sz="14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dirty="0" smtClean="0">
                <a:solidFill>
                  <a:schemeClr val="accent2"/>
                </a:solidFill>
                <a:latin typeface="Comic Sans MS" pitchFamily="66" charset="0"/>
              </a:rPr>
              <a:t>GeV-10 </a:t>
            </a:r>
            <a:r>
              <a:rPr lang="en-US" altLang="ja-JP" sz="1400" dirty="0" err="1">
                <a:solidFill>
                  <a:schemeClr val="accent2"/>
                </a:solidFill>
                <a:latin typeface="Comic Sans MS" pitchFamily="66" charset="0"/>
              </a:rPr>
              <a:t>GeV</a:t>
            </a:r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(Electrons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50184" name="テキスト ボックス 123"/>
          <p:cNvSpPr txBox="1">
            <a:spLocks noChangeArrowheads="1"/>
          </p:cNvSpPr>
          <p:nvPr/>
        </p:nvSpPr>
        <p:spPr bwMode="auto">
          <a:xfrm>
            <a:off x="4857750" y="285728"/>
            <a:ext cx="4286250" cy="343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buFont typeface="Wingdings" pitchFamily="2" charset="2"/>
              <a:buChar char="p"/>
            </a:pPr>
            <a:r>
              <a:rPr lang="en-US" altLang="ja-JP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b="1" dirty="0" smtClean="0">
                <a:solidFill>
                  <a:schemeClr val="accent2"/>
                </a:solidFill>
                <a:latin typeface="Comic Sans MS" pitchFamily="66" charset="0"/>
              </a:rPr>
              <a:t>Instrument</a:t>
            </a:r>
            <a:r>
              <a:rPr lang="en-US" altLang="ja-JP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n-US" altLang="ja-JP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High Energy Electron and Gamma- Ray</a:t>
            </a:r>
          </a:p>
          <a:p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Telescope Consisted of :</a:t>
            </a:r>
          </a:p>
          <a:p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- Imaging Calorimeter </a:t>
            </a:r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(Particle ID, Direction)</a:t>
            </a:r>
          </a:p>
          <a:p>
            <a:r>
              <a:rPr lang="en-US" altLang="ja-JP" sz="1600" dirty="0">
                <a:solidFill>
                  <a:schemeClr val="hlink"/>
                </a:solidFill>
                <a:latin typeface="Comic Sans MS" pitchFamily="66" charset="0"/>
              </a:rPr>
              <a:t>     </a:t>
            </a:r>
            <a:r>
              <a:rPr lang="en-US" altLang="ja-JP" sz="1200" dirty="0">
                <a:latin typeface="Comic Sans MS" pitchFamily="66" charset="0"/>
              </a:rPr>
              <a:t>Total Thickness of Tungsten (W) </a:t>
            </a:r>
            <a:r>
              <a:rPr lang="ja-JP" altLang="en-US" sz="1200" dirty="0">
                <a:latin typeface="Comic Sans MS" pitchFamily="66" charset="0"/>
              </a:rPr>
              <a:t>：　</a:t>
            </a:r>
            <a:r>
              <a:rPr lang="en-US" altLang="ja-JP" sz="1200" dirty="0">
                <a:latin typeface="Comic Sans MS" pitchFamily="66" charset="0"/>
              </a:rPr>
              <a:t>3 </a:t>
            </a:r>
            <a:r>
              <a:rPr lang="en-US" altLang="ja-JP" sz="1200" i="1" dirty="0">
                <a:latin typeface="Comic Sans MS" pitchFamily="66" charset="0"/>
              </a:rPr>
              <a:t>X</a:t>
            </a:r>
            <a:r>
              <a:rPr lang="en-US" altLang="ja-JP" sz="1200" i="1" baseline="-25000" dirty="0">
                <a:latin typeface="Comic Sans MS" pitchFamily="66" charset="0"/>
              </a:rPr>
              <a:t>0</a:t>
            </a:r>
          </a:p>
          <a:p>
            <a:r>
              <a:rPr lang="en-US" altLang="ja-JP" sz="1200" dirty="0">
                <a:latin typeface="Comic Sans MS" pitchFamily="66" charset="0"/>
              </a:rPr>
              <a:t>       Layer Number of </a:t>
            </a:r>
            <a:r>
              <a:rPr lang="en-US" altLang="ja-JP" sz="1200" dirty="0" err="1">
                <a:latin typeface="Comic Sans MS" pitchFamily="66" charset="0"/>
              </a:rPr>
              <a:t>Scifi</a:t>
            </a:r>
            <a:r>
              <a:rPr lang="en-US" altLang="ja-JP" sz="1200" dirty="0">
                <a:latin typeface="Comic Sans MS" pitchFamily="66" charset="0"/>
              </a:rPr>
              <a:t> Belts</a:t>
            </a:r>
            <a:r>
              <a:rPr lang="ja-JP" altLang="en-US" sz="1200" dirty="0">
                <a:latin typeface="Comic Sans MS" pitchFamily="66" charset="0"/>
              </a:rPr>
              <a:t>：  </a:t>
            </a:r>
            <a:r>
              <a:rPr lang="en-US" altLang="ja-JP" sz="1200" dirty="0">
                <a:latin typeface="Comic Sans MS" pitchFamily="66" charset="0"/>
              </a:rPr>
              <a:t>8 Layers ×2(X,Y</a:t>
            </a:r>
            <a:r>
              <a:rPr lang="en-US" altLang="ja-JP" sz="1200" dirty="0" smtClean="0">
                <a:latin typeface="Comic Sans MS" pitchFamily="66" charset="0"/>
              </a:rPr>
              <a:t>)</a:t>
            </a:r>
            <a:endParaRPr lang="en-US" altLang="ja-JP" sz="1600" dirty="0">
              <a:solidFill>
                <a:schemeClr val="hlink"/>
              </a:solidFill>
              <a:latin typeface="Comic Sans MS" pitchFamily="66" charset="0"/>
            </a:endParaRPr>
          </a:p>
          <a:p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- Total Absorption Calorimeter</a:t>
            </a:r>
          </a:p>
          <a:p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    </a:t>
            </a:r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(Energy Measurement, Particle ID)</a:t>
            </a:r>
          </a:p>
          <a:p>
            <a:r>
              <a:rPr lang="en-US" altLang="ja-JP" sz="1200" b="1" dirty="0">
                <a:solidFill>
                  <a:schemeClr val="hlink"/>
                </a:solidFill>
                <a:latin typeface="Comic Sans MS" pitchFamily="66" charset="0"/>
              </a:rPr>
              <a:t>     </a:t>
            </a:r>
            <a:r>
              <a:rPr lang="en-US" altLang="ja-JP" sz="1200" dirty="0">
                <a:latin typeface="Comic Sans MS" pitchFamily="66" charset="0"/>
              </a:rPr>
              <a:t>PWO</a:t>
            </a:r>
            <a:r>
              <a:rPr lang="ja-JP" altLang="en-US" sz="1200" dirty="0">
                <a:latin typeface="Comic Sans MS" pitchFamily="66" charset="0"/>
              </a:rPr>
              <a:t>　</a:t>
            </a:r>
            <a:r>
              <a:rPr lang="en-US" altLang="ja-JP" sz="1200" dirty="0">
                <a:latin typeface="Comic Sans MS" pitchFamily="66" charset="0"/>
              </a:rPr>
              <a:t>20mm</a:t>
            </a:r>
            <a:r>
              <a:rPr lang="ja-JP" altLang="en-US" sz="1200" dirty="0" err="1">
                <a:latin typeface="Comic Sans MS" pitchFamily="66" charset="0"/>
              </a:rPr>
              <a:t>ｘ</a:t>
            </a:r>
            <a:r>
              <a:rPr lang="en-US" altLang="ja-JP" sz="1200" dirty="0">
                <a:latin typeface="Comic Sans MS" pitchFamily="66" charset="0"/>
              </a:rPr>
              <a:t>20mm</a:t>
            </a:r>
            <a:r>
              <a:rPr lang="ja-JP" altLang="en-US" sz="1200" dirty="0" err="1">
                <a:latin typeface="Comic Sans MS" pitchFamily="66" charset="0"/>
              </a:rPr>
              <a:t>ｘ</a:t>
            </a:r>
            <a:r>
              <a:rPr lang="en-US" altLang="ja-JP" sz="1200" dirty="0">
                <a:latin typeface="Comic Sans MS" pitchFamily="66" charset="0"/>
              </a:rPr>
              <a:t>320mm</a:t>
            </a:r>
            <a:endParaRPr lang="ja-JP" altLang="en-US" sz="1200" dirty="0">
              <a:latin typeface="Comic Sans MS" pitchFamily="66" charset="0"/>
            </a:endParaRPr>
          </a:p>
          <a:p>
            <a:r>
              <a:rPr lang="ja-JP" altLang="en-US" sz="1200" dirty="0">
                <a:latin typeface="Comic Sans MS" pitchFamily="66" charset="0"/>
              </a:rPr>
              <a:t>　    </a:t>
            </a:r>
            <a:r>
              <a:rPr lang="en-US" altLang="ja-JP" sz="1200" dirty="0">
                <a:latin typeface="Comic Sans MS" pitchFamily="66" charset="0"/>
              </a:rPr>
              <a:t>Total </a:t>
            </a:r>
            <a:r>
              <a:rPr lang="en-US" altLang="ja-JP" sz="1200" dirty="0" smtClean="0">
                <a:latin typeface="Comic Sans MS" pitchFamily="66" charset="0"/>
              </a:rPr>
              <a:t>Depth </a:t>
            </a:r>
            <a:r>
              <a:rPr lang="en-US" altLang="ja-JP" sz="1200" dirty="0">
                <a:latin typeface="Comic Sans MS" pitchFamily="66" charset="0"/>
              </a:rPr>
              <a:t>of PWO</a:t>
            </a:r>
            <a:r>
              <a:rPr lang="ja-JP" altLang="en-US" sz="1200" dirty="0">
                <a:latin typeface="Comic Sans MS" pitchFamily="66" charset="0"/>
              </a:rPr>
              <a:t>： </a:t>
            </a:r>
            <a:r>
              <a:rPr lang="en-US" altLang="ja-JP" sz="1200" dirty="0">
                <a:latin typeface="Comic Sans MS" pitchFamily="66" charset="0"/>
              </a:rPr>
              <a:t>27 </a:t>
            </a:r>
            <a:r>
              <a:rPr lang="en-US" altLang="ja-JP" sz="1200" i="1" dirty="0">
                <a:latin typeface="Comic Sans MS" pitchFamily="66" charset="0"/>
              </a:rPr>
              <a:t>X</a:t>
            </a:r>
            <a:r>
              <a:rPr lang="en-US" altLang="ja-JP" sz="1200" i="1" baseline="-25000" dirty="0">
                <a:latin typeface="Comic Sans MS" pitchFamily="66" charset="0"/>
              </a:rPr>
              <a:t>0</a:t>
            </a:r>
            <a:r>
              <a:rPr lang="en-US" altLang="ja-JP" sz="1200" dirty="0">
                <a:latin typeface="Comic Sans MS" pitchFamily="66" charset="0"/>
              </a:rPr>
              <a:t>  (24cm</a:t>
            </a:r>
            <a:r>
              <a:rPr lang="en-US" altLang="ja-JP" sz="1200" dirty="0" smtClean="0">
                <a:latin typeface="Comic Sans MS" pitchFamily="66" charset="0"/>
              </a:rPr>
              <a:t>)</a:t>
            </a:r>
            <a:endParaRPr lang="en-US" altLang="ja-JP" sz="1400" b="1" dirty="0">
              <a:solidFill>
                <a:schemeClr val="hlink"/>
              </a:solidFill>
              <a:latin typeface="Comic Sans MS" pitchFamily="66" charset="0"/>
            </a:endParaRPr>
          </a:p>
          <a:p>
            <a:r>
              <a:rPr lang="en-US" altLang="ja-JP" sz="1400" dirty="0">
                <a:solidFill>
                  <a:schemeClr val="accent2"/>
                </a:solidFill>
                <a:latin typeface="Comic Sans MS" pitchFamily="66" charset="0"/>
              </a:rPr>
              <a:t> 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n-US" altLang="ja-JP" sz="1400" b="1" dirty="0">
                <a:latin typeface="Comic Sans MS" pitchFamily="66" charset="0"/>
              </a:rPr>
              <a:t> </a:t>
            </a:r>
            <a:r>
              <a:rPr lang="en-US" altLang="ja-JP" sz="1400" b="1" dirty="0">
                <a:solidFill>
                  <a:schemeClr val="accent2"/>
                </a:solidFill>
                <a:latin typeface="Comic Sans MS" pitchFamily="66" charset="0"/>
              </a:rPr>
              <a:t>Silicon Pixel Array </a:t>
            </a:r>
            <a:r>
              <a:rPr lang="en-US" altLang="ja-JP" sz="1400" b="1" dirty="0" smtClean="0">
                <a:solidFill>
                  <a:schemeClr val="accent2"/>
                </a:solidFill>
                <a:latin typeface="Comic Sans MS" pitchFamily="66" charset="0"/>
              </a:rPr>
              <a:t>(by Italy)</a:t>
            </a:r>
          </a:p>
          <a:p>
            <a:r>
              <a:rPr lang="en-US" altLang="ja-JP" sz="1400" b="1" dirty="0" smtClean="0">
                <a:solidFill>
                  <a:schemeClr val="accent2"/>
                </a:solidFill>
                <a:latin typeface="Comic Sans MS" pitchFamily="66" charset="0"/>
              </a:rPr>
              <a:t>   ( or a substitute)</a:t>
            </a:r>
            <a:endParaRPr lang="en-US" altLang="ja-JP" sz="1400" b="1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    (Charge </a:t>
            </a:r>
            <a:r>
              <a:rPr lang="en-US" altLang="ja-JP" sz="1400" b="1" dirty="0" smtClean="0">
                <a:solidFill>
                  <a:schemeClr val="hlink"/>
                </a:solidFill>
                <a:latin typeface="Comic Sans MS" pitchFamily="66" charset="0"/>
              </a:rPr>
              <a:t>Measurement in </a:t>
            </a:r>
            <a:r>
              <a:rPr lang="en-US" altLang="ja-JP" sz="1400" b="1" dirty="0">
                <a:solidFill>
                  <a:schemeClr val="hlink"/>
                </a:solidFill>
                <a:latin typeface="Comic Sans MS" pitchFamily="66" charset="0"/>
              </a:rPr>
              <a:t>Z=1-35)</a:t>
            </a:r>
          </a:p>
          <a:p>
            <a:r>
              <a:rPr lang="en-US" altLang="ja-JP" sz="1200" dirty="0">
                <a:latin typeface="Comic Sans MS" pitchFamily="66" charset="0"/>
              </a:rPr>
              <a:t>       Silicon Pixel 11.25mmx11.25mmx0.5mm </a:t>
            </a:r>
          </a:p>
          <a:p>
            <a:r>
              <a:rPr lang="en-US" altLang="ja-JP" sz="1200" dirty="0">
                <a:latin typeface="Comic Sans MS" pitchFamily="66" charset="0"/>
              </a:rPr>
              <a:t>       2 Layers with a coverage of </a:t>
            </a:r>
            <a:r>
              <a:rPr lang="en-US" altLang="ja-JP" sz="1200" dirty="0" smtClean="0">
                <a:latin typeface="Comic Sans MS" pitchFamily="66" charset="0"/>
              </a:rPr>
              <a:t>54 x54 </a:t>
            </a:r>
            <a:r>
              <a:rPr lang="en-US" altLang="ja-JP" sz="1200" dirty="0">
                <a:latin typeface="Comic Sans MS" pitchFamily="66" charset="0"/>
              </a:rPr>
              <a:t>cm</a:t>
            </a:r>
            <a:r>
              <a:rPr lang="en-US" altLang="ja-JP" sz="1200" baseline="30000" dirty="0">
                <a:latin typeface="Comic Sans MS" pitchFamily="66" charset="0"/>
              </a:rPr>
              <a:t>2</a:t>
            </a:r>
          </a:p>
          <a:p>
            <a:endParaRPr lang="en-US" altLang="ja-JP" sz="1400" b="1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pic>
        <p:nvPicPr>
          <p:cNvPr id="50185" name="Picture 1" descr="C:\Documents and Settings\torii\デスクトップ\図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143250"/>
            <a:ext cx="4643438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6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2838" y="3571875"/>
            <a:ext cx="42211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232025"/>
            <a:ext cx="4929187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日付プレースホルダ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July  21, 2010</a:t>
            </a:r>
            <a:endParaRPr lang="en-US" altLang="ja-JP" dirty="0"/>
          </a:p>
        </p:txBody>
      </p:sp>
      <p:sp>
        <p:nvSpPr>
          <p:cNvPr id="2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COSPAR </a:t>
            </a:r>
            <a:endParaRPr lang="en-US" altLang="ja-JP" dirty="0"/>
          </a:p>
        </p:txBody>
      </p:sp>
      <p:sp>
        <p:nvSpPr>
          <p:cNvPr id="2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6BB82-597E-4C71-88A9-27138346E8C0}" type="slidenum">
              <a:rPr lang="en-US" altLang="ja-JP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51206" name="Text Box 10"/>
          <p:cNvSpPr txBox="1">
            <a:spLocks noChangeArrowheads="1"/>
          </p:cNvSpPr>
          <p:nvPr/>
        </p:nvSpPr>
        <p:spPr bwMode="auto">
          <a:xfrm>
            <a:off x="71438" y="714375"/>
            <a:ext cx="5429256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ja-JP" b="1" dirty="0">
                <a:solidFill>
                  <a:srgbClr val="FFC000"/>
                </a:solidFill>
                <a:latin typeface="Comic Sans MS" pitchFamily="66" charset="0"/>
              </a:rPr>
              <a:t>The CALET mission instrument </a:t>
            </a:r>
            <a:r>
              <a:rPr lang="en-US" altLang="ja-JP" b="1" dirty="0" smtClean="0">
                <a:solidFill>
                  <a:srgbClr val="FFC000"/>
                </a:solidFill>
                <a:latin typeface="Comic Sans MS" pitchFamily="66" charset="0"/>
              </a:rPr>
              <a:t> satisfies </a:t>
            </a:r>
            <a:r>
              <a:rPr lang="en-US" altLang="ja-JP" b="1" dirty="0">
                <a:solidFill>
                  <a:srgbClr val="FFC000"/>
                </a:solidFill>
                <a:latin typeface="Comic Sans MS" pitchFamily="66" charset="0"/>
              </a:rPr>
              <a:t>the requirements as a standard payload in size, weight, power, telemetry etc. for launching by HTV and </a:t>
            </a:r>
            <a:r>
              <a:rPr lang="en-US" altLang="ja-JP" b="1" dirty="0" smtClean="0">
                <a:solidFill>
                  <a:srgbClr val="FFC000"/>
                </a:solidFill>
                <a:latin typeface="Comic Sans MS" pitchFamily="66" charset="0"/>
              </a:rPr>
              <a:t>for observation </a:t>
            </a:r>
            <a:r>
              <a:rPr lang="en-US" altLang="ja-JP" b="1" dirty="0">
                <a:solidFill>
                  <a:srgbClr val="FFC000"/>
                </a:solidFill>
                <a:latin typeface="Comic Sans MS" pitchFamily="66" charset="0"/>
              </a:rPr>
              <a:t>at JEM/EF.</a:t>
            </a:r>
          </a:p>
        </p:txBody>
      </p:sp>
      <p:cxnSp>
        <p:nvCxnSpPr>
          <p:cNvPr id="37" name="直線矢印コネクタ 36"/>
          <p:cNvCxnSpPr/>
          <p:nvPr/>
        </p:nvCxnSpPr>
        <p:spPr>
          <a:xfrm rot="16200000" flipH="1">
            <a:off x="785813" y="3738563"/>
            <a:ext cx="823912" cy="6778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rot="5400000">
            <a:off x="3892550" y="3465513"/>
            <a:ext cx="358775" cy="285750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rot="16200000" flipV="1">
            <a:off x="2355057" y="5726906"/>
            <a:ext cx="642938" cy="3492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10" name="Text Box 4"/>
          <p:cNvSpPr txBox="1">
            <a:spLocks noChangeArrowheads="1"/>
          </p:cNvSpPr>
          <p:nvPr/>
        </p:nvSpPr>
        <p:spPr bwMode="auto">
          <a:xfrm>
            <a:off x="2143125" y="71438"/>
            <a:ext cx="4857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>
                <a:latin typeface="Comic Sans MS" pitchFamily="66" charset="0"/>
              </a:rPr>
              <a:t>CALET System Design</a:t>
            </a:r>
          </a:p>
        </p:txBody>
      </p:sp>
      <p:pic>
        <p:nvPicPr>
          <p:cNvPr id="512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960438"/>
            <a:ext cx="3500438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2" name="Oval 23"/>
          <p:cNvSpPr>
            <a:spLocks noChangeArrowheads="1"/>
          </p:cNvSpPr>
          <p:nvPr/>
        </p:nvSpPr>
        <p:spPr bwMode="auto">
          <a:xfrm>
            <a:off x="7286625" y="2997200"/>
            <a:ext cx="714375" cy="642938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13" name="Text Box 24"/>
          <p:cNvSpPr txBox="1">
            <a:spLocks noChangeArrowheads="1"/>
          </p:cNvSpPr>
          <p:nvPr/>
        </p:nvSpPr>
        <p:spPr bwMode="auto">
          <a:xfrm>
            <a:off x="7929563" y="3354388"/>
            <a:ext cx="48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b="1">
                <a:solidFill>
                  <a:srgbClr val="FFFF00"/>
                </a:solidFill>
                <a:latin typeface="ＭＳ Ｐゴシック" pitchFamily="50" charset="-128"/>
              </a:rPr>
              <a:t>＃９</a:t>
            </a:r>
          </a:p>
        </p:txBody>
      </p:sp>
      <p:sp>
        <p:nvSpPr>
          <p:cNvPr id="51214" name="Text Box 25"/>
          <p:cNvSpPr txBox="1">
            <a:spLocks noChangeArrowheads="1"/>
          </p:cNvSpPr>
          <p:nvPr/>
        </p:nvSpPr>
        <p:spPr bwMode="auto">
          <a:xfrm>
            <a:off x="3714750" y="3143250"/>
            <a:ext cx="1330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B050"/>
                </a:solidFill>
                <a:latin typeface="Comic Sans MS" pitchFamily="66" charset="0"/>
              </a:rPr>
              <a:t>Calorimeter</a:t>
            </a:r>
          </a:p>
        </p:txBody>
      </p:sp>
      <p:sp>
        <p:nvSpPr>
          <p:cNvPr id="51215" name="Text Box 26"/>
          <p:cNvSpPr txBox="1">
            <a:spLocks noChangeArrowheads="1"/>
          </p:cNvSpPr>
          <p:nvPr/>
        </p:nvSpPr>
        <p:spPr bwMode="auto">
          <a:xfrm>
            <a:off x="2428875" y="2286000"/>
            <a:ext cx="2789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Comic Sans MS" pitchFamily="66" charset="0"/>
              </a:rPr>
              <a:t>Gamma-ray Burst Monitor</a:t>
            </a:r>
          </a:p>
        </p:txBody>
      </p:sp>
      <p:sp>
        <p:nvSpPr>
          <p:cNvPr id="51216" name="Text Box 27"/>
          <p:cNvSpPr txBox="1">
            <a:spLocks noChangeArrowheads="1"/>
          </p:cNvSpPr>
          <p:nvPr/>
        </p:nvSpPr>
        <p:spPr bwMode="auto">
          <a:xfrm>
            <a:off x="214313" y="2286000"/>
            <a:ext cx="15128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7030A0"/>
                </a:solidFill>
                <a:latin typeface="Comic Sans MS" pitchFamily="66" charset="0"/>
              </a:rPr>
              <a:t>Star Tracker</a:t>
            </a:r>
          </a:p>
        </p:txBody>
      </p:sp>
      <p:sp>
        <p:nvSpPr>
          <p:cNvPr id="51217" name="Text Box 28"/>
          <p:cNvSpPr txBox="1">
            <a:spLocks noChangeArrowheads="1"/>
          </p:cNvSpPr>
          <p:nvPr/>
        </p:nvSpPr>
        <p:spPr bwMode="auto">
          <a:xfrm>
            <a:off x="214313" y="5519738"/>
            <a:ext cx="2517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C00000"/>
                </a:solidFill>
                <a:latin typeface="Comic Sans MS" pitchFamily="66" charset="0"/>
              </a:rPr>
              <a:t>Mission Data Controller</a:t>
            </a:r>
          </a:p>
        </p:txBody>
      </p:sp>
      <p:sp>
        <p:nvSpPr>
          <p:cNvPr id="51218" name="Text Box 29"/>
          <p:cNvSpPr txBox="1">
            <a:spLocks noChangeArrowheads="1"/>
          </p:cNvSpPr>
          <p:nvPr/>
        </p:nvSpPr>
        <p:spPr bwMode="auto">
          <a:xfrm>
            <a:off x="5357813" y="3906838"/>
            <a:ext cx="3929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/>
              <a:t>Field of View (45 degrees from the zenith)</a:t>
            </a:r>
          </a:p>
        </p:txBody>
      </p:sp>
      <p:pic>
        <p:nvPicPr>
          <p:cNvPr id="51219" name="Picture 30" descr="CALET_090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0838" y="4225925"/>
            <a:ext cx="35464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0" name="テキスト ボックス 25"/>
          <p:cNvSpPr txBox="1">
            <a:spLocks noChangeArrowheads="1"/>
          </p:cNvSpPr>
          <p:nvPr/>
        </p:nvSpPr>
        <p:spPr bwMode="auto">
          <a:xfrm>
            <a:off x="5857875" y="642938"/>
            <a:ext cx="27035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/>
              <a:t>JEM/EF &amp; the CALET Port</a:t>
            </a:r>
            <a:endParaRPr lang="ja-JP" altLang="en-US" sz="1600" b="1"/>
          </a:p>
        </p:txBody>
      </p:sp>
      <p:cxnSp>
        <p:nvCxnSpPr>
          <p:cNvPr id="29" name="直線矢印コネクタ 28"/>
          <p:cNvCxnSpPr/>
          <p:nvPr/>
        </p:nvCxnSpPr>
        <p:spPr>
          <a:xfrm rot="16200000" flipH="1">
            <a:off x="750094" y="2750344"/>
            <a:ext cx="357188" cy="0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rot="5400000" flipH="1" flipV="1">
            <a:off x="1518444" y="5196682"/>
            <a:ext cx="534987" cy="285750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rot="10800000" flipV="1">
            <a:off x="2465388" y="2595563"/>
            <a:ext cx="500062" cy="214312"/>
          </a:xfrm>
          <a:prstGeom prst="straightConnector1">
            <a:avLst/>
          </a:prstGeom>
          <a:ln w="1905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24" name="テキスト ボックス 54"/>
          <p:cNvSpPr txBox="1">
            <a:spLocks noChangeArrowheads="1"/>
          </p:cNvSpPr>
          <p:nvPr/>
        </p:nvSpPr>
        <p:spPr bwMode="auto">
          <a:xfrm>
            <a:off x="1857375" y="1857375"/>
            <a:ext cx="1903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/>
              <a:t>CALET Payload</a:t>
            </a:r>
            <a:endParaRPr lang="ja-JP" altLang="en-US" b="1"/>
          </a:p>
        </p:txBody>
      </p:sp>
      <p:sp>
        <p:nvSpPr>
          <p:cNvPr id="51225" name="テキスト ボックス 57"/>
          <p:cNvSpPr txBox="1">
            <a:spLocks noChangeArrowheads="1"/>
          </p:cNvSpPr>
          <p:nvPr/>
        </p:nvSpPr>
        <p:spPr bwMode="auto">
          <a:xfrm>
            <a:off x="441325" y="5929313"/>
            <a:ext cx="2500313" cy="738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solidFill>
                  <a:srgbClr val="002060"/>
                </a:solidFill>
              </a:rPr>
              <a:t>Weight :  483.5 kg</a:t>
            </a:r>
          </a:p>
          <a:p>
            <a:r>
              <a:rPr lang="en-US" altLang="ja-JP" sz="1400">
                <a:solidFill>
                  <a:srgbClr val="002060"/>
                </a:solidFill>
              </a:rPr>
              <a:t>Power Consumption: 313W</a:t>
            </a:r>
          </a:p>
          <a:p>
            <a:endParaRPr lang="ja-JP" altLang="en-US" sz="1400">
              <a:solidFill>
                <a:srgbClr val="002060"/>
              </a:solidFill>
            </a:endParaRPr>
          </a:p>
        </p:txBody>
      </p:sp>
      <p:sp>
        <p:nvSpPr>
          <p:cNvPr id="59" name="横巻き 58"/>
          <p:cNvSpPr/>
          <p:nvPr/>
        </p:nvSpPr>
        <p:spPr>
          <a:xfrm>
            <a:off x="357188" y="5857875"/>
            <a:ext cx="2428875" cy="642938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6083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4608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8FFA6E-6A73-4F52-9482-016B54AFA6DE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46085" name="Text Box 2"/>
          <p:cNvSpPr txBox="1">
            <a:spLocks noChangeArrowheads="1"/>
          </p:cNvSpPr>
          <p:nvPr/>
        </p:nvSpPr>
        <p:spPr bwMode="auto">
          <a:xfrm>
            <a:off x="1946275" y="188913"/>
            <a:ext cx="525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/>
              <a:t> </a:t>
            </a:r>
            <a:r>
              <a:rPr lang="en-US" altLang="ja-JP" sz="2400" b="1">
                <a:latin typeface="Comic Sans MS" pitchFamily="66" charset="0"/>
              </a:rPr>
              <a:t>Electron &amp;  Positron Observation </a:t>
            </a:r>
          </a:p>
        </p:txBody>
      </p:sp>
      <p:pic>
        <p:nvPicPr>
          <p:cNvPr id="4608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288" y="3644900"/>
            <a:ext cx="2771775" cy="1808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2484438" y="3644900"/>
            <a:ext cx="18732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Evolution of the Universe</a:t>
            </a:r>
          </a:p>
        </p:txBody>
      </p:sp>
      <p:sp>
        <p:nvSpPr>
          <p:cNvPr id="46088" name="Text Box 9"/>
          <p:cNvSpPr txBox="1">
            <a:spLocks noChangeArrowheads="1"/>
          </p:cNvSpPr>
          <p:nvPr/>
        </p:nvSpPr>
        <p:spPr bwMode="auto">
          <a:xfrm>
            <a:off x="339725" y="3673475"/>
            <a:ext cx="1657350" cy="330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Dark Matter Origin</a:t>
            </a:r>
          </a:p>
        </p:txBody>
      </p:sp>
      <p:grpSp>
        <p:nvGrpSpPr>
          <p:cNvPr id="46089" name="Group 148"/>
          <p:cNvGrpSpPr>
            <a:grpSpLocks/>
          </p:cNvGrpSpPr>
          <p:nvPr/>
        </p:nvGrpSpPr>
        <p:grpSpPr bwMode="auto">
          <a:xfrm>
            <a:off x="-36513" y="3933825"/>
            <a:ext cx="2895601" cy="2405063"/>
            <a:chOff x="-23" y="2567"/>
            <a:chExt cx="1824" cy="1515"/>
          </a:xfrm>
        </p:grpSpPr>
        <p:sp>
          <p:nvSpPr>
            <p:cNvPr id="46120" name="Text Box 6"/>
            <p:cNvSpPr txBox="1">
              <a:spLocks noChangeArrowheads="1"/>
            </p:cNvSpPr>
            <p:nvPr/>
          </p:nvSpPr>
          <p:spPr bwMode="auto">
            <a:xfrm>
              <a:off x="145" y="2567"/>
              <a:ext cx="1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ja-JP" altLang="ja-JP" sz="1200"/>
            </a:p>
          </p:txBody>
        </p:sp>
        <p:sp>
          <p:nvSpPr>
            <p:cNvPr id="46121" name="AutoShape 11"/>
            <p:cNvSpPr>
              <a:spLocks noChangeAspect="1" noChangeArrowheads="1" noTextEdit="1"/>
            </p:cNvSpPr>
            <p:nvPr/>
          </p:nvSpPr>
          <p:spPr bwMode="auto">
            <a:xfrm>
              <a:off x="-23" y="2750"/>
              <a:ext cx="1823" cy="1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22" name="Rectangle 12"/>
            <p:cNvSpPr>
              <a:spLocks noChangeArrowheads="1"/>
            </p:cNvSpPr>
            <p:nvPr/>
          </p:nvSpPr>
          <p:spPr bwMode="auto">
            <a:xfrm>
              <a:off x="1428" y="3515"/>
              <a:ext cx="315" cy="22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23" name="Rectangle 13"/>
            <p:cNvSpPr>
              <a:spLocks noChangeArrowheads="1"/>
            </p:cNvSpPr>
            <p:nvPr/>
          </p:nvSpPr>
          <p:spPr bwMode="auto">
            <a:xfrm>
              <a:off x="1467" y="3544"/>
              <a:ext cx="14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水素、</a:t>
              </a:r>
              <a:endParaRPr lang="ja-JP" altLang="en-US"/>
            </a:p>
          </p:txBody>
        </p:sp>
        <p:sp>
          <p:nvSpPr>
            <p:cNvPr id="46124" name="Rectangle 14"/>
            <p:cNvSpPr>
              <a:spLocks noChangeArrowheads="1"/>
            </p:cNvSpPr>
            <p:nvPr/>
          </p:nvSpPr>
          <p:spPr bwMode="auto">
            <a:xfrm>
              <a:off x="1467" y="3604"/>
              <a:ext cx="20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ヘリウム</a:t>
              </a:r>
              <a:endParaRPr lang="ja-JP" altLang="en-US"/>
            </a:p>
          </p:txBody>
        </p:sp>
        <p:sp>
          <p:nvSpPr>
            <p:cNvPr id="46125" name="Rectangle 15"/>
            <p:cNvSpPr>
              <a:spLocks noChangeArrowheads="1"/>
            </p:cNvSpPr>
            <p:nvPr/>
          </p:nvSpPr>
          <p:spPr bwMode="auto">
            <a:xfrm>
              <a:off x="1467" y="3664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４</a:t>
              </a:r>
              <a:endParaRPr lang="ja-JP" altLang="en-US"/>
            </a:p>
          </p:txBody>
        </p:sp>
        <p:sp>
          <p:nvSpPr>
            <p:cNvPr id="46126" name="Rectangle 16"/>
            <p:cNvSpPr>
              <a:spLocks noChangeArrowheads="1"/>
            </p:cNvSpPr>
            <p:nvPr/>
          </p:nvSpPr>
          <p:spPr bwMode="auto">
            <a:xfrm>
              <a:off x="1503" y="3657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pic>
          <p:nvPicPr>
            <p:cNvPr id="46127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2" y="2867"/>
              <a:ext cx="1685" cy="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28" name="Rectangle 18"/>
            <p:cNvSpPr>
              <a:spLocks noChangeArrowheads="1"/>
            </p:cNvSpPr>
            <p:nvPr/>
          </p:nvSpPr>
          <p:spPr bwMode="auto">
            <a:xfrm>
              <a:off x="126" y="3508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29" name="Rectangle 19"/>
            <p:cNvSpPr>
              <a:spLocks noChangeArrowheads="1"/>
            </p:cNvSpPr>
            <p:nvPr/>
          </p:nvSpPr>
          <p:spPr bwMode="auto">
            <a:xfrm>
              <a:off x="122" y="3508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30" name="Rectangle 20"/>
            <p:cNvSpPr>
              <a:spLocks noChangeArrowheads="1"/>
            </p:cNvSpPr>
            <p:nvPr/>
          </p:nvSpPr>
          <p:spPr bwMode="auto">
            <a:xfrm>
              <a:off x="540" y="3561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31" name="Rectangle 21"/>
            <p:cNvSpPr>
              <a:spLocks noChangeArrowheads="1"/>
            </p:cNvSpPr>
            <p:nvPr/>
          </p:nvSpPr>
          <p:spPr bwMode="auto">
            <a:xfrm>
              <a:off x="536" y="3558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32" name="Rectangle 22"/>
            <p:cNvSpPr>
              <a:spLocks noChangeArrowheads="1"/>
            </p:cNvSpPr>
            <p:nvPr/>
          </p:nvSpPr>
          <p:spPr bwMode="auto">
            <a:xfrm>
              <a:off x="915" y="2831"/>
              <a:ext cx="450" cy="1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33" name="Rectangle 23"/>
            <p:cNvSpPr>
              <a:spLocks noChangeArrowheads="1"/>
            </p:cNvSpPr>
            <p:nvPr/>
          </p:nvSpPr>
          <p:spPr bwMode="auto">
            <a:xfrm>
              <a:off x="954" y="2860"/>
              <a:ext cx="16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重元素</a:t>
              </a:r>
              <a:endParaRPr lang="ja-JP" altLang="en-US"/>
            </a:p>
          </p:txBody>
        </p:sp>
        <p:sp>
          <p:nvSpPr>
            <p:cNvPr id="46134" name="Rectangle 24"/>
            <p:cNvSpPr>
              <a:spLocks noChangeArrowheads="1"/>
            </p:cNvSpPr>
            <p:nvPr/>
          </p:nvSpPr>
          <p:spPr bwMode="auto">
            <a:xfrm>
              <a:off x="954" y="2913"/>
              <a:ext cx="19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0.03%</a:t>
              </a:r>
              <a:endParaRPr lang="en-US" altLang="ja-JP"/>
            </a:p>
          </p:txBody>
        </p:sp>
        <p:sp>
          <p:nvSpPr>
            <p:cNvPr id="46135" name="Rectangle 25"/>
            <p:cNvSpPr>
              <a:spLocks noChangeArrowheads="1"/>
            </p:cNvSpPr>
            <p:nvPr/>
          </p:nvSpPr>
          <p:spPr bwMode="auto">
            <a:xfrm>
              <a:off x="1184" y="3030"/>
              <a:ext cx="361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36" name="Rectangle 26"/>
            <p:cNvSpPr>
              <a:spLocks noChangeArrowheads="1"/>
            </p:cNvSpPr>
            <p:nvPr/>
          </p:nvSpPr>
          <p:spPr bwMode="auto">
            <a:xfrm>
              <a:off x="1223" y="3058"/>
              <a:ext cx="27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ニュートリノ</a:t>
              </a:r>
              <a:endParaRPr lang="ja-JP" altLang="en-US"/>
            </a:p>
          </p:txBody>
        </p:sp>
        <p:sp>
          <p:nvSpPr>
            <p:cNvPr id="46137" name="Rectangle 27"/>
            <p:cNvSpPr>
              <a:spLocks noChangeArrowheads="1"/>
            </p:cNvSpPr>
            <p:nvPr/>
          </p:nvSpPr>
          <p:spPr bwMode="auto">
            <a:xfrm>
              <a:off x="1223" y="3111"/>
              <a:ext cx="15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0.3%</a:t>
              </a:r>
              <a:endParaRPr lang="en-US" altLang="ja-JP"/>
            </a:p>
          </p:txBody>
        </p:sp>
        <p:sp>
          <p:nvSpPr>
            <p:cNvPr id="46138" name="Rectangle 28"/>
            <p:cNvSpPr>
              <a:spLocks noChangeArrowheads="1"/>
            </p:cNvSpPr>
            <p:nvPr/>
          </p:nvSpPr>
          <p:spPr bwMode="auto">
            <a:xfrm>
              <a:off x="1428" y="3203"/>
              <a:ext cx="248" cy="1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39" name="Rectangle 29"/>
            <p:cNvSpPr>
              <a:spLocks noChangeArrowheads="1"/>
            </p:cNvSpPr>
            <p:nvPr/>
          </p:nvSpPr>
          <p:spPr bwMode="auto">
            <a:xfrm>
              <a:off x="1467" y="3232"/>
              <a:ext cx="56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星</a:t>
              </a:r>
              <a:endParaRPr lang="ja-JP" altLang="en-US"/>
            </a:p>
          </p:txBody>
        </p:sp>
        <p:sp>
          <p:nvSpPr>
            <p:cNvPr id="46140" name="Rectangle 30"/>
            <p:cNvSpPr>
              <a:spLocks noChangeArrowheads="1"/>
            </p:cNvSpPr>
            <p:nvPr/>
          </p:nvSpPr>
          <p:spPr bwMode="auto">
            <a:xfrm>
              <a:off x="1467" y="3285"/>
              <a:ext cx="5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</a:t>
              </a:r>
              <a:endParaRPr lang="en-US" altLang="ja-JP"/>
            </a:p>
          </p:txBody>
        </p:sp>
        <p:sp>
          <p:nvSpPr>
            <p:cNvPr id="46141" name="Rectangle 31"/>
            <p:cNvSpPr>
              <a:spLocks noChangeArrowheads="1"/>
            </p:cNvSpPr>
            <p:nvPr/>
          </p:nvSpPr>
          <p:spPr bwMode="auto">
            <a:xfrm>
              <a:off x="1517" y="3292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５</a:t>
              </a:r>
              <a:endParaRPr lang="ja-JP" altLang="en-US"/>
            </a:p>
          </p:txBody>
        </p:sp>
        <p:sp>
          <p:nvSpPr>
            <p:cNvPr id="46142" name="Rectangle 32"/>
            <p:cNvSpPr>
              <a:spLocks noChangeArrowheads="1"/>
            </p:cNvSpPr>
            <p:nvPr/>
          </p:nvSpPr>
          <p:spPr bwMode="auto">
            <a:xfrm>
              <a:off x="1552" y="3285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143" name="Rectangle 33"/>
            <p:cNvSpPr>
              <a:spLocks noChangeArrowheads="1"/>
            </p:cNvSpPr>
            <p:nvPr/>
          </p:nvSpPr>
          <p:spPr bwMode="auto">
            <a:xfrm>
              <a:off x="1184" y="3781"/>
              <a:ext cx="361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44" name="Rectangle 34"/>
            <p:cNvSpPr>
              <a:spLocks noChangeArrowheads="1"/>
            </p:cNvSpPr>
            <p:nvPr/>
          </p:nvSpPr>
          <p:spPr bwMode="auto">
            <a:xfrm>
              <a:off x="1223" y="3806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45" name="Rectangle 35"/>
            <p:cNvSpPr>
              <a:spLocks noChangeArrowheads="1"/>
            </p:cNvSpPr>
            <p:nvPr/>
          </p:nvSpPr>
          <p:spPr bwMode="auto">
            <a:xfrm>
              <a:off x="1223" y="3863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25%</a:t>
              </a:r>
              <a:endParaRPr lang="en-US" altLang="ja-JP"/>
            </a:p>
          </p:txBody>
        </p:sp>
        <p:pic>
          <p:nvPicPr>
            <p:cNvPr id="46146" name="Picture 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2" y="2750"/>
              <a:ext cx="1808" cy="1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47" name="Rectangle 37"/>
            <p:cNvSpPr>
              <a:spLocks noChangeArrowheads="1"/>
            </p:cNvSpPr>
            <p:nvPr/>
          </p:nvSpPr>
          <p:spPr bwMode="auto">
            <a:xfrm>
              <a:off x="119" y="3451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48" name="Rectangle 38"/>
            <p:cNvSpPr>
              <a:spLocks noChangeArrowheads="1"/>
            </p:cNvSpPr>
            <p:nvPr/>
          </p:nvSpPr>
          <p:spPr bwMode="auto">
            <a:xfrm>
              <a:off x="119" y="3448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49" name="Rectangle 39"/>
            <p:cNvSpPr>
              <a:spLocks noChangeArrowheads="1"/>
            </p:cNvSpPr>
            <p:nvPr/>
          </p:nvSpPr>
          <p:spPr bwMode="auto">
            <a:xfrm>
              <a:off x="554" y="3533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50" name="Rectangle 40"/>
            <p:cNvSpPr>
              <a:spLocks noChangeArrowheads="1"/>
            </p:cNvSpPr>
            <p:nvPr/>
          </p:nvSpPr>
          <p:spPr bwMode="auto">
            <a:xfrm>
              <a:off x="554" y="3533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51" name="Rectangle 41"/>
            <p:cNvSpPr>
              <a:spLocks noChangeArrowheads="1"/>
            </p:cNvSpPr>
            <p:nvPr/>
          </p:nvSpPr>
          <p:spPr bwMode="auto">
            <a:xfrm>
              <a:off x="986" y="2785"/>
              <a:ext cx="464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52" name="Rectangle 42"/>
            <p:cNvSpPr>
              <a:spLocks noChangeArrowheads="1"/>
            </p:cNvSpPr>
            <p:nvPr/>
          </p:nvSpPr>
          <p:spPr bwMode="auto">
            <a:xfrm>
              <a:off x="1025" y="2810"/>
              <a:ext cx="16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重元素</a:t>
              </a:r>
              <a:endParaRPr lang="ja-JP" altLang="en-US"/>
            </a:p>
          </p:txBody>
        </p:sp>
        <p:sp>
          <p:nvSpPr>
            <p:cNvPr id="46153" name="Rectangle 43"/>
            <p:cNvSpPr>
              <a:spLocks noChangeArrowheads="1"/>
            </p:cNvSpPr>
            <p:nvPr/>
          </p:nvSpPr>
          <p:spPr bwMode="auto">
            <a:xfrm>
              <a:off x="1025" y="2864"/>
              <a:ext cx="19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0.03%</a:t>
              </a:r>
              <a:endParaRPr lang="en-US" altLang="ja-JP"/>
            </a:p>
          </p:txBody>
        </p:sp>
        <p:sp>
          <p:nvSpPr>
            <p:cNvPr id="46154" name="Rectangle 44"/>
            <p:cNvSpPr>
              <a:spLocks noChangeArrowheads="1"/>
            </p:cNvSpPr>
            <p:nvPr/>
          </p:nvSpPr>
          <p:spPr bwMode="auto">
            <a:xfrm>
              <a:off x="1265" y="2931"/>
              <a:ext cx="372" cy="1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55" name="Rectangle 45"/>
            <p:cNvSpPr>
              <a:spLocks noChangeArrowheads="1"/>
            </p:cNvSpPr>
            <p:nvPr/>
          </p:nvSpPr>
          <p:spPr bwMode="auto">
            <a:xfrm>
              <a:off x="1304" y="2959"/>
              <a:ext cx="27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ニュートリノ</a:t>
              </a:r>
              <a:endParaRPr lang="ja-JP" altLang="en-US"/>
            </a:p>
          </p:txBody>
        </p:sp>
        <p:sp>
          <p:nvSpPr>
            <p:cNvPr id="46156" name="Rectangle 46"/>
            <p:cNvSpPr>
              <a:spLocks noChangeArrowheads="1"/>
            </p:cNvSpPr>
            <p:nvPr/>
          </p:nvSpPr>
          <p:spPr bwMode="auto">
            <a:xfrm>
              <a:off x="1304" y="3012"/>
              <a:ext cx="15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0.3%</a:t>
              </a:r>
              <a:endParaRPr lang="en-US" altLang="ja-JP"/>
            </a:p>
          </p:txBody>
        </p:sp>
        <p:sp>
          <p:nvSpPr>
            <p:cNvPr id="46157" name="Rectangle 47"/>
            <p:cNvSpPr>
              <a:spLocks noChangeArrowheads="1"/>
            </p:cNvSpPr>
            <p:nvPr/>
          </p:nvSpPr>
          <p:spPr bwMode="auto">
            <a:xfrm>
              <a:off x="1549" y="3157"/>
              <a:ext cx="180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58" name="Rectangle 48"/>
            <p:cNvSpPr>
              <a:spLocks noChangeArrowheads="1"/>
            </p:cNvSpPr>
            <p:nvPr/>
          </p:nvSpPr>
          <p:spPr bwMode="auto">
            <a:xfrm>
              <a:off x="1549" y="3165"/>
              <a:ext cx="56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星</a:t>
              </a:r>
              <a:endParaRPr lang="ja-JP" altLang="en-US"/>
            </a:p>
          </p:txBody>
        </p:sp>
        <p:sp>
          <p:nvSpPr>
            <p:cNvPr id="46159" name="Rectangle 49"/>
            <p:cNvSpPr>
              <a:spLocks noChangeArrowheads="1"/>
            </p:cNvSpPr>
            <p:nvPr/>
          </p:nvSpPr>
          <p:spPr bwMode="auto">
            <a:xfrm>
              <a:off x="1549" y="3218"/>
              <a:ext cx="5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</a:t>
              </a:r>
              <a:endParaRPr lang="en-US" altLang="ja-JP"/>
            </a:p>
          </p:txBody>
        </p:sp>
        <p:sp>
          <p:nvSpPr>
            <p:cNvPr id="46160" name="Rectangle 50"/>
            <p:cNvSpPr>
              <a:spLocks noChangeArrowheads="1"/>
            </p:cNvSpPr>
            <p:nvPr/>
          </p:nvSpPr>
          <p:spPr bwMode="auto">
            <a:xfrm>
              <a:off x="1598" y="3225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５</a:t>
              </a:r>
              <a:endParaRPr lang="ja-JP" altLang="en-US"/>
            </a:p>
          </p:txBody>
        </p:sp>
        <p:sp>
          <p:nvSpPr>
            <p:cNvPr id="46161" name="Rectangle 51"/>
            <p:cNvSpPr>
              <a:spLocks noChangeArrowheads="1"/>
            </p:cNvSpPr>
            <p:nvPr/>
          </p:nvSpPr>
          <p:spPr bwMode="auto">
            <a:xfrm>
              <a:off x="1634" y="3218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162" name="Rectangle 52"/>
            <p:cNvSpPr>
              <a:spLocks noChangeArrowheads="1"/>
            </p:cNvSpPr>
            <p:nvPr/>
          </p:nvSpPr>
          <p:spPr bwMode="auto">
            <a:xfrm>
              <a:off x="1276" y="3738"/>
              <a:ext cx="467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63" name="Rectangle 53"/>
            <p:cNvSpPr>
              <a:spLocks noChangeArrowheads="1"/>
            </p:cNvSpPr>
            <p:nvPr/>
          </p:nvSpPr>
          <p:spPr bwMode="auto">
            <a:xfrm>
              <a:off x="1315" y="3767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64" name="Rectangle 54"/>
            <p:cNvSpPr>
              <a:spLocks noChangeArrowheads="1"/>
            </p:cNvSpPr>
            <p:nvPr/>
          </p:nvSpPr>
          <p:spPr bwMode="auto">
            <a:xfrm>
              <a:off x="1315" y="3820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25%</a:t>
              </a:r>
              <a:endParaRPr lang="en-US" altLang="ja-JP"/>
            </a:p>
          </p:txBody>
        </p:sp>
        <p:sp>
          <p:nvSpPr>
            <p:cNvPr id="46165" name="Rectangle 55"/>
            <p:cNvSpPr>
              <a:spLocks noChangeArrowheads="1"/>
            </p:cNvSpPr>
            <p:nvPr/>
          </p:nvSpPr>
          <p:spPr bwMode="auto">
            <a:xfrm>
              <a:off x="989" y="3912"/>
              <a:ext cx="620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66" name="Rectangle 56"/>
            <p:cNvSpPr>
              <a:spLocks noChangeArrowheads="1"/>
            </p:cNvSpPr>
            <p:nvPr/>
          </p:nvSpPr>
          <p:spPr bwMode="auto">
            <a:xfrm>
              <a:off x="1028" y="3937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67" name="Rectangle 57"/>
            <p:cNvSpPr>
              <a:spLocks noChangeArrowheads="1"/>
            </p:cNvSpPr>
            <p:nvPr/>
          </p:nvSpPr>
          <p:spPr bwMode="auto">
            <a:xfrm>
              <a:off x="1028" y="3994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70%</a:t>
              </a:r>
              <a:endParaRPr lang="en-US" altLang="ja-JP"/>
            </a:p>
          </p:txBody>
        </p:sp>
        <p:sp>
          <p:nvSpPr>
            <p:cNvPr id="46168" name="Rectangle 58"/>
            <p:cNvSpPr>
              <a:spLocks noChangeArrowheads="1"/>
            </p:cNvSpPr>
            <p:nvPr/>
          </p:nvSpPr>
          <p:spPr bwMode="auto">
            <a:xfrm>
              <a:off x="19" y="2814"/>
              <a:ext cx="57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900">
                  <a:solidFill>
                    <a:srgbClr val="C0C0C0"/>
                  </a:solidFill>
                  <a:latin typeface="ＭＳ Ｐゴシック" pitchFamily="50" charset="-128"/>
                </a:rPr>
                <a:t>宇宙の質量構成比</a:t>
              </a:r>
              <a:endParaRPr lang="ja-JP" altLang="en-US"/>
            </a:p>
          </p:txBody>
        </p:sp>
        <p:sp>
          <p:nvSpPr>
            <p:cNvPr id="46169" name="Rectangle 59"/>
            <p:cNvSpPr>
              <a:spLocks noChangeArrowheads="1"/>
            </p:cNvSpPr>
            <p:nvPr/>
          </p:nvSpPr>
          <p:spPr bwMode="auto">
            <a:xfrm>
              <a:off x="16" y="2814"/>
              <a:ext cx="57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900">
                  <a:solidFill>
                    <a:srgbClr val="333399"/>
                  </a:solidFill>
                  <a:latin typeface="ＭＳ Ｐゴシック" pitchFamily="50" charset="-128"/>
                </a:rPr>
                <a:t>宇宙の質量構成比</a:t>
              </a:r>
              <a:endParaRPr lang="ja-JP" altLang="en-US"/>
            </a:p>
          </p:txBody>
        </p:sp>
        <p:sp>
          <p:nvSpPr>
            <p:cNvPr id="46170" name="Rectangle 60"/>
            <p:cNvSpPr>
              <a:spLocks noChangeArrowheads="1"/>
            </p:cNvSpPr>
            <p:nvPr/>
          </p:nvSpPr>
          <p:spPr bwMode="auto">
            <a:xfrm>
              <a:off x="1538" y="3466"/>
              <a:ext cx="255" cy="2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71" name="Rectangle 61"/>
            <p:cNvSpPr>
              <a:spLocks noChangeArrowheads="1"/>
            </p:cNvSpPr>
            <p:nvPr/>
          </p:nvSpPr>
          <p:spPr bwMode="auto">
            <a:xfrm>
              <a:off x="1542" y="3473"/>
              <a:ext cx="14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水素、</a:t>
              </a:r>
              <a:endParaRPr lang="ja-JP" altLang="en-US"/>
            </a:p>
          </p:txBody>
        </p:sp>
        <p:sp>
          <p:nvSpPr>
            <p:cNvPr id="46172" name="Rectangle 62"/>
            <p:cNvSpPr>
              <a:spLocks noChangeArrowheads="1"/>
            </p:cNvSpPr>
            <p:nvPr/>
          </p:nvSpPr>
          <p:spPr bwMode="auto">
            <a:xfrm>
              <a:off x="1542" y="3537"/>
              <a:ext cx="20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ヘリウム</a:t>
              </a:r>
              <a:endParaRPr lang="ja-JP" altLang="en-US"/>
            </a:p>
          </p:txBody>
        </p:sp>
        <p:sp>
          <p:nvSpPr>
            <p:cNvPr id="46173" name="Rectangle 63"/>
            <p:cNvSpPr>
              <a:spLocks noChangeArrowheads="1"/>
            </p:cNvSpPr>
            <p:nvPr/>
          </p:nvSpPr>
          <p:spPr bwMode="auto">
            <a:xfrm>
              <a:off x="1542" y="3597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４</a:t>
              </a:r>
              <a:endParaRPr lang="ja-JP" altLang="en-US"/>
            </a:p>
          </p:txBody>
        </p:sp>
        <p:sp>
          <p:nvSpPr>
            <p:cNvPr id="46174" name="Rectangle 64"/>
            <p:cNvSpPr>
              <a:spLocks noChangeArrowheads="1"/>
            </p:cNvSpPr>
            <p:nvPr/>
          </p:nvSpPr>
          <p:spPr bwMode="auto">
            <a:xfrm>
              <a:off x="1577" y="3590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175" name="Rectangle 65"/>
            <p:cNvSpPr>
              <a:spLocks noChangeArrowheads="1"/>
            </p:cNvSpPr>
            <p:nvPr/>
          </p:nvSpPr>
          <p:spPr bwMode="auto">
            <a:xfrm>
              <a:off x="1428" y="3515"/>
              <a:ext cx="315" cy="22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76" name="Rectangle 66"/>
            <p:cNvSpPr>
              <a:spLocks noChangeArrowheads="1"/>
            </p:cNvSpPr>
            <p:nvPr/>
          </p:nvSpPr>
          <p:spPr bwMode="auto">
            <a:xfrm>
              <a:off x="1467" y="3544"/>
              <a:ext cx="14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水素、</a:t>
              </a:r>
              <a:endParaRPr lang="ja-JP" altLang="en-US"/>
            </a:p>
          </p:txBody>
        </p:sp>
        <p:sp>
          <p:nvSpPr>
            <p:cNvPr id="46177" name="Rectangle 67"/>
            <p:cNvSpPr>
              <a:spLocks noChangeArrowheads="1"/>
            </p:cNvSpPr>
            <p:nvPr/>
          </p:nvSpPr>
          <p:spPr bwMode="auto">
            <a:xfrm>
              <a:off x="1467" y="3604"/>
              <a:ext cx="20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ヘリウム</a:t>
              </a:r>
              <a:endParaRPr lang="ja-JP" altLang="en-US"/>
            </a:p>
          </p:txBody>
        </p:sp>
        <p:sp>
          <p:nvSpPr>
            <p:cNvPr id="46178" name="Rectangle 68"/>
            <p:cNvSpPr>
              <a:spLocks noChangeArrowheads="1"/>
            </p:cNvSpPr>
            <p:nvPr/>
          </p:nvSpPr>
          <p:spPr bwMode="auto">
            <a:xfrm>
              <a:off x="1467" y="3664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４</a:t>
              </a:r>
              <a:endParaRPr lang="ja-JP" altLang="en-US"/>
            </a:p>
          </p:txBody>
        </p:sp>
        <p:sp>
          <p:nvSpPr>
            <p:cNvPr id="46179" name="Rectangle 69"/>
            <p:cNvSpPr>
              <a:spLocks noChangeArrowheads="1"/>
            </p:cNvSpPr>
            <p:nvPr/>
          </p:nvSpPr>
          <p:spPr bwMode="auto">
            <a:xfrm>
              <a:off x="1503" y="3657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pic>
          <p:nvPicPr>
            <p:cNvPr id="46180" name="Picture 7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2" y="2867"/>
              <a:ext cx="1685" cy="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81" name="Rectangle 71"/>
            <p:cNvSpPr>
              <a:spLocks noChangeArrowheads="1"/>
            </p:cNvSpPr>
            <p:nvPr/>
          </p:nvSpPr>
          <p:spPr bwMode="auto">
            <a:xfrm>
              <a:off x="126" y="3508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82" name="Rectangle 72"/>
            <p:cNvSpPr>
              <a:spLocks noChangeArrowheads="1"/>
            </p:cNvSpPr>
            <p:nvPr/>
          </p:nvSpPr>
          <p:spPr bwMode="auto">
            <a:xfrm>
              <a:off x="122" y="3508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183" name="Rectangle 73"/>
            <p:cNvSpPr>
              <a:spLocks noChangeArrowheads="1"/>
            </p:cNvSpPr>
            <p:nvPr/>
          </p:nvSpPr>
          <p:spPr bwMode="auto">
            <a:xfrm>
              <a:off x="540" y="3561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84" name="Rectangle 74"/>
            <p:cNvSpPr>
              <a:spLocks noChangeArrowheads="1"/>
            </p:cNvSpPr>
            <p:nvPr/>
          </p:nvSpPr>
          <p:spPr bwMode="auto">
            <a:xfrm>
              <a:off x="536" y="3558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85" name="Rectangle 75"/>
            <p:cNvSpPr>
              <a:spLocks noChangeArrowheads="1"/>
            </p:cNvSpPr>
            <p:nvPr/>
          </p:nvSpPr>
          <p:spPr bwMode="auto">
            <a:xfrm>
              <a:off x="915" y="2831"/>
              <a:ext cx="450" cy="1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86" name="Rectangle 76"/>
            <p:cNvSpPr>
              <a:spLocks noChangeArrowheads="1"/>
            </p:cNvSpPr>
            <p:nvPr/>
          </p:nvSpPr>
          <p:spPr bwMode="auto">
            <a:xfrm>
              <a:off x="954" y="2860"/>
              <a:ext cx="16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重元素</a:t>
              </a:r>
              <a:endParaRPr lang="ja-JP" altLang="en-US"/>
            </a:p>
          </p:txBody>
        </p:sp>
        <p:sp>
          <p:nvSpPr>
            <p:cNvPr id="46187" name="Rectangle 77"/>
            <p:cNvSpPr>
              <a:spLocks noChangeArrowheads="1"/>
            </p:cNvSpPr>
            <p:nvPr/>
          </p:nvSpPr>
          <p:spPr bwMode="auto">
            <a:xfrm>
              <a:off x="954" y="2913"/>
              <a:ext cx="19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0.03%</a:t>
              </a:r>
              <a:endParaRPr lang="en-US" altLang="ja-JP"/>
            </a:p>
          </p:txBody>
        </p:sp>
        <p:sp>
          <p:nvSpPr>
            <p:cNvPr id="46188" name="Rectangle 78"/>
            <p:cNvSpPr>
              <a:spLocks noChangeArrowheads="1"/>
            </p:cNvSpPr>
            <p:nvPr/>
          </p:nvSpPr>
          <p:spPr bwMode="auto">
            <a:xfrm>
              <a:off x="1184" y="3030"/>
              <a:ext cx="361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89" name="Rectangle 79"/>
            <p:cNvSpPr>
              <a:spLocks noChangeArrowheads="1"/>
            </p:cNvSpPr>
            <p:nvPr/>
          </p:nvSpPr>
          <p:spPr bwMode="auto">
            <a:xfrm>
              <a:off x="1223" y="3058"/>
              <a:ext cx="27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ニュートリノ</a:t>
              </a:r>
              <a:endParaRPr lang="ja-JP" altLang="en-US"/>
            </a:p>
          </p:txBody>
        </p:sp>
        <p:sp>
          <p:nvSpPr>
            <p:cNvPr id="46190" name="Rectangle 80"/>
            <p:cNvSpPr>
              <a:spLocks noChangeArrowheads="1"/>
            </p:cNvSpPr>
            <p:nvPr/>
          </p:nvSpPr>
          <p:spPr bwMode="auto">
            <a:xfrm>
              <a:off x="1223" y="3111"/>
              <a:ext cx="15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0.3%</a:t>
              </a:r>
              <a:endParaRPr lang="en-US" altLang="ja-JP"/>
            </a:p>
          </p:txBody>
        </p:sp>
        <p:sp>
          <p:nvSpPr>
            <p:cNvPr id="46191" name="Rectangle 81"/>
            <p:cNvSpPr>
              <a:spLocks noChangeArrowheads="1"/>
            </p:cNvSpPr>
            <p:nvPr/>
          </p:nvSpPr>
          <p:spPr bwMode="auto">
            <a:xfrm>
              <a:off x="1428" y="3203"/>
              <a:ext cx="248" cy="1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92" name="Rectangle 82"/>
            <p:cNvSpPr>
              <a:spLocks noChangeArrowheads="1"/>
            </p:cNvSpPr>
            <p:nvPr/>
          </p:nvSpPr>
          <p:spPr bwMode="auto">
            <a:xfrm>
              <a:off x="1467" y="3232"/>
              <a:ext cx="56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星</a:t>
              </a:r>
              <a:endParaRPr lang="ja-JP" altLang="en-US"/>
            </a:p>
          </p:txBody>
        </p:sp>
        <p:sp>
          <p:nvSpPr>
            <p:cNvPr id="46193" name="Rectangle 83"/>
            <p:cNvSpPr>
              <a:spLocks noChangeArrowheads="1"/>
            </p:cNvSpPr>
            <p:nvPr/>
          </p:nvSpPr>
          <p:spPr bwMode="auto">
            <a:xfrm>
              <a:off x="1467" y="3285"/>
              <a:ext cx="5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</a:t>
              </a:r>
              <a:endParaRPr lang="en-US" altLang="ja-JP"/>
            </a:p>
          </p:txBody>
        </p:sp>
        <p:sp>
          <p:nvSpPr>
            <p:cNvPr id="46194" name="Rectangle 84"/>
            <p:cNvSpPr>
              <a:spLocks noChangeArrowheads="1"/>
            </p:cNvSpPr>
            <p:nvPr/>
          </p:nvSpPr>
          <p:spPr bwMode="auto">
            <a:xfrm>
              <a:off x="1517" y="3292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５</a:t>
              </a:r>
              <a:endParaRPr lang="ja-JP" altLang="en-US"/>
            </a:p>
          </p:txBody>
        </p:sp>
        <p:sp>
          <p:nvSpPr>
            <p:cNvPr id="46195" name="Rectangle 85"/>
            <p:cNvSpPr>
              <a:spLocks noChangeArrowheads="1"/>
            </p:cNvSpPr>
            <p:nvPr/>
          </p:nvSpPr>
          <p:spPr bwMode="auto">
            <a:xfrm>
              <a:off x="1552" y="3285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196" name="Rectangle 86"/>
            <p:cNvSpPr>
              <a:spLocks noChangeArrowheads="1"/>
            </p:cNvSpPr>
            <p:nvPr/>
          </p:nvSpPr>
          <p:spPr bwMode="auto">
            <a:xfrm>
              <a:off x="1184" y="3781"/>
              <a:ext cx="361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97" name="Rectangle 87"/>
            <p:cNvSpPr>
              <a:spLocks noChangeArrowheads="1"/>
            </p:cNvSpPr>
            <p:nvPr/>
          </p:nvSpPr>
          <p:spPr bwMode="auto">
            <a:xfrm>
              <a:off x="1223" y="3806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198" name="Rectangle 88"/>
            <p:cNvSpPr>
              <a:spLocks noChangeArrowheads="1"/>
            </p:cNvSpPr>
            <p:nvPr/>
          </p:nvSpPr>
          <p:spPr bwMode="auto">
            <a:xfrm>
              <a:off x="1223" y="3863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25%</a:t>
              </a:r>
              <a:endParaRPr lang="en-US" altLang="ja-JP"/>
            </a:p>
          </p:txBody>
        </p:sp>
        <p:pic>
          <p:nvPicPr>
            <p:cNvPr id="46199" name="Picture 8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2" y="2750"/>
              <a:ext cx="1808" cy="1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200" name="Rectangle 90"/>
            <p:cNvSpPr>
              <a:spLocks noChangeArrowheads="1"/>
            </p:cNvSpPr>
            <p:nvPr/>
          </p:nvSpPr>
          <p:spPr bwMode="auto">
            <a:xfrm>
              <a:off x="119" y="3451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201" name="Rectangle 91"/>
            <p:cNvSpPr>
              <a:spLocks noChangeArrowheads="1"/>
            </p:cNvSpPr>
            <p:nvPr/>
          </p:nvSpPr>
          <p:spPr bwMode="auto">
            <a:xfrm>
              <a:off x="119" y="3448"/>
              <a:ext cx="37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暗黒エネルギー</a:t>
              </a:r>
              <a:endParaRPr lang="ja-JP" altLang="en-US"/>
            </a:p>
          </p:txBody>
        </p:sp>
        <p:sp>
          <p:nvSpPr>
            <p:cNvPr id="46202" name="Rectangle 92"/>
            <p:cNvSpPr>
              <a:spLocks noChangeArrowheads="1"/>
            </p:cNvSpPr>
            <p:nvPr/>
          </p:nvSpPr>
          <p:spPr bwMode="auto">
            <a:xfrm>
              <a:off x="554" y="3533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C0C0C0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203" name="Rectangle 93"/>
            <p:cNvSpPr>
              <a:spLocks noChangeArrowheads="1"/>
            </p:cNvSpPr>
            <p:nvPr/>
          </p:nvSpPr>
          <p:spPr bwMode="auto">
            <a:xfrm>
              <a:off x="554" y="3533"/>
              <a:ext cx="22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FFFFFF"/>
                  </a:solidFill>
                  <a:latin typeface="ＭＳ Ｐゴシック" pitchFamily="50" charset="-128"/>
                </a:rPr>
                <a:t>暗黒物質</a:t>
              </a:r>
              <a:endParaRPr lang="ja-JP" altLang="en-US"/>
            </a:p>
          </p:txBody>
        </p:sp>
        <p:sp>
          <p:nvSpPr>
            <p:cNvPr id="46204" name="Rectangle 94"/>
            <p:cNvSpPr>
              <a:spLocks noChangeArrowheads="1"/>
            </p:cNvSpPr>
            <p:nvPr/>
          </p:nvSpPr>
          <p:spPr bwMode="auto">
            <a:xfrm>
              <a:off x="986" y="2785"/>
              <a:ext cx="464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05" name="Rectangle 95"/>
            <p:cNvSpPr>
              <a:spLocks noChangeArrowheads="1"/>
            </p:cNvSpPr>
            <p:nvPr/>
          </p:nvSpPr>
          <p:spPr bwMode="auto">
            <a:xfrm>
              <a:off x="1025" y="2810"/>
              <a:ext cx="35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Heavy Element</a:t>
              </a:r>
              <a:endParaRPr lang="en-US" altLang="ja-JP"/>
            </a:p>
          </p:txBody>
        </p:sp>
        <p:sp>
          <p:nvSpPr>
            <p:cNvPr id="46206" name="Rectangle 96"/>
            <p:cNvSpPr>
              <a:spLocks noChangeArrowheads="1"/>
            </p:cNvSpPr>
            <p:nvPr/>
          </p:nvSpPr>
          <p:spPr bwMode="auto">
            <a:xfrm>
              <a:off x="1025" y="2864"/>
              <a:ext cx="19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0.03%</a:t>
              </a:r>
              <a:endParaRPr lang="en-US" altLang="ja-JP"/>
            </a:p>
          </p:txBody>
        </p:sp>
        <p:sp>
          <p:nvSpPr>
            <p:cNvPr id="46207" name="Rectangle 97"/>
            <p:cNvSpPr>
              <a:spLocks noChangeArrowheads="1"/>
            </p:cNvSpPr>
            <p:nvPr/>
          </p:nvSpPr>
          <p:spPr bwMode="auto">
            <a:xfrm>
              <a:off x="1265" y="2931"/>
              <a:ext cx="372" cy="1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08" name="Rectangle 98"/>
            <p:cNvSpPr>
              <a:spLocks noChangeArrowheads="1"/>
            </p:cNvSpPr>
            <p:nvPr/>
          </p:nvSpPr>
          <p:spPr bwMode="auto">
            <a:xfrm>
              <a:off x="1304" y="2959"/>
              <a:ext cx="20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Neutrino</a:t>
              </a:r>
              <a:endParaRPr lang="en-US" altLang="ja-JP"/>
            </a:p>
          </p:txBody>
        </p:sp>
        <p:sp>
          <p:nvSpPr>
            <p:cNvPr id="46209" name="Rectangle 99"/>
            <p:cNvSpPr>
              <a:spLocks noChangeArrowheads="1"/>
            </p:cNvSpPr>
            <p:nvPr/>
          </p:nvSpPr>
          <p:spPr bwMode="auto">
            <a:xfrm>
              <a:off x="1304" y="3012"/>
              <a:ext cx="15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0.3%</a:t>
              </a:r>
              <a:endParaRPr lang="en-US" altLang="ja-JP"/>
            </a:p>
          </p:txBody>
        </p:sp>
        <p:sp>
          <p:nvSpPr>
            <p:cNvPr id="46210" name="Rectangle 100"/>
            <p:cNvSpPr>
              <a:spLocks noChangeArrowheads="1"/>
            </p:cNvSpPr>
            <p:nvPr/>
          </p:nvSpPr>
          <p:spPr bwMode="auto">
            <a:xfrm>
              <a:off x="1549" y="3157"/>
              <a:ext cx="180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11" name="Rectangle 101"/>
            <p:cNvSpPr>
              <a:spLocks noChangeArrowheads="1"/>
            </p:cNvSpPr>
            <p:nvPr/>
          </p:nvSpPr>
          <p:spPr bwMode="auto">
            <a:xfrm>
              <a:off x="1549" y="3165"/>
              <a:ext cx="10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Star</a:t>
              </a:r>
              <a:endParaRPr lang="en-US" altLang="ja-JP"/>
            </a:p>
          </p:txBody>
        </p:sp>
        <p:sp>
          <p:nvSpPr>
            <p:cNvPr id="46212" name="Rectangle 102"/>
            <p:cNvSpPr>
              <a:spLocks noChangeArrowheads="1"/>
            </p:cNvSpPr>
            <p:nvPr/>
          </p:nvSpPr>
          <p:spPr bwMode="auto">
            <a:xfrm>
              <a:off x="1549" y="3218"/>
              <a:ext cx="161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0.5</a:t>
              </a:r>
              <a:endParaRPr lang="en-US" altLang="ja-JP"/>
            </a:p>
          </p:txBody>
        </p:sp>
        <p:sp>
          <p:nvSpPr>
            <p:cNvPr id="46213" name="Rectangle 104"/>
            <p:cNvSpPr>
              <a:spLocks noChangeArrowheads="1"/>
            </p:cNvSpPr>
            <p:nvPr/>
          </p:nvSpPr>
          <p:spPr bwMode="auto">
            <a:xfrm flipH="1">
              <a:off x="1647" y="3222"/>
              <a:ext cx="9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214" name="Rectangle 105"/>
            <p:cNvSpPr>
              <a:spLocks noChangeArrowheads="1"/>
            </p:cNvSpPr>
            <p:nvPr/>
          </p:nvSpPr>
          <p:spPr bwMode="auto">
            <a:xfrm>
              <a:off x="1276" y="3738"/>
              <a:ext cx="467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15" name="Rectangle 106"/>
            <p:cNvSpPr>
              <a:spLocks noChangeArrowheads="1"/>
            </p:cNvSpPr>
            <p:nvPr/>
          </p:nvSpPr>
          <p:spPr bwMode="auto">
            <a:xfrm>
              <a:off x="1315" y="3767"/>
              <a:ext cx="2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Dark Matter</a:t>
              </a:r>
              <a:endParaRPr lang="en-US" altLang="ja-JP"/>
            </a:p>
          </p:txBody>
        </p:sp>
        <p:sp>
          <p:nvSpPr>
            <p:cNvPr id="46216" name="Rectangle 107"/>
            <p:cNvSpPr>
              <a:spLocks noChangeArrowheads="1"/>
            </p:cNvSpPr>
            <p:nvPr/>
          </p:nvSpPr>
          <p:spPr bwMode="auto">
            <a:xfrm>
              <a:off x="1315" y="3820"/>
              <a:ext cx="14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2</a:t>
              </a:r>
              <a:r>
                <a:rPr lang="ja-JP" altLang="en-US" sz="700" b="1">
                  <a:solidFill>
                    <a:srgbClr val="000000"/>
                  </a:solidFill>
                  <a:latin typeface="Tahoma" pitchFamily="34" charset="0"/>
                </a:rPr>
                <a:t>３</a:t>
              </a:r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217" name="Rectangle 108"/>
            <p:cNvSpPr>
              <a:spLocks noChangeArrowheads="1"/>
            </p:cNvSpPr>
            <p:nvPr/>
          </p:nvSpPr>
          <p:spPr bwMode="auto">
            <a:xfrm>
              <a:off x="989" y="3912"/>
              <a:ext cx="620" cy="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18" name="Rectangle 109"/>
            <p:cNvSpPr>
              <a:spLocks noChangeArrowheads="1"/>
            </p:cNvSpPr>
            <p:nvPr/>
          </p:nvSpPr>
          <p:spPr bwMode="auto">
            <a:xfrm>
              <a:off x="1028" y="3937"/>
              <a:ext cx="28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Dark Energy</a:t>
              </a:r>
              <a:endParaRPr lang="en-US" altLang="ja-JP"/>
            </a:p>
          </p:txBody>
        </p:sp>
        <p:sp>
          <p:nvSpPr>
            <p:cNvPr id="46219" name="Rectangle 110"/>
            <p:cNvSpPr>
              <a:spLocks noChangeArrowheads="1"/>
            </p:cNvSpPr>
            <p:nvPr/>
          </p:nvSpPr>
          <p:spPr bwMode="auto">
            <a:xfrm>
              <a:off x="1028" y="3994"/>
              <a:ext cx="14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7</a:t>
              </a:r>
              <a:r>
                <a:rPr lang="ja-JP" altLang="en-US" sz="700" b="1">
                  <a:solidFill>
                    <a:srgbClr val="000000"/>
                  </a:solidFill>
                  <a:latin typeface="Tahoma" pitchFamily="34" charset="0"/>
                </a:rPr>
                <a:t>３</a:t>
              </a:r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  <p:sp>
          <p:nvSpPr>
            <p:cNvPr id="46220" name="Rectangle 111"/>
            <p:cNvSpPr>
              <a:spLocks noChangeArrowheads="1"/>
            </p:cNvSpPr>
            <p:nvPr/>
          </p:nvSpPr>
          <p:spPr bwMode="auto">
            <a:xfrm>
              <a:off x="158" y="2795"/>
              <a:ext cx="4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800" b="1">
                  <a:latin typeface="ＭＳ Ｐゴシック" pitchFamily="50" charset="-128"/>
                </a:rPr>
                <a:t>Constitutes of </a:t>
              </a:r>
            </a:p>
            <a:p>
              <a:r>
                <a:rPr lang="en-US" altLang="ja-JP" sz="800" b="1">
                  <a:latin typeface="ＭＳ Ｐゴシック" pitchFamily="50" charset="-128"/>
                </a:rPr>
                <a:t>the Universe</a:t>
              </a:r>
            </a:p>
          </p:txBody>
        </p:sp>
        <p:sp>
          <p:nvSpPr>
            <p:cNvPr id="46221" name="Rectangle 113"/>
            <p:cNvSpPr>
              <a:spLocks noChangeArrowheads="1"/>
            </p:cNvSpPr>
            <p:nvPr/>
          </p:nvSpPr>
          <p:spPr bwMode="auto">
            <a:xfrm>
              <a:off x="1538" y="3466"/>
              <a:ext cx="255" cy="2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222" name="Rectangle 114"/>
            <p:cNvSpPr>
              <a:spLocks noChangeArrowheads="1"/>
            </p:cNvSpPr>
            <p:nvPr/>
          </p:nvSpPr>
          <p:spPr bwMode="auto">
            <a:xfrm>
              <a:off x="1542" y="3473"/>
              <a:ext cx="25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Hydrogen</a:t>
              </a:r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、</a:t>
              </a:r>
              <a:endParaRPr lang="ja-JP" altLang="en-US"/>
            </a:p>
          </p:txBody>
        </p:sp>
        <p:sp>
          <p:nvSpPr>
            <p:cNvPr id="46223" name="Rectangle 115"/>
            <p:cNvSpPr>
              <a:spLocks noChangeArrowheads="1"/>
            </p:cNvSpPr>
            <p:nvPr/>
          </p:nvSpPr>
          <p:spPr bwMode="auto">
            <a:xfrm>
              <a:off x="1542" y="3537"/>
              <a:ext cx="15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ＭＳ Ｐゴシック" pitchFamily="50" charset="-128"/>
                </a:rPr>
                <a:t>Helium</a:t>
              </a:r>
              <a:endParaRPr lang="en-US" altLang="ja-JP"/>
            </a:p>
          </p:txBody>
        </p:sp>
        <p:sp>
          <p:nvSpPr>
            <p:cNvPr id="46224" name="Rectangle 116"/>
            <p:cNvSpPr>
              <a:spLocks noChangeArrowheads="1"/>
            </p:cNvSpPr>
            <p:nvPr/>
          </p:nvSpPr>
          <p:spPr bwMode="auto">
            <a:xfrm>
              <a:off x="1542" y="3597"/>
              <a:ext cx="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b="1">
                  <a:solidFill>
                    <a:srgbClr val="000000"/>
                  </a:solidFill>
                  <a:latin typeface="ＭＳ Ｐゴシック" pitchFamily="50" charset="-128"/>
                </a:rPr>
                <a:t>４</a:t>
              </a:r>
              <a:endParaRPr lang="ja-JP" altLang="en-US"/>
            </a:p>
          </p:txBody>
        </p:sp>
        <p:sp>
          <p:nvSpPr>
            <p:cNvPr id="46225" name="Rectangle 117"/>
            <p:cNvSpPr>
              <a:spLocks noChangeArrowheads="1"/>
            </p:cNvSpPr>
            <p:nvPr/>
          </p:nvSpPr>
          <p:spPr bwMode="auto">
            <a:xfrm>
              <a:off x="1577" y="3590"/>
              <a:ext cx="6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700" b="1">
                  <a:solidFill>
                    <a:srgbClr val="000000"/>
                  </a:solidFill>
                  <a:latin typeface="Tahoma" pitchFamily="34" charset="0"/>
                </a:rPr>
                <a:t>%</a:t>
              </a:r>
              <a:endParaRPr lang="en-US" altLang="ja-JP"/>
            </a:p>
          </p:txBody>
        </p:sp>
      </p:grpSp>
      <p:sp>
        <p:nvSpPr>
          <p:cNvPr id="46090" name="Text Box 118"/>
          <p:cNvSpPr txBox="1">
            <a:spLocks noChangeArrowheads="1"/>
          </p:cNvSpPr>
          <p:nvPr/>
        </p:nvSpPr>
        <p:spPr bwMode="auto">
          <a:xfrm>
            <a:off x="5727700" y="5853113"/>
            <a:ext cx="3348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1475" indent="-371475"/>
            <a:r>
              <a:rPr lang="en-US" altLang="ja-JP" sz="1000"/>
              <a:t>(ⅰ) </a:t>
            </a:r>
            <a:r>
              <a:rPr lang="ja-JP" altLang="en-US" sz="1000"/>
              <a:t>　</a:t>
            </a:r>
            <a:r>
              <a:rPr lang="en-US" altLang="ja-JP" sz="1000"/>
              <a:t>Monoenergetic: Direct Production of e+e- pair</a:t>
            </a:r>
          </a:p>
          <a:p>
            <a:pPr marL="371475" indent="-371475"/>
            <a:r>
              <a:rPr lang="ja-JP" altLang="en-US" sz="1000"/>
              <a:t>（</a:t>
            </a:r>
            <a:r>
              <a:rPr lang="en-US" altLang="ja-JP" sz="1000"/>
              <a:t>ⅱ</a:t>
            </a:r>
            <a:r>
              <a:rPr lang="ja-JP" altLang="en-US" sz="1000"/>
              <a:t>）　</a:t>
            </a:r>
            <a:r>
              <a:rPr lang="en-US" altLang="ja-JP" sz="1000"/>
              <a:t>Uniform</a:t>
            </a:r>
            <a:r>
              <a:rPr lang="ja-JP" altLang="en-US" sz="1000"/>
              <a:t>：</a:t>
            </a:r>
            <a:r>
              <a:rPr lang="en-US" altLang="ja-JP" sz="1000"/>
              <a:t>Production via Intermediate Particles</a:t>
            </a:r>
          </a:p>
          <a:p>
            <a:pPr marL="371475" indent="-371475"/>
            <a:r>
              <a:rPr lang="ja-JP" altLang="en-US" sz="1000"/>
              <a:t>（</a:t>
            </a:r>
            <a:r>
              <a:rPr lang="en-US" altLang="ja-JP" sz="1000"/>
              <a:t>ⅲ</a:t>
            </a:r>
            <a:r>
              <a:rPr lang="ja-JP" altLang="en-US" sz="1000"/>
              <a:t>）　</a:t>
            </a:r>
            <a:r>
              <a:rPr lang="en-US" altLang="ja-JP" sz="1000"/>
              <a:t>Double Peak</a:t>
            </a:r>
            <a:r>
              <a:rPr lang="ja-JP" altLang="en-US" sz="1000"/>
              <a:t>： </a:t>
            </a:r>
            <a:r>
              <a:rPr lang="en-US" altLang="ja-JP" sz="1000"/>
              <a:t>Production by Dipole Distribution </a:t>
            </a:r>
          </a:p>
          <a:p>
            <a:pPr marL="371475" indent="-371475"/>
            <a:r>
              <a:rPr lang="en-US" altLang="ja-JP" sz="1000"/>
              <a:t>          via Intermediate Particles</a:t>
            </a:r>
          </a:p>
        </p:txBody>
      </p:sp>
      <p:sp>
        <p:nvSpPr>
          <p:cNvPr id="46091" name="Text Box 119"/>
          <p:cNvSpPr txBox="1">
            <a:spLocks noChangeArrowheads="1"/>
          </p:cNvSpPr>
          <p:nvPr/>
        </p:nvSpPr>
        <p:spPr bwMode="auto">
          <a:xfrm>
            <a:off x="5749925" y="5661025"/>
            <a:ext cx="298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>
                <a:solidFill>
                  <a:schemeClr val="hlink"/>
                </a:solidFill>
              </a:rPr>
              <a:t>Production Spectrum</a:t>
            </a:r>
          </a:p>
        </p:txBody>
      </p:sp>
      <p:sp>
        <p:nvSpPr>
          <p:cNvPr id="46092" name="Text Box 120"/>
          <p:cNvSpPr txBox="1">
            <a:spLocks noChangeArrowheads="1"/>
          </p:cNvSpPr>
          <p:nvPr/>
        </p:nvSpPr>
        <p:spPr bwMode="auto">
          <a:xfrm>
            <a:off x="5724525" y="5013325"/>
            <a:ext cx="439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/>
              <a:t>⇒</a:t>
            </a:r>
          </a:p>
        </p:txBody>
      </p:sp>
      <p:pic>
        <p:nvPicPr>
          <p:cNvPr id="46093" name="Picture 1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3556000"/>
            <a:ext cx="2665412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4" name="Text Box 122"/>
          <p:cNvSpPr txBox="1">
            <a:spLocks noChangeArrowheads="1"/>
          </p:cNvSpPr>
          <p:nvPr/>
        </p:nvSpPr>
        <p:spPr bwMode="auto">
          <a:xfrm>
            <a:off x="7523163" y="5373688"/>
            <a:ext cx="412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M</a:t>
            </a:r>
            <a:r>
              <a:rPr lang="en-US" altLang="ja-JP" sz="1200" baseline="-25000"/>
              <a:t>χ</a:t>
            </a:r>
          </a:p>
        </p:txBody>
      </p:sp>
      <p:grpSp>
        <p:nvGrpSpPr>
          <p:cNvPr id="46095" name="Group 149"/>
          <p:cNvGrpSpPr>
            <a:grpSpLocks/>
          </p:cNvGrpSpPr>
          <p:nvPr/>
        </p:nvGrpSpPr>
        <p:grpSpPr bwMode="auto">
          <a:xfrm>
            <a:off x="2843213" y="5516563"/>
            <a:ext cx="2806700" cy="1058862"/>
            <a:chOff x="1791" y="2296"/>
            <a:chExt cx="1768" cy="667"/>
          </a:xfrm>
        </p:grpSpPr>
        <p:sp>
          <p:nvSpPr>
            <p:cNvPr id="46116" name="Text Box 8"/>
            <p:cNvSpPr txBox="1">
              <a:spLocks noChangeArrowheads="1"/>
            </p:cNvSpPr>
            <p:nvPr/>
          </p:nvSpPr>
          <p:spPr bwMode="auto">
            <a:xfrm>
              <a:off x="1882" y="2296"/>
              <a:ext cx="15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200"/>
                <a:t>Annihilation of Dark Matter</a:t>
              </a:r>
              <a:r>
                <a:rPr lang="ja-JP" altLang="en-US" sz="1200"/>
                <a:t>（</a:t>
              </a:r>
              <a:r>
                <a:rPr lang="en-US" altLang="ja-JP" sz="1200"/>
                <a:t>WIMP)</a:t>
              </a:r>
            </a:p>
          </p:txBody>
        </p:sp>
        <p:grpSp>
          <p:nvGrpSpPr>
            <p:cNvPr id="46117" name="Group 123"/>
            <p:cNvGrpSpPr>
              <a:grpSpLocks/>
            </p:cNvGrpSpPr>
            <p:nvPr/>
          </p:nvGrpSpPr>
          <p:grpSpPr bwMode="auto">
            <a:xfrm>
              <a:off x="1791" y="2457"/>
              <a:ext cx="1768" cy="506"/>
              <a:chOff x="1882" y="2502"/>
              <a:chExt cx="1768" cy="506"/>
            </a:xfrm>
          </p:grpSpPr>
          <p:pic>
            <p:nvPicPr>
              <p:cNvPr id="46118" name="Picture 12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882" y="2502"/>
                <a:ext cx="1768" cy="50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46119" name="Text Box 125"/>
              <p:cNvSpPr txBox="1">
                <a:spLocks noChangeArrowheads="1"/>
              </p:cNvSpPr>
              <p:nvPr/>
            </p:nvSpPr>
            <p:spPr bwMode="auto">
              <a:xfrm>
                <a:off x="2543" y="2508"/>
                <a:ext cx="518" cy="15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00" b="1">
                    <a:solidFill>
                      <a:srgbClr val="FFFF00"/>
                    </a:solidFill>
                  </a:rPr>
                  <a:t>χχ→e</a:t>
                </a:r>
                <a:r>
                  <a:rPr lang="en-US" altLang="ja-JP" sz="1000" b="1" baseline="30000">
                    <a:solidFill>
                      <a:srgbClr val="FFFF00"/>
                    </a:solidFill>
                  </a:rPr>
                  <a:t>+</a:t>
                </a:r>
                <a:r>
                  <a:rPr lang="en-US" altLang="ja-JP" sz="1000" b="1">
                    <a:solidFill>
                      <a:srgbClr val="FFFF00"/>
                    </a:solidFill>
                  </a:rPr>
                  <a:t>,e</a:t>
                </a:r>
                <a:r>
                  <a:rPr lang="en-US" altLang="ja-JP" sz="1000" b="1" baseline="30000">
                    <a:solidFill>
                      <a:srgbClr val="FFFF00"/>
                    </a:solidFill>
                  </a:rPr>
                  <a:t>-</a:t>
                </a:r>
              </a:p>
            </p:txBody>
          </p:sp>
        </p:grpSp>
      </p:grpSp>
      <p:sp>
        <p:nvSpPr>
          <p:cNvPr id="46096" name="Text Box 127"/>
          <p:cNvSpPr txBox="1">
            <a:spLocks noChangeArrowheads="1"/>
          </p:cNvSpPr>
          <p:nvPr/>
        </p:nvSpPr>
        <p:spPr bwMode="auto">
          <a:xfrm>
            <a:off x="4716463" y="981075"/>
            <a:ext cx="2520950" cy="427038"/>
          </a:xfrm>
          <a:prstGeom prst="rect">
            <a:avLst/>
          </a:prstGeom>
          <a:noFill/>
          <a:ln w="2540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>
                <a:solidFill>
                  <a:schemeClr val="hlink"/>
                </a:solidFill>
              </a:rPr>
              <a:t>Production Spectrum</a:t>
            </a:r>
          </a:p>
          <a:p>
            <a:r>
              <a:rPr lang="ja-JP" altLang="en-US" sz="1000" b="1"/>
              <a:t>（</a:t>
            </a:r>
            <a:r>
              <a:rPr lang="en-US" altLang="ja-JP" sz="1000" b="1"/>
              <a:t>Power Law Distribution </a:t>
            </a:r>
            <a:r>
              <a:rPr lang="ja-JP" altLang="en-US" sz="1000" b="1"/>
              <a:t>＋</a:t>
            </a:r>
            <a:r>
              <a:rPr lang="en-US" altLang="ja-JP" sz="1000" b="1"/>
              <a:t>Cutoff</a:t>
            </a:r>
            <a:r>
              <a:rPr lang="ja-JP" altLang="en-US" sz="1000"/>
              <a:t>）</a:t>
            </a:r>
          </a:p>
        </p:txBody>
      </p:sp>
      <p:pic>
        <p:nvPicPr>
          <p:cNvPr id="46097" name="Picture 1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1571625"/>
            <a:ext cx="23828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8" name="Picture 129" descr="Crab-pulsa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00338" y="160655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9" name="Text Box 130"/>
          <p:cNvSpPr txBox="1">
            <a:spLocks noChangeArrowheads="1"/>
          </p:cNvSpPr>
          <p:nvPr/>
        </p:nvSpPr>
        <p:spPr bwMode="auto">
          <a:xfrm>
            <a:off x="179388" y="1268413"/>
            <a:ext cx="24399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Shock Wave Acceleration in SNR</a:t>
            </a:r>
          </a:p>
        </p:txBody>
      </p:sp>
      <p:sp>
        <p:nvSpPr>
          <p:cNvPr id="46100" name="Text Box 131"/>
          <p:cNvSpPr txBox="1">
            <a:spLocks noChangeArrowheads="1"/>
          </p:cNvSpPr>
          <p:nvPr/>
        </p:nvSpPr>
        <p:spPr bwMode="auto">
          <a:xfrm>
            <a:off x="2676525" y="1268413"/>
            <a:ext cx="1663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/>
              <a:t> Acceleration in PWN </a:t>
            </a:r>
          </a:p>
        </p:txBody>
      </p:sp>
      <p:sp>
        <p:nvSpPr>
          <p:cNvPr id="46101" name="Text Box 132"/>
          <p:cNvSpPr txBox="1">
            <a:spLocks noChangeArrowheads="1"/>
          </p:cNvSpPr>
          <p:nvPr/>
        </p:nvSpPr>
        <p:spPr bwMode="auto">
          <a:xfrm>
            <a:off x="427038" y="908050"/>
            <a:ext cx="1787525" cy="330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Astrophysical Origin</a:t>
            </a:r>
          </a:p>
        </p:txBody>
      </p:sp>
      <p:grpSp>
        <p:nvGrpSpPr>
          <p:cNvPr id="46102" name="Group 133"/>
          <p:cNvGrpSpPr>
            <a:grpSpLocks/>
          </p:cNvGrpSpPr>
          <p:nvPr/>
        </p:nvGrpSpPr>
        <p:grpSpPr bwMode="auto">
          <a:xfrm>
            <a:off x="4427538" y="1493838"/>
            <a:ext cx="2136775" cy="1957387"/>
            <a:chOff x="2824" y="1114"/>
            <a:chExt cx="1346" cy="1233"/>
          </a:xfrm>
        </p:grpSpPr>
        <p:sp>
          <p:nvSpPr>
            <p:cNvPr id="46109" name="Rectangle 134"/>
            <p:cNvSpPr>
              <a:spLocks noChangeArrowheads="1"/>
            </p:cNvSpPr>
            <p:nvPr/>
          </p:nvSpPr>
          <p:spPr bwMode="auto">
            <a:xfrm>
              <a:off x="2824" y="1570"/>
              <a:ext cx="2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/>
                <a:t>⇒</a:t>
              </a:r>
            </a:p>
          </p:txBody>
        </p:sp>
        <p:pic>
          <p:nvPicPr>
            <p:cNvPr id="46110" name="Picture 135" descr="E-2exp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104" y="1146"/>
              <a:ext cx="1061" cy="1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11" name="Rectangle 136"/>
            <p:cNvSpPr>
              <a:spLocks noChangeArrowheads="1"/>
            </p:cNvSpPr>
            <p:nvPr/>
          </p:nvSpPr>
          <p:spPr bwMode="auto">
            <a:xfrm>
              <a:off x="3147" y="1173"/>
              <a:ext cx="10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 b="1">
                  <a:latin typeface="Comic Sans MS" pitchFamily="66" charset="0"/>
                  <a:ea typeface="SimSun" pitchFamily="2" charset="-122"/>
                </a:rPr>
                <a:t>d</a:t>
              </a:r>
              <a:r>
                <a:rPr lang="en-US" altLang="ja-JP" sz="1000" b="1">
                  <a:latin typeface="Comic Sans MS" pitchFamily="66" charset="0"/>
                </a:rPr>
                <a:t>N</a:t>
              </a:r>
              <a:r>
                <a:rPr lang="en-US" altLang="ja-JP" sz="1000" b="1">
                  <a:latin typeface="Comic Sans MS" pitchFamily="66" charset="0"/>
                  <a:ea typeface="SimSun" pitchFamily="2" charset="-122"/>
                  <a:sym typeface="Symbol" pitchFamily="18" charset="2"/>
                </a:rPr>
                <a:t>/dE</a:t>
              </a:r>
              <a:r>
                <a:rPr lang="en-US" altLang="zh-CN" sz="1000" b="1">
                  <a:latin typeface="Comic Sans MS" pitchFamily="66" charset="0"/>
                  <a:ea typeface="SimSun" pitchFamily="2" charset="-122"/>
                  <a:sym typeface="Symbol" pitchFamily="18" charset="2"/>
                </a:rPr>
                <a:t>  E</a:t>
              </a:r>
              <a:r>
                <a:rPr lang="en-US" altLang="zh-CN" sz="1000" b="1" baseline="30000">
                  <a:latin typeface="Comic Sans MS" pitchFamily="66" charset="0"/>
                  <a:ea typeface="SimSun" pitchFamily="2" charset="-122"/>
                  <a:sym typeface="Symbol" pitchFamily="18" charset="2"/>
                </a:rPr>
                <a:t>-2</a:t>
              </a:r>
              <a:r>
                <a:rPr lang="en-US" altLang="zh-CN" sz="1000" b="1">
                  <a:latin typeface="Comic Sans MS" pitchFamily="66" charset="0"/>
                  <a:ea typeface="SimSun" pitchFamily="2" charset="-122"/>
                  <a:sym typeface="Symbol" pitchFamily="18" charset="2"/>
                </a:rPr>
                <a:t>exp(-E/E</a:t>
              </a:r>
              <a:r>
                <a:rPr lang="en-US" altLang="zh-CN" sz="1000" b="1" baseline="-25000">
                  <a:latin typeface="Comic Sans MS" pitchFamily="66" charset="0"/>
                  <a:ea typeface="SimSun" pitchFamily="2" charset="-122"/>
                  <a:sym typeface="Symbol" pitchFamily="18" charset="2"/>
                </a:rPr>
                <a:t>c</a:t>
              </a:r>
              <a:r>
                <a:rPr lang="en-US" altLang="zh-CN" sz="1000" b="1">
                  <a:latin typeface="Comic Sans MS" pitchFamily="66" charset="0"/>
                  <a:ea typeface="SimSun" pitchFamily="2" charset="-122"/>
                  <a:sym typeface="Symbol" pitchFamily="18" charset="2"/>
                </a:rPr>
                <a:t>)</a:t>
              </a:r>
              <a:endParaRPr lang="en-US" altLang="ja-JP" sz="1000" b="1">
                <a:latin typeface="Comic Sans MS" pitchFamily="66" charset="0"/>
                <a:ea typeface="SimSun" pitchFamily="2" charset="-122"/>
                <a:sym typeface="Symbol" pitchFamily="18" charset="2"/>
              </a:endParaRPr>
            </a:p>
          </p:txBody>
        </p:sp>
        <p:sp>
          <p:nvSpPr>
            <p:cNvPr id="46112" name="Text Box 137"/>
            <p:cNvSpPr txBox="1">
              <a:spLocks noChangeArrowheads="1"/>
            </p:cNvSpPr>
            <p:nvPr/>
          </p:nvSpPr>
          <p:spPr bwMode="auto">
            <a:xfrm>
              <a:off x="3657" y="2193"/>
              <a:ext cx="3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/>
                <a:t>Log(E)</a:t>
              </a:r>
            </a:p>
          </p:txBody>
        </p:sp>
        <p:sp>
          <p:nvSpPr>
            <p:cNvPr id="46113" name="Text Box 138"/>
            <p:cNvSpPr txBox="1">
              <a:spLocks noChangeArrowheads="1"/>
            </p:cNvSpPr>
            <p:nvPr/>
          </p:nvSpPr>
          <p:spPr bwMode="auto">
            <a:xfrm rot="-5400000">
              <a:off x="2784" y="1299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/>
                <a:t>Log(dN/dE)</a:t>
              </a:r>
            </a:p>
          </p:txBody>
        </p:sp>
        <p:sp>
          <p:nvSpPr>
            <p:cNvPr id="46114" name="Text Box 139"/>
            <p:cNvSpPr txBox="1">
              <a:spLocks noChangeArrowheads="1"/>
            </p:cNvSpPr>
            <p:nvPr/>
          </p:nvSpPr>
          <p:spPr bwMode="auto">
            <a:xfrm>
              <a:off x="3576" y="1880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/>
                <a:t>E</a:t>
              </a:r>
              <a:r>
                <a:rPr lang="en-US" altLang="ja-JP" sz="1000" baseline="-25000"/>
                <a:t>c</a:t>
              </a:r>
            </a:p>
          </p:txBody>
        </p:sp>
        <p:sp>
          <p:nvSpPr>
            <p:cNvPr id="46115" name="Text Box 140"/>
            <p:cNvSpPr txBox="1">
              <a:spLocks noChangeArrowheads="1"/>
            </p:cNvSpPr>
            <p:nvPr/>
          </p:nvSpPr>
          <p:spPr bwMode="auto">
            <a:xfrm>
              <a:off x="3582" y="1773"/>
              <a:ext cx="19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/>
                <a:t>↑</a:t>
              </a:r>
            </a:p>
          </p:txBody>
        </p:sp>
      </p:grpSp>
      <p:sp>
        <p:nvSpPr>
          <p:cNvPr id="46103" name="Text Box 142"/>
          <p:cNvSpPr txBox="1">
            <a:spLocks noChangeArrowheads="1"/>
          </p:cNvSpPr>
          <p:nvPr/>
        </p:nvSpPr>
        <p:spPr bwMode="auto">
          <a:xfrm>
            <a:off x="6923088" y="1050925"/>
            <a:ext cx="24733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>
                <a:solidFill>
                  <a:schemeClr val="accent2"/>
                </a:solidFill>
              </a:rPr>
              <a:t>Propagation in the Galaxy</a:t>
            </a:r>
          </a:p>
          <a:p>
            <a:pPr>
              <a:buFontTx/>
              <a:buChar char="•"/>
            </a:pPr>
            <a:r>
              <a:rPr lang="ja-JP" altLang="en-US" sz="1200"/>
              <a:t>　</a:t>
            </a:r>
            <a:r>
              <a:rPr lang="en-US" altLang="ja-JP" sz="1200" b="1">
                <a:solidFill>
                  <a:schemeClr val="accent2"/>
                </a:solidFill>
              </a:rPr>
              <a:t>Diffusion Process</a:t>
            </a:r>
          </a:p>
          <a:p>
            <a:pPr>
              <a:buFontTx/>
              <a:buChar char="•"/>
            </a:pPr>
            <a:r>
              <a:rPr lang="ja-JP" altLang="en-US" sz="1200"/>
              <a:t>　</a:t>
            </a:r>
            <a:r>
              <a:rPr lang="en-US" altLang="ja-JP" sz="1200" b="1">
                <a:solidFill>
                  <a:schemeClr val="accent2"/>
                </a:solidFill>
              </a:rPr>
              <a:t>Energy Loss </a:t>
            </a:r>
            <a:r>
              <a:rPr lang="ja-JP" altLang="en-US" sz="1200" b="1">
                <a:solidFill>
                  <a:schemeClr val="accent2"/>
                </a:solidFill>
              </a:rPr>
              <a:t>　　    </a:t>
            </a:r>
          </a:p>
          <a:p>
            <a:r>
              <a:rPr lang="ja-JP" altLang="en-US" sz="1200" b="1">
                <a:solidFill>
                  <a:schemeClr val="accent2"/>
                </a:solidFill>
              </a:rPr>
              <a:t>　　</a:t>
            </a:r>
            <a:r>
              <a:rPr lang="en-US" altLang="ja-JP" sz="1200" b="1">
                <a:solidFill>
                  <a:schemeClr val="accent2"/>
                </a:solidFill>
              </a:rPr>
              <a:t>dE/dt =-bE</a:t>
            </a:r>
            <a:r>
              <a:rPr lang="en-US" altLang="ja-JP" sz="1200" b="1" baseline="30000">
                <a:solidFill>
                  <a:schemeClr val="accent2"/>
                </a:solidFill>
              </a:rPr>
              <a:t>2</a:t>
            </a:r>
          </a:p>
          <a:p>
            <a:r>
              <a:rPr lang="ja-JP" altLang="en-US" sz="1000" b="1">
                <a:solidFill>
                  <a:schemeClr val="accent2"/>
                </a:solidFill>
              </a:rPr>
              <a:t>（</a:t>
            </a:r>
            <a:r>
              <a:rPr lang="en-US" altLang="ja-JP" sz="1000" b="1">
                <a:solidFill>
                  <a:schemeClr val="accent2"/>
                </a:solidFill>
              </a:rPr>
              <a:t>Syncrotron</a:t>
            </a:r>
            <a:r>
              <a:rPr lang="ja-JP" altLang="en-US" sz="1000" b="1">
                <a:solidFill>
                  <a:schemeClr val="accent2"/>
                </a:solidFill>
              </a:rPr>
              <a:t>＋</a:t>
            </a:r>
            <a:r>
              <a:rPr lang="en-US" altLang="ja-JP" sz="1000" b="1">
                <a:solidFill>
                  <a:schemeClr val="accent2"/>
                </a:solidFill>
              </a:rPr>
              <a:t>Inverse Compton</a:t>
            </a:r>
            <a:r>
              <a:rPr lang="ja-JP" altLang="en-US" sz="1000">
                <a:solidFill>
                  <a:schemeClr val="accent2"/>
                </a:solidFill>
              </a:rPr>
              <a:t>）</a:t>
            </a:r>
          </a:p>
          <a:p>
            <a:endParaRPr lang="en-US" altLang="ja-JP" sz="1000">
              <a:solidFill>
                <a:schemeClr val="accent2"/>
              </a:solidFill>
            </a:endParaRPr>
          </a:p>
        </p:txBody>
      </p:sp>
      <p:sp>
        <p:nvSpPr>
          <p:cNvPr id="46104" name="Text Box 143"/>
          <p:cNvSpPr txBox="1">
            <a:spLocks noChangeArrowheads="1"/>
          </p:cNvSpPr>
          <p:nvPr/>
        </p:nvSpPr>
        <p:spPr bwMode="auto">
          <a:xfrm>
            <a:off x="6516688" y="2168525"/>
            <a:ext cx="439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/>
              <a:t>⇒</a:t>
            </a:r>
          </a:p>
        </p:txBody>
      </p:sp>
      <p:sp>
        <p:nvSpPr>
          <p:cNvPr id="46105" name="Text Box 144"/>
          <p:cNvSpPr txBox="1">
            <a:spLocks noChangeArrowheads="1"/>
          </p:cNvSpPr>
          <p:nvPr/>
        </p:nvSpPr>
        <p:spPr bwMode="auto">
          <a:xfrm rot="-5400000">
            <a:off x="7315994" y="3377406"/>
            <a:ext cx="439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/>
              <a:t>⇒</a:t>
            </a:r>
          </a:p>
        </p:txBody>
      </p:sp>
      <p:pic>
        <p:nvPicPr>
          <p:cNvPr id="46106" name="Picture 145" descr="propag_fi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3425" y="2420938"/>
            <a:ext cx="19526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690" name="Rectangle 146"/>
          <p:cNvSpPr>
            <a:spLocks noChangeArrowheads="1"/>
          </p:cNvSpPr>
          <p:nvPr/>
        </p:nvSpPr>
        <p:spPr bwMode="auto">
          <a:xfrm>
            <a:off x="6011863" y="2019300"/>
            <a:ext cx="3103562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2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kumimoji="0" lang="ja-JP" altLang="en-US" sz="1200" dirty="0">
                <a:sym typeface="Symbol" pitchFamily="18" charset="2"/>
              </a:rPr>
              <a:t>　</a:t>
            </a:r>
            <a:r>
              <a:rPr kumimoji="0" lang="zh-CN" altLang="en-US" sz="1200" b="1" dirty="0" smtClean="0">
                <a:solidFill>
                  <a:srgbClr val="FF0000"/>
                </a:solidFill>
                <a:sym typeface="Symbol" pitchFamily="18" charset="2"/>
              </a:rPr>
              <a:t></a:t>
            </a:r>
            <a:r>
              <a:rPr kumimoji="0" lang="en-US" altLang="zh-CN" sz="1200" b="1" dirty="0">
                <a:solidFill>
                  <a:srgbClr val="FF0000"/>
                </a:solidFill>
                <a:sym typeface="Symbol" pitchFamily="18" charset="2"/>
              </a:rPr>
              <a:t>+/- or K+/-  +/-  e+/-</a:t>
            </a:r>
          </a:p>
        </p:txBody>
      </p:sp>
      <p:sp>
        <p:nvSpPr>
          <p:cNvPr id="46108" name="テキスト ボックス 145"/>
          <p:cNvSpPr txBox="1">
            <a:spLocks noChangeArrowheads="1"/>
          </p:cNvSpPr>
          <p:nvPr/>
        </p:nvSpPr>
        <p:spPr bwMode="auto">
          <a:xfrm>
            <a:off x="3571875" y="2928938"/>
            <a:ext cx="742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1"/>
                </a:solidFill>
              </a:rPr>
              <a:t>e</a:t>
            </a:r>
            <a:r>
              <a:rPr lang="en-US" altLang="ja-JP" baseline="30000">
                <a:solidFill>
                  <a:schemeClr val="bg1"/>
                </a:solidFill>
              </a:rPr>
              <a:t>+</a:t>
            </a:r>
            <a:r>
              <a:rPr lang="en-US" altLang="ja-JP">
                <a:solidFill>
                  <a:schemeClr val="bg1"/>
                </a:solidFill>
              </a:rPr>
              <a:t>+e</a:t>
            </a:r>
            <a:r>
              <a:rPr lang="en-US" altLang="ja-JP" baseline="30000">
                <a:solidFill>
                  <a:schemeClr val="bg1"/>
                </a:solidFill>
              </a:rPr>
              <a:t>-</a:t>
            </a:r>
            <a:endParaRPr lang="ja-JP" altLang="en-US" baseline="30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6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6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1032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1033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531828-F366-4CF2-8B20-939D6156A32F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98500" y="4479925"/>
          <a:ext cx="5187950" cy="1997075"/>
        </p:xfrm>
        <a:graphic>
          <a:graphicData uri="http://schemas.openxmlformats.org/presentationml/2006/ole">
            <p:oleObj spid="_x0000_s1026" name="Equation" r:id="rId4" imgW="2044440" imgH="78732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081088" y="2286000"/>
          <a:ext cx="5457825" cy="1592263"/>
        </p:xfrm>
        <a:graphic>
          <a:graphicData uri="http://schemas.openxmlformats.org/presentationml/2006/ole">
            <p:oleObj spid="_x0000_s1027" name="Equation" r:id="rId5" imgW="2387520" imgH="711000" progId="Equation.DSMT4">
              <p:embed/>
            </p:oleObj>
          </a:graphicData>
        </a:graphic>
      </p:graphicFrame>
      <p:sp>
        <p:nvSpPr>
          <p:cNvPr id="1034" name="タイトル 1"/>
          <p:cNvSpPr>
            <a:spLocks/>
          </p:cNvSpPr>
          <p:nvPr/>
        </p:nvSpPr>
        <p:spPr bwMode="auto">
          <a:xfrm>
            <a:off x="457200" y="-9048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20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e</a:t>
            </a:r>
            <a:r>
              <a:rPr lang="en-US" altLang="ja-JP" sz="3200" baseline="3000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±</a:t>
            </a:r>
            <a:r>
              <a:rPr lang="en-US" altLang="ja-JP" sz="320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 Propagation</a:t>
            </a:r>
          </a:p>
        </p:txBody>
      </p:sp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165100" y="908050"/>
          <a:ext cx="8839200" cy="1168400"/>
        </p:xfrm>
        <a:graphic>
          <a:graphicData uri="http://schemas.openxmlformats.org/presentationml/2006/ole">
            <p:oleObj spid="_x0000_s1028" name="Equation" r:id="rId6" imgW="3200400" imgH="431640" progId="Equation.DSMT4">
              <p:embed/>
            </p:oleObj>
          </a:graphicData>
        </a:graphic>
      </p:graphicFrame>
      <p:sp>
        <p:nvSpPr>
          <p:cNvPr id="1035" name="テキスト ボックス 4"/>
          <p:cNvSpPr txBox="1">
            <a:spLocks noChangeArrowheads="1"/>
          </p:cNvSpPr>
          <p:nvPr/>
        </p:nvSpPr>
        <p:spPr bwMode="auto">
          <a:xfrm>
            <a:off x="71438" y="3940175"/>
            <a:ext cx="4152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 sz="320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a single burst with</a:t>
            </a:r>
          </a:p>
        </p:txBody>
      </p:sp>
      <p:sp>
        <p:nvSpPr>
          <p:cNvPr id="1036" name="テキスト ボックス 9"/>
          <p:cNvSpPr txBox="1">
            <a:spLocks noChangeArrowheads="1"/>
          </p:cNvSpPr>
          <p:nvPr/>
        </p:nvSpPr>
        <p:spPr bwMode="auto">
          <a:xfrm>
            <a:off x="4572000" y="5868988"/>
            <a:ext cx="1984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>
                <a:solidFill>
                  <a:srgbClr val="000000"/>
                </a:solidFill>
                <a:latin typeface="Calibri" pitchFamily="34" charset="0"/>
                <a:ea typeface="Arial Unicode MS" pitchFamily="50" charset="-128"/>
                <a:cs typeface="Arial Unicode MS" pitchFamily="50" charset="-128"/>
              </a:rPr>
              <a:t>Atoyan 95, Shen 70</a:t>
            </a:r>
          </a:p>
          <a:p>
            <a:pPr defTabSz="457200"/>
            <a:r>
              <a:rPr lang="en-US" altLang="ja-JP">
                <a:solidFill>
                  <a:srgbClr val="000000"/>
                </a:solidFill>
                <a:latin typeface="Calibri" pitchFamily="34" charset="0"/>
                <a:ea typeface="Arial Unicode MS" pitchFamily="50" charset="-128"/>
                <a:cs typeface="Arial Unicode MS" pitchFamily="50" charset="-128"/>
              </a:rPr>
              <a:t>Kobayashi 03</a:t>
            </a:r>
          </a:p>
        </p:txBody>
      </p:sp>
      <p:graphicFrame>
        <p:nvGraphicFramePr>
          <p:cNvPr id="1029" name="Object 8"/>
          <p:cNvGraphicFramePr>
            <a:graphicFrameLocks noChangeAspect="1"/>
          </p:cNvGraphicFramePr>
          <p:nvPr/>
        </p:nvGraphicFramePr>
        <p:xfrm>
          <a:off x="4267200" y="3875088"/>
          <a:ext cx="1422400" cy="676275"/>
        </p:xfrm>
        <a:graphic>
          <a:graphicData uri="http://schemas.openxmlformats.org/presentationml/2006/ole">
            <p:oleObj spid="_x0000_s1029" name="数式" r:id="rId7" imgW="507960" imgH="241200" progId="Equation.3">
              <p:embed/>
            </p:oleObj>
          </a:graphicData>
        </a:graphic>
      </p:graphicFrame>
      <p:graphicFrame>
        <p:nvGraphicFramePr>
          <p:cNvPr id="1030" name="Object 9"/>
          <p:cNvGraphicFramePr>
            <a:graphicFrameLocks noChangeAspect="1"/>
          </p:cNvGraphicFramePr>
          <p:nvPr/>
        </p:nvGraphicFramePr>
        <p:xfrm>
          <a:off x="6608763" y="4702175"/>
          <a:ext cx="2243137" cy="1547813"/>
        </p:xfrm>
        <a:graphic>
          <a:graphicData uri="http://schemas.openxmlformats.org/presentationml/2006/ole">
            <p:oleObj spid="_x0000_s1030" name="数式" r:id="rId8" imgW="533400" imgH="368300" progId="Equation.3">
              <p:embed/>
            </p:oleObj>
          </a:graphicData>
        </a:graphic>
      </p:graphicFrame>
      <p:sp>
        <p:nvSpPr>
          <p:cNvPr id="1037" name="テキスト ボックス 12"/>
          <p:cNvSpPr txBox="1">
            <a:spLocks noChangeArrowheads="1"/>
          </p:cNvSpPr>
          <p:nvPr/>
        </p:nvSpPr>
        <p:spPr bwMode="auto">
          <a:xfrm>
            <a:off x="5721350" y="3986213"/>
            <a:ext cx="339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 sz="28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Power law spectrum</a:t>
            </a:r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2700338" y="1019175"/>
            <a:ext cx="1947862" cy="762000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ja-JP" altLang="ja-JP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39" name="テキスト ボックス 16"/>
          <p:cNvSpPr txBox="1">
            <a:spLocks noChangeArrowheads="1"/>
          </p:cNvSpPr>
          <p:nvPr/>
        </p:nvSpPr>
        <p:spPr bwMode="auto">
          <a:xfrm>
            <a:off x="3119438" y="1781175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 sz="2400">
                <a:solidFill>
                  <a:srgbClr val="0000FF"/>
                </a:solidFill>
                <a:cs typeface="Arial" pitchFamily="34" charset="0"/>
              </a:rPr>
              <a:t>Diffusion</a:t>
            </a:r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auto">
          <a:xfrm>
            <a:off x="4953000" y="942975"/>
            <a:ext cx="2066925" cy="1098550"/>
          </a:xfrm>
          <a:prstGeom prst="rect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ja-JP" altLang="ja-JP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41" name="テキスト ボックス 18"/>
          <p:cNvSpPr txBox="1">
            <a:spLocks noChangeArrowheads="1"/>
          </p:cNvSpPr>
          <p:nvPr/>
        </p:nvSpPr>
        <p:spPr bwMode="auto">
          <a:xfrm>
            <a:off x="4800600" y="2009775"/>
            <a:ext cx="218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 sz="2400">
                <a:solidFill>
                  <a:srgbClr val="008000"/>
                </a:solidFill>
                <a:cs typeface="Arial" pitchFamily="34" charset="0"/>
              </a:rPr>
              <a:t>Energy loss by</a:t>
            </a:r>
          </a:p>
          <a:p>
            <a:pPr defTabSz="457200"/>
            <a:r>
              <a:rPr lang="en-US" altLang="ja-JP" sz="2400">
                <a:solidFill>
                  <a:srgbClr val="008000"/>
                </a:solidFill>
                <a:cs typeface="Arial" pitchFamily="34" charset="0"/>
              </a:rPr>
              <a:t>IC &amp; synchro.</a:t>
            </a:r>
          </a:p>
        </p:txBody>
      </p:sp>
      <p:sp>
        <p:nvSpPr>
          <p:cNvPr id="20" name="正方形/長方形 19"/>
          <p:cNvSpPr>
            <a:spLocks noChangeArrowheads="1"/>
          </p:cNvSpPr>
          <p:nvPr/>
        </p:nvSpPr>
        <p:spPr bwMode="auto">
          <a:xfrm>
            <a:off x="7235825" y="1044575"/>
            <a:ext cx="1800225" cy="8382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ja-JP" altLang="ja-JP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43" name="テキスト ボックス 20"/>
          <p:cNvSpPr txBox="1">
            <a:spLocks noChangeArrowheads="1"/>
          </p:cNvSpPr>
          <p:nvPr/>
        </p:nvSpPr>
        <p:spPr bwMode="auto">
          <a:xfrm>
            <a:off x="7239000" y="1857375"/>
            <a:ext cx="132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 sz="2400">
                <a:solidFill>
                  <a:srgbClr val="FF0000"/>
                </a:solidFill>
                <a:cs typeface="Arial" pitchFamily="34" charset="0"/>
              </a:rPr>
              <a:t>Injection</a:t>
            </a:r>
          </a:p>
        </p:txBody>
      </p:sp>
      <p:sp>
        <p:nvSpPr>
          <p:cNvPr id="1044" name="テキスト ボックス 21"/>
          <p:cNvSpPr txBox="1">
            <a:spLocks noChangeArrowheads="1"/>
          </p:cNvSpPr>
          <p:nvPr/>
        </p:nvSpPr>
        <p:spPr bwMode="auto">
          <a:xfrm>
            <a:off x="6553200" y="3152775"/>
            <a:ext cx="165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ja-JP" sz="2400">
                <a:solidFill>
                  <a:srgbClr val="FF6600"/>
                </a:solidFill>
                <a:latin typeface="Calibri" pitchFamily="34" charset="0"/>
              </a:rPr>
              <a:t>← B/C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グループ化 14"/>
          <p:cNvGrpSpPr>
            <a:grpSpLocks/>
          </p:cNvGrpSpPr>
          <p:nvPr/>
        </p:nvGrpSpPr>
        <p:grpSpPr bwMode="auto">
          <a:xfrm>
            <a:off x="3571875" y="2800350"/>
            <a:ext cx="5572125" cy="4200525"/>
            <a:chOff x="0" y="2285992"/>
            <a:chExt cx="5572164" cy="4200547"/>
          </a:xfrm>
        </p:grpSpPr>
        <p:pic>
          <p:nvPicPr>
            <p:cNvPr id="47123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285992"/>
              <a:ext cx="5572164" cy="4200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24" name="Rectangle 5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 flipV="1">
              <a:off x="3083677" y="4619508"/>
              <a:ext cx="642943" cy="36000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25" name="Rectangle 6"/>
            <p:cNvSpPr>
              <a:spLocks noChangeArrowheads="1"/>
            </p:cNvSpPr>
            <p:nvPr/>
          </p:nvSpPr>
          <p:spPr bwMode="auto">
            <a:xfrm>
              <a:off x="4202935" y="4964823"/>
              <a:ext cx="896940" cy="36000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26" name="Rectangle 7"/>
            <p:cNvSpPr>
              <a:spLocks noChangeArrowheads="1"/>
            </p:cNvSpPr>
            <p:nvPr/>
          </p:nvSpPr>
          <p:spPr bwMode="auto">
            <a:xfrm>
              <a:off x="3996531" y="2786058"/>
              <a:ext cx="1150937" cy="360000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127" name="テキスト ボックス 13"/>
            <p:cNvSpPr txBox="1">
              <a:spLocks noChangeArrowheads="1"/>
            </p:cNvSpPr>
            <p:nvPr/>
          </p:nvSpPr>
          <p:spPr bwMode="auto">
            <a:xfrm>
              <a:off x="1071570" y="5291693"/>
              <a:ext cx="19841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/>
                <a:t>(F</a:t>
              </a:r>
              <a:r>
                <a:rPr lang="en-US" altLang="ja-JP" sz="1400" baseline="-25000"/>
                <a:t>0</a:t>
              </a:r>
              <a:r>
                <a:rPr lang="en-US" altLang="ja-JP" sz="1400"/>
                <a:t>: E</a:t>
              </a:r>
              <a:r>
                <a:rPr lang="en-US" altLang="ja-JP" sz="1400" baseline="30000"/>
                <a:t>3 </a:t>
              </a:r>
              <a:r>
                <a:rPr lang="en-US" altLang="ja-JP" sz="1400"/>
                <a:t>x Flux at 3TeV) </a:t>
              </a:r>
              <a:endParaRPr lang="ja-JP" altLang="en-US" sz="1400"/>
            </a:p>
          </p:txBody>
        </p:sp>
      </p:grpSp>
      <p:sp>
        <p:nvSpPr>
          <p:cNvPr id="47107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7108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71813" y="6619875"/>
            <a:ext cx="3319462" cy="476250"/>
          </a:xfrm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47109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6715125" y="6619875"/>
            <a:ext cx="2133600" cy="476250"/>
          </a:xfrm>
          <a:noFill/>
        </p:spPr>
        <p:txBody>
          <a:bodyPr/>
          <a:lstStyle/>
          <a:p>
            <a:fld id="{B7B330D9-6A05-41F4-8E7E-13C215A7728A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47110" name="Text Box 8"/>
          <p:cNvSpPr txBox="1">
            <a:spLocks noChangeArrowheads="1"/>
          </p:cNvSpPr>
          <p:nvPr/>
        </p:nvSpPr>
        <p:spPr bwMode="auto">
          <a:xfrm>
            <a:off x="1714500" y="214313"/>
            <a:ext cx="5997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Comic Sans MS" pitchFamily="66" charset="0"/>
              </a:rPr>
              <a:t>A Naïve Result from Propagation 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-687777" y="785794"/>
            <a:ext cx="4786346" cy="1000132"/>
            <a:chOff x="-687777" y="785794"/>
            <a:chExt cx="4786346" cy="1000132"/>
          </a:xfrm>
        </p:grpSpPr>
        <p:sp>
          <p:nvSpPr>
            <p:cNvPr id="24" name="横巻き 23"/>
            <p:cNvSpPr/>
            <p:nvPr/>
          </p:nvSpPr>
          <p:spPr>
            <a:xfrm>
              <a:off x="71406" y="785794"/>
              <a:ext cx="4000528" cy="1000132"/>
            </a:xfrm>
            <a:prstGeom prst="horizont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11" name="Rectangle 9"/>
            <p:cNvSpPr>
              <a:spLocks noChangeArrowheads="1"/>
            </p:cNvSpPr>
            <p:nvPr/>
          </p:nvSpPr>
          <p:spPr bwMode="auto">
            <a:xfrm>
              <a:off x="-687777" y="1000108"/>
              <a:ext cx="4786346" cy="658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2">
                <a:lnSpc>
                  <a:spcPct val="90000"/>
                </a:lnSpc>
                <a:spcBef>
                  <a:spcPct val="50000"/>
                </a:spcBef>
                <a:buFont typeface="Arial" pitchFamily="34" charset="0"/>
                <a:buNone/>
              </a:pP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T </a:t>
              </a:r>
              <a:r>
                <a:rPr kumimoji="0" lang="en-US" altLang="ja-JP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(age) 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= 2.5 X 10</a:t>
              </a:r>
              <a:r>
                <a:rPr kumimoji="0" lang="en-US" altLang="zh-CN" sz="1600" i="1" baseline="30000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5 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Technic"/>
                </a:rPr>
                <a:t>X 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(1 </a:t>
              </a:r>
              <a:r>
                <a:rPr kumimoji="0" lang="en-US" altLang="zh-CN" sz="1600" i="1" dirty="0" err="1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TeV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/E) yr </a:t>
              </a:r>
              <a:endParaRPr kumimoji="0" lang="en-US" altLang="ja-JP" sz="1600" i="1" dirty="0">
                <a:latin typeface="DejaVu Sans" pitchFamily="34" charset="2"/>
                <a:ea typeface="DejaVu Sans" pitchFamily="34" charset="2"/>
                <a:cs typeface="DejaVu Sans" pitchFamily="34" charset="2"/>
                <a:sym typeface="Symbol" pitchFamily="18" charset="2"/>
              </a:endParaRPr>
            </a:p>
            <a:p>
              <a:pPr lvl="2">
                <a:lnSpc>
                  <a:spcPct val="90000"/>
                </a:lnSpc>
                <a:spcBef>
                  <a:spcPct val="50000"/>
                </a:spcBef>
                <a:buFont typeface="Arial" pitchFamily="34" charset="0"/>
                <a:buNone/>
              </a:pP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R</a:t>
              </a:r>
              <a:r>
                <a:rPr kumimoji="0" lang="en-US" altLang="ja-JP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 (distance)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 = 600 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Technic"/>
                </a:rPr>
                <a:t>X 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(1 </a:t>
              </a:r>
              <a:r>
                <a:rPr kumimoji="0" lang="en-US" altLang="zh-CN" sz="1600" i="1" dirty="0" err="1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TeV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Symbol" pitchFamily="18" charset="2"/>
                </a:rPr>
                <a:t>/E)</a:t>
              </a:r>
              <a:r>
                <a:rPr kumimoji="0" lang="en-US" altLang="zh-CN" sz="1600" i="1" baseline="30000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Technic"/>
                </a:rPr>
                <a:t>1/2</a:t>
              </a:r>
              <a:r>
                <a:rPr kumimoji="0" lang="en-US" altLang="zh-CN" sz="1600" i="1" dirty="0">
                  <a:latin typeface="DejaVu Sans" pitchFamily="34" charset="2"/>
                  <a:ea typeface="DejaVu Sans" pitchFamily="34" charset="2"/>
                  <a:cs typeface="DejaVu Sans" pitchFamily="34" charset="2"/>
                  <a:sym typeface="Technic"/>
                </a:rPr>
                <a:t> pc</a:t>
              </a:r>
            </a:p>
          </p:txBody>
        </p:sp>
      </p:grpSp>
      <p:grpSp>
        <p:nvGrpSpPr>
          <p:cNvPr id="47112" name="グループ化 19"/>
          <p:cNvGrpSpPr>
            <a:grpSpLocks/>
          </p:cNvGrpSpPr>
          <p:nvPr/>
        </p:nvGrpSpPr>
        <p:grpSpPr bwMode="auto">
          <a:xfrm>
            <a:off x="142875" y="2071709"/>
            <a:ext cx="3606800" cy="4429125"/>
            <a:chOff x="5412696" y="2214553"/>
            <a:chExt cx="3607525" cy="4429157"/>
          </a:xfrm>
        </p:grpSpPr>
        <p:sp>
          <p:nvSpPr>
            <p:cNvPr id="314370" name="Rectangle 2"/>
            <p:cNvSpPr>
              <a:spLocks noChangeArrowheads="1"/>
            </p:cNvSpPr>
            <p:nvPr/>
          </p:nvSpPr>
          <p:spPr bwMode="auto">
            <a:xfrm>
              <a:off x="5412696" y="2214553"/>
              <a:ext cx="3607525" cy="4429157"/>
            </a:xfrm>
            <a:prstGeom prst="rect">
              <a:avLst/>
            </a:prstGeom>
            <a:solidFill>
              <a:srgbClr val="FFFF99">
                <a:alpha val="94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4372" name="Text Box 4"/>
            <p:cNvSpPr txBox="1">
              <a:spLocks noChangeArrowheads="1"/>
            </p:cNvSpPr>
            <p:nvPr/>
          </p:nvSpPr>
          <p:spPr bwMode="auto">
            <a:xfrm>
              <a:off x="5488911" y="2289166"/>
              <a:ext cx="3512256" cy="4313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sz="2000" b="1" dirty="0">
                  <a:solidFill>
                    <a:srgbClr val="0000FF"/>
                  </a:solidFill>
                  <a:latin typeface="Times New Roman" pitchFamily="18" charset="0"/>
                </a:rPr>
                <a:t>1 </a:t>
              </a:r>
              <a:r>
                <a:rPr lang="en-US" altLang="ja-JP" sz="2000" b="1" dirty="0" err="1">
                  <a:solidFill>
                    <a:srgbClr val="0000FF"/>
                  </a:solidFill>
                  <a:latin typeface="Times New Roman" pitchFamily="18" charset="0"/>
                </a:rPr>
                <a:t>TeV</a:t>
              </a:r>
              <a:r>
                <a:rPr lang="en-US" altLang="ja-JP" sz="2000" b="1" dirty="0">
                  <a:solidFill>
                    <a:srgbClr val="0000FF"/>
                  </a:solidFill>
                  <a:latin typeface="Times New Roman" pitchFamily="18" charset="0"/>
                </a:rPr>
                <a:t>  Electron Source:</a:t>
              </a:r>
            </a:p>
            <a:p>
              <a:pPr>
                <a:buFont typeface="Wingdings" pitchFamily="2" charset="2"/>
                <a:buChar char="n"/>
                <a:defRPr/>
              </a:pPr>
              <a:r>
                <a:rPr lang="en-US" altLang="ja-JP" sz="2000" b="1" dirty="0">
                  <a:latin typeface="Times New Roman" pitchFamily="18" charset="0"/>
                </a:rPr>
                <a:t> Age &lt;  a few10</a:t>
              </a:r>
              <a:r>
                <a:rPr lang="en-US" altLang="ja-JP" sz="2000" b="1" baseline="30000" dirty="0">
                  <a:latin typeface="Times New Roman" pitchFamily="18" charset="0"/>
                </a:rPr>
                <a:t>5 </a:t>
              </a:r>
              <a:r>
                <a:rPr lang="en-US" altLang="ja-JP" sz="2000" b="1" dirty="0">
                  <a:latin typeface="Times New Roman" pitchFamily="18" charset="0"/>
                </a:rPr>
                <a:t>years  </a:t>
              </a:r>
            </a:p>
            <a:p>
              <a:pPr>
                <a:defRPr/>
              </a:pPr>
              <a:r>
                <a:rPr lang="en-US" altLang="ja-JP" sz="2000" b="1" dirty="0">
                  <a:latin typeface="Times New Roman" pitchFamily="18" charset="0"/>
                </a:rPr>
                <a:t>    </a:t>
              </a:r>
              <a:r>
                <a:rPr lang="en-US" altLang="ja-JP" b="1" dirty="0">
                  <a:latin typeface="Times New Roman" pitchFamily="18" charset="0"/>
                </a:rPr>
                <a:t>very young comparing </a:t>
              </a:r>
            </a:p>
            <a:p>
              <a:pPr>
                <a:buFont typeface="Wingdings" pitchFamily="2" charset="2"/>
                <a:buNone/>
                <a:defRPr/>
              </a:pPr>
              <a:r>
                <a:rPr lang="en-US" altLang="ja-JP" b="1" dirty="0">
                  <a:latin typeface="Times New Roman" pitchFamily="18" charset="0"/>
                </a:rPr>
                <a:t>     to ~10</a:t>
              </a:r>
              <a:r>
                <a:rPr lang="en-US" altLang="ja-JP" b="1" baseline="30000" dirty="0">
                  <a:latin typeface="Times New Roman" pitchFamily="18" charset="0"/>
                </a:rPr>
                <a:t>7</a:t>
              </a:r>
              <a:r>
                <a:rPr lang="en-US" altLang="ja-JP" b="1" dirty="0">
                  <a:latin typeface="Times New Roman" pitchFamily="18" charset="0"/>
                </a:rPr>
                <a:t> year at low energies</a:t>
              </a:r>
            </a:p>
            <a:p>
              <a:pPr>
                <a:buFont typeface="Wingdings" pitchFamily="2" charset="2"/>
                <a:buChar char="n"/>
                <a:defRPr/>
              </a:pPr>
              <a:r>
                <a:rPr lang="en-US" altLang="ja-JP" sz="2000" b="1" baseline="30000" dirty="0">
                  <a:latin typeface="Times New Roman" pitchFamily="18" charset="0"/>
                </a:rPr>
                <a:t>  </a:t>
              </a:r>
              <a:r>
                <a:rPr lang="en-US" altLang="ja-JP" sz="2000" b="1" dirty="0">
                  <a:latin typeface="Times New Roman" pitchFamily="18" charset="0"/>
                </a:rPr>
                <a:t>Distance &lt; 1 </a:t>
              </a:r>
              <a:r>
                <a:rPr lang="en-US" altLang="ja-JP" sz="2000" b="1" dirty="0" err="1">
                  <a:latin typeface="Times New Roman" pitchFamily="18" charset="0"/>
                </a:rPr>
                <a:t>kpc</a:t>
              </a:r>
              <a:endParaRPr lang="en-US" altLang="ja-JP" sz="2000" b="1" dirty="0"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r>
                <a:rPr lang="en-US" altLang="ja-JP" b="1" dirty="0">
                  <a:latin typeface="Times New Roman" pitchFamily="18" charset="0"/>
                </a:rPr>
                <a:t>     nearby source</a:t>
              </a:r>
            </a:p>
            <a:p>
              <a:pPr>
                <a:lnSpc>
                  <a:spcPts val="1000"/>
                </a:lnSpc>
                <a:buFont typeface="Wingdings" pitchFamily="2" charset="2"/>
                <a:buNone/>
                <a:defRPr/>
              </a:pPr>
              <a:endParaRPr lang="en-US" altLang="ja-JP" sz="1600" b="1" dirty="0"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r>
                <a:rPr lang="en-US" altLang="ja-JP" sz="2000" b="1" dirty="0">
                  <a:solidFill>
                    <a:srgbClr val="0000FF"/>
                  </a:solidFill>
                  <a:latin typeface="Times New Roman" pitchFamily="18" charset="0"/>
                </a:rPr>
                <a:t>Source (SNR) Candidates :</a:t>
              </a:r>
            </a:p>
            <a:p>
              <a:pPr>
                <a:buFont typeface="Wingdings" pitchFamily="2" charset="2"/>
                <a:buNone/>
                <a:defRPr/>
              </a:pPr>
              <a:r>
                <a:rPr lang="en-US" altLang="ja-JP" sz="1600" b="1" dirty="0">
                  <a:latin typeface="Times New Roman" pitchFamily="18" charset="0"/>
                </a:rPr>
                <a:t>    </a:t>
              </a:r>
              <a:r>
                <a:rPr lang="en-US" altLang="ja-JP" b="1" dirty="0">
                  <a:latin typeface="Times New Roman" pitchFamily="18" charset="0"/>
                </a:rPr>
                <a:t>Vela     Cygnus Loop  </a:t>
              </a:r>
              <a:r>
                <a:rPr lang="en-US" altLang="ja-JP" b="1" dirty="0" err="1">
                  <a:latin typeface="Times New Roman" pitchFamily="18" charset="0"/>
                </a:rPr>
                <a:t>Monogem</a:t>
              </a:r>
              <a:endParaRPr lang="en-US" altLang="ja-JP" b="1" dirty="0">
                <a:solidFill>
                  <a:srgbClr val="0000CC"/>
                </a:solidFill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endParaRPr lang="en-US" altLang="ja-JP" b="1" dirty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endParaRPr lang="en-US" altLang="ja-JP" b="1" dirty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endParaRPr lang="en-US" altLang="ja-JP" b="1" dirty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endParaRPr lang="en-US" altLang="ja-JP" b="1" dirty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endParaRPr lang="en-US" altLang="ja-JP" sz="2000" b="1" dirty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>
                <a:buFont typeface="Wingdings" pitchFamily="2" charset="2"/>
                <a:buNone/>
                <a:defRPr/>
              </a:pPr>
              <a:r>
                <a:rPr lang="en-US" altLang="ja-JP" sz="2000" b="1" dirty="0">
                  <a:solidFill>
                    <a:srgbClr val="FF0000"/>
                  </a:solidFill>
                  <a:latin typeface="Times New Roman" pitchFamily="18" charset="0"/>
                </a:rPr>
                <a:t>Unobserved Sources?</a:t>
              </a:r>
            </a:p>
          </p:txBody>
        </p:sp>
        <p:pic>
          <p:nvPicPr>
            <p:cNvPr id="47120" name="Picture 1" descr="E:\CREST\図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41399" y="4920768"/>
              <a:ext cx="1140677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1" name="Picture 2" descr="E:\CREST\図4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86328" y="4920768"/>
              <a:ext cx="1077246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2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495754" y="4891830"/>
              <a:ext cx="1112340" cy="1108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" name="Picture 24">
            <a:hlinkClick r:id="" action="ppaction://media"/>
          </p:cNvPr>
          <p:cNvPicPr>
            <a:picLocks/>
          </p:cNvPicPr>
          <p:nvPr>
            <a:videoFile r:link="rId1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4143375" y="1214438"/>
            <a:ext cx="2327275" cy="1566862"/>
          </a:xfrm>
          <a:prstGeom prst="rect">
            <a:avLst/>
          </a:prstGeom>
          <a:ln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3" name="Picture 2">
            <a:hlinkClick r:id="" action="ppaction://media"/>
          </p:cNvPr>
          <p:cNvPicPr>
            <a:picLocks noChangeAspect="1"/>
          </p:cNvPicPr>
          <p:nvPr>
            <a:videoFile r:link="rId2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6599238" y="1201738"/>
            <a:ext cx="2376487" cy="1585912"/>
          </a:xfrm>
          <a:prstGeom prst="rect">
            <a:avLst/>
          </a:prstGeom>
          <a:ln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47115" name="Text Box 6"/>
          <p:cNvSpPr txBox="1">
            <a:spLocks noChangeAspect="1" noChangeArrowheads="1"/>
          </p:cNvSpPr>
          <p:nvPr/>
        </p:nvSpPr>
        <p:spPr bwMode="auto">
          <a:xfrm>
            <a:off x="6715125" y="1285875"/>
            <a:ext cx="21531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b="1" dirty="0" smtClean="0">
                <a:solidFill>
                  <a:schemeClr val="bg1"/>
                </a:solidFill>
              </a:rPr>
              <a:t>GALPROP/credit </a:t>
            </a:r>
            <a:r>
              <a:rPr lang="en-US" altLang="ja-JP" sz="1200" b="1" dirty="0" err="1">
                <a:solidFill>
                  <a:schemeClr val="bg1"/>
                </a:solidFill>
              </a:rPr>
              <a:t>S.Swordy</a:t>
            </a:r>
            <a:endParaRPr lang="en-US" altLang="ja-JP" sz="1200" b="1" dirty="0">
              <a:solidFill>
                <a:schemeClr val="bg1"/>
              </a:solidFill>
            </a:endParaRPr>
          </a:p>
        </p:txBody>
      </p:sp>
      <p:sp>
        <p:nvSpPr>
          <p:cNvPr id="47116" name="テキスト ボックス 25"/>
          <p:cNvSpPr txBox="1">
            <a:spLocks noChangeArrowheads="1"/>
          </p:cNvSpPr>
          <p:nvPr/>
        </p:nvSpPr>
        <p:spPr bwMode="auto">
          <a:xfrm>
            <a:off x="4630738" y="857250"/>
            <a:ext cx="1539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1 GeV Electrons </a:t>
            </a:r>
            <a:endParaRPr lang="ja-JP" altLang="en-US" sz="1400"/>
          </a:p>
        </p:txBody>
      </p:sp>
      <p:sp>
        <p:nvSpPr>
          <p:cNvPr id="47117" name="テキスト ボックス 26"/>
          <p:cNvSpPr txBox="1">
            <a:spLocks noChangeArrowheads="1"/>
          </p:cNvSpPr>
          <p:nvPr/>
        </p:nvSpPr>
        <p:spPr bwMode="auto">
          <a:xfrm>
            <a:off x="6977063" y="892175"/>
            <a:ext cx="1635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/>
              <a:t>100 TeV Electrons</a:t>
            </a:r>
            <a:endParaRPr lang="ja-JP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87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987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  <p:video>
              <p:cMediaNode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48131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4813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31B774-8E40-4465-BF84-FBC2048C7D07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pic>
        <p:nvPicPr>
          <p:cNvPr id="48133" name="Picture 2" descr="f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250950"/>
            <a:ext cx="41052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 descr="f4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981450"/>
            <a:ext cx="4103688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4" descr="f3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1292225"/>
            <a:ext cx="40322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5" descr="f6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6100" y="3981450"/>
            <a:ext cx="4176713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7" name="Text Box 6"/>
          <p:cNvSpPr txBox="1">
            <a:spLocks noChangeArrowheads="1"/>
          </p:cNvSpPr>
          <p:nvPr/>
        </p:nvSpPr>
        <p:spPr bwMode="auto">
          <a:xfrm>
            <a:off x="377825" y="260350"/>
            <a:ext cx="8766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>
                <a:latin typeface="Comic Sans MS" pitchFamily="66" charset="0"/>
              </a:rPr>
              <a:t>Model Dependence of Energy Spectrum and Nearby Source Effect</a:t>
            </a:r>
          </a:p>
        </p:txBody>
      </p:sp>
      <p:sp>
        <p:nvSpPr>
          <p:cNvPr id="48138" name="Rectangle 7"/>
          <p:cNvSpPr>
            <a:spLocks noChangeArrowheads="1"/>
          </p:cNvSpPr>
          <p:nvPr/>
        </p:nvSpPr>
        <p:spPr bwMode="auto">
          <a:xfrm>
            <a:off x="6804025" y="5062538"/>
            <a:ext cx="1584325" cy="936625"/>
          </a:xfrm>
          <a:prstGeom prst="rect">
            <a:avLst/>
          </a:prstGeom>
          <a:solidFill>
            <a:srgbClr val="FF0000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139" name="Text Box 8"/>
          <p:cNvSpPr txBox="1">
            <a:spLocks noChangeArrowheads="1"/>
          </p:cNvSpPr>
          <p:nvPr/>
        </p:nvSpPr>
        <p:spPr bwMode="auto">
          <a:xfrm>
            <a:off x="1042988" y="981075"/>
            <a:ext cx="3230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Times New Roman" pitchFamily="18" charset="0"/>
              </a:rPr>
              <a:t>Ec=∞</a:t>
            </a:r>
            <a:r>
              <a:rPr lang="ja-JP" altLang="en-US" sz="1600" b="1">
                <a:latin typeface="Times New Roman" pitchFamily="18" charset="0"/>
              </a:rPr>
              <a:t>、 </a:t>
            </a:r>
            <a:r>
              <a:rPr lang="en-US" altLang="ja-JP" sz="1600" b="1">
                <a:latin typeface="Times New Roman" pitchFamily="18" charset="0"/>
              </a:rPr>
              <a:t>ΔT=0 yr, Do=2x10</a:t>
            </a:r>
            <a:r>
              <a:rPr lang="en-US" altLang="ja-JP" sz="1600" b="1" baseline="30000">
                <a:latin typeface="Times New Roman" pitchFamily="18" charset="0"/>
              </a:rPr>
              <a:t>29 </a:t>
            </a:r>
            <a:r>
              <a:rPr lang="en-US" altLang="ja-JP" sz="1600" b="1">
                <a:latin typeface="Times New Roman" pitchFamily="18" charset="0"/>
              </a:rPr>
              <a:t>cm</a:t>
            </a:r>
            <a:r>
              <a:rPr lang="en-US" altLang="ja-JP" sz="1600" b="1" baseline="30000">
                <a:latin typeface="Times New Roman" pitchFamily="18" charset="0"/>
              </a:rPr>
              <a:t>2</a:t>
            </a:r>
            <a:r>
              <a:rPr lang="en-US" altLang="ja-JP" sz="1600" b="1">
                <a:latin typeface="Times New Roman" pitchFamily="18" charset="0"/>
              </a:rPr>
              <a:t>/s</a:t>
            </a:r>
          </a:p>
        </p:txBody>
      </p:sp>
      <p:sp>
        <p:nvSpPr>
          <p:cNvPr id="48140" name="Rectangle 9"/>
          <p:cNvSpPr>
            <a:spLocks noChangeArrowheads="1"/>
          </p:cNvSpPr>
          <p:nvPr/>
        </p:nvSpPr>
        <p:spPr bwMode="auto">
          <a:xfrm>
            <a:off x="6732588" y="2325688"/>
            <a:ext cx="1512887" cy="935037"/>
          </a:xfrm>
          <a:prstGeom prst="rect">
            <a:avLst/>
          </a:prstGeom>
          <a:solidFill>
            <a:srgbClr val="339966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141" name="Text Box 10"/>
          <p:cNvSpPr txBox="1">
            <a:spLocks noChangeArrowheads="1"/>
          </p:cNvSpPr>
          <p:nvPr/>
        </p:nvSpPr>
        <p:spPr bwMode="auto">
          <a:xfrm>
            <a:off x="5795963" y="981075"/>
            <a:ext cx="1697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CC"/>
                </a:solidFill>
                <a:latin typeface="Times New Roman" pitchFamily="18" charset="0"/>
              </a:rPr>
              <a:t>Do=5 x 10</a:t>
            </a:r>
            <a:r>
              <a:rPr lang="en-US" altLang="ja-JP" sz="1600" b="1" baseline="30000">
                <a:solidFill>
                  <a:srgbClr val="0000CC"/>
                </a:solidFill>
                <a:latin typeface="Times New Roman" pitchFamily="18" charset="0"/>
              </a:rPr>
              <a:t>29 </a:t>
            </a:r>
            <a:r>
              <a:rPr lang="en-US" altLang="ja-JP" sz="1600" b="1">
                <a:solidFill>
                  <a:srgbClr val="0000CC"/>
                </a:solidFill>
                <a:latin typeface="Times New Roman" pitchFamily="18" charset="0"/>
              </a:rPr>
              <a:t>cm</a:t>
            </a:r>
            <a:r>
              <a:rPr lang="en-US" altLang="ja-JP" sz="1600" b="1" baseline="30000">
                <a:solidFill>
                  <a:srgbClr val="0000CC"/>
                </a:solidFill>
                <a:latin typeface="Times New Roman" pitchFamily="18" charset="0"/>
              </a:rPr>
              <a:t>2</a:t>
            </a:r>
            <a:r>
              <a:rPr lang="en-US" altLang="ja-JP" sz="1600" b="1">
                <a:solidFill>
                  <a:srgbClr val="0000CC"/>
                </a:solidFill>
                <a:latin typeface="Times New Roman" pitchFamily="18" charset="0"/>
              </a:rPr>
              <a:t>/s</a:t>
            </a:r>
          </a:p>
        </p:txBody>
      </p:sp>
      <p:sp>
        <p:nvSpPr>
          <p:cNvPr id="48142" name="Text Box 11"/>
          <p:cNvSpPr txBox="1">
            <a:spLocks noChangeArrowheads="1"/>
          </p:cNvSpPr>
          <p:nvPr/>
        </p:nvSpPr>
        <p:spPr bwMode="auto">
          <a:xfrm>
            <a:off x="1908175" y="3694113"/>
            <a:ext cx="1201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996600"/>
                </a:solidFill>
                <a:latin typeface="Times New Roman" pitchFamily="18" charset="0"/>
              </a:rPr>
              <a:t>Ec= 20 TeV</a:t>
            </a:r>
          </a:p>
        </p:txBody>
      </p:sp>
      <p:sp>
        <p:nvSpPr>
          <p:cNvPr id="48143" name="Rectangle 12"/>
          <p:cNvSpPr>
            <a:spLocks noChangeArrowheads="1"/>
          </p:cNvSpPr>
          <p:nvPr/>
        </p:nvSpPr>
        <p:spPr bwMode="auto">
          <a:xfrm>
            <a:off x="2700338" y="5060950"/>
            <a:ext cx="1584325" cy="936625"/>
          </a:xfrm>
          <a:prstGeom prst="rect">
            <a:avLst/>
          </a:prstGeom>
          <a:solidFill>
            <a:srgbClr val="FFCC00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144" name="Rectangle 13"/>
          <p:cNvSpPr>
            <a:spLocks noChangeArrowheads="1"/>
          </p:cNvSpPr>
          <p:nvPr/>
        </p:nvSpPr>
        <p:spPr bwMode="auto">
          <a:xfrm>
            <a:off x="2700338" y="2325688"/>
            <a:ext cx="1584325" cy="936625"/>
          </a:xfrm>
          <a:prstGeom prst="rect">
            <a:avLst/>
          </a:prstGeom>
          <a:solidFill>
            <a:srgbClr val="000000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145" name="Text Box 14"/>
          <p:cNvSpPr txBox="1">
            <a:spLocks noChangeArrowheads="1"/>
          </p:cNvSpPr>
          <p:nvPr/>
        </p:nvSpPr>
        <p:spPr bwMode="auto">
          <a:xfrm>
            <a:off x="5435600" y="3694113"/>
            <a:ext cx="2479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Times New Roman" pitchFamily="18" charset="0"/>
              </a:rPr>
              <a:t>Ec=20 TeV</a:t>
            </a:r>
            <a:r>
              <a:rPr lang="ja-JP" altLang="en-US" sz="1600" b="1">
                <a:solidFill>
                  <a:srgbClr val="FF0000"/>
                </a:solidFill>
                <a:latin typeface="Times New Roman" pitchFamily="18" charset="0"/>
              </a:rPr>
              <a:t>、 </a:t>
            </a:r>
            <a:r>
              <a:rPr lang="en-US" altLang="ja-JP" sz="1600" b="1">
                <a:solidFill>
                  <a:srgbClr val="FF0000"/>
                </a:solidFill>
                <a:latin typeface="Times New Roman" pitchFamily="18" charset="0"/>
              </a:rPr>
              <a:t>ΔT=1-10</a:t>
            </a:r>
            <a:r>
              <a:rPr lang="en-US" altLang="ja-JP" sz="1600" b="1" baseline="30000">
                <a:solidFill>
                  <a:srgbClr val="FF0000"/>
                </a:solidFill>
                <a:latin typeface="Times New Roman" pitchFamily="18" charset="0"/>
              </a:rPr>
              <a:t>4</a:t>
            </a:r>
            <a:r>
              <a:rPr lang="en-US" altLang="ja-JP" sz="1600" b="1">
                <a:solidFill>
                  <a:srgbClr val="FF0000"/>
                </a:solidFill>
                <a:latin typeface="Times New Roman" pitchFamily="18" charset="0"/>
              </a:rPr>
              <a:t> yr</a:t>
            </a:r>
            <a:endParaRPr lang="en-US" altLang="ja-JP" sz="1600" b="1">
              <a:latin typeface="Times New Roman" pitchFamily="18" charset="0"/>
            </a:endParaRPr>
          </a:p>
        </p:txBody>
      </p:sp>
      <p:sp>
        <p:nvSpPr>
          <p:cNvPr id="48146" name="Text Box 15"/>
          <p:cNvSpPr txBox="1">
            <a:spLocks noChangeArrowheads="1"/>
          </p:cNvSpPr>
          <p:nvPr/>
        </p:nvSpPr>
        <p:spPr bwMode="auto">
          <a:xfrm>
            <a:off x="6286500" y="6286500"/>
            <a:ext cx="2536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latin typeface="ＭＳ Ｐゴシック" pitchFamily="50" charset="-128"/>
              </a:rPr>
              <a:t>Kobayashi et al. ApJ (2004)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July  21, 2010</a:t>
            </a:r>
            <a:endParaRPr lang="en-US" altLang="ja-JP"/>
          </a:p>
        </p:txBody>
      </p:sp>
      <p:sp>
        <p:nvSpPr>
          <p:cNvPr id="53251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COSPAR </a:t>
            </a:r>
            <a:endParaRPr lang="en-US" altLang="ja-JP"/>
          </a:p>
        </p:txBody>
      </p:sp>
      <p:sp>
        <p:nvSpPr>
          <p:cNvPr id="5325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F3F59F-5265-4A8A-B4BC-8A962E549F4F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3470275"/>
            <a:ext cx="54610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915874" y="119063"/>
            <a:ext cx="7705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sz="2800" dirty="0">
                <a:latin typeface="Comic Sans MS" pitchFamily="66" charset="0"/>
              </a:rPr>
              <a:t>  Electron Observation </a:t>
            </a:r>
            <a:r>
              <a:rPr lang="en-US" altLang="ja-JP" sz="2800" dirty="0" smtClean="0">
                <a:latin typeface="Comic Sans MS" pitchFamily="66" charset="0"/>
              </a:rPr>
              <a:t>for Nearby Sources </a:t>
            </a:r>
            <a:r>
              <a:rPr lang="ja-JP" altLang="en-US" dirty="0">
                <a:latin typeface="ＭＳ Ｐゴシック" pitchFamily="50" charset="-128"/>
              </a:rPr>
              <a:t>　</a:t>
            </a:r>
          </a:p>
        </p:txBody>
      </p:sp>
      <p:sp>
        <p:nvSpPr>
          <p:cNvPr id="53255" name="Text Box 16"/>
          <p:cNvSpPr txBox="1">
            <a:spLocks noChangeArrowheads="1"/>
          </p:cNvSpPr>
          <p:nvPr/>
        </p:nvSpPr>
        <p:spPr bwMode="auto">
          <a:xfrm>
            <a:off x="4572000" y="5857875"/>
            <a:ext cx="571500" cy="3079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>
                <a:latin typeface="Comic Sans MS" pitchFamily="66" charset="0"/>
              </a:rPr>
              <a:t>Vela</a:t>
            </a:r>
          </a:p>
        </p:txBody>
      </p:sp>
      <p:pic>
        <p:nvPicPr>
          <p:cNvPr id="53256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175" y="571500"/>
            <a:ext cx="525938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Picture 2" descr="C:\Documents and Settings\torii\デスクトップ\sim_anisoD4EcnoTau0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88" y="4143375"/>
            <a:ext cx="3419475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8" name="テキスト ボックス 13"/>
          <p:cNvSpPr txBox="1">
            <a:spLocks noChangeArrowheads="1"/>
          </p:cNvSpPr>
          <p:nvPr/>
        </p:nvSpPr>
        <p:spPr bwMode="auto">
          <a:xfrm>
            <a:off x="6000750" y="714375"/>
            <a:ext cx="2484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omic Sans MS" pitchFamily="66" charset="0"/>
              </a:rPr>
              <a:t>Expected Anisotropy</a:t>
            </a:r>
          </a:p>
          <a:p>
            <a:r>
              <a:rPr lang="en-US" altLang="ja-JP">
                <a:latin typeface="Comic Sans MS" pitchFamily="66" charset="0"/>
              </a:rPr>
              <a:t> from Vela SNR</a:t>
            </a:r>
            <a:endParaRPr lang="ja-JP" altLang="en-US">
              <a:latin typeface="Comic Sans MS" pitchFamily="66" charset="0"/>
            </a:endParaRPr>
          </a:p>
        </p:txBody>
      </p:sp>
      <p:sp>
        <p:nvSpPr>
          <p:cNvPr id="53259" name="テキスト ボックス 14"/>
          <p:cNvSpPr txBox="1">
            <a:spLocks noChangeArrowheads="1"/>
          </p:cNvSpPr>
          <p:nvPr/>
        </p:nvSpPr>
        <p:spPr bwMode="auto">
          <a:xfrm>
            <a:off x="2857500" y="3071813"/>
            <a:ext cx="18716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omic Sans MS" pitchFamily="66" charset="0"/>
              </a:rPr>
              <a:t>Expected Flux  </a:t>
            </a:r>
          </a:p>
          <a:p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665413" y="1714500"/>
            <a:ext cx="2620962" cy="1000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00063" y="1571625"/>
            <a:ext cx="2087562" cy="2000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3262" name="テキスト ボックス 20"/>
          <p:cNvSpPr txBox="1">
            <a:spLocks noChangeArrowheads="1"/>
          </p:cNvSpPr>
          <p:nvPr/>
        </p:nvSpPr>
        <p:spPr bwMode="auto">
          <a:xfrm>
            <a:off x="582613" y="3335338"/>
            <a:ext cx="21431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solidFill>
                  <a:srgbClr val="FF0000"/>
                </a:solidFill>
              </a:rPr>
              <a:t>&gt; 1000          827           644</a:t>
            </a:r>
            <a:endParaRPr lang="ja-JP" altLang="en-US" sz="1200">
              <a:solidFill>
                <a:srgbClr val="FF0000"/>
              </a:solidFill>
            </a:endParaRPr>
          </a:p>
        </p:txBody>
      </p:sp>
      <p:grpSp>
        <p:nvGrpSpPr>
          <p:cNvPr id="53263" name="グループ化 30"/>
          <p:cNvGrpSpPr>
            <a:grpSpLocks/>
          </p:cNvGrpSpPr>
          <p:nvPr/>
        </p:nvGrpSpPr>
        <p:grpSpPr bwMode="auto">
          <a:xfrm>
            <a:off x="5500688" y="1357313"/>
            <a:ext cx="3384550" cy="2600325"/>
            <a:chOff x="5540471" y="1071546"/>
            <a:chExt cx="3384000" cy="2600804"/>
          </a:xfrm>
        </p:grpSpPr>
        <p:pic>
          <p:nvPicPr>
            <p:cNvPr id="53266" name="Picture 3" descr="C:\Documents and Settings\torii\デスクトップ\ene2anisoD4EcnoTau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40471" y="1071546"/>
              <a:ext cx="3384000" cy="26008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直線矢印コネクタ 22"/>
            <p:cNvCxnSpPr/>
            <p:nvPr/>
          </p:nvCxnSpPr>
          <p:spPr>
            <a:xfrm rot="10800000">
              <a:off x="6215048" y="1928954"/>
              <a:ext cx="1642796" cy="1587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rot="5400000">
              <a:off x="7201285" y="2607735"/>
              <a:ext cx="135756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69" name="テキスト ボックス 27"/>
            <p:cNvSpPr txBox="1">
              <a:spLocks noChangeArrowheads="1"/>
            </p:cNvSpPr>
            <p:nvPr/>
          </p:nvSpPr>
          <p:spPr bwMode="auto">
            <a:xfrm>
              <a:off x="6858016" y="1549587"/>
              <a:ext cx="12884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solidFill>
                    <a:srgbClr val="FF0000"/>
                  </a:solidFill>
                </a:rPr>
                <a:t>~10% @1TeV</a:t>
              </a:r>
              <a:endParaRPr lang="ja-JP" altLang="en-US" sz="1400" b="1">
                <a:solidFill>
                  <a:srgbClr val="FF0000"/>
                </a:solidFill>
              </a:endParaRPr>
            </a:p>
          </p:txBody>
        </p:sp>
      </p:grpSp>
      <p:sp>
        <p:nvSpPr>
          <p:cNvPr id="53264" name="テキスト ボックス 28"/>
          <p:cNvSpPr txBox="1">
            <a:spLocks noChangeArrowheads="1"/>
          </p:cNvSpPr>
          <p:nvPr/>
        </p:nvSpPr>
        <p:spPr bwMode="auto">
          <a:xfrm>
            <a:off x="1785938" y="5929313"/>
            <a:ext cx="865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omic Sans MS" pitchFamily="66" charset="0"/>
              </a:rPr>
              <a:t>Monogem</a:t>
            </a:r>
            <a:endParaRPr lang="ja-JP" altLang="en-US" sz="1200">
              <a:latin typeface="Comic Sans MS" pitchFamily="66" charset="0"/>
            </a:endParaRPr>
          </a:p>
        </p:txBody>
      </p:sp>
      <p:sp>
        <p:nvSpPr>
          <p:cNvPr id="53265" name="テキスト ボックス 29"/>
          <p:cNvSpPr txBox="1">
            <a:spLocks noChangeArrowheads="1"/>
          </p:cNvSpPr>
          <p:nvPr/>
        </p:nvSpPr>
        <p:spPr bwMode="auto">
          <a:xfrm>
            <a:off x="3286125" y="5822950"/>
            <a:ext cx="10493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Comic Sans MS" pitchFamily="66" charset="0"/>
              </a:rPr>
              <a:t>Cygnus Loop</a:t>
            </a:r>
            <a:endParaRPr lang="ja-JP" altLang="en-US" sz="1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5207</TotalTime>
  <Words>2188</Words>
  <Application>Microsoft Office PowerPoint</Application>
  <PresentationFormat>画面に合わせる (4:3)</PresentationFormat>
  <Paragraphs>536</Paragraphs>
  <Slides>21</Slides>
  <Notes>17</Notes>
  <HiddenSlides>0</HiddenSlides>
  <MMClips>2</MMClips>
  <ScaleCrop>false</ScaleCrop>
  <HeadingPairs>
    <vt:vector size="6" baseType="variant">
      <vt:variant>
        <vt:lpstr>テーマ</vt:lpstr>
      </vt:variant>
      <vt:variant>
        <vt:i4>5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21</vt:i4>
      </vt:variant>
    </vt:vector>
  </HeadingPairs>
  <TitlesOfParts>
    <vt:vector size="29" baseType="lpstr">
      <vt:lpstr>標準デザイン</vt:lpstr>
      <vt:lpstr>1_デザインの設定</vt:lpstr>
      <vt:lpstr>デザインの設定</vt:lpstr>
      <vt:lpstr>Textured</vt:lpstr>
      <vt:lpstr>2_デザインの設定</vt:lpstr>
      <vt:lpstr>Equation</vt:lpstr>
      <vt:lpstr>数式</vt:lpstr>
      <vt:lpstr>Acrobat Document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Electron (+ Positron) from Dark Matter Annihilation</vt:lpstr>
      <vt:lpstr>Electron and Positron  from Dark Matter Decay</vt:lpstr>
      <vt:lpstr>Extragalactic Diffuse Gamma-rays from Dark Matter Decay</vt:lpstr>
      <vt:lpstr>Gamma-ray line from Dark Matter 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Shoji Torii</dc:creator>
  <cp:lastModifiedBy>早稲田大学</cp:lastModifiedBy>
  <cp:revision>517</cp:revision>
  <dcterms:created xsi:type="dcterms:W3CDTF">2009-03-22T04:45:41Z</dcterms:created>
  <dcterms:modified xsi:type="dcterms:W3CDTF">2010-09-28T16:08:59Z</dcterms:modified>
</cp:coreProperties>
</file>