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2" r:id="rId2"/>
    <p:sldId id="316" r:id="rId3"/>
    <p:sldId id="293" r:id="rId4"/>
    <p:sldId id="303" r:id="rId5"/>
    <p:sldId id="304" r:id="rId6"/>
    <p:sldId id="302" r:id="rId7"/>
    <p:sldId id="305" r:id="rId8"/>
    <p:sldId id="301" r:id="rId9"/>
    <p:sldId id="317" r:id="rId10"/>
    <p:sldId id="307" r:id="rId11"/>
    <p:sldId id="308" r:id="rId12"/>
    <p:sldId id="313" r:id="rId13"/>
    <p:sldId id="318" r:id="rId14"/>
    <p:sldId id="310" r:id="rId15"/>
    <p:sldId id="320" r:id="rId16"/>
    <p:sldId id="319" r:id="rId17"/>
    <p:sldId id="298" r:id="rId18"/>
    <p:sldId id="299" r:id="rId19"/>
    <p:sldId id="311" r:id="rId20"/>
    <p:sldId id="321" r:id="rId21"/>
    <p:sldId id="306" r:id="rId22"/>
    <p:sldId id="322" r:id="rId23"/>
    <p:sldId id="315" r:id="rId24"/>
    <p:sldId id="32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091" autoAdjust="0"/>
  </p:normalViewPr>
  <p:slideViewPr>
    <p:cSldViewPr snapToGrid="0" snapToObjects="1">
      <p:cViewPr varScale="1">
        <p:scale>
          <a:sx n="89" d="100"/>
          <a:sy n="89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66305-69CA-2C47-B23A-9314A7C9AE6E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571D8-FFA4-B140-8007-C54A5D224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230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2F804-5149-D44F-81C5-42E284B035C2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0F902-04E7-214C-A6F4-F677B6BAA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570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0F902-04E7-214C-A6F4-F677B6BAA4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333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AE424-7CCE-8143-A1C6-7B121E07D6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93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0D160-1B9F-D946-870D-47AAE37CA217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57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520AC-83E0-1243-B97C-88FB7629DD69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92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ED440-4CFE-694F-ACFD-33CE702201CB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7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3011-450C-904E-B48F-F72C57F48A6E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8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D1B46-002F-9347-A568-CB4E1D5A4ECB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61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85846-C5F3-3E43-8A40-CD1E33ACA9EF}" type="datetime1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4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ABF0-4829-2949-AC28-6D9B1B0ED8F9}" type="datetime1">
              <a:rPr lang="en-US" smtClean="0"/>
              <a:t>12/11/13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24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DCD2F-7725-F74C-AA43-26DFDA3F1BB6}" type="datetime1">
              <a:rPr lang="en-US" smtClean="0"/>
              <a:t>12/11/13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6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CAEF-3DF1-1F44-A9D3-F2171E3CFB38}" type="datetime1">
              <a:rPr lang="en-US" smtClean="0"/>
              <a:t>12/11/13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6E510-19A4-0245-9FE3-AD275B573E36}" type="datetime1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5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523-8B82-9A4F-AC59-DB3A0B4159A4}" type="datetime1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4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7462"/>
            <a:ext cx="9144000" cy="6677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42360"/>
            <a:ext cx="8915400" cy="5413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59600" y="63722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CBC39-3A1F-2C4F-923B-F9FD8696492E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David Berge - CTA-NL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2200" y="13335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50A6E-6CDD-A541-B35B-9CD9E492D67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-1613" y="675604"/>
            <a:ext cx="9145613" cy="1052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8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70000"/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65113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grappa.science.uva.nl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1.wdp"/><Relationship Id="rId5" Type="http://schemas.openxmlformats.org/officeDocument/2006/relationships/image" Target="../media/image12.gif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1.wdp"/><Relationship Id="rId5" Type="http://schemas.openxmlformats.org/officeDocument/2006/relationships/image" Target="../media/image12.gif"/><Relationship Id="rId6" Type="http://schemas.openxmlformats.org/officeDocument/2006/relationships/image" Target="../media/image13.png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52" y="214398"/>
            <a:ext cx="9106647" cy="1470025"/>
          </a:xfrm>
        </p:spPr>
        <p:txBody>
          <a:bodyPr/>
          <a:lstStyle/>
          <a:p>
            <a:r>
              <a:rPr lang="en-US" dirty="0" smtClean="0"/>
              <a:t>Air showers – from LHC to CTA</a:t>
            </a:r>
            <a:br>
              <a:rPr lang="en-US" dirty="0" smtClean="0"/>
            </a:b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From the caverns of CERN to the top of the atmosphere and on to the Galactic plane </a:t>
            </a:r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7353" y="5990529"/>
            <a:ext cx="6400800" cy="880300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en-US" sz="2000" dirty="0" smtClean="0">
                <a:latin typeface="+mj-lt"/>
              </a:rPr>
              <a:t>David Berge</a:t>
            </a:r>
          </a:p>
          <a:p>
            <a:pPr algn="l">
              <a:lnSpc>
                <a:spcPct val="70000"/>
              </a:lnSpc>
            </a:pPr>
            <a:r>
              <a:rPr lang="en-US" sz="1800" dirty="0" err="1" smtClean="0">
                <a:latin typeface="+mj-lt"/>
              </a:rPr>
              <a:t>UvA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smtClean="0">
                <a:latin typeface="+mj-lt"/>
              </a:rPr>
              <a:t>/ API / </a:t>
            </a:r>
            <a:r>
              <a:rPr lang="en-US" sz="1800" dirty="0" err="1" smtClean="0">
                <a:latin typeface="+mj-lt"/>
              </a:rPr>
              <a:t>Nikhef</a:t>
            </a:r>
            <a:endParaRPr lang="en-US" sz="1800" dirty="0" smtClean="0">
              <a:latin typeface="+mj-lt"/>
            </a:endParaRPr>
          </a:p>
          <a:p>
            <a:pPr algn="l">
              <a:lnSpc>
                <a:spcPct val="70000"/>
              </a:lnSpc>
            </a:pPr>
            <a:r>
              <a:rPr lang="en-US" sz="1800" dirty="0" smtClean="0">
                <a:latin typeface="+mj-lt"/>
                <a:hlinkClick r:id="rId3"/>
              </a:rPr>
              <a:t>http://grappa.science.uva.nl</a:t>
            </a:r>
            <a:endParaRPr lang="en-US" sz="18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63791" y="5925461"/>
            <a:ext cx="393028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GRAPPA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INSTITUTE</a:t>
            </a:r>
          </a:p>
          <a:p>
            <a:r>
              <a:rPr lang="en-US" sz="1550" b="1" dirty="0" smtClean="0">
                <a:solidFill>
                  <a:schemeClr val="bg1">
                    <a:lumMod val="50000"/>
                  </a:schemeClr>
                </a:solidFill>
              </a:rPr>
              <a:t>Gr</a:t>
            </a:r>
            <a:r>
              <a:rPr lang="en-US" sz="1550" dirty="0" smtClean="0">
                <a:solidFill>
                  <a:schemeClr val="bg1">
                    <a:lumMod val="50000"/>
                  </a:schemeClr>
                </a:solidFill>
              </a:rPr>
              <a:t>avitation </a:t>
            </a:r>
            <a:r>
              <a:rPr lang="en-US" sz="1550" b="1" dirty="0" err="1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US" sz="1550" dirty="0" err="1" smtClean="0">
                <a:solidFill>
                  <a:schemeClr val="bg1">
                    <a:lumMod val="50000"/>
                  </a:schemeClr>
                </a:solidFill>
              </a:rPr>
              <a:t>stro</a:t>
            </a:r>
            <a:r>
              <a:rPr lang="en-US" sz="1550" b="1" dirty="0" err="1" smtClean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1550" dirty="0" err="1" smtClean="0">
                <a:solidFill>
                  <a:schemeClr val="bg1">
                    <a:lumMod val="50000"/>
                  </a:schemeClr>
                </a:solidFill>
              </a:rPr>
              <a:t>article</a:t>
            </a:r>
            <a:r>
              <a:rPr lang="en-US" sz="155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550" b="1" dirty="0" smtClean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1550" dirty="0" smtClean="0">
                <a:solidFill>
                  <a:schemeClr val="bg1">
                    <a:lumMod val="50000"/>
                  </a:schemeClr>
                </a:solidFill>
              </a:rPr>
              <a:t>hysics </a:t>
            </a:r>
            <a:r>
              <a:rPr lang="en-US" sz="1550" b="1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US" sz="1550" dirty="0" smtClean="0">
                <a:solidFill>
                  <a:schemeClr val="bg1">
                    <a:lumMod val="50000"/>
                  </a:schemeClr>
                </a:solidFill>
              </a:rPr>
              <a:t>msterdam</a:t>
            </a:r>
            <a:endParaRPr lang="en-US" sz="155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7297" y="5939792"/>
            <a:ext cx="942361" cy="942361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flipV="1">
            <a:off x="11216" y="5941522"/>
            <a:ext cx="9145613" cy="1052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00" y="2236938"/>
            <a:ext cx="8394074" cy="158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393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Irreducible background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Screen Shot 2013-04-15 at 3.31.4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51" b="49858"/>
          <a:stretch/>
        </p:blipFill>
        <p:spPr>
          <a:xfrm>
            <a:off x="170684" y="955265"/>
            <a:ext cx="3571767" cy="2854423"/>
          </a:xfrm>
          <a:prstGeom prst="rect">
            <a:avLst/>
          </a:prstGeom>
        </p:spPr>
      </p:pic>
      <p:pic>
        <p:nvPicPr>
          <p:cNvPr id="8" name="Picture 7" descr="Screen Shot 2013-04-15 at 3.31.4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54" t="49808"/>
          <a:stretch/>
        </p:blipFill>
        <p:spPr>
          <a:xfrm>
            <a:off x="4079608" y="1053564"/>
            <a:ext cx="3290187" cy="28572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15836" y="694054"/>
            <a:ext cx="2421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Berge, Funk, Hinton (2006)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744438" y="4631306"/>
            <a:ext cx="81669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Ground-based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telescopes suffer from an irreducible and diffuse background, any “empty field” is not empty but rather a mix of:</a:t>
            </a:r>
          </a:p>
          <a:p>
            <a:pPr marL="536575" indent="-174625">
              <a:buFont typeface="Arial"/>
              <a:buChar char="•"/>
            </a:pPr>
            <a:endParaRPr lang="en-US" dirty="0" smtClean="0"/>
          </a:p>
          <a:p>
            <a:pPr marL="536575" indent="-174625">
              <a:buFont typeface="Arial"/>
              <a:buChar char="•"/>
            </a:pPr>
            <a:r>
              <a:rPr lang="en-US" dirty="0" smtClean="0"/>
              <a:t>charged </a:t>
            </a:r>
            <a:r>
              <a:rPr lang="en-US" dirty="0" err="1" smtClean="0"/>
              <a:t>hadronic</a:t>
            </a:r>
            <a:r>
              <a:rPr lang="en-US" dirty="0" smtClean="0"/>
              <a:t> cosmic rays</a:t>
            </a:r>
          </a:p>
          <a:p>
            <a:pPr marL="536575" indent="-174625">
              <a:buFont typeface="Arial"/>
              <a:buChar char="•"/>
            </a:pPr>
            <a:r>
              <a:rPr lang="en-US" dirty="0" smtClean="0"/>
              <a:t>charged electrons</a:t>
            </a:r>
          </a:p>
          <a:p>
            <a:pPr marL="536575" indent="-174625">
              <a:buFont typeface="Arial"/>
              <a:buChar char="•"/>
            </a:pPr>
            <a:r>
              <a:rPr lang="en-US" dirty="0" smtClean="0"/>
              <a:t>large scale (diffuse)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emission</a:t>
            </a:r>
          </a:p>
          <a:p>
            <a:r>
              <a:rPr lang="en-US" dirty="0"/>
              <a:t>	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7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Irreducible 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Screen Shot 2013-04-18 at 12.03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2608"/>
            <a:ext cx="6813016" cy="3237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15836" y="694054"/>
            <a:ext cx="2421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Berge, Funk, Hinton (2006)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44438" y="4631306"/>
            <a:ext cx="81669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Ground-based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telescopes suffer from an irreducible and diffuse background, any “empty field” is not empty but rather a mix of:</a:t>
            </a:r>
          </a:p>
          <a:p>
            <a:pPr marL="536575" indent="-174625">
              <a:buFont typeface="Arial"/>
              <a:buChar char="•"/>
            </a:pPr>
            <a:endParaRPr lang="en-US" dirty="0" smtClean="0"/>
          </a:p>
          <a:p>
            <a:pPr marL="536575" indent="-174625">
              <a:buFont typeface="Arial"/>
              <a:buChar char="•"/>
            </a:pPr>
            <a:r>
              <a:rPr lang="en-US" dirty="0" smtClean="0"/>
              <a:t>charged </a:t>
            </a:r>
            <a:r>
              <a:rPr lang="en-US" dirty="0" err="1" smtClean="0"/>
              <a:t>hadronic</a:t>
            </a:r>
            <a:r>
              <a:rPr lang="en-US" dirty="0" smtClean="0"/>
              <a:t> cosmic rays</a:t>
            </a:r>
          </a:p>
          <a:p>
            <a:pPr marL="536575" indent="-174625">
              <a:buFont typeface="Arial"/>
              <a:buChar char="•"/>
            </a:pPr>
            <a:r>
              <a:rPr lang="en-US" dirty="0" smtClean="0"/>
              <a:t>charged electrons</a:t>
            </a:r>
          </a:p>
          <a:p>
            <a:pPr marL="536575" indent="-174625">
              <a:buFont typeface="Arial"/>
              <a:buChar char="•"/>
            </a:pPr>
            <a:r>
              <a:rPr lang="en-US" dirty="0" smtClean="0"/>
              <a:t>large scale (diffuse)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emission</a:t>
            </a:r>
          </a:p>
          <a:p>
            <a:r>
              <a:rPr lang="en-US" dirty="0"/>
              <a:t>	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8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modeling strategies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1446081"/>
            <a:ext cx="637932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Symbol" charset="2"/>
                <a:cs typeface="Symbol" charset="2"/>
              </a:rPr>
              <a:t>g</a:t>
            </a:r>
            <a:r>
              <a:rPr lang="en-US" sz="3200" dirty="0" smtClean="0"/>
              <a:t>-ray-like background event rate = </a:t>
            </a:r>
          </a:p>
          <a:p>
            <a:endParaRPr lang="en-US" sz="3200" dirty="0"/>
          </a:p>
          <a:p>
            <a:r>
              <a:rPr lang="en-US" sz="3200" dirty="0" smtClean="0"/>
              <a:t>CR flux    </a:t>
            </a:r>
            <a:r>
              <a:rPr lang="en-US" sz="3200" dirty="0" smtClean="0"/>
              <a:t>                                  </a:t>
            </a:r>
            <a:r>
              <a:rPr lang="en-US" sz="4400" dirty="0" smtClean="0"/>
              <a:t>×</a:t>
            </a:r>
            <a:r>
              <a:rPr lang="en-US" sz="3200" dirty="0" smtClean="0"/>
              <a:t>    </a:t>
            </a:r>
            <a:endParaRPr lang="en-US" sz="3200" dirty="0" smtClean="0"/>
          </a:p>
          <a:p>
            <a:r>
              <a:rPr lang="en-US" sz="3200" dirty="0" err="1" smtClean="0">
                <a:latin typeface="Symbol" charset="2"/>
                <a:cs typeface="Symbol" charset="2"/>
              </a:rPr>
              <a:t>s</a:t>
            </a:r>
            <a:r>
              <a:rPr lang="en-US" sz="3200" baseline="-25000" dirty="0" err="1" smtClean="0"/>
              <a:t>pAir</a:t>
            </a:r>
            <a:r>
              <a:rPr lang="en-US" sz="3200" baseline="-25000" dirty="0" err="1" smtClean="0">
                <a:sym typeface="Wingdings"/>
              </a:rPr>
              <a:t></a:t>
            </a:r>
            <a:r>
              <a:rPr lang="en-US" sz="3200" baseline="-25000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3200" baseline="-25000" dirty="0" smtClean="0">
                <a:sym typeface="Wingdings"/>
              </a:rPr>
              <a:t> anything </a:t>
            </a:r>
            <a:r>
              <a:rPr lang="en-US" sz="3200" baseline="-25000" dirty="0" smtClean="0">
                <a:sym typeface="Wingdings"/>
              </a:rPr>
              <a:t>                                        </a:t>
            </a:r>
            <a:r>
              <a:rPr lang="en-US" sz="4400" dirty="0" smtClean="0"/>
              <a:t>×</a:t>
            </a:r>
            <a:endParaRPr lang="en-US" sz="3200" baseline="-25000" dirty="0" smtClean="0"/>
          </a:p>
          <a:p>
            <a:r>
              <a:rPr lang="en-US" sz="3200" dirty="0" smtClean="0"/>
              <a:t>atmospheric transmission    </a:t>
            </a:r>
            <a:r>
              <a:rPr lang="en-US" sz="4800" dirty="0"/>
              <a:t>×</a:t>
            </a:r>
            <a:r>
              <a:rPr lang="en-US" sz="3200" dirty="0" smtClean="0"/>
              <a:t>   </a:t>
            </a:r>
          </a:p>
          <a:p>
            <a:r>
              <a:rPr lang="en-US" sz="3200" dirty="0" smtClean="0"/>
              <a:t>detector response </a:t>
            </a:r>
            <a:r>
              <a:rPr lang="en-US" sz="4800" dirty="0" smtClean="0">
                <a:solidFill>
                  <a:schemeClr val="bg1"/>
                </a:solidFill>
              </a:rPr>
              <a:t>×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099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modeling strategies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1446081"/>
            <a:ext cx="637932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Symbol" charset="2"/>
                <a:cs typeface="Symbol" charset="2"/>
              </a:rPr>
              <a:t>g</a:t>
            </a:r>
            <a:r>
              <a:rPr lang="en-US" sz="3200" dirty="0" smtClean="0"/>
              <a:t>-ray-like background event rate = </a:t>
            </a:r>
          </a:p>
          <a:p>
            <a:endParaRPr lang="en-US" sz="3200" dirty="0"/>
          </a:p>
          <a:p>
            <a:r>
              <a:rPr lang="en-US" sz="3200" dirty="0" smtClean="0"/>
              <a:t>CR flux    </a:t>
            </a:r>
            <a:r>
              <a:rPr lang="en-US" sz="3200" dirty="0" smtClean="0"/>
              <a:t>                                  </a:t>
            </a:r>
            <a:r>
              <a:rPr lang="en-US" sz="4400" dirty="0" smtClean="0"/>
              <a:t>×</a:t>
            </a:r>
            <a:r>
              <a:rPr lang="en-US" sz="3200" dirty="0" smtClean="0"/>
              <a:t>    </a:t>
            </a:r>
            <a:endParaRPr lang="en-US" sz="3200" dirty="0" smtClean="0"/>
          </a:p>
          <a:p>
            <a:r>
              <a:rPr lang="en-US" sz="3200" dirty="0" err="1" smtClean="0">
                <a:latin typeface="Symbol" charset="2"/>
                <a:cs typeface="Symbol" charset="2"/>
              </a:rPr>
              <a:t>s</a:t>
            </a:r>
            <a:r>
              <a:rPr lang="en-US" sz="3200" baseline="-25000" dirty="0" err="1" smtClean="0"/>
              <a:t>pAir</a:t>
            </a:r>
            <a:r>
              <a:rPr lang="en-US" sz="3200" baseline="-25000" dirty="0" err="1" smtClean="0">
                <a:sym typeface="Wingdings"/>
              </a:rPr>
              <a:t></a:t>
            </a:r>
            <a:r>
              <a:rPr lang="en-US" sz="3200" baseline="-25000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3200" baseline="-25000" dirty="0" smtClean="0">
                <a:sym typeface="Wingdings"/>
              </a:rPr>
              <a:t> anything </a:t>
            </a:r>
            <a:r>
              <a:rPr lang="en-US" sz="3200" baseline="-25000" dirty="0" smtClean="0">
                <a:sym typeface="Wingdings"/>
              </a:rPr>
              <a:t>                                        </a:t>
            </a:r>
            <a:r>
              <a:rPr lang="en-US" sz="4400" dirty="0" smtClean="0"/>
              <a:t>×</a:t>
            </a:r>
            <a:endParaRPr lang="en-US" sz="3200" baseline="-25000" dirty="0" smtClean="0"/>
          </a:p>
          <a:p>
            <a:r>
              <a:rPr lang="en-US" sz="3200" dirty="0" smtClean="0"/>
              <a:t>atmospheric transmission    </a:t>
            </a:r>
            <a:r>
              <a:rPr lang="en-US" sz="4800" dirty="0"/>
              <a:t>×</a:t>
            </a:r>
            <a:r>
              <a:rPr lang="en-US" sz="3200" dirty="0" smtClean="0"/>
              <a:t>   </a:t>
            </a:r>
          </a:p>
          <a:p>
            <a:r>
              <a:rPr lang="en-US" sz="3200" dirty="0" smtClean="0"/>
              <a:t>detector response </a:t>
            </a:r>
            <a:r>
              <a:rPr lang="en-US" sz="4800" dirty="0" smtClean="0">
                <a:solidFill>
                  <a:schemeClr val="bg1"/>
                </a:solidFill>
              </a:rPr>
              <a:t>×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3301" y="4766649"/>
            <a:ext cx="75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55474" y="3203051"/>
            <a:ext cx="1017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Absolute</a:t>
            </a:r>
          </a:p>
          <a:p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6" name="Right Bracket 5"/>
          <p:cNvSpPr/>
          <p:nvPr/>
        </p:nvSpPr>
        <p:spPr>
          <a:xfrm>
            <a:off x="5213089" y="2725364"/>
            <a:ext cx="171249" cy="1626657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ket 8"/>
          <p:cNvSpPr/>
          <p:nvPr/>
        </p:nvSpPr>
        <p:spPr>
          <a:xfrm>
            <a:off x="5213089" y="4718455"/>
            <a:ext cx="171249" cy="517410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Screen Shot 2013-04-18 at 12.03.4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38"/>
          <a:stretch/>
        </p:blipFill>
        <p:spPr>
          <a:xfrm>
            <a:off x="6624970" y="2797799"/>
            <a:ext cx="2463366" cy="233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565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modeling strategies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 descr="FigB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08"/>
          <a:stretch/>
        </p:blipFill>
        <p:spPr>
          <a:xfrm>
            <a:off x="3381472" y="2513749"/>
            <a:ext cx="2111574" cy="1864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747" y="1097967"/>
            <a:ext cx="6456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Sideband techniques </a:t>
            </a:r>
            <a:r>
              <a:rPr lang="en-US" dirty="0" smtClean="0"/>
              <a:t>(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free region</a:t>
            </a:r>
            <a:r>
              <a:rPr lang="en-US" dirty="0" smtClean="0"/>
              <a:t>) to estimate shape and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63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modeling strategies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 descr="FigB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08"/>
          <a:stretch/>
        </p:blipFill>
        <p:spPr>
          <a:xfrm>
            <a:off x="3381472" y="2513749"/>
            <a:ext cx="2111574" cy="1864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747" y="1097967"/>
            <a:ext cx="6509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Sideband techniques (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/>
              <a:t>-ray free region) to estimate shape and level</a:t>
            </a:r>
            <a:endParaRPr lang="en-US" dirty="0"/>
          </a:p>
        </p:txBody>
      </p:sp>
      <p:pic>
        <p:nvPicPr>
          <p:cNvPr id="9" name="Picture 8" descr="Screen Shot 2013-09-17 at 11.55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968" y="2161406"/>
            <a:ext cx="2582960" cy="25123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30936" y="2340287"/>
            <a:ext cx="4156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u="sng" dirty="0" smtClean="0"/>
              <a:t>MVA</a:t>
            </a:r>
            <a:endParaRPr lang="en-US" sz="900" u="sng" dirty="0"/>
          </a:p>
        </p:txBody>
      </p:sp>
      <p:pic>
        <p:nvPicPr>
          <p:cNvPr id="11" name="Picture 10" descr="Screen Shot 2013-04-15 at 3.33.13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" t="827" r="742"/>
          <a:stretch/>
        </p:blipFill>
        <p:spPr>
          <a:xfrm>
            <a:off x="73830" y="1939883"/>
            <a:ext cx="3081265" cy="29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279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modeling strategies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 descr="FigB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08"/>
          <a:stretch/>
        </p:blipFill>
        <p:spPr>
          <a:xfrm>
            <a:off x="3381472" y="2513749"/>
            <a:ext cx="2111574" cy="1864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747" y="1097967"/>
            <a:ext cx="6509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Sideband techniques (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/>
              <a:t>-ray free region) to estimate shape and level</a:t>
            </a:r>
            <a:endParaRPr lang="en-US" dirty="0"/>
          </a:p>
        </p:txBody>
      </p:sp>
      <p:pic>
        <p:nvPicPr>
          <p:cNvPr id="9" name="Picture 8" descr="Screen Shot 2013-09-17 at 11.55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968" y="2161406"/>
            <a:ext cx="2582960" cy="25123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30936" y="2340287"/>
            <a:ext cx="4156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u="sng" dirty="0" smtClean="0"/>
              <a:t>MVA</a:t>
            </a:r>
            <a:endParaRPr lang="en-US" sz="900" u="sng" dirty="0"/>
          </a:p>
        </p:txBody>
      </p:sp>
      <p:pic>
        <p:nvPicPr>
          <p:cNvPr id="11" name="Picture 10" descr="Screen Shot 2013-04-15 at 3.33.13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" t="827" r="742"/>
          <a:stretch/>
        </p:blipFill>
        <p:spPr>
          <a:xfrm>
            <a:off x="73830" y="1939883"/>
            <a:ext cx="3081265" cy="29105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542" y="5343172"/>
            <a:ext cx="909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Background modeling challenging for large emission regions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60213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697"/>
          <a:stretch/>
        </p:blipFill>
        <p:spPr>
          <a:xfrm>
            <a:off x="88654" y="68186"/>
            <a:ext cx="8938142" cy="4936256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" b="51233"/>
          <a:stretch/>
        </p:blipFill>
        <p:spPr>
          <a:xfrm>
            <a:off x="88652" y="5918539"/>
            <a:ext cx="8938143" cy="871728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9372"/>
          <a:stretch/>
        </p:blipFill>
        <p:spPr>
          <a:xfrm>
            <a:off x="88653" y="5013505"/>
            <a:ext cx="8938143" cy="90503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7644" y="4979413"/>
            <a:ext cx="130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Fermi (</a:t>
            </a:r>
            <a:r>
              <a:rPr lang="en-US" dirty="0" err="1" smtClean="0">
                <a:solidFill>
                  <a:srgbClr val="FFFFFF"/>
                </a:solidFill>
              </a:rPr>
              <a:t>GeV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80" y="6434557"/>
            <a:ext cx="1436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H.E.S.S. (</a:t>
            </a:r>
            <a:r>
              <a:rPr lang="en-US" dirty="0" err="1" smtClean="0">
                <a:solidFill>
                  <a:schemeClr val="bg1"/>
                </a:solidFill>
              </a:rPr>
              <a:t>TeV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95416" y="2676294"/>
            <a:ext cx="1210393" cy="196034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88654" y="2676294"/>
            <a:ext cx="3806762" cy="2337211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5105809" y="2676295"/>
            <a:ext cx="3920987" cy="2328147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387340" y="6226248"/>
            <a:ext cx="918866" cy="340341"/>
          </a:xfrm>
          <a:prstGeom prst="rect">
            <a:avLst/>
          </a:prstGeom>
          <a:noFill/>
          <a:ln w="19050" cmpd="sng">
            <a:solidFill>
              <a:schemeClr val="bg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1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697"/>
          <a:stretch/>
        </p:blipFill>
        <p:spPr>
          <a:xfrm>
            <a:off x="88654" y="68186"/>
            <a:ext cx="8938142" cy="4936256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" b="51233"/>
          <a:stretch/>
        </p:blipFill>
        <p:spPr>
          <a:xfrm>
            <a:off x="88652" y="5918539"/>
            <a:ext cx="8938143" cy="871728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9372"/>
          <a:stretch/>
        </p:blipFill>
        <p:spPr>
          <a:xfrm>
            <a:off x="88653" y="5013505"/>
            <a:ext cx="8938143" cy="90503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7644" y="4979413"/>
            <a:ext cx="130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Fermi (</a:t>
            </a:r>
            <a:r>
              <a:rPr lang="en-US" dirty="0" err="1" smtClean="0">
                <a:solidFill>
                  <a:srgbClr val="FFFFFF"/>
                </a:solidFill>
              </a:rPr>
              <a:t>GeV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80" y="6434557"/>
            <a:ext cx="1436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H.E.S.S. (</a:t>
            </a:r>
            <a:r>
              <a:rPr lang="en-US" dirty="0" err="1" smtClean="0">
                <a:solidFill>
                  <a:schemeClr val="bg1"/>
                </a:solidFill>
              </a:rPr>
              <a:t>TeV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95416" y="2676294"/>
            <a:ext cx="1210393" cy="196034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88654" y="2676294"/>
            <a:ext cx="3806762" cy="2337211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5105809" y="2676295"/>
            <a:ext cx="3920987" cy="2328147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387340" y="6226248"/>
            <a:ext cx="918866" cy="340341"/>
          </a:xfrm>
          <a:prstGeom prst="rect">
            <a:avLst/>
          </a:prstGeom>
          <a:noFill/>
          <a:ln w="57150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834" y="1551528"/>
            <a:ext cx="5262245" cy="2641600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2035834" y="4193128"/>
            <a:ext cx="3351506" cy="2373461"/>
          </a:xfrm>
          <a:prstGeom prst="line">
            <a:avLst/>
          </a:prstGeom>
          <a:ln w="571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6306206" y="4193128"/>
            <a:ext cx="991874" cy="2373461"/>
          </a:xfrm>
          <a:prstGeom prst="line">
            <a:avLst/>
          </a:prstGeom>
          <a:ln w="571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035834" y="1551528"/>
            <a:ext cx="5262245" cy="2641600"/>
          </a:xfrm>
          <a:prstGeom prst="rect">
            <a:avLst/>
          </a:prstGeom>
          <a:noFill/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39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697"/>
          <a:stretch/>
        </p:blipFill>
        <p:spPr>
          <a:xfrm>
            <a:off x="88654" y="68186"/>
            <a:ext cx="8938142" cy="4936256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" b="51233"/>
          <a:stretch/>
        </p:blipFill>
        <p:spPr>
          <a:xfrm>
            <a:off x="88652" y="5918539"/>
            <a:ext cx="8938143" cy="871728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9372"/>
          <a:stretch/>
        </p:blipFill>
        <p:spPr>
          <a:xfrm>
            <a:off x="88653" y="5013505"/>
            <a:ext cx="8938143" cy="90503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7644" y="4979413"/>
            <a:ext cx="130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Fermi (</a:t>
            </a:r>
            <a:r>
              <a:rPr lang="en-US" dirty="0" err="1" smtClean="0">
                <a:solidFill>
                  <a:srgbClr val="FFFFFF"/>
                </a:solidFill>
              </a:rPr>
              <a:t>GeV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80" y="6434557"/>
            <a:ext cx="1436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H.E.S.S. (</a:t>
            </a:r>
            <a:r>
              <a:rPr lang="en-US" dirty="0" err="1" smtClean="0">
                <a:solidFill>
                  <a:schemeClr val="bg1"/>
                </a:solidFill>
              </a:rPr>
              <a:t>TeV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95416" y="2676294"/>
            <a:ext cx="1210393" cy="196034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88654" y="2676294"/>
            <a:ext cx="3806762" cy="2337211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5105809" y="2676295"/>
            <a:ext cx="3920987" cy="2328147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387340" y="6226248"/>
            <a:ext cx="918866" cy="340341"/>
          </a:xfrm>
          <a:prstGeom prst="rect">
            <a:avLst/>
          </a:prstGeom>
          <a:noFill/>
          <a:ln w="57150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834" y="1551528"/>
            <a:ext cx="5262245" cy="2641600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2035834" y="4193128"/>
            <a:ext cx="3351506" cy="2373461"/>
          </a:xfrm>
          <a:prstGeom prst="line">
            <a:avLst/>
          </a:prstGeom>
          <a:ln w="571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6306206" y="4193128"/>
            <a:ext cx="991874" cy="2373461"/>
          </a:xfrm>
          <a:prstGeom prst="line">
            <a:avLst/>
          </a:prstGeom>
          <a:ln w="571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035834" y="1551528"/>
            <a:ext cx="5262245" cy="2641600"/>
          </a:xfrm>
          <a:prstGeom prst="rect">
            <a:avLst/>
          </a:prstGeom>
          <a:noFill/>
          <a:ln w="571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19</a:t>
            </a:fld>
            <a:endParaRPr lang="en-US"/>
          </a:p>
        </p:txBody>
      </p:sp>
      <p:pic>
        <p:nvPicPr>
          <p:cNvPr id="16" name="Picture 15" descr="Screen Shot 2013-12-09 at 10.23.57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" y="3498996"/>
            <a:ext cx="9144000" cy="2841243"/>
          </a:xfrm>
          <a:prstGeom prst="rect">
            <a:avLst/>
          </a:prstGeom>
        </p:spPr>
      </p:pic>
      <p:pic>
        <p:nvPicPr>
          <p:cNvPr id="18" name="Picture 17" descr="Screen Shot 2013-12-11 at 4.50.3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86" y="0"/>
            <a:ext cx="3528244" cy="368687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499967" y="1680426"/>
            <a:ext cx="3887373" cy="2129396"/>
          </a:xfrm>
          <a:prstGeom prst="rect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542208" y="1806229"/>
            <a:ext cx="3484587" cy="206210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HESS at ICRC’13, diffuse </a:t>
            </a:r>
            <a:r>
              <a:rPr lang="en-US" sz="3200" dirty="0" err="1" smtClean="0">
                <a:solidFill>
                  <a:srgbClr val="FF0000"/>
                </a:solidFill>
              </a:rPr>
              <a:t>TeV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sz="3200" dirty="0" smtClean="0">
                <a:solidFill>
                  <a:srgbClr val="FF0000"/>
                </a:solidFill>
              </a:rPr>
              <a:t>-ray flux starts to be accessible!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305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36655" y="3013502"/>
            <a:ext cx="6870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The air-shower connection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083539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4228" y="2274838"/>
            <a:ext cx="75755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Opportunity: improve air-shower simulations with LHC data for </a:t>
            </a:r>
            <a:r>
              <a:rPr lang="en-US" sz="4800" dirty="0" smtClean="0">
                <a:latin typeface="Symbol" charset="2"/>
                <a:cs typeface="Symbol" charset="2"/>
              </a:rPr>
              <a:t>g</a:t>
            </a:r>
            <a:r>
              <a:rPr lang="en-US" sz="4800" dirty="0" smtClean="0"/>
              <a:t>-ray astronomy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7265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</a:t>
            </a:r>
            <a:r>
              <a:rPr lang="en-US" sz="2400" dirty="0" smtClean="0"/>
              <a:t>ir</a:t>
            </a:r>
            <a:r>
              <a:rPr lang="en-US" sz="2400" dirty="0" smtClean="0"/>
              <a:t>-shower simulations </a:t>
            </a:r>
            <a:r>
              <a:rPr lang="en-US" sz="2400" dirty="0" smtClean="0"/>
              <a:t>for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charset="2"/>
                <a:cs typeface="Symbol" charset="2"/>
              </a:rPr>
              <a:t>g</a:t>
            </a:r>
            <a:r>
              <a:rPr lang="en-US" sz="2400" dirty="0" smtClean="0"/>
              <a:t>-ray astronomy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Pre-LHC tunes used everywhere (as far as I know)</a:t>
            </a:r>
          </a:p>
          <a:p>
            <a:endParaRPr lang="en-US" dirty="0"/>
          </a:p>
          <a:p>
            <a:r>
              <a:rPr lang="en-US" dirty="0" smtClean="0"/>
              <a:t>But now for CTA, atmospheric and system monitoring will be MUCH better</a:t>
            </a:r>
          </a:p>
          <a:p>
            <a:endParaRPr lang="en-US" dirty="0"/>
          </a:p>
          <a:p>
            <a:r>
              <a:rPr lang="en-US" dirty="0" smtClean="0"/>
              <a:t>A real use case for improving Monte Carlo simulations (and allow for background Monte Carlo modeling)!</a:t>
            </a:r>
          </a:p>
          <a:p>
            <a:endParaRPr lang="en-US" dirty="0" smtClean="0"/>
          </a:p>
          <a:p>
            <a:r>
              <a:rPr lang="en-US" dirty="0" smtClean="0"/>
              <a:t>Particularly interesting: </a:t>
            </a:r>
            <a:r>
              <a:rPr lang="en-US" dirty="0" err="1" smtClean="0"/>
              <a:t>LHCf</a:t>
            </a:r>
            <a:r>
              <a:rPr lang="en-US" dirty="0" smtClean="0"/>
              <a:t> measurements of forward </a:t>
            </a:r>
            <a:r>
              <a:rPr lang="en-US" dirty="0" smtClean="0"/>
              <a:t>photons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54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LHCf</a:t>
            </a:r>
            <a:r>
              <a:rPr lang="en-US" dirty="0" smtClean="0"/>
              <a:t> photon spectra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 descr="Screen Shot 2013-12-11 at 10.40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9997"/>
            <a:ext cx="9144000" cy="3420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603" y="1298472"/>
            <a:ext cx="79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EPOS LHC tuned to multiplicity spectra with significantly improved data agreement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296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at LHC: p-Air…?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currently upgrading from 8 to 13 (14) </a:t>
            </a:r>
            <a:r>
              <a:rPr lang="en-US" dirty="0" err="1" smtClean="0"/>
              <a:t>TeV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Will yield little improvement for air shower simulations </a:t>
            </a:r>
          </a:p>
          <a:p>
            <a:endParaRPr lang="en-US" dirty="0"/>
          </a:p>
          <a:p>
            <a:r>
              <a:rPr lang="en-US" dirty="0" smtClean="0"/>
              <a:t>Much more useful would be to run proton-Oxygen collisions (discussions ongoing…)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 descr="Screen Shot 2013-12-11 at 10.45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030" y="3788032"/>
            <a:ext cx="7362576" cy="273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637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showers – from LHC to CTA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opportunity in the NL with </a:t>
            </a:r>
            <a:r>
              <a:rPr lang="en-US" dirty="0" err="1" smtClean="0"/>
              <a:t>Nikhef</a:t>
            </a:r>
            <a:r>
              <a:rPr lang="en-US" dirty="0" smtClean="0"/>
              <a:t> / LHC groups</a:t>
            </a:r>
          </a:p>
          <a:p>
            <a:endParaRPr lang="en-US" dirty="0"/>
          </a:p>
          <a:p>
            <a:r>
              <a:rPr lang="en-US" dirty="0" smtClean="0"/>
              <a:t>And MC simulations are of course even more important for Auger </a:t>
            </a:r>
          </a:p>
          <a:p>
            <a:endParaRPr lang="en-US" dirty="0"/>
          </a:p>
          <a:p>
            <a:r>
              <a:rPr lang="en-US" dirty="0" smtClean="0"/>
              <a:t>Also relevant for neutrino telescopes (high-energy neutrino production in the atmosphere from </a:t>
            </a:r>
            <a:r>
              <a:rPr lang="en-US" smtClean="0"/>
              <a:t>charmed mesons…)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750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pic>
        <p:nvPicPr>
          <p:cNvPr id="6" name="Picture 5" descr="Screen Shot 2013-02-12 at 3.08.55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5" r="47763"/>
          <a:stretch/>
        </p:blipFill>
        <p:spPr>
          <a:xfrm>
            <a:off x="2556985" y="145220"/>
            <a:ext cx="5217587" cy="65856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305" y="900862"/>
            <a:ext cx="2148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HESS</a:t>
            </a:r>
          </a:p>
          <a:p>
            <a:r>
              <a:rPr lang="en-US" dirty="0" smtClean="0"/>
              <a:t>Auger</a:t>
            </a:r>
          </a:p>
          <a:p>
            <a:r>
              <a:rPr lang="en-US" dirty="0" err="1" smtClean="0"/>
              <a:t>IceCube</a:t>
            </a:r>
            <a:r>
              <a:rPr lang="en-US" dirty="0" smtClean="0"/>
              <a:t> / Antares / KM3Net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4305" y="4023993"/>
            <a:ext cx="23145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input to understand </a:t>
            </a:r>
            <a:r>
              <a:rPr lang="en-US" dirty="0" err="1" smtClean="0"/>
              <a:t>hadronic</a:t>
            </a:r>
            <a:r>
              <a:rPr lang="en-US" dirty="0" smtClean="0"/>
              <a:t> physics in air showers (as input to APP experiments): well known use case, yet without almost *ANY* effort.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Probe energies beyond the CR knee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5038" t="28246" r="48334" b="30047"/>
          <a:stretch/>
        </p:blipFill>
        <p:spPr>
          <a:xfrm rot="5400000">
            <a:off x="-414243" y="1928448"/>
            <a:ext cx="4803631" cy="321798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905127" y="989089"/>
            <a:ext cx="0" cy="1409476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928867" y="4901854"/>
            <a:ext cx="0" cy="1599508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16997" y="473267"/>
            <a:ext cx="432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p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28867" y="6027002"/>
            <a:ext cx="432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p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79109" y="6311764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 at LHC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32131" y="6197330"/>
            <a:ext cx="354158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Extrapolate to very forward region and probe air-shower simulations</a:t>
            </a:r>
            <a:endParaRPr lang="en-US" sz="1600" dirty="0"/>
          </a:p>
        </p:txBody>
      </p:sp>
      <p:cxnSp>
        <p:nvCxnSpPr>
          <p:cNvPr id="19" name="Straight Arrow Connector 18"/>
          <p:cNvCxnSpPr>
            <a:stCxn id="16" idx="3"/>
            <a:endCxn id="17" idx="1"/>
          </p:cNvCxnSpPr>
          <p:nvPr/>
        </p:nvCxnSpPr>
        <p:spPr>
          <a:xfrm flipV="1">
            <a:off x="4151362" y="6489718"/>
            <a:ext cx="1580769" cy="67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479109" y="6255136"/>
            <a:ext cx="6574788" cy="52697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886" y="814491"/>
            <a:ext cx="2711584" cy="542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29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creen Shot 2012-10-15 at 4.32.0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408" y="1085331"/>
            <a:ext cx="5623092" cy="418151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71408" y="5266850"/>
            <a:ext cx="209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D0000"/>
                </a:solidFill>
              </a:rPr>
              <a:t>Charged cosmic rays</a:t>
            </a:r>
            <a:endParaRPr lang="en-US" dirty="0">
              <a:solidFill>
                <a:srgbClr val="CD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" y="0"/>
            <a:ext cx="914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Probe energies beyond the CR knee at CERN</a:t>
            </a:r>
            <a:endParaRPr lang="en-US" sz="2400" dirty="0">
              <a:solidFill>
                <a:srgbClr val="CD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 l="278" t="9895" b="15233"/>
          <a:stretch>
            <a:fillRect/>
          </a:stretch>
        </p:blipFill>
        <p:spPr>
          <a:xfrm>
            <a:off x="5129389" y="1447800"/>
            <a:ext cx="2822223" cy="2118962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4461934" y="1642332"/>
            <a:ext cx="14111" cy="1735667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398912" y="2124932"/>
            <a:ext cx="2379133" cy="121073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395049" y="1456267"/>
            <a:ext cx="55656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LHC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3622" y="1443567"/>
            <a:ext cx="596596" cy="583455"/>
          </a:xfrm>
          <a:prstGeom prst="rect">
            <a:avLst/>
          </a:prstGeom>
          <a:effectLst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70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Probe energies beyond the CR knee at </a:t>
            </a:r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 descr="Fig.EnergyFlow.Nicer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423" y="859084"/>
            <a:ext cx="6358145" cy="53159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64" y="2792126"/>
            <a:ext cx="2581659" cy="2409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u="sng" dirty="0" smtClean="0"/>
              <a:t>Extrapolations needed: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Energy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Central to very forward particle production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proton-proton to proton-Air</a:t>
            </a:r>
          </a:p>
        </p:txBody>
      </p:sp>
    </p:spTree>
    <p:extLst>
      <p:ext uri="{BB962C8B-B14F-4D97-AF65-F5344CB8AC3E}">
        <p14:creationId xmlns:p14="http://schemas.microsoft.com/office/powerpoint/2010/main" val="4030416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63914-2560x160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8" t="29259" r="12942"/>
          <a:stretch/>
        </p:blipFill>
        <p:spPr>
          <a:xfrm>
            <a:off x="0" y="-134706"/>
            <a:ext cx="9044668" cy="55752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58278" y="4714724"/>
            <a:ext cx="6895845" cy="1558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9144000" cy="2109793"/>
          </a:xfrm>
          <a:prstGeom prst="rect">
            <a:avLst/>
          </a:prstGeom>
          <a:gradFill flip="none" rotWithShape="1">
            <a:gsLst>
              <a:gs pos="7300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  <a:gs pos="0">
                <a:schemeClr val="tx1">
                  <a:lumMod val="50000"/>
                </a:schemeClr>
              </a:gs>
              <a:gs pos="41000">
                <a:schemeClr val="tx1">
                  <a:lumMod val="50000"/>
                </a:schemeClr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2622509" y="5691883"/>
            <a:ext cx="4595431" cy="866558"/>
            <a:chOff x="823" y="2877"/>
            <a:chExt cx="4589" cy="847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4082" y="2877"/>
              <a:ext cx="1330" cy="814"/>
              <a:chOff x="4082" y="2877"/>
              <a:chExt cx="1330" cy="814"/>
            </a:xfrm>
          </p:grpSpPr>
          <p:sp>
            <p:nvSpPr>
              <p:cNvPr id="17" name="AutoShape 11"/>
              <p:cNvSpPr>
                <a:spLocks noChangeArrowheads="1"/>
              </p:cNvSpPr>
              <p:nvPr/>
            </p:nvSpPr>
            <p:spPr bwMode="auto">
              <a:xfrm>
                <a:off x="4082" y="2877"/>
                <a:ext cx="1331" cy="815"/>
              </a:xfrm>
              <a:prstGeom prst="roundRect">
                <a:avLst>
                  <a:gd name="adj" fmla="val 120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defTabSz="209672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en-GB" sz="1100">
                  <a:solidFill>
                    <a:srgbClr val="FFFFFF"/>
                  </a:solidFill>
                  <a:latin typeface="Helvetica Neue"/>
                  <a:ea typeface="ＭＳ Ｐゴシック" pitchFamily="-1" charset="-128"/>
                  <a:cs typeface="Helvetica Neue"/>
                </a:endParaRPr>
              </a:p>
            </p:txBody>
          </p:sp>
          <p:sp>
            <p:nvSpPr>
              <p:cNvPr id="18" name="AutoShape 12"/>
              <p:cNvSpPr>
                <a:spLocks noChangeArrowheads="1"/>
              </p:cNvSpPr>
              <p:nvPr/>
            </p:nvSpPr>
            <p:spPr bwMode="auto">
              <a:xfrm>
                <a:off x="4082" y="2878"/>
                <a:ext cx="1331" cy="815"/>
              </a:xfrm>
              <a:prstGeom prst="roundRect">
                <a:avLst>
                  <a:gd name="adj" fmla="val 120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defTabSz="209672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en-GB" sz="1100">
                  <a:solidFill>
                    <a:srgbClr val="FFFFFF"/>
                  </a:solidFill>
                  <a:latin typeface="Helvetica Neue"/>
                  <a:ea typeface="ＭＳ Ｐゴシック" pitchFamily="-1" charset="-128"/>
                  <a:cs typeface="Helvetica Neue"/>
                </a:endParaRPr>
              </a:p>
            </p:txBody>
          </p:sp>
        </p:grpSp>
        <p:grpSp>
          <p:nvGrpSpPr>
            <p:cNvPr id="12" name="Group 13"/>
            <p:cNvGrpSpPr>
              <a:grpSpLocks/>
            </p:cNvGrpSpPr>
            <p:nvPr/>
          </p:nvGrpSpPr>
          <p:grpSpPr bwMode="auto">
            <a:xfrm>
              <a:off x="823" y="3495"/>
              <a:ext cx="1198" cy="229"/>
              <a:chOff x="823" y="3495"/>
              <a:chExt cx="1198" cy="229"/>
            </a:xfrm>
          </p:grpSpPr>
          <p:sp>
            <p:nvSpPr>
              <p:cNvPr id="13" name="Line 14"/>
              <p:cNvSpPr>
                <a:spLocks noChangeShapeType="1"/>
              </p:cNvSpPr>
              <p:nvPr/>
            </p:nvSpPr>
            <p:spPr bwMode="auto">
              <a:xfrm>
                <a:off x="823" y="3703"/>
                <a:ext cx="1199" cy="1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2096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rgbClr val="FFFFFF"/>
                  </a:solidFill>
                  <a:latin typeface="Helvetica Neue"/>
                  <a:ea typeface="ＭＳ Ｐゴシック" pitchFamily="-1" charset="-128"/>
                  <a:cs typeface="Helvetica Neue"/>
                </a:endParaRPr>
              </a:p>
            </p:txBody>
          </p:sp>
          <p:grpSp>
            <p:nvGrpSpPr>
              <p:cNvPr id="14" name="Group 15"/>
              <p:cNvGrpSpPr>
                <a:grpSpLocks/>
              </p:cNvGrpSpPr>
              <p:nvPr/>
            </p:nvGrpSpPr>
            <p:grpSpPr bwMode="auto">
              <a:xfrm>
                <a:off x="1073" y="3495"/>
                <a:ext cx="646" cy="229"/>
                <a:chOff x="1073" y="3495"/>
                <a:chExt cx="646" cy="229"/>
              </a:xfrm>
            </p:grpSpPr>
            <p:sp>
              <p:nvSpPr>
                <p:cNvPr id="15" name="AutoShape 16"/>
                <p:cNvSpPr>
                  <a:spLocks noChangeArrowheads="1"/>
                </p:cNvSpPr>
                <p:nvPr/>
              </p:nvSpPr>
              <p:spPr bwMode="auto">
                <a:xfrm>
                  <a:off x="1073" y="3495"/>
                  <a:ext cx="647" cy="230"/>
                </a:xfrm>
                <a:prstGeom prst="roundRect">
                  <a:avLst>
                    <a:gd name="adj" fmla="val 431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defTabSz="209672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</a:pPr>
                  <a:endParaRPr lang="en-GB" sz="1100">
                    <a:solidFill>
                      <a:srgbClr val="FFFFFF"/>
                    </a:solidFill>
                    <a:latin typeface="Helvetica Neue"/>
                    <a:ea typeface="ＭＳ Ｐゴシック" pitchFamily="-1" charset="-128"/>
                    <a:cs typeface="Helvetica Neue"/>
                  </a:endParaRPr>
                </a:p>
              </p:txBody>
            </p:sp>
            <p:sp>
              <p:nvSpPr>
                <p:cNvPr id="16" name="AutoShape 17"/>
                <p:cNvSpPr>
                  <a:spLocks noChangeArrowheads="1"/>
                </p:cNvSpPr>
                <p:nvPr/>
              </p:nvSpPr>
              <p:spPr bwMode="auto">
                <a:xfrm>
                  <a:off x="1073" y="3495"/>
                  <a:ext cx="647" cy="230"/>
                </a:xfrm>
                <a:prstGeom prst="roundRect">
                  <a:avLst>
                    <a:gd name="adj" fmla="val 431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prstTxWarp prst="textNoShape">
                    <a:avLst/>
                  </a:prstTxWarp>
                </a:bodyPr>
                <a:lstStyle/>
                <a:p>
                  <a:pPr fontAlgn="base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tabLst>
                      <a:tab pos="0" algn="l"/>
                      <a:tab pos="102652" algn="l"/>
                      <a:tab pos="205668" algn="l"/>
                      <a:tab pos="308684" algn="l"/>
                      <a:tab pos="411700" algn="l"/>
                      <a:tab pos="514715" algn="l"/>
                      <a:tab pos="617731" algn="l"/>
                      <a:tab pos="720747" algn="l"/>
                      <a:tab pos="823763" algn="l"/>
                      <a:tab pos="926779" algn="l"/>
                      <a:tab pos="1029795" algn="l"/>
                      <a:tab pos="1132811" algn="l"/>
                      <a:tab pos="1235827" algn="l"/>
                      <a:tab pos="1338843" algn="l"/>
                      <a:tab pos="1441859" algn="l"/>
                      <a:tab pos="1544874" algn="l"/>
                      <a:tab pos="1647890" algn="l"/>
                      <a:tab pos="1750906" algn="l"/>
                      <a:tab pos="1853922" algn="l"/>
                      <a:tab pos="1956938" algn="l"/>
                      <a:tab pos="2059954" algn="l"/>
                    </a:tabLst>
                  </a:pPr>
                  <a:r>
                    <a:rPr lang="en-GB" sz="1100" b="1">
                      <a:solidFill>
                        <a:srgbClr val="000000"/>
                      </a:solidFill>
                      <a:latin typeface="Helvetica Neue"/>
                      <a:ea typeface="ＭＳ Ｐゴシック" pitchFamily="-1" charset="-128"/>
                      <a:cs typeface="Helvetica Neue"/>
                    </a:rPr>
                    <a:t>~ 120 m</a:t>
                  </a:r>
                </a:p>
              </p:txBody>
            </p:sp>
          </p:grpSp>
        </p:grpSp>
      </p:grpSp>
      <p:pic>
        <p:nvPicPr>
          <p:cNvPr id="2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6083" y="4301747"/>
            <a:ext cx="2282933" cy="24026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" name="Freeform 19"/>
          <p:cNvSpPr>
            <a:spLocks noChangeAspect="1" noChangeArrowheads="1"/>
          </p:cNvSpPr>
          <p:nvPr/>
        </p:nvSpPr>
        <p:spPr bwMode="auto">
          <a:xfrm>
            <a:off x="0" y="4148110"/>
            <a:ext cx="2646606" cy="2709890"/>
          </a:xfrm>
          <a:custGeom>
            <a:avLst/>
            <a:gdLst>
              <a:gd name="T0" fmla="*/ 2147483647 w 10976"/>
              <a:gd name="T1" fmla="*/ 0 h 11378"/>
              <a:gd name="T2" fmla="*/ 2147483647 w 10976"/>
              <a:gd name="T3" fmla="*/ 2147483647 h 11378"/>
              <a:gd name="T4" fmla="*/ 2147483647 w 10976"/>
              <a:gd name="T5" fmla="*/ 2147483647 h 11378"/>
              <a:gd name="T6" fmla="*/ 0 w 10976"/>
              <a:gd name="T7" fmla="*/ 2147483647 h 11378"/>
              <a:gd name="T8" fmla="*/ 2147483647 w 10976"/>
              <a:gd name="T9" fmla="*/ 0 h 11378"/>
              <a:gd name="T10" fmla="*/ 2147483647 w 10976"/>
              <a:gd name="T11" fmla="*/ 2147483647 h 11378"/>
              <a:gd name="T12" fmla="*/ 2147483647 w 10976"/>
              <a:gd name="T13" fmla="*/ 2147483647 h 11378"/>
              <a:gd name="T14" fmla="*/ 2147483647 w 10976"/>
              <a:gd name="T15" fmla="*/ 2147483647 h 11378"/>
              <a:gd name="T16" fmla="*/ 2147483647 w 10976"/>
              <a:gd name="T17" fmla="*/ 2147483647 h 11378"/>
              <a:gd name="T18" fmla="*/ 2147483647 w 10976"/>
              <a:gd name="T19" fmla="*/ 2147483647 h 1137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976"/>
              <a:gd name="T31" fmla="*/ 0 h 11378"/>
              <a:gd name="T32" fmla="*/ 10976 w 10976"/>
              <a:gd name="T33" fmla="*/ 11378 h 1137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976" h="11378">
                <a:moveTo>
                  <a:pt x="5488" y="0"/>
                </a:moveTo>
                <a:cubicBezTo>
                  <a:pt x="8598" y="0"/>
                  <a:pt x="10975" y="2462"/>
                  <a:pt x="10975" y="5687"/>
                </a:cubicBezTo>
                <a:cubicBezTo>
                  <a:pt x="10975" y="8912"/>
                  <a:pt x="8598" y="11377"/>
                  <a:pt x="5488" y="11377"/>
                </a:cubicBezTo>
                <a:cubicBezTo>
                  <a:pt x="2378" y="11377"/>
                  <a:pt x="0" y="8913"/>
                  <a:pt x="0" y="5687"/>
                </a:cubicBezTo>
                <a:cubicBezTo>
                  <a:pt x="0" y="2461"/>
                  <a:pt x="2377" y="0"/>
                  <a:pt x="5488" y="0"/>
                </a:cubicBezTo>
                <a:close/>
                <a:moveTo>
                  <a:pt x="5486" y="1311"/>
                </a:moveTo>
                <a:cubicBezTo>
                  <a:pt x="7879" y="1311"/>
                  <a:pt x="9714" y="3266"/>
                  <a:pt x="9714" y="5748"/>
                </a:cubicBezTo>
                <a:cubicBezTo>
                  <a:pt x="9714" y="8230"/>
                  <a:pt x="7879" y="10065"/>
                  <a:pt x="5486" y="10065"/>
                </a:cubicBezTo>
                <a:cubicBezTo>
                  <a:pt x="3093" y="10065"/>
                  <a:pt x="1265" y="8171"/>
                  <a:pt x="1265" y="5687"/>
                </a:cubicBezTo>
                <a:cubicBezTo>
                  <a:pt x="1265" y="3203"/>
                  <a:pt x="3094" y="1311"/>
                  <a:pt x="5486" y="1311"/>
                </a:cubicBezTo>
                <a:close/>
              </a:path>
            </a:pathLst>
          </a:custGeom>
          <a:solidFill>
            <a:srgbClr val="000000"/>
          </a:solidFill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lIns="20967" tIns="10484" rIns="20967" bIns="10484" anchor="ctr">
            <a:prstTxWarp prst="textNoShape">
              <a:avLst/>
            </a:prstTxWarp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endParaRPr lang="en-GB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sp>
        <p:nvSpPr>
          <p:cNvPr id="27" name="Oval 22"/>
          <p:cNvSpPr>
            <a:spLocks noChangeAspect="1" noChangeArrowheads="1"/>
          </p:cNvSpPr>
          <p:nvPr/>
        </p:nvSpPr>
        <p:spPr bwMode="auto">
          <a:xfrm>
            <a:off x="304168" y="4468263"/>
            <a:ext cx="2031169" cy="2082854"/>
          </a:xfrm>
          <a:prstGeom prst="ellipse">
            <a:avLst/>
          </a:prstGeom>
          <a:noFill/>
          <a:ln w="38100" cmpd="sng">
            <a:solidFill>
              <a:srgbClr val="FFFFFF"/>
            </a:solidFill>
            <a:round/>
            <a:headEnd/>
            <a:tailEnd/>
          </a:ln>
        </p:spPr>
        <p:txBody>
          <a:bodyPr wrap="none" lIns="20967" tIns="10484" rIns="20967" bIns="10484" anchor="ctr">
            <a:prstTxWarp prst="textNoShape">
              <a:avLst/>
            </a:prstTxWarp>
          </a:bodyPr>
          <a:lstStyle/>
          <a:p>
            <a:pPr algn="ctr" defTabSz="209672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802389" y="2862826"/>
            <a:ext cx="3342703" cy="3886854"/>
            <a:chOff x="15216946" y="23493349"/>
            <a:chExt cx="14756642" cy="16795073"/>
          </a:xfrm>
        </p:grpSpPr>
        <p:grpSp>
          <p:nvGrpSpPr>
            <p:cNvPr id="31" name="Group 30"/>
            <p:cNvGrpSpPr/>
            <p:nvPr/>
          </p:nvGrpSpPr>
          <p:grpSpPr>
            <a:xfrm>
              <a:off x="15216946" y="23493349"/>
              <a:ext cx="14756642" cy="16795073"/>
              <a:chOff x="15216946" y="23493349"/>
              <a:chExt cx="14756642" cy="16795073"/>
            </a:xfrm>
          </p:grpSpPr>
          <p:pic>
            <p:nvPicPr>
              <p:cNvPr id="34" name="Picture 33" descr="Telescope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69674" flipH="1">
                <a:off x="15216946" y="23493349"/>
                <a:ext cx="14756642" cy="16333019"/>
              </a:xfrm>
              <a:prstGeom prst="rect">
                <a:avLst/>
              </a:prstGeom>
            </p:spPr>
          </p:pic>
          <p:grpSp>
            <p:nvGrpSpPr>
              <p:cNvPr id="35" name="Group 34"/>
              <p:cNvGrpSpPr/>
              <p:nvPr/>
            </p:nvGrpSpPr>
            <p:grpSpPr>
              <a:xfrm rot="21079926">
                <a:off x="19420064" y="35059480"/>
                <a:ext cx="10214778" cy="5228942"/>
                <a:chOff x="10872302" y="36310409"/>
                <a:chExt cx="7689439" cy="4253005"/>
              </a:xfrm>
            </p:grpSpPr>
            <p:sp>
              <p:nvSpPr>
                <p:cNvPr id="36" name="Rectangle 35"/>
                <p:cNvSpPr/>
                <p:nvPr/>
              </p:nvSpPr>
              <p:spPr>
                <a:xfrm rot="6948387">
                  <a:off x="13053639" y="36696875"/>
                  <a:ext cx="1685202" cy="604787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 rot="1621549">
                  <a:off x="13377166" y="37243140"/>
                  <a:ext cx="1685202" cy="291741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 rot="3130011">
                  <a:off x="15938248" y="35372118"/>
                  <a:ext cx="1685202" cy="356178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 rot="4553485">
                  <a:off x="14518448" y="35721245"/>
                  <a:ext cx="1685202" cy="356178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2" name="Rectangle 31"/>
            <p:cNvSpPr/>
            <p:nvPr/>
          </p:nvSpPr>
          <p:spPr>
            <a:xfrm rot="4022049">
              <a:off x="24581417" y="34102780"/>
              <a:ext cx="393235" cy="18529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 rot="3552127">
              <a:off x="25595618" y="34338600"/>
              <a:ext cx="393235" cy="4736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213100" y="3523967"/>
            <a:ext cx="2048728" cy="2254533"/>
            <a:chOff x="15216946" y="23493349"/>
            <a:chExt cx="14756642" cy="16795073"/>
          </a:xfrm>
        </p:grpSpPr>
        <p:grpSp>
          <p:nvGrpSpPr>
            <p:cNvPr id="41" name="Group 40"/>
            <p:cNvGrpSpPr/>
            <p:nvPr/>
          </p:nvGrpSpPr>
          <p:grpSpPr>
            <a:xfrm>
              <a:off x="15216946" y="23493349"/>
              <a:ext cx="14756642" cy="16795073"/>
              <a:chOff x="15216946" y="23493349"/>
              <a:chExt cx="14756642" cy="16795073"/>
            </a:xfrm>
          </p:grpSpPr>
          <p:pic>
            <p:nvPicPr>
              <p:cNvPr id="44" name="Picture 43" descr="Telescope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69674" flipH="1">
                <a:off x="15216946" y="23493349"/>
                <a:ext cx="14756642" cy="16333019"/>
              </a:xfrm>
              <a:prstGeom prst="rect">
                <a:avLst/>
              </a:prstGeom>
            </p:spPr>
          </p:pic>
          <p:grpSp>
            <p:nvGrpSpPr>
              <p:cNvPr id="45" name="Group 44"/>
              <p:cNvGrpSpPr/>
              <p:nvPr/>
            </p:nvGrpSpPr>
            <p:grpSpPr>
              <a:xfrm rot="21079926">
                <a:off x="19420064" y="35059480"/>
                <a:ext cx="10214778" cy="5228942"/>
                <a:chOff x="10872302" y="36310409"/>
                <a:chExt cx="7689439" cy="4253005"/>
              </a:xfrm>
            </p:grpSpPr>
            <p:sp>
              <p:nvSpPr>
                <p:cNvPr id="46" name="Rectangle 45"/>
                <p:cNvSpPr/>
                <p:nvPr/>
              </p:nvSpPr>
              <p:spPr>
                <a:xfrm rot="6948387">
                  <a:off x="13053639" y="36696875"/>
                  <a:ext cx="1685202" cy="604787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 rot="1621549">
                  <a:off x="13377166" y="37243140"/>
                  <a:ext cx="1685202" cy="291741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 rot="3130011">
                  <a:off x="15938248" y="35372118"/>
                  <a:ext cx="1685202" cy="356178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 rot="4553485">
                  <a:off x="14521330" y="35700824"/>
                  <a:ext cx="1685202" cy="356178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2" name="Rectangle 41"/>
            <p:cNvSpPr/>
            <p:nvPr/>
          </p:nvSpPr>
          <p:spPr>
            <a:xfrm rot="4022049">
              <a:off x="24581417" y="34102780"/>
              <a:ext cx="393235" cy="18529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 rot="3552127">
              <a:off x="25595618" y="34338600"/>
              <a:ext cx="393235" cy="4736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Freeform 7"/>
          <p:cNvSpPr>
            <a:spLocks/>
          </p:cNvSpPr>
          <p:nvPr/>
        </p:nvSpPr>
        <p:spPr bwMode="auto">
          <a:xfrm rot="16472112" flipH="1">
            <a:off x="2329605" y="-628029"/>
            <a:ext cx="371253" cy="40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6" y="193"/>
              </a:cxn>
              <a:cxn ang="0">
                <a:pos x="1040" y="314"/>
              </a:cxn>
              <a:cxn ang="0">
                <a:pos x="1524" y="435"/>
              </a:cxn>
              <a:cxn ang="0">
                <a:pos x="2032" y="580"/>
              </a:cxn>
              <a:cxn ang="0">
                <a:pos x="2419" y="822"/>
              </a:cxn>
              <a:cxn ang="0">
                <a:pos x="2574" y="1006"/>
              </a:cxn>
              <a:cxn ang="0">
                <a:pos x="2564" y="1258"/>
              </a:cxn>
              <a:cxn ang="0">
                <a:pos x="2334" y="1380"/>
              </a:cxn>
              <a:cxn ang="0">
                <a:pos x="1887" y="1330"/>
              </a:cxn>
              <a:cxn ang="0">
                <a:pos x="1379" y="1016"/>
              </a:cxn>
              <a:cxn ang="0">
                <a:pos x="943" y="653"/>
              </a:cxn>
              <a:cxn ang="0">
                <a:pos x="337" y="218"/>
              </a:cxn>
              <a:cxn ang="0">
                <a:pos x="0" y="0"/>
              </a:cxn>
            </a:cxnLst>
            <a:rect l="0" t="0" r="r" b="b"/>
            <a:pathLst>
              <a:path w="2604" h="1392">
                <a:moveTo>
                  <a:pt x="0" y="0"/>
                </a:moveTo>
                <a:cubicBezTo>
                  <a:pt x="24" y="4"/>
                  <a:pt x="383" y="141"/>
                  <a:pt x="556" y="193"/>
                </a:cubicBezTo>
                <a:cubicBezTo>
                  <a:pt x="729" y="245"/>
                  <a:pt x="879" y="274"/>
                  <a:pt x="1040" y="314"/>
                </a:cubicBezTo>
                <a:cubicBezTo>
                  <a:pt x="1201" y="354"/>
                  <a:pt x="1359" y="391"/>
                  <a:pt x="1524" y="435"/>
                </a:cubicBezTo>
                <a:cubicBezTo>
                  <a:pt x="1689" y="479"/>
                  <a:pt x="1883" y="516"/>
                  <a:pt x="2032" y="580"/>
                </a:cubicBezTo>
                <a:cubicBezTo>
                  <a:pt x="2181" y="644"/>
                  <a:pt x="2329" y="751"/>
                  <a:pt x="2419" y="822"/>
                </a:cubicBezTo>
                <a:cubicBezTo>
                  <a:pt x="2509" y="893"/>
                  <a:pt x="2550" y="933"/>
                  <a:pt x="2574" y="1006"/>
                </a:cubicBezTo>
                <a:cubicBezTo>
                  <a:pt x="2598" y="1079"/>
                  <a:pt x="2604" y="1196"/>
                  <a:pt x="2564" y="1258"/>
                </a:cubicBezTo>
                <a:cubicBezTo>
                  <a:pt x="2524" y="1320"/>
                  <a:pt x="2447" y="1368"/>
                  <a:pt x="2334" y="1380"/>
                </a:cubicBezTo>
                <a:cubicBezTo>
                  <a:pt x="2221" y="1392"/>
                  <a:pt x="2046" y="1391"/>
                  <a:pt x="1887" y="1330"/>
                </a:cubicBezTo>
                <a:cubicBezTo>
                  <a:pt x="1728" y="1269"/>
                  <a:pt x="1536" y="1129"/>
                  <a:pt x="1379" y="1016"/>
                </a:cubicBezTo>
                <a:cubicBezTo>
                  <a:pt x="1222" y="903"/>
                  <a:pt x="1117" y="786"/>
                  <a:pt x="943" y="653"/>
                </a:cubicBezTo>
                <a:cubicBezTo>
                  <a:pt x="769" y="520"/>
                  <a:pt x="494" y="327"/>
                  <a:pt x="337" y="218"/>
                </a:cubicBezTo>
                <a:cubicBezTo>
                  <a:pt x="180" y="109"/>
                  <a:pt x="70" y="45"/>
                  <a:pt x="0" y="0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  <a:alpha val="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lIns="20967" tIns="10484" rIns="20967" bIns="10484">
            <a:prstTxWarp prst="textNoShape">
              <a:avLst/>
            </a:prstTxWarp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endParaRPr lang="en-US" sz="500">
              <a:solidFill>
                <a:srgbClr val="FFFFFF"/>
              </a:solidFill>
              <a:latin typeface="Verdana" charset="0"/>
              <a:ea typeface="ＭＳ Ｐゴシック"/>
              <a:cs typeface="ＭＳ Ｐゴシック" charset="0"/>
            </a:endParaRPr>
          </a:p>
        </p:txBody>
      </p:sp>
      <p:sp>
        <p:nvSpPr>
          <p:cNvPr id="54" name="Rectangle 53"/>
          <p:cNvSpPr/>
          <p:nvPr/>
        </p:nvSpPr>
        <p:spPr>
          <a:xfrm rot="3083479">
            <a:off x="7018450" y="3962462"/>
            <a:ext cx="449529" cy="2719318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 rot="3083479">
            <a:off x="4975416" y="4479677"/>
            <a:ext cx="257544" cy="1064512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409970" y="311184"/>
            <a:ext cx="1117023" cy="344336"/>
          </a:xfrm>
          <a:prstGeom prst="rect">
            <a:avLst/>
          </a:prstGeom>
          <a:noFill/>
        </p:spPr>
        <p:txBody>
          <a:bodyPr wrap="square" lIns="20966" tIns="10483" rIns="20966" bIns="10483" rtlCol="0">
            <a:spAutoFit/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r>
              <a:rPr lang="en-US" sz="1050" i="1" dirty="0">
                <a:solidFill>
                  <a:srgbClr val="FFFFFF"/>
                </a:solidFill>
                <a:latin typeface="Symbol" charset="2"/>
                <a:ea typeface="ＭＳ Ｐゴシック"/>
                <a:cs typeface="Symbol" charset="2"/>
              </a:rPr>
              <a:t>g</a:t>
            </a:r>
            <a:r>
              <a:rPr lang="en-US" sz="1050" i="1" dirty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-ray enters the atmosphere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448607" y="1064499"/>
            <a:ext cx="1741460" cy="175059"/>
          </a:xfrm>
          <a:prstGeom prst="rect">
            <a:avLst/>
          </a:prstGeom>
          <a:noFill/>
        </p:spPr>
        <p:txBody>
          <a:bodyPr wrap="square" lIns="20966" tIns="10483" rIns="20966" bIns="10483" rtlCol="0">
            <a:spAutoFit/>
          </a:bodyPr>
          <a:lstStyle/>
          <a:p>
            <a:pPr algn="r" defTabSz="209672" fontAlgn="base">
              <a:spcBef>
                <a:spcPct val="0"/>
              </a:spcBef>
              <a:spcAft>
                <a:spcPct val="0"/>
              </a:spcAft>
            </a:pPr>
            <a:r>
              <a:rPr lang="en-US" sz="1000" i="1" dirty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Electromagnetic cascade</a:t>
            </a:r>
          </a:p>
        </p:txBody>
      </p:sp>
      <p:sp>
        <p:nvSpPr>
          <p:cNvPr id="61" name="Line 23"/>
          <p:cNvSpPr>
            <a:spLocks noChangeShapeType="1"/>
          </p:cNvSpPr>
          <p:nvPr/>
        </p:nvSpPr>
        <p:spPr bwMode="auto">
          <a:xfrm flipH="1">
            <a:off x="2095499" y="3776133"/>
            <a:ext cx="1494367" cy="960967"/>
          </a:xfrm>
          <a:prstGeom prst="line">
            <a:avLst/>
          </a:prstGeom>
          <a:noFill/>
          <a:ln w="38100" cmpd="sng">
            <a:solidFill>
              <a:srgbClr val="FFFFFF"/>
            </a:solidFill>
            <a:round/>
            <a:headEnd/>
            <a:tailEnd type="triangle" w="lg" len="lg"/>
          </a:ln>
        </p:spPr>
        <p:txBody>
          <a:bodyPr lIns="20967" tIns="10484" rIns="20967" bIns="10484">
            <a:prstTxWarp prst="textNoShape">
              <a:avLst/>
            </a:prstTxWarp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374798" y="5603095"/>
            <a:ext cx="1887816" cy="182753"/>
          </a:xfrm>
          <a:prstGeom prst="rect">
            <a:avLst/>
          </a:prstGeom>
          <a:noFill/>
        </p:spPr>
        <p:txBody>
          <a:bodyPr wrap="square" lIns="20966" tIns="10483" rIns="20966" bIns="10483" rtlCol="0">
            <a:spAutoFit/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r>
              <a:rPr lang="en-US" sz="1050" i="1" dirty="0" smtClean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10 </a:t>
            </a:r>
            <a:r>
              <a:rPr lang="en-US" sz="1050" i="1" dirty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nanosecond </a:t>
            </a:r>
            <a:r>
              <a:rPr lang="en-US" sz="1050" i="1" dirty="0" smtClean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snapshot</a:t>
            </a:r>
            <a:endParaRPr lang="en-US" sz="1050" i="1" dirty="0">
              <a:solidFill>
                <a:srgbClr val="FFFFFF"/>
              </a:solidFill>
              <a:latin typeface="Helvetica Neue"/>
              <a:ea typeface="ＭＳ Ｐゴシック"/>
              <a:cs typeface="Helvetica Neue"/>
            </a:endParaRPr>
          </a:p>
        </p:txBody>
      </p:sp>
      <p:sp>
        <p:nvSpPr>
          <p:cNvPr id="67" name="Rectangle 66"/>
          <p:cNvSpPr/>
          <p:nvPr/>
        </p:nvSpPr>
        <p:spPr>
          <a:xfrm rot="3083479">
            <a:off x="4585043" y="4236489"/>
            <a:ext cx="251302" cy="1507521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1897182" y="-358216"/>
            <a:ext cx="6535305" cy="8946792"/>
            <a:chOff x="1897182" y="-358216"/>
            <a:chExt cx="6535305" cy="8946792"/>
          </a:xfrm>
        </p:grpSpPr>
        <p:sp>
          <p:nvSpPr>
            <p:cNvPr id="66" name="AutoShape 9"/>
            <p:cNvSpPr>
              <a:spLocks noChangeArrowheads="1"/>
            </p:cNvSpPr>
            <p:nvPr/>
          </p:nvSpPr>
          <p:spPr bwMode="auto">
            <a:xfrm rot="19524380">
              <a:off x="2086452" y="-358216"/>
              <a:ext cx="6346035" cy="8946792"/>
            </a:xfrm>
            <a:prstGeom prst="triangle">
              <a:avLst>
                <a:gd name="adj" fmla="val 48440"/>
              </a:avLst>
            </a:prstGeom>
            <a:gradFill flip="none" rotWithShape="1">
              <a:gsLst>
                <a:gs pos="16000">
                  <a:srgbClr val="3366FF">
                    <a:alpha val="56000"/>
                  </a:srgbClr>
                </a:gs>
                <a:gs pos="100000">
                  <a:srgbClr val="000090">
                    <a:alpha val="19000"/>
                  </a:srgbClr>
                </a:gs>
              </a:gsLst>
              <a:lin ang="5400000" scaled="0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5" tIns="45718" rIns="91435" bIns="45718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FFFFFF"/>
                </a:solidFill>
                <a:latin typeface="Verdana" charset="0"/>
                <a:ea typeface="ＭＳ Ｐゴシック"/>
                <a:cs typeface="ＭＳ Ｐゴシック" charset="0"/>
              </a:endParaRPr>
            </a:p>
          </p:txBody>
        </p:sp>
        <p:grpSp>
          <p:nvGrpSpPr>
            <p:cNvPr id="57" name="Group 5"/>
            <p:cNvGrpSpPr>
              <a:grpSpLocks/>
            </p:cNvGrpSpPr>
            <p:nvPr/>
          </p:nvGrpSpPr>
          <p:grpSpPr bwMode="auto">
            <a:xfrm rot="1641969">
              <a:off x="1897182" y="445570"/>
              <a:ext cx="2233018" cy="1209184"/>
              <a:chOff x="-168" y="153"/>
              <a:chExt cx="3214" cy="1755"/>
            </a:xfrm>
          </p:grpSpPr>
          <p:sp>
            <p:nvSpPr>
              <p:cNvPr id="58" name="Line 6"/>
              <p:cNvSpPr>
                <a:spLocks noChangeShapeType="1"/>
              </p:cNvSpPr>
              <p:nvPr/>
            </p:nvSpPr>
            <p:spPr bwMode="auto">
              <a:xfrm>
                <a:off x="-168" y="153"/>
                <a:ext cx="954" cy="493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2096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500">
                  <a:solidFill>
                    <a:srgbClr val="FFFFFF"/>
                  </a:solidFill>
                  <a:latin typeface="Verdana" charset="0"/>
                  <a:ea typeface="ＭＳ Ｐゴシック"/>
                  <a:cs typeface="ＭＳ Ｐゴシック" charset="0"/>
                </a:endParaRPr>
              </a:p>
            </p:txBody>
          </p:sp>
          <p:sp>
            <p:nvSpPr>
              <p:cNvPr id="59" name="Freeform 7"/>
              <p:cNvSpPr>
                <a:spLocks/>
              </p:cNvSpPr>
              <p:nvPr/>
            </p:nvSpPr>
            <p:spPr bwMode="auto">
              <a:xfrm rot="96835">
                <a:off x="442" y="516"/>
                <a:ext cx="2604" cy="13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6" y="193"/>
                  </a:cxn>
                  <a:cxn ang="0">
                    <a:pos x="1040" y="314"/>
                  </a:cxn>
                  <a:cxn ang="0">
                    <a:pos x="1524" y="435"/>
                  </a:cxn>
                  <a:cxn ang="0">
                    <a:pos x="2032" y="580"/>
                  </a:cxn>
                  <a:cxn ang="0">
                    <a:pos x="2419" y="822"/>
                  </a:cxn>
                  <a:cxn ang="0">
                    <a:pos x="2574" y="1006"/>
                  </a:cxn>
                  <a:cxn ang="0">
                    <a:pos x="2564" y="1258"/>
                  </a:cxn>
                  <a:cxn ang="0">
                    <a:pos x="2334" y="1380"/>
                  </a:cxn>
                  <a:cxn ang="0">
                    <a:pos x="1887" y="1330"/>
                  </a:cxn>
                  <a:cxn ang="0">
                    <a:pos x="1379" y="1016"/>
                  </a:cxn>
                  <a:cxn ang="0">
                    <a:pos x="943" y="653"/>
                  </a:cxn>
                  <a:cxn ang="0">
                    <a:pos x="337" y="218"/>
                  </a:cxn>
                  <a:cxn ang="0">
                    <a:pos x="0" y="0"/>
                  </a:cxn>
                </a:cxnLst>
                <a:rect l="0" t="0" r="r" b="b"/>
                <a:pathLst>
                  <a:path w="2604" h="1392">
                    <a:moveTo>
                      <a:pt x="0" y="0"/>
                    </a:moveTo>
                    <a:cubicBezTo>
                      <a:pt x="24" y="4"/>
                      <a:pt x="383" y="141"/>
                      <a:pt x="556" y="193"/>
                    </a:cubicBezTo>
                    <a:cubicBezTo>
                      <a:pt x="729" y="245"/>
                      <a:pt x="879" y="274"/>
                      <a:pt x="1040" y="314"/>
                    </a:cubicBezTo>
                    <a:cubicBezTo>
                      <a:pt x="1201" y="354"/>
                      <a:pt x="1359" y="391"/>
                      <a:pt x="1524" y="435"/>
                    </a:cubicBezTo>
                    <a:cubicBezTo>
                      <a:pt x="1689" y="479"/>
                      <a:pt x="1883" y="516"/>
                      <a:pt x="2032" y="580"/>
                    </a:cubicBezTo>
                    <a:cubicBezTo>
                      <a:pt x="2181" y="644"/>
                      <a:pt x="2329" y="751"/>
                      <a:pt x="2419" y="822"/>
                    </a:cubicBezTo>
                    <a:cubicBezTo>
                      <a:pt x="2509" y="893"/>
                      <a:pt x="2550" y="933"/>
                      <a:pt x="2574" y="1006"/>
                    </a:cubicBezTo>
                    <a:cubicBezTo>
                      <a:pt x="2598" y="1079"/>
                      <a:pt x="2604" y="1196"/>
                      <a:pt x="2564" y="1258"/>
                    </a:cubicBezTo>
                    <a:cubicBezTo>
                      <a:pt x="2524" y="1320"/>
                      <a:pt x="2447" y="1368"/>
                      <a:pt x="2334" y="1380"/>
                    </a:cubicBezTo>
                    <a:cubicBezTo>
                      <a:pt x="2221" y="1392"/>
                      <a:pt x="2046" y="1391"/>
                      <a:pt x="1887" y="1330"/>
                    </a:cubicBezTo>
                    <a:cubicBezTo>
                      <a:pt x="1728" y="1269"/>
                      <a:pt x="1536" y="1129"/>
                      <a:pt x="1379" y="1016"/>
                    </a:cubicBezTo>
                    <a:cubicBezTo>
                      <a:pt x="1222" y="903"/>
                      <a:pt x="1117" y="786"/>
                      <a:pt x="943" y="653"/>
                    </a:cubicBezTo>
                    <a:cubicBezTo>
                      <a:pt x="769" y="520"/>
                      <a:pt x="494" y="327"/>
                      <a:pt x="337" y="218"/>
                    </a:cubicBezTo>
                    <a:cubicBezTo>
                      <a:pt x="180" y="109"/>
                      <a:pt x="70" y="45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  <a:alpha val="0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2096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500">
                  <a:solidFill>
                    <a:srgbClr val="FFFFFF"/>
                  </a:solidFill>
                  <a:latin typeface="Verdana" charset="0"/>
                  <a:ea typeface="ＭＳ Ｐゴシック"/>
                  <a:cs typeface="ＭＳ Ｐゴシック" charset="0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43582" y="-6226"/>
            <a:ext cx="2063679" cy="1027184"/>
            <a:chOff x="49808" y="31124"/>
            <a:chExt cx="2063679" cy="1027184"/>
          </a:xfrm>
        </p:grpSpPr>
        <p:cxnSp>
          <p:nvCxnSpPr>
            <p:cNvPr id="70" name="Straight Connector 69"/>
            <p:cNvCxnSpPr/>
            <p:nvPr userDrawn="1"/>
          </p:nvCxnSpPr>
          <p:spPr bwMode="auto">
            <a:xfrm flipH="1">
              <a:off x="143191" y="93381"/>
              <a:ext cx="6226" cy="952478"/>
            </a:xfrm>
            <a:prstGeom prst="line">
              <a:avLst/>
            </a:prstGeom>
            <a:solidFill>
              <a:srgbClr val="00B8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 userDrawn="1"/>
          </p:nvCxnSpPr>
          <p:spPr bwMode="auto">
            <a:xfrm>
              <a:off x="146176" y="90146"/>
              <a:ext cx="1796244" cy="3234"/>
            </a:xfrm>
            <a:prstGeom prst="line">
              <a:avLst/>
            </a:prstGeom>
            <a:solidFill>
              <a:srgbClr val="00B8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2" name="Rectangle 71"/>
            <p:cNvSpPr/>
            <p:nvPr userDrawn="1"/>
          </p:nvSpPr>
          <p:spPr bwMode="auto">
            <a:xfrm rot="16200000">
              <a:off x="-261455" y="554052"/>
              <a:ext cx="815519" cy="192994"/>
            </a:xfrm>
            <a:prstGeom prst="rect">
              <a:avLst/>
            </a:prstGeom>
            <a:gradFill flip="none" rotWithShape="1">
              <a:gsLst>
                <a:gs pos="0">
                  <a:srgbClr val="000000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3" name="Rectangle 72"/>
            <p:cNvSpPr/>
            <p:nvPr userDrawn="1"/>
          </p:nvSpPr>
          <p:spPr bwMode="auto">
            <a:xfrm rot="10800000">
              <a:off x="703504" y="31124"/>
              <a:ext cx="1409983" cy="136959"/>
            </a:xfrm>
            <a:prstGeom prst="rect">
              <a:avLst/>
            </a:prstGeom>
            <a:gradFill flip="none" rotWithShape="1">
              <a:gsLst>
                <a:gs pos="0">
                  <a:srgbClr val="000000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solidFill>
                    <a:srgbClr val="000000"/>
                  </a:solidFill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74" name="Oval 22"/>
          <p:cNvSpPr>
            <a:spLocks noChangeAspect="1" noChangeArrowheads="1"/>
          </p:cNvSpPr>
          <p:nvPr/>
        </p:nvSpPr>
        <p:spPr bwMode="auto">
          <a:xfrm>
            <a:off x="5934502" y="183339"/>
            <a:ext cx="2752297" cy="2822332"/>
          </a:xfrm>
          <a:prstGeom prst="ellipse">
            <a:avLst/>
          </a:prstGeom>
          <a:gradFill flip="none" rotWithShape="1">
            <a:gsLst>
              <a:gs pos="16000">
                <a:srgbClr val="3366FF">
                  <a:alpha val="56000"/>
                </a:srgbClr>
              </a:gs>
              <a:gs pos="100000">
                <a:srgbClr val="000090">
                  <a:alpha val="19000"/>
                </a:srgbClr>
              </a:gs>
            </a:gsLst>
            <a:lin ang="0" scaled="1"/>
            <a:tileRect/>
          </a:gradFill>
          <a:ln w="38100" cmpd="sng">
            <a:solidFill>
              <a:srgbClr val="FFFFFF"/>
            </a:solidFill>
            <a:round/>
            <a:headEnd/>
            <a:tailEnd/>
          </a:ln>
        </p:spPr>
        <p:txBody>
          <a:bodyPr wrap="none" lIns="20967" tIns="10484" rIns="20967" bIns="10484" anchor="ctr">
            <a:prstTxWarp prst="textNoShape">
              <a:avLst/>
            </a:prstTxWarp>
          </a:bodyPr>
          <a:lstStyle/>
          <a:p>
            <a:pPr algn="ctr" defTabSz="209672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pic>
        <p:nvPicPr>
          <p:cNvPr id="75" name="Picture 74" descr="Untitled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15" b="7952"/>
          <a:stretch/>
        </p:blipFill>
        <p:spPr>
          <a:xfrm>
            <a:off x="5964764" y="127000"/>
            <a:ext cx="2547891" cy="2785533"/>
          </a:xfrm>
          <a:prstGeom prst="rect">
            <a:avLst/>
          </a:prstGeom>
        </p:spPr>
      </p:pic>
      <p:sp>
        <p:nvSpPr>
          <p:cNvPr id="62" name="Oval 61"/>
          <p:cNvSpPr>
            <a:spLocks noChangeAspect="1"/>
          </p:cNvSpPr>
          <p:nvPr/>
        </p:nvSpPr>
        <p:spPr>
          <a:xfrm>
            <a:off x="3546065" y="3475572"/>
            <a:ext cx="358811" cy="366582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US"/>
          </a:p>
        </p:txBody>
      </p:sp>
      <p:sp>
        <p:nvSpPr>
          <p:cNvPr id="76" name="Line 23"/>
          <p:cNvSpPr>
            <a:spLocks noChangeShapeType="1"/>
          </p:cNvSpPr>
          <p:nvPr/>
        </p:nvSpPr>
        <p:spPr bwMode="auto">
          <a:xfrm flipV="1">
            <a:off x="3369731" y="1244600"/>
            <a:ext cx="2616201" cy="93133"/>
          </a:xfrm>
          <a:prstGeom prst="line">
            <a:avLst/>
          </a:prstGeom>
          <a:noFill/>
          <a:ln w="38100" cmpd="sng">
            <a:solidFill>
              <a:srgbClr val="FFFFFF"/>
            </a:solidFill>
            <a:round/>
            <a:headEnd/>
            <a:tailEnd type="triangle" w="lg" len="lg"/>
          </a:ln>
        </p:spPr>
        <p:txBody>
          <a:bodyPr lIns="20967" tIns="10484" rIns="20967" bIns="10484">
            <a:prstTxWarp prst="textNoShape">
              <a:avLst/>
            </a:prstTxWarp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592233" y="5833375"/>
            <a:ext cx="3060700" cy="190450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/>
          <a:p>
            <a:pPr algn="r"/>
            <a:r>
              <a:rPr lang="en-US" sz="1100" i="1" dirty="0" smtClean="0">
                <a:solidFill>
                  <a:srgbClr val="FFFFFF"/>
                </a:solidFill>
                <a:latin typeface="Helvetica Neue"/>
                <a:cs typeface="Helvetica Neue"/>
              </a:rPr>
              <a:t>0.1 </a:t>
            </a:r>
            <a:r>
              <a:rPr lang="en-US" sz="1100" i="1" dirty="0">
                <a:solidFill>
                  <a:srgbClr val="FFFFFF"/>
                </a:solidFill>
                <a:latin typeface="Helvetica Neue"/>
                <a:cs typeface="Helvetica Neue"/>
              </a:rPr>
              <a:t>km</a:t>
            </a:r>
            <a:r>
              <a:rPr lang="en-US" sz="1100" i="1" baseline="30000" dirty="0">
                <a:solidFill>
                  <a:srgbClr val="FFFFFF"/>
                </a:solidFill>
                <a:latin typeface="Helvetica Neue"/>
                <a:cs typeface="Helvetica Neue"/>
              </a:rPr>
              <a:t>2</a:t>
            </a:r>
            <a:r>
              <a:rPr lang="en-US" sz="1100" i="1" dirty="0">
                <a:solidFill>
                  <a:srgbClr val="FFFFFF"/>
                </a:solidFill>
                <a:latin typeface="Helvetica Neue"/>
                <a:cs typeface="Helvetica Neue"/>
              </a:rPr>
              <a:t> </a:t>
            </a:r>
            <a:r>
              <a:rPr lang="en-US" sz="1100" i="1" dirty="0" smtClean="0">
                <a:solidFill>
                  <a:srgbClr val="FFFFFF"/>
                </a:solidFill>
                <a:latin typeface="Helvetica Neue"/>
                <a:cs typeface="Helvetica Neue"/>
              </a:rPr>
              <a:t>“light pool”,  </a:t>
            </a:r>
            <a:r>
              <a:rPr lang="en-US" sz="1100" i="1" dirty="0">
                <a:solidFill>
                  <a:srgbClr val="FFFFFF"/>
                </a:solidFill>
                <a:latin typeface="Helvetica Neue"/>
                <a:cs typeface="Helvetica Neue"/>
              </a:rPr>
              <a:t>a few photons per m</a:t>
            </a:r>
            <a:r>
              <a:rPr lang="en-US" sz="1100" i="1" baseline="30000" dirty="0">
                <a:solidFill>
                  <a:srgbClr val="FFFFFF"/>
                </a:solidFill>
                <a:latin typeface="Helvetica Neue"/>
                <a:cs typeface="Helvetica Neue"/>
              </a:rPr>
              <a:t>2</a:t>
            </a:r>
            <a:r>
              <a:rPr lang="en-US" sz="1100" i="1" dirty="0">
                <a:solidFill>
                  <a:srgbClr val="FFFFFF"/>
                </a:solidFill>
                <a:latin typeface="Helvetica Neue"/>
                <a:cs typeface="Helvetica Neue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0995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63914-2560x160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8" t="29259" r="12942"/>
          <a:stretch/>
        </p:blipFill>
        <p:spPr>
          <a:xfrm>
            <a:off x="0" y="-134706"/>
            <a:ext cx="9044668" cy="55752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58278" y="4714724"/>
            <a:ext cx="6895845" cy="1558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9144000" cy="2109793"/>
          </a:xfrm>
          <a:prstGeom prst="rect">
            <a:avLst/>
          </a:prstGeom>
          <a:gradFill flip="none" rotWithShape="1">
            <a:gsLst>
              <a:gs pos="7300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  <a:gs pos="0">
                <a:schemeClr val="tx1">
                  <a:lumMod val="50000"/>
                </a:schemeClr>
              </a:gs>
              <a:gs pos="41000">
                <a:schemeClr val="tx1">
                  <a:lumMod val="50000"/>
                </a:schemeClr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2622509" y="5691883"/>
            <a:ext cx="4595431" cy="866558"/>
            <a:chOff x="823" y="2877"/>
            <a:chExt cx="4589" cy="847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4082" y="2877"/>
              <a:ext cx="1330" cy="814"/>
              <a:chOff x="4082" y="2877"/>
              <a:chExt cx="1330" cy="814"/>
            </a:xfrm>
          </p:grpSpPr>
          <p:sp>
            <p:nvSpPr>
              <p:cNvPr id="17" name="AutoShape 11"/>
              <p:cNvSpPr>
                <a:spLocks noChangeArrowheads="1"/>
              </p:cNvSpPr>
              <p:nvPr/>
            </p:nvSpPr>
            <p:spPr bwMode="auto">
              <a:xfrm>
                <a:off x="4082" y="2877"/>
                <a:ext cx="1331" cy="815"/>
              </a:xfrm>
              <a:prstGeom prst="roundRect">
                <a:avLst>
                  <a:gd name="adj" fmla="val 120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defTabSz="209672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en-GB" sz="1100">
                  <a:solidFill>
                    <a:srgbClr val="FFFFFF"/>
                  </a:solidFill>
                  <a:latin typeface="Helvetica Neue"/>
                  <a:ea typeface="ＭＳ Ｐゴシック" pitchFamily="-1" charset="-128"/>
                  <a:cs typeface="Helvetica Neue"/>
                </a:endParaRPr>
              </a:p>
            </p:txBody>
          </p:sp>
          <p:sp>
            <p:nvSpPr>
              <p:cNvPr id="18" name="AutoShape 12"/>
              <p:cNvSpPr>
                <a:spLocks noChangeArrowheads="1"/>
              </p:cNvSpPr>
              <p:nvPr/>
            </p:nvSpPr>
            <p:spPr bwMode="auto">
              <a:xfrm>
                <a:off x="4082" y="2878"/>
                <a:ext cx="1331" cy="815"/>
              </a:xfrm>
              <a:prstGeom prst="roundRect">
                <a:avLst>
                  <a:gd name="adj" fmla="val 120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defTabSz="209672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en-GB" sz="1100">
                  <a:solidFill>
                    <a:srgbClr val="FFFFFF"/>
                  </a:solidFill>
                  <a:latin typeface="Helvetica Neue"/>
                  <a:ea typeface="ＭＳ Ｐゴシック" pitchFamily="-1" charset="-128"/>
                  <a:cs typeface="Helvetica Neue"/>
                </a:endParaRPr>
              </a:p>
            </p:txBody>
          </p:sp>
        </p:grpSp>
        <p:grpSp>
          <p:nvGrpSpPr>
            <p:cNvPr id="12" name="Group 13"/>
            <p:cNvGrpSpPr>
              <a:grpSpLocks/>
            </p:cNvGrpSpPr>
            <p:nvPr/>
          </p:nvGrpSpPr>
          <p:grpSpPr bwMode="auto">
            <a:xfrm>
              <a:off x="823" y="3495"/>
              <a:ext cx="1198" cy="229"/>
              <a:chOff x="823" y="3495"/>
              <a:chExt cx="1198" cy="229"/>
            </a:xfrm>
          </p:grpSpPr>
          <p:sp>
            <p:nvSpPr>
              <p:cNvPr id="13" name="Line 14"/>
              <p:cNvSpPr>
                <a:spLocks noChangeShapeType="1"/>
              </p:cNvSpPr>
              <p:nvPr/>
            </p:nvSpPr>
            <p:spPr bwMode="auto">
              <a:xfrm>
                <a:off x="823" y="3703"/>
                <a:ext cx="1199" cy="1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2096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rgbClr val="FFFFFF"/>
                  </a:solidFill>
                  <a:latin typeface="Helvetica Neue"/>
                  <a:ea typeface="ＭＳ Ｐゴシック" pitchFamily="-1" charset="-128"/>
                  <a:cs typeface="Helvetica Neue"/>
                </a:endParaRPr>
              </a:p>
            </p:txBody>
          </p:sp>
          <p:grpSp>
            <p:nvGrpSpPr>
              <p:cNvPr id="14" name="Group 15"/>
              <p:cNvGrpSpPr>
                <a:grpSpLocks/>
              </p:cNvGrpSpPr>
              <p:nvPr/>
            </p:nvGrpSpPr>
            <p:grpSpPr bwMode="auto">
              <a:xfrm>
                <a:off x="1073" y="3495"/>
                <a:ext cx="646" cy="229"/>
                <a:chOff x="1073" y="3495"/>
                <a:chExt cx="646" cy="229"/>
              </a:xfrm>
            </p:grpSpPr>
            <p:sp>
              <p:nvSpPr>
                <p:cNvPr id="15" name="AutoShape 16"/>
                <p:cNvSpPr>
                  <a:spLocks noChangeArrowheads="1"/>
                </p:cNvSpPr>
                <p:nvPr/>
              </p:nvSpPr>
              <p:spPr bwMode="auto">
                <a:xfrm>
                  <a:off x="1073" y="3495"/>
                  <a:ext cx="647" cy="230"/>
                </a:xfrm>
                <a:prstGeom prst="roundRect">
                  <a:avLst>
                    <a:gd name="adj" fmla="val 431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defTabSz="209672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</a:pPr>
                  <a:endParaRPr lang="en-GB" sz="1100">
                    <a:solidFill>
                      <a:srgbClr val="FFFFFF"/>
                    </a:solidFill>
                    <a:latin typeface="Helvetica Neue"/>
                    <a:ea typeface="ＭＳ Ｐゴシック" pitchFamily="-1" charset="-128"/>
                    <a:cs typeface="Helvetica Neue"/>
                  </a:endParaRPr>
                </a:p>
              </p:txBody>
            </p:sp>
            <p:sp>
              <p:nvSpPr>
                <p:cNvPr id="16" name="AutoShape 17"/>
                <p:cNvSpPr>
                  <a:spLocks noChangeArrowheads="1"/>
                </p:cNvSpPr>
                <p:nvPr/>
              </p:nvSpPr>
              <p:spPr bwMode="auto">
                <a:xfrm>
                  <a:off x="1073" y="3495"/>
                  <a:ext cx="647" cy="230"/>
                </a:xfrm>
                <a:prstGeom prst="roundRect">
                  <a:avLst>
                    <a:gd name="adj" fmla="val 431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prstTxWarp prst="textNoShape">
                    <a:avLst/>
                  </a:prstTxWarp>
                </a:bodyPr>
                <a:lstStyle/>
                <a:p>
                  <a:pPr fontAlgn="base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tabLst>
                      <a:tab pos="0" algn="l"/>
                      <a:tab pos="102652" algn="l"/>
                      <a:tab pos="205668" algn="l"/>
                      <a:tab pos="308684" algn="l"/>
                      <a:tab pos="411700" algn="l"/>
                      <a:tab pos="514715" algn="l"/>
                      <a:tab pos="617731" algn="l"/>
                      <a:tab pos="720747" algn="l"/>
                      <a:tab pos="823763" algn="l"/>
                      <a:tab pos="926779" algn="l"/>
                      <a:tab pos="1029795" algn="l"/>
                      <a:tab pos="1132811" algn="l"/>
                      <a:tab pos="1235827" algn="l"/>
                      <a:tab pos="1338843" algn="l"/>
                      <a:tab pos="1441859" algn="l"/>
                      <a:tab pos="1544874" algn="l"/>
                      <a:tab pos="1647890" algn="l"/>
                      <a:tab pos="1750906" algn="l"/>
                      <a:tab pos="1853922" algn="l"/>
                      <a:tab pos="1956938" algn="l"/>
                      <a:tab pos="2059954" algn="l"/>
                    </a:tabLst>
                  </a:pPr>
                  <a:r>
                    <a:rPr lang="en-GB" sz="1100" b="1">
                      <a:solidFill>
                        <a:srgbClr val="000000"/>
                      </a:solidFill>
                      <a:latin typeface="Helvetica Neue"/>
                      <a:ea typeface="ＭＳ Ｐゴシック" pitchFamily="-1" charset="-128"/>
                      <a:cs typeface="Helvetica Neue"/>
                    </a:rPr>
                    <a:t>~ 120 m</a:t>
                  </a:r>
                </a:p>
              </p:txBody>
            </p:sp>
          </p:grpSp>
        </p:grpSp>
      </p:grpSp>
      <p:pic>
        <p:nvPicPr>
          <p:cNvPr id="2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6083" y="4301747"/>
            <a:ext cx="2282933" cy="24026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" name="Freeform 19"/>
          <p:cNvSpPr>
            <a:spLocks noChangeAspect="1" noChangeArrowheads="1"/>
          </p:cNvSpPr>
          <p:nvPr/>
        </p:nvSpPr>
        <p:spPr bwMode="auto">
          <a:xfrm>
            <a:off x="0" y="4148110"/>
            <a:ext cx="2646606" cy="2709890"/>
          </a:xfrm>
          <a:custGeom>
            <a:avLst/>
            <a:gdLst>
              <a:gd name="T0" fmla="*/ 2147483647 w 10976"/>
              <a:gd name="T1" fmla="*/ 0 h 11378"/>
              <a:gd name="T2" fmla="*/ 2147483647 w 10976"/>
              <a:gd name="T3" fmla="*/ 2147483647 h 11378"/>
              <a:gd name="T4" fmla="*/ 2147483647 w 10976"/>
              <a:gd name="T5" fmla="*/ 2147483647 h 11378"/>
              <a:gd name="T6" fmla="*/ 0 w 10976"/>
              <a:gd name="T7" fmla="*/ 2147483647 h 11378"/>
              <a:gd name="T8" fmla="*/ 2147483647 w 10976"/>
              <a:gd name="T9" fmla="*/ 0 h 11378"/>
              <a:gd name="T10" fmla="*/ 2147483647 w 10976"/>
              <a:gd name="T11" fmla="*/ 2147483647 h 11378"/>
              <a:gd name="T12" fmla="*/ 2147483647 w 10976"/>
              <a:gd name="T13" fmla="*/ 2147483647 h 11378"/>
              <a:gd name="T14" fmla="*/ 2147483647 w 10976"/>
              <a:gd name="T15" fmla="*/ 2147483647 h 11378"/>
              <a:gd name="T16" fmla="*/ 2147483647 w 10976"/>
              <a:gd name="T17" fmla="*/ 2147483647 h 11378"/>
              <a:gd name="T18" fmla="*/ 2147483647 w 10976"/>
              <a:gd name="T19" fmla="*/ 2147483647 h 1137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976"/>
              <a:gd name="T31" fmla="*/ 0 h 11378"/>
              <a:gd name="T32" fmla="*/ 10976 w 10976"/>
              <a:gd name="T33" fmla="*/ 11378 h 1137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976" h="11378">
                <a:moveTo>
                  <a:pt x="5488" y="0"/>
                </a:moveTo>
                <a:cubicBezTo>
                  <a:pt x="8598" y="0"/>
                  <a:pt x="10975" y="2462"/>
                  <a:pt x="10975" y="5687"/>
                </a:cubicBezTo>
                <a:cubicBezTo>
                  <a:pt x="10975" y="8912"/>
                  <a:pt x="8598" y="11377"/>
                  <a:pt x="5488" y="11377"/>
                </a:cubicBezTo>
                <a:cubicBezTo>
                  <a:pt x="2378" y="11377"/>
                  <a:pt x="0" y="8913"/>
                  <a:pt x="0" y="5687"/>
                </a:cubicBezTo>
                <a:cubicBezTo>
                  <a:pt x="0" y="2461"/>
                  <a:pt x="2377" y="0"/>
                  <a:pt x="5488" y="0"/>
                </a:cubicBezTo>
                <a:close/>
                <a:moveTo>
                  <a:pt x="5486" y="1311"/>
                </a:moveTo>
                <a:cubicBezTo>
                  <a:pt x="7879" y="1311"/>
                  <a:pt x="9714" y="3266"/>
                  <a:pt x="9714" y="5748"/>
                </a:cubicBezTo>
                <a:cubicBezTo>
                  <a:pt x="9714" y="8230"/>
                  <a:pt x="7879" y="10065"/>
                  <a:pt x="5486" y="10065"/>
                </a:cubicBezTo>
                <a:cubicBezTo>
                  <a:pt x="3093" y="10065"/>
                  <a:pt x="1265" y="8171"/>
                  <a:pt x="1265" y="5687"/>
                </a:cubicBezTo>
                <a:cubicBezTo>
                  <a:pt x="1265" y="3203"/>
                  <a:pt x="3094" y="1311"/>
                  <a:pt x="5486" y="1311"/>
                </a:cubicBezTo>
                <a:close/>
              </a:path>
            </a:pathLst>
          </a:custGeom>
          <a:solidFill>
            <a:srgbClr val="000000"/>
          </a:solidFill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lIns="20967" tIns="10484" rIns="20967" bIns="10484" anchor="ctr">
            <a:prstTxWarp prst="textNoShape">
              <a:avLst/>
            </a:prstTxWarp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endParaRPr lang="en-GB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sp>
        <p:nvSpPr>
          <p:cNvPr id="27" name="Oval 22"/>
          <p:cNvSpPr>
            <a:spLocks noChangeAspect="1" noChangeArrowheads="1"/>
          </p:cNvSpPr>
          <p:nvPr/>
        </p:nvSpPr>
        <p:spPr bwMode="auto">
          <a:xfrm>
            <a:off x="304168" y="4468263"/>
            <a:ext cx="2031169" cy="2082854"/>
          </a:xfrm>
          <a:prstGeom prst="ellipse">
            <a:avLst/>
          </a:prstGeom>
          <a:noFill/>
          <a:ln w="38100" cmpd="sng">
            <a:solidFill>
              <a:srgbClr val="FFFFFF"/>
            </a:solidFill>
            <a:round/>
            <a:headEnd/>
            <a:tailEnd/>
          </a:ln>
        </p:spPr>
        <p:txBody>
          <a:bodyPr wrap="none" lIns="20967" tIns="10484" rIns="20967" bIns="10484" anchor="ctr">
            <a:prstTxWarp prst="textNoShape">
              <a:avLst/>
            </a:prstTxWarp>
          </a:bodyPr>
          <a:lstStyle/>
          <a:p>
            <a:pPr algn="ctr" defTabSz="209672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802389" y="2862826"/>
            <a:ext cx="3342703" cy="3886854"/>
            <a:chOff x="15216946" y="23493349"/>
            <a:chExt cx="14756642" cy="16795073"/>
          </a:xfrm>
        </p:grpSpPr>
        <p:grpSp>
          <p:nvGrpSpPr>
            <p:cNvPr id="31" name="Group 30"/>
            <p:cNvGrpSpPr/>
            <p:nvPr/>
          </p:nvGrpSpPr>
          <p:grpSpPr>
            <a:xfrm>
              <a:off x="15216946" y="23493349"/>
              <a:ext cx="14756642" cy="16795073"/>
              <a:chOff x="15216946" y="23493349"/>
              <a:chExt cx="14756642" cy="16795073"/>
            </a:xfrm>
          </p:grpSpPr>
          <p:pic>
            <p:nvPicPr>
              <p:cNvPr id="34" name="Picture 33" descr="Telescope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69674" flipH="1">
                <a:off x="15216946" y="23493349"/>
                <a:ext cx="14756642" cy="16333019"/>
              </a:xfrm>
              <a:prstGeom prst="rect">
                <a:avLst/>
              </a:prstGeom>
            </p:spPr>
          </p:pic>
          <p:grpSp>
            <p:nvGrpSpPr>
              <p:cNvPr id="35" name="Group 34"/>
              <p:cNvGrpSpPr/>
              <p:nvPr/>
            </p:nvGrpSpPr>
            <p:grpSpPr>
              <a:xfrm rot="21079926">
                <a:off x="19420064" y="35059480"/>
                <a:ext cx="10214778" cy="5228942"/>
                <a:chOff x="10872302" y="36310409"/>
                <a:chExt cx="7689439" cy="4253005"/>
              </a:xfrm>
            </p:grpSpPr>
            <p:sp>
              <p:nvSpPr>
                <p:cNvPr id="36" name="Rectangle 35"/>
                <p:cNvSpPr/>
                <p:nvPr/>
              </p:nvSpPr>
              <p:spPr>
                <a:xfrm rot="6948387">
                  <a:off x="13053639" y="36696875"/>
                  <a:ext cx="1685202" cy="604787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 rot="1621549">
                  <a:off x="13377166" y="37243140"/>
                  <a:ext cx="1685202" cy="291741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 rot="3130011">
                  <a:off x="15938248" y="35372118"/>
                  <a:ext cx="1685202" cy="356178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 rot="4553485">
                  <a:off x="14518448" y="35721245"/>
                  <a:ext cx="1685202" cy="356178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2" name="Rectangle 31"/>
            <p:cNvSpPr/>
            <p:nvPr/>
          </p:nvSpPr>
          <p:spPr>
            <a:xfrm rot="4022049">
              <a:off x="24581417" y="34102780"/>
              <a:ext cx="393235" cy="18529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 rot="3552127">
              <a:off x="25595618" y="34338600"/>
              <a:ext cx="393235" cy="4736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213100" y="3523967"/>
            <a:ext cx="2048728" cy="2254533"/>
            <a:chOff x="15216946" y="23493349"/>
            <a:chExt cx="14756642" cy="16795073"/>
          </a:xfrm>
        </p:grpSpPr>
        <p:grpSp>
          <p:nvGrpSpPr>
            <p:cNvPr id="41" name="Group 40"/>
            <p:cNvGrpSpPr/>
            <p:nvPr/>
          </p:nvGrpSpPr>
          <p:grpSpPr>
            <a:xfrm>
              <a:off x="15216946" y="23493349"/>
              <a:ext cx="14756642" cy="16795073"/>
              <a:chOff x="15216946" y="23493349"/>
              <a:chExt cx="14756642" cy="16795073"/>
            </a:xfrm>
          </p:grpSpPr>
          <p:pic>
            <p:nvPicPr>
              <p:cNvPr id="44" name="Picture 43" descr="Telescope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69674" flipH="1">
                <a:off x="15216946" y="23493349"/>
                <a:ext cx="14756642" cy="16333019"/>
              </a:xfrm>
              <a:prstGeom prst="rect">
                <a:avLst/>
              </a:prstGeom>
            </p:spPr>
          </p:pic>
          <p:grpSp>
            <p:nvGrpSpPr>
              <p:cNvPr id="45" name="Group 44"/>
              <p:cNvGrpSpPr/>
              <p:nvPr/>
            </p:nvGrpSpPr>
            <p:grpSpPr>
              <a:xfrm rot="21079926">
                <a:off x="19420064" y="35059480"/>
                <a:ext cx="10214778" cy="5228942"/>
                <a:chOff x="10872302" y="36310409"/>
                <a:chExt cx="7689439" cy="4253005"/>
              </a:xfrm>
            </p:grpSpPr>
            <p:sp>
              <p:nvSpPr>
                <p:cNvPr id="46" name="Rectangle 45"/>
                <p:cNvSpPr/>
                <p:nvPr/>
              </p:nvSpPr>
              <p:spPr>
                <a:xfrm rot="6948387">
                  <a:off x="13053639" y="36696875"/>
                  <a:ext cx="1685202" cy="604787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 rot="1621549">
                  <a:off x="13377166" y="37243140"/>
                  <a:ext cx="1685202" cy="291741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 rot="3130011">
                  <a:off x="15938248" y="35372118"/>
                  <a:ext cx="1685202" cy="356178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 rot="4553485">
                  <a:off x="14521330" y="35700824"/>
                  <a:ext cx="1685202" cy="356178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2" name="Rectangle 41"/>
            <p:cNvSpPr/>
            <p:nvPr/>
          </p:nvSpPr>
          <p:spPr>
            <a:xfrm rot="4022049">
              <a:off x="24581417" y="34102780"/>
              <a:ext cx="393235" cy="18529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 rot="3552127">
              <a:off x="25595618" y="34338600"/>
              <a:ext cx="393235" cy="4736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Freeform 7"/>
          <p:cNvSpPr>
            <a:spLocks/>
          </p:cNvSpPr>
          <p:nvPr/>
        </p:nvSpPr>
        <p:spPr bwMode="auto">
          <a:xfrm rot="16472112" flipH="1">
            <a:off x="2329605" y="-628029"/>
            <a:ext cx="371253" cy="40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6" y="193"/>
              </a:cxn>
              <a:cxn ang="0">
                <a:pos x="1040" y="314"/>
              </a:cxn>
              <a:cxn ang="0">
                <a:pos x="1524" y="435"/>
              </a:cxn>
              <a:cxn ang="0">
                <a:pos x="2032" y="580"/>
              </a:cxn>
              <a:cxn ang="0">
                <a:pos x="2419" y="822"/>
              </a:cxn>
              <a:cxn ang="0">
                <a:pos x="2574" y="1006"/>
              </a:cxn>
              <a:cxn ang="0">
                <a:pos x="2564" y="1258"/>
              </a:cxn>
              <a:cxn ang="0">
                <a:pos x="2334" y="1380"/>
              </a:cxn>
              <a:cxn ang="0">
                <a:pos x="1887" y="1330"/>
              </a:cxn>
              <a:cxn ang="0">
                <a:pos x="1379" y="1016"/>
              </a:cxn>
              <a:cxn ang="0">
                <a:pos x="943" y="653"/>
              </a:cxn>
              <a:cxn ang="0">
                <a:pos x="337" y="218"/>
              </a:cxn>
              <a:cxn ang="0">
                <a:pos x="0" y="0"/>
              </a:cxn>
            </a:cxnLst>
            <a:rect l="0" t="0" r="r" b="b"/>
            <a:pathLst>
              <a:path w="2604" h="1392">
                <a:moveTo>
                  <a:pt x="0" y="0"/>
                </a:moveTo>
                <a:cubicBezTo>
                  <a:pt x="24" y="4"/>
                  <a:pt x="383" y="141"/>
                  <a:pt x="556" y="193"/>
                </a:cubicBezTo>
                <a:cubicBezTo>
                  <a:pt x="729" y="245"/>
                  <a:pt x="879" y="274"/>
                  <a:pt x="1040" y="314"/>
                </a:cubicBezTo>
                <a:cubicBezTo>
                  <a:pt x="1201" y="354"/>
                  <a:pt x="1359" y="391"/>
                  <a:pt x="1524" y="435"/>
                </a:cubicBezTo>
                <a:cubicBezTo>
                  <a:pt x="1689" y="479"/>
                  <a:pt x="1883" y="516"/>
                  <a:pt x="2032" y="580"/>
                </a:cubicBezTo>
                <a:cubicBezTo>
                  <a:pt x="2181" y="644"/>
                  <a:pt x="2329" y="751"/>
                  <a:pt x="2419" y="822"/>
                </a:cubicBezTo>
                <a:cubicBezTo>
                  <a:pt x="2509" y="893"/>
                  <a:pt x="2550" y="933"/>
                  <a:pt x="2574" y="1006"/>
                </a:cubicBezTo>
                <a:cubicBezTo>
                  <a:pt x="2598" y="1079"/>
                  <a:pt x="2604" y="1196"/>
                  <a:pt x="2564" y="1258"/>
                </a:cubicBezTo>
                <a:cubicBezTo>
                  <a:pt x="2524" y="1320"/>
                  <a:pt x="2447" y="1368"/>
                  <a:pt x="2334" y="1380"/>
                </a:cubicBezTo>
                <a:cubicBezTo>
                  <a:pt x="2221" y="1392"/>
                  <a:pt x="2046" y="1391"/>
                  <a:pt x="1887" y="1330"/>
                </a:cubicBezTo>
                <a:cubicBezTo>
                  <a:pt x="1728" y="1269"/>
                  <a:pt x="1536" y="1129"/>
                  <a:pt x="1379" y="1016"/>
                </a:cubicBezTo>
                <a:cubicBezTo>
                  <a:pt x="1222" y="903"/>
                  <a:pt x="1117" y="786"/>
                  <a:pt x="943" y="653"/>
                </a:cubicBezTo>
                <a:cubicBezTo>
                  <a:pt x="769" y="520"/>
                  <a:pt x="494" y="327"/>
                  <a:pt x="337" y="218"/>
                </a:cubicBezTo>
                <a:cubicBezTo>
                  <a:pt x="180" y="109"/>
                  <a:pt x="70" y="45"/>
                  <a:pt x="0" y="0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  <a:alpha val="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lIns="20967" tIns="10484" rIns="20967" bIns="10484">
            <a:prstTxWarp prst="textNoShape">
              <a:avLst/>
            </a:prstTxWarp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endParaRPr lang="en-US" sz="500">
              <a:solidFill>
                <a:srgbClr val="FFFFFF"/>
              </a:solidFill>
              <a:latin typeface="Verdana" charset="0"/>
              <a:ea typeface="ＭＳ Ｐゴシック"/>
              <a:cs typeface="ＭＳ Ｐゴシック" charset="0"/>
            </a:endParaRPr>
          </a:p>
        </p:txBody>
      </p:sp>
      <p:sp>
        <p:nvSpPr>
          <p:cNvPr id="54" name="Rectangle 53"/>
          <p:cNvSpPr/>
          <p:nvPr/>
        </p:nvSpPr>
        <p:spPr>
          <a:xfrm rot="3083479">
            <a:off x="7018450" y="3962462"/>
            <a:ext cx="449529" cy="2719318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 rot="3083479">
            <a:off x="4975416" y="4479677"/>
            <a:ext cx="257544" cy="1064512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409970" y="311184"/>
            <a:ext cx="1117023" cy="344336"/>
          </a:xfrm>
          <a:prstGeom prst="rect">
            <a:avLst/>
          </a:prstGeom>
          <a:noFill/>
        </p:spPr>
        <p:txBody>
          <a:bodyPr wrap="square" lIns="20966" tIns="10483" rIns="20966" bIns="10483" rtlCol="0">
            <a:spAutoFit/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r>
              <a:rPr lang="en-US" sz="1050" i="1" dirty="0">
                <a:solidFill>
                  <a:srgbClr val="FFFFFF"/>
                </a:solidFill>
                <a:latin typeface="Symbol" charset="2"/>
                <a:ea typeface="ＭＳ Ｐゴシック"/>
                <a:cs typeface="Symbol" charset="2"/>
              </a:rPr>
              <a:t>g</a:t>
            </a:r>
            <a:r>
              <a:rPr lang="en-US" sz="1050" i="1" dirty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-ray enters the atmosphere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448607" y="1064499"/>
            <a:ext cx="1741460" cy="175059"/>
          </a:xfrm>
          <a:prstGeom prst="rect">
            <a:avLst/>
          </a:prstGeom>
          <a:noFill/>
        </p:spPr>
        <p:txBody>
          <a:bodyPr wrap="square" lIns="20966" tIns="10483" rIns="20966" bIns="10483" rtlCol="0">
            <a:spAutoFit/>
          </a:bodyPr>
          <a:lstStyle/>
          <a:p>
            <a:pPr algn="r" defTabSz="209672" fontAlgn="base">
              <a:spcBef>
                <a:spcPct val="0"/>
              </a:spcBef>
              <a:spcAft>
                <a:spcPct val="0"/>
              </a:spcAft>
            </a:pPr>
            <a:r>
              <a:rPr lang="en-US" sz="1000" i="1" dirty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Electromagnetic cascade</a:t>
            </a:r>
          </a:p>
        </p:txBody>
      </p:sp>
      <p:sp>
        <p:nvSpPr>
          <p:cNvPr id="61" name="Line 23"/>
          <p:cNvSpPr>
            <a:spLocks noChangeShapeType="1"/>
          </p:cNvSpPr>
          <p:nvPr/>
        </p:nvSpPr>
        <p:spPr bwMode="auto">
          <a:xfrm flipH="1">
            <a:off x="2095499" y="3776133"/>
            <a:ext cx="1494367" cy="960967"/>
          </a:xfrm>
          <a:prstGeom prst="line">
            <a:avLst/>
          </a:prstGeom>
          <a:noFill/>
          <a:ln w="38100" cmpd="sng">
            <a:solidFill>
              <a:srgbClr val="FFFFFF"/>
            </a:solidFill>
            <a:round/>
            <a:headEnd/>
            <a:tailEnd type="triangle" w="lg" len="lg"/>
          </a:ln>
        </p:spPr>
        <p:txBody>
          <a:bodyPr lIns="20967" tIns="10484" rIns="20967" bIns="10484">
            <a:prstTxWarp prst="textNoShape">
              <a:avLst/>
            </a:prstTxWarp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374798" y="5603095"/>
            <a:ext cx="1887816" cy="182753"/>
          </a:xfrm>
          <a:prstGeom prst="rect">
            <a:avLst/>
          </a:prstGeom>
          <a:noFill/>
        </p:spPr>
        <p:txBody>
          <a:bodyPr wrap="square" lIns="20966" tIns="10483" rIns="20966" bIns="10483" rtlCol="0">
            <a:spAutoFit/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r>
              <a:rPr lang="en-US" sz="1050" i="1" dirty="0" smtClean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10 </a:t>
            </a:r>
            <a:r>
              <a:rPr lang="en-US" sz="1050" i="1" dirty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nanosecond </a:t>
            </a:r>
            <a:r>
              <a:rPr lang="en-US" sz="1050" i="1" dirty="0" smtClean="0">
                <a:solidFill>
                  <a:srgbClr val="FFFFFF"/>
                </a:solidFill>
                <a:latin typeface="Helvetica Neue"/>
                <a:ea typeface="ＭＳ Ｐゴシック"/>
                <a:cs typeface="Helvetica Neue"/>
              </a:rPr>
              <a:t>snapshot</a:t>
            </a:r>
            <a:endParaRPr lang="en-US" sz="1050" i="1" dirty="0">
              <a:solidFill>
                <a:srgbClr val="FFFFFF"/>
              </a:solidFill>
              <a:latin typeface="Helvetica Neue"/>
              <a:ea typeface="ＭＳ Ｐゴシック"/>
              <a:cs typeface="Helvetica Neue"/>
            </a:endParaRPr>
          </a:p>
        </p:txBody>
      </p:sp>
      <p:sp>
        <p:nvSpPr>
          <p:cNvPr id="67" name="Rectangle 66"/>
          <p:cNvSpPr/>
          <p:nvPr/>
        </p:nvSpPr>
        <p:spPr>
          <a:xfrm rot="3083479">
            <a:off x="4585043" y="4236489"/>
            <a:ext cx="251302" cy="1507521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1897182" y="-358216"/>
            <a:ext cx="6535305" cy="8946792"/>
            <a:chOff x="1897182" y="-358216"/>
            <a:chExt cx="6535305" cy="8946792"/>
          </a:xfrm>
        </p:grpSpPr>
        <p:sp>
          <p:nvSpPr>
            <p:cNvPr id="66" name="AutoShape 9"/>
            <p:cNvSpPr>
              <a:spLocks noChangeArrowheads="1"/>
            </p:cNvSpPr>
            <p:nvPr/>
          </p:nvSpPr>
          <p:spPr bwMode="auto">
            <a:xfrm rot="19524380">
              <a:off x="2086452" y="-358216"/>
              <a:ext cx="6346035" cy="8946792"/>
            </a:xfrm>
            <a:prstGeom prst="triangle">
              <a:avLst>
                <a:gd name="adj" fmla="val 48440"/>
              </a:avLst>
            </a:prstGeom>
            <a:gradFill flip="none" rotWithShape="1">
              <a:gsLst>
                <a:gs pos="16000">
                  <a:srgbClr val="3366FF">
                    <a:alpha val="56000"/>
                  </a:srgbClr>
                </a:gs>
                <a:gs pos="100000">
                  <a:srgbClr val="000090">
                    <a:alpha val="19000"/>
                  </a:srgbClr>
                </a:gs>
              </a:gsLst>
              <a:lin ang="5400000" scaled="0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5" tIns="45718" rIns="91435" bIns="45718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FFFFFF"/>
                </a:solidFill>
                <a:latin typeface="Verdana" charset="0"/>
                <a:ea typeface="ＭＳ Ｐゴシック"/>
                <a:cs typeface="ＭＳ Ｐゴシック" charset="0"/>
              </a:endParaRPr>
            </a:p>
          </p:txBody>
        </p:sp>
        <p:grpSp>
          <p:nvGrpSpPr>
            <p:cNvPr id="57" name="Group 5"/>
            <p:cNvGrpSpPr>
              <a:grpSpLocks/>
            </p:cNvGrpSpPr>
            <p:nvPr/>
          </p:nvGrpSpPr>
          <p:grpSpPr bwMode="auto">
            <a:xfrm rot="1641969">
              <a:off x="1897182" y="445570"/>
              <a:ext cx="2233018" cy="1209184"/>
              <a:chOff x="-168" y="153"/>
              <a:chExt cx="3214" cy="1755"/>
            </a:xfrm>
          </p:grpSpPr>
          <p:sp>
            <p:nvSpPr>
              <p:cNvPr id="58" name="Line 6"/>
              <p:cNvSpPr>
                <a:spLocks noChangeShapeType="1"/>
              </p:cNvSpPr>
              <p:nvPr/>
            </p:nvSpPr>
            <p:spPr bwMode="auto">
              <a:xfrm>
                <a:off x="-168" y="153"/>
                <a:ext cx="954" cy="493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2096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500">
                  <a:solidFill>
                    <a:srgbClr val="FFFFFF"/>
                  </a:solidFill>
                  <a:latin typeface="Verdana" charset="0"/>
                  <a:ea typeface="ＭＳ Ｐゴシック"/>
                  <a:cs typeface="ＭＳ Ｐゴシック" charset="0"/>
                </a:endParaRPr>
              </a:p>
            </p:txBody>
          </p:sp>
          <p:sp>
            <p:nvSpPr>
              <p:cNvPr id="59" name="Freeform 7"/>
              <p:cNvSpPr>
                <a:spLocks/>
              </p:cNvSpPr>
              <p:nvPr/>
            </p:nvSpPr>
            <p:spPr bwMode="auto">
              <a:xfrm rot="96835">
                <a:off x="442" y="516"/>
                <a:ext cx="2604" cy="13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6" y="193"/>
                  </a:cxn>
                  <a:cxn ang="0">
                    <a:pos x="1040" y="314"/>
                  </a:cxn>
                  <a:cxn ang="0">
                    <a:pos x="1524" y="435"/>
                  </a:cxn>
                  <a:cxn ang="0">
                    <a:pos x="2032" y="580"/>
                  </a:cxn>
                  <a:cxn ang="0">
                    <a:pos x="2419" y="822"/>
                  </a:cxn>
                  <a:cxn ang="0">
                    <a:pos x="2574" y="1006"/>
                  </a:cxn>
                  <a:cxn ang="0">
                    <a:pos x="2564" y="1258"/>
                  </a:cxn>
                  <a:cxn ang="0">
                    <a:pos x="2334" y="1380"/>
                  </a:cxn>
                  <a:cxn ang="0">
                    <a:pos x="1887" y="1330"/>
                  </a:cxn>
                  <a:cxn ang="0">
                    <a:pos x="1379" y="1016"/>
                  </a:cxn>
                  <a:cxn ang="0">
                    <a:pos x="943" y="653"/>
                  </a:cxn>
                  <a:cxn ang="0">
                    <a:pos x="337" y="218"/>
                  </a:cxn>
                  <a:cxn ang="0">
                    <a:pos x="0" y="0"/>
                  </a:cxn>
                </a:cxnLst>
                <a:rect l="0" t="0" r="r" b="b"/>
                <a:pathLst>
                  <a:path w="2604" h="1392">
                    <a:moveTo>
                      <a:pt x="0" y="0"/>
                    </a:moveTo>
                    <a:cubicBezTo>
                      <a:pt x="24" y="4"/>
                      <a:pt x="383" y="141"/>
                      <a:pt x="556" y="193"/>
                    </a:cubicBezTo>
                    <a:cubicBezTo>
                      <a:pt x="729" y="245"/>
                      <a:pt x="879" y="274"/>
                      <a:pt x="1040" y="314"/>
                    </a:cubicBezTo>
                    <a:cubicBezTo>
                      <a:pt x="1201" y="354"/>
                      <a:pt x="1359" y="391"/>
                      <a:pt x="1524" y="435"/>
                    </a:cubicBezTo>
                    <a:cubicBezTo>
                      <a:pt x="1689" y="479"/>
                      <a:pt x="1883" y="516"/>
                      <a:pt x="2032" y="580"/>
                    </a:cubicBezTo>
                    <a:cubicBezTo>
                      <a:pt x="2181" y="644"/>
                      <a:pt x="2329" y="751"/>
                      <a:pt x="2419" y="822"/>
                    </a:cubicBezTo>
                    <a:cubicBezTo>
                      <a:pt x="2509" y="893"/>
                      <a:pt x="2550" y="933"/>
                      <a:pt x="2574" y="1006"/>
                    </a:cubicBezTo>
                    <a:cubicBezTo>
                      <a:pt x="2598" y="1079"/>
                      <a:pt x="2604" y="1196"/>
                      <a:pt x="2564" y="1258"/>
                    </a:cubicBezTo>
                    <a:cubicBezTo>
                      <a:pt x="2524" y="1320"/>
                      <a:pt x="2447" y="1368"/>
                      <a:pt x="2334" y="1380"/>
                    </a:cubicBezTo>
                    <a:cubicBezTo>
                      <a:pt x="2221" y="1392"/>
                      <a:pt x="2046" y="1391"/>
                      <a:pt x="1887" y="1330"/>
                    </a:cubicBezTo>
                    <a:cubicBezTo>
                      <a:pt x="1728" y="1269"/>
                      <a:pt x="1536" y="1129"/>
                      <a:pt x="1379" y="1016"/>
                    </a:cubicBezTo>
                    <a:cubicBezTo>
                      <a:pt x="1222" y="903"/>
                      <a:pt x="1117" y="786"/>
                      <a:pt x="943" y="653"/>
                    </a:cubicBezTo>
                    <a:cubicBezTo>
                      <a:pt x="769" y="520"/>
                      <a:pt x="494" y="327"/>
                      <a:pt x="337" y="218"/>
                    </a:cubicBezTo>
                    <a:cubicBezTo>
                      <a:pt x="180" y="109"/>
                      <a:pt x="70" y="45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  <a:alpha val="0"/>
                    </a:srgb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2096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500">
                  <a:solidFill>
                    <a:srgbClr val="FFFFFF"/>
                  </a:solidFill>
                  <a:latin typeface="Verdana" charset="0"/>
                  <a:ea typeface="ＭＳ Ｐゴシック"/>
                  <a:cs typeface="ＭＳ Ｐゴシック" charset="0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43582" y="-6226"/>
            <a:ext cx="2063679" cy="1027184"/>
            <a:chOff x="49808" y="31124"/>
            <a:chExt cx="2063679" cy="1027184"/>
          </a:xfrm>
        </p:grpSpPr>
        <p:cxnSp>
          <p:nvCxnSpPr>
            <p:cNvPr id="70" name="Straight Connector 69"/>
            <p:cNvCxnSpPr/>
            <p:nvPr userDrawn="1"/>
          </p:nvCxnSpPr>
          <p:spPr bwMode="auto">
            <a:xfrm flipH="1">
              <a:off x="143191" y="93381"/>
              <a:ext cx="6226" cy="952478"/>
            </a:xfrm>
            <a:prstGeom prst="line">
              <a:avLst/>
            </a:prstGeom>
            <a:solidFill>
              <a:srgbClr val="00B8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 userDrawn="1"/>
          </p:nvCxnSpPr>
          <p:spPr bwMode="auto">
            <a:xfrm>
              <a:off x="146176" y="90146"/>
              <a:ext cx="1796244" cy="3234"/>
            </a:xfrm>
            <a:prstGeom prst="line">
              <a:avLst/>
            </a:prstGeom>
            <a:solidFill>
              <a:srgbClr val="00B8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2" name="Rectangle 71"/>
            <p:cNvSpPr/>
            <p:nvPr userDrawn="1"/>
          </p:nvSpPr>
          <p:spPr bwMode="auto">
            <a:xfrm rot="16200000">
              <a:off x="-261455" y="554052"/>
              <a:ext cx="815519" cy="192994"/>
            </a:xfrm>
            <a:prstGeom prst="rect">
              <a:avLst/>
            </a:prstGeom>
            <a:gradFill flip="none" rotWithShape="1">
              <a:gsLst>
                <a:gs pos="0">
                  <a:srgbClr val="000000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3" name="Rectangle 72"/>
            <p:cNvSpPr/>
            <p:nvPr userDrawn="1"/>
          </p:nvSpPr>
          <p:spPr bwMode="auto">
            <a:xfrm rot="10800000">
              <a:off x="703504" y="31124"/>
              <a:ext cx="1409983" cy="136959"/>
            </a:xfrm>
            <a:prstGeom prst="rect">
              <a:avLst/>
            </a:prstGeom>
            <a:gradFill flip="none" rotWithShape="1">
              <a:gsLst>
                <a:gs pos="0">
                  <a:srgbClr val="000000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solidFill>
                    <a:srgbClr val="000000"/>
                  </a:solidFill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74" name="Oval 22"/>
          <p:cNvSpPr>
            <a:spLocks noChangeAspect="1" noChangeArrowheads="1"/>
          </p:cNvSpPr>
          <p:nvPr/>
        </p:nvSpPr>
        <p:spPr bwMode="auto">
          <a:xfrm>
            <a:off x="5934502" y="183339"/>
            <a:ext cx="2752297" cy="2822332"/>
          </a:xfrm>
          <a:prstGeom prst="ellipse">
            <a:avLst/>
          </a:prstGeom>
          <a:gradFill flip="none" rotWithShape="1">
            <a:gsLst>
              <a:gs pos="16000">
                <a:srgbClr val="3366FF">
                  <a:alpha val="56000"/>
                </a:srgbClr>
              </a:gs>
              <a:gs pos="100000">
                <a:srgbClr val="000090">
                  <a:alpha val="19000"/>
                </a:srgbClr>
              </a:gs>
            </a:gsLst>
            <a:lin ang="0" scaled="1"/>
            <a:tileRect/>
          </a:gradFill>
          <a:ln w="38100" cmpd="sng">
            <a:solidFill>
              <a:srgbClr val="FFFFFF"/>
            </a:solidFill>
            <a:round/>
            <a:headEnd/>
            <a:tailEnd/>
          </a:ln>
        </p:spPr>
        <p:txBody>
          <a:bodyPr wrap="none" lIns="20967" tIns="10484" rIns="20967" bIns="10484" anchor="ctr">
            <a:prstTxWarp prst="textNoShape">
              <a:avLst/>
            </a:prstTxWarp>
          </a:bodyPr>
          <a:lstStyle/>
          <a:p>
            <a:pPr algn="ctr" defTabSz="209672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pic>
        <p:nvPicPr>
          <p:cNvPr id="75" name="Picture 74" descr="Untitled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15" b="7952"/>
          <a:stretch/>
        </p:blipFill>
        <p:spPr>
          <a:xfrm>
            <a:off x="5964764" y="127000"/>
            <a:ext cx="2547891" cy="2785533"/>
          </a:xfrm>
          <a:prstGeom prst="rect">
            <a:avLst/>
          </a:prstGeom>
        </p:spPr>
      </p:pic>
      <p:sp>
        <p:nvSpPr>
          <p:cNvPr id="62" name="Oval 61"/>
          <p:cNvSpPr>
            <a:spLocks noChangeAspect="1"/>
          </p:cNvSpPr>
          <p:nvPr/>
        </p:nvSpPr>
        <p:spPr>
          <a:xfrm>
            <a:off x="3546065" y="3475572"/>
            <a:ext cx="358811" cy="366582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967" tIns="10484" rIns="20967" bIns="10484" rtlCol="0" anchor="ctr"/>
          <a:lstStyle/>
          <a:p>
            <a:pPr algn="ctr"/>
            <a:endParaRPr lang="en-US"/>
          </a:p>
        </p:txBody>
      </p:sp>
      <p:sp>
        <p:nvSpPr>
          <p:cNvPr id="76" name="Line 23"/>
          <p:cNvSpPr>
            <a:spLocks noChangeShapeType="1"/>
          </p:cNvSpPr>
          <p:nvPr/>
        </p:nvSpPr>
        <p:spPr bwMode="auto">
          <a:xfrm flipV="1">
            <a:off x="3369731" y="1244600"/>
            <a:ext cx="2616201" cy="93133"/>
          </a:xfrm>
          <a:prstGeom prst="line">
            <a:avLst/>
          </a:prstGeom>
          <a:noFill/>
          <a:ln w="38100" cmpd="sng">
            <a:solidFill>
              <a:srgbClr val="FFFFFF"/>
            </a:solidFill>
            <a:round/>
            <a:headEnd/>
            <a:tailEnd type="triangle" w="lg" len="lg"/>
          </a:ln>
        </p:spPr>
        <p:txBody>
          <a:bodyPr lIns="20967" tIns="10484" rIns="20967" bIns="10484">
            <a:prstTxWarp prst="textNoShape">
              <a:avLst/>
            </a:prstTxWarp>
          </a:bodyPr>
          <a:lstStyle/>
          <a:p>
            <a:pPr defTabSz="209672" fontAlgn="base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rgbClr val="FFFFFF"/>
              </a:solidFill>
              <a:latin typeface="Helvetica Neue"/>
              <a:ea typeface="ＭＳ Ｐゴシック" pitchFamily="-1" charset="-128"/>
              <a:cs typeface="Helvetica Neue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592233" y="5833375"/>
            <a:ext cx="3060700" cy="190450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/>
          <a:p>
            <a:pPr algn="r"/>
            <a:r>
              <a:rPr lang="en-US" sz="1100" i="1" dirty="0" smtClean="0">
                <a:solidFill>
                  <a:srgbClr val="FFFFFF"/>
                </a:solidFill>
                <a:latin typeface="Helvetica Neue"/>
                <a:cs typeface="Helvetica Neue"/>
              </a:rPr>
              <a:t>0.1 </a:t>
            </a:r>
            <a:r>
              <a:rPr lang="en-US" sz="1100" i="1" dirty="0">
                <a:solidFill>
                  <a:srgbClr val="FFFFFF"/>
                </a:solidFill>
                <a:latin typeface="Helvetica Neue"/>
                <a:cs typeface="Helvetica Neue"/>
              </a:rPr>
              <a:t>km</a:t>
            </a:r>
            <a:r>
              <a:rPr lang="en-US" sz="1100" i="1" baseline="30000" dirty="0">
                <a:solidFill>
                  <a:srgbClr val="FFFFFF"/>
                </a:solidFill>
                <a:latin typeface="Helvetica Neue"/>
                <a:cs typeface="Helvetica Neue"/>
              </a:rPr>
              <a:t>2</a:t>
            </a:r>
            <a:r>
              <a:rPr lang="en-US" sz="1100" i="1" dirty="0">
                <a:solidFill>
                  <a:srgbClr val="FFFFFF"/>
                </a:solidFill>
                <a:latin typeface="Helvetica Neue"/>
                <a:cs typeface="Helvetica Neue"/>
              </a:rPr>
              <a:t> </a:t>
            </a:r>
            <a:r>
              <a:rPr lang="en-US" sz="1100" i="1" dirty="0" smtClean="0">
                <a:solidFill>
                  <a:srgbClr val="FFFFFF"/>
                </a:solidFill>
                <a:latin typeface="Helvetica Neue"/>
                <a:cs typeface="Helvetica Neue"/>
              </a:rPr>
              <a:t>“light pool”,  </a:t>
            </a:r>
            <a:r>
              <a:rPr lang="en-US" sz="1100" i="1" dirty="0">
                <a:solidFill>
                  <a:srgbClr val="FFFFFF"/>
                </a:solidFill>
                <a:latin typeface="Helvetica Neue"/>
                <a:cs typeface="Helvetica Neue"/>
              </a:rPr>
              <a:t>a few photons per m</a:t>
            </a:r>
            <a:r>
              <a:rPr lang="en-US" sz="1100" i="1" baseline="30000" dirty="0">
                <a:solidFill>
                  <a:srgbClr val="FFFFFF"/>
                </a:solidFill>
                <a:latin typeface="Helvetica Neue"/>
                <a:cs typeface="Helvetica Neue"/>
              </a:rPr>
              <a:t>2</a:t>
            </a:r>
            <a:r>
              <a:rPr lang="en-US" sz="1100" i="1" dirty="0">
                <a:solidFill>
                  <a:srgbClr val="FFFFFF"/>
                </a:solidFill>
                <a:latin typeface="Helvetica Neue"/>
                <a:cs typeface="Helvetica Neue"/>
              </a:rPr>
              <a:t>.</a:t>
            </a:r>
          </a:p>
        </p:txBody>
      </p:sp>
      <p:pic>
        <p:nvPicPr>
          <p:cNvPr id="64" name="Picture 63" descr="Screen Shot 2013-02-12 at 3.08.55 PM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5" r="47763"/>
          <a:stretch/>
        </p:blipFill>
        <p:spPr>
          <a:xfrm>
            <a:off x="2556985" y="145220"/>
            <a:ext cx="5217587" cy="65856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07915" y="930641"/>
            <a:ext cx="2880257" cy="5313004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57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David Berge - CTA-NL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0A6E-6CDD-A541-B35B-9CD9E492D67A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4228" y="2644170"/>
            <a:ext cx="75755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Background modeling for Cherenkov telescopes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138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7598</TotalTime>
  <Words>806</Words>
  <Application>Microsoft Macintosh PowerPoint</Application>
  <PresentationFormat>On-screen Show (4:3)</PresentationFormat>
  <Paragraphs>151</Paragraphs>
  <Slides>24</Slides>
  <Notes>2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Air showers – from LHC to CTA From the caverns of CERN to the top of the atmosphere and on to the Galactic plane </vt:lpstr>
      <vt:lpstr>PowerPoint Presentation</vt:lpstr>
      <vt:lpstr>PowerPoint Presentation</vt:lpstr>
      <vt:lpstr>Probe energies beyond the CR knee at CERN</vt:lpstr>
      <vt:lpstr>PowerPoint Presentation</vt:lpstr>
      <vt:lpstr>Probe energies beyond the CR knee at CERN</vt:lpstr>
      <vt:lpstr>PowerPoint Presentation</vt:lpstr>
      <vt:lpstr>PowerPoint Presentation</vt:lpstr>
      <vt:lpstr>PowerPoint Presentation</vt:lpstr>
      <vt:lpstr>Irreducible background</vt:lpstr>
      <vt:lpstr>Irreducible background</vt:lpstr>
      <vt:lpstr>Background modeling strategies</vt:lpstr>
      <vt:lpstr>Background modeling strategies</vt:lpstr>
      <vt:lpstr>Background modeling strategies</vt:lpstr>
      <vt:lpstr>Background modeling strategies</vt:lpstr>
      <vt:lpstr>Background modeling strategies</vt:lpstr>
      <vt:lpstr>PowerPoint Presentation</vt:lpstr>
      <vt:lpstr>PowerPoint Presentation</vt:lpstr>
      <vt:lpstr>PowerPoint Presentation</vt:lpstr>
      <vt:lpstr>PowerPoint Presentation</vt:lpstr>
      <vt:lpstr>Air-shower simulations for g-ray astronomy</vt:lpstr>
      <vt:lpstr>LHCf photon spectra</vt:lpstr>
      <vt:lpstr>Future at LHC: p-Air…?</vt:lpstr>
      <vt:lpstr>Air showers – from LHC to CTA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LHC-CR Workshop Summary</dc:title>
  <dc:creator>David Berge</dc:creator>
  <cp:lastModifiedBy>David Berge</cp:lastModifiedBy>
  <cp:revision>265</cp:revision>
  <cp:lastPrinted>2013-07-24T22:25:20Z</cp:lastPrinted>
  <dcterms:created xsi:type="dcterms:W3CDTF">2013-03-25T20:32:16Z</dcterms:created>
  <dcterms:modified xsi:type="dcterms:W3CDTF">2013-12-11T21:55:04Z</dcterms:modified>
</cp:coreProperties>
</file>