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64" r:id="rId5"/>
    <p:sldId id="258" r:id="rId6"/>
    <p:sldId id="261" r:id="rId7"/>
    <p:sldId id="260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3" d="100"/>
          <a:sy n="113" d="100"/>
        </p:scale>
        <p:origin x="-1152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0B591-F41D-4A10-B962-A0D103D61441}" type="datetimeFigureOut">
              <a:rPr lang="en-GB" smtClean="0"/>
              <a:t>22/07/13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CFF9C-9090-44A4-9934-01101F9E48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25993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0B591-F41D-4A10-B962-A0D103D61441}" type="datetimeFigureOut">
              <a:rPr lang="en-GB" smtClean="0"/>
              <a:t>22/07/13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CFF9C-9090-44A4-9934-01101F9E48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5250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0B591-F41D-4A10-B962-A0D103D61441}" type="datetimeFigureOut">
              <a:rPr lang="en-GB" smtClean="0"/>
              <a:t>22/07/13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CFF9C-9090-44A4-9934-01101F9E48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8945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0B591-F41D-4A10-B962-A0D103D61441}" type="datetimeFigureOut">
              <a:rPr lang="en-GB" smtClean="0"/>
              <a:t>22/07/13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CFF9C-9090-44A4-9934-01101F9E48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8172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0B591-F41D-4A10-B962-A0D103D61441}" type="datetimeFigureOut">
              <a:rPr lang="en-GB" smtClean="0"/>
              <a:t>22/07/13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CFF9C-9090-44A4-9934-01101F9E48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23198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0B591-F41D-4A10-B962-A0D103D61441}" type="datetimeFigureOut">
              <a:rPr lang="en-GB" smtClean="0"/>
              <a:t>22/07/13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CFF9C-9090-44A4-9934-01101F9E48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6820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0B591-F41D-4A10-B962-A0D103D61441}" type="datetimeFigureOut">
              <a:rPr lang="en-GB" smtClean="0"/>
              <a:t>22/07/13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CFF9C-9090-44A4-9934-01101F9E48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80976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0B591-F41D-4A10-B962-A0D103D61441}" type="datetimeFigureOut">
              <a:rPr lang="en-GB" smtClean="0"/>
              <a:t>22/07/13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CFF9C-9090-44A4-9934-01101F9E48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30861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0B591-F41D-4A10-B962-A0D103D61441}" type="datetimeFigureOut">
              <a:rPr lang="en-GB" smtClean="0"/>
              <a:t>22/07/13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CFF9C-9090-44A4-9934-01101F9E48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23417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0B591-F41D-4A10-B962-A0D103D61441}" type="datetimeFigureOut">
              <a:rPr lang="en-GB" smtClean="0"/>
              <a:t>22/07/13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CFF9C-9090-44A4-9934-01101F9E48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147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0B591-F41D-4A10-B962-A0D103D61441}" type="datetimeFigureOut">
              <a:rPr lang="en-GB" smtClean="0"/>
              <a:t>22/07/13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CFF9C-9090-44A4-9934-01101F9E48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15468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E0B591-F41D-4A10-B962-A0D103D61441}" type="datetimeFigureOut">
              <a:rPr lang="en-GB" smtClean="0"/>
              <a:t>22/07/13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7CFF9C-9090-44A4-9934-01101F9E48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19648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264066/1" TargetMode="External"/><Relationship Id="rId4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ern.ch/go/nN7v" TargetMode="External"/><Relationship Id="rId3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Relationship Id="rId3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Relationship Id="rId3" Type="http://schemas.openxmlformats.org/officeDocument/2006/relationships/image" Target="../media/image8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476672"/>
            <a:ext cx="7772400" cy="3816424"/>
          </a:xfrm>
        </p:spPr>
        <p:txBody>
          <a:bodyPr>
            <a:normAutofit fontScale="90000"/>
          </a:bodyPr>
          <a:lstStyle/>
          <a:p>
            <a:r>
              <a:rPr lang="en-US" sz="4900" dirty="0" smtClean="0"/>
              <a:t>Visit areas for CLIC </a:t>
            </a:r>
            <a:br>
              <a:rPr lang="en-US" sz="4900" dirty="0" smtClean="0"/>
            </a:br>
            <a:r>
              <a:rPr lang="en-US" sz="4900" dirty="0" smtClean="0"/>
              <a:t>during CERN open </a:t>
            </a:r>
            <a:r>
              <a:rPr lang="en-US" sz="4900" dirty="0" smtClean="0"/>
              <a:t>days</a:t>
            </a:r>
            <a:br>
              <a:rPr lang="en-US" sz="4900" dirty="0" smtClean="0"/>
            </a:br>
            <a:r>
              <a:rPr lang="en-US" sz="4900" dirty="0" smtClean="0"/>
              <a:t/>
            </a:r>
            <a:br>
              <a:rPr lang="en-US" sz="4900" dirty="0" smtClean="0"/>
            </a:br>
            <a:r>
              <a:rPr lang="en-US" sz="4000" dirty="0" smtClean="0"/>
              <a:t>News: Both Sat 28 and Sun 29 Sep</a:t>
            </a:r>
            <a:br>
              <a:rPr lang="en-US" sz="4000" dirty="0" smtClean="0"/>
            </a:br>
            <a:r>
              <a:rPr lang="en-US" sz="4000" dirty="0"/>
              <a:t>o</a:t>
            </a:r>
            <a:r>
              <a:rPr lang="en-US" sz="4000" dirty="0" smtClean="0"/>
              <a:t>pen for the public</a:t>
            </a:r>
            <a:br>
              <a:rPr lang="en-US" sz="4000" dirty="0" smtClean="0"/>
            </a:br>
            <a:r>
              <a:rPr lang="en-US" sz="3100" dirty="0" smtClean="0"/>
              <a:t>~</a:t>
            </a:r>
            <a:r>
              <a:rPr lang="en-US" sz="4000" dirty="0" smtClean="0"/>
              <a:t>100.000 visitors expected!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4653136"/>
            <a:ext cx="8496944" cy="17526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Building 2010 CLEX area</a:t>
            </a:r>
          </a:p>
          <a:p>
            <a:r>
              <a:rPr lang="en-US" dirty="0" smtClean="0"/>
              <a:t>Building 2008 CLIC showroom </a:t>
            </a:r>
            <a:r>
              <a:rPr lang="en-US" dirty="0"/>
              <a:t>/</a:t>
            </a:r>
            <a:r>
              <a:rPr lang="en-US" dirty="0" smtClean="0"/>
              <a:t> </a:t>
            </a:r>
            <a:r>
              <a:rPr lang="en-US" dirty="0" smtClean="0"/>
              <a:t>CTF3 control room</a:t>
            </a:r>
          </a:p>
          <a:p>
            <a:r>
              <a:rPr lang="en-US" dirty="0" smtClean="0"/>
              <a:t>Building 162 (Two </a:t>
            </a:r>
            <a:r>
              <a:rPr lang="en-US" dirty="0"/>
              <a:t>B</a:t>
            </a:r>
            <a:r>
              <a:rPr lang="en-US" dirty="0" smtClean="0"/>
              <a:t>eam </a:t>
            </a:r>
            <a:r>
              <a:rPr lang="en-US" dirty="0" smtClean="0"/>
              <a:t>Module)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42082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 proposed areas in close proximity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619672" y="1916832"/>
            <a:ext cx="638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CLEX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68" y="2924944"/>
            <a:ext cx="20154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CLIC Show Room</a:t>
            </a:r>
          </a:p>
          <a:p>
            <a:r>
              <a:rPr lang="en-US" b="1" dirty="0">
                <a:solidFill>
                  <a:srgbClr val="FF0000"/>
                </a:solidFill>
              </a:rPr>
              <a:t>a</a:t>
            </a:r>
            <a:r>
              <a:rPr lang="en-US" b="1" dirty="0" smtClean="0">
                <a:solidFill>
                  <a:srgbClr val="FF0000"/>
                </a:solidFill>
              </a:rPr>
              <a:t>nd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CTF3 Control Room</a:t>
            </a:r>
            <a:endParaRPr lang="en-GB" b="1" dirty="0">
              <a:solidFill>
                <a:srgbClr val="FF0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5249" y="1340768"/>
            <a:ext cx="4316764" cy="52292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89022" y="4739348"/>
            <a:ext cx="21370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Third Visit Area</a:t>
            </a:r>
          </a:p>
          <a:p>
            <a:r>
              <a:rPr lang="en-US" b="1" dirty="0">
                <a:solidFill>
                  <a:srgbClr val="FF0000"/>
                </a:solidFill>
              </a:rPr>
              <a:t>(</a:t>
            </a:r>
            <a:r>
              <a:rPr lang="en-US" b="1" dirty="0" smtClean="0">
                <a:solidFill>
                  <a:srgbClr val="FF0000"/>
                </a:solidFill>
              </a:rPr>
              <a:t>Two Beam </a:t>
            </a:r>
            <a:r>
              <a:rPr lang="en-US" b="1" dirty="0" smtClean="0">
                <a:solidFill>
                  <a:srgbClr val="FF0000"/>
                </a:solidFill>
              </a:rPr>
              <a:t>Module)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6444208" y="1705454"/>
            <a:ext cx="864096" cy="79208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5868144" y="2650284"/>
            <a:ext cx="864096" cy="79208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4932040" y="4581128"/>
            <a:ext cx="864096" cy="79208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2411760" y="2101498"/>
            <a:ext cx="3960440" cy="0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2045029" y="3140968"/>
            <a:ext cx="3823115" cy="238739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3059832" y="4977172"/>
            <a:ext cx="1872208" cy="108012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58102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49" r="4626" b="24784"/>
          <a:stretch/>
        </p:blipFill>
        <p:spPr>
          <a:xfrm>
            <a:off x="3800900" y="3356992"/>
            <a:ext cx="5317669" cy="238222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CLEX area Building 2010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180728"/>
          </a:xfrm>
        </p:spPr>
        <p:txBody>
          <a:bodyPr/>
          <a:lstStyle/>
          <a:p>
            <a:r>
              <a:rPr lang="en-US" dirty="0" smtClean="0"/>
              <a:t>Visits as procedure </a:t>
            </a:r>
            <a:r>
              <a:rPr lang="en-GB" sz="1800" dirty="0" smtClean="0">
                <a:hlinkClick r:id="rId3"/>
              </a:rPr>
              <a:t>https://edms.cern.ch/document/1264066/1</a:t>
            </a:r>
            <a:r>
              <a:rPr lang="en-GB" sz="1800" dirty="0" smtClean="0"/>
              <a:t> </a:t>
            </a:r>
            <a:endParaRPr lang="en-GB" sz="1800" dirty="0" smtClean="0"/>
          </a:p>
          <a:p>
            <a:pPr marL="0" indent="0">
              <a:buNone/>
            </a:pPr>
            <a:r>
              <a:rPr lang="en-GB" sz="1800" dirty="0" smtClean="0"/>
              <a:t>	but groups of 12, 3 groups at the time</a:t>
            </a:r>
            <a:endParaRPr lang="en-GB" sz="1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996952"/>
            <a:ext cx="3366234" cy="314096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644008" y="5939988"/>
            <a:ext cx="3339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r>
              <a:rPr lang="en-US" dirty="0" smtClean="0"/>
              <a:t>T</a:t>
            </a:r>
            <a:r>
              <a:rPr lang="en-US" dirty="0" smtClean="0"/>
              <a:t>ented </a:t>
            </a:r>
            <a:r>
              <a:rPr lang="en-US" dirty="0" smtClean="0"/>
              <a:t>area </a:t>
            </a:r>
            <a:r>
              <a:rPr lang="en-US" dirty="0" smtClean="0"/>
              <a:t>outside </a:t>
            </a:r>
            <a:r>
              <a:rPr lang="en-US" dirty="0" smtClean="0"/>
              <a:t>with Posters</a:t>
            </a:r>
            <a:endParaRPr lang="en-GB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1691680" y="3933056"/>
            <a:ext cx="504056" cy="93771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195736" y="3573016"/>
            <a:ext cx="10145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Entrance</a:t>
            </a:r>
            <a:endParaRPr lang="en-GB" b="1" dirty="0">
              <a:solidFill>
                <a:srgbClr val="FF00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5645659" y="3222268"/>
            <a:ext cx="6461" cy="494764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357627" y="2852936"/>
            <a:ext cx="10145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Entrance</a:t>
            </a:r>
            <a:endParaRPr lang="en-GB" b="1" dirty="0">
              <a:solidFill>
                <a:srgbClr val="FF000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8316416" y="3212976"/>
            <a:ext cx="20000" cy="586515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028384" y="2852936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Exit</a:t>
            </a:r>
            <a:endParaRPr lang="en-GB" b="1" dirty="0">
              <a:solidFill>
                <a:srgbClr val="FF0000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2503768" y="5301208"/>
            <a:ext cx="628072" cy="10451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203848" y="5085184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Exit</a:t>
            </a:r>
            <a:endParaRPr lang="en-GB" b="1" dirty="0">
              <a:solidFill>
                <a:srgbClr val="FF0000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5004048" y="4149080"/>
            <a:ext cx="2880320" cy="0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4788024" y="3789040"/>
            <a:ext cx="864096" cy="0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4788024" y="3861048"/>
            <a:ext cx="288032" cy="288032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V="1">
            <a:off x="7884368" y="3789040"/>
            <a:ext cx="216024" cy="288032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 rot="19501699">
            <a:off x="1666900" y="3434080"/>
            <a:ext cx="333375" cy="4197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1421790" y="3004185"/>
            <a:ext cx="1350010" cy="370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0"/>
              </a:spcAft>
            </a:pPr>
            <a:r>
              <a:rPr lang="en-US" sz="1800" b="1" kern="1200" dirty="0">
                <a:solidFill>
                  <a:srgbClr val="FF0000"/>
                </a:solidFill>
                <a:effectLst/>
                <a:latin typeface="Calibri"/>
                <a:ea typeface="ＭＳ 明朝"/>
                <a:cs typeface="Times New Roman"/>
              </a:rPr>
              <a:t>Tent 5mx5m</a:t>
            </a:r>
            <a:endParaRPr lang="en-US" sz="1200" dirty="0">
              <a:effectLst/>
              <a:latin typeface="Times New Roman"/>
              <a:ea typeface="ＭＳ 明朝"/>
            </a:endParaRPr>
          </a:p>
        </p:txBody>
      </p:sp>
    </p:spTree>
    <p:extLst>
      <p:ext uri="{BB962C8B-B14F-4D97-AF65-F5344CB8AC3E}">
        <p14:creationId xmlns:p14="http://schemas.microsoft.com/office/powerpoint/2010/main" val="23046704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CLEX area Building 2010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9608" y="3717032"/>
            <a:ext cx="4690864" cy="2592288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u="sng" dirty="0" smtClean="0">
                <a:solidFill>
                  <a:srgbClr val="0000FF"/>
                </a:solidFill>
              </a:rPr>
              <a:t>Guides:</a:t>
            </a:r>
            <a:endParaRPr lang="en-US" u="sng" dirty="0">
              <a:solidFill>
                <a:srgbClr val="0000FF"/>
              </a:solidFill>
            </a:endParaRPr>
          </a:p>
          <a:p>
            <a:r>
              <a:rPr lang="en-US" dirty="0"/>
              <a:t>SIR course </a:t>
            </a:r>
            <a:r>
              <a:rPr lang="en-US" u="sng" dirty="0">
                <a:hlinkClick r:id="rId2"/>
              </a:rPr>
              <a:t>cern.ch/go/nN7v</a:t>
            </a:r>
          </a:p>
          <a:p>
            <a:r>
              <a:rPr lang="en-US" dirty="0"/>
              <a:t>CERN </a:t>
            </a:r>
            <a:r>
              <a:rPr lang="en-US" dirty="0" smtClean="0"/>
              <a:t>personal + operational dosimeter</a:t>
            </a:r>
            <a:endParaRPr lang="en-US" dirty="0"/>
          </a:p>
          <a:p>
            <a:r>
              <a:rPr lang="en-US" dirty="0"/>
              <a:t>dose recording (each visit - each group)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996952"/>
            <a:ext cx="3366234" cy="314096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9552" y="1988840"/>
            <a:ext cx="32163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Waiting lines with barriers along</a:t>
            </a:r>
          </a:p>
          <a:p>
            <a:r>
              <a:rPr lang="en-US" dirty="0" smtClean="0"/>
              <a:t>the chain towards building 2003</a:t>
            </a:r>
            <a:endParaRPr lang="en-GB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1691680" y="3933056"/>
            <a:ext cx="504056" cy="93771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195736" y="3573016"/>
            <a:ext cx="10145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Entrance</a:t>
            </a:r>
            <a:endParaRPr lang="en-GB" b="1" dirty="0">
              <a:solidFill>
                <a:srgbClr val="FF0000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2503768" y="5301208"/>
            <a:ext cx="628072" cy="10451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203848" y="5085184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Exit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 rot="19501699">
            <a:off x="1666900" y="3434080"/>
            <a:ext cx="333375" cy="4197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1421790" y="3004185"/>
            <a:ext cx="1350010" cy="370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0"/>
              </a:spcAft>
            </a:pPr>
            <a:r>
              <a:rPr lang="en-US" sz="1800" b="1" kern="1200" dirty="0">
                <a:solidFill>
                  <a:srgbClr val="FF0000"/>
                </a:solidFill>
                <a:effectLst/>
                <a:latin typeface="Calibri"/>
                <a:ea typeface="ＭＳ 明朝"/>
                <a:cs typeface="Times New Roman"/>
              </a:rPr>
              <a:t>Tent 5mx5m</a:t>
            </a:r>
            <a:endParaRPr lang="en-US" sz="1200" dirty="0">
              <a:effectLst/>
              <a:latin typeface="Times New Roman"/>
              <a:ea typeface="ＭＳ 明朝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4139952" y="1412776"/>
            <a:ext cx="4690864" cy="216024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u="sng" dirty="0" smtClean="0">
                <a:solidFill>
                  <a:srgbClr val="0000FF"/>
                </a:solidFill>
              </a:rPr>
              <a:t>Visitors:</a:t>
            </a:r>
            <a:endParaRPr lang="en-US" dirty="0" smtClean="0"/>
          </a:p>
          <a:p>
            <a:r>
              <a:rPr lang="en-US" dirty="0" smtClean="0"/>
              <a:t>12 years min</a:t>
            </a:r>
          </a:p>
          <a:p>
            <a:r>
              <a:rPr lang="en-US" dirty="0" smtClean="0"/>
              <a:t>pregnant woman allowed</a:t>
            </a:r>
          </a:p>
          <a:p>
            <a:r>
              <a:rPr lang="en-US" dirty="0" smtClean="0"/>
              <a:t>disabled access possible</a:t>
            </a:r>
          </a:p>
          <a:p>
            <a:r>
              <a:rPr lang="en-US" dirty="0" smtClean="0"/>
              <a:t>&lt;10 µ</a:t>
            </a:r>
            <a:r>
              <a:rPr lang="en-US" dirty="0" err="1" smtClean="0"/>
              <a:t>Sv</a:t>
            </a:r>
            <a:r>
              <a:rPr lang="en-US" dirty="0" smtClean="0"/>
              <a:t> but 1µSv goal</a:t>
            </a:r>
          </a:p>
          <a:p>
            <a:endParaRPr lang="en-US" dirty="0" smtClean="0"/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1331640" y="2636912"/>
            <a:ext cx="0" cy="741843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04427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Building 2008</a:t>
            </a:r>
            <a:br>
              <a:rPr lang="en-US" sz="3600" dirty="0" smtClean="0"/>
            </a:br>
            <a:r>
              <a:rPr lang="en-US" sz="3600" dirty="0" smtClean="0"/>
              <a:t>CLIC showroom and CTF3 Control room</a:t>
            </a:r>
            <a:endParaRPr lang="en-GB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564904"/>
            <a:ext cx="2987727" cy="292494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2132856"/>
            <a:ext cx="4114800" cy="40005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220072" y="4156594"/>
            <a:ext cx="9820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/>
              <a:t>Actual </a:t>
            </a:r>
          </a:p>
          <a:p>
            <a:pPr algn="ctr"/>
            <a:r>
              <a:rPr lang="en-US" sz="1400" b="1" dirty="0" smtClean="0"/>
              <a:t>showroom</a:t>
            </a:r>
            <a:endParaRPr lang="en-GB" sz="1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516216" y="4966628"/>
            <a:ext cx="14668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/>
              <a:t>Conference room</a:t>
            </a:r>
          </a:p>
          <a:p>
            <a:pPr algn="ctr"/>
            <a:r>
              <a:rPr lang="en-US" sz="1400" b="1" dirty="0" smtClean="0"/>
              <a:t>With projector</a:t>
            </a:r>
            <a:endParaRPr lang="en-GB" sz="1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707428" y="3356992"/>
            <a:ext cx="11757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/>
              <a:t>Control room</a:t>
            </a:r>
            <a:endParaRPr lang="en-GB" sz="1400" b="1" dirty="0"/>
          </a:p>
        </p:txBody>
      </p:sp>
      <p:grpSp>
        <p:nvGrpSpPr>
          <p:cNvPr id="14" name="Group 13"/>
          <p:cNvGrpSpPr/>
          <p:nvPr/>
        </p:nvGrpSpPr>
        <p:grpSpPr>
          <a:xfrm>
            <a:off x="4576243" y="4158138"/>
            <a:ext cx="1740222" cy="1144614"/>
            <a:chOff x="3614336" y="5373216"/>
            <a:chExt cx="1740222" cy="1144614"/>
          </a:xfrm>
        </p:grpSpPr>
        <p:grpSp>
          <p:nvGrpSpPr>
            <p:cNvPr id="12" name="Group 11"/>
            <p:cNvGrpSpPr/>
            <p:nvPr/>
          </p:nvGrpSpPr>
          <p:grpSpPr>
            <a:xfrm>
              <a:off x="3614336" y="5373216"/>
              <a:ext cx="1584176" cy="1144614"/>
              <a:chOff x="4572000" y="4156594"/>
              <a:chExt cx="1584176" cy="1144614"/>
            </a:xfrm>
          </p:grpSpPr>
          <p:sp>
            <p:nvSpPr>
              <p:cNvPr id="10" name="Rectangle 9"/>
              <p:cNvSpPr/>
              <p:nvPr/>
            </p:nvSpPr>
            <p:spPr>
              <a:xfrm>
                <a:off x="4716016" y="4156594"/>
                <a:ext cx="1440160" cy="1144614"/>
              </a:xfrm>
              <a:prstGeom prst="rect">
                <a:avLst/>
              </a:prstGeom>
              <a:solidFill>
                <a:schemeClr val="accent3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4572000" y="4365104"/>
                <a:ext cx="144016" cy="936104"/>
              </a:xfrm>
              <a:prstGeom prst="rect">
                <a:avLst/>
              </a:prstGeom>
              <a:solidFill>
                <a:schemeClr val="accent3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3758352" y="5622357"/>
              <a:ext cx="159620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New Showroom </a:t>
              </a:r>
            </a:p>
            <a:p>
              <a:r>
                <a:rPr lang="en-US" sz="1600" b="1" dirty="0" smtClean="0"/>
                <a:t>area</a:t>
              </a:r>
              <a:endParaRPr lang="en-GB" sz="1600" b="1" dirty="0"/>
            </a:p>
          </p:txBody>
        </p:sp>
      </p:grpSp>
      <p:cxnSp>
        <p:nvCxnSpPr>
          <p:cNvPr id="16" name="Straight Connector 15"/>
          <p:cNvCxnSpPr/>
          <p:nvPr/>
        </p:nvCxnSpPr>
        <p:spPr>
          <a:xfrm>
            <a:off x="5076056" y="5301208"/>
            <a:ext cx="0" cy="288032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6012160" y="3561340"/>
            <a:ext cx="504056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6372200" y="5157192"/>
            <a:ext cx="0" cy="432048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5076056" y="5589240"/>
            <a:ext cx="1265312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683568" y="5949280"/>
            <a:ext cx="1763353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555776" y="5733256"/>
            <a:ext cx="9272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barriers</a:t>
            </a:r>
            <a:endParaRPr lang="en-GB" b="1" dirty="0">
              <a:solidFill>
                <a:srgbClr val="FF0000"/>
              </a:solidFill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 flipV="1">
            <a:off x="5004048" y="5733256"/>
            <a:ext cx="0" cy="576064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6444208" y="4966628"/>
            <a:ext cx="0" cy="766628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5004048" y="5733256"/>
            <a:ext cx="1440160" cy="0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V="1">
            <a:off x="6804248" y="4387870"/>
            <a:ext cx="0" cy="576064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>
            <a:off x="6215160" y="3789040"/>
            <a:ext cx="602112" cy="0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6372200" y="4364810"/>
            <a:ext cx="144016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>
            <a:off x="6215160" y="3789040"/>
            <a:ext cx="0" cy="1656184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H="1">
            <a:off x="5459691" y="5433864"/>
            <a:ext cx="742445" cy="0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>
            <a:off x="6444208" y="4966628"/>
            <a:ext cx="373064" cy="0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flipV="1">
            <a:off x="5459691" y="4869160"/>
            <a:ext cx="0" cy="576064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 flipV="1">
            <a:off x="4644008" y="4220540"/>
            <a:ext cx="0" cy="576064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 flipH="1">
            <a:off x="4041896" y="4220540"/>
            <a:ext cx="602112" cy="0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>
            <a:off x="683568" y="6305376"/>
            <a:ext cx="1440160" cy="0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2253208" y="6138732"/>
            <a:ext cx="1471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Visit itinerary</a:t>
            </a:r>
            <a:endParaRPr lang="en-GB" b="1" dirty="0">
              <a:solidFill>
                <a:srgbClr val="7030A0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4578015" y="6329862"/>
            <a:ext cx="10145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Entrance</a:t>
            </a:r>
            <a:endParaRPr lang="en-GB" b="1" dirty="0">
              <a:solidFill>
                <a:srgbClr val="7030A0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635896" y="3763774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Exit</a:t>
            </a:r>
            <a:endParaRPr lang="en-GB" b="1" dirty="0">
              <a:solidFill>
                <a:srgbClr val="7030A0"/>
              </a:solidFill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>
            <a:off x="4572000" y="4005064"/>
            <a:ext cx="144016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6588224" y="5517232"/>
            <a:ext cx="0" cy="288032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6012160" y="3573016"/>
            <a:ext cx="0" cy="576064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50458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6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251520" y="332657"/>
            <a:ext cx="5976664" cy="3816424"/>
            <a:chOff x="251520" y="332656"/>
            <a:chExt cx="7848872" cy="5076825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520" y="332656"/>
              <a:ext cx="5781675" cy="5076825"/>
            </a:xfrm>
            <a:prstGeom prst="rect">
              <a:avLst/>
            </a:prstGeom>
          </p:spPr>
        </p:pic>
        <p:sp>
          <p:nvSpPr>
            <p:cNvPr id="5" name="Oval 4"/>
            <p:cNvSpPr/>
            <p:nvPr/>
          </p:nvSpPr>
          <p:spPr>
            <a:xfrm>
              <a:off x="3059832" y="2455308"/>
              <a:ext cx="720080" cy="685660"/>
            </a:xfrm>
            <a:prstGeom prst="ellipse">
              <a:avLst/>
            </a:prstGeom>
            <a:noFill/>
            <a:ln w="635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" name="Straight Arrow Connector 6"/>
            <p:cNvCxnSpPr/>
            <p:nvPr/>
          </p:nvCxnSpPr>
          <p:spPr>
            <a:xfrm flipH="1" flipV="1">
              <a:off x="3779912" y="3068960"/>
              <a:ext cx="2808312" cy="360040"/>
            </a:xfrm>
            <a:prstGeom prst="straightConnector1">
              <a:avLst/>
            </a:prstGeom>
            <a:ln w="635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6700329" y="3203684"/>
              <a:ext cx="14000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Waiting area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  <p:cxnSp>
          <p:nvCxnSpPr>
            <p:cNvPr id="9" name="Straight Arrow Connector 8"/>
            <p:cNvCxnSpPr/>
            <p:nvPr/>
          </p:nvCxnSpPr>
          <p:spPr>
            <a:xfrm flipH="1">
              <a:off x="1762574" y="2636912"/>
              <a:ext cx="289146" cy="0"/>
            </a:xfrm>
            <a:prstGeom prst="straightConnector1">
              <a:avLst/>
            </a:prstGeom>
            <a:ln w="635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>
              <a:off x="1835696" y="2636912"/>
              <a:ext cx="0" cy="1368152"/>
            </a:xfrm>
            <a:prstGeom prst="straightConnector1">
              <a:avLst/>
            </a:prstGeom>
            <a:ln w="635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1462582" y="4005064"/>
              <a:ext cx="5389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Exit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>
            <a:xfrm flipV="1">
              <a:off x="1979712" y="3140968"/>
              <a:ext cx="1114" cy="432048"/>
            </a:xfrm>
            <a:prstGeom prst="line">
              <a:avLst/>
            </a:prstGeom>
            <a:ln w="635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H="1">
              <a:off x="1979712" y="3140968"/>
              <a:ext cx="1584176" cy="0"/>
            </a:xfrm>
            <a:prstGeom prst="line">
              <a:avLst/>
            </a:prstGeom>
            <a:ln w="635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Rectangle 17"/>
          <p:cNvSpPr/>
          <p:nvPr/>
        </p:nvSpPr>
        <p:spPr>
          <a:xfrm>
            <a:off x="467544" y="4437112"/>
            <a:ext cx="828092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600" dirty="0">
                <a:solidFill>
                  <a:prstClr val="black"/>
                </a:solidFill>
              </a:rPr>
              <a:t>We have a small group to look at the content and logistics for the showroom 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en-GB" sz="1100" dirty="0">
                <a:solidFill>
                  <a:prstClr val="black"/>
                </a:solidFill>
              </a:rPr>
              <a:t>Alexia Augier; Frank Tecker; Gerard </a:t>
            </a:r>
            <a:r>
              <a:rPr lang="en-GB" sz="1100" dirty="0" err="1">
                <a:solidFill>
                  <a:prstClr val="black"/>
                </a:solidFill>
              </a:rPr>
              <a:t>Mcmonagle</a:t>
            </a:r>
            <a:r>
              <a:rPr lang="en-GB" sz="1100" dirty="0">
                <a:solidFill>
                  <a:prstClr val="black"/>
                </a:solidFill>
              </a:rPr>
              <a:t>; </a:t>
            </a:r>
            <a:r>
              <a:rPr lang="en-GB" sz="1100" dirty="0" err="1">
                <a:solidFill>
                  <a:prstClr val="black"/>
                </a:solidFill>
              </a:rPr>
              <a:t>Cristian</a:t>
            </a:r>
            <a:r>
              <a:rPr lang="en-GB" sz="1100" dirty="0">
                <a:solidFill>
                  <a:prstClr val="black"/>
                </a:solidFill>
              </a:rPr>
              <a:t> Alejandro Fuentes Rojas; Sophie Redford; Rolf </a:t>
            </a:r>
            <a:r>
              <a:rPr lang="en-GB" sz="1100" dirty="0" err="1">
                <a:solidFill>
                  <a:prstClr val="black"/>
                </a:solidFill>
              </a:rPr>
              <a:t>Landua</a:t>
            </a:r>
            <a:r>
              <a:rPr lang="en-GB" sz="1100" dirty="0">
                <a:solidFill>
                  <a:prstClr val="black"/>
                </a:solidFill>
              </a:rPr>
              <a:t>; Andre-Pierre Olivier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2200" dirty="0">
                <a:solidFill>
                  <a:prstClr val="black"/>
                </a:solidFill>
              </a:rPr>
              <a:t>Rearranging the show room with a big touch screen (84”), vitrines, detector model, posters, presentation + movie</a:t>
            </a:r>
          </a:p>
        </p:txBody>
      </p:sp>
    </p:spTree>
    <p:extLst>
      <p:ext uri="{BB962C8B-B14F-4D97-AF65-F5344CB8AC3E}">
        <p14:creationId xmlns:p14="http://schemas.microsoft.com/office/powerpoint/2010/main" val="42440836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Third Visit </a:t>
            </a:r>
            <a:r>
              <a:rPr lang="en-US" sz="3600" dirty="0" smtClean="0"/>
              <a:t>Area (</a:t>
            </a:r>
            <a:r>
              <a:rPr lang="en-US" sz="3600" dirty="0" smtClean="0"/>
              <a:t>Two Beam </a:t>
            </a:r>
            <a:r>
              <a:rPr lang="en-US" sz="3600" dirty="0" smtClean="0"/>
              <a:t>Module)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building 162</a:t>
            </a:r>
            <a:endParaRPr lang="en-GB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988840"/>
            <a:ext cx="3393761" cy="414908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1983360"/>
            <a:ext cx="5334376" cy="364502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 rot="18316286">
            <a:off x="1100160" y="4822811"/>
            <a:ext cx="1538595" cy="79342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2051720" y="4149081"/>
            <a:ext cx="1800200" cy="648071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5796136" y="2204864"/>
            <a:ext cx="2160240" cy="2157503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7030A0"/>
                </a:solidFill>
              </a:rPr>
              <a:t>Two Beam Module</a:t>
            </a:r>
          </a:p>
          <a:p>
            <a:pPr algn="ctr"/>
            <a:r>
              <a:rPr lang="en-US" b="1" dirty="0" smtClean="0">
                <a:solidFill>
                  <a:srgbClr val="7030A0"/>
                </a:solidFill>
              </a:rPr>
              <a:t>Visit Area</a:t>
            </a:r>
            <a:endParaRPr lang="en-GB" b="1" dirty="0">
              <a:solidFill>
                <a:srgbClr val="7030A0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7740352" y="3861048"/>
            <a:ext cx="216024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7740352" y="4144953"/>
            <a:ext cx="216024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8172400" y="1772815"/>
            <a:ext cx="0" cy="1008113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8172400" y="1772815"/>
            <a:ext cx="720080" cy="0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1763688" y="3573016"/>
            <a:ext cx="288032" cy="444519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7452320" y="2780928"/>
            <a:ext cx="720080" cy="0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7600528" y="3994612"/>
            <a:ext cx="711696" cy="1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8292224" y="3994613"/>
            <a:ext cx="20000" cy="1882659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2951820" y="4784656"/>
            <a:ext cx="468052" cy="300528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8071107" y="1124744"/>
            <a:ext cx="10145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Entrance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763688" y="3203684"/>
            <a:ext cx="10145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Entrance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042759" y="5805264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Exit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843808" y="5147900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Exit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6237312"/>
            <a:ext cx="8143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up to 10 3D-printouts of the two-beam module, large LCD screen, visit to the module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90701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33" grpId="0"/>
      <p:bldP spid="34" grpId="0"/>
      <p:bldP spid="36" grpId="0"/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206676"/>
            <a:ext cx="4810125" cy="6477000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4283968" y="942093"/>
            <a:ext cx="1800200" cy="1800200"/>
          </a:xfrm>
          <a:prstGeom prst="ellipse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2339752" y="1844824"/>
            <a:ext cx="1656184" cy="72008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939689" y="1422690"/>
            <a:ext cx="1400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Waiting area</a:t>
            </a:r>
            <a:endParaRPr lang="en-GB" b="1" dirty="0">
              <a:solidFill>
                <a:srgbClr val="FF000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6300192" y="3260510"/>
            <a:ext cx="612068" cy="415872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020272" y="3676382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Exit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55549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620688"/>
            <a:ext cx="8229600" cy="5832648"/>
          </a:xfrm>
        </p:spPr>
        <p:txBody>
          <a:bodyPr>
            <a:normAutofit/>
          </a:bodyPr>
          <a:lstStyle/>
          <a:p>
            <a:r>
              <a:rPr lang="en-US" dirty="0" smtClean="0"/>
              <a:t>Very Important: </a:t>
            </a:r>
            <a:r>
              <a:rPr lang="en-US" dirty="0" smtClean="0">
                <a:solidFill>
                  <a:srgbClr val="0000FF"/>
                </a:solidFill>
              </a:rPr>
              <a:t>We </a:t>
            </a:r>
            <a:r>
              <a:rPr lang="en-US" dirty="0" smtClean="0">
                <a:solidFill>
                  <a:srgbClr val="0000FF"/>
                </a:solidFill>
              </a:rPr>
              <a:t>need </a:t>
            </a:r>
            <a:r>
              <a:rPr lang="en-US" dirty="0" smtClean="0">
                <a:solidFill>
                  <a:srgbClr val="0000FF"/>
                </a:solidFill>
              </a:rPr>
              <a:t>guides</a:t>
            </a:r>
          </a:p>
          <a:p>
            <a:pPr lvl="1"/>
            <a:r>
              <a:rPr lang="en-US" dirty="0"/>
              <a:t>Shifts last 6-7 hours</a:t>
            </a:r>
            <a:r>
              <a:rPr lang="en-US" dirty="0" smtClean="0"/>
              <a:t>,</a:t>
            </a:r>
            <a:br>
              <a:rPr lang="en-US" dirty="0" smtClean="0"/>
            </a:br>
            <a:r>
              <a:rPr lang="en-US" dirty="0" smtClean="0"/>
              <a:t>from </a:t>
            </a:r>
            <a:r>
              <a:rPr lang="en-US" dirty="0"/>
              <a:t>08:00 to 15:00 and from 14:00 to 21:</a:t>
            </a:r>
            <a:r>
              <a:rPr lang="en-US" dirty="0" smtClean="0"/>
              <a:t>00</a:t>
            </a:r>
          </a:p>
          <a:p>
            <a:pPr lvl="2"/>
            <a:r>
              <a:rPr lang="en-US" dirty="0" smtClean="0"/>
              <a:t>counted 3/4 guides per point simultaneously, 6/7 per shift</a:t>
            </a:r>
          </a:p>
          <a:p>
            <a:pPr lvl="2"/>
            <a:r>
              <a:rPr lang="en-US" dirty="0" smtClean="0"/>
              <a:t>2 crowd </a:t>
            </a:r>
            <a:r>
              <a:rPr lang="en-US" dirty="0" err="1" smtClean="0"/>
              <a:t>marshalls</a:t>
            </a:r>
            <a:r>
              <a:rPr lang="en-US" dirty="0" smtClean="0"/>
              <a:t> per point simultaneously, 3 per shift</a:t>
            </a:r>
            <a:endParaRPr lang="en-US" dirty="0"/>
          </a:p>
          <a:p>
            <a:pPr lvl="1"/>
            <a:r>
              <a:rPr lang="en-US" dirty="0"/>
              <a:t>You can volunteer for one shift or a full day, on either Saturday and/or </a:t>
            </a:r>
            <a:r>
              <a:rPr lang="en-US" dirty="0" smtClean="0"/>
              <a:t>Sunday</a:t>
            </a:r>
            <a:r>
              <a:rPr lang="en-US" dirty="0"/>
              <a:t/>
            </a:r>
            <a:br>
              <a:rPr lang="en-US" dirty="0"/>
            </a:br>
            <a:endParaRPr lang="en-US" dirty="0" smtClean="0"/>
          </a:p>
          <a:p>
            <a:pPr lvl="1"/>
            <a:r>
              <a:rPr lang="en-US" dirty="0" smtClean="0"/>
              <a:t>Please </a:t>
            </a:r>
            <a:r>
              <a:rPr lang="en-US" dirty="0" smtClean="0"/>
              <a:t>register if </a:t>
            </a:r>
            <a:r>
              <a:rPr lang="en-US" dirty="0" smtClean="0"/>
              <a:t>you would like to </a:t>
            </a:r>
            <a:r>
              <a:rPr lang="en-US" dirty="0" smtClean="0"/>
              <a:t>volunteer: </a:t>
            </a:r>
            <a:endParaRPr lang="en-US" dirty="0" smtClean="0"/>
          </a:p>
          <a:p>
            <a:pPr marL="0" indent="0">
              <a:buNone/>
            </a:pPr>
            <a:r>
              <a:rPr lang="en-US" sz="1300" dirty="0" smtClean="0"/>
              <a:t> </a:t>
            </a:r>
            <a:r>
              <a:rPr lang="en-US" sz="1300" dirty="0" smtClean="0"/>
              <a:t>	</a:t>
            </a:r>
            <a:r>
              <a:rPr lang="en-US" sz="1800" u="sng" dirty="0" smtClean="0"/>
              <a:t>https</a:t>
            </a:r>
            <a:r>
              <a:rPr lang="en-US" sz="1800" u="sng" dirty="0"/>
              <a:t>://</a:t>
            </a:r>
            <a:r>
              <a:rPr lang="en-US" sz="1800" u="sng" dirty="0" err="1"/>
              <a:t>espace.cern.ch</a:t>
            </a:r>
            <a:r>
              <a:rPr lang="en-US" sz="1800" u="sng" dirty="0"/>
              <a:t>/OD2013/Volunteers/Pages/</a:t>
            </a:r>
            <a:r>
              <a:rPr lang="en-US" sz="1800" u="sng" dirty="0" err="1"/>
              <a:t>default.aspx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5511826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7491</TotalTime>
  <Words>271</Words>
  <Application>Microsoft Macintosh PowerPoint</Application>
  <PresentationFormat>On-screen Show (4:3)</PresentationFormat>
  <Paragraphs>69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Visit areas for CLIC  during CERN open days  News: Both Sat 28 and Sun 29 Sep open for the public ~100.000 visitors expected!</vt:lpstr>
      <vt:lpstr>3 proposed areas in close proximity</vt:lpstr>
      <vt:lpstr>CLEX area Building 2010</vt:lpstr>
      <vt:lpstr>CLEX area Building 2010</vt:lpstr>
      <vt:lpstr>Building 2008 CLIC showroom and CTF3 Control room</vt:lpstr>
      <vt:lpstr>PowerPoint Presentation</vt:lpstr>
      <vt:lpstr>Third Visit Area (Two Beam Module) building 162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Proposed Visit areas for CLIC  during CERN open days</dc:title>
  <dc:creator>McMONAGLE</dc:creator>
  <cp:lastModifiedBy>Frank TECKER</cp:lastModifiedBy>
  <cp:revision>21</cp:revision>
  <cp:lastPrinted>2013-07-22T14:23:32Z</cp:lastPrinted>
  <dcterms:created xsi:type="dcterms:W3CDTF">2013-02-07T12:30:49Z</dcterms:created>
  <dcterms:modified xsi:type="dcterms:W3CDTF">2013-07-22T15:32:20Z</dcterms:modified>
</cp:coreProperties>
</file>