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47"/>
  </p:notesMasterIdLst>
  <p:handoutMasterIdLst>
    <p:handoutMasterId r:id="rId48"/>
  </p:handoutMasterIdLst>
  <p:sldIdLst>
    <p:sldId id="374" r:id="rId2"/>
    <p:sldId id="416" r:id="rId3"/>
    <p:sldId id="376" r:id="rId4"/>
    <p:sldId id="377" r:id="rId5"/>
    <p:sldId id="378" r:id="rId6"/>
    <p:sldId id="379" r:id="rId7"/>
    <p:sldId id="380" r:id="rId8"/>
    <p:sldId id="381" r:id="rId9"/>
    <p:sldId id="382" r:id="rId10"/>
    <p:sldId id="386" r:id="rId11"/>
    <p:sldId id="387" r:id="rId12"/>
    <p:sldId id="388" r:id="rId13"/>
    <p:sldId id="418" r:id="rId14"/>
    <p:sldId id="478" r:id="rId15"/>
    <p:sldId id="405" r:id="rId16"/>
    <p:sldId id="406" r:id="rId17"/>
    <p:sldId id="420" r:id="rId18"/>
    <p:sldId id="481" r:id="rId19"/>
    <p:sldId id="477" r:id="rId20"/>
    <p:sldId id="423" r:id="rId21"/>
    <p:sldId id="422" r:id="rId22"/>
    <p:sldId id="421" r:id="rId23"/>
    <p:sldId id="424" r:id="rId24"/>
    <p:sldId id="466" r:id="rId25"/>
    <p:sldId id="467" r:id="rId26"/>
    <p:sldId id="468" r:id="rId27"/>
    <p:sldId id="425" r:id="rId28"/>
    <p:sldId id="427" r:id="rId29"/>
    <p:sldId id="441" r:id="rId30"/>
    <p:sldId id="436" r:id="rId31"/>
    <p:sldId id="428" r:id="rId32"/>
    <p:sldId id="435" r:id="rId33"/>
    <p:sldId id="471" r:id="rId34"/>
    <p:sldId id="470" r:id="rId35"/>
    <p:sldId id="445" r:id="rId36"/>
    <p:sldId id="483" r:id="rId37"/>
    <p:sldId id="447" r:id="rId38"/>
    <p:sldId id="475" r:id="rId39"/>
    <p:sldId id="458" r:id="rId40"/>
    <p:sldId id="460" r:id="rId41"/>
    <p:sldId id="473" r:id="rId42"/>
    <p:sldId id="484" r:id="rId43"/>
    <p:sldId id="474" r:id="rId44"/>
    <p:sldId id="482" r:id="rId45"/>
    <p:sldId id="465" r:id="rId46"/>
  </p:sldIdLst>
  <p:sldSz cx="9144000" cy="6858000" type="screen4x3"/>
  <p:notesSz cx="6797675" cy="987425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buFont typeface="Monotype Sorts" pitchFamily="2" charset="2"/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buFont typeface="Monotype Sorts" pitchFamily="2" charset="2"/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buFont typeface="Monotype Sorts" pitchFamily="2" charset="2"/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buFont typeface="Monotype Sorts" pitchFamily="2" charset="2"/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buFont typeface="Monotype Sorts" pitchFamily="2" charset="2"/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FFCC"/>
    <a:srgbClr val="FFFFCC"/>
    <a:srgbClr val="00FF99"/>
    <a:srgbClr val="0066FF"/>
    <a:srgbClr val="5F5F5F"/>
    <a:srgbClr val="FFFF99"/>
    <a:srgbClr val="FF5050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57" autoAdjust="0"/>
  </p:normalViewPr>
  <p:slideViewPr>
    <p:cSldViewPr snapToObjects="1">
      <p:cViewPr>
        <p:scale>
          <a:sx n="66" d="100"/>
          <a:sy n="66" d="100"/>
        </p:scale>
        <p:origin x="-918" y="-654"/>
      </p:cViewPr>
      <p:guideLst>
        <p:guide orient="horz" pos="1872"/>
        <p:guide pos="1824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556"/>
    </p:cViewPr>
  </p:sorterViewPr>
  <p:notesViewPr>
    <p:cSldViewPr snapToObjects="1">
      <p:cViewPr>
        <p:scale>
          <a:sx n="100" d="100"/>
          <a:sy n="100" d="100"/>
        </p:scale>
        <p:origin x="-228" y="1284"/>
      </p:cViewPr>
      <p:guideLst>
        <p:guide orient="horz" pos="3110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 descr="Paper bag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1729" tIns="45863" rIns="91729" bIns="45863" numCol="1" anchor="t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19" name="Rectangle 3" descr="Paper bag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1913" y="0"/>
            <a:ext cx="2941637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1729" tIns="45863" rIns="91729" bIns="45863" numCol="1" anchor="t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20" name="Rectangle 4" descr="Paper bag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43225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1729" tIns="45863" rIns="91729" bIns="45863" numCol="1" anchor="b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21" name="Rectangle 5" descr="Paper bag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1913" y="9361488"/>
            <a:ext cx="2941637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1729" tIns="45863" rIns="91729" bIns="45863" numCol="1" anchor="b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C31DD72E-DFCD-4778-84F0-E8DCFCA406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141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 descr="Paper bag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1729" tIns="45863" rIns="91729" bIns="45863" numCol="1" anchor="t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1" name="Rectangle 3" descr="Paper bag"/>
          <p:cNvSpPr>
            <a:spLocks noGrp="1" noChangeArrowheads="1"/>
          </p:cNvSpPr>
          <p:nvPr>
            <p:ph type="dt" idx="1"/>
          </p:nvPr>
        </p:nvSpPr>
        <p:spPr bwMode="auto">
          <a:xfrm>
            <a:off x="3838575" y="0"/>
            <a:ext cx="2994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1729" tIns="45863" rIns="91729" bIns="45863" numCol="1" anchor="t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76313" y="762000"/>
            <a:ext cx="4881562" cy="3660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3" name="Rectangle 5" descr="Paper bag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0750" y="4727575"/>
            <a:ext cx="499110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1729" tIns="45863" rIns="91729" bIns="458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8854" name="Rectangle 6" descr="Paper bag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17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1729" tIns="45863" rIns="91729" bIns="45863" numCol="1" anchor="b" anchorCtr="0" compatLnSpc="1">
            <a:prstTxWarp prst="textNoShape">
              <a:avLst/>
            </a:prstTxWarp>
          </a:bodyPr>
          <a:lstStyle>
            <a:lvl1pPr algn="l" defTabSz="917575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5" name="Rectangle 7" descr="Paper bag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8575" y="9378950"/>
            <a:ext cx="2994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1729" tIns="45863" rIns="91729" bIns="45863" numCol="1" anchor="b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E582CC48-98B4-4760-8AF5-53354D243F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35060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Paper bag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Rectangle 3" descr="Paper bag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ctangle 6" descr="Paper bag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7" descr="Paper bag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28F9673-7C24-4B38-A52D-023152E7D1E4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501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0913" y="762000"/>
            <a:ext cx="4897437" cy="3673475"/>
          </a:xfrm>
          <a:ln w="12699" cap="flat">
            <a:solidFill>
              <a:schemeClr val="tx1"/>
            </a:solidFill>
          </a:ln>
        </p:spPr>
      </p:sp>
      <p:sp>
        <p:nvSpPr>
          <p:cNvPr id="49159" name="Rectangle 3" descr="騜㪭"/>
          <p:cNvSpPr>
            <a:spLocks noGrp="1" noChangeArrowheads="1"/>
          </p:cNvSpPr>
          <p:nvPr>
            <p:ph type="body" idx="1"/>
          </p:nvPr>
        </p:nvSpPr>
        <p:spPr>
          <a:xfrm>
            <a:off x="904875" y="4687888"/>
            <a:ext cx="4987925" cy="4446587"/>
          </a:xfrm>
          <a:ln/>
        </p:spPr>
        <p:txBody>
          <a:bodyPr lIns="95554" tIns="49369" rIns="95554" bIns="49369"/>
          <a:lstStyle/>
          <a:p>
            <a:pPr>
              <a:defRPr/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Paper bag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Rectangle 3" descr="Paper bag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ctangle 6" descr="Paper bag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7" descr="Paper bag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EF1F240-9AAC-42E1-9CB0-70BE8596E6E1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512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0913" y="762000"/>
            <a:ext cx="4897437" cy="3673475"/>
          </a:xfrm>
          <a:ln w="12699" cap="flat">
            <a:solidFill>
              <a:schemeClr val="tx1"/>
            </a:solidFill>
          </a:ln>
        </p:spPr>
      </p:sp>
      <p:sp>
        <p:nvSpPr>
          <p:cNvPr id="50183" name="Rectangle 3" descr="騜㪭"/>
          <p:cNvSpPr>
            <a:spLocks noGrp="1" noChangeArrowheads="1"/>
          </p:cNvSpPr>
          <p:nvPr>
            <p:ph type="body" idx="1"/>
          </p:nvPr>
        </p:nvSpPr>
        <p:spPr>
          <a:xfrm>
            <a:off x="904875" y="4687888"/>
            <a:ext cx="4987925" cy="4446587"/>
          </a:xfrm>
          <a:ln/>
        </p:spPr>
        <p:txBody>
          <a:bodyPr lIns="95554" tIns="49369" rIns="95554" bIns="49369"/>
          <a:lstStyle/>
          <a:p>
            <a:pPr>
              <a:defRPr/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Paper bag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Rectangle 3" descr="Paper bag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ctangle 6" descr="Paper bag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7" descr="Paper bag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3538C61-CAF6-49F0-8E01-634359CE26B6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522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0913" y="762000"/>
            <a:ext cx="4897437" cy="3673475"/>
          </a:xfrm>
          <a:ln w="12699" cap="flat">
            <a:solidFill>
              <a:schemeClr val="tx1"/>
            </a:solidFill>
          </a:ln>
        </p:spPr>
      </p:sp>
      <p:sp>
        <p:nvSpPr>
          <p:cNvPr id="51207" name="Rectangle 3" descr="騜㪭"/>
          <p:cNvSpPr>
            <a:spLocks noGrp="1" noChangeArrowheads="1"/>
          </p:cNvSpPr>
          <p:nvPr>
            <p:ph type="body" idx="1"/>
          </p:nvPr>
        </p:nvSpPr>
        <p:spPr>
          <a:xfrm>
            <a:off x="904875" y="4687888"/>
            <a:ext cx="4987925" cy="4446587"/>
          </a:xfrm>
          <a:ln/>
        </p:spPr>
        <p:txBody>
          <a:bodyPr lIns="95554" tIns="49369" rIns="95554" bIns="49369"/>
          <a:lstStyle/>
          <a:p>
            <a:pPr>
              <a:defRPr/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 descr="Paper bag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ctangle 3" descr="Paper bag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6" descr="Paper bag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7" descr="Paper bag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A45BE9-14ED-42B3-8BCB-98164791F843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53254" name="Rectangle 7"/>
          <p:cNvSpPr txBox="1">
            <a:spLocks noGrp="1" noChangeArrowheads="1"/>
          </p:cNvSpPr>
          <p:nvPr/>
        </p:nvSpPr>
        <p:spPr bwMode="auto">
          <a:xfrm>
            <a:off x="3852863" y="9380538"/>
            <a:ext cx="29448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A3C6B48D-F0C4-40D0-B567-6F9F9189C96F}" type="slidenum">
              <a:rPr kumimoji="0" lang="en-GB" sz="1200">
                <a:latin typeface="Times" pitchFamily="18" charset="0"/>
                <a:ea typeface="MS Pゴシック" pitchFamily="-92" charset="-128"/>
              </a:rPr>
              <a:pPr algn="r">
                <a:spcBef>
                  <a:spcPct val="0"/>
                </a:spcBef>
                <a:buFontTx/>
                <a:buNone/>
              </a:pPr>
              <a:t>18</a:t>
            </a:fld>
            <a:endParaRPr kumimoji="0" lang="en-GB" sz="1200">
              <a:latin typeface="Times" pitchFamily="18" charset="0"/>
              <a:ea typeface="MS Pゴシック" pitchFamily="-92" charset="-128"/>
            </a:endParaRPr>
          </a:p>
        </p:txBody>
      </p:sp>
      <p:sp>
        <p:nvSpPr>
          <p:cNvPr id="532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41363"/>
            <a:ext cx="4937125" cy="3702050"/>
          </a:xfrm>
          <a:ln/>
        </p:spPr>
      </p:sp>
      <p:sp>
        <p:nvSpPr>
          <p:cNvPr id="683012" name="Rectangle 3" descr="Paper bag"/>
          <p:cNvSpPr>
            <a:spLocks noGrp="1" noChangeArrowheads="1"/>
          </p:cNvSpPr>
          <p:nvPr>
            <p:ph type="body" idx="1"/>
          </p:nvPr>
        </p:nvSpPr>
        <p:spPr>
          <a:xfrm>
            <a:off x="906463" y="4691063"/>
            <a:ext cx="4984750" cy="4441825"/>
          </a:xfrm>
        </p:spPr>
        <p:txBody>
          <a:bodyPr lIns="91440" tIns="45720" rIns="91440" bIns="45720"/>
          <a:lstStyle/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 descr="Paper bag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3" descr="Paper bag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Rectangle 6" descr="Paper bag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ectangle 7" descr="Paper bag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251FC0-3B1D-433F-A1CC-AFECA14A198A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54278" name="Rectangle 7"/>
          <p:cNvSpPr txBox="1">
            <a:spLocks noGrp="1" noChangeArrowheads="1"/>
          </p:cNvSpPr>
          <p:nvPr/>
        </p:nvSpPr>
        <p:spPr bwMode="auto">
          <a:xfrm>
            <a:off x="3852863" y="9382125"/>
            <a:ext cx="29448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74" tIns="45637" rIns="91274" bIns="45637" anchor="b"/>
          <a:lstStyle>
            <a:lvl1pPr defTabSz="912813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defTabSz="912813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defTabSz="912813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defTabSz="912813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defTabSz="912813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defTabSz="912813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defTabSz="912813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defTabSz="912813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defTabSz="912813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84A91EA7-0809-439A-A089-C9ADE1D6747F}" type="slidenum">
              <a:rPr kumimoji="0" lang="en-GB" sz="1200">
                <a:latin typeface="Times" pitchFamily="18" charset="0"/>
                <a:ea typeface="MS Pゴシック" pitchFamily="-92" charset="-128"/>
              </a:rPr>
              <a:pPr algn="r">
                <a:spcBef>
                  <a:spcPct val="0"/>
                </a:spcBef>
                <a:buFontTx/>
                <a:buNone/>
              </a:pPr>
              <a:t>33</a:t>
            </a:fld>
            <a:endParaRPr kumimoji="0" lang="en-GB" sz="1200">
              <a:latin typeface="Times" pitchFamily="18" charset="0"/>
              <a:ea typeface="MS Pゴシック" pitchFamily="-92" charset="-128"/>
            </a:endParaRPr>
          </a:p>
        </p:txBody>
      </p:sp>
      <p:sp>
        <p:nvSpPr>
          <p:cNvPr id="5427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54063"/>
            <a:ext cx="4935538" cy="3702050"/>
          </a:xfrm>
          <a:ln/>
        </p:spPr>
      </p:sp>
      <p:sp>
        <p:nvSpPr>
          <p:cNvPr id="667652" name="Notes Placeholder 2" descr="Paper bag"/>
          <p:cNvSpPr>
            <a:spLocks noGrp="1"/>
          </p:cNvSpPr>
          <p:nvPr>
            <p:ph type="body" idx="1"/>
          </p:nvPr>
        </p:nvSpPr>
        <p:spPr>
          <a:xfrm>
            <a:off x="895350" y="4697413"/>
            <a:ext cx="5006975" cy="4422775"/>
          </a:xfrm>
        </p:spPr>
        <p:txBody>
          <a:bodyPr lIns="93750" tIns="46875" rIns="93750" bIns="46875"/>
          <a:lstStyle/>
          <a:p>
            <a:pPr eaLnBrk="1" hangingPunct="1">
              <a:defRPr/>
            </a:pPr>
            <a:endParaRPr lang="de-CH" smtClean="0"/>
          </a:p>
        </p:txBody>
      </p:sp>
      <p:sp>
        <p:nvSpPr>
          <p:cNvPr id="54281" name="Slide Number Placeholder 3"/>
          <p:cNvSpPr txBox="1">
            <a:spLocks noGrp="1"/>
          </p:cNvSpPr>
          <p:nvPr/>
        </p:nvSpPr>
        <p:spPr bwMode="auto">
          <a:xfrm>
            <a:off x="3846513" y="9393238"/>
            <a:ext cx="2951162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750" tIns="46875" rIns="93750" bIns="46875" anchor="b"/>
          <a:lstStyle>
            <a:lvl1pPr defTabSz="949325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defTabSz="949325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defTabSz="949325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defTabSz="949325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defTabSz="949325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defTabSz="949325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defTabSz="949325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defTabSz="949325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defTabSz="949325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EBEC83B3-C51C-46FF-BA4F-80A141D29E03}" type="slidenum">
              <a:rPr kumimoji="0" lang="en-US" sz="1900" b="1">
                <a:latin typeface="Helvetica" pitchFamily="34" charset="0"/>
                <a:ea typeface="MS Pゴシック" pitchFamily="-92" charset="-128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33</a:t>
            </a:fld>
            <a:endParaRPr kumimoji="0" lang="en-US" sz="1900" b="1">
              <a:latin typeface="Helvetica" pitchFamily="34" charset="0"/>
              <a:ea typeface="MS Pゴシック" pitchFamily="-92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0"/>
          <p:cNvSpPr>
            <a:spLocks noChangeArrowheads="1"/>
          </p:cNvSpPr>
          <p:nvPr/>
        </p:nvSpPr>
        <p:spPr bwMode="auto">
          <a:xfrm>
            <a:off x="0" y="914400"/>
            <a:ext cx="8915400" cy="76200"/>
          </a:xfrm>
          <a:prstGeom prst="rect">
            <a:avLst/>
          </a:prstGeom>
          <a:gradFill rotWithShape="0">
            <a:gsLst>
              <a:gs pos="0">
                <a:srgbClr val="0000CC"/>
              </a:gs>
              <a:gs pos="100000">
                <a:srgbClr val="99CCFF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Line 42"/>
          <p:cNvSpPr>
            <a:spLocks noChangeShapeType="1"/>
          </p:cNvSpPr>
          <p:nvPr/>
        </p:nvSpPr>
        <p:spPr bwMode="auto">
          <a:xfrm>
            <a:off x="0" y="990600"/>
            <a:ext cx="89154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6" name="Rectangle 43"/>
          <p:cNvSpPr>
            <a:spLocks noChangeArrowheads="1"/>
          </p:cNvSpPr>
          <p:nvPr/>
        </p:nvSpPr>
        <p:spPr bwMode="auto">
          <a:xfrm>
            <a:off x="2667000" y="5867400"/>
            <a:ext cx="5988050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i="1" dirty="0">
                <a:solidFill>
                  <a:srgbClr val="0000FF"/>
                </a:solidFill>
              </a:rPr>
              <a:t>Clara Gaspar, </a:t>
            </a:r>
            <a:r>
              <a:rPr lang="en-US" sz="2000" i="1" dirty="0" smtClean="0">
                <a:solidFill>
                  <a:srgbClr val="0000FF"/>
                </a:solidFill>
              </a:rPr>
              <a:t>September 2013</a:t>
            </a:r>
            <a:r>
              <a:rPr lang="en-US" sz="3200" b="1" i="1" dirty="0" smtClean="0">
                <a:solidFill>
                  <a:srgbClr val="0000FF"/>
                </a:solidFill>
                <a:latin typeface="Brush Script MT" pitchFamily="66" charset="0"/>
              </a:rPr>
              <a:t> </a:t>
            </a:r>
            <a:endParaRPr lang="en-US" b="1" i="1" dirty="0">
              <a:solidFill>
                <a:srgbClr val="0000FF"/>
              </a:solidFill>
              <a:latin typeface="Brush Script MT" pitchFamily="66" charset="0"/>
            </a:endParaRPr>
          </a:p>
        </p:txBody>
      </p:sp>
      <p:pic>
        <p:nvPicPr>
          <p:cNvPr id="7" name="Picture 45" descr="CERN_logo"/>
          <p:cNvPicPr>
            <a:picLocks noChangeAspect="1" noChangeArrowheads="1"/>
          </p:cNvPicPr>
          <p:nvPr/>
        </p:nvPicPr>
        <p:blipFill>
          <a:blip r:embed="rId2">
            <a:lum bright="30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5038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34" name="Rectangle 36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219200"/>
            <a:ext cx="7772400" cy="3429000"/>
          </a:xfrm>
        </p:spPr>
        <p:txBody>
          <a:bodyPr anchor="ctr"/>
          <a:lstStyle>
            <a:lvl1pPr algn="ctr">
              <a:defRPr>
                <a:solidFill>
                  <a:srgbClr val="FF33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1660" name="Rectangle 4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066800"/>
          </a:xfrm>
          <a:ln w="12700"/>
        </p:spPr>
        <p:txBody>
          <a:bodyPr>
            <a:spAutoFit/>
          </a:bodyPr>
          <a:lstStyle>
            <a:lvl1pPr marL="0" indent="0" algn="ctr">
              <a:buFont typeface="Arial Unicode MS" pitchFamily="34" charset="-128"/>
              <a:buNone/>
              <a:defRPr b="0">
                <a:solidFill>
                  <a:srgbClr val="0000FF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96706364"/>
      </p:ext>
    </p:extLst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428" descr="Paper bag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FEF47-AC30-4F57-AC6A-0C9D56E611D2}" type="slidenum">
              <a:rPr lang="en-US"/>
              <a:pPr>
                <a:defRPr/>
              </a:pPr>
              <a:t>‹#›</a:t>
            </a:fld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1641622672"/>
      </p:ext>
    </p:extLst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28600"/>
            <a:ext cx="21336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28600"/>
            <a:ext cx="62484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428" descr="Paper bag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62CB0-2ED2-4ADD-B2D9-E688D57B60EB}" type="slidenum">
              <a:rPr lang="en-US"/>
              <a:pPr>
                <a:defRPr/>
              </a:pPr>
              <a:t>‹#›</a:t>
            </a:fld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1752130831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428" descr="Paper bag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ABD80-71D2-4672-ACCA-3727F8F80658}" type="slidenum">
              <a:rPr lang="en-US"/>
              <a:pPr>
                <a:defRPr/>
              </a:pPr>
              <a:t>‹#›</a:t>
            </a:fld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1009137239"/>
      </p:ext>
    </p:extLst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428" descr="Paper bag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9DA44-5726-43FC-90F8-13303B998391}" type="slidenum">
              <a:rPr lang="en-US"/>
              <a:pPr>
                <a:defRPr/>
              </a:pPr>
              <a:t>‹#›</a:t>
            </a:fld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896104802"/>
      </p:ext>
    </p:extLst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191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295400"/>
            <a:ext cx="4191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428" descr="Paper bag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CC10F-99A6-487F-8EFB-5E0D28FE322A}" type="slidenum">
              <a:rPr lang="en-US"/>
              <a:pPr>
                <a:defRPr/>
              </a:pPr>
              <a:t>‹#›</a:t>
            </a:fld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3588055676"/>
      </p:ext>
    </p:extLst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428" descr="Paper bag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808F2-6216-4C80-A747-51F569E40814}" type="slidenum">
              <a:rPr lang="en-US"/>
              <a:pPr>
                <a:defRPr/>
              </a:pPr>
              <a:t>‹#›</a:t>
            </a:fld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2074999598"/>
      </p:ext>
    </p:extLst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428" descr="Paper bag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00B34-CBEC-487B-AB76-55A5B84DF737}" type="slidenum">
              <a:rPr lang="en-US"/>
              <a:pPr>
                <a:defRPr/>
              </a:pPr>
              <a:t>‹#›</a:t>
            </a:fld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2201394788"/>
      </p:ext>
    </p:extLst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428" descr="Paper bag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928B76-A60B-4D2E-A625-E44FA86B9C1D}" type="slidenum">
              <a:rPr lang="en-US"/>
              <a:pPr>
                <a:defRPr/>
              </a:pPr>
              <a:t>‹#›</a:t>
            </a:fld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4074323772"/>
      </p:ext>
    </p:extLst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428" descr="Paper bag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266DB-500A-4A80-9991-C307F7FA5B04}" type="slidenum">
              <a:rPr lang="en-US"/>
              <a:pPr>
                <a:defRPr/>
              </a:pPr>
              <a:t>‹#›</a:t>
            </a:fld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1484180632"/>
      </p:ext>
    </p:extLst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428" descr="Paper bag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8EC97B-EC94-46DF-93A7-78E45D9681F3}" type="slidenum">
              <a:rPr lang="en-US"/>
              <a:pPr>
                <a:defRPr/>
              </a:pPr>
              <a:t>‹#›</a:t>
            </a:fld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402036298"/>
      </p:ext>
    </p:extLst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28600"/>
            <a:ext cx="7696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</a:t>
            </a:r>
            <a:r>
              <a:rPr lang="en-US" smtClean="0"/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5344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2575" name="Freeform 2335"/>
          <p:cNvSpPr>
            <a:spLocks/>
          </p:cNvSpPr>
          <p:nvPr/>
        </p:nvSpPr>
        <p:spPr bwMode="auto">
          <a:xfrm>
            <a:off x="3225800" y="3841750"/>
            <a:ext cx="9525" cy="4763"/>
          </a:xfrm>
          <a:custGeom>
            <a:avLst/>
            <a:gdLst/>
            <a:ahLst/>
            <a:cxnLst>
              <a:cxn ang="0">
                <a:pos x="12" y="5"/>
              </a:cxn>
              <a:cxn ang="0">
                <a:pos x="0" y="0"/>
              </a:cxn>
              <a:cxn ang="0">
                <a:pos x="12" y="3"/>
              </a:cxn>
              <a:cxn ang="0">
                <a:pos x="12" y="5"/>
              </a:cxn>
            </a:cxnLst>
            <a:rect l="0" t="0" r="r" b="b"/>
            <a:pathLst>
              <a:path w="12" h="5">
                <a:moveTo>
                  <a:pt x="12" y="5"/>
                </a:moveTo>
                <a:lnTo>
                  <a:pt x="0" y="0"/>
                </a:lnTo>
                <a:lnTo>
                  <a:pt x="12" y="3"/>
                </a:lnTo>
                <a:lnTo>
                  <a:pt x="12" y="5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668" name="Rectangle 3428" descr="Paper bag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477000"/>
            <a:ext cx="83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4D4D4D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kumimoji="0" sz="1600" i="1">
                <a:solidFill>
                  <a:srgbClr val="0000FF"/>
                </a:solidFill>
              </a:defRPr>
            </a:lvl1pPr>
          </a:lstStyle>
          <a:p>
            <a:pPr>
              <a:defRPr/>
            </a:pPr>
            <a:fld id="{2BD7680F-87F2-4FF6-926D-A9009A69C3BA}" type="slidenum">
              <a:rPr lang="en-US"/>
              <a:pPr>
                <a:defRPr/>
              </a:pPr>
              <a:t>‹#›</a:t>
            </a:fld>
            <a:endParaRPr lang="en-US" sz="2000" b="1"/>
          </a:p>
        </p:txBody>
      </p:sp>
      <p:sp>
        <p:nvSpPr>
          <p:cNvPr id="13700" name="Text Box 3460"/>
          <p:cNvSpPr txBox="1">
            <a:spLocks noChangeArrowheads="1"/>
          </p:cNvSpPr>
          <p:nvPr/>
        </p:nvSpPr>
        <p:spPr bwMode="auto">
          <a:xfrm>
            <a:off x="2286000" y="6521450"/>
            <a:ext cx="4038600" cy="3381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600" i="1" dirty="0">
                <a:solidFill>
                  <a:srgbClr val="0000FF"/>
                </a:solidFill>
              </a:rPr>
              <a:t>Clara Gaspar, </a:t>
            </a:r>
            <a:r>
              <a:rPr lang="en-US" sz="1600" i="1" dirty="0" smtClean="0">
                <a:solidFill>
                  <a:srgbClr val="0000FF"/>
                </a:solidFill>
              </a:rPr>
              <a:t>September 2013</a:t>
            </a:r>
            <a:endParaRPr lang="en-US" sz="1600" i="1" dirty="0">
              <a:solidFill>
                <a:srgbClr val="0000FF"/>
              </a:solidFill>
            </a:endParaRPr>
          </a:p>
        </p:txBody>
      </p:sp>
      <p:sp>
        <p:nvSpPr>
          <p:cNvPr id="14050" name="Rectangle 3810"/>
          <p:cNvSpPr>
            <a:spLocks noChangeArrowheads="1"/>
          </p:cNvSpPr>
          <p:nvPr/>
        </p:nvSpPr>
        <p:spPr bwMode="auto">
          <a:xfrm>
            <a:off x="0" y="914400"/>
            <a:ext cx="8915400" cy="76200"/>
          </a:xfrm>
          <a:prstGeom prst="rect">
            <a:avLst/>
          </a:prstGeom>
          <a:gradFill rotWithShape="0">
            <a:gsLst>
              <a:gs pos="0">
                <a:srgbClr val="0000CC"/>
              </a:gs>
              <a:gs pos="100000">
                <a:srgbClr val="99CCFF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4052" name="Line 3812"/>
          <p:cNvSpPr>
            <a:spLocks noChangeShapeType="1"/>
          </p:cNvSpPr>
          <p:nvPr/>
        </p:nvSpPr>
        <p:spPr bwMode="auto">
          <a:xfrm>
            <a:off x="0" y="990600"/>
            <a:ext cx="89154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6153" name="Picture 3813" descr="CERN_logo"/>
          <p:cNvPicPr>
            <a:picLocks noChangeAspect="1" noChangeArrowheads="1"/>
          </p:cNvPicPr>
          <p:nvPr/>
        </p:nvPicPr>
        <p:blipFill>
          <a:blip r:embed="rId13">
            <a:lum bright="30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5038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strips dir="rd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❚"/>
        <a:defRPr kumimoji="1"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❙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〡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5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.w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6934200" cy="2133600"/>
          </a:xfrm>
        </p:spPr>
        <p:txBody>
          <a:bodyPr/>
          <a:lstStyle/>
          <a:p>
            <a:r>
              <a:rPr lang="en-US" smtClean="0"/>
              <a:t>Data Acquisition, </a:t>
            </a:r>
            <a:br>
              <a:rPr lang="en-US" smtClean="0"/>
            </a:br>
            <a:r>
              <a:rPr lang="en-US" smtClean="0"/>
              <a:t>Trigger and </a:t>
            </a:r>
            <a:br>
              <a:rPr lang="en-US" smtClean="0"/>
            </a:br>
            <a:r>
              <a:rPr lang="en-US" smtClean="0"/>
              <a:t>Control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subTitle" idx="1"/>
          </p:nvPr>
        </p:nvSpPr>
        <p:spPr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B6E8EA-E334-4186-BE79-315286F8181C}" type="slidenum">
              <a:rPr lang="en-US"/>
              <a:pPr>
                <a:defRPr/>
              </a:pPr>
              <a:t>10</a:t>
            </a:fld>
            <a:endParaRPr lang="en-US" sz="2000" b="1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z="3600" smtClean="0"/>
              <a:t>Trivial DAQ in collider mode</a:t>
            </a:r>
            <a:endParaRPr lang="en-US" smtClean="0"/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762000" y="1066800"/>
            <a:ext cx="5786438" cy="5486400"/>
          </a:xfrm>
          <a:prstGeom prst="rect">
            <a:avLst/>
          </a:prstGeom>
          <a:solidFill>
            <a:srgbClr val="EAEAEA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Line 4"/>
          <p:cNvSpPr>
            <a:spLocks noChangeShapeType="1"/>
          </p:cNvSpPr>
          <p:nvPr/>
        </p:nvSpPr>
        <p:spPr bwMode="auto">
          <a:xfrm>
            <a:off x="1401763" y="2214563"/>
            <a:ext cx="2657475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4229" name="AutoShape 5"/>
          <p:cNvSpPr>
            <a:spLocks noChangeArrowheads="1"/>
          </p:cNvSpPr>
          <p:nvPr/>
        </p:nvSpPr>
        <p:spPr bwMode="auto">
          <a:xfrm>
            <a:off x="3502025" y="4135438"/>
            <a:ext cx="2643188" cy="1011237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699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64230" name="AutoShape 6"/>
          <p:cNvSpPr>
            <a:spLocks noChangeArrowheads="1"/>
          </p:cNvSpPr>
          <p:nvPr/>
        </p:nvSpPr>
        <p:spPr bwMode="auto">
          <a:xfrm>
            <a:off x="3495675" y="2917825"/>
            <a:ext cx="2643188" cy="1138238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699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344" name="Rectangle 7"/>
          <p:cNvSpPr>
            <a:spLocks noChangeArrowheads="1"/>
          </p:cNvSpPr>
          <p:nvPr/>
        </p:nvSpPr>
        <p:spPr bwMode="auto">
          <a:xfrm>
            <a:off x="1092200" y="2481263"/>
            <a:ext cx="698500" cy="361950"/>
          </a:xfrm>
          <a:prstGeom prst="rect">
            <a:avLst/>
          </a:prstGeom>
          <a:solidFill>
            <a:srgbClr val="CCECFF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Rectangle 8"/>
          <p:cNvSpPr>
            <a:spLocks noChangeArrowheads="1"/>
          </p:cNvSpPr>
          <p:nvPr/>
        </p:nvSpPr>
        <p:spPr bwMode="auto">
          <a:xfrm>
            <a:off x="1062038" y="2497138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ADC</a:t>
            </a:r>
          </a:p>
        </p:txBody>
      </p:sp>
      <p:sp>
        <p:nvSpPr>
          <p:cNvPr id="14346" name="Line 9"/>
          <p:cNvSpPr>
            <a:spLocks noChangeShapeType="1"/>
          </p:cNvSpPr>
          <p:nvPr/>
        </p:nvSpPr>
        <p:spPr bwMode="auto">
          <a:xfrm>
            <a:off x="1401763" y="1574800"/>
            <a:ext cx="0" cy="8953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47" name="Rectangle 10"/>
          <p:cNvSpPr>
            <a:spLocks noChangeArrowheads="1"/>
          </p:cNvSpPr>
          <p:nvPr/>
        </p:nvSpPr>
        <p:spPr bwMode="auto">
          <a:xfrm>
            <a:off x="917575" y="1257300"/>
            <a:ext cx="1012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Sensor</a:t>
            </a:r>
          </a:p>
        </p:txBody>
      </p:sp>
      <p:sp>
        <p:nvSpPr>
          <p:cNvPr id="14348" name="Line 11"/>
          <p:cNvSpPr>
            <a:spLocks noChangeShapeType="1"/>
          </p:cNvSpPr>
          <p:nvPr/>
        </p:nvSpPr>
        <p:spPr bwMode="auto">
          <a:xfrm>
            <a:off x="1401763" y="2852738"/>
            <a:ext cx="0" cy="1150937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49" name="Oval 12"/>
          <p:cNvSpPr>
            <a:spLocks noChangeArrowheads="1"/>
          </p:cNvSpPr>
          <p:nvPr/>
        </p:nvSpPr>
        <p:spPr bwMode="auto">
          <a:xfrm>
            <a:off x="931863" y="4779963"/>
            <a:ext cx="939800" cy="744537"/>
          </a:xfrm>
          <a:prstGeom prst="ellipse">
            <a:avLst/>
          </a:prstGeom>
          <a:solidFill>
            <a:srgbClr val="FFFFCC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0" name="Rectangle 13"/>
          <p:cNvSpPr>
            <a:spLocks noChangeArrowheads="1"/>
          </p:cNvSpPr>
          <p:nvPr/>
        </p:nvSpPr>
        <p:spPr bwMode="auto">
          <a:xfrm>
            <a:off x="838200" y="4897438"/>
            <a:ext cx="11271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kumimoji="0" lang="en-US" sz="1800"/>
              <a:t>Proces-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kumimoji="0" lang="en-US" sz="1800"/>
              <a:t>sing</a:t>
            </a:r>
          </a:p>
        </p:txBody>
      </p:sp>
      <p:sp>
        <p:nvSpPr>
          <p:cNvPr id="14351" name="Line 14"/>
          <p:cNvSpPr>
            <a:spLocks noChangeShapeType="1"/>
          </p:cNvSpPr>
          <p:nvPr/>
        </p:nvSpPr>
        <p:spPr bwMode="auto">
          <a:xfrm>
            <a:off x="4057650" y="3556000"/>
            <a:ext cx="1588" cy="192088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4352" name="Group 15"/>
          <p:cNvGrpSpPr>
            <a:grpSpLocks/>
          </p:cNvGrpSpPr>
          <p:nvPr/>
        </p:nvGrpSpPr>
        <p:grpSpPr bwMode="auto">
          <a:xfrm>
            <a:off x="3748088" y="3119438"/>
            <a:ext cx="617537" cy="488950"/>
            <a:chOff x="2263" y="2648"/>
            <a:chExt cx="368" cy="368"/>
          </a:xfrm>
        </p:grpSpPr>
        <p:sp>
          <p:nvSpPr>
            <p:cNvPr id="14418" name="AutoShape 16"/>
            <p:cNvSpPr>
              <a:spLocks noChangeArrowheads="1"/>
            </p:cNvSpPr>
            <p:nvPr/>
          </p:nvSpPr>
          <p:spPr bwMode="auto">
            <a:xfrm rot="10800000" flipH="1">
              <a:off x="2263" y="2648"/>
              <a:ext cx="368" cy="368"/>
            </a:xfrm>
            <a:prstGeom prst="triangle">
              <a:avLst>
                <a:gd name="adj" fmla="val 49995"/>
              </a:avLst>
            </a:prstGeom>
            <a:solidFill>
              <a:srgbClr val="FFFFCC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19" name="Line 17"/>
            <p:cNvSpPr>
              <a:spLocks noChangeShapeType="1"/>
            </p:cNvSpPr>
            <p:nvPr/>
          </p:nvSpPr>
          <p:spPr bwMode="auto">
            <a:xfrm flipH="1">
              <a:off x="2495" y="2688"/>
              <a:ext cx="48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420" name="Line 18"/>
            <p:cNvSpPr>
              <a:spLocks noChangeShapeType="1"/>
            </p:cNvSpPr>
            <p:nvPr/>
          </p:nvSpPr>
          <p:spPr bwMode="auto">
            <a:xfrm flipH="1">
              <a:off x="2447" y="2688"/>
              <a:ext cx="48" cy="144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421" name="Line 19"/>
            <p:cNvSpPr>
              <a:spLocks noChangeShapeType="1"/>
            </p:cNvSpPr>
            <p:nvPr/>
          </p:nvSpPr>
          <p:spPr bwMode="auto">
            <a:xfrm flipH="1">
              <a:off x="2399" y="2832"/>
              <a:ext cx="48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4353" name="Rectangle 20"/>
          <p:cNvSpPr>
            <a:spLocks noChangeArrowheads="1"/>
          </p:cNvSpPr>
          <p:nvPr/>
        </p:nvSpPr>
        <p:spPr bwMode="auto">
          <a:xfrm>
            <a:off x="4281488" y="3362325"/>
            <a:ext cx="14716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Discriminator</a:t>
            </a:r>
          </a:p>
        </p:txBody>
      </p:sp>
      <p:sp>
        <p:nvSpPr>
          <p:cNvPr id="14354" name="Rectangle 21"/>
          <p:cNvSpPr>
            <a:spLocks noChangeArrowheads="1"/>
          </p:cNvSpPr>
          <p:nvPr/>
        </p:nvSpPr>
        <p:spPr bwMode="auto">
          <a:xfrm>
            <a:off x="4945063" y="2917825"/>
            <a:ext cx="10874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 b="1"/>
              <a:t>Trigger</a:t>
            </a:r>
          </a:p>
        </p:txBody>
      </p:sp>
      <p:sp>
        <p:nvSpPr>
          <p:cNvPr id="14355" name="Rectangle 22"/>
          <p:cNvSpPr>
            <a:spLocks noChangeArrowheads="1"/>
          </p:cNvSpPr>
          <p:nvPr/>
        </p:nvSpPr>
        <p:spPr bwMode="auto">
          <a:xfrm>
            <a:off x="1884363" y="2278063"/>
            <a:ext cx="850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Start</a:t>
            </a:r>
          </a:p>
        </p:txBody>
      </p:sp>
      <p:grpSp>
        <p:nvGrpSpPr>
          <p:cNvPr id="14356" name="Group 23"/>
          <p:cNvGrpSpPr>
            <a:grpSpLocks/>
          </p:cNvGrpSpPr>
          <p:nvPr/>
        </p:nvGrpSpPr>
        <p:grpSpPr bwMode="auto">
          <a:xfrm>
            <a:off x="838200" y="5867400"/>
            <a:ext cx="1046163" cy="488950"/>
            <a:chOff x="577" y="4713"/>
            <a:chExt cx="534" cy="368"/>
          </a:xfrm>
        </p:grpSpPr>
        <p:sp>
          <p:nvSpPr>
            <p:cNvPr id="14413" name="Oval 24"/>
            <p:cNvSpPr>
              <a:spLocks noChangeArrowheads="1"/>
            </p:cNvSpPr>
            <p:nvPr/>
          </p:nvSpPr>
          <p:spPr bwMode="auto">
            <a:xfrm>
              <a:off x="585" y="4908"/>
              <a:ext cx="518" cy="173"/>
            </a:xfrm>
            <a:prstGeom prst="ellipse">
              <a:avLst/>
            </a:prstGeom>
            <a:solidFill>
              <a:srgbClr val="9999FF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14" name="Rectangle 25"/>
            <p:cNvSpPr>
              <a:spLocks noChangeArrowheads="1"/>
            </p:cNvSpPr>
            <p:nvPr/>
          </p:nvSpPr>
          <p:spPr bwMode="auto">
            <a:xfrm>
              <a:off x="577" y="4804"/>
              <a:ext cx="534" cy="195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15" name="Oval 26"/>
            <p:cNvSpPr>
              <a:spLocks noChangeArrowheads="1"/>
            </p:cNvSpPr>
            <p:nvPr/>
          </p:nvSpPr>
          <p:spPr bwMode="auto">
            <a:xfrm>
              <a:off x="584" y="4713"/>
              <a:ext cx="518" cy="173"/>
            </a:xfrm>
            <a:prstGeom prst="ellipse">
              <a:avLst/>
            </a:prstGeom>
            <a:solidFill>
              <a:srgbClr val="9999FF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16" name="Line 27"/>
            <p:cNvSpPr>
              <a:spLocks noChangeShapeType="1"/>
            </p:cNvSpPr>
            <p:nvPr/>
          </p:nvSpPr>
          <p:spPr bwMode="auto">
            <a:xfrm>
              <a:off x="583" y="4802"/>
              <a:ext cx="0" cy="197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417" name="Line 28"/>
            <p:cNvSpPr>
              <a:spLocks noChangeShapeType="1"/>
            </p:cNvSpPr>
            <p:nvPr/>
          </p:nvSpPr>
          <p:spPr bwMode="auto">
            <a:xfrm>
              <a:off x="1107" y="4806"/>
              <a:ext cx="0" cy="19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4357" name="Rectangle 29"/>
          <p:cNvSpPr>
            <a:spLocks noChangeArrowheads="1"/>
          </p:cNvSpPr>
          <p:nvPr/>
        </p:nvSpPr>
        <p:spPr bwMode="auto">
          <a:xfrm>
            <a:off x="838200" y="6019800"/>
            <a:ext cx="1087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storage</a:t>
            </a:r>
          </a:p>
        </p:txBody>
      </p:sp>
      <p:sp>
        <p:nvSpPr>
          <p:cNvPr id="14358" name="Line 30"/>
          <p:cNvSpPr>
            <a:spLocks noChangeShapeType="1"/>
          </p:cNvSpPr>
          <p:nvPr/>
        </p:nvSpPr>
        <p:spPr bwMode="auto">
          <a:xfrm>
            <a:off x="1401763" y="5535613"/>
            <a:ext cx="0" cy="3206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59" name="Rectangle 31"/>
          <p:cNvSpPr>
            <a:spLocks noChangeArrowheads="1"/>
          </p:cNvSpPr>
          <p:nvPr/>
        </p:nvSpPr>
        <p:spPr bwMode="auto">
          <a:xfrm>
            <a:off x="4622800" y="4130675"/>
            <a:ext cx="14589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 b="1"/>
              <a:t>Busy Logic</a:t>
            </a:r>
          </a:p>
        </p:txBody>
      </p:sp>
      <p:sp>
        <p:nvSpPr>
          <p:cNvPr id="14360" name="Rectangle 32"/>
          <p:cNvSpPr>
            <a:spLocks noChangeArrowheads="1"/>
          </p:cNvSpPr>
          <p:nvPr/>
        </p:nvSpPr>
        <p:spPr bwMode="auto">
          <a:xfrm>
            <a:off x="1011238" y="4013200"/>
            <a:ext cx="779462" cy="490538"/>
          </a:xfrm>
          <a:prstGeom prst="rect">
            <a:avLst/>
          </a:prstGeom>
          <a:solidFill>
            <a:srgbClr val="CCFF66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1" name="Line 33"/>
          <p:cNvSpPr>
            <a:spLocks noChangeShapeType="1"/>
          </p:cNvSpPr>
          <p:nvPr/>
        </p:nvSpPr>
        <p:spPr bwMode="auto">
          <a:xfrm>
            <a:off x="998538" y="4386263"/>
            <a:ext cx="804862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62" name="Line 34"/>
          <p:cNvSpPr>
            <a:spLocks noChangeShapeType="1"/>
          </p:cNvSpPr>
          <p:nvPr/>
        </p:nvSpPr>
        <p:spPr bwMode="auto">
          <a:xfrm>
            <a:off x="1401763" y="4513263"/>
            <a:ext cx="0" cy="255587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63" name="Rectangle 35"/>
          <p:cNvSpPr>
            <a:spLocks noChangeArrowheads="1"/>
          </p:cNvSpPr>
          <p:nvPr/>
        </p:nvSpPr>
        <p:spPr bwMode="auto">
          <a:xfrm>
            <a:off x="981075" y="4092575"/>
            <a:ext cx="833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FIFO</a:t>
            </a:r>
          </a:p>
        </p:txBody>
      </p:sp>
      <p:sp>
        <p:nvSpPr>
          <p:cNvPr id="14364" name="Line 36"/>
          <p:cNvSpPr>
            <a:spLocks noChangeShapeType="1"/>
          </p:cNvSpPr>
          <p:nvPr/>
        </p:nvSpPr>
        <p:spPr bwMode="auto">
          <a:xfrm>
            <a:off x="1803400" y="4449763"/>
            <a:ext cx="322263" cy="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65" name="Line 37"/>
          <p:cNvSpPr>
            <a:spLocks noChangeShapeType="1"/>
          </p:cNvSpPr>
          <p:nvPr/>
        </p:nvSpPr>
        <p:spPr bwMode="auto">
          <a:xfrm flipH="1">
            <a:off x="1803400" y="4449763"/>
            <a:ext cx="322263" cy="511175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66" name="Rectangle 38"/>
          <p:cNvSpPr>
            <a:spLocks noChangeArrowheads="1"/>
          </p:cNvSpPr>
          <p:nvPr/>
        </p:nvSpPr>
        <p:spPr bwMode="auto">
          <a:xfrm>
            <a:off x="2028825" y="4602163"/>
            <a:ext cx="1457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DataReady</a:t>
            </a:r>
          </a:p>
        </p:txBody>
      </p:sp>
      <p:grpSp>
        <p:nvGrpSpPr>
          <p:cNvPr id="14367" name="Group 39"/>
          <p:cNvGrpSpPr>
            <a:grpSpLocks/>
          </p:cNvGrpSpPr>
          <p:nvPr/>
        </p:nvGrpSpPr>
        <p:grpSpPr bwMode="auto">
          <a:xfrm>
            <a:off x="4919663" y="2492375"/>
            <a:ext cx="504825" cy="231775"/>
            <a:chOff x="2961" y="2176"/>
            <a:chExt cx="301" cy="175"/>
          </a:xfrm>
        </p:grpSpPr>
        <p:sp>
          <p:nvSpPr>
            <p:cNvPr id="14408" name="Rectangle 40"/>
            <p:cNvSpPr>
              <a:spLocks noChangeArrowheads="1"/>
            </p:cNvSpPr>
            <p:nvPr/>
          </p:nvSpPr>
          <p:spPr bwMode="auto">
            <a:xfrm>
              <a:off x="3046" y="2181"/>
              <a:ext cx="216" cy="170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09" name="Arc 41"/>
            <p:cNvSpPr>
              <a:spLocks/>
            </p:cNvSpPr>
            <p:nvPr/>
          </p:nvSpPr>
          <p:spPr bwMode="auto">
            <a:xfrm rot="-5340000">
              <a:off x="2915" y="2222"/>
              <a:ext cx="175" cy="83"/>
            </a:xfrm>
            <a:custGeom>
              <a:avLst/>
              <a:gdLst>
                <a:gd name="T0" fmla="*/ 0 w 43198"/>
                <a:gd name="T1" fmla="*/ 0 h 22400"/>
                <a:gd name="T2" fmla="*/ 0 w 43198"/>
                <a:gd name="T3" fmla="*/ 0 h 22400"/>
                <a:gd name="T4" fmla="*/ 0 w 43198"/>
                <a:gd name="T5" fmla="*/ 0 h 22400"/>
                <a:gd name="T6" fmla="*/ 0 60000 65536"/>
                <a:gd name="T7" fmla="*/ 0 60000 65536"/>
                <a:gd name="T8" fmla="*/ 0 60000 65536"/>
                <a:gd name="T9" fmla="*/ 0 w 43198"/>
                <a:gd name="T10" fmla="*/ 0 h 22400"/>
                <a:gd name="T11" fmla="*/ 43198 w 43198"/>
                <a:gd name="T12" fmla="*/ 22400 h 22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8" h="22400" fill="none" extrusionOk="0">
                  <a:moveTo>
                    <a:pt x="14" y="22400"/>
                  </a:moveTo>
                  <a:cubicBezTo>
                    <a:pt x="4" y="22133"/>
                    <a:pt x="0" y="21866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424" y="-1"/>
                    <a:pt x="43050" y="9506"/>
                    <a:pt x="43198" y="21329"/>
                  </a:cubicBezTo>
                </a:path>
                <a:path w="43198" h="22400" stroke="0" extrusionOk="0">
                  <a:moveTo>
                    <a:pt x="14" y="22400"/>
                  </a:moveTo>
                  <a:cubicBezTo>
                    <a:pt x="4" y="22133"/>
                    <a:pt x="0" y="21866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424" y="-1"/>
                    <a:pt x="43050" y="9506"/>
                    <a:pt x="43198" y="21329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FCC"/>
            </a:solidFill>
            <a:ln w="25399" cap="rnd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410" name="Line 42"/>
            <p:cNvSpPr>
              <a:spLocks noChangeShapeType="1"/>
            </p:cNvSpPr>
            <p:nvPr/>
          </p:nvSpPr>
          <p:spPr bwMode="auto">
            <a:xfrm>
              <a:off x="3046" y="2181"/>
              <a:ext cx="216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411" name="Line 43"/>
            <p:cNvSpPr>
              <a:spLocks noChangeShapeType="1"/>
            </p:cNvSpPr>
            <p:nvPr/>
          </p:nvSpPr>
          <p:spPr bwMode="auto">
            <a:xfrm>
              <a:off x="3262" y="2181"/>
              <a:ext cx="0" cy="17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412" name="Line 44"/>
            <p:cNvSpPr>
              <a:spLocks noChangeShapeType="1"/>
            </p:cNvSpPr>
            <p:nvPr/>
          </p:nvSpPr>
          <p:spPr bwMode="auto">
            <a:xfrm flipH="1">
              <a:off x="3046" y="2351"/>
              <a:ext cx="216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564269" name="AutoShape 45"/>
          <p:cNvSpPr>
            <a:spLocks noChangeArrowheads="1"/>
          </p:cNvSpPr>
          <p:nvPr/>
        </p:nvSpPr>
        <p:spPr bwMode="auto">
          <a:xfrm>
            <a:off x="3500438" y="1196975"/>
            <a:ext cx="2643187" cy="884238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699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369" name="Rectangle 46"/>
          <p:cNvSpPr>
            <a:spLocks noChangeArrowheads="1"/>
          </p:cNvSpPr>
          <p:nvPr/>
        </p:nvSpPr>
        <p:spPr bwMode="auto">
          <a:xfrm>
            <a:off x="5089525" y="1152525"/>
            <a:ext cx="968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 b="1"/>
              <a:t>Timing</a:t>
            </a:r>
          </a:p>
        </p:txBody>
      </p:sp>
      <p:sp>
        <p:nvSpPr>
          <p:cNvPr id="14370" name="Rectangle 47"/>
          <p:cNvSpPr>
            <a:spLocks noChangeArrowheads="1"/>
          </p:cNvSpPr>
          <p:nvPr/>
        </p:nvSpPr>
        <p:spPr bwMode="auto">
          <a:xfrm>
            <a:off x="5360988" y="1714500"/>
            <a:ext cx="536575" cy="234950"/>
          </a:xfrm>
          <a:prstGeom prst="rect">
            <a:avLst/>
          </a:prstGeom>
          <a:solidFill>
            <a:srgbClr val="CCFF66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71" name="Rectangle 48"/>
          <p:cNvSpPr>
            <a:spLocks noChangeArrowheads="1"/>
          </p:cNvSpPr>
          <p:nvPr/>
        </p:nvSpPr>
        <p:spPr bwMode="auto">
          <a:xfrm>
            <a:off x="5330825" y="1663700"/>
            <a:ext cx="5286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BX</a:t>
            </a:r>
          </a:p>
        </p:txBody>
      </p:sp>
      <p:sp>
        <p:nvSpPr>
          <p:cNvPr id="14372" name="Line 49"/>
          <p:cNvSpPr>
            <a:spLocks noChangeShapeType="1"/>
          </p:cNvSpPr>
          <p:nvPr/>
        </p:nvSpPr>
        <p:spPr bwMode="auto">
          <a:xfrm flipH="1">
            <a:off x="1803400" y="2598738"/>
            <a:ext cx="3141663" cy="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4373" name="Group 50"/>
          <p:cNvGrpSpPr>
            <a:grpSpLocks/>
          </p:cNvGrpSpPr>
          <p:nvPr/>
        </p:nvGrpSpPr>
        <p:grpSpPr bwMode="auto">
          <a:xfrm>
            <a:off x="3816350" y="1511300"/>
            <a:ext cx="1138238" cy="127000"/>
            <a:chOff x="2304" y="1439"/>
            <a:chExt cx="678" cy="96"/>
          </a:xfrm>
        </p:grpSpPr>
        <p:sp>
          <p:nvSpPr>
            <p:cNvPr id="14395" name="Line 51"/>
            <p:cNvSpPr>
              <a:spLocks noChangeShapeType="1"/>
            </p:cNvSpPr>
            <p:nvPr/>
          </p:nvSpPr>
          <p:spPr bwMode="auto">
            <a:xfrm>
              <a:off x="2304" y="1439"/>
              <a:ext cx="107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396" name="Line 52"/>
            <p:cNvSpPr>
              <a:spLocks noChangeShapeType="1"/>
            </p:cNvSpPr>
            <p:nvPr/>
          </p:nvSpPr>
          <p:spPr bwMode="auto">
            <a:xfrm>
              <a:off x="2411" y="1439"/>
              <a:ext cx="0" cy="9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397" name="Line 53"/>
            <p:cNvSpPr>
              <a:spLocks noChangeShapeType="1"/>
            </p:cNvSpPr>
            <p:nvPr/>
          </p:nvSpPr>
          <p:spPr bwMode="auto">
            <a:xfrm>
              <a:off x="2411" y="1535"/>
              <a:ext cx="31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398" name="Line 54"/>
            <p:cNvSpPr>
              <a:spLocks noChangeShapeType="1"/>
            </p:cNvSpPr>
            <p:nvPr/>
          </p:nvSpPr>
          <p:spPr bwMode="auto">
            <a:xfrm flipV="1">
              <a:off x="2442" y="1439"/>
              <a:ext cx="0" cy="9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399" name="Line 55"/>
            <p:cNvSpPr>
              <a:spLocks noChangeShapeType="1"/>
            </p:cNvSpPr>
            <p:nvPr/>
          </p:nvSpPr>
          <p:spPr bwMode="auto">
            <a:xfrm>
              <a:off x="2598" y="1439"/>
              <a:ext cx="0" cy="9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400" name="Line 56"/>
            <p:cNvSpPr>
              <a:spLocks noChangeShapeType="1"/>
            </p:cNvSpPr>
            <p:nvPr/>
          </p:nvSpPr>
          <p:spPr bwMode="auto">
            <a:xfrm>
              <a:off x="2598" y="1535"/>
              <a:ext cx="31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401" name="Line 57"/>
            <p:cNvSpPr>
              <a:spLocks noChangeShapeType="1"/>
            </p:cNvSpPr>
            <p:nvPr/>
          </p:nvSpPr>
          <p:spPr bwMode="auto">
            <a:xfrm>
              <a:off x="2442" y="1439"/>
              <a:ext cx="156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402" name="Line 58"/>
            <p:cNvSpPr>
              <a:spLocks noChangeShapeType="1"/>
            </p:cNvSpPr>
            <p:nvPr/>
          </p:nvSpPr>
          <p:spPr bwMode="auto">
            <a:xfrm flipV="1">
              <a:off x="2634" y="1439"/>
              <a:ext cx="0" cy="9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403" name="Line 59"/>
            <p:cNvSpPr>
              <a:spLocks noChangeShapeType="1"/>
            </p:cNvSpPr>
            <p:nvPr/>
          </p:nvSpPr>
          <p:spPr bwMode="auto">
            <a:xfrm>
              <a:off x="2634" y="1439"/>
              <a:ext cx="156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404" name="Line 60"/>
            <p:cNvSpPr>
              <a:spLocks noChangeShapeType="1"/>
            </p:cNvSpPr>
            <p:nvPr/>
          </p:nvSpPr>
          <p:spPr bwMode="auto">
            <a:xfrm>
              <a:off x="2790" y="1439"/>
              <a:ext cx="0" cy="9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405" name="Line 61"/>
            <p:cNvSpPr>
              <a:spLocks noChangeShapeType="1"/>
            </p:cNvSpPr>
            <p:nvPr/>
          </p:nvSpPr>
          <p:spPr bwMode="auto">
            <a:xfrm>
              <a:off x="2790" y="1535"/>
              <a:ext cx="31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406" name="Line 62"/>
            <p:cNvSpPr>
              <a:spLocks noChangeShapeType="1"/>
            </p:cNvSpPr>
            <p:nvPr/>
          </p:nvSpPr>
          <p:spPr bwMode="auto">
            <a:xfrm flipV="1">
              <a:off x="2826" y="1439"/>
              <a:ext cx="0" cy="9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407" name="Line 63"/>
            <p:cNvSpPr>
              <a:spLocks noChangeShapeType="1"/>
            </p:cNvSpPr>
            <p:nvPr/>
          </p:nvSpPr>
          <p:spPr bwMode="auto">
            <a:xfrm>
              <a:off x="2826" y="1439"/>
              <a:ext cx="156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4374" name="Oval 64"/>
          <p:cNvSpPr>
            <a:spLocks noChangeArrowheads="1"/>
          </p:cNvSpPr>
          <p:nvPr/>
        </p:nvSpPr>
        <p:spPr bwMode="auto">
          <a:xfrm>
            <a:off x="3186113" y="3694113"/>
            <a:ext cx="134937" cy="106362"/>
          </a:xfrm>
          <a:prstGeom prst="ellipse">
            <a:avLst/>
          </a:prstGeom>
          <a:solidFill>
            <a:srgbClr val="FFFFCC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75" name="AutoShape 65"/>
          <p:cNvSpPr>
            <a:spLocks noChangeArrowheads="1"/>
          </p:cNvSpPr>
          <p:nvPr/>
        </p:nvSpPr>
        <p:spPr bwMode="auto">
          <a:xfrm rot="16200000" flipH="1">
            <a:off x="2790032" y="3559969"/>
            <a:ext cx="361950" cy="376237"/>
          </a:xfrm>
          <a:prstGeom prst="triangle">
            <a:avLst>
              <a:gd name="adj" fmla="val 50792"/>
            </a:avLst>
          </a:prstGeom>
          <a:solidFill>
            <a:srgbClr val="FFFFCC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76" name="Line 66"/>
          <p:cNvSpPr>
            <a:spLocks noChangeShapeType="1"/>
          </p:cNvSpPr>
          <p:nvPr/>
        </p:nvSpPr>
        <p:spPr bwMode="auto">
          <a:xfrm>
            <a:off x="3333750" y="3748088"/>
            <a:ext cx="725488" cy="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77" name="Line 67"/>
          <p:cNvSpPr>
            <a:spLocks noChangeShapeType="1"/>
          </p:cNvSpPr>
          <p:nvPr/>
        </p:nvSpPr>
        <p:spPr bwMode="auto">
          <a:xfrm>
            <a:off x="1803400" y="2725738"/>
            <a:ext cx="885825" cy="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stealth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78" name="Line 68"/>
          <p:cNvSpPr>
            <a:spLocks noChangeShapeType="1"/>
          </p:cNvSpPr>
          <p:nvPr/>
        </p:nvSpPr>
        <p:spPr bwMode="auto">
          <a:xfrm>
            <a:off x="2689225" y="2725738"/>
            <a:ext cx="0" cy="102235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79" name="Line 69"/>
          <p:cNvSpPr>
            <a:spLocks noChangeShapeType="1"/>
          </p:cNvSpPr>
          <p:nvPr/>
        </p:nvSpPr>
        <p:spPr bwMode="auto">
          <a:xfrm>
            <a:off x="2689225" y="3748088"/>
            <a:ext cx="80963" cy="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80" name="Rectangle 70"/>
          <p:cNvSpPr>
            <a:spLocks noChangeArrowheads="1"/>
          </p:cNvSpPr>
          <p:nvPr/>
        </p:nvSpPr>
        <p:spPr bwMode="auto">
          <a:xfrm>
            <a:off x="1803400" y="2727325"/>
            <a:ext cx="8953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Abort</a:t>
            </a:r>
          </a:p>
        </p:txBody>
      </p:sp>
      <p:sp>
        <p:nvSpPr>
          <p:cNvPr id="14381" name="Line 71"/>
          <p:cNvSpPr>
            <a:spLocks noChangeShapeType="1"/>
          </p:cNvSpPr>
          <p:nvPr/>
        </p:nvSpPr>
        <p:spPr bwMode="auto">
          <a:xfrm>
            <a:off x="4702175" y="2598738"/>
            <a:ext cx="0" cy="765175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82" name="Line 72"/>
          <p:cNvSpPr>
            <a:spLocks noChangeShapeType="1"/>
          </p:cNvSpPr>
          <p:nvPr/>
        </p:nvSpPr>
        <p:spPr bwMode="auto">
          <a:xfrm flipH="1">
            <a:off x="4219575" y="3363913"/>
            <a:ext cx="482600" cy="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83" name="Rectangle 73"/>
          <p:cNvSpPr>
            <a:spLocks noChangeArrowheads="1"/>
          </p:cNvSpPr>
          <p:nvPr/>
        </p:nvSpPr>
        <p:spPr bwMode="auto">
          <a:xfrm>
            <a:off x="3717925" y="1703388"/>
            <a:ext cx="152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Beam crossing</a:t>
            </a:r>
          </a:p>
        </p:txBody>
      </p:sp>
      <p:sp>
        <p:nvSpPr>
          <p:cNvPr id="14384" name="Line 74"/>
          <p:cNvSpPr>
            <a:spLocks noChangeShapeType="1"/>
          </p:cNvSpPr>
          <p:nvPr/>
        </p:nvSpPr>
        <p:spPr bwMode="auto">
          <a:xfrm>
            <a:off x="5668963" y="1958975"/>
            <a:ext cx="0" cy="574675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85" name="Line 75"/>
          <p:cNvSpPr>
            <a:spLocks noChangeShapeType="1"/>
          </p:cNvSpPr>
          <p:nvPr/>
        </p:nvSpPr>
        <p:spPr bwMode="auto">
          <a:xfrm flipH="1">
            <a:off x="5427663" y="2533650"/>
            <a:ext cx="241300" cy="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86" name="Line 76"/>
          <p:cNvSpPr>
            <a:spLocks noChangeShapeType="1"/>
          </p:cNvSpPr>
          <p:nvPr/>
        </p:nvSpPr>
        <p:spPr bwMode="auto">
          <a:xfrm>
            <a:off x="998538" y="4130675"/>
            <a:ext cx="804862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87" name="Line 77"/>
          <p:cNvSpPr>
            <a:spLocks noChangeShapeType="1"/>
          </p:cNvSpPr>
          <p:nvPr/>
        </p:nvSpPr>
        <p:spPr bwMode="auto">
          <a:xfrm>
            <a:off x="1803400" y="4322763"/>
            <a:ext cx="1933575" cy="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88" name="Rectangle 78"/>
          <p:cNvSpPr>
            <a:spLocks noChangeArrowheads="1"/>
          </p:cNvSpPr>
          <p:nvPr/>
        </p:nvSpPr>
        <p:spPr bwMode="auto">
          <a:xfrm>
            <a:off x="1947863" y="4027488"/>
            <a:ext cx="609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Full</a:t>
            </a:r>
          </a:p>
        </p:txBody>
      </p:sp>
      <p:sp>
        <p:nvSpPr>
          <p:cNvPr id="14389" name="Rectangle 79"/>
          <p:cNvSpPr>
            <a:spLocks noChangeArrowheads="1"/>
          </p:cNvSpPr>
          <p:nvPr/>
        </p:nvSpPr>
        <p:spPr bwMode="auto">
          <a:xfrm>
            <a:off x="3749675" y="4268788"/>
            <a:ext cx="457200" cy="490537"/>
          </a:xfrm>
          <a:prstGeom prst="rect">
            <a:avLst/>
          </a:prstGeom>
          <a:solidFill>
            <a:srgbClr val="FFFFCC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90" name="Line 80"/>
          <p:cNvSpPr>
            <a:spLocks noChangeShapeType="1"/>
          </p:cNvSpPr>
          <p:nvPr/>
        </p:nvSpPr>
        <p:spPr bwMode="auto">
          <a:xfrm>
            <a:off x="4219575" y="4641850"/>
            <a:ext cx="2174875" cy="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91" name="Line 81"/>
          <p:cNvSpPr>
            <a:spLocks noChangeShapeType="1"/>
          </p:cNvSpPr>
          <p:nvPr/>
        </p:nvSpPr>
        <p:spPr bwMode="auto">
          <a:xfrm flipV="1">
            <a:off x="6394450" y="2662238"/>
            <a:ext cx="0" cy="1979612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92" name="Line 82"/>
          <p:cNvSpPr>
            <a:spLocks noChangeShapeType="1"/>
          </p:cNvSpPr>
          <p:nvPr/>
        </p:nvSpPr>
        <p:spPr bwMode="auto">
          <a:xfrm>
            <a:off x="5427663" y="2662238"/>
            <a:ext cx="966787" cy="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93" name="Line 83"/>
          <p:cNvSpPr>
            <a:spLocks noChangeShapeType="1"/>
          </p:cNvSpPr>
          <p:nvPr/>
        </p:nvSpPr>
        <p:spPr bwMode="auto">
          <a:xfrm>
            <a:off x="4059238" y="2214563"/>
            <a:ext cx="0" cy="89376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94" name="Rectangle 84"/>
          <p:cNvSpPr>
            <a:spLocks noChangeArrowheads="1"/>
          </p:cNvSpPr>
          <p:nvPr/>
        </p:nvSpPr>
        <p:spPr bwMode="auto">
          <a:xfrm>
            <a:off x="3200400" y="5638800"/>
            <a:ext cx="5638800" cy="6858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r>
              <a:rPr lang="en-US" sz="2000"/>
              <a:t>We know when a collision happens                   the TRIGGER is used to “reject” the data</a:t>
            </a:r>
            <a:endParaRPr lang="en-US" sz="3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98BBD-699E-45C4-9A85-A62677082D93}" type="slidenum">
              <a:rPr lang="en-US"/>
              <a:pPr>
                <a:defRPr/>
              </a:pPr>
              <a:t>11</a:t>
            </a:fld>
            <a:endParaRPr lang="en-US" sz="2000" b="1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mtClean="0"/>
              <a:t>LHC timing</a:t>
            </a:r>
          </a:p>
        </p:txBody>
      </p:sp>
      <p:grpSp>
        <p:nvGrpSpPr>
          <p:cNvPr id="15364" name="Group 3"/>
          <p:cNvGrpSpPr>
            <a:grpSpLocks/>
          </p:cNvGrpSpPr>
          <p:nvPr/>
        </p:nvGrpSpPr>
        <p:grpSpPr bwMode="auto">
          <a:xfrm>
            <a:off x="381000" y="1066800"/>
            <a:ext cx="5730875" cy="3441700"/>
            <a:chOff x="86" y="1424"/>
            <a:chExt cx="3610" cy="2168"/>
          </a:xfrm>
        </p:grpSpPr>
        <p:sp>
          <p:nvSpPr>
            <p:cNvPr id="15366" name="Line 4"/>
            <p:cNvSpPr>
              <a:spLocks noChangeShapeType="1"/>
            </p:cNvSpPr>
            <p:nvPr/>
          </p:nvSpPr>
          <p:spPr bwMode="auto">
            <a:xfrm>
              <a:off x="768" y="2592"/>
              <a:ext cx="528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367" name="Rectangle 5"/>
            <p:cNvSpPr>
              <a:spLocks noChangeArrowheads="1"/>
            </p:cNvSpPr>
            <p:nvPr/>
          </p:nvSpPr>
          <p:spPr bwMode="auto">
            <a:xfrm>
              <a:off x="854" y="2495"/>
              <a:ext cx="342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1600">
                  <a:latin typeface="Symbol" pitchFamily="18" charset="2"/>
                </a:rPr>
                <a:t>» m</a:t>
              </a:r>
              <a:r>
                <a:rPr kumimoji="0" lang="en-US" sz="1600">
                  <a:latin typeface="Times New Roman" pitchFamily="18" charset="0"/>
                </a:rPr>
                <a:t>s</a:t>
              </a:r>
            </a:p>
          </p:txBody>
        </p:sp>
        <p:sp>
          <p:nvSpPr>
            <p:cNvPr id="15368" name="Rectangle 6"/>
            <p:cNvSpPr>
              <a:spLocks noChangeArrowheads="1"/>
            </p:cNvSpPr>
            <p:nvPr/>
          </p:nvSpPr>
          <p:spPr bwMode="auto">
            <a:xfrm>
              <a:off x="968" y="2360"/>
              <a:ext cx="512" cy="176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69" name="Rectangle 7"/>
            <p:cNvSpPr>
              <a:spLocks noChangeArrowheads="1"/>
            </p:cNvSpPr>
            <p:nvPr/>
          </p:nvSpPr>
          <p:spPr bwMode="auto">
            <a:xfrm>
              <a:off x="872" y="2312"/>
              <a:ext cx="512" cy="176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0" name="Line 8"/>
            <p:cNvSpPr>
              <a:spLocks noChangeShapeType="1"/>
            </p:cNvSpPr>
            <p:nvPr/>
          </p:nvSpPr>
          <p:spPr bwMode="auto">
            <a:xfrm>
              <a:off x="576" y="1776"/>
              <a:ext cx="3120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371" name="Rectangle 9"/>
            <p:cNvSpPr>
              <a:spLocks noChangeArrowheads="1"/>
            </p:cNvSpPr>
            <p:nvPr/>
          </p:nvSpPr>
          <p:spPr bwMode="auto">
            <a:xfrm>
              <a:off x="518" y="1424"/>
              <a:ext cx="297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1800">
                  <a:latin typeface="Times New Roman" pitchFamily="18" charset="0"/>
                </a:rPr>
                <a:t>p p crossing rate 40 MHz (L=10</a:t>
              </a:r>
              <a:r>
                <a:rPr kumimoji="0" lang="en-US" sz="1800" baseline="30000">
                  <a:latin typeface="Times New Roman" pitchFamily="18" charset="0"/>
                </a:rPr>
                <a:t>33</a:t>
              </a:r>
              <a:r>
                <a:rPr kumimoji="0" lang="en-US" sz="1800">
                  <a:latin typeface="Times New Roman" pitchFamily="18" charset="0"/>
                </a:rPr>
                <a:t>- 4</a:t>
              </a:r>
              <a:r>
                <a:rPr kumimoji="0" lang="en-US" sz="1800">
                  <a:latin typeface="Symbol" pitchFamily="18" charset="2"/>
                </a:rPr>
                <a:t>×</a:t>
              </a:r>
              <a:r>
                <a:rPr kumimoji="0" lang="en-US" sz="1800">
                  <a:latin typeface="Times New Roman" pitchFamily="18" charset="0"/>
                </a:rPr>
                <a:t>10</a:t>
              </a:r>
              <a:r>
                <a:rPr kumimoji="0" lang="en-US" sz="1800" baseline="30000">
                  <a:latin typeface="Times New Roman" pitchFamily="18" charset="0"/>
                </a:rPr>
                <a:t>34</a:t>
              </a:r>
              <a:r>
                <a:rPr kumimoji="0" lang="en-US" sz="1800">
                  <a:latin typeface="Times New Roman" pitchFamily="18" charset="0"/>
                </a:rPr>
                <a:t>cm</a:t>
              </a:r>
              <a:r>
                <a:rPr kumimoji="0" lang="en-US" sz="1800" baseline="30000">
                  <a:latin typeface="Times New Roman" pitchFamily="18" charset="0"/>
                </a:rPr>
                <a:t>-2</a:t>
              </a:r>
              <a:r>
                <a:rPr kumimoji="0" lang="en-US" sz="1800">
                  <a:latin typeface="Times New Roman" pitchFamily="18" charset="0"/>
                </a:rPr>
                <a:t> s</a:t>
              </a:r>
              <a:r>
                <a:rPr kumimoji="0" lang="en-US" sz="1800" baseline="30000">
                  <a:latin typeface="Times New Roman" pitchFamily="18" charset="0"/>
                </a:rPr>
                <a:t>-1</a:t>
              </a:r>
              <a:r>
                <a:rPr kumimoji="0" lang="en-US" sz="1800"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15372" name="Rectangle 10"/>
            <p:cNvSpPr>
              <a:spLocks noChangeArrowheads="1"/>
            </p:cNvSpPr>
            <p:nvPr/>
          </p:nvSpPr>
          <p:spPr bwMode="auto">
            <a:xfrm>
              <a:off x="662" y="1967"/>
              <a:ext cx="390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1600">
                  <a:latin typeface="Times New Roman" pitchFamily="18" charset="0"/>
                </a:rPr>
                <a:t>25 ns</a:t>
              </a:r>
            </a:p>
          </p:txBody>
        </p:sp>
        <p:grpSp>
          <p:nvGrpSpPr>
            <p:cNvPr id="15373" name="Group 11"/>
            <p:cNvGrpSpPr>
              <a:grpSpLocks/>
            </p:cNvGrpSpPr>
            <p:nvPr/>
          </p:nvGrpSpPr>
          <p:grpSpPr bwMode="auto">
            <a:xfrm>
              <a:off x="720" y="1776"/>
              <a:ext cx="17" cy="192"/>
              <a:chOff x="720" y="1776"/>
              <a:chExt cx="17" cy="192"/>
            </a:xfrm>
          </p:grpSpPr>
          <p:sp>
            <p:nvSpPr>
              <p:cNvPr id="15512" name="Line 12"/>
              <p:cNvSpPr>
                <a:spLocks noChangeShapeType="1"/>
              </p:cNvSpPr>
              <p:nvPr/>
            </p:nvSpPr>
            <p:spPr bwMode="auto">
              <a:xfrm>
                <a:off x="720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513" name="Line 13"/>
              <p:cNvSpPr>
                <a:spLocks noChangeShapeType="1"/>
              </p:cNvSpPr>
              <p:nvPr/>
            </p:nvSpPr>
            <p:spPr bwMode="auto">
              <a:xfrm>
                <a:off x="720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514" name="Line 14"/>
              <p:cNvSpPr>
                <a:spLocks noChangeShapeType="1"/>
              </p:cNvSpPr>
              <p:nvPr/>
            </p:nvSpPr>
            <p:spPr bwMode="auto">
              <a:xfrm flipV="1">
                <a:off x="737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374" name="Group 15"/>
            <p:cNvGrpSpPr>
              <a:grpSpLocks/>
            </p:cNvGrpSpPr>
            <p:nvPr/>
          </p:nvGrpSpPr>
          <p:grpSpPr bwMode="auto">
            <a:xfrm>
              <a:off x="816" y="1776"/>
              <a:ext cx="17" cy="192"/>
              <a:chOff x="816" y="1776"/>
              <a:chExt cx="17" cy="192"/>
            </a:xfrm>
          </p:grpSpPr>
          <p:sp>
            <p:nvSpPr>
              <p:cNvPr id="15509" name="Line 16"/>
              <p:cNvSpPr>
                <a:spLocks noChangeShapeType="1"/>
              </p:cNvSpPr>
              <p:nvPr/>
            </p:nvSpPr>
            <p:spPr bwMode="auto">
              <a:xfrm>
                <a:off x="816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510" name="Line 17"/>
              <p:cNvSpPr>
                <a:spLocks noChangeShapeType="1"/>
              </p:cNvSpPr>
              <p:nvPr/>
            </p:nvSpPr>
            <p:spPr bwMode="auto">
              <a:xfrm>
                <a:off x="816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511" name="Line 18"/>
              <p:cNvSpPr>
                <a:spLocks noChangeShapeType="1"/>
              </p:cNvSpPr>
              <p:nvPr/>
            </p:nvSpPr>
            <p:spPr bwMode="auto">
              <a:xfrm flipV="1">
                <a:off x="833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375" name="Group 19"/>
            <p:cNvGrpSpPr>
              <a:grpSpLocks/>
            </p:cNvGrpSpPr>
            <p:nvPr/>
          </p:nvGrpSpPr>
          <p:grpSpPr bwMode="auto">
            <a:xfrm>
              <a:off x="912" y="1776"/>
              <a:ext cx="17" cy="192"/>
              <a:chOff x="912" y="1776"/>
              <a:chExt cx="17" cy="192"/>
            </a:xfrm>
          </p:grpSpPr>
          <p:sp>
            <p:nvSpPr>
              <p:cNvPr id="15506" name="Line 20"/>
              <p:cNvSpPr>
                <a:spLocks noChangeShapeType="1"/>
              </p:cNvSpPr>
              <p:nvPr/>
            </p:nvSpPr>
            <p:spPr bwMode="auto">
              <a:xfrm>
                <a:off x="912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507" name="Line 21"/>
              <p:cNvSpPr>
                <a:spLocks noChangeShapeType="1"/>
              </p:cNvSpPr>
              <p:nvPr/>
            </p:nvSpPr>
            <p:spPr bwMode="auto">
              <a:xfrm>
                <a:off x="912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508" name="Line 22"/>
              <p:cNvSpPr>
                <a:spLocks noChangeShapeType="1"/>
              </p:cNvSpPr>
              <p:nvPr/>
            </p:nvSpPr>
            <p:spPr bwMode="auto">
              <a:xfrm flipV="1">
                <a:off x="929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376" name="Group 23"/>
            <p:cNvGrpSpPr>
              <a:grpSpLocks/>
            </p:cNvGrpSpPr>
            <p:nvPr/>
          </p:nvGrpSpPr>
          <p:grpSpPr bwMode="auto">
            <a:xfrm>
              <a:off x="1008" y="1776"/>
              <a:ext cx="17" cy="192"/>
              <a:chOff x="1008" y="1776"/>
              <a:chExt cx="17" cy="192"/>
            </a:xfrm>
          </p:grpSpPr>
          <p:sp>
            <p:nvSpPr>
              <p:cNvPr id="15503" name="Line 24"/>
              <p:cNvSpPr>
                <a:spLocks noChangeShapeType="1"/>
              </p:cNvSpPr>
              <p:nvPr/>
            </p:nvSpPr>
            <p:spPr bwMode="auto">
              <a:xfrm>
                <a:off x="1008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504" name="Line 25"/>
              <p:cNvSpPr>
                <a:spLocks noChangeShapeType="1"/>
              </p:cNvSpPr>
              <p:nvPr/>
            </p:nvSpPr>
            <p:spPr bwMode="auto">
              <a:xfrm>
                <a:off x="1008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505" name="Line 26"/>
              <p:cNvSpPr>
                <a:spLocks noChangeShapeType="1"/>
              </p:cNvSpPr>
              <p:nvPr/>
            </p:nvSpPr>
            <p:spPr bwMode="auto">
              <a:xfrm flipV="1">
                <a:off x="1025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377" name="Group 27"/>
            <p:cNvGrpSpPr>
              <a:grpSpLocks/>
            </p:cNvGrpSpPr>
            <p:nvPr/>
          </p:nvGrpSpPr>
          <p:grpSpPr bwMode="auto">
            <a:xfrm>
              <a:off x="1104" y="1776"/>
              <a:ext cx="17" cy="192"/>
              <a:chOff x="1104" y="1776"/>
              <a:chExt cx="17" cy="192"/>
            </a:xfrm>
          </p:grpSpPr>
          <p:sp>
            <p:nvSpPr>
              <p:cNvPr id="15500" name="Line 28"/>
              <p:cNvSpPr>
                <a:spLocks noChangeShapeType="1"/>
              </p:cNvSpPr>
              <p:nvPr/>
            </p:nvSpPr>
            <p:spPr bwMode="auto">
              <a:xfrm>
                <a:off x="1104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501" name="Line 29"/>
              <p:cNvSpPr>
                <a:spLocks noChangeShapeType="1"/>
              </p:cNvSpPr>
              <p:nvPr/>
            </p:nvSpPr>
            <p:spPr bwMode="auto">
              <a:xfrm>
                <a:off x="1104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502" name="Line 30"/>
              <p:cNvSpPr>
                <a:spLocks noChangeShapeType="1"/>
              </p:cNvSpPr>
              <p:nvPr/>
            </p:nvSpPr>
            <p:spPr bwMode="auto">
              <a:xfrm flipV="1">
                <a:off x="1121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378" name="Group 31"/>
            <p:cNvGrpSpPr>
              <a:grpSpLocks/>
            </p:cNvGrpSpPr>
            <p:nvPr/>
          </p:nvGrpSpPr>
          <p:grpSpPr bwMode="auto">
            <a:xfrm>
              <a:off x="1200" y="1776"/>
              <a:ext cx="17" cy="192"/>
              <a:chOff x="1200" y="1776"/>
              <a:chExt cx="17" cy="192"/>
            </a:xfrm>
          </p:grpSpPr>
          <p:sp>
            <p:nvSpPr>
              <p:cNvPr id="15497" name="Line 32"/>
              <p:cNvSpPr>
                <a:spLocks noChangeShapeType="1"/>
              </p:cNvSpPr>
              <p:nvPr/>
            </p:nvSpPr>
            <p:spPr bwMode="auto">
              <a:xfrm>
                <a:off x="1200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98" name="Line 33"/>
              <p:cNvSpPr>
                <a:spLocks noChangeShapeType="1"/>
              </p:cNvSpPr>
              <p:nvPr/>
            </p:nvSpPr>
            <p:spPr bwMode="auto">
              <a:xfrm>
                <a:off x="1200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99" name="Line 34"/>
              <p:cNvSpPr>
                <a:spLocks noChangeShapeType="1"/>
              </p:cNvSpPr>
              <p:nvPr/>
            </p:nvSpPr>
            <p:spPr bwMode="auto">
              <a:xfrm flipV="1">
                <a:off x="1217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5379" name="Line 35"/>
            <p:cNvSpPr>
              <a:spLocks noChangeShapeType="1"/>
            </p:cNvSpPr>
            <p:nvPr/>
          </p:nvSpPr>
          <p:spPr bwMode="auto">
            <a:xfrm>
              <a:off x="576" y="2256"/>
              <a:ext cx="3120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380" name="Rectangle 36"/>
            <p:cNvSpPr>
              <a:spLocks noChangeArrowheads="1"/>
            </p:cNvSpPr>
            <p:nvPr/>
          </p:nvSpPr>
          <p:spPr bwMode="auto">
            <a:xfrm>
              <a:off x="776" y="2264"/>
              <a:ext cx="512" cy="176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81" name="Rectangle 37"/>
            <p:cNvSpPr>
              <a:spLocks noChangeArrowheads="1"/>
            </p:cNvSpPr>
            <p:nvPr/>
          </p:nvSpPr>
          <p:spPr bwMode="auto">
            <a:xfrm>
              <a:off x="758" y="2255"/>
              <a:ext cx="50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1600">
                  <a:latin typeface="Times New Roman" pitchFamily="18" charset="0"/>
                </a:rPr>
                <a:t>Level 1</a:t>
              </a:r>
            </a:p>
          </p:txBody>
        </p:sp>
        <p:grpSp>
          <p:nvGrpSpPr>
            <p:cNvPr id="15382" name="Group 38"/>
            <p:cNvGrpSpPr>
              <a:grpSpLocks/>
            </p:cNvGrpSpPr>
            <p:nvPr/>
          </p:nvGrpSpPr>
          <p:grpSpPr bwMode="auto">
            <a:xfrm>
              <a:off x="1296" y="1776"/>
              <a:ext cx="17" cy="192"/>
              <a:chOff x="1296" y="1776"/>
              <a:chExt cx="17" cy="192"/>
            </a:xfrm>
          </p:grpSpPr>
          <p:sp>
            <p:nvSpPr>
              <p:cNvPr id="15494" name="Line 39"/>
              <p:cNvSpPr>
                <a:spLocks noChangeShapeType="1"/>
              </p:cNvSpPr>
              <p:nvPr/>
            </p:nvSpPr>
            <p:spPr bwMode="auto">
              <a:xfrm>
                <a:off x="1296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95" name="Line 40"/>
              <p:cNvSpPr>
                <a:spLocks noChangeShapeType="1"/>
              </p:cNvSpPr>
              <p:nvPr/>
            </p:nvSpPr>
            <p:spPr bwMode="auto">
              <a:xfrm>
                <a:off x="1296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96" name="Line 41"/>
              <p:cNvSpPr>
                <a:spLocks noChangeShapeType="1"/>
              </p:cNvSpPr>
              <p:nvPr/>
            </p:nvSpPr>
            <p:spPr bwMode="auto">
              <a:xfrm flipV="1">
                <a:off x="1313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383" name="Group 42"/>
            <p:cNvGrpSpPr>
              <a:grpSpLocks/>
            </p:cNvGrpSpPr>
            <p:nvPr/>
          </p:nvGrpSpPr>
          <p:grpSpPr bwMode="auto">
            <a:xfrm>
              <a:off x="1392" y="1776"/>
              <a:ext cx="17" cy="192"/>
              <a:chOff x="1392" y="1776"/>
              <a:chExt cx="17" cy="192"/>
            </a:xfrm>
          </p:grpSpPr>
          <p:sp>
            <p:nvSpPr>
              <p:cNvPr id="15491" name="Line 43"/>
              <p:cNvSpPr>
                <a:spLocks noChangeShapeType="1"/>
              </p:cNvSpPr>
              <p:nvPr/>
            </p:nvSpPr>
            <p:spPr bwMode="auto">
              <a:xfrm>
                <a:off x="1392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92" name="Line 44"/>
              <p:cNvSpPr>
                <a:spLocks noChangeShapeType="1"/>
              </p:cNvSpPr>
              <p:nvPr/>
            </p:nvSpPr>
            <p:spPr bwMode="auto">
              <a:xfrm>
                <a:off x="1392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93" name="Line 45"/>
              <p:cNvSpPr>
                <a:spLocks noChangeShapeType="1"/>
              </p:cNvSpPr>
              <p:nvPr/>
            </p:nvSpPr>
            <p:spPr bwMode="auto">
              <a:xfrm flipV="1">
                <a:off x="1409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384" name="Group 46"/>
            <p:cNvGrpSpPr>
              <a:grpSpLocks/>
            </p:cNvGrpSpPr>
            <p:nvPr/>
          </p:nvGrpSpPr>
          <p:grpSpPr bwMode="auto">
            <a:xfrm>
              <a:off x="1488" y="1776"/>
              <a:ext cx="17" cy="192"/>
              <a:chOff x="1488" y="1776"/>
              <a:chExt cx="17" cy="192"/>
            </a:xfrm>
          </p:grpSpPr>
          <p:sp>
            <p:nvSpPr>
              <p:cNvPr id="15488" name="Line 47"/>
              <p:cNvSpPr>
                <a:spLocks noChangeShapeType="1"/>
              </p:cNvSpPr>
              <p:nvPr/>
            </p:nvSpPr>
            <p:spPr bwMode="auto">
              <a:xfrm>
                <a:off x="1488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89" name="Line 48"/>
              <p:cNvSpPr>
                <a:spLocks noChangeShapeType="1"/>
              </p:cNvSpPr>
              <p:nvPr/>
            </p:nvSpPr>
            <p:spPr bwMode="auto">
              <a:xfrm>
                <a:off x="1488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90" name="Line 49"/>
              <p:cNvSpPr>
                <a:spLocks noChangeShapeType="1"/>
              </p:cNvSpPr>
              <p:nvPr/>
            </p:nvSpPr>
            <p:spPr bwMode="auto">
              <a:xfrm flipV="1">
                <a:off x="1505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385" name="Group 50"/>
            <p:cNvGrpSpPr>
              <a:grpSpLocks/>
            </p:cNvGrpSpPr>
            <p:nvPr/>
          </p:nvGrpSpPr>
          <p:grpSpPr bwMode="auto">
            <a:xfrm>
              <a:off x="1584" y="1776"/>
              <a:ext cx="17" cy="192"/>
              <a:chOff x="1584" y="1776"/>
              <a:chExt cx="17" cy="192"/>
            </a:xfrm>
          </p:grpSpPr>
          <p:sp>
            <p:nvSpPr>
              <p:cNvPr id="15485" name="Line 51"/>
              <p:cNvSpPr>
                <a:spLocks noChangeShapeType="1"/>
              </p:cNvSpPr>
              <p:nvPr/>
            </p:nvSpPr>
            <p:spPr bwMode="auto">
              <a:xfrm>
                <a:off x="1584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86" name="Line 52"/>
              <p:cNvSpPr>
                <a:spLocks noChangeShapeType="1"/>
              </p:cNvSpPr>
              <p:nvPr/>
            </p:nvSpPr>
            <p:spPr bwMode="auto">
              <a:xfrm>
                <a:off x="1584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87" name="Line 53"/>
              <p:cNvSpPr>
                <a:spLocks noChangeShapeType="1"/>
              </p:cNvSpPr>
              <p:nvPr/>
            </p:nvSpPr>
            <p:spPr bwMode="auto">
              <a:xfrm flipV="1">
                <a:off x="1601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386" name="Group 54"/>
            <p:cNvGrpSpPr>
              <a:grpSpLocks/>
            </p:cNvGrpSpPr>
            <p:nvPr/>
          </p:nvGrpSpPr>
          <p:grpSpPr bwMode="auto">
            <a:xfrm>
              <a:off x="1680" y="1776"/>
              <a:ext cx="17" cy="192"/>
              <a:chOff x="1680" y="1776"/>
              <a:chExt cx="17" cy="192"/>
            </a:xfrm>
          </p:grpSpPr>
          <p:sp>
            <p:nvSpPr>
              <p:cNvPr id="15482" name="Line 55"/>
              <p:cNvSpPr>
                <a:spLocks noChangeShapeType="1"/>
              </p:cNvSpPr>
              <p:nvPr/>
            </p:nvSpPr>
            <p:spPr bwMode="auto">
              <a:xfrm>
                <a:off x="1680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83" name="Line 56"/>
              <p:cNvSpPr>
                <a:spLocks noChangeShapeType="1"/>
              </p:cNvSpPr>
              <p:nvPr/>
            </p:nvSpPr>
            <p:spPr bwMode="auto">
              <a:xfrm>
                <a:off x="1680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84" name="Line 57"/>
              <p:cNvSpPr>
                <a:spLocks noChangeShapeType="1"/>
              </p:cNvSpPr>
              <p:nvPr/>
            </p:nvSpPr>
            <p:spPr bwMode="auto">
              <a:xfrm flipV="1">
                <a:off x="1697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387" name="Group 58"/>
            <p:cNvGrpSpPr>
              <a:grpSpLocks/>
            </p:cNvGrpSpPr>
            <p:nvPr/>
          </p:nvGrpSpPr>
          <p:grpSpPr bwMode="auto">
            <a:xfrm>
              <a:off x="1776" y="1776"/>
              <a:ext cx="17" cy="192"/>
              <a:chOff x="1776" y="1776"/>
              <a:chExt cx="17" cy="192"/>
            </a:xfrm>
          </p:grpSpPr>
          <p:sp>
            <p:nvSpPr>
              <p:cNvPr id="15479" name="Line 59"/>
              <p:cNvSpPr>
                <a:spLocks noChangeShapeType="1"/>
              </p:cNvSpPr>
              <p:nvPr/>
            </p:nvSpPr>
            <p:spPr bwMode="auto">
              <a:xfrm>
                <a:off x="1776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80" name="Line 60"/>
              <p:cNvSpPr>
                <a:spLocks noChangeShapeType="1"/>
              </p:cNvSpPr>
              <p:nvPr/>
            </p:nvSpPr>
            <p:spPr bwMode="auto">
              <a:xfrm>
                <a:off x="1776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81" name="Line 61"/>
              <p:cNvSpPr>
                <a:spLocks noChangeShapeType="1"/>
              </p:cNvSpPr>
              <p:nvPr/>
            </p:nvSpPr>
            <p:spPr bwMode="auto">
              <a:xfrm flipV="1">
                <a:off x="1793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388" name="Group 62"/>
            <p:cNvGrpSpPr>
              <a:grpSpLocks/>
            </p:cNvGrpSpPr>
            <p:nvPr/>
          </p:nvGrpSpPr>
          <p:grpSpPr bwMode="auto">
            <a:xfrm>
              <a:off x="1872" y="1776"/>
              <a:ext cx="17" cy="192"/>
              <a:chOff x="1872" y="1776"/>
              <a:chExt cx="17" cy="192"/>
            </a:xfrm>
          </p:grpSpPr>
          <p:sp>
            <p:nvSpPr>
              <p:cNvPr id="15476" name="Line 63"/>
              <p:cNvSpPr>
                <a:spLocks noChangeShapeType="1"/>
              </p:cNvSpPr>
              <p:nvPr/>
            </p:nvSpPr>
            <p:spPr bwMode="auto">
              <a:xfrm>
                <a:off x="1872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77" name="Line 64"/>
              <p:cNvSpPr>
                <a:spLocks noChangeShapeType="1"/>
              </p:cNvSpPr>
              <p:nvPr/>
            </p:nvSpPr>
            <p:spPr bwMode="auto">
              <a:xfrm>
                <a:off x="1872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78" name="Line 65"/>
              <p:cNvSpPr>
                <a:spLocks noChangeShapeType="1"/>
              </p:cNvSpPr>
              <p:nvPr/>
            </p:nvSpPr>
            <p:spPr bwMode="auto">
              <a:xfrm flipV="1">
                <a:off x="1889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389" name="Group 66"/>
            <p:cNvGrpSpPr>
              <a:grpSpLocks/>
            </p:cNvGrpSpPr>
            <p:nvPr/>
          </p:nvGrpSpPr>
          <p:grpSpPr bwMode="auto">
            <a:xfrm>
              <a:off x="1968" y="1776"/>
              <a:ext cx="17" cy="192"/>
              <a:chOff x="1968" y="1776"/>
              <a:chExt cx="17" cy="192"/>
            </a:xfrm>
          </p:grpSpPr>
          <p:sp>
            <p:nvSpPr>
              <p:cNvPr id="15473" name="Line 67"/>
              <p:cNvSpPr>
                <a:spLocks noChangeShapeType="1"/>
              </p:cNvSpPr>
              <p:nvPr/>
            </p:nvSpPr>
            <p:spPr bwMode="auto">
              <a:xfrm>
                <a:off x="1968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74" name="Line 68"/>
              <p:cNvSpPr>
                <a:spLocks noChangeShapeType="1"/>
              </p:cNvSpPr>
              <p:nvPr/>
            </p:nvSpPr>
            <p:spPr bwMode="auto">
              <a:xfrm>
                <a:off x="1968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75" name="Line 69"/>
              <p:cNvSpPr>
                <a:spLocks noChangeShapeType="1"/>
              </p:cNvSpPr>
              <p:nvPr/>
            </p:nvSpPr>
            <p:spPr bwMode="auto">
              <a:xfrm flipV="1">
                <a:off x="1985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390" name="Group 70"/>
            <p:cNvGrpSpPr>
              <a:grpSpLocks/>
            </p:cNvGrpSpPr>
            <p:nvPr/>
          </p:nvGrpSpPr>
          <p:grpSpPr bwMode="auto">
            <a:xfrm>
              <a:off x="2064" y="1776"/>
              <a:ext cx="17" cy="192"/>
              <a:chOff x="2064" y="1776"/>
              <a:chExt cx="17" cy="192"/>
            </a:xfrm>
          </p:grpSpPr>
          <p:sp>
            <p:nvSpPr>
              <p:cNvPr id="15470" name="Line 71"/>
              <p:cNvSpPr>
                <a:spLocks noChangeShapeType="1"/>
              </p:cNvSpPr>
              <p:nvPr/>
            </p:nvSpPr>
            <p:spPr bwMode="auto">
              <a:xfrm>
                <a:off x="2064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71" name="Line 72"/>
              <p:cNvSpPr>
                <a:spLocks noChangeShapeType="1"/>
              </p:cNvSpPr>
              <p:nvPr/>
            </p:nvSpPr>
            <p:spPr bwMode="auto">
              <a:xfrm>
                <a:off x="2064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72" name="Line 73"/>
              <p:cNvSpPr>
                <a:spLocks noChangeShapeType="1"/>
              </p:cNvSpPr>
              <p:nvPr/>
            </p:nvSpPr>
            <p:spPr bwMode="auto">
              <a:xfrm flipV="1">
                <a:off x="2081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391" name="Group 74"/>
            <p:cNvGrpSpPr>
              <a:grpSpLocks/>
            </p:cNvGrpSpPr>
            <p:nvPr/>
          </p:nvGrpSpPr>
          <p:grpSpPr bwMode="auto">
            <a:xfrm>
              <a:off x="2160" y="1776"/>
              <a:ext cx="17" cy="192"/>
              <a:chOff x="2160" y="1776"/>
              <a:chExt cx="17" cy="192"/>
            </a:xfrm>
          </p:grpSpPr>
          <p:sp>
            <p:nvSpPr>
              <p:cNvPr id="15467" name="Line 75"/>
              <p:cNvSpPr>
                <a:spLocks noChangeShapeType="1"/>
              </p:cNvSpPr>
              <p:nvPr/>
            </p:nvSpPr>
            <p:spPr bwMode="auto">
              <a:xfrm>
                <a:off x="2160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68" name="Line 76"/>
              <p:cNvSpPr>
                <a:spLocks noChangeShapeType="1"/>
              </p:cNvSpPr>
              <p:nvPr/>
            </p:nvSpPr>
            <p:spPr bwMode="auto">
              <a:xfrm>
                <a:off x="2160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69" name="Line 77"/>
              <p:cNvSpPr>
                <a:spLocks noChangeShapeType="1"/>
              </p:cNvSpPr>
              <p:nvPr/>
            </p:nvSpPr>
            <p:spPr bwMode="auto">
              <a:xfrm flipV="1">
                <a:off x="2177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392" name="Group 78"/>
            <p:cNvGrpSpPr>
              <a:grpSpLocks/>
            </p:cNvGrpSpPr>
            <p:nvPr/>
          </p:nvGrpSpPr>
          <p:grpSpPr bwMode="auto">
            <a:xfrm>
              <a:off x="2256" y="1776"/>
              <a:ext cx="17" cy="192"/>
              <a:chOff x="2256" y="1776"/>
              <a:chExt cx="17" cy="192"/>
            </a:xfrm>
          </p:grpSpPr>
          <p:sp>
            <p:nvSpPr>
              <p:cNvPr id="15464" name="Line 79"/>
              <p:cNvSpPr>
                <a:spLocks noChangeShapeType="1"/>
              </p:cNvSpPr>
              <p:nvPr/>
            </p:nvSpPr>
            <p:spPr bwMode="auto">
              <a:xfrm>
                <a:off x="2256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65" name="Line 80"/>
              <p:cNvSpPr>
                <a:spLocks noChangeShapeType="1"/>
              </p:cNvSpPr>
              <p:nvPr/>
            </p:nvSpPr>
            <p:spPr bwMode="auto">
              <a:xfrm>
                <a:off x="2256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66" name="Line 81"/>
              <p:cNvSpPr>
                <a:spLocks noChangeShapeType="1"/>
              </p:cNvSpPr>
              <p:nvPr/>
            </p:nvSpPr>
            <p:spPr bwMode="auto">
              <a:xfrm flipV="1">
                <a:off x="2273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393" name="Group 82"/>
            <p:cNvGrpSpPr>
              <a:grpSpLocks/>
            </p:cNvGrpSpPr>
            <p:nvPr/>
          </p:nvGrpSpPr>
          <p:grpSpPr bwMode="auto">
            <a:xfrm>
              <a:off x="2352" y="1776"/>
              <a:ext cx="17" cy="192"/>
              <a:chOff x="2352" y="1776"/>
              <a:chExt cx="17" cy="192"/>
            </a:xfrm>
          </p:grpSpPr>
          <p:sp>
            <p:nvSpPr>
              <p:cNvPr id="15461" name="Line 83"/>
              <p:cNvSpPr>
                <a:spLocks noChangeShapeType="1"/>
              </p:cNvSpPr>
              <p:nvPr/>
            </p:nvSpPr>
            <p:spPr bwMode="auto">
              <a:xfrm>
                <a:off x="2352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62" name="Line 84"/>
              <p:cNvSpPr>
                <a:spLocks noChangeShapeType="1"/>
              </p:cNvSpPr>
              <p:nvPr/>
            </p:nvSpPr>
            <p:spPr bwMode="auto">
              <a:xfrm>
                <a:off x="2352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63" name="Line 85"/>
              <p:cNvSpPr>
                <a:spLocks noChangeShapeType="1"/>
              </p:cNvSpPr>
              <p:nvPr/>
            </p:nvSpPr>
            <p:spPr bwMode="auto">
              <a:xfrm flipV="1">
                <a:off x="2369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394" name="Group 86"/>
            <p:cNvGrpSpPr>
              <a:grpSpLocks/>
            </p:cNvGrpSpPr>
            <p:nvPr/>
          </p:nvGrpSpPr>
          <p:grpSpPr bwMode="auto">
            <a:xfrm>
              <a:off x="2448" y="1776"/>
              <a:ext cx="17" cy="192"/>
              <a:chOff x="2448" y="1776"/>
              <a:chExt cx="17" cy="192"/>
            </a:xfrm>
          </p:grpSpPr>
          <p:sp>
            <p:nvSpPr>
              <p:cNvPr id="15458" name="Line 87"/>
              <p:cNvSpPr>
                <a:spLocks noChangeShapeType="1"/>
              </p:cNvSpPr>
              <p:nvPr/>
            </p:nvSpPr>
            <p:spPr bwMode="auto">
              <a:xfrm>
                <a:off x="2448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59" name="Line 88"/>
              <p:cNvSpPr>
                <a:spLocks noChangeShapeType="1"/>
              </p:cNvSpPr>
              <p:nvPr/>
            </p:nvSpPr>
            <p:spPr bwMode="auto">
              <a:xfrm>
                <a:off x="2448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60" name="Line 89"/>
              <p:cNvSpPr>
                <a:spLocks noChangeShapeType="1"/>
              </p:cNvSpPr>
              <p:nvPr/>
            </p:nvSpPr>
            <p:spPr bwMode="auto">
              <a:xfrm flipV="1">
                <a:off x="2465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395" name="Group 90"/>
            <p:cNvGrpSpPr>
              <a:grpSpLocks/>
            </p:cNvGrpSpPr>
            <p:nvPr/>
          </p:nvGrpSpPr>
          <p:grpSpPr bwMode="auto">
            <a:xfrm>
              <a:off x="2544" y="1776"/>
              <a:ext cx="17" cy="192"/>
              <a:chOff x="2544" y="1776"/>
              <a:chExt cx="17" cy="192"/>
            </a:xfrm>
          </p:grpSpPr>
          <p:sp>
            <p:nvSpPr>
              <p:cNvPr id="15455" name="Line 91"/>
              <p:cNvSpPr>
                <a:spLocks noChangeShapeType="1"/>
              </p:cNvSpPr>
              <p:nvPr/>
            </p:nvSpPr>
            <p:spPr bwMode="auto">
              <a:xfrm>
                <a:off x="2544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56" name="Line 92"/>
              <p:cNvSpPr>
                <a:spLocks noChangeShapeType="1"/>
              </p:cNvSpPr>
              <p:nvPr/>
            </p:nvSpPr>
            <p:spPr bwMode="auto">
              <a:xfrm>
                <a:off x="2544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57" name="Line 93"/>
              <p:cNvSpPr>
                <a:spLocks noChangeShapeType="1"/>
              </p:cNvSpPr>
              <p:nvPr/>
            </p:nvSpPr>
            <p:spPr bwMode="auto">
              <a:xfrm flipV="1">
                <a:off x="2561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396" name="Group 94"/>
            <p:cNvGrpSpPr>
              <a:grpSpLocks/>
            </p:cNvGrpSpPr>
            <p:nvPr/>
          </p:nvGrpSpPr>
          <p:grpSpPr bwMode="auto">
            <a:xfrm>
              <a:off x="2640" y="1776"/>
              <a:ext cx="17" cy="192"/>
              <a:chOff x="2640" y="1776"/>
              <a:chExt cx="17" cy="192"/>
            </a:xfrm>
          </p:grpSpPr>
          <p:sp>
            <p:nvSpPr>
              <p:cNvPr id="15452" name="Line 95"/>
              <p:cNvSpPr>
                <a:spLocks noChangeShapeType="1"/>
              </p:cNvSpPr>
              <p:nvPr/>
            </p:nvSpPr>
            <p:spPr bwMode="auto">
              <a:xfrm>
                <a:off x="2640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53" name="Line 96"/>
              <p:cNvSpPr>
                <a:spLocks noChangeShapeType="1"/>
              </p:cNvSpPr>
              <p:nvPr/>
            </p:nvSpPr>
            <p:spPr bwMode="auto">
              <a:xfrm>
                <a:off x="2640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54" name="Line 97"/>
              <p:cNvSpPr>
                <a:spLocks noChangeShapeType="1"/>
              </p:cNvSpPr>
              <p:nvPr/>
            </p:nvSpPr>
            <p:spPr bwMode="auto">
              <a:xfrm flipV="1">
                <a:off x="2657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397" name="Group 98"/>
            <p:cNvGrpSpPr>
              <a:grpSpLocks/>
            </p:cNvGrpSpPr>
            <p:nvPr/>
          </p:nvGrpSpPr>
          <p:grpSpPr bwMode="auto">
            <a:xfrm>
              <a:off x="2736" y="1776"/>
              <a:ext cx="17" cy="192"/>
              <a:chOff x="2736" y="1776"/>
              <a:chExt cx="17" cy="192"/>
            </a:xfrm>
          </p:grpSpPr>
          <p:sp>
            <p:nvSpPr>
              <p:cNvPr id="15449" name="Line 99"/>
              <p:cNvSpPr>
                <a:spLocks noChangeShapeType="1"/>
              </p:cNvSpPr>
              <p:nvPr/>
            </p:nvSpPr>
            <p:spPr bwMode="auto">
              <a:xfrm>
                <a:off x="2736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50" name="Line 100"/>
              <p:cNvSpPr>
                <a:spLocks noChangeShapeType="1"/>
              </p:cNvSpPr>
              <p:nvPr/>
            </p:nvSpPr>
            <p:spPr bwMode="auto">
              <a:xfrm>
                <a:off x="2736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51" name="Line 101"/>
              <p:cNvSpPr>
                <a:spLocks noChangeShapeType="1"/>
              </p:cNvSpPr>
              <p:nvPr/>
            </p:nvSpPr>
            <p:spPr bwMode="auto">
              <a:xfrm flipV="1">
                <a:off x="2753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398" name="Group 102"/>
            <p:cNvGrpSpPr>
              <a:grpSpLocks/>
            </p:cNvGrpSpPr>
            <p:nvPr/>
          </p:nvGrpSpPr>
          <p:grpSpPr bwMode="auto">
            <a:xfrm>
              <a:off x="2832" y="1776"/>
              <a:ext cx="17" cy="192"/>
              <a:chOff x="2832" y="1776"/>
              <a:chExt cx="17" cy="192"/>
            </a:xfrm>
          </p:grpSpPr>
          <p:sp>
            <p:nvSpPr>
              <p:cNvPr id="15446" name="Line 103"/>
              <p:cNvSpPr>
                <a:spLocks noChangeShapeType="1"/>
              </p:cNvSpPr>
              <p:nvPr/>
            </p:nvSpPr>
            <p:spPr bwMode="auto">
              <a:xfrm>
                <a:off x="2832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47" name="Line 104"/>
              <p:cNvSpPr>
                <a:spLocks noChangeShapeType="1"/>
              </p:cNvSpPr>
              <p:nvPr/>
            </p:nvSpPr>
            <p:spPr bwMode="auto">
              <a:xfrm>
                <a:off x="2832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48" name="Line 105"/>
              <p:cNvSpPr>
                <a:spLocks noChangeShapeType="1"/>
              </p:cNvSpPr>
              <p:nvPr/>
            </p:nvSpPr>
            <p:spPr bwMode="auto">
              <a:xfrm flipV="1">
                <a:off x="2849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399" name="Group 106"/>
            <p:cNvGrpSpPr>
              <a:grpSpLocks/>
            </p:cNvGrpSpPr>
            <p:nvPr/>
          </p:nvGrpSpPr>
          <p:grpSpPr bwMode="auto">
            <a:xfrm>
              <a:off x="2928" y="1776"/>
              <a:ext cx="17" cy="192"/>
              <a:chOff x="2928" y="1776"/>
              <a:chExt cx="17" cy="192"/>
            </a:xfrm>
          </p:grpSpPr>
          <p:sp>
            <p:nvSpPr>
              <p:cNvPr id="15443" name="Line 107"/>
              <p:cNvSpPr>
                <a:spLocks noChangeShapeType="1"/>
              </p:cNvSpPr>
              <p:nvPr/>
            </p:nvSpPr>
            <p:spPr bwMode="auto">
              <a:xfrm>
                <a:off x="2928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44" name="Line 108"/>
              <p:cNvSpPr>
                <a:spLocks noChangeShapeType="1"/>
              </p:cNvSpPr>
              <p:nvPr/>
            </p:nvSpPr>
            <p:spPr bwMode="auto">
              <a:xfrm>
                <a:off x="2928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45" name="Line 109"/>
              <p:cNvSpPr>
                <a:spLocks noChangeShapeType="1"/>
              </p:cNvSpPr>
              <p:nvPr/>
            </p:nvSpPr>
            <p:spPr bwMode="auto">
              <a:xfrm flipV="1">
                <a:off x="2945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400" name="Group 110"/>
            <p:cNvGrpSpPr>
              <a:grpSpLocks/>
            </p:cNvGrpSpPr>
            <p:nvPr/>
          </p:nvGrpSpPr>
          <p:grpSpPr bwMode="auto">
            <a:xfrm>
              <a:off x="3024" y="1776"/>
              <a:ext cx="17" cy="192"/>
              <a:chOff x="3024" y="1776"/>
              <a:chExt cx="17" cy="192"/>
            </a:xfrm>
          </p:grpSpPr>
          <p:sp>
            <p:nvSpPr>
              <p:cNvPr id="15440" name="Line 111"/>
              <p:cNvSpPr>
                <a:spLocks noChangeShapeType="1"/>
              </p:cNvSpPr>
              <p:nvPr/>
            </p:nvSpPr>
            <p:spPr bwMode="auto">
              <a:xfrm>
                <a:off x="3024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41" name="Line 112"/>
              <p:cNvSpPr>
                <a:spLocks noChangeShapeType="1"/>
              </p:cNvSpPr>
              <p:nvPr/>
            </p:nvSpPr>
            <p:spPr bwMode="auto">
              <a:xfrm>
                <a:off x="3024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42" name="Line 113"/>
              <p:cNvSpPr>
                <a:spLocks noChangeShapeType="1"/>
              </p:cNvSpPr>
              <p:nvPr/>
            </p:nvSpPr>
            <p:spPr bwMode="auto">
              <a:xfrm flipV="1">
                <a:off x="3041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401" name="Group 114"/>
            <p:cNvGrpSpPr>
              <a:grpSpLocks/>
            </p:cNvGrpSpPr>
            <p:nvPr/>
          </p:nvGrpSpPr>
          <p:grpSpPr bwMode="auto">
            <a:xfrm>
              <a:off x="3120" y="1776"/>
              <a:ext cx="17" cy="192"/>
              <a:chOff x="3120" y="1776"/>
              <a:chExt cx="17" cy="192"/>
            </a:xfrm>
          </p:grpSpPr>
          <p:sp>
            <p:nvSpPr>
              <p:cNvPr id="15437" name="Line 115"/>
              <p:cNvSpPr>
                <a:spLocks noChangeShapeType="1"/>
              </p:cNvSpPr>
              <p:nvPr/>
            </p:nvSpPr>
            <p:spPr bwMode="auto">
              <a:xfrm>
                <a:off x="3120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38" name="Line 116"/>
              <p:cNvSpPr>
                <a:spLocks noChangeShapeType="1"/>
              </p:cNvSpPr>
              <p:nvPr/>
            </p:nvSpPr>
            <p:spPr bwMode="auto">
              <a:xfrm>
                <a:off x="3120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39" name="Line 117"/>
              <p:cNvSpPr>
                <a:spLocks noChangeShapeType="1"/>
              </p:cNvSpPr>
              <p:nvPr/>
            </p:nvSpPr>
            <p:spPr bwMode="auto">
              <a:xfrm flipV="1">
                <a:off x="3137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402" name="Group 118"/>
            <p:cNvGrpSpPr>
              <a:grpSpLocks/>
            </p:cNvGrpSpPr>
            <p:nvPr/>
          </p:nvGrpSpPr>
          <p:grpSpPr bwMode="auto">
            <a:xfrm>
              <a:off x="3216" y="1776"/>
              <a:ext cx="17" cy="192"/>
              <a:chOff x="3216" y="1776"/>
              <a:chExt cx="17" cy="192"/>
            </a:xfrm>
          </p:grpSpPr>
          <p:sp>
            <p:nvSpPr>
              <p:cNvPr id="15434" name="Line 119"/>
              <p:cNvSpPr>
                <a:spLocks noChangeShapeType="1"/>
              </p:cNvSpPr>
              <p:nvPr/>
            </p:nvSpPr>
            <p:spPr bwMode="auto">
              <a:xfrm>
                <a:off x="3216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35" name="Line 120"/>
              <p:cNvSpPr>
                <a:spLocks noChangeShapeType="1"/>
              </p:cNvSpPr>
              <p:nvPr/>
            </p:nvSpPr>
            <p:spPr bwMode="auto">
              <a:xfrm>
                <a:off x="3216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36" name="Line 121"/>
              <p:cNvSpPr>
                <a:spLocks noChangeShapeType="1"/>
              </p:cNvSpPr>
              <p:nvPr/>
            </p:nvSpPr>
            <p:spPr bwMode="auto">
              <a:xfrm flipV="1">
                <a:off x="3233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403" name="Group 122"/>
            <p:cNvGrpSpPr>
              <a:grpSpLocks/>
            </p:cNvGrpSpPr>
            <p:nvPr/>
          </p:nvGrpSpPr>
          <p:grpSpPr bwMode="auto">
            <a:xfrm>
              <a:off x="3312" y="1776"/>
              <a:ext cx="17" cy="192"/>
              <a:chOff x="3312" y="1776"/>
              <a:chExt cx="17" cy="192"/>
            </a:xfrm>
          </p:grpSpPr>
          <p:sp>
            <p:nvSpPr>
              <p:cNvPr id="15431" name="Line 123"/>
              <p:cNvSpPr>
                <a:spLocks noChangeShapeType="1"/>
              </p:cNvSpPr>
              <p:nvPr/>
            </p:nvSpPr>
            <p:spPr bwMode="auto">
              <a:xfrm>
                <a:off x="3312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32" name="Line 124"/>
              <p:cNvSpPr>
                <a:spLocks noChangeShapeType="1"/>
              </p:cNvSpPr>
              <p:nvPr/>
            </p:nvSpPr>
            <p:spPr bwMode="auto">
              <a:xfrm>
                <a:off x="3312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33" name="Line 125"/>
              <p:cNvSpPr>
                <a:spLocks noChangeShapeType="1"/>
              </p:cNvSpPr>
              <p:nvPr/>
            </p:nvSpPr>
            <p:spPr bwMode="auto">
              <a:xfrm flipV="1">
                <a:off x="3329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404" name="Group 126"/>
            <p:cNvGrpSpPr>
              <a:grpSpLocks/>
            </p:cNvGrpSpPr>
            <p:nvPr/>
          </p:nvGrpSpPr>
          <p:grpSpPr bwMode="auto">
            <a:xfrm>
              <a:off x="3408" y="1776"/>
              <a:ext cx="17" cy="192"/>
              <a:chOff x="3408" y="1776"/>
              <a:chExt cx="17" cy="192"/>
            </a:xfrm>
          </p:grpSpPr>
          <p:sp>
            <p:nvSpPr>
              <p:cNvPr id="15428" name="Line 127"/>
              <p:cNvSpPr>
                <a:spLocks noChangeShapeType="1"/>
              </p:cNvSpPr>
              <p:nvPr/>
            </p:nvSpPr>
            <p:spPr bwMode="auto">
              <a:xfrm>
                <a:off x="3408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29" name="Line 128"/>
              <p:cNvSpPr>
                <a:spLocks noChangeShapeType="1"/>
              </p:cNvSpPr>
              <p:nvPr/>
            </p:nvSpPr>
            <p:spPr bwMode="auto">
              <a:xfrm>
                <a:off x="3408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30" name="Line 129"/>
              <p:cNvSpPr>
                <a:spLocks noChangeShapeType="1"/>
              </p:cNvSpPr>
              <p:nvPr/>
            </p:nvSpPr>
            <p:spPr bwMode="auto">
              <a:xfrm flipV="1">
                <a:off x="3425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405" name="Group 130"/>
            <p:cNvGrpSpPr>
              <a:grpSpLocks/>
            </p:cNvGrpSpPr>
            <p:nvPr/>
          </p:nvGrpSpPr>
          <p:grpSpPr bwMode="auto">
            <a:xfrm>
              <a:off x="3504" y="1776"/>
              <a:ext cx="17" cy="192"/>
              <a:chOff x="3504" y="1776"/>
              <a:chExt cx="17" cy="192"/>
            </a:xfrm>
          </p:grpSpPr>
          <p:sp>
            <p:nvSpPr>
              <p:cNvPr id="15425" name="Line 131"/>
              <p:cNvSpPr>
                <a:spLocks noChangeShapeType="1"/>
              </p:cNvSpPr>
              <p:nvPr/>
            </p:nvSpPr>
            <p:spPr bwMode="auto">
              <a:xfrm>
                <a:off x="3504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26" name="Line 132"/>
              <p:cNvSpPr>
                <a:spLocks noChangeShapeType="1"/>
              </p:cNvSpPr>
              <p:nvPr/>
            </p:nvSpPr>
            <p:spPr bwMode="auto">
              <a:xfrm>
                <a:off x="3504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27" name="Line 133"/>
              <p:cNvSpPr>
                <a:spLocks noChangeShapeType="1"/>
              </p:cNvSpPr>
              <p:nvPr/>
            </p:nvSpPr>
            <p:spPr bwMode="auto">
              <a:xfrm flipV="1">
                <a:off x="3521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5406" name="Group 134"/>
            <p:cNvGrpSpPr>
              <a:grpSpLocks/>
            </p:cNvGrpSpPr>
            <p:nvPr/>
          </p:nvGrpSpPr>
          <p:grpSpPr bwMode="auto">
            <a:xfrm>
              <a:off x="3600" y="1776"/>
              <a:ext cx="17" cy="192"/>
              <a:chOff x="3600" y="1776"/>
              <a:chExt cx="17" cy="192"/>
            </a:xfrm>
          </p:grpSpPr>
          <p:sp>
            <p:nvSpPr>
              <p:cNvPr id="15422" name="Line 135"/>
              <p:cNvSpPr>
                <a:spLocks noChangeShapeType="1"/>
              </p:cNvSpPr>
              <p:nvPr/>
            </p:nvSpPr>
            <p:spPr bwMode="auto">
              <a:xfrm>
                <a:off x="3600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23" name="Line 136"/>
              <p:cNvSpPr>
                <a:spLocks noChangeShapeType="1"/>
              </p:cNvSpPr>
              <p:nvPr/>
            </p:nvSpPr>
            <p:spPr bwMode="auto">
              <a:xfrm>
                <a:off x="3600" y="1968"/>
                <a:ext cx="17" cy="0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424" name="Line 137"/>
              <p:cNvSpPr>
                <a:spLocks noChangeShapeType="1"/>
              </p:cNvSpPr>
              <p:nvPr/>
            </p:nvSpPr>
            <p:spPr bwMode="auto">
              <a:xfrm flipV="1">
                <a:off x="3617" y="1776"/>
                <a:ext cx="0" cy="19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5407" name="Rectangle 138"/>
            <p:cNvSpPr>
              <a:spLocks noChangeArrowheads="1"/>
            </p:cNvSpPr>
            <p:nvPr/>
          </p:nvSpPr>
          <p:spPr bwMode="auto">
            <a:xfrm>
              <a:off x="86" y="2063"/>
              <a:ext cx="53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1600">
                  <a:latin typeface="Times New Roman" pitchFamily="18" charset="0"/>
                </a:rPr>
                <a:t>40 MHz</a:t>
              </a:r>
            </a:p>
          </p:txBody>
        </p:sp>
        <p:sp>
          <p:nvSpPr>
            <p:cNvPr id="15408" name="Line 139"/>
            <p:cNvSpPr>
              <a:spLocks noChangeShapeType="1"/>
            </p:cNvSpPr>
            <p:nvPr/>
          </p:nvSpPr>
          <p:spPr bwMode="auto">
            <a:xfrm>
              <a:off x="1344" y="3120"/>
              <a:ext cx="864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409" name="Rectangle 140"/>
            <p:cNvSpPr>
              <a:spLocks noChangeArrowheads="1"/>
            </p:cNvSpPr>
            <p:nvPr/>
          </p:nvSpPr>
          <p:spPr bwMode="auto">
            <a:xfrm>
              <a:off x="1574" y="3023"/>
              <a:ext cx="368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1600">
                  <a:latin typeface="Symbol" pitchFamily="18" charset="2"/>
                </a:rPr>
                <a:t>» </a:t>
              </a:r>
              <a:r>
                <a:rPr kumimoji="0" lang="en-US" sz="1600">
                  <a:latin typeface="Times New Roman" pitchFamily="18" charset="0"/>
                </a:rPr>
                <a:t>ms</a:t>
              </a:r>
            </a:p>
          </p:txBody>
        </p:sp>
        <p:sp>
          <p:nvSpPr>
            <p:cNvPr id="15410" name="Rectangle 141"/>
            <p:cNvSpPr>
              <a:spLocks noChangeArrowheads="1"/>
            </p:cNvSpPr>
            <p:nvPr/>
          </p:nvSpPr>
          <p:spPr bwMode="auto">
            <a:xfrm>
              <a:off x="1832" y="2888"/>
              <a:ext cx="992" cy="176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11" name="Rectangle 142"/>
            <p:cNvSpPr>
              <a:spLocks noChangeArrowheads="1"/>
            </p:cNvSpPr>
            <p:nvPr/>
          </p:nvSpPr>
          <p:spPr bwMode="auto">
            <a:xfrm>
              <a:off x="1592" y="2840"/>
              <a:ext cx="944" cy="176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12" name="Line 143"/>
            <p:cNvSpPr>
              <a:spLocks noChangeShapeType="1"/>
            </p:cNvSpPr>
            <p:nvPr/>
          </p:nvSpPr>
          <p:spPr bwMode="auto">
            <a:xfrm>
              <a:off x="576" y="2784"/>
              <a:ext cx="3120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413" name="Rectangle 144"/>
            <p:cNvSpPr>
              <a:spLocks noChangeArrowheads="1"/>
            </p:cNvSpPr>
            <p:nvPr/>
          </p:nvSpPr>
          <p:spPr bwMode="auto">
            <a:xfrm>
              <a:off x="1352" y="2792"/>
              <a:ext cx="848" cy="176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14" name="Rectangle 145"/>
            <p:cNvSpPr>
              <a:spLocks noChangeArrowheads="1"/>
            </p:cNvSpPr>
            <p:nvPr/>
          </p:nvSpPr>
          <p:spPr bwMode="auto">
            <a:xfrm>
              <a:off x="1478" y="2783"/>
              <a:ext cx="50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1600">
                  <a:latin typeface="Times New Roman" pitchFamily="18" charset="0"/>
                </a:rPr>
                <a:t>Level 2</a:t>
              </a:r>
            </a:p>
          </p:txBody>
        </p:sp>
        <p:sp>
          <p:nvSpPr>
            <p:cNvPr id="15415" name="Rectangle 146"/>
            <p:cNvSpPr>
              <a:spLocks noChangeArrowheads="1"/>
            </p:cNvSpPr>
            <p:nvPr/>
          </p:nvSpPr>
          <p:spPr bwMode="auto">
            <a:xfrm>
              <a:off x="86" y="2591"/>
              <a:ext cx="55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1600">
                  <a:latin typeface="Times New Roman" pitchFamily="18" charset="0"/>
                </a:rPr>
                <a:t>100 kHz</a:t>
              </a:r>
            </a:p>
          </p:txBody>
        </p:sp>
        <p:sp>
          <p:nvSpPr>
            <p:cNvPr id="15416" name="Rectangle 147"/>
            <p:cNvSpPr>
              <a:spLocks noChangeArrowheads="1"/>
            </p:cNvSpPr>
            <p:nvPr/>
          </p:nvSpPr>
          <p:spPr bwMode="auto">
            <a:xfrm>
              <a:off x="2552" y="3416"/>
              <a:ext cx="992" cy="176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17" name="Rectangle 148"/>
            <p:cNvSpPr>
              <a:spLocks noChangeArrowheads="1"/>
            </p:cNvSpPr>
            <p:nvPr/>
          </p:nvSpPr>
          <p:spPr bwMode="auto">
            <a:xfrm>
              <a:off x="2312" y="3368"/>
              <a:ext cx="944" cy="176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18" name="Line 149"/>
            <p:cNvSpPr>
              <a:spLocks noChangeShapeType="1"/>
            </p:cNvSpPr>
            <p:nvPr/>
          </p:nvSpPr>
          <p:spPr bwMode="auto">
            <a:xfrm>
              <a:off x="576" y="3312"/>
              <a:ext cx="3120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419" name="Rectangle 150"/>
            <p:cNvSpPr>
              <a:spLocks noChangeArrowheads="1"/>
            </p:cNvSpPr>
            <p:nvPr/>
          </p:nvSpPr>
          <p:spPr bwMode="auto">
            <a:xfrm>
              <a:off x="2072" y="3320"/>
              <a:ext cx="848" cy="176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20" name="Rectangle 151"/>
            <p:cNvSpPr>
              <a:spLocks noChangeArrowheads="1"/>
            </p:cNvSpPr>
            <p:nvPr/>
          </p:nvSpPr>
          <p:spPr bwMode="auto">
            <a:xfrm>
              <a:off x="2198" y="3311"/>
              <a:ext cx="50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1600">
                  <a:latin typeface="Times New Roman" pitchFamily="18" charset="0"/>
                </a:rPr>
                <a:t>Level n</a:t>
              </a:r>
            </a:p>
          </p:txBody>
        </p:sp>
        <p:sp>
          <p:nvSpPr>
            <p:cNvPr id="15421" name="Rectangle 152"/>
            <p:cNvSpPr>
              <a:spLocks noChangeArrowheads="1"/>
            </p:cNvSpPr>
            <p:nvPr/>
          </p:nvSpPr>
          <p:spPr bwMode="auto">
            <a:xfrm>
              <a:off x="86" y="3119"/>
              <a:ext cx="42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1600">
                  <a:latin typeface="Times New Roman" pitchFamily="18" charset="0"/>
                </a:rPr>
                <a:t>1 kHz</a:t>
              </a:r>
            </a:p>
          </p:txBody>
        </p:sp>
      </p:grpSp>
      <p:sp>
        <p:nvSpPr>
          <p:cNvPr id="15365" name="Rectangle 153"/>
          <p:cNvSpPr>
            <a:spLocks noChangeArrowheads="1"/>
          </p:cNvSpPr>
          <p:nvPr/>
        </p:nvSpPr>
        <p:spPr bwMode="auto">
          <a:xfrm>
            <a:off x="304800" y="4876800"/>
            <a:ext cx="8534400" cy="14478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r>
              <a:rPr lang="en-US" sz="2000"/>
              <a:t>Level 1 trigger time exceeds bunch interval</a:t>
            </a:r>
          </a:p>
          <a:p>
            <a:pPr marL="342900" indent="-3429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r>
              <a:rPr lang="en-US" sz="2000"/>
              <a:t>Event overlap &amp; signal pileup (multiple crossings since the detector cell memory greater than 25 ns)</a:t>
            </a:r>
          </a:p>
          <a:p>
            <a:pPr marL="342900" indent="-3429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r>
              <a:rPr lang="en-US" sz="2000"/>
              <a:t>Very high number of channels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1880E6-3A2F-4BA9-BCB3-363D08D88E13}" type="slidenum">
              <a:rPr lang="en-US"/>
              <a:pPr>
                <a:defRPr/>
              </a:pPr>
              <a:t>12</a:t>
            </a:fld>
            <a:endParaRPr lang="en-US" sz="2000" b="1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Trivial DAQ in LHC</a:t>
            </a: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762000" y="1066800"/>
            <a:ext cx="5791200" cy="5410200"/>
          </a:xfrm>
          <a:prstGeom prst="rect">
            <a:avLst/>
          </a:prstGeom>
          <a:solidFill>
            <a:srgbClr val="EAEAEA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Line 4"/>
          <p:cNvSpPr>
            <a:spLocks noChangeShapeType="1"/>
          </p:cNvSpPr>
          <p:nvPr/>
        </p:nvSpPr>
        <p:spPr bwMode="auto">
          <a:xfrm>
            <a:off x="1406525" y="1893888"/>
            <a:ext cx="2820988" cy="1587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6277" name="AutoShape 5"/>
          <p:cNvSpPr>
            <a:spLocks noChangeArrowheads="1"/>
          </p:cNvSpPr>
          <p:nvPr/>
        </p:nvSpPr>
        <p:spPr bwMode="auto">
          <a:xfrm>
            <a:off x="3502025" y="3740150"/>
            <a:ext cx="2646363" cy="1008063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699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66278" name="AutoShape 6"/>
          <p:cNvSpPr>
            <a:spLocks noChangeArrowheads="1"/>
          </p:cNvSpPr>
          <p:nvPr/>
        </p:nvSpPr>
        <p:spPr bwMode="auto">
          <a:xfrm>
            <a:off x="3502025" y="2276475"/>
            <a:ext cx="2646363" cy="1135063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699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392" name="Rectangle 7"/>
          <p:cNvSpPr>
            <a:spLocks noChangeArrowheads="1"/>
          </p:cNvSpPr>
          <p:nvPr/>
        </p:nvSpPr>
        <p:spPr bwMode="auto">
          <a:xfrm>
            <a:off x="1003300" y="3486150"/>
            <a:ext cx="779463" cy="317500"/>
          </a:xfrm>
          <a:prstGeom prst="rect">
            <a:avLst/>
          </a:prstGeom>
          <a:solidFill>
            <a:srgbClr val="CCECFF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kumimoji="0" lang="en-US" sz="2000"/>
              <a:t>ADC</a:t>
            </a:r>
          </a:p>
        </p:txBody>
      </p:sp>
      <p:sp>
        <p:nvSpPr>
          <p:cNvPr id="16393" name="Line 8"/>
          <p:cNvSpPr>
            <a:spLocks noChangeShapeType="1"/>
          </p:cNvSpPr>
          <p:nvPr/>
        </p:nvSpPr>
        <p:spPr bwMode="auto">
          <a:xfrm>
            <a:off x="1406525" y="1574800"/>
            <a:ext cx="1588" cy="5111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394" name="Rectangle 9"/>
          <p:cNvSpPr>
            <a:spLocks noChangeArrowheads="1"/>
          </p:cNvSpPr>
          <p:nvPr/>
        </p:nvSpPr>
        <p:spPr bwMode="auto">
          <a:xfrm>
            <a:off x="842963" y="1257300"/>
            <a:ext cx="1012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Sensor</a:t>
            </a:r>
          </a:p>
        </p:txBody>
      </p:sp>
      <p:sp>
        <p:nvSpPr>
          <p:cNvPr id="16395" name="Line 10"/>
          <p:cNvSpPr>
            <a:spLocks noChangeShapeType="1"/>
          </p:cNvSpPr>
          <p:nvPr/>
        </p:nvSpPr>
        <p:spPr bwMode="auto">
          <a:xfrm>
            <a:off x="1406525" y="2913063"/>
            <a:ext cx="1588" cy="2540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396" name="Oval 11"/>
          <p:cNvSpPr>
            <a:spLocks noChangeArrowheads="1"/>
          </p:cNvSpPr>
          <p:nvPr/>
        </p:nvSpPr>
        <p:spPr bwMode="auto">
          <a:xfrm>
            <a:off x="923925" y="4757738"/>
            <a:ext cx="939800" cy="828675"/>
          </a:xfrm>
          <a:prstGeom prst="ellipse">
            <a:avLst/>
          </a:prstGeom>
          <a:solidFill>
            <a:srgbClr val="FFFFCC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kumimoji="0" lang="en-US" sz="1800"/>
              <a:t>Proces-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kumimoji="0" lang="en-US" sz="1800"/>
              <a:t>sing</a:t>
            </a:r>
          </a:p>
        </p:txBody>
      </p:sp>
      <p:sp>
        <p:nvSpPr>
          <p:cNvPr id="16397" name="Line 12"/>
          <p:cNvSpPr>
            <a:spLocks noChangeShapeType="1"/>
          </p:cNvSpPr>
          <p:nvPr/>
        </p:nvSpPr>
        <p:spPr bwMode="auto">
          <a:xfrm>
            <a:off x="4227513" y="3040063"/>
            <a:ext cx="1587" cy="12700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398" name="Rectangle 13"/>
          <p:cNvSpPr>
            <a:spLocks noChangeArrowheads="1"/>
          </p:cNvSpPr>
          <p:nvPr/>
        </p:nvSpPr>
        <p:spPr bwMode="auto">
          <a:xfrm>
            <a:off x="4791075" y="2276475"/>
            <a:ext cx="12334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 b="1"/>
              <a:t>Pipelined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 b="1"/>
              <a:t>Trigger</a:t>
            </a:r>
          </a:p>
        </p:txBody>
      </p:sp>
      <p:sp>
        <p:nvSpPr>
          <p:cNvPr id="16399" name="Rectangle 14"/>
          <p:cNvSpPr>
            <a:spLocks noChangeArrowheads="1"/>
          </p:cNvSpPr>
          <p:nvPr/>
        </p:nvSpPr>
        <p:spPr bwMode="auto">
          <a:xfrm>
            <a:off x="1981200" y="1828800"/>
            <a:ext cx="7461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800"/>
              <a:t>Clock</a:t>
            </a:r>
          </a:p>
        </p:txBody>
      </p:sp>
      <p:grpSp>
        <p:nvGrpSpPr>
          <p:cNvPr id="16400" name="Group 15"/>
          <p:cNvGrpSpPr>
            <a:grpSpLocks/>
          </p:cNvGrpSpPr>
          <p:nvPr/>
        </p:nvGrpSpPr>
        <p:grpSpPr bwMode="auto">
          <a:xfrm>
            <a:off x="842963" y="5840413"/>
            <a:ext cx="1128712" cy="487362"/>
            <a:chOff x="577" y="4713"/>
            <a:chExt cx="534" cy="368"/>
          </a:xfrm>
        </p:grpSpPr>
        <p:sp>
          <p:nvSpPr>
            <p:cNvPr id="16463" name="Oval 16"/>
            <p:cNvSpPr>
              <a:spLocks noChangeArrowheads="1"/>
            </p:cNvSpPr>
            <p:nvPr/>
          </p:nvSpPr>
          <p:spPr bwMode="auto">
            <a:xfrm>
              <a:off x="585" y="4908"/>
              <a:ext cx="518" cy="173"/>
            </a:xfrm>
            <a:prstGeom prst="ellipse">
              <a:avLst/>
            </a:prstGeom>
            <a:solidFill>
              <a:srgbClr val="9999FF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64" name="Rectangle 17"/>
            <p:cNvSpPr>
              <a:spLocks noChangeArrowheads="1"/>
            </p:cNvSpPr>
            <p:nvPr/>
          </p:nvSpPr>
          <p:spPr bwMode="auto">
            <a:xfrm>
              <a:off x="577" y="4804"/>
              <a:ext cx="534" cy="195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65" name="Oval 18"/>
            <p:cNvSpPr>
              <a:spLocks noChangeArrowheads="1"/>
            </p:cNvSpPr>
            <p:nvPr/>
          </p:nvSpPr>
          <p:spPr bwMode="auto">
            <a:xfrm>
              <a:off x="584" y="4713"/>
              <a:ext cx="518" cy="173"/>
            </a:xfrm>
            <a:prstGeom prst="ellipse">
              <a:avLst/>
            </a:prstGeom>
            <a:solidFill>
              <a:srgbClr val="9999FF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66" name="Line 19"/>
            <p:cNvSpPr>
              <a:spLocks noChangeShapeType="1"/>
            </p:cNvSpPr>
            <p:nvPr/>
          </p:nvSpPr>
          <p:spPr bwMode="auto">
            <a:xfrm>
              <a:off x="583" y="4802"/>
              <a:ext cx="0" cy="197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67" name="Line 20"/>
            <p:cNvSpPr>
              <a:spLocks noChangeShapeType="1"/>
            </p:cNvSpPr>
            <p:nvPr/>
          </p:nvSpPr>
          <p:spPr bwMode="auto">
            <a:xfrm>
              <a:off x="1107" y="4806"/>
              <a:ext cx="0" cy="19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6401" name="Rectangle 21"/>
          <p:cNvSpPr>
            <a:spLocks noChangeArrowheads="1"/>
          </p:cNvSpPr>
          <p:nvPr/>
        </p:nvSpPr>
        <p:spPr bwMode="auto">
          <a:xfrm>
            <a:off x="842963" y="5943600"/>
            <a:ext cx="10874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storage</a:t>
            </a:r>
          </a:p>
        </p:txBody>
      </p:sp>
      <p:sp>
        <p:nvSpPr>
          <p:cNvPr id="16402" name="Line 22"/>
          <p:cNvSpPr>
            <a:spLocks noChangeShapeType="1"/>
          </p:cNvSpPr>
          <p:nvPr/>
        </p:nvSpPr>
        <p:spPr bwMode="auto">
          <a:xfrm>
            <a:off x="1406525" y="5586413"/>
            <a:ext cx="1588" cy="255587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403" name="Rectangle 23"/>
          <p:cNvSpPr>
            <a:spLocks noChangeArrowheads="1"/>
          </p:cNvSpPr>
          <p:nvPr/>
        </p:nvSpPr>
        <p:spPr bwMode="auto">
          <a:xfrm>
            <a:off x="4630738" y="3803650"/>
            <a:ext cx="14589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 b="1"/>
              <a:t>Busy Logic</a:t>
            </a:r>
          </a:p>
        </p:txBody>
      </p:sp>
      <p:sp>
        <p:nvSpPr>
          <p:cNvPr id="16404" name="Rectangle 24"/>
          <p:cNvSpPr>
            <a:spLocks noChangeArrowheads="1"/>
          </p:cNvSpPr>
          <p:nvPr/>
        </p:nvSpPr>
        <p:spPr bwMode="auto">
          <a:xfrm>
            <a:off x="1017588" y="4005263"/>
            <a:ext cx="779462" cy="487362"/>
          </a:xfrm>
          <a:prstGeom prst="rect">
            <a:avLst/>
          </a:prstGeom>
          <a:solidFill>
            <a:srgbClr val="CCFF66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5" name="Line 25"/>
          <p:cNvSpPr>
            <a:spLocks noChangeShapeType="1"/>
          </p:cNvSpPr>
          <p:nvPr/>
        </p:nvSpPr>
        <p:spPr bwMode="auto">
          <a:xfrm>
            <a:off x="1003300" y="4376738"/>
            <a:ext cx="806450" cy="1587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406" name="Line 26"/>
          <p:cNvSpPr>
            <a:spLocks noChangeShapeType="1"/>
          </p:cNvSpPr>
          <p:nvPr/>
        </p:nvSpPr>
        <p:spPr bwMode="auto">
          <a:xfrm>
            <a:off x="1406525" y="4503738"/>
            <a:ext cx="1588" cy="2540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407" name="Rectangle 27"/>
          <p:cNvSpPr>
            <a:spLocks noChangeArrowheads="1"/>
          </p:cNvSpPr>
          <p:nvPr/>
        </p:nvSpPr>
        <p:spPr bwMode="auto">
          <a:xfrm>
            <a:off x="987425" y="4083050"/>
            <a:ext cx="833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FIFO</a:t>
            </a:r>
          </a:p>
        </p:txBody>
      </p:sp>
      <p:sp>
        <p:nvSpPr>
          <p:cNvPr id="16408" name="Line 28"/>
          <p:cNvSpPr>
            <a:spLocks noChangeShapeType="1"/>
          </p:cNvSpPr>
          <p:nvPr/>
        </p:nvSpPr>
        <p:spPr bwMode="auto">
          <a:xfrm>
            <a:off x="1809750" y="4440238"/>
            <a:ext cx="322263" cy="1587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409" name="Line 29"/>
          <p:cNvSpPr>
            <a:spLocks noChangeShapeType="1"/>
          </p:cNvSpPr>
          <p:nvPr/>
        </p:nvSpPr>
        <p:spPr bwMode="auto">
          <a:xfrm flipH="1">
            <a:off x="1809750" y="4440238"/>
            <a:ext cx="322263" cy="509587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410" name="Rectangle 30"/>
          <p:cNvSpPr>
            <a:spLocks noChangeArrowheads="1"/>
          </p:cNvSpPr>
          <p:nvPr/>
        </p:nvSpPr>
        <p:spPr bwMode="auto">
          <a:xfrm>
            <a:off x="2035175" y="4594225"/>
            <a:ext cx="13319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800"/>
              <a:t>DataReady</a:t>
            </a:r>
          </a:p>
        </p:txBody>
      </p:sp>
      <p:sp>
        <p:nvSpPr>
          <p:cNvPr id="566303" name="AutoShape 31"/>
          <p:cNvSpPr>
            <a:spLocks noChangeArrowheads="1"/>
          </p:cNvSpPr>
          <p:nvPr/>
        </p:nvSpPr>
        <p:spPr bwMode="auto">
          <a:xfrm>
            <a:off x="3502025" y="1130300"/>
            <a:ext cx="2646363" cy="636588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699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412" name="Rectangle 32"/>
          <p:cNvSpPr>
            <a:spLocks noChangeArrowheads="1"/>
          </p:cNvSpPr>
          <p:nvPr/>
        </p:nvSpPr>
        <p:spPr bwMode="auto">
          <a:xfrm>
            <a:off x="5116513" y="1092200"/>
            <a:ext cx="968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 b="1"/>
              <a:t>Timing</a:t>
            </a:r>
          </a:p>
        </p:txBody>
      </p:sp>
      <p:sp>
        <p:nvSpPr>
          <p:cNvPr id="16413" name="Rectangle 33"/>
          <p:cNvSpPr>
            <a:spLocks noChangeArrowheads="1"/>
          </p:cNvSpPr>
          <p:nvPr/>
        </p:nvSpPr>
        <p:spPr bwMode="auto">
          <a:xfrm>
            <a:off x="5387975" y="1460500"/>
            <a:ext cx="536575" cy="233363"/>
          </a:xfrm>
          <a:prstGeom prst="rect">
            <a:avLst/>
          </a:prstGeom>
          <a:solidFill>
            <a:srgbClr val="CCFF66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14" name="Rectangle 34"/>
          <p:cNvSpPr>
            <a:spLocks noChangeArrowheads="1"/>
          </p:cNvSpPr>
          <p:nvPr/>
        </p:nvSpPr>
        <p:spPr bwMode="auto">
          <a:xfrm>
            <a:off x="5357813" y="1409700"/>
            <a:ext cx="5286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BX</a:t>
            </a:r>
          </a:p>
        </p:txBody>
      </p:sp>
      <p:sp>
        <p:nvSpPr>
          <p:cNvPr id="16415" name="Line 35"/>
          <p:cNvSpPr>
            <a:spLocks noChangeShapeType="1"/>
          </p:cNvSpPr>
          <p:nvPr/>
        </p:nvSpPr>
        <p:spPr bwMode="auto">
          <a:xfrm flipH="1">
            <a:off x="1809750" y="2149475"/>
            <a:ext cx="3868738" cy="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6416" name="Group 36"/>
          <p:cNvGrpSpPr>
            <a:grpSpLocks/>
          </p:cNvGrpSpPr>
          <p:nvPr/>
        </p:nvGrpSpPr>
        <p:grpSpPr bwMode="auto">
          <a:xfrm>
            <a:off x="3824288" y="1320800"/>
            <a:ext cx="1138237" cy="128588"/>
            <a:chOff x="2304" y="1439"/>
            <a:chExt cx="678" cy="96"/>
          </a:xfrm>
        </p:grpSpPr>
        <p:sp>
          <p:nvSpPr>
            <p:cNvPr id="16450" name="Line 37"/>
            <p:cNvSpPr>
              <a:spLocks noChangeShapeType="1"/>
            </p:cNvSpPr>
            <p:nvPr/>
          </p:nvSpPr>
          <p:spPr bwMode="auto">
            <a:xfrm>
              <a:off x="2304" y="1439"/>
              <a:ext cx="107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51" name="Line 38"/>
            <p:cNvSpPr>
              <a:spLocks noChangeShapeType="1"/>
            </p:cNvSpPr>
            <p:nvPr/>
          </p:nvSpPr>
          <p:spPr bwMode="auto">
            <a:xfrm>
              <a:off x="2411" y="1439"/>
              <a:ext cx="0" cy="9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52" name="Line 39"/>
            <p:cNvSpPr>
              <a:spLocks noChangeShapeType="1"/>
            </p:cNvSpPr>
            <p:nvPr/>
          </p:nvSpPr>
          <p:spPr bwMode="auto">
            <a:xfrm>
              <a:off x="2411" y="1535"/>
              <a:ext cx="31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53" name="Line 40"/>
            <p:cNvSpPr>
              <a:spLocks noChangeShapeType="1"/>
            </p:cNvSpPr>
            <p:nvPr/>
          </p:nvSpPr>
          <p:spPr bwMode="auto">
            <a:xfrm flipV="1">
              <a:off x="2442" y="1439"/>
              <a:ext cx="0" cy="9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54" name="Line 41"/>
            <p:cNvSpPr>
              <a:spLocks noChangeShapeType="1"/>
            </p:cNvSpPr>
            <p:nvPr/>
          </p:nvSpPr>
          <p:spPr bwMode="auto">
            <a:xfrm>
              <a:off x="2598" y="1439"/>
              <a:ext cx="0" cy="9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55" name="Line 42"/>
            <p:cNvSpPr>
              <a:spLocks noChangeShapeType="1"/>
            </p:cNvSpPr>
            <p:nvPr/>
          </p:nvSpPr>
          <p:spPr bwMode="auto">
            <a:xfrm>
              <a:off x="2598" y="1535"/>
              <a:ext cx="31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56" name="Line 43"/>
            <p:cNvSpPr>
              <a:spLocks noChangeShapeType="1"/>
            </p:cNvSpPr>
            <p:nvPr/>
          </p:nvSpPr>
          <p:spPr bwMode="auto">
            <a:xfrm>
              <a:off x="2442" y="1439"/>
              <a:ext cx="156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57" name="Line 44"/>
            <p:cNvSpPr>
              <a:spLocks noChangeShapeType="1"/>
            </p:cNvSpPr>
            <p:nvPr/>
          </p:nvSpPr>
          <p:spPr bwMode="auto">
            <a:xfrm flipV="1">
              <a:off x="2634" y="1439"/>
              <a:ext cx="0" cy="9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58" name="Line 45"/>
            <p:cNvSpPr>
              <a:spLocks noChangeShapeType="1"/>
            </p:cNvSpPr>
            <p:nvPr/>
          </p:nvSpPr>
          <p:spPr bwMode="auto">
            <a:xfrm>
              <a:off x="2634" y="1439"/>
              <a:ext cx="156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59" name="Line 46"/>
            <p:cNvSpPr>
              <a:spLocks noChangeShapeType="1"/>
            </p:cNvSpPr>
            <p:nvPr/>
          </p:nvSpPr>
          <p:spPr bwMode="auto">
            <a:xfrm>
              <a:off x="2790" y="1439"/>
              <a:ext cx="0" cy="9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60" name="Line 47"/>
            <p:cNvSpPr>
              <a:spLocks noChangeShapeType="1"/>
            </p:cNvSpPr>
            <p:nvPr/>
          </p:nvSpPr>
          <p:spPr bwMode="auto">
            <a:xfrm>
              <a:off x="2790" y="1535"/>
              <a:ext cx="31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61" name="Line 48"/>
            <p:cNvSpPr>
              <a:spLocks noChangeShapeType="1"/>
            </p:cNvSpPr>
            <p:nvPr/>
          </p:nvSpPr>
          <p:spPr bwMode="auto">
            <a:xfrm flipV="1">
              <a:off x="2826" y="1439"/>
              <a:ext cx="0" cy="9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62" name="Line 49"/>
            <p:cNvSpPr>
              <a:spLocks noChangeShapeType="1"/>
            </p:cNvSpPr>
            <p:nvPr/>
          </p:nvSpPr>
          <p:spPr bwMode="auto">
            <a:xfrm>
              <a:off x="2826" y="1439"/>
              <a:ext cx="156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6417" name="Line 50"/>
          <p:cNvSpPr>
            <a:spLocks noChangeShapeType="1"/>
          </p:cNvSpPr>
          <p:nvPr/>
        </p:nvSpPr>
        <p:spPr bwMode="auto">
          <a:xfrm>
            <a:off x="1487488" y="3230563"/>
            <a:ext cx="2095500" cy="1587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stealth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418" name="Rectangle 51"/>
          <p:cNvSpPr>
            <a:spLocks noChangeArrowheads="1"/>
          </p:cNvSpPr>
          <p:nvPr/>
        </p:nvSpPr>
        <p:spPr bwMode="auto">
          <a:xfrm>
            <a:off x="1487488" y="2913063"/>
            <a:ext cx="17700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800"/>
              <a:t>Accept/Reject</a:t>
            </a:r>
          </a:p>
        </p:txBody>
      </p:sp>
      <p:sp>
        <p:nvSpPr>
          <p:cNvPr id="16419" name="Rectangle 52"/>
          <p:cNvSpPr>
            <a:spLocks noChangeArrowheads="1"/>
          </p:cNvSpPr>
          <p:nvPr/>
        </p:nvSpPr>
        <p:spPr bwMode="auto">
          <a:xfrm>
            <a:off x="3743325" y="1449388"/>
            <a:ext cx="1524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Beam crossing</a:t>
            </a:r>
          </a:p>
        </p:txBody>
      </p:sp>
      <p:sp>
        <p:nvSpPr>
          <p:cNvPr id="16420" name="Line 53"/>
          <p:cNvSpPr>
            <a:spLocks noChangeShapeType="1"/>
          </p:cNvSpPr>
          <p:nvPr/>
        </p:nvSpPr>
        <p:spPr bwMode="auto">
          <a:xfrm>
            <a:off x="5678488" y="1703388"/>
            <a:ext cx="1587" cy="446087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421" name="Line 54"/>
          <p:cNvSpPr>
            <a:spLocks noChangeShapeType="1"/>
          </p:cNvSpPr>
          <p:nvPr/>
        </p:nvSpPr>
        <p:spPr bwMode="auto">
          <a:xfrm>
            <a:off x="1003300" y="4122738"/>
            <a:ext cx="80645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422" name="Line 55"/>
          <p:cNvSpPr>
            <a:spLocks noChangeShapeType="1"/>
          </p:cNvSpPr>
          <p:nvPr/>
        </p:nvSpPr>
        <p:spPr bwMode="auto">
          <a:xfrm>
            <a:off x="1809750" y="4313238"/>
            <a:ext cx="1933575" cy="1587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423" name="Rectangle 56"/>
          <p:cNvSpPr>
            <a:spLocks noChangeArrowheads="1"/>
          </p:cNvSpPr>
          <p:nvPr/>
        </p:nvSpPr>
        <p:spPr bwMode="auto">
          <a:xfrm>
            <a:off x="1954213" y="4019550"/>
            <a:ext cx="565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800"/>
              <a:t>Full</a:t>
            </a:r>
          </a:p>
        </p:txBody>
      </p:sp>
      <p:sp>
        <p:nvSpPr>
          <p:cNvPr id="16424" name="Line 57"/>
          <p:cNvSpPr>
            <a:spLocks noChangeShapeType="1"/>
          </p:cNvSpPr>
          <p:nvPr/>
        </p:nvSpPr>
        <p:spPr bwMode="auto">
          <a:xfrm>
            <a:off x="4227513" y="1893888"/>
            <a:ext cx="1587" cy="446087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425" name="Rectangle 58"/>
          <p:cNvSpPr>
            <a:spLocks noChangeArrowheads="1"/>
          </p:cNvSpPr>
          <p:nvPr/>
        </p:nvSpPr>
        <p:spPr bwMode="auto">
          <a:xfrm>
            <a:off x="1003300" y="2085975"/>
            <a:ext cx="779463" cy="827088"/>
          </a:xfrm>
          <a:prstGeom prst="rect">
            <a:avLst/>
          </a:prstGeom>
          <a:solidFill>
            <a:srgbClr val="CCFF66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kumimoji="0" lang="en-US" sz="1600"/>
              <a:t>Analog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kumimoji="0" lang="en-US" sz="1600"/>
              <a:t>Pipeline</a:t>
            </a:r>
          </a:p>
        </p:txBody>
      </p:sp>
      <p:sp>
        <p:nvSpPr>
          <p:cNvPr id="16426" name="Line 59"/>
          <p:cNvSpPr>
            <a:spLocks noChangeShapeType="1"/>
          </p:cNvSpPr>
          <p:nvPr/>
        </p:nvSpPr>
        <p:spPr bwMode="auto">
          <a:xfrm>
            <a:off x="1003300" y="2149475"/>
            <a:ext cx="80645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427" name="Line 60"/>
          <p:cNvSpPr>
            <a:spLocks noChangeShapeType="1"/>
          </p:cNvSpPr>
          <p:nvPr/>
        </p:nvSpPr>
        <p:spPr bwMode="auto">
          <a:xfrm>
            <a:off x="1003300" y="2786063"/>
            <a:ext cx="80645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428" name="Oval 61"/>
          <p:cNvSpPr>
            <a:spLocks noChangeArrowheads="1"/>
          </p:cNvSpPr>
          <p:nvPr/>
        </p:nvSpPr>
        <p:spPr bwMode="auto">
          <a:xfrm>
            <a:off x="1325563" y="3167063"/>
            <a:ext cx="161925" cy="127000"/>
          </a:xfrm>
          <a:prstGeom prst="ellipse">
            <a:avLst/>
          </a:prstGeom>
          <a:solidFill>
            <a:srgbClr val="FFFFCC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29" name="Line 62"/>
          <p:cNvSpPr>
            <a:spLocks noChangeShapeType="1"/>
          </p:cNvSpPr>
          <p:nvPr/>
        </p:nvSpPr>
        <p:spPr bwMode="auto">
          <a:xfrm>
            <a:off x="4791075" y="2149475"/>
            <a:ext cx="3175" cy="25400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430" name="Line 63"/>
          <p:cNvSpPr>
            <a:spLocks noChangeShapeType="1"/>
          </p:cNvSpPr>
          <p:nvPr/>
        </p:nvSpPr>
        <p:spPr bwMode="auto">
          <a:xfrm flipH="1" flipV="1">
            <a:off x="4630738" y="2403475"/>
            <a:ext cx="160337" cy="1588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431" name="Line 64"/>
          <p:cNvSpPr>
            <a:spLocks noChangeShapeType="1"/>
          </p:cNvSpPr>
          <p:nvPr/>
        </p:nvSpPr>
        <p:spPr bwMode="auto">
          <a:xfrm>
            <a:off x="4227513" y="2530475"/>
            <a:ext cx="1587" cy="319088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432" name="Rectangle 65"/>
          <p:cNvSpPr>
            <a:spLocks noChangeArrowheads="1"/>
          </p:cNvSpPr>
          <p:nvPr/>
        </p:nvSpPr>
        <p:spPr bwMode="auto">
          <a:xfrm>
            <a:off x="3824288" y="2339975"/>
            <a:ext cx="806450" cy="190500"/>
          </a:xfrm>
          <a:prstGeom prst="rect">
            <a:avLst/>
          </a:prstGeom>
          <a:solidFill>
            <a:srgbClr val="FFFFCC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33" name="Rectangle 66"/>
          <p:cNvSpPr>
            <a:spLocks noChangeArrowheads="1"/>
          </p:cNvSpPr>
          <p:nvPr/>
        </p:nvSpPr>
        <p:spPr bwMode="auto">
          <a:xfrm>
            <a:off x="3824288" y="2593975"/>
            <a:ext cx="806450" cy="192088"/>
          </a:xfrm>
          <a:prstGeom prst="rect">
            <a:avLst/>
          </a:prstGeom>
          <a:solidFill>
            <a:srgbClr val="FFFFCC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34" name="Rectangle 67"/>
          <p:cNvSpPr>
            <a:spLocks noChangeArrowheads="1"/>
          </p:cNvSpPr>
          <p:nvPr/>
        </p:nvSpPr>
        <p:spPr bwMode="auto">
          <a:xfrm>
            <a:off x="3824288" y="2849563"/>
            <a:ext cx="806450" cy="190500"/>
          </a:xfrm>
          <a:prstGeom prst="rect">
            <a:avLst/>
          </a:prstGeom>
          <a:solidFill>
            <a:srgbClr val="FFFFCC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35" name="Line 68"/>
          <p:cNvSpPr>
            <a:spLocks noChangeShapeType="1"/>
          </p:cNvSpPr>
          <p:nvPr/>
        </p:nvSpPr>
        <p:spPr bwMode="auto">
          <a:xfrm>
            <a:off x="1406525" y="3294063"/>
            <a:ext cx="1588" cy="192087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436" name="Line 69"/>
          <p:cNvSpPr>
            <a:spLocks noChangeShapeType="1"/>
          </p:cNvSpPr>
          <p:nvPr/>
        </p:nvSpPr>
        <p:spPr bwMode="auto">
          <a:xfrm>
            <a:off x="1406525" y="3803650"/>
            <a:ext cx="1588" cy="1905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437" name="Rectangle 70"/>
          <p:cNvSpPr>
            <a:spLocks noChangeArrowheads="1"/>
          </p:cNvSpPr>
          <p:nvPr/>
        </p:nvSpPr>
        <p:spPr bwMode="auto">
          <a:xfrm>
            <a:off x="3743325" y="4122738"/>
            <a:ext cx="646113" cy="381000"/>
          </a:xfrm>
          <a:prstGeom prst="rect">
            <a:avLst/>
          </a:prstGeom>
          <a:solidFill>
            <a:srgbClr val="FFFFCC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38" name="Line 71"/>
          <p:cNvSpPr>
            <a:spLocks noChangeShapeType="1"/>
          </p:cNvSpPr>
          <p:nvPr/>
        </p:nvSpPr>
        <p:spPr bwMode="auto">
          <a:xfrm>
            <a:off x="4227513" y="3294063"/>
            <a:ext cx="1587" cy="828675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439" name="Line 72"/>
          <p:cNvSpPr>
            <a:spLocks noChangeShapeType="1"/>
          </p:cNvSpPr>
          <p:nvPr/>
        </p:nvSpPr>
        <p:spPr bwMode="auto">
          <a:xfrm>
            <a:off x="4067175" y="3294063"/>
            <a:ext cx="160338" cy="1587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440" name="Line 73"/>
          <p:cNvSpPr>
            <a:spLocks noChangeShapeType="1"/>
          </p:cNvSpPr>
          <p:nvPr/>
        </p:nvSpPr>
        <p:spPr bwMode="auto">
          <a:xfrm>
            <a:off x="4067175" y="3167063"/>
            <a:ext cx="160338" cy="1587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6441" name="Group 74"/>
          <p:cNvGrpSpPr>
            <a:grpSpLocks/>
          </p:cNvGrpSpPr>
          <p:nvPr/>
        </p:nvGrpSpPr>
        <p:grpSpPr bwMode="auto">
          <a:xfrm>
            <a:off x="3582988" y="3103563"/>
            <a:ext cx="504825" cy="231775"/>
            <a:chOff x="2961" y="2176"/>
            <a:chExt cx="301" cy="175"/>
          </a:xfrm>
        </p:grpSpPr>
        <p:sp>
          <p:nvSpPr>
            <p:cNvPr id="16445" name="Rectangle 75"/>
            <p:cNvSpPr>
              <a:spLocks noChangeArrowheads="1"/>
            </p:cNvSpPr>
            <p:nvPr/>
          </p:nvSpPr>
          <p:spPr bwMode="auto">
            <a:xfrm>
              <a:off x="3046" y="2181"/>
              <a:ext cx="216" cy="170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46" name="Arc 76"/>
            <p:cNvSpPr>
              <a:spLocks/>
            </p:cNvSpPr>
            <p:nvPr/>
          </p:nvSpPr>
          <p:spPr bwMode="auto">
            <a:xfrm rot="-5340000">
              <a:off x="2915" y="2222"/>
              <a:ext cx="175" cy="83"/>
            </a:xfrm>
            <a:custGeom>
              <a:avLst/>
              <a:gdLst>
                <a:gd name="T0" fmla="*/ 0 w 43198"/>
                <a:gd name="T1" fmla="*/ 0 h 22400"/>
                <a:gd name="T2" fmla="*/ 0 w 43198"/>
                <a:gd name="T3" fmla="*/ 0 h 22400"/>
                <a:gd name="T4" fmla="*/ 0 w 43198"/>
                <a:gd name="T5" fmla="*/ 0 h 22400"/>
                <a:gd name="T6" fmla="*/ 0 60000 65536"/>
                <a:gd name="T7" fmla="*/ 0 60000 65536"/>
                <a:gd name="T8" fmla="*/ 0 60000 65536"/>
                <a:gd name="T9" fmla="*/ 0 w 43198"/>
                <a:gd name="T10" fmla="*/ 0 h 22400"/>
                <a:gd name="T11" fmla="*/ 43198 w 43198"/>
                <a:gd name="T12" fmla="*/ 22400 h 224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8" h="22400" fill="none" extrusionOk="0">
                  <a:moveTo>
                    <a:pt x="14" y="22400"/>
                  </a:moveTo>
                  <a:cubicBezTo>
                    <a:pt x="4" y="22133"/>
                    <a:pt x="0" y="21866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424" y="-1"/>
                    <a:pt x="43050" y="9506"/>
                    <a:pt x="43198" y="21329"/>
                  </a:cubicBezTo>
                </a:path>
                <a:path w="43198" h="22400" stroke="0" extrusionOk="0">
                  <a:moveTo>
                    <a:pt x="14" y="22400"/>
                  </a:moveTo>
                  <a:cubicBezTo>
                    <a:pt x="4" y="22133"/>
                    <a:pt x="0" y="21866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424" y="-1"/>
                    <a:pt x="43050" y="9506"/>
                    <a:pt x="43198" y="21329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FCC"/>
            </a:solidFill>
            <a:ln w="25399" cap="rnd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47" name="Line 77"/>
            <p:cNvSpPr>
              <a:spLocks noChangeShapeType="1"/>
            </p:cNvSpPr>
            <p:nvPr/>
          </p:nvSpPr>
          <p:spPr bwMode="auto">
            <a:xfrm>
              <a:off x="3046" y="2181"/>
              <a:ext cx="216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48" name="Line 78"/>
            <p:cNvSpPr>
              <a:spLocks noChangeShapeType="1"/>
            </p:cNvSpPr>
            <p:nvPr/>
          </p:nvSpPr>
          <p:spPr bwMode="auto">
            <a:xfrm>
              <a:off x="3262" y="2181"/>
              <a:ext cx="0" cy="17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49" name="Line 79"/>
            <p:cNvSpPr>
              <a:spLocks noChangeShapeType="1"/>
            </p:cNvSpPr>
            <p:nvPr/>
          </p:nvSpPr>
          <p:spPr bwMode="auto">
            <a:xfrm flipH="1">
              <a:off x="3046" y="2351"/>
              <a:ext cx="216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6442" name="Line 80"/>
          <p:cNvSpPr>
            <a:spLocks noChangeShapeType="1"/>
          </p:cNvSpPr>
          <p:nvPr/>
        </p:nvSpPr>
        <p:spPr bwMode="auto">
          <a:xfrm>
            <a:off x="1003300" y="2212975"/>
            <a:ext cx="806450" cy="1588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443" name="Line 81"/>
          <p:cNvSpPr>
            <a:spLocks noChangeShapeType="1"/>
          </p:cNvSpPr>
          <p:nvPr/>
        </p:nvSpPr>
        <p:spPr bwMode="auto">
          <a:xfrm>
            <a:off x="1003300" y="2849563"/>
            <a:ext cx="80645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444" name="Rectangle 82"/>
          <p:cNvSpPr>
            <a:spLocks noChangeArrowheads="1"/>
          </p:cNvSpPr>
          <p:nvPr/>
        </p:nvSpPr>
        <p:spPr bwMode="auto">
          <a:xfrm>
            <a:off x="2514600" y="5257800"/>
            <a:ext cx="6477000" cy="9906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r>
              <a:rPr lang="en-US" sz="2000" b="1"/>
              <a:t>Front-end Pipelines: </a:t>
            </a:r>
            <a:r>
              <a:rPr lang="en-US" sz="2000"/>
              <a:t>To wait for the trigger decision + transmission delays are longer than beam crossing period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01E21D-9A0D-42FA-83DE-B4C32A9EF4C7}" type="slidenum">
              <a:rPr lang="en-US"/>
              <a:pPr>
                <a:defRPr/>
              </a:pPr>
              <a:t>13</a:t>
            </a:fld>
            <a:endParaRPr lang="en-US" sz="2000" b="1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mtClean="0"/>
              <a:t>Less trivial DAQ</a:t>
            </a: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1219200" y="1066800"/>
            <a:ext cx="6477000" cy="5486400"/>
          </a:xfrm>
          <a:prstGeom prst="rect">
            <a:avLst/>
          </a:prstGeom>
          <a:solidFill>
            <a:srgbClr val="EAEAEA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>
            <a:off x="3440113" y="1470025"/>
            <a:ext cx="0" cy="69532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14" name="Line 5"/>
          <p:cNvSpPr>
            <a:spLocks noChangeShapeType="1"/>
          </p:cNvSpPr>
          <p:nvPr/>
        </p:nvSpPr>
        <p:spPr bwMode="auto">
          <a:xfrm>
            <a:off x="3525838" y="1470025"/>
            <a:ext cx="0" cy="754063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15" name="Rectangle 6"/>
          <p:cNvSpPr>
            <a:spLocks noChangeArrowheads="1"/>
          </p:cNvSpPr>
          <p:nvPr/>
        </p:nvSpPr>
        <p:spPr bwMode="auto">
          <a:xfrm>
            <a:off x="3197225" y="2233613"/>
            <a:ext cx="741363" cy="211137"/>
          </a:xfrm>
          <a:prstGeom prst="rect">
            <a:avLst/>
          </a:prstGeom>
          <a:solidFill>
            <a:srgbClr val="CCECFF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Rectangle 7"/>
          <p:cNvSpPr>
            <a:spLocks noChangeArrowheads="1"/>
          </p:cNvSpPr>
          <p:nvPr/>
        </p:nvSpPr>
        <p:spPr bwMode="auto">
          <a:xfrm>
            <a:off x="3113088" y="2174875"/>
            <a:ext cx="739775" cy="212725"/>
          </a:xfrm>
          <a:prstGeom prst="rect">
            <a:avLst/>
          </a:prstGeom>
          <a:solidFill>
            <a:srgbClr val="CCECFF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Rectangle 8"/>
          <p:cNvSpPr>
            <a:spLocks noChangeArrowheads="1"/>
          </p:cNvSpPr>
          <p:nvPr/>
        </p:nvSpPr>
        <p:spPr bwMode="auto">
          <a:xfrm>
            <a:off x="3027363" y="2117725"/>
            <a:ext cx="739775" cy="211138"/>
          </a:xfrm>
          <a:prstGeom prst="rect">
            <a:avLst/>
          </a:prstGeom>
          <a:solidFill>
            <a:srgbClr val="CCECFF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8" name="Rectangle 9"/>
          <p:cNvSpPr>
            <a:spLocks noChangeArrowheads="1"/>
          </p:cNvSpPr>
          <p:nvPr/>
        </p:nvSpPr>
        <p:spPr bwMode="auto">
          <a:xfrm>
            <a:off x="2978150" y="2057400"/>
            <a:ext cx="8080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800"/>
              <a:t>ADC</a:t>
            </a:r>
          </a:p>
        </p:txBody>
      </p:sp>
      <p:sp>
        <p:nvSpPr>
          <p:cNvPr id="17419" name="Rectangle 10"/>
          <p:cNvSpPr>
            <a:spLocks noChangeArrowheads="1"/>
          </p:cNvSpPr>
          <p:nvPr/>
        </p:nvSpPr>
        <p:spPr bwMode="auto">
          <a:xfrm>
            <a:off x="1371600" y="1146175"/>
            <a:ext cx="1211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N channels</a:t>
            </a:r>
          </a:p>
        </p:txBody>
      </p:sp>
      <p:sp>
        <p:nvSpPr>
          <p:cNvPr id="17420" name="Oval 11"/>
          <p:cNvSpPr>
            <a:spLocks noChangeArrowheads="1"/>
          </p:cNvSpPr>
          <p:nvPr/>
        </p:nvSpPr>
        <p:spPr bwMode="auto">
          <a:xfrm>
            <a:off x="2855913" y="2984500"/>
            <a:ext cx="1082675" cy="733425"/>
          </a:xfrm>
          <a:prstGeom prst="ellipse">
            <a:avLst/>
          </a:prstGeom>
          <a:solidFill>
            <a:srgbClr val="FFFFCC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1" name="Rectangle 12"/>
          <p:cNvSpPr>
            <a:spLocks noChangeArrowheads="1"/>
          </p:cNvSpPr>
          <p:nvPr/>
        </p:nvSpPr>
        <p:spPr bwMode="auto">
          <a:xfrm>
            <a:off x="2901950" y="3048000"/>
            <a:ext cx="10715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kumimoji="0" lang="en-US" sz="2000"/>
              <a:t>Proces-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kumimoji="0" lang="en-US" sz="2000"/>
              <a:t>sing</a:t>
            </a:r>
          </a:p>
        </p:txBody>
      </p:sp>
      <p:grpSp>
        <p:nvGrpSpPr>
          <p:cNvPr id="17422" name="Group 13"/>
          <p:cNvGrpSpPr>
            <a:grpSpLocks/>
          </p:cNvGrpSpPr>
          <p:nvPr/>
        </p:nvGrpSpPr>
        <p:grpSpPr bwMode="auto">
          <a:xfrm>
            <a:off x="2841625" y="5992813"/>
            <a:ext cx="1195388" cy="442912"/>
            <a:chOff x="1297" y="5193"/>
            <a:chExt cx="527" cy="368"/>
          </a:xfrm>
        </p:grpSpPr>
        <p:sp>
          <p:nvSpPr>
            <p:cNvPr id="17475" name="Oval 14"/>
            <p:cNvSpPr>
              <a:spLocks noChangeArrowheads="1"/>
            </p:cNvSpPr>
            <p:nvPr/>
          </p:nvSpPr>
          <p:spPr bwMode="auto">
            <a:xfrm>
              <a:off x="1305" y="5388"/>
              <a:ext cx="511" cy="173"/>
            </a:xfrm>
            <a:prstGeom prst="ellipse">
              <a:avLst/>
            </a:prstGeom>
            <a:solidFill>
              <a:srgbClr val="9999FF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76" name="Rectangle 15"/>
            <p:cNvSpPr>
              <a:spLocks noChangeArrowheads="1"/>
            </p:cNvSpPr>
            <p:nvPr/>
          </p:nvSpPr>
          <p:spPr bwMode="auto">
            <a:xfrm>
              <a:off x="1297" y="5284"/>
              <a:ext cx="527" cy="195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77" name="Oval 16"/>
            <p:cNvSpPr>
              <a:spLocks noChangeArrowheads="1"/>
            </p:cNvSpPr>
            <p:nvPr/>
          </p:nvSpPr>
          <p:spPr bwMode="auto">
            <a:xfrm>
              <a:off x="1304" y="5193"/>
              <a:ext cx="511" cy="173"/>
            </a:xfrm>
            <a:prstGeom prst="ellipse">
              <a:avLst/>
            </a:prstGeom>
            <a:solidFill>
              <a:srgbClr val="9999FF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78" name="Line 17"/>
            <p:cNvSpPr>
              <a:spLocks noChangeShapeType="1"/>
            </p:cNvSpPr>
            <p:nvPr/>
          </p:nvSpPr>
          <p:spPr bwMode="auto">
            <a:xfrm>
              <a:off x="1303" y="5282"/>
              <a:ext cx="0" cy="197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479" name="Line 18"/>
            <p:cNvSpPr>
              <a:spLocks noChangeShapeType="1"/>
            </p:cNvSpPr>
            <p:nvPr/>
          </p:nvSpPr>
          <p:spPr bwMode="auto">
            <a:xfrm>
              <a:off x="1820" y="5286"/>
              <a:ext cx="0" cy="19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7423" name="Rectangle 19"/>
          <p:cNvSpPr>
            <a:spLocks noChangeArrowheads="1"/>
          </p:cNvSpPr>
          <p:nvPr/>
        </p:nvSpPr>
        <p:spPr bwMode="auto">
          <a:xfrm>
            <a:off x="2895600" y="6096000"/>
            <a:ext cx="1087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storage</a:t>
            </a:r>
          </a:p>
        </p:txBody>
      </p:sp>
      <p:sp>
        <p:nvSpPr>
          <p:cNvPr id="17424" name="Line 20"/>
          <p:cNvSpPr>
            <a:spLocks noChangeShapeType="1"/>
          </p:cNvSpPr>
          <p:nvPr/>
        </p:nvSpPr>
        <p:spPr bwMode="auto">
          <a:xfrm>
            <a:off x="3440113" y="5635625"/>
            <a:ext cx="0" cy="347663"/>
          </a:xfrm>
          <a:prstGeom prst="line">
            <a:avLst/>
          </a:prstGeom>
          <a:noFill/>
          <a:ln w="507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25" name="Line 21"/>
          <p:cNvSpPr>
            <a:spLocks noChangeShapeType="1"/>
          </p:cNvSpPr>
          <p:nvPr/>
        </p:nvSpPr>
        <p:spPr bwMode="auto">
          <a:xfrm>
            <a:off x="3354388" y="1470025"/>
            <a:ext cx="0" cy="6381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26" name="Line 22"/>
          <p:cNvSpPr>
            <a:spLocks noChangeShapeType="1"/>
          </p:cNvSpPr>
          <p:nvPr/>
        </p:nvSpPr>
        <p:spPr bwMode="auto">
          <a:xfrm>
            <a:off x="3354388" y="2338388"/>
            <a:ext cx="0" cy="636587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27" name="Line 23"/>
          <p:cNvSpPr>
            <a:spLocks noChangeShapeType="1"/>
          </p:cNvSpPr>
          <p:nvPr/>
        </p:nvSpPr>
        <p:spPr bwMode="auto">
          <a:xfrm>
            <a:off x="3440113" y="2397125"/>
            <a:ext cx="0" cy="5778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28" name="Line 24"/>
          <p:cNvSpPr>
            <a:spLocks noChangeShapeType="1"/>
          </p:cNvSpPr>
          <p:nvPr/>
        </p:nvSpPr>
        <p:spPr bwMode="auto">
          <a:xfrm>
            <a:off x="3525838" y="2454275"/>
            <a:ext cx="0" cy="5207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29" name="Line 25"/>
          <p:cNvSpPr>
            <a:spLocks noChangeShapeType="1"/>
          </p:cNvSpPr>
          <p:nvPr/>
        </p:nvSpPr>
        <p:spPr bwMode="auto">
          <a:xfrm>
            <a:off x="2159000" y="1470025"/>
            <a:ext cx="0" cy="69532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30" name="Line 26"/>
          <p:cNvSpPr>
            <a:spLocks noChangeShapeType="1"/>
          </p:cNvSpPr>
          <p:nvPr/>
        </p:nvSpPr>
        <p:spPr bwMode="auto">
          <a:xfrm>
            <a:off x="2244725" y="1470025"/>
            <a:ext cx="0" cy="754063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31" name="Rectangle 27"/>
          <p:cNvSpPr>
            <a:spLocks noChangeArrowheads="1"/>
          </p:cNvSpPr>
          <p:nvPr/>
        </p:nvSpPr>
        <p:spPr bwMode="auto">
          <a:xfrm>
            <a:off x="1916113" y="2233613"/>
            <a:ext cx="741362" cy="211137"/>
          </a:xfrm>
          <a:prstGeom prst="rect">
            <a:avLst/>
          </a:prstGeom>
          <a:solidFill>
            <a:srgbClr val="CCECFF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2" name="Rectangle 28"/>
          <p:cNvSpPr>
            <a:spLocks noChangeArrowheads="1"/>
          </p:cNvSpPr>
          <p:nvPr/>
        </p:nvSpPr>
        <p:spPr bwMode="auto">
          <a:xfrm>
            <a:off x="1831975" y="2174875"/>
            <a:ext cx="739775" cy="212725"/>
          </a:xfrm>
          <a:prstGeom prst="rect">
            <a:avLst/>
          </a:prstGeom>
          <a:solidFill>
            <a:srgbClr val="CCECFF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3" name="Rectangle 29"/>
          <p:cNvSpPr>
            <a:spLocks noChangeArrowheads="1"/>
          </p:cNvSpPr>
          <p:nvPr/>
        </p:nvSpPr>
        <p:spPr bwMode="auto">
          <a:xfrm>
            <a:off x="1746250" y="2117725"/>
            <a:ext cx="739775" cy="211138"/>
          </a:xfrm>
          <a:prstGeom prst="rect">
            <a:avLst/>
          </a:prstGeom>
          <a:solidFill>
            <a:srgbClr val="CCECFF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4" name="Rectangle 30"/>
          <p:cNvSpPr>
            <a:spLocks noChangeArrowheads="1"/>
          </p:cNvSpPr>
          <p:nvPr/>
        </p:nvSpPr>
        <p:spPr bwMode="auto">
          <a:xfrm>
            <a:off x="1697038" y="2057400"/>
            <a:ext cx="806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800"/>
              <a:t>ADC</a:t>
            </a:r>
          </a:p>
        </p:txBody>
      </p:sp>
      <p:sp>
        <p:nvSpPr>
          <p:cNvPr id="17435" name="Oval 31"/>
          <p:cNvSpPr>
            <a:spLocks noChangeArrowheads="1"/>
          </p:cNvSpPr>
          <p:nvPr/>
        </p:nvSpPr>
        <p:spPr bwMode="auto">
          <a:xfrm>
            <a:off x="1574800" y="2984500"/>
            <a:ext cx="1082675" cy="733425"/>
          </a:xfrm>
          <a:prstGeom prst="ellipse">
            <a:avLst/>
          </a:prstGeom>
          <a:solidFill>
            <a:srgbClr val="FFFFCC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6" name="Rectangle 32"/>
          <p:cNvSpPr>
            <a:spLocks noChangeArrowheads="1"/>
          </p:cNvSpPr>
          <p:nvPr/>
        </p:nvSpPr>
        <p:spPr bwMode="auto">
          <a:xfrm>
            <a:off x="1620838" y="3048000"/>
            <a:ext cx="10715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kumimoji="0" lang="en-US" sz="2000"/>
              <a:t>Proces-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kumimoji="0" lang="en-US" sz="2000"/>
              <a:t>sing</a:t>
            </a:r>
          </a:p>
        </p:txBody>
      </p:sp>
      <p:sp>
        <p:nvSpPr>
          <p:cNvPr id="17437" name="Line 33"/>
          <p:cNvSpPr>
            <a:spLocks noChangeShapeType="1"/>
          </p:cNvSpPr>
          <p:nvPr/>
        </p:nvSpPr>
        <p:spPr bwMode="auto">
          <a:xfrm>
            <a:off x="2073275" y="1470025"/>
            <a:ext cx="0" cy="6381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38" name="Line 34"/>
          <p:cNvSpPr>
            <a:spLocks noChangeShapeType="1"/>
          </p:cNvSpPr>
          <p:nvPr/>
        </p:nvSpPr>
        <p:spPr bwMode="auto">
          <a:xfrm>
            <a:off x="2073275" y="2338388"/>
            <a:ext cx="0" cy="636587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39" name="Line 35"/>
          <p:cNvSpPr>
            <a:spLocks noChangeShapeType="1"/>
          </p:cNvSpPr>
          <p:nvPr/>
        </p:nvSpPr>
        <p:spPr bwMode="auto">
          <a:xfrm>
            <a:off x="2159000" y="2397125"/>
            <a:ext cx="0" cy="5778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40" name="Line 36"/>
          <p:cNvSpPr>
            <a:spLocks noChangeShapeType="1"/>
          </p:cNvSpPr>
          <p:nvPr/>
        </p:nvSpPr>
        <p:spPr bwMode="auto">
          <a:xfrm>
            <a:off x="2244725" y="2454275"/>
            <a:ext cx="0" cy="5207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41" name="Rectangle 37"/>
          <p:cNvSpPr>
            <a:spLocks noChangeArrowheads="1"/>
          </p:cNvSpPr>
          <p:nvPr/>
        </p:nvSpPr>
        <p:spPr bwMode="auto">
          <a:xfrm>
            <a:off x="2824163" y="1146175"/>
            <a:ext cx="1211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N channels</a:t>
            </a:r>
          </a:p>
        </p:txBody>
      </p:sp>
      <p:sp>
        <p:nvSpPr>
          <p:cNvPr id="17442" name="Line 38"/>
          <p:cNvSpPr>
            <a:spLocks noChangeShapeType="1"/>
          </p:cNvSpPr>
          <p:nvPr/>
        </p:nvSpPr>
        <p:spPr bwMode="auto">
          <a:xfrm>
            <a:off x="4806950" y="1470025"/>
            <a:ext cx="0" cy="69532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43" name="Line 39"/>
          <p:cNvSpPr>
            <a:spLocks noChangeShapeType="1"/>
          </p:cNvSpPr>
          <p:nvPr/>
        </p:nvSpPr>
        <p:spPr bwMode="auto">
          <a:xfrm>
            <a:off x="4891088" y="1470025"/>
            <a:ext cx="0" cy="754063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44" name="Rectangle 40"/>
          <p:cNvSpPr>
            <a:spLocks noChangeArrowheads="1"/>
          </p:cNvSpPr>
          <p:nvPr/>
        </p:nvSpPr>
        <p:spPr bwMode="auto">
          <a:xfrm>
            <a:off x="4564063" y="2233613"/>
            <a:ext cx="741362" cy="211137"/>
          </a:xfrm>
          <a:prstGeom prst="rect">
            <a:avLst/>
          </a:prstGeom>
          <a:solidFill>
            <a:srgbClr val="CCECFF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5" name="Rectangle 41"/>
          <p:cNvSpPr>
            <a:spLocks noChangeArrowheads="1"/>
          </p:cNvSpPr>
          <p:nvPr/>
        </p:nvSpPr>
        <p:spPr bwMode="auto">
          <a:xfrm>
            <a:off x="4478338" y="2174875"/>
            <a:ext cx="741362" cy="212725"/>
          </a:xfrm>
          <a:prstGeom prst="rect">
            <a:avLst/>
          </a:prstGeom>
          <a:solidFill>
            <a:srgbClr val="CCECFF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6" name="Rectangle 42"/>
          <p:cNvSpPr>
            <a:spLocks noChangeArrowheads="1"/>
          </p:cNvSpPr>
          <p:nvPr/>
        </p:nvSpPr>
        <p:spPr bwMode="auto">
          <a:xfrm>
            <a:off x="4394200" y="2117725"/>
            <a:ext cx="739775" cy="211138"/>
          </a:xfrm>
          <a:prstGeom prst="rect">
            <a:avLst/>
          </a:prstGeom>
          <a:solidFill>
            <a:srgbClr val="CCECFF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7" name="Rectangle 43"/>
          <p:cNvSpPr>
            <a:spLocks noChangeArrowheads="1"/>
          </p:cNvSpPr>
          <p:nvPr/>
        </p:nvSpPr>
        <p:spPr bwMode="auto">
          <a:xfrm>
            <a:off x="4343400" y="2057400"/>
            <a:ext cx="8080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800"/>
              <a:t>ADC</a:t>
            </a:r>
          </a:p>
        </p:txBody>
      </p:sp>
      <p:sp>
        <p:nvSpPr>
          <p:cNvPr id="17448" name="Oval 44"/>
          <p:cNvSpPr>
            <a:spLocks noChangeArrowheads="1"/>
          </p:cNvSpPr>
          <p:nvPr/>
        </p:nvSpPr>
        <p:spPr bwMode="auto">
          <a:xfrm>
            <a:off x="4222750" y="2984500"/>
            <a:ext cx="1082675" cy="733425"/>
          </a:xfrm>
          <a:prstGeom prst="ellipse">
            <a:avLst/>
          </a:prstGeom>
          <a:solidFill>
            <a:srgbClr val="FFFFCC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9" name="Rectangle 45"/>
          <p:cNvSpPr>
            <a:spLocks noChangeArrowheads="1"/>
          </p:cNvSpPr>
          <p:nvPr/>
        </p:nvSpPr>
        <p:spPr bwMode="auto">
          <a:xfrm>
            <a:off x="4267200" y="3048000"/>
            <a:ext cx="10715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kumimoji="0" lang="en-US" sz="2000"/>
              <a:t>Proces-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kumimoji="0" lang="en-US" sz="2000"/>
              <a:t>sing</a:t>
            </a:r>
          </a:p>
        </p:txBody>
      </p:sp>
      <p:sp>
        <p:nvSpPr>
          <p:cNvPr id="17450" name="Line 46"/>
          <p:cNvSpPr>
            <a:spLocks noChangeShapeType="1"/>
          </p:cNvSpPr>
          <p:nvPr/>
        </p:nvSpPr>
        <p:spPr bwMode="auto">
          <a:xfrm>
            <a:off x="4721225" y="1470025"/>
            <a:ext cx="0" cy="6381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51" name="Line 47"/>
          <p:cNvSpPr>
            <a:spLocks noChangeShapeType="1"/>
          </p:cNvSpPr>
          <p:nvPr/>
        </p:nvSpPr>
        <p:spPr bwMode="auto">
          <a:xfrm>
            <a:off x="4721225" y="2338388"/>
            <a:ext cx="0" cy="636587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52" name="Line 48"/>
          <p:cNvSpPr>
            <a:spLocks noChangeShapeType="1"/>
          </p:cNvSpPr>
          <p:nvPr/>
        </p:nvSpPr>
        <p:spPr bwMode="auto">
          <a:xfrm>
            <a:off x="4806950" y="2397125"/>
            <a:ext cx="0" cy="5778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53" name="Line 49"/>
          <p:cNvSpPr>
            <a:spLocks noChangeShapeType="1"/>
          </p:cNvSpPr>
          <p:nvPr/>
        </p:nvSpPr>
        <p:spPr bwMode="auto">
          <a:xfrm>
            <a:off x="4891088" y="2454275"/>
            <a:ext cx="0" cy="5207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54" name="Rectangle 50"/>
          <p:cNvSpPr>
            <a:spLocks noChangeArrowheads="1"/>
          </p:cNvSpPr>
          <p:nvPr/>
        </p:nvSpPr>
        <p:spPr bwMode="auto">
          <a:xfrm>
            <a:off x="4191000" y="1146175"/>
            <a:ext cx="1211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N channels</a:t>
            </a:r>
          </a:p>
        </p:txBody>
      </p:sp>
      <p:sp>
        <p:nvSpPr>
          <p:cNvPr id="611379" name="AutoShape 51"/>
          <p:cNvSpPr>
            <a:spLocks noChangeArrowheads="1"/>
          </p:cNvSpPr>
          <p:nvPr/>
        </p:nvSpPr>
        <p:spPr bwMode="auto">
          <a:xfrm>
            <a:off x="5916613" y="1760538"/>
            <a:ext cx="1612900" cy="85725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699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456" name="Rectangle 52"/>
          <p:cNvSpPr>
            <a:spLocks noChangeArrowheads="1"/>
          </p:cNvSpPr>
          <p:nvPr/>
        </p:nvSpPr>
        <p:spPr bwMode="auto">
          <a:xfrm>
            <a:off x="6088063" y="1992313"/>
            <a:ext cx="10874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 b="1"/>
              <a:t>Trigger</a:t>
            </a:r>
          </a:p>
        </p:txBody>
      </p:sp>
      <p:sp>
        <p:nvSpPr>
          <p:cNvPr id="17457" name="Line 53"/>
          <p:cNvSpPr>
            <a:spLocks noChangeShapeType="1"/>
          </p:cNvSpPr>
          <p:nvPr/>
        </p:nvSpPr>
        <p:spPr bwMode="auto">
          <a:xfrm>
            <a:off x="2159000" y="1585913"/>
            <a:ext cx="4783138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58" name="Line 54"/>
          <p:cNvSpPr>
            <a:spLocks noChangeShapeType="1"/>
          </p:cNvSpPr>
          <p:nvPr/>
        </p:nvSpPr>
        <p:spPr bwMode="auto">
          <a:xfrm>
            <a:off x="2073275" y="1528763"/>
            <a:ext cx="4783138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59" name="Line 55"/>
          <p:cNvSpPr>
            <a:spLocks noChangeShapeType="1"/>
          </p:cNvSpPr>
          <p:nvPr/>
        </p:nvSpPr>
        <p:spPr bwMode="auto">
          <a:xfrm>
            <a:off x="2244725" y="1644650"/>
            <a:ext cx="4783138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60" name="Line 56"/>
          <p:cNvSpPr>
            <a:spLocks noChangeShapeType="1"/>
          </p:cNvSpPr>
          <p:nvPr/>
        </p:nvSpPr>
        <p:spPr bwMode="auto">
          <a:xfrm>
            <a:off x="6856413" y="1528763"/>
            <a:ext cx="0" cy="2317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61" name="Line 57"/>
          <p:cNvSpPr>
            <a:spLocks noChangeShapeType="1"/>
          </p:cNvSpPr>
          <p:nvPr/>
        </p:nvSpPr>
        <p:spPr bwMode="auto">
          <a:xfrm>
            <a:off x="6942138" y="1585913"/>
            <a:ext cx="0" cy="17462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62" name="Line 58"/>
          <p:cNvSpPr>
            <a:spLocks noChangeShapeType="1"/>
          </p:cNvSpPr>
          <p:nvPr/>
        </p:nvSpPr>
        <p:spPr bwMode="auto">
          <a:xfrm>
            <a:off x="7027863" y="1644650"/>
            <a:ext cx="0" cy="115888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63" name="Line 59"/>
          <p:cNvSpPr>
            <a:spLocks noChangeShapeType="1"/>
          </p:cNvSpPr>
          <p:nvPr/>
        </p:nvSpPr>
        <p:spPr bwMode="auto">
          <a:xfrm flipH="1">
            <a:off x="3781425" y="2281238"/>
            <a:ext cx="598488" cy="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64" name="Line 60"/>
          <p:cNvSpPr>
            <a:spLocks noChangeShapeType="1"/>
          </p:cNvSpPr>
          <p:nvPr/>
        </p:nvSpPr>
        <p:spPr bwMode="auto">
          <a:xfrm flipH="1">
            <a:off x="2500313" y="2281238"/>
            <a:ext cx="512762" cy="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65" name="Line 61"/>
          <p:cNvSpPr>
            <a:spLocks noChangeShapeType="1"/>
          </p:cNvSpPr>
          <p:nvPr/>
        </p:nvSpPr>
        <p:spPr bwMode="auto">
          <a:xfrm flipH="1">
            <a:off x="5148263" y="2281238"/>
            <a:ext cx="768350" cy="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66" name="Rectangle 62"/>
          <p:cNvSpPr>
            <a:spLocks noChangeArrowheads="1"/>
          </p:cNvSpPr>
          <p:nvPr/>
        </p:nvSpPr>
        <p:spPr bwMode="auto">
          <a:xfrm>
            <a:off x="5410200" y="2971800"/>
            <a:ext cx="20685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Some processing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can proceed in parallel</a:t>
            </a:r>
          </a:p>
        </p:txBody>
      </p:sp>
      <p:sp>
        <p:nvSpPr>
          <p:cNvPr id="17467" name="Oval 63"/>
          <p:cNvSpPr>
            <a:spLocks noChangeArrowheads="1"/>
          </p:cNvSpPr>
          <p:nvPr/>
        </p:nvSpPr>
        <p:spPr bwMode="auto">
          <a:xfrm>
            <a:off x="2855913" y="4892675"/>
            <a:ext cx="1168400" cy="792163"/>
          </a:xfrm>
          <a:prstGeom prst="ellipse">
            <a:avLst/>
          </a:prstGeom>
          <a:solidFill>
            <a:srgbClr val="FFFFCC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68" name="Rectangle 64"/>
          <p:cNvSpPr>
            <a:spLocks noChangeArrowheads="1"/>
          </p:cNvSpPr>
          <p:nvPr/>
        </p:nvSpPr>
        <p:spPr bwMode="auto">
          <a:xfrm>
            <a:off x="2957513" y="4960938"/>
            <a:ext cx="10715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kumimoji="0" lang="en-US" sz="2000"/>
              <a:t>Proces-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kumimoji="0" lang="en-US" sz="2000"/>
              <a:t>sing</a:t>
            </a:r>
          </a:p>
        </p:txBody>
      </p:sp>
      <p:sp>
        <p:nvSpPr>
          <p:cNvPr id="17469" name="AutoShape 65"/>
          <p:cNvSpPr>
            <a:spLocks noChangeArrowheads="1"/>
          </p:cNvSpPr>
          <p:nvPr/>
        </p:nvSpPr>
        <p:spPr bwMode="auto">
          <a:xfrm>
            <a:off x="2600325" y="4083050"/>
            <a:ext cx="1679575" cy="501650"/>
          </a:xfrm>
          <a:prstGeom prst="roundRect">
            <a:avLst>
              <a:gd name="adj" fmla="val 12495"/>
            </a:avLst>
          </a:prstGeom>
          <a:solidFill>
            <a:srgbClr val="0099FF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70" name="Rectangle 66"/>
          <p:cNvSpPr>
            <a:spLocks noChangeArrowheads="1"/>
          </p:cNvSpPr>
          <p:nvPr/>
        </p:nvSpPr>
        <p:spPr bwMode="auto">
          <a:xfrm>
            <a:off x="2873375" y="4038600"/>
            <a:ext cx="11064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kumimoji="0" lang="en-US" sz="2000"/>
              <a:t>Event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kumimoji="0" lang="en-US" sz="2000"/>
              <a:t>Building</a:t>
            </a:r>
          </a:p>
        </p:txBody>
      </p:sp>
      <p:sp>
        <p:nvSpPr>
          <p:cNvPr id="17471" name="Line 67"/>
          <p:cNvSpPr>
            <a:spLocks noChangeShapeType="1"/>
          </p:cNvSpPr>
          <p:nvPr/>
        </p:nvSpPr>
        <p:spPr bwMode="auto">
          <a:xfrm>
            <a:off x="2328863" y="3668713"/>
            <a:ext cx="769937" cy="40481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72" name="Line 68"/>
          <p:cNvSpPr>
            <a:spLocks noChangeShapeType="1"/>
          </p:cNvSpPr>
          <p:nvPr/>
        </p:nvSpPr>
        <p:spPr bwMode="auto">
          <a:xfrm>
            <a:off x="3440113" y="3727450"/>
            <a:ext cx="0" cy="3460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73" name="Line 69"/>
          <p:cNvSpPr>
            <a:spLocks noChangeShapeType="1"/>
          </p:cNvSpPr>
          <p:nvPr/>
        </p:nvSpPr>
        <p:spPr bwMode="auto">
          <a:xfrm flipH="1">
            <a:off x="3952875" y="3727450"/>
            <a:ext cx="854075" cy="3460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74" name="Line 70"/>
          <p:cNvSpPr>
            <a:spLocks noChangeShapeType="1"/>
          </p:cNvSpPr>
          <p:nvPr/>
        </p:nvSpPr>
        <p:spPr bwMode="auto">
          <a:xfrm>
            <a:off x="3429000" y="4572000"/>
            <a:ext cx="0" cy="288925"/>
          </a:xfrm>
          <a:prstGeom prst="line">
            <a:avLst/>
          </a:prstGeom>
          <a:noFill/>
          <a:ln w="507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C7EB78-9422-4BDF-8339-589C519A9633}" type="slidenum">
              <a:rPr lang="en-US"/>
              <a:pPr>
                <a:defRPr/>
              </a:pPr>
              <a:t>14</a:t>
            </a:fld>
            <a:endParaRPr lang="en-US" sz="2000" b="1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Real Thing</a:t>
            </a:r>
          </a:p>
        </p:txBody>
      </p:sp>
      <p:sp>
        <p:nvSpPr>
          <p:cNvPr id="204846" name="Text Box 46"/>
          <p:cNvSpPr txBox="1">
            <a:spLocks noChangeArrowheads="1"/>
          </p:cNvSpPr>
          <p:nvPr/>
        </p:nvSpPr>
        <p:spPr bwMode="auto">
          <a:xfrm>
            <a:off x="3733800" y="4038600"/>
            <a:ext cx="99060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kumimoji="0" lang="en-US" sz="9600" b="1" i="1">
                <a:solidFill>
                  <a:srgbClr val="CC9900"/>
                </a:solidFill>
                <a:latin typeface="Arial" charset="0"/>
                <a:ea typeface="MS Pゴシック" pitchFamily="-92" charset="-128"/>
              </a:rPr>
              <a:t>?</a:t>
            </a:r>
          </a:p>
        </p:txBody>
      </p:sp>
      <p:pic>
        <p:nvPicPr>
          <p:cNvPr id="204847" name="Picture 4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71600"/>
            <a:ext cx="5943600" cy="311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8" name="Text Box 48"/>
          <p:cNvSpPr txBox="1">
            <a:spLocks noChangeArrowheads="1"/>
          </p:cNvSpPr>
          <p:nvPr/>
        </p:nvSpPr>
        <p:spPr bwMode="auto">
          <a:xfrm>
            <a:off x="2133600" y="2362200"/>
            <a:ext cx="4654550" cy="207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Char char="•"/>
            </a:pPr>
            <a:r>
              <a:rPr kumimoji="0" lang="en-US" sz="1800">
                <a:latin typeface="Arial" charset="0"/>
                <a:ea typeface="MS Pゴシック" pitchFamily="-92" charset="-128"/>
              </a:rPr>
              <a:t>15 million detector channels</a:t>
            </a:r>
          </a:p>
          <a:p>
            <a:pPr algn="l" eaLnBrk="1" hangingPunct="1">
              <a:spcBef>
                <a:spcPct val="0"/>
              </a:spcBef>
              <a:buFontTx/>
              <a:buChar char="•"/>
            </a:pPr>
            <a:r>
              <a:rPr kumimoji="0" lang="en-US" sz="1800">
                <a:latin typeface="Arial" charset="0"/>
                <a:ea typeface="MS Pゴシック" pitchFamily="-92" charset="-128"/>
              </a:rPr>
              <a:t>@ 40 MHz</a:t>
            </a:r>
          </a:p>
          <a:p>
            <a:pPr algn="l" eaLnBrk="1" hangingPunct="1">
              <a:spcBef>
                <a:spcPct val="0"/>
              </a:spcBef>
              <a:buFontTx/>
              <a:buChar char="•"/>
            </a:pPr>
            <a:r>
              <a:rPr kumimoji="0" lang="en-US" sz="1800">
                <a:latin typeface="Arial" charset="0"/>
                <a:ea typeface="MS Pゴシック" pitchFamily="-92" charset="-128"/>
              </a:rPr>
              <a:t>= ~15 * 1,000,000 * 40 * 1,000,000 bytes</a:t>
            </a:r>
          </a:p>
          <a:p>
            <a:pPr algn="l" eaLnBrk="1" hangingPunct="1">
              <a:spcBef>
                <a:spcPct val="0"/>
              </a:spcBef>
              <a:buFontTx/>
              <a:buChar char="•"/>
            </a:pPr>
            <a:endParaRPr kumimoji="0" lang="en-US" sz="1800">
              <a:latin typeface="Arial" charset="0"/>
              <a:ea typeface="MS Pゴシック" pitchFamily="-92" charset="-128"/>
            </a:endParaRPr>
          </a:p>
          <a:p>
            <a:pPr algn="l" eaLnBrk="1" hangingPunct="1">
              <a:spcBef>
                <a:spcPct val="0"/>
              </a:spcBef>
              <a:buFontTx/>
              <a:buChar char="•"/>
            </a:pPr>
            <a:r>
              <a:rPr kumimoji="0" lang="en-US" sz="2000">
                <a:latin typeface="Arial" charset="0"/>
                <a:ea typeface="MS Pゴシック" pitchFamily="-92" charset="-128"/>
              </a:rPr>
              <a:t>= ~ 600 TB/sec</a:t>
            </a:r>
          </a:p>
          <a:p>
            <a:pPr algn="l" eaLnBrk="1" hangingPunct="1">
              <a:spcBef>
                <a:spcPct val="0"/>
              </a:spcBef>
              <a:buFontTx/>
              <a:buChar char="•"/>
            </a:pPr>
            <a:endParaRPr kumimoji="0" lang="en-US" sz="2000">
              <a:latin typeface="Arial" charset="0"/>
              <a:ea typeface="MS Pゴシック" pitchFamily="-92" charset="-128"/>
            </a:endParaRPr>
          </a:p>
          <a:p>
            <a:pPr algn="l" eaLnBrk="1" hangingPunct="1">
              <a:spcBef>
                <a:spcPct val="0"/>
              </a:spcBef>
              <a:buFontTx/>
              <a:buNone/>
            </a:pPr>
            <a:endParaRPr kumimoji="0" lang="en-US" sz="1800">
              <a:latin typeface="Arial" charset="0"/>
              <a:ea typeface="MS Pゴシック" pitchFamily="-92" charset="-128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295400" y="2819400"/>
            <a:ext cx="5791200" cy="3309938"/>
            <a:chOff x="1296" y="2064"/>
            <a:chExt cx="3648" cy="2085"/>
          </a:xfrm>
        </p:grpSpPr>
        <p:sp>
          <p:nvSpPr>
            <p:cNvPr id="4105" name="Line 4"/>
            <p:cNvSpPr>
              <a:spLocks noChangeShapeType="1"/>
            </p:cNvSpPr>
            <p:nvPr/>
          </p:nvSpPr>
          <p:spPr bwMode="auto">
            <a:xfrm>
              <a:off x="1296" y="2064"/>
              <a:ext cx="0" cy="15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06" name="Line 5"/>
            <p:cNvSpPr>
              <a:spLocks noChangeShapeType="1"/>
            </p:cNvSpPr>
            <p:nvPr/>
          </p:nvSpPr>
          <p:spPr bwMode="auto">
            <a:xfrm>
              <a:off x="1392" y="2064"/>
              <a:ext cx="0" cy="15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07" name="Line 6"/>
            <p:cNvSpPr>
              <a:spLocks noChangeShapeType="1"/>
            </p:cNvSpPr>
            <p:nvPr/>
          </p:nvSpPr>
          <p:spPr bwMode="auto">
            <a:xfrm>
              <a:off x="1488" y="2112"/>
              <a:ext cx="0" cy="15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08" name="Line 7"/>
            <p:cNvSpPr>
              <a:spLocks noChangeShapeType="1"/>
            </p:cNvSpPr>
            <p:nvPr/>
          </p:nvSpPr>
          <p:spPr bwMode="auto">
            <a:xfrm>
              <a:off x="1584" y="2208"/>
              <a:ext cx="0" cy="14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09" name="Line 8"/>
            <p:cNvSpPr>
              <a:spLocks noChangeShapeType="1"/>
            </p:cNvSpPr>
            <p:nvPr/>
          </p:nvSpPr>
          <p:spPr bwMode="auto">
            <a:xfrm>
              <a:off x="1680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10" name="Line 9"/>
            <p:cNvSpPr>
              <a:spLocks noChangeShapeType="1"/>
            </p:cNvSpPr>
            <p:nvPr/>
          </p:nvSpPr>
          <p:spPr bwMode="auto">
            <a:xfrm>
              <a:off x="1776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11" name="Line 10"/>
            <p:cNvSpPr>
              <a:spLocks noChangeShapeType="1"/>
            </p:cNvSpPr>
            <p:nvPr/>
          </p:nvSpPr>
          <p:spPr bwMode="auto">
            <a:xfrm>
              <a:off x="1872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12" name="Line 11"/>
            <p:cNvSpPr>
              <a:spLocks noChangeShapeType="1"/>
            </p:cNvSpPr>
            <p:nvPr/>
          </p:nvSpPr>
          <p:spPr bwMode="auto">
            <a:xfrm>
              <a:off x="1968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13" name="Line 12"/>
            <p:cNvSpPr>
              <a:spLocks noChangeShapeType="1"/>
            </p:cNvSpPr>
            <p:nvPr/>
          </p:nvSpPr>
          <p:spPr bwMode="auto">
            <a:xfrm>
              <a:off x="2064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14" name="Line 13"/>
            <p:cNvSpPr>
              <a:spLocks noChangeShapeType="1"/>
            </p:cNvSpPr>
            <p:nvPr/>
          </p:nvSpPr>
          <p:spPr bwMode="auto">
            <a:xfrm>
              <a:off x="2160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15" name="Line 14"/>
            <p:cNvSpPr>
              <a:spLocks noChangeShapeType="1"/>
            </p:cNvSpPr>
            <p:nvPr/>
          </p:nvSpPr>
          <p:spPr bwMode="auto">
            <a:xfrm>
              <a:off x="2256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16" name="Line 15"/>
            <p:cNvSpPr>
              <a:spLocks noChangeShapeType="1"/>
            </p:cNvSpPr>
            <p:nvPr/>
          </p:nvSpPr>
          <p:spPr bwMode="auto">
            <a:xfrm>
              <a:off x="2352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17" name="Line 16"/>
            <p:cNvSpPr>
              <a:spLocks noChangeShapeType="1"/>
            </p:cNvSpPr>
            <p:nvPr/>
          </p:nvSpPr>
          <p:spPr bwMode="auto">
            <a:xfrm>
              <a:off x="2448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18" name="Line 17"/>
            <p:cNvSpPr>
              <a:spLocks noChangeShapeType="1"/>
            </p:cNvSpPr>
            <p:nvPr/>
          </p:nvSpPr>
          <p:spPr bwMode="auto">
            <a:xfrm>
              <a:off x="2544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19" name="Line 18"/>
            <p:cNvSpPr>
              <a:spLocks noChangeShapeType="1"/>
            </p:cNvSpPr>
            <p:nvPr/>
          </p:nvSpPr>
          <p:spPr bwMode="auto">
            <a:xfrm>
              <a:off x="2640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20" name="Line 19"/>
            <p:cNvSpPr>
              <a:spLocks noChangeShapeType="1"/>
            </p:cNvSpPr>
            <p:nvPr/>
          </p:nvSpPr>
          <p:spPr bwMode="auto">
            <a:xfrm>
              <a:off x="2736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21" name="Line 20"/>
            <p:cNvSpPr>
              <a:spLocks noChangeShapeType="1"/>
            </p:cNvSpPr>
            <p:nvPr/>
          </p:nvSpPr>
          <p:spPr bwMode="auto">
            <a:xfrm>
              <a:off x="2832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22" name="Line 21"/>
            <p:cNvSpPr>
              <a:spLocks noChangeShapeType="1"/>
            </p:cNvSpPr>
            <p:nvPr/>
          </p:nvSpPr>
          <p:spPr bwMode="auto">
            <a:xfrm>
              <a:off x="2928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23" name="Line 22"/>
            <p:cNvSpPr>
              <a:spLocks noChangeShapeType="1"/>
            </p:cNvSpPr>
            <p:nvPr/>
          </p:nvSpPr>
          <p:spPr bwMode="auto">
            <a:xfrm>
              <a:off x="3024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24" name="Line 23"/>
            <p:cNvSpPr>
              <a:spLocks noChangeShapeType="1"/>
            </p:cNvSpPr>
            <p:nvPr/>
          </p:nvSpPr>
          <p:spPr bwMode="auto">
            <a:xfrm>
              <a:off x="3120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25" name="Line 24"/>
            <p:cNvSpPr>
              <a:spLocks noChangeShapeType="1"/>
            </p:cNvSpPr>
            <p:nvPr/>
          </p:nvSpPr>
          <p:spPr bwMode="auto">
            <a:xfrm>
              <a:off x="3216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26" name="Line 25"/>
            <p:cNvSpPr>
              <a:spLocks noChangeShapeType="1"/>
            </p:cNvSpPr>
            <p:nvPr/>
          </p:nvSpPr>
          <p:spPr bwMode="auto">
            <a:xfrm>
              <a:off x="3312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27" name="Line 26"/>
            <p:cNvSpPr>
              <a:spLocks noChangeShapeType="1"/>
            </p:cNvSpPr>
            <p:nvPr/>
          </p:nvSpPr>
          <p:spPr bwMode="auto">
            <a:xfrm>
              <a:off x="3408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28" name="Line 27"/>
            <p:cNvSpPr>
              <a:spLocks noChangeShapeType="1"/>
            </p:cNvSpPr>
            <p:nvPr/>
          </p:nvSpPr>
          <p:spPr bwMode="auto">
            <a:xfrm>
              <a:off x="3504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29" name="Line 28"/>
            <p:cNvSpPr>
              <a:spLocks noChangeShapeType="1"/>
            </p:cNvSpPr>
            <p:nvPr/>
          </p:nvSpPr>
          <p:spPr bwMode="auto">
            <a:xfrm>
              <a:off x="3600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30" name="Line 29"/>
            <p:cNvSpPr>
              <a:spLocks noChangeShapeType="1"/>
            </p:cNvSpPr>
            <p:nvPr/>
          </p:nvSpPr>
          <p:spPr bwMode="auto">
            <a:xfrm>
              <a:off x="3696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31" name="Line 30"/>
            <p:cNvSpPr>
              <a:spLocks noChangeShapeType="1"/>
            </p:cNvSpPr>
            <p:nvPr/>
          </p:nvSpPr>
          <p:spPr bwMode="auto">
            <a:xfrm>
              <a:off x="3792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32" name="Line 31"/>
            <p:cNvSpPr>
              <a:spLocks noChangeShapeType="1"/>
            </p:cNvSpPr>
            <p:nvPr/>
          </p:nvSpPr>
          <p:spPr bwMode="auto">
            <a:xfrm>
              <a:off x="3888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33" name="Line 32"/>
            <p:cNvSpPr>
              <a:spLocks noChangeShapeType="1"/>
            </p:cNvSpPr>
            <p:nvPr/>
          </p:nvSpPr>
          <p:spPr bwMode="auto">
            <a:xfrm>
              <a:off x="3984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34" name="Line 33"/>
            <p:cNvSpPr>
              <a:spLocks noChangeShapeType="1"/>
            </p:cNvSpPr>
            <p:nvPr/>
          </p:nvSpPr>
          <p:spPr bwMode="auto">
            <a:xfrm>
              <a:off x="4080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35" name="Line 34"/>
            <p:cNvSpPr>
              <a:spLocks noChangeShapeType="1"/>
            </p:cNvSpPr>
            <p:nvPr/>
          </p:nvSpPr>
          <p:spPr bwMode="auto">
            <a:xfrm>
              <a:off x="4176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36" name="Line 35"/>
            <p:cNvSpPr>
              <a:spLocks noChangeShapeType="1"/>
            </p:cNvSpPr>
            <p:nvPr/>
          </p:nvSpPr>
          <p:spPr bwMode="auto">
            <a:xfrm>
              <a:off x="4272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37" name="Line 36"/>
            <p:cNvSpPr>
              <a:spLocks noChangeShapeType="1"/>
            </p:cNvSpPr>
            <p:nvPr/>
          </p:nvSpPr>
          <p:spPr bwMode="auto">
            <a:xfrm>
              <a:off x="4368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38" name="Line 37"/>
            <p:cNvSpPr>
              <a:spLocks noChangeShapeType="1"/>
            </p:cNvSpPr>
            <p:nvPr/>
          </p:nvSpPr>
          <p:spPr bwMode="auto">
            <a:xfrm>
              <a:off x="4464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39" name="Line 38"/>
            <p:cNvSpPr>
              <a:spLocks noChangeShapeType="1"/>
            </p:cNvSpPr>
            <p:nvPr/>
          </p:nvSpPr>
          <p:spPr bwMode="auto">
            <a:xfrm>
              <a:off x="4560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40" name="Line 39"/>
            <p:cNvSpPr>
              <a:spLocks noChangeShapeType="1"/>
            </p:cNvSpPr>
            <p:nvPr/>
          </p:nvSpPr>
          <p:spPr bwMode="auto">
            <a:xfrm>
              <a:off x="4656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41" name="Line 40"/>
            <p:cNvSpPr>
              <a:spLocks noChangeShapeType="1"/>
            </p:cNvSpPr>
            <p:nvPr/>
          </p:nvSpPr>
          <p:spPr bwMode="auto">
            <a:xfrm>
              <a:off x="4752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42" name="Line 41"/>
            <p:cNvSpPr>
              <a:spLocks noChangeShapeType="1"/>
            </p:cNvSpPr>
            <p:nvPr/>
          </p:nvSpPr>
          <p:spPr bwMode="auto">
            <a:xfrm>
              <a:off x="4848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43" name="Line 42"/>
            <p:cNvSpPr>
              <a:spLocks noChangeShapeType="1"/>
            </p:cNvSpPr>
            <p:nvPr/>
          </p:nvSpPr>
          <p:spPr bwMode="auto">
            <a:xfrm>
              <a:off x="4944" y="2256"/>
              <a:ext cx="0" cy="13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44" name="Line 43"/>
            <p:cNvSpPr>
              <a:spLocks noChangeShapeType="1"/>
            </p:cNvSpPr>
            <p:nvPr/>
          </p:nvSpPr>
          <p:spPr bwMode="auto">
            <a:xfrm>
              <a:off x="1296" y="3648"/>
              <a:ext cx="36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45" name="Line 44"/>
            <p:cNvSpPr>
              <a:spLocks noChangeShapeType="1"/>
            </p:cNvSpPr>
            <p:nvPr/>
          </p:nvSpPr>
          <p:spPr bwMode="auto">
            <a:xfrm>
              <a:off x="3072" y="364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graphicFrame>
          <p:nvGraphicFramePr>
            <p:cNvPr id="4098" name="Object 45"/>
            <p:cNvGraphicFramePr>
              <a:graphicFrameLocks noChangeAspect="1"/>
            </p:cNvGraphicFramePr>
            <p:nvPr/>
          </p:nvGraphicFramePr>
          <p:xfrm>
            <a:off x="2928" y="3696"/>
            <a:ext cx="327" cy="4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48" name="Visio" r:id="rId4" imgW="738378" imgH="941388" progId="Visio.Drawing.11">
                    <p:embed/>
                  </p:oleObj>
                </mc:Choice>
                <mc:Fallback>
                  <p:oleObj name="Visio" r:id="rId4" imgW="738378" imgH="941388" progId="Visio.Drawing.11">
                    <p:embed/>
                    <p:pic>
                      <p:nvPicPr>
                        <p:cNvPr id="0" name="Object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28" y="3696"/>
                          <a:ext cx="327" cy="45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2048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12" dur="indefinite"/>
                                        <p:tgtEl>
                                          <p:spTgt spid="204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15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4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4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6" grpId="0"/>
      <p:bldP spid="2048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2971800"/>
          </a:xfrm>
          <a:noFill/>
        </p:spPr>
        <p:txBody>
          <a:bodyPr lIns="92075" tIns="46038" rIns="92075" bIns="46038" anchor="b"/>
          <a:lstStyle/>
          <a:p>
            <a:r>
              <a:rPr lang="en-US" smtClean="0"/>
              <a:t>Trigger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20800" y="4572000"/>
            <a:ext cx="6502400" cy="1073150"/>
          </a:xfrm>
          <a:ln w="9525"/>
        </p:spPr>
        <p:txBody>
          <a:bodyPr lIns="92075" tIns="46038" rIns="92075" bIns="46038"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09E87E-1E94-4619-8BAC-5D61C43C13A4}" type="slidenum">
              <a:rPr lang="en-US"/>
              <a:pPr>
                <a:defRPr/>
              </a:pPr>
              <a:t>16</a:t>
            </a:fld>
            <a:endParaRPr lang="en-US" sz="2000" b="1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mtClean="0"/>
              <a:t>Trigger System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0" y="1981200"/>
            <a:ext cx="5776913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0" y="4114800"/>
            <a:ext cx="5784850" cy="22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Rectangle 3"/>
          <p:cNvSpPr>
            <a:spLocks noChangeArrowheads="1"/>
          </p:cNvSpPr>
          <p:nvPr/>
        </p:nvSpPr>
        <p:spPr bwMode="auto">
          <a:xfrm>
            <a:off x="533400" y="2133600"/>
            <a:ext cx="25908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r>
              <a:rPr lang="en-US" sz="2000"/>
              <a:t>Typical ATLAS and CMS</a:t>
            </a:r>
            <a:r>
              <a:rPr lang="en-US" sz="2000" baseline="30000"/>
              <a:t>*</a:t>
            </a:r>
            <a:r>
              <a:rPr lang="en-US" sz="2000"/>
              <a:t> event</a:t>
            </a:r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r>
              <a:rPr lang="en-US" sz="2000"/>
              <a:t>20 collisions may overlap</a:t>
            </a:r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r>
              <a:rPr lang="en-US" sz="2000"/>
              <a:t>This repeats every 25 ns</a:t>
            </a:r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None/>
            </a:pPr>
            <a:endParaRPr lang="en-US" sz="2000"/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r>
              <a:rPr lang="en-US" sz="2000"/>
              <a:t>A Higgs event</a:t>
            </a:r>
            <a:endParaRPr lang="en-US" sz="2000">
              <a:solidFill>
                <a:srgbClr val="003399"/>
              </a:solidFill>
              <a:sym typeface="Symbol" pitchFamily="18" charset="2"/>
            </a:endParaRPr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None/>
            </a:pPr>
            <a:endParaRPr lang="en-US" sz="2000" b="1">
              <a:solidFill>
                <a:srgbClr val="003399"/>
              </a:solidFill>
              <a:sym typeface="Symbol" pitchFamily="18" charset="2"/>
            </a:endParaRPr>
          </a:p>
        </p:txBody>
      </p:sp>
      <p:sp>
        <p:nvSpPr>
          <p:cNvPr id="19463" name="Rectangle 3"/>
          <p:cNvSpPr>
            <a:spLocks noChangeArrowheads="1"/>
          </p:cNvSpPr>
          <p:nvPr/>
        </p:nvSpPr>
        <p:spPr bwMode="auto">
          <a:xfrm>
            <a:off x="228600" y="1219200"/>
            <a:ext cx="8610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r>
              <a:rPr lang="en-US" b="1"/>
              <a:t>The Trigger system </a:t>
            </a:r>
            <a:r>
              <a:rPr lang="en-US"/>
              <a:t>detects whether an event is interesting or not</a:t>
            </a:r>
            <a:endParaRPr lang="en-US">
              <a:sym typeface="Symbol" pitchFamily="18" charset="2"/>
            </a:endParaRPr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None/>
            </a:pPr>
            <a:endParaRPr lang="en-US" sz="2000" b="1">
              <a:solidFill>
                <a:srgbClr val="003399"/>
              </a:solidFill>
              <a:sym typeface="Symbol" pitchFamily="18" charset="2"/>
            </a:endParaRPr>
          </a:p>
        </p:txBody>
      </p:sp>
      <p:sp>
        <p:nvSpPr>
          <p:cNvPr id="19464" name="Text Box 7"/>
          <p:cNvSpPr txBox="1">
            <a:spLocks noChangeArrowheads="1"/>
          </p:cNvSpPr>
          <p:nvPr/>
        </p:nvSpPr>
        <p:spPr bwMode="auto">
          <a:xfrm>
            <a:off x="228600" y="6248400"/>
            <a:ext cx="5826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kumimoji="0" lang="en-US" sz="1400" baseline="30000">
                <a:latin typeface="Century Gothic" pitchFamily="34" charset="0"/>
                <a:ea typeface="MS Pゴシック" pitchFamily="-92" charset="-128"/>
              </a:rPr>
              <a:t>*)</a:t>
            </a:r>
            <a:r>
              <a:rPr kumimoji="0" lang="en-US" sz="1400">
                <a:latin typeface="Century Gothic" pitchFamily="34" charset="0"/>
                <a:ea typeface="MS Pゴシック" pitchFamily="-92" charset="-128"/>
              </a:rPr>
              <a:t>LHCb  isn’t much nicer and in Alice (PbPb) it can be even worse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5C52CB-A83F-40D0-9A6F-9D6F8E59B535}" type="slidenum">
              <a:rPr lang="en-US"/>
              <a:pPr>
                <a:defRPr/>
              </a:pPr>
              <a:t>17</a:t>
            </a:fld>
            <a:endParaRPr lang="en-US" sz="2000" b="1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mtClean="0"/>
              <a:t>Trigger Levels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z="2400" b="0" smtClean="0"/>
              <a:t>Since the detector data is not promptly available and the trigger function is highly complex, it is evaluated by successive approximations:</a:t>
            </a:r>
            <a:endParaRPr lang="en-US" sz="2400" smtClean="0"/>
          </a:p>
          <a:p>
            <a:pPr lvl="1"/>
            <a:r>
              <a:rPr lang="en-US" sz="2400" smtClean="0"/>
              <a:t>Hardware trigger(s): </a:t>
            </a:r>
          </a:p>
          <a:p>
            <a:pPr lvl="2"/>
            <a:r>
              <a:rPr lang="en-US" sz="2000" i="1" smtClean="0"/>
              <a:t>Fast</a:t>
            </a:r>
            <a:r>
              <a:rPr lang="en-US" sz="2000" smtClean="0"/>
              <a:t> trigger, uses data only from few detectors</a:t>
            </a:r>
          </a:p>
          <a:p>
            <a:pPr lvl="2"/>
            <a:r>
              <a:rPr lang="en-US" sz="2000" smtClean="0"/>
              <a:t>has a limited time budget </a:t>
            </a:r>
          </a:p>
          <a:p>
            <a:pPr lvl="2">
              <a:buFont typeface="Arial Unicode MS" pitchFamily="34" charset="-128"/>
              <a:buChar char="➨"/>
            </a:pPr>
            <a:r>
              <a:rPr lang="en-US" sz="2000" smtClean="0"/>
              <a:t> Level 1, Sometimes Level 2</a:t>
            </a:r>
          </a:p>
          <a:p>
            <a:pPr lvl="1"/>
            <a:r>
              <a:rPr lang="en-US" sz="2400" smtClean="0"/>
              <a:t>Software trigger(s): </a:t>
            </a:r>
          </a:p>
          <a:p>
            <a:pPr lvl="2"/>
            <a:r>
              <a:rPr lang="en-US" sz="2000" smtClean="0"/>
              <a:t>Refines the decisions of the hardware trigger by using more detailed data and more complex algorithms. </a:t>
            </a:r>
          </a:p>
          <a:p>
            <a:pPr lvl="2"/>
            <a:r>
              <a:rPr lang="en-US" sz="2000" smtClean="0"/>
              <a:t>It is usually implemented using processors running a program.</a:t>
            </a:r>
          </a:p>
          <a:p>
            <a:pPr lvl="2">
              <a:buFont typeface="Arial Unicode MS" pitchFamily="34" charset="-128"/>
              <a:buChar char="➨"/>
            </a:pPr>
            <a:r>
              <a:rPr lang="en-US" sz="2000" smtClean="0"/>
              <a:t> High Level Triggers (HLT)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B2EE54-48EE-4DE4-B362-7274A92DA277}" type="slidenum">
              <a:rPr lang="en-US"/>
              <a:pPr>
                <a:defRPr/>
              </a:pPr>
              <a:t>18</a:t>
            </a:fld>
            <a:endParaRPr lang="en-US" sz="2000" b="1"/>
          </a:p>
        </p:txBody>
      </p:sp>
      <p:sp>
        <p:nvSpPr>
          <p:cNvPr id="21507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447800"/>
            <a:ext cx="6019800" cy="3611563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b="0" smtClean="0"/>
              <a:t>Luckily pp collisions produce mainly particles with transverse momentum “p</a:t>
            </a:r>
            <a:r>
              <a:rPr lang="en-US" sz="2800" b="0" baseline="-25000" smtClean="0"/>
              <a:t>t </a:t>
            </a:r>
            <a:r>
              <a:rPr lang="en-US" sz="2800" b="0" smtClean="0"/>
              <a:t>”</a:t>
            </a:r>
            <a:r>
              <a:rPr lang="en-US" sz="2800" b="0" baseline="-25000" smtClean="0"/>
              <a:t> </a:t>
            </a:r>
            <a:r>
              <a:rPr lang="en-US" sz="2800" b="0" smtClean="0"/>
              <a:t>~1 GeV</a:t>
            </a:r>
          </a:p>
          <a:p>
            <a:pPr eaLnBrk="1" hangingPunct="1">
              <a:lnSpc>
                <a:spcPct val="90000"/>
              </a:lnSpc>
              <a:buFont typeface="Arial Unicode MS" pitchFamily="34" charset="-128"/>
              <a:buNone/>
            </a:pPr>
            <a:endParaRPr lang="en-US" sz="2800" b="0" smtClean="0"/>
          </a:p>
          <a:p>
            <a:pPr eaLnBrk="1" hangingPunct="1">
              <a:lnSpc>
                <a:spcPct val="90000"/>
              </a:lnSpc>
            </a:pPr>
            <a:r>
              <a:rPr lang="en-US" sz="2800" b="0" smtClean="0"/>
              <a:t>Interesting physics (old and new) has particles with large p</a:t>
            </a:r>
            <a:r>
              <a:rPr lang="en-US" sz="2800" b="0" baseline="-25000" smtClean="0"/>
              <a:t>t</a:t>
            </a:r>
            <a:endParaRPr lang="en-US" sz="2800" b="0" smtClean="0"/>
          </a:p>
        </p:txBody>
      </p:sp>
      <p:sp>
        <p:nvSpPr>
          <p:cNvPr id="21508" name="Line 5"/>
          <p:cNvSpPr>
            <a:spLocks noChangeShapeType="1"/>
          </p:cNvSpPr>
          <p:nvPr/>
        </p:nvSpPr>
        <p:spPr bwMode="auto">
          <a:xfrm>
            <a:off x="6245225" y="2768600"/>
            <a:ext cx="1230313" cy="635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09" name="Line 6"/>
          <p:cNvSpPr>
            <a:spLocks noChangeShapeType="1"/>
          </p:cNvSpPr>
          <p:nvPr/>
        </p:nvSpPr>
        <p:spPr bwMode="auto">
          <a:xfrm>
            <a:off x="7583488" y="2774950"/>
            <a:ext cx="13319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10" name="Line 8"/>
          <p:cNvSpPr>
            <a:spLocks noChangeShapeType="1"/>
          </p:cNvSpPr>
          <p:nvPr/>
        </p:nvSpPr>
        <p:spPr bwMode="auto">
          <a:xfrm flipV="1">
            <a:off x="7519988" y="2381250"/>
            <a:ext cx="688975" cy="366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11" name="Line 9"/>
          <p:cNvSpPr>
            <a:spLocks noChangeShapeType="1"/>
          </p:cNvSpPr>
          <p:nvPr/>
        </p:nvSpPr>
        <p:spPr bwMode="auto">
          <a:xfrm>
            <a:off x="7548563" y="2801938"/>
            <a:ext cx="231775" cy="2778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12" name="Line 10"/>
          <p:cNvSpPr>
            <a:spLocks noChangeShapeType="1"/>
          </p:cNvSpPr>
          <p:nvPr/>
        </p:nvSpPr>
        <p:spPr bwMode="auto">
          <a:xfrm>
            <a:off x="7521575" y="2776538"/>
            <a:ext cx="893763" cy="338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13" name="Line 11"/>
          <p:cNvSpPr>
            <a:spLocks noChangeShapeType="1"/>
          </p:cNvSpPr>
          <p:nvPr/>
        </p:nvSpPr>
        <p:spPr bwMode="auto">
          <a:xfrm>
            <a:off x="7513638" y="2820988"/>
            <a:ext cx="266700" cy="608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14" name="Line 12"/>
          <p:cNvSpPr>
            <a:spLocks noChangeShapeType="1"/>
          </p:cNvSpPr>
          <p:nvPr/>
        </p:nvSpPr>
        <p:spPr bwMode="auto">
          <a:xfrm>
            <a:off x="6651625" y="2330450"/>
            <a:ext cx="827088" cy="4460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15" name="Line 21"/>
          <p:cNvSpPr>
            <a:spLocks noChangeShapeType="1"/>
          </p:cNvSpPr>
          <p:nvPr/>
        </p:nvSpPr>
        <p:spPr bwMode="auto">
          <a:xfrm flipV="1">
            <a:off x="6654800" y="2330450"/>
            <a:ext cx="0" cy="4381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16" name="Rectangle 23"/>
          <p:cNvSpPr>
            <a:spLocks noChangeArrowheads="1"/>
          </p:cNvSpPr>
          <p:nvPr/>
        </p:nvSpPr>
        <p:spPr bwMode="auto">
          <a:xfrm>
            <a:off x="6613525" y="18129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endParaRPr kumimoji="0" lang="en-US">
              <a:latin typeface="Times" pitchFamily="18" charset="0"/>
              <a:ea typeface="MS Pゴシック" pitchFamily="-92" charset="-128"/>
            </a:endParaRPr>
          </a:p>
        </p:txBody>
      </p:sp>
      <p:sp>
        <p:nvSpPr>
          <p:cNvPr id="21517" name="Text Box 22"/>
          <p:cNvSpPr txBox="1">
            <a:spLocks noChangeArrowheads="1"/>
          </p:cNvSpPr>
          <p:nvPr/>
        </p:nvSpPr>
        <p:spPr bwMode="auto">
          <a:xfrm>
            <a:off x="6254750" y="2311400"/>
            <a:ext cx="1085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>
              <a:buFontTx/>
              <a:buNone/>
            </a:pPr>
            <a:r>
              <a:rPr kumimoji="0" lang="en-US">
                <a:latin typeface="Century Gothic" pitchFamily="34" charset="0"/>
                <a:ea typeface="MS Pゴシック" pitchFamily="-92" charset="-128"/>
              </a:rPr>
              <a:t>p</a:t>
            </a:r>
            <a:r>
              <a:rPr kumimoji="0" lang="en-US" baseline="-25000">
                <a:latin typeface="Century Gothic" pitchFamily="34" charset="0"/>
                <a:ea typeface="MS Pゴシック" pitchFamily="-92" charset="-128"/>
              </a:rPr>
              <a:t>t</a:t>
            </a:r>
            <a:endParaRPr kumimoji="0" lang="en-US">
              <a:latin typeface="Century Gothic" pitchFamily="34" charset="0"/>
              <a:ea typeface="MS Pゴシック" pitchFamily="-92" charset="-128"/>
            </a:endParaRPr>
          </a:p>
        </p:txBody>
      </p:sp>
      <p:sp>
        <p:nvSpPr>
          <p:cNvPr id="21518" name="Text Box 27"/>
          <p:cNvSpPr txBox="1">
            <a:spLocks noChangeArrowheads="1"/>
          </p:cNvSpPr>
          <p:nvPr/>
        </p:nvSpPr>
        <p:spPr bwMode="auto">
          <a:xfrm>
            <a:off x="7064375" y="2101850"/>
            <a:ext cx="4270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kumimoji="0" lang="en-US" sz="2800">
                <a:latin typeface="Century Gothic" pitchFamily="34" charset="0"/>
                <a:ea typeface="MS Pゴシック" pitchFamily="-92" charset="-128"/>
              </a:rPr>
              <a:t>p</a:t>
            </a:r>
          </a:p>
        </p:txBody>
      </p:sp>
      <p:sp>
        <p:nvSpPr>
          <p:cNvPr id="21519" name="Rectangle 17"/>
          <p:cNvSpPr>
            <a:spLocks noChangeArrowheads="1"/>
          </p:cNvSpPr>
          <p:nvPr/>
        </p:nvSpPr>
        <p:spPr bwMode="auto">
          <a:xfrm>
            <a:off x="1143000" y="228600"/>
            <a:ext cx="7696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/>
          <a:p>
            <a:pPr algn="l">
              <a:spcBef>
                <a:spcPct val="0"/>
              </a:spcBef>
              <a:buFontTx/>
              <a:buNone/>
            </a:pPr>
            <a:r>
              <a:rPr lang="en-US" sz="4400" b="1">
                <a:solidFill>
                  <a:srgbClr val="0000FF"/>
                </a:solidFill>
              </a:rPr>
              <a:t>Hardware Trigger</a:t>
            </a:r>
          </a:p>
        </p:txBody>
      </p:sp>
      <p:sp>
        <p:nvSpPr>
          <p:cNvPr id="21520" name="Rectangle 4"/>
          <p:cNvSpPr>
            <a:spLocks noChangeArrowheads="1"/>
          </p:cNvSpPr>
          <p:nvPr/>
        </p:nvSpPr>
        <p:spPr bwMode="auto">
          <a:xfrm>
            <a:off x="250825" y="4957763"/>
            <a:ext cx="8435975" cy="144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r>
              <a:rPr lang="en-US" sz="2800" b="1"/>
              <a:t>Conclusion: in the first trigger level we need to detect high transverse momentum particles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50C06E-0B70-45AA-9BE9-D9BA998E3234}" type="slidenum">
              <a:rPr lang="en-US"/>
              <a:pPr>
                <a:defRPr/>
              </a:pPr>
              <a:t>19</a:t>
            </a:fld>
            <a:endParaRPr lang="en-US" sz="2000" b="1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8153400" cy="762000"/>
          </a:xfrm>
        </p:spPr>
        <p:txBody>
          <a:bodyPr/>
          <a:lstStyle/>
          <a:p>
            <a:r>
              <a:rPr lang="en-GB" sz="3600" smtClean="0"/>
              <a:t>Example: LHCb Calorimeter Trigger</a:t>
            </a:r>
            <a:endParaRPr lang="en-US" sz="4000" smtClean="0"/>
          </a:p>
        </p:txBody>
      </p:sp>
      <p:grpSp>
        <p:nvGrpSpPr>
          <p:cNvPr id="22532" name="Group 3"/>
          <p:cNvGrpSpPr>
            <a:grpSpLocks/>
          </p:cNvGrpSpPr>
          <p:nvPr/>
        </p:nvGrpSpPr>
        <p:grpSpPr bwMode="auto">
          <a:xfrm>
            <a:off x="1676400" y="1295400"/>
            <a:ext cx="7543800" cy="5181600"/>
            <a:chOff x="864" y="672"/>
            <a:chExt cx="4128" cy="3456"/>
          </a:xfrm>
        </p:grpSpPr>
        <p:pic>
          <p:nvPicPr>
            <p:cNvPr id="22550" name="Picture 4" descr="btrig_top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82" t="21295" r="3673" b="14015"/>
            <a:stretch>
              <a:fillRect/>
            </a:stretch>
          </p:blipFill>
          <p:spPr bwMode="auto">
            <a:xfrm>
              <a:off x="864" y="672"/>
              <a:ext cx="4128" cy="2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51" name="Picture 5" descr="btrig_bottom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82" t="33829" r="3673" b="26721"/>
            <a:stretch>
              <a:fillRect/>
            </a:stretch>
          </p:blipFill>
          <p:spPr bwMode="auto">
            <a:xfrm>
              <a:off x="864" y="2791"/>
              <a:ext cx="4128" cy="1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533" name="Rectangle 24"/>
          <p:cNvSpPr>
            <a:spLocks noChangeArrowheads="1"/>
          </p:cNvSpPr>
          <p:nvPr/>
        </p:nvSpPr>
        <p:spPr bwMode="auto">
          <a:xfrm>
            <a:off x="2320925" y="1662113"/>
            <a:ext cx="69850" cy="53975"/>
          </a:xfrm>
          <a:prstGeom prst="rect">
            <a:avLst/>
          </a:prstGeom>
          <a:solidFill>
            <a:srgbClr val="B2B2B2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4" name="Rectangle 25"/>
          <p:cNvSpPr>
            <a:spLocks noChangeArrowheads="1"/>
          </p:cNvSpPr>
          <p:nvPr/>
        </p:nvSpPr>
        <p:spPr bwMode="auto">
          <a:xfrm>
            <a:off x="2393950" y="1739900"/>
            <a:ext cx="69850" cy="53975"/>
          </a:xfrm>
          <a:prstGeom prst="rect">
            <a:avLst/>
          </a:prstGeom>
          <a:solidFill>
            <a:srgbClr val="5F5F5F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5" name="Rectangle 26"/>
          <p:cNvSpPr>
            <a:spLocks noChangeArrowheads="1"/>
          </p:cNvSpPr>
          <p:nvPr/>
        </p:nvSpPr>
        <p:spPr bwMode="auto">
          <a:xfrm>
            <a:off x="2393950" y="1662113"/>
            <a:ext cx="69850" cy="53975"/>
          </a:xfrm>
          <a:prstGeom prst="rect">
            <a:avLst/>
          </a:prstGeom>
          <a:solidFill>
            <a:srgbClr val="5F5F5F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6" name="Rectangle 27"/>
          <p:cNvSpPr>
            <a:spLocks noChangeArrowheads="1"/>
          </p:cNvSpPr>
          <p:nvPr/>
        </p:nvSpPr>
        <p:spPr bwMode="auto">
          <a:xfrm>
            <a:off x="2320925" y="1739900"/>
            <a:ext cx="69850" cy="53975"/>
          </a:xfrm>
          <a:prstGeom prst="rect">
            <a:avLst/>
          </a:prstGeom>
          <a:solidFill>
            <a:srgbClr val="777777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7" name="Rectangle 28"/>
          <p:cNvSpPr>
            <a:spLocks noChangeArrowheads="1"/>
          </p:cNvSpPr>
          <p:nvPr/>
        </p:nvSpPr>
        <p:spPr bwMode="auto">
          <a:xfrm>
            <a:off x="2390775" y="1600200"/>
            <a:ext cx="69850" cy="53975"/>
          </a:xfrm>
          <a:prstGeom prst="rect">
            <a:avLst/>
          </a:prstGeom>
          <a:solidFill>
            <a:srgbClr val="B2B2B2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8" name="Rectangle 29"/>
          <p:cNvSpPr>
            <a:spLocks noChangeArrowheads="1"/>
          </p:cNvSpPr>
          <p:nvPr/>
        </p:nvSpPr>
        <p:spPr bwMode="auto">
          <a:xfrm>
            <a:off x="2473325" y="1739900"/>
            <a:ext cx="69850" cy="53975"/>
          </a:xfrm>
          <a:prstGeom prst="rect">
            <a:avLst/>
          </a:prstGeom>
          <a:solidFill>
            <a:srgbClr val="B2B2B2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9" name="Rectangle 30"/>
          <p:cNvSpPr>
            <a:spLocks noChangeArrowheads="1"/>
          </p:cNvSpPr>
          <p:nvPr/>
        </p:nvSpPr>
        <p:spPr bwMode="auto">
          <a:xfrm>
            <a:off x="2546350" y="1868488"/>
            <a:ext cx="69850" cy="53975"/>
          </a:xfrm>
          <a:prstGeom prst="rect">
            <a:avLst/>
          </a:prstGeom>
          <a:solidFill>
            <a:srgbClr val="5F5F5F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0" name="Rectangle 31"/>
          <p:cNvSpPr>
            <a:spLocks noChangeArrowheads="1"/>
          </p:cNvSpPr>
          <p:nvPr/>
        </p:nvSpPr>
        <p:spPr bwMode="auto">
          <a:xfrm>
            <a:off x="2546350" y="1931988"/>
            <a:ext cx="69850" cy="53975"/>
          </a:xfrm>
          <a:prstGeom prst="rect">
            <a:avLst/>
          </a:prstGeom>
          <a:solidFill>
            <a:srgbClr val="B2B2B2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1" name="Rectangle 32"/>
          <p:cNvSpPr>
            <a:spLocks noChangeArrowheads="1"/>
          </p:cNvSpPr>
          <p:nvPr/>
        </p:nvSpPr>
        <p:spPr bwMode="auto">
          <a:xfrm>
            <a:off x="2632075" y="1868488"/>
            <a:ext cx="69850" cy="53975"/>
          </a:xfrm>
          <a:prstGeom prst="rect">
            <a:avLst/>
          </a:prstGeom>
          <a:solidFill>
            <a:srgbClr val="777777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2" name="Line 34"/>
          <p:cNvSpPr>
            <a:spLocks noChangeShapeType="1"/>
          </p:cNvSpPr>
          <p:nvPr/>
        </p:nvSpPr>
        <p:spPr bwMode="auto">
          <a:xfrm>
            <a:off x="685800" y="1905000"/>
            <a:ext cx="114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2543" name="Rectangle 4"/>
          <p:cNvSpPr>
            <a:spLocks noChangeArrowheads="1"/>
          </p:cNvSpPr>
          <p:nvPr/>
        </p:nvSpPr>
        <p:spPr bwMode="auto">
          <a:xfrm>
            <a:off x="25400" y="1123950"/>
            <a:ext cx="2057400" cy="300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r>
              <a:rPr lang="en-US" sz="1800"/>
              <a:t>Detect a high energy in a small surface</a:t>
            </a:r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endParaRPr lang="en-US" sz="1800"/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endParaRPr lang="en-US" sz="1800"/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r>
              <a:rPr lang="en-US" sz="1800"/>
              <a:t>Don’t forget the neighbors</a:t>
            </a:r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endParaRPr lang="en-US" sz="1800"/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r>
              <a:rPr lang="en-US" sz="1800"/>
              <a:t>Compare with threshold</a:t>
            </a:r>
          </a:p>
          <a:p>
            <a:pPr marL="342900" indent="-3429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None/>
            </a:pPr>
            <a:endParaRPr lang="en-US" sz="1800"/>
          </a:p>
        </p:txBody>
      </p:sp>
      <p:sp>
        <p:nvSpPr>
          <p:cNvPr id="22544" name="Rectangle 69"/>
          <p:cNvSpPr>
            <a:spLocks noChangeArrowheads="1"/>
          </p:cNvSpPr>
          <p:nvPr/>
        </p:nvSpPr>
        <p:spPr bwMode="auto">
          <a:xfrm>
            <a:off x="2082800" y="1931988"/>
            <a:ext cx="69850" cy="53975"/>
          </a:xfrm>
          <a:prstGeom prst="rect">
            <a:avLst/>
          </a:prstGeom>
          <a:solidFill>
            <a:srgbClr val="B2B2B2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5" name="Rectangle 70"/>
          <p:cNvSpPr>
            <a:spLocks noChangeArrowheads="1"/>
          </p:cNvSpPr>
          <p:nvPr/>
        </p:nvSpPr>
        <p:spPr bwMode="auto">
          <a:xfrm>
            <a:off x="2152650" y="1997075"/>
            <a:ext cx="69850" cy="53975"/>
          </a:xfrm>
          <a:prstGeom prst="rect">
            <a:avLst/>
          </a:prstGeom>
          <a:solidFill>
            <a:srgbClr val="5F5F5F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6" name="Rectangle 71"/>
          <p:cNvSpPr>
            <a:spLocks noChangeArrowheads="1"/>
          </p:cNvSpPr>
          <p:nvPr/>
        </p:nvSpPr>
        <p:spPr bwMode="auto">
          <a:xfrm>
            <a:off x="2152650" y="1931988"/>
            <a:ext cx="69850" cy="53975"/>
          </a:xfrm>
          <a:prstGeom prst="rect">
            <a:avLst/>
          </a:prstGeom>
          <a:solidFill>
            <a:srgbClr val="5F5F5F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7" name="Rectangle 72"/>
          <p:cNvSpPr>
            <a:spLocks noChangeArrowheads="1"/>
          </p:cNvSpPr>
          <p:nvPr/>
        </p:nvSpPr>
        <p:spPr bwMode="auto">
          <a:xfrm>
            <a:off x="2222500" y="1931988"/>
            <a:ext cx="69850" cy="53975"/>
          </a:xfrm>
          <a:prstGeom prst="rect">
            <a:avLst/>
          </a:prstGeom>
          <a:solidFill>
            <a:srgbClr val="777777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8" name="Rectangle 73"/>
          <p:cNvSpPr>
            <a:spLocks noChangeArrowheads="1"/>
          </p:cNvSpPr>
          <p:nvPr/>
        </p:nvSpPr>
        <p:spPr bwMode="auto">
          <a:xfrm>
            <a:off x="2152650" y="1868488"/>
            <a:ext cx="69850" cy="53975"/>
          </a:xfrm>
          <a:prstGeom prst="rect">
            <a:avLst/>
          </a:prstGeom>
          <a:solidFill>
            <a:srgbClr val="B2B2B2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9" name="Rectangle 74"/>
          <p:cNvSpPr>
            <a:spLocks noChangeArrowheads="1"/>
          </p:cNvSpPr>
          <p:nvPr/>
        </p:nvSpPr>
        <p:spPr bwMode="auto">
          <a:xfrm>
            <a:off x="2222500" y="1997075"/>
            <a:ext cx="69850" cy="53975"/>
          </a:xfrm>
          <a:prstGeom prst="rect">
            <a:avLst/>
          </a:prstGeom>
          <a:solidFill>
            <a:srgbClr val="B2B2B2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C6329-DA57-4AFD-9270-38F477E8361D}" type="slidenum">
              <a:rPr lang="en-US"/>
              <a:pPr>
                <a:defRPr/>
              </a:pPr>
              <a:t>2</a:t>
            </a:fld>
            <a:endParaRPr lang="en-US" sz="2000" b="1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Definitions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Trigger System</a:t>
            </a:r>
          </a:p>
          <a:p>
            <a:pPr lvl="1"/>
            <a:r>
              <a:rPr lang="en-US" sz="2400" smtClean="0"/>
              <a:t>Selects in Real Time “interesting” events from the bulk of collisions. - Decides if YES or NO the event should be read out of the detector and stored</a:t>
            </a:r>
          </a:p>
          <a:p>
            <a:r>
              <a:rPr lang="en-US" sz="2800" smtClean="0"/>
              <a:t>Data Acquisition System</a:t>
            </a:r>
          </a:p>
          <a:p>
            <a:pPr lvl="1"/>
            <a:r>
              <a:rPr lang="en-US" sz="2400" smtClean="0"/>
              <a:t>Gathers the data produced by the detector and stores it (for positive trigger decisions)</a:t>
            </a:r>
          </a:p>
          <a:p>
            <a:r>
              <a:rPr lang="en-US" sz="2800" smtClean="0"/>
              <a:t>Control System</a:t>
            </a:r>
          </a:p>
          <a:p>
            <a:pPr lvl="1"/>
            <a:r>
              <a:rPr lang="en-US" sz="2400" smtClean="0"/>
              <a:t>Performs the overall Configuration, Control and Monitoring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512AB1-A28E-4404-9FB0-0D8F55F76249}" type="slidenum">
              <a:rPr lang="en-US"/>
              <a:pPr>
                <a:defRPr/>
              </a:pPr>
              <a:t>20</a:t>
            </a:fld>
            <a:endParaRPr lang="en-US" sz="2000" b="1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8153400" cy="666750"/>
          </a:xfrm>
          <a:noFill/>
        </p:spPr>
        <p:txBody>
          <a:bodyPr lIns="92075" tIns="46038" rIns="92075" bIns="46038"/>
          <a:lstStyle/>
          <a:p>
            <a:r>
              <a:rPr lang="en-US" sz="3600" smtClean="0"/>
              <a:t>LHC: Trigger communication loop</a:t>
            </a:r>
            <a:endParaRPr lang="en-US" smtClean="0"/>
          </a:p>
        </p:txBody>
      </p:sp>
      <p:pic>
        <p:nvPicPr>
          <p:cNvPr id="23556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800" y="1954213"/>
            <a:ext cx="2554288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4752975" y="3748088"/>
            <a:ext cx="279400" cy="279400"/>
          </a:xfrm>
          <a:prstGeom prst="rect">
            <a:avLst/>
          </a:prstGeom>
          <a:solidFill>
            <a:srgbClr val="CBCBCB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4752975" y="4205288"/>
            <a:ext cx="279400" cy="660400"/>
          </a:xfrm>
          <a:prstGeom prst="rect">
            <a:avLst/>
          </a:prstGeom>
          <a:solidFill>
            <a:srgbClr val="99FFCC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Line 6"/>
          <p:cNvSpPr>
            <a:spLocks noChangeShapeType="1"/>
          </p:cNvSpPr>
          <p:nvPr/>
        </p:nvSpPr>
        <p:spPr bwMode="auto">
          <a:xfrm>
            <a:off x="4892675" y="3582988"/>
            <a:ext cx="0" cy="1524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60" name="Line 7"/>
          <p:cNvSpPr>
            <a:spLocks noChangeShapeType="1"/>
          </p:cNvSpPr>
          <p:nvPr/>
        </p:nvSpPr>
        <p:spPr bwMode="auto">
          <a:xfrm>
            <a:off x="4892675" y="4040188"/>
            <a:ext cx="0" cy="1524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61" name="AutoShape 8"/>
          <p:cNvSpPr>
            <a:spLocks noChangeArrowheads="1"/>
          </p:cNvSpPr>
          <p:nvPr/>
        </p:nvSpPr>
        <p:spPr bwMode="auto">
          <a:xfrm>
            <a:off x="5667375" y="3748088"/>
            <a:ext cx="431800" cy="279400"/>
          </a:xfrm>
          <a:prstGeom prst="roundRect">
            <a:avLst>
              <a:gd name="adj" fmla="val 12495"/>
            </a:avLst>
          </a:prstGeom>
          <a:solidFill>
            <a:srgbClr val="99FFCC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2" name="Line 9"/>
          <p:cNvSpPr>
            <a:spLocks noChangeShapeType="1"/>
          </p:cNvSpPr>
          <p:nvPr/>
        </p:nvSpPr>
        <p:spPr bwMode="auto">
          <a:xfrm>
            <a:off x="5045075" y="3887788"/>
            <a:ext cx="6096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63" name="Rectangle 10"/>
          <p:cNvSpPr>
            <a:spLocks noChangeArrowheads="1"/>
          </p:cNvSpPr>
          <p:nvPr/>
        </p:nvSpPr>
        <p:spPr bwMode="auto">
          <a:xfrm>
            <a:off x="6248400" y="3429000"/>
            <a:ext cx="1274763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800"/>
              <a:t>Trigger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kumimoji="0" lang="en-US" sz="1800"/>
              <a:t>Primitive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kumimoji="0" lang="en-US" sz="1800"/>
              <a:t>Generator</a:t>
            </a:r>
          </a:p>
        </p:txBody>
      </p:sp>
      <p:sp>
        <p:nvSpPr>
          <p:cNvPr id="23564" name="Rectangle 11"/>
          <p:cNvSpPr>
            <a:spLocks noChangeArrowheads="1"/>
          </p:cNvSpPr>
          <p:nvPr/>
        </p:nvSpPr>
        <p:spPr bwMode="auto">
          <a:xfrm>
            <a:off x="3497263" y="3944938"/>
            <a:ext cx="1162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800"/>
              <a:t>Font-End</a:t>
            </a:r>
          </a:p>
        </p:txBody>
      </p:sp>
      <p:sp>
        <p:nvSpPr>
          <p:cNvPr id="23565" name="Oval 12"/>
          <p:cNvSpPr>
            <a:spLocks noChangeArrowheads="1"/>
          </p:cNvSpPr>
          <p:nvPr/>
        </p:nvSpPr>
        <p:spPr bwMode="auto">
          <a:xfrm>
            <a:off x="4371975" y="1614488"/>
            <a:ext cx="431800" cy="279400"/>
          </a:xfrm>
          <a:prstGeom prst="ellipse">
            <a:avLst/>
          </a:prstGeom>
          <a:solidFill>
            <a:srgbClr val="99FFCC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6" name="Rectangle 13"/>
          <p:cNvSpPr>
            <a:spLocks noChangeArrowheads="1"/>
          </p:cNvSpPr>
          <p:nvPr/>
        </p:nvSpPr>
        <p:spPr bwMode="auto">
          <a:xfrm>
            <a:off x="3962400" y="1217613"/>
            <a:ext cx="1479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800"/>
              <a:t>Local level-1</a:t>
            </a:r>
          </a:p>
        </p:txBody>
      </p:sp>
      <p:sp>
        <p:nvSpPr>
          <p:cNvPr id="23567" name="Line 14"/>
          <p:cNvSpPr>
            <a:spLocks noChangeShapeType="1"/>
          </p:cNvSpPr>
          <p:nvPr/>
        </p:nvSpPr>
        <p:spPr bwMode="auto">
          <a:xfrm flipV="1">
            <a:off x="5883275" y="1754188"/>
            <a:ext cx="0" cy="19812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68" name="Line 15"/>
          <p:cNvSpPr>
            <a:spLocks noChangeShapeType="1"/>
          </p:cNvSpPr>
          <p:nvPr/>
        </p:nvSpPr>
        <p:spPr bwMode="auto">
          <a:xfrm flipH="1">
            <a:off x="4816475" y="1754188"/>
            <a:ext cx="10668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69" name="AutoShape 16"/>
          <p:cNvSpPr>
            <a:spLocks noChangeArrowheads="1"/>
          </p:cNvSpPr>
          <p:nvPr/>
        </p:nvSpPr>
        <p:spPr bwMode="auto">
          <a:xfrm>
            <a:off x="2543175" y="1538288"/>
            <a:ext cx="660400" cy="431800"/>
          </a:xfrm>
          <a:prstGeom prst="roundRect">
            <a:avLst>
              <a:gd name="adj" fmla="val 12495"/>
            </a:avLst>
          </a:prstGeom>
          <a:solidFill>
            <a:srgbClr val="99FFCC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0" name="Rectangle 17"/>
          <p:cNvSpPr>
            <a:spLocks noChangeArrowheads="1"/>
          </p:cNvSpPr>
          <p:nvPr/>
        </p:nvSpPr>
        <p:spPr bwMode="auto">
          <a:xfrm>
            <a:off x="2073275" y="1220788"/>
            <a:ext cx="17097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800"/>
              <a:t>Global Trigger</a:t>
            </a:r>
          </a:p>
        </p:txBody>
      </p:sp>
      <p:sp>
        <p:nvSpPr>
          <p:cNvPr id="23571" name="Line 18"/>
          <p:cNvSpPr>
            <a:spLocks noChangeShapeType="1"/>
          </p:cNvSpPr>
          <p:nvPr/>
        </p:nvSpPr>
        <p:spPr bwMode="auto">
          <a:xfrm flipH="1">
            <a:off x="3216275" y="1754188"/>
            <a:ext cx="1143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72" name="Line 19"/>
          <p:cNvSpPr>
            <a:spLocks noChangeShapeType="1"/>
          </p:cNvSpPr>
          <p:nvPr/>
        </p:nvSpPr>
        <p:spPr bwMode="auto">
          <a:xfrm flipH="1">
            <a:off x="3216275" y="1601788"/>
            <a:ext cx="3048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73" name="Line 20"/>
          <p:cNvSpPr>
            <a:spLocks noChangeShapeType="1"/>
          </p:cNvSpPr>
          <p:nvPr/>
        </p:nvSpPr>
        <p:spPr bwMode="auto">
          <a:xfrm flipH="1">
            <a:off x="3216275" y="1906588"/>
            <a:ext cx="3048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74" name="Oval 21"/>
          <p:cNvSpPr>
            <a:spLocks noChangeArrowheads="1"/>
          </p:cNvSpPr>
          <p:nvPr/>
        </p:nvSpPr>
        <p:spPr bwMode="auto">
          <a:xfrm>
            <a:off x="4829175" y="4967288"/>
            <a:ext cx="127000" cy="127000"/>
          </a:xfrm>
          <a:prstGeom prst="ellipse">
            <a:avLst/>
          </a:prstGeom>
          <a:solidFill>
            <a:srgbClr val="99FFCC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5" name="Line 22"/>
          <p:cNvSpPr>
            <a:spLocks noChangeShapeType="1"/>
          </p:cNvSpPr>
          <p:nvPr/>
        </p:nvSpPr>
        <p:spPr bwMode="auto">
          <a:xfrm>
            <a:off x="4892675" y="4878388"/>
            <a:ext cx="0" cy="762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76" name="Line 23"/>
          <p:cNvSpPr>
            <a:spLocks noChangeShapeType="1"/>
          </p:cNvSpPr>
          <p:nvPr/>
        </p:nvSpPr>
        <p:spPr bwMode="auto">
          <a:xfrm>
            <a:off x="4892675" y="5106988"/>
            <a:ext cx="0" cy="1524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77" name="Line 24"/>
          <p:cNvSpPr>
            <a:spLocks noChangeShapeType="1"/>
          </p:cNvSpPr>
          <p:nvPr/>
        </p:nvSpPr>
        <p:spPr bwMode="auto">
          <a:xfrm>
            <a:off x="2835275" y="1982788"/>
            <a:ext cx="0" cy="30480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78" name="Line 25"/>
          <p:cNvSpPr>
            <a:spLocks noChangeShapeType="1"/>
          </p:cNvSpPr>
          <p:nvPr/>
        </p:nvSpPr>
        <p:spPr bwMode="auto">
          <a:xfrm>
            <a:off x="2835275" y="5030788"/>
            <a:ext cx="19812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79" name="Rectangle 26"/>
          <p:cNvSpPr>
            <a:spLocks noChangeArrowheads="1"/>
          </p:cNvSpPr>
          <p:nvPr/>
        </p:nvSpPr>
        <p:spPr bwMode="auto">
          <a:xfrm>
            <a:off x="3140075" y="4725988"/>
            <a:ext cx="13700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400" b="1"/>
              <a:t>accept/reject</a:t>
            </a:r>
            <a:endParaRPr kumimoji="0" lang="en-US" sz="1200"/>
          </a:p>
        </p:txBody>
      </p:sp>
      <p:sp>
        <p:nvSpPr>
          <p:cNvPr id="23580" name="Rectangle 27"/>
          <p:cNvSpPr>
            <a:spLocks noChangeArrowheads="1"/>
          </p:cNvSpPr>
          <p:nvPr/>
        </p:nvSpPr>
        <p:spPr bwMode="auto">
          <a:xfrm>
            <a:off x="5045075" y="4268788"/>
            <a:ext cx="13446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400" b="1"/>
              <a:t>pipeline delay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kumimoji="0" lang="en-US" sz="1400" b="1">
                <a:sym typeface="Symbol" pitchFamily="18" charset="2"/>
              </a:rPr>
              <a:t></a:t>
            </a:r>
            <a:r>
              <a:rPr kumimoji="0" lang="en-US" sz="1400" b="1"/>
              <a:t> 3</a:t>
            </a:r>
            <a:r>
              <a:rPr kumimoji="0" lang="en-US" sz="1400" b="1">
                <a:latin typeface="Symbol" pitchFamily="18" charset="2"/>
              </a:rPr>
              <a:t>m</a:t>
            </a:r>
            <a:r>
              <a:rPr kumimoji="0" lang="en-US" sz="1400" b="1"/>
              <a:t>s</a:t>
            </a:r>
          </a:p>
        </p:txBody>
      </p:sp>
      <p:sp>
        <p:nvSpPr>
          <p:cNvPr id="23581" name="Arc 28"/>
          <p:cNvSpPr>
            <a:spLocks/>
          </p:cNvSpPr>
          <p:nvPr/>
        </p:nvSpPr>
        <p:spPr bwMode="auto">
          <a:xfrm>
            <a:off x="6099175" y="2212975"/>
            <a:ext cx="971550" cy="914400"/>
          </a:xfrm>
          <a:custGeom>
            <a:avLst/>
            <a:gdLst>
              <a:gd name="T0" fmla="*/ 244842656 w 43200"/>
              <a:gd name="T1" fmla="*/ 0 h 43200"/>
              <a:gd name="T2" fmla="*/ 109403012 w 43200"/>
              <a:gd name="T3" fmla="*/ 34405399 h 43200"/>
              <a:gd name="T4" fmla="*/ 245695820 w 43200"/>
              <a:gd name="T5" fmla="*/ 204838141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21525" y="0"/>
                </a:moveTo>
                <a:cubicBezTo>
                  <a:pt x="21550" y="0"/>
                  <a:pt x="21575" y="-1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14378"/>
                  <a:pt x="3609" y="7634"/>
                  <a:pt x="9618" y="3628"/>
                </a:cubicBezTo>
              </a:path>
              <a:path w="43200" h="43200" stroke="0" extrusionOk="0">
                <a:moveTo>
                  <a:pt x="21525" y="0"/>
                </a:moveTo>
                <a:cubicBezTo>
                  <a:pt x="21550" y="0"/>
                  <a:pt x="21575" y="-1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14378"/>
                  <a:pt x="3609" y="7634"/>
                  <a:pt x="9618" y="3628"/>
                </a:cubicBezTo>
                <a:lnTo>
                  <a:pt x="21600" y="21600"/>
                </a:lnTo>
                <a:close/>
              </a:path>
            </a:pathLst>
          </a:custGeom>
          <a:noFill/>
          <a:ln w="50799" cap="rnd">
            <a:solidFill>
              <a:srgbClr val="5F5F5F"/>
            </a:solidFill>
            <a:round/>
            <a:headEnd type="stealth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82" name="Rectangle 29"/>
          <p:cNvSpPr>
            <a:spLocks noChangeArrowheads="1"/>
          </p:cNvSpPr>
          <p:nvPr/>
        </p:nvSpPr>
        <p:spPr bwMode="auto">
          <a:xfrm>
            <a:off x="6184900" y="2276475"/>
            <a:ext cx="88582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 b="1">
                <a:sym typeface="Symbol" pitchFamily="18" charset="2"/>
              </a:rPr>
              <a:t></a:t>
            </a:r>
            <a:r>
              <a:rPr kumimoji="0" lang="en-US" sz="1600" b="1"/>
              <a:t> 3 </a:t>
            </a:r>
            <a:r>
              <a:rPr kumimoji="0" lang="en-US" sz="1600" b="1">
                <a:sym typeface="Symbol" pitchFamily="18" charset="2"/>
              </a:rPr>
              <a:t></a:t>
            </a:r>
            <a:r>
              <a:rPr kumimoji="0" lang="en-US" sz="1600" b="1"/>
              <a:t>s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 b="1"/>
              <a:t>latency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 b="1"/>
              <a:t>loop</a:t>
            </a:r>
          </a:p>
        </p:txBody>
      </p:sp>
      <p:sp>
        <p:nvSpPr>
          <p:cNvPr id="23583" name="Rectangle 30"/>
          <p:cNvSpPr>
            <a:spLocks noChangeArrowheads="1"/>
          </p:cNvSpPr>
          <p:nvPr/>
        </p:nvSpPr>
        <p:spPr bwMode="auto">
          <a:xfrm>
            <a:off x="1025525" y="2486025"/>
            <a:ext cx="1857375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800"/>
              <a:t>Timing and trigger has to be distributed to ALL front-ends</a:t>
            </a:r>
          </a:p>
        </p:txBody>
      </p:sp>
      <p:sp>
        <p:nvSpPr>
          <p:cNvPr id="23584" name="Rectangle 31"/>
          <p:cNvSpPr>
            <a:spLocks noChangeArrowheads="1"/>
          </p:cNvSpPr>
          <p:nvPr/>
        </p:nvSpPr>
        <p:spPr bwMode="auto">
          <a:xfrm>
            <a:off x="685800" y="5410200"/>
            <a:ext cx="7543800" cy="1066800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r>
              <a:rPr lang="en-US" sz="2000" b="1"/>
              <a:t>40 MHz synchronous digital system</a:t>
            </a:r>
          </a:p>
          <a:p>
            <a:pPr marL="342900" indent="-3429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r>
              <a:rPr lang="en-US" sz="2000" b="1"/>
              <a:t>Synchronization at the exit of the pipeline non trivial.          </a:t>
            </a:r>
            <a:r>
              <a:rPr lang="en-US" sz="2000" b="1">
                <a:sym typeface="Symbol" pitchFamily="18" charset="2"/>
              </a:rPr>
              <a:t> Timing calibration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5EC061-DBE3-4D5C-A849-E326C3213D6D}" type="slidenum">
              <a:rPr lang="en-US"/>
              <a:pPr>
                <a:defRPr/>
              </a:pPr>
              <a:t>21</a:t>
            </a:fld>
            <a:endParaRPr lang="en-US" sz="2000" b="1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mtClean="0"/>
              <a:t>Trigger Levels in LHCb</a:t>
            </a:r>
            <a:endParaRPr lang="en-US" sz="4800" smtClean="0"/>
          </a:p>
        </p:txBody>
      </p:sp>
      <p:sp>
        <p:nvSpPr>
          <p:cNvPr id="24580" name="AutoShape 3"/>
          <p:cNvSpPr>
            <a:spLocks noChangeArrowheads="1"/>
          </p:cNvSpPr>
          <p:nvPr/>
        </p:nvSpPr>
        <p:spPr bwMode="auto">
          <a:xfrm>
            <a:off x="1822450" y="1431925"/>
            <a:ext cx="528638" cy="246063"/>
          </a:xfrm>
          <a:prstGeom prst="roundRect">
            <a:avLst>
              <a:gd name="adj" fmla="val 12495"/>
            </a:avLst>
          </a:prstGeom>
          <a:solidFill>
            <a:srgbClr val="868686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1822450" y="1801813"/>
            <a:ext cx="528638" cy="668337"/>
          </a:xfrm>
          <a:prstGeom prst="rect">
            <a:avLst/>
          </a:prstGeom>
          <a:solidFill>
            <a:srgbClr val="CCECFF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4582" name="Group 5"/>
          <p:cNvGrpSpPr>
            <a:grpSpLocks/>
          </p:cNvGrpSpPr>
          <p:nvPr/>
        </p:nvGrpSpPr>
        <p:grpSpPr bwMode="auto">
          <a:xfrm>
            <a:off x="1620838" y="4672013"/>
            <a:ext cx="931862" cy="404812"/>
            <a:chOff x="1021" y="3462"/>
            <a:chExt cx="587" cy="255"/>
          </a:xfrm>
        </p:grpSpPr>
        <p:sp>
          <p:nvSpPr>
            <p:cNvPr id="24615" name="Oval 6"/>
            <p:cNvSpPr>
              <a:spLocks noChangeArrowheads="1"/>
            </p:cNvSpPr>
            <p:nvPr/>
          </p:nvSpPr>
          <p:spPr bwMode="auto">
            <a:xfrm>
              <a:off x="1031" y="3597"/>
              <a:ext cx="567" cy="120"/>
            </a:xfrm>
            <a:prstGeom prst="ellipse">
              <a:avLst/>
            </a:prstGeom>
            <a:solidFill>
              <a:srgbClr val="9999FF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6" name="Rectangle 7"/>
            <p:cNvSpPr>
              <a:spLocks noChangeArrowheads="1"/>
            </p:cNvSpPr>
            <p:nvPr/>
          </p:nvSpPr>
          <p:spPr bwMode="auto">
            <a:xfrm>
              <a:off x="1021" y="3525"/>
              <a:ext cx="587" cy="135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7" name="Oval 8"/>
            <p:cNvSpPr>
              <a:spLocks noChangeArrowheads="1"/>
            </p:cNvSpPr>
            <p:nvPr/>
          </p:nvSpPr>
          <p:spPr bwMode="auto">
            <a:xfrm>
              <a:off x="1030" y="3462"/>
              <a:ext cx="567" cy="120"/>
            </a:xfrm>
            <a:prstGeom prst="ellipse">
              <a:avLst/>
            </a:prstGeom>
            <a:solidFill>
              <a:srgbClr val="9999FF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8" name="Line 9"/>
            <p:cNvSpPr>
              <a:spLocks noChangeShapeType="1"/>
            </p:cNvSpPr>
            <p:nvPr/>
          </p:nvSpPr>
          <p:spPr bwMode="auto">
            <a:xfrm>
              <a:off x="1028" y="3524"/>
              <a:ext cx="0" cy="13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619" name="Line 10"/>
            <p:cNvSpPr>
              <a:spLocks noChangeShapeType="1"/>
            </p:cNvSpPr>
            <p:nvPr/>
          </p:nvSpPr>
          <p:spPr bwMode="auto">
            <a:xfrm>
              <a:off x="1604" y="3526"/>
              <a:ext cx="0" cy="13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4583" name="Line 11"/>
          <p:cNvSpPr>
            <a:spLocks noChangeShapeType="1"/>
          </p:cNvSpPr>
          <p:nvPr/>
        </p:nvSpPr>
        <p:spPr bwMode="auto">
          <a:xfrm>
            <a:off x="2085975" y="1687513"/>
            <a:ext cx="1588" cy="10636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584" name="Oval 12"/>
          <p:cNvSpPr>
            <a:spLocks noChangeArrowheads="1"/>
          </p:cNvSpPr>
          <p:nvPr/>
        </p:nvSpPr>
        <p:spPr bwMode="auto">
          <a:xfrm>
            <a:off x="2570163" y="1908175"/>
            <a:ext cx="1087437" cy="509588"/>
          </a:xfrm>
          <a:prstGeom prst="ellipse">
            <a:avLst/>
          </a:prstGeom>
          <a:solidFill>
            <a:srgbClr val="EAEAEA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kumimoji="0" lang="en-US" sz="1400"/>
              <a:t>Trigger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kumimoji="0" lang="en-US" sz="1400"/>
              <a:t>level 0</a:t>
            </a:r>
          </a:p>
        </p:txBody>
      </p:sp>
      <p:sp>
        <p:nvSpPr>
          <p:cNvPr id="24585" name="Line 13"/>
          <p:cNvSpPr>
            <a:spLocks noChangeShapeType="1"/>
          </p:cNvSpPr>
          <p:nvPr/>
        </p:nvSpPr>
        <p:spPr bwMode="auto">
          <a:xfrm>
            <a:off x="2085975" y="1741488"/>
            <a:ext cx="1027113" cy="1587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586" name="Line 14"/>
          <p:cNvSpPr>
            <a:spLocks noChangeShapeType="1"/>
          </p:cNvSpPr>
          <p:nvPr/>
        </p:nvSpPr>
        <p:spPr bwMode="auto">
          <a:xfrm>
            <a:off x="3113088" y="1741488"/>
            <a:ext cx="1587" cy="15716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587" name="Line 15"/>
          <p:cNvSpPr>
            <a:spLocks noChangeShapeType="1"/>
          </p:cNvSpPr>
          <p:nvPr/>
        </p:nvSpPr>
        <p:spPr bwMode="auto">
          <a:xfrm>
            <a:off x="2085975" y="2479675"/>
            <a:ext cx="1588" cy="211138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588" name="Line 16"/>
          <p:cNvSpPr>
            <a:spLocks noChangeShapeType="1"/>
          </p:cNvSpPr>
          <p:nvPr/>
        </p:nvSpPr>
        <p:spPr bwMode="auto">
          <a:xfrm>
            <a:off x="3113088" y="2427288"/>
            <a:ext cx="1587" cy="1047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589" name="Line 18"/>
          <p:cNvSpPr>
            <a:spLocks noChangeShapeType="1"/>
          </p:cNvSpPr>
          <p:nvPr/>
        </p:nvSpPr>
        <p:spPr bwMode="auto">
          <a:xfrm flipH="1">
            <a:off x="2085975" y="2532063"/>
            <a:ext cx="1027113" cy="1587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590" name="AutoShape 20"/>
          <p:cNvSpPr>
            <a:spLocks noChangeArrowheads="1"/>
          </p:cNvSpPr>
          <p:nvPr/>
        </p:nvSpPr>
        <p:spPr bwMode="auto">
          <a:xfrm>
            <a:off x="1822450" y="3509963"/>
            <a:ext cx="528638" cy="247650"/>
          </a:xfrm>
          <a:prstGeom prst="roundRect">
            <a:avLst>
              <a:gd name="adj" fmla="val 12495"/>
            </a:avLst>
          </a:prstGeom>
          <a:solidFill>
            <a:srgbClr val="0099FF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1" name="Line 21"/>
          <p:cNvSpPr>
            <a:spLocks noChangeShapeType="1"/>
          </p:cNvSpPr>
          <p:nvPr/>
        </p:nvSpPr>
        <p:spPr bwMode="auto">
          <a:xfrm>
            <a:off x="2085975" y="3027363"/>
            <a:ext cx="1588" cy="211137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592" name="Rectangle 22"/>
          <p:cNvSpPr>
            <a:spLocks noChangeArrowheads="1"/>
          </p:cNvSpPr>
          <p:nvPr/>
        </p:nvSpPr>
        <p:spPr bwMode="auto">
          <a:xfrm>
            <a:off x="406400" y="3319463"/>
            <a:ext cx="140493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Event 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building</a:t>
            </a:r>
          </a:p>
        </p:txBody>
      </p:sp>
      <p:sp>
        <p:nvSpPr>
          <p:cNvPr id="24593" name="Oval 23"/>
          <p:cNvSpPr>
            <a:spLocks noChangeArrowheads="1"/>
          </p:cNvSpPr>
          <p:nvPr/>
        </p:nvSpPr>
        <p:spPr bwMode="auto">
          <a:xfrm>
            <a:off x="2570163" y="3986213"/>
            <a:ext cx="1087437" cy="509587"/>
          </a:xfrm>
          <a:prstGeom prst="ellipse">
            <a:avLst/>
          </a:prstGeom>
          <a:solidFill>
            <a:srgbClr val="EAEAEA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kumimoji="0" lang="en-US" sz="1400"/>
              <a:t>High level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kumimoji="0" lang="en-US" sz="1400"/>
              <a:t>Trigger</a:t>
            </a:r>
          </a:p>
        </p:txBody>
      </p:sp>
      <p:sp>
        <p:nvSpPr>
          <p:cNvPr id="24594" name="Rectangle 24"/>
          <p:cNvSpPr>
            <a:spLocks noChangeArrowheads="1"/>
          </p:cNvSpPr>
          <p:nvPr/>
        </p:nvSpPr>
        <p:spPr bwMode="auto">
          <a:xfrm>
            <a:off x="1822450" y="3879850"/>
            <a:ext cx="528638" cy="669925"/>
          </a:xfrm>
          <a:prstGeom prst="rect">
            <a:avLst/>
          </a:prstGeom>
          <a:solidFill>
            <a:srgbClr val="CCFF66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5" name="Line 25"/>
          <p:cNvSpPr>
            <a:spLocks noChangeShapeType="1"/>
          </p:cNvSpPr>
          <p:nvPr/>
        </p:nvSpPr>
        <p:spPr bwMode="auto">
          <a:xfrm>
            <a:off x="2085975" y="3765550"/>
            <a:ext cx="1588" cy="106363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596" name="Line 26"/>
          <p:cNvSpPr>
            <a:spLocks noChangeShapeType="1"/>
          </p:cNvSpPr>
          <p:nvPr/>
        </p:nvSpPr>
        <p:spPr bwMode="auto">
          <a:xfrm>
            <a:off x="2085975" y="4557713"/>
            <a:ext cx="1588" cy="10636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597" name="Line 27"/>
          <p:cNvSpPr>
            <a:spLocks noChangeShapeType="1"/>
          </p:cNvSpPr>
          <p:nvPr/>
        </p:nvSpPr>
        <p:spPr bwMode="auto">
          <a:xfrm>
            <a:off x="3113088" y="3871913"/>
            <a:ext cx="1587" cy="1047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598" name="Rectangle 28"/>
          <p:cNvSpPr>
            <a:spLocks noChangeArrowheads="1"/>
          </p:cNvSpPr>
          <p:nvPr/>
        </p:nvSpPr>
        <p:spPr bwMode="auto">
          <a:xfrm>
            <a:off x="406400" y="3952875"/>
            <a:ext cx="17081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Processor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Farms</a:t>
            </a:r>
          </a:p>
        </p:txBody>
      </p:sp>
      <p:sp>
        <p:nvSpPr>
          <p:cNvPr id="24599" name="Rectangle 29"/>
          <p:cNvSpPr>
            <a:spLocks noChangeArrowheads="1"/>
          </p:cNvSpPr>
          <p:nvPr/>
        </p:nvSpPr>
        <p:spPr bwMode="auto">
          <a:xfrm>
            <a:off x="406400" y="4714875"/>
            <a:ext cx="1457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Storage</a:t>
            </a:r>
          </a:p>
        </p:txBody>
      </p:sp>
      <p:sp>
        <p:nvSpPr>
          <p:cNvPr id="24600" name="Rectangle 30"/>
          <p:cNvSpPr>
            <a:spLocks noChangeArrowheads="1"/>
          </p:cNvSpPr>
          <p:nvPr/>
        </p:nvSpPr>
        <p:spPr bwMode="auto">
          <a:xfrm>
            <a:off x="406400" y="1371600"/>
            <a:ext cx="1512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Detectors</a:t>
            </a:r>
          </a:p>
        </p:txBody>
      </p:sp>
      <p:sp>
        <p:nvSpPr>
          <p:cNvPr id="24601" name="Line 31"/>
          <p:cNvSpPr>
            <a:spLocks noChangeShapeType="1"/>
          </p:cNvSpPr>
          <p:nvPr/>
        </p:nvSpPr>
        <p:spPr bwMode="auto">
          <a:xfrm>
            <a:off x="1806575" y="1898650"/>
            <a:ext cx="560388" cy="1588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602" name="Line 32"/>
          <p:cNvSpPr>
            <a:spLocks noChangeShapeType="1"/>
          </p:cNvSpPr>
          <p:nvPr/>
        </p:nvSpPr>
        <p:spPr bwMode="auto">
          <a:xfrm>
            <a:off x="1806575" y="2373313"/>
            <a:ext cx="560388" cy="1587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603" name="Line 33"/>
          <p:cNvSpPr>
            <a:spLocks noChangeShapeType="1"/>
          </p:cNvSpPr>
          <p:nvPr/>
        </p:nvSpPr>
        <p:spPr bwMode="auto">
          <a:xfrm>
            <a:off x="1806575" y="2268538"/>
            <a:ext cx="560388" cy="1587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604" name="Line 34"/>
          <p:cNvSpPr>
            <a:spLocks noChangeShapeType="1"/>
          </p:cNvSpPr>
          <p:nvPr/>
        </p:nvSpPr>
        <p:spPr bwMode="auto">
          <a:xfrm>
            <a:off x="1806575" y="2005013"/>
            <a:ext cx="560388" cy="1587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605" name="Rectangle 35"/>
          <p:cNvSpPr>
            <a:spLocks noChangeArrowheads="1"/>
          </p:cNvSpPr>
          <p:nvPr/>
        </p:nvSpPr>
        <p:spPr bwMode="auto">
          <a:xfrm>
            <a:off x="1822450" y="2667000"/>
            <a:ext cx="528638" cy="668338"/>
          </a:xfrm>
          <a:prstGeom prst="rect">
            <a:avLst/>
          </a:prstGeom>
          <a:solidFill>
            <a:srgbClr val="CCFF66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606" name="Line 36"/>
          <p:cNvSpPr>
            <a:spLocks noChangeShapeType="1"/>
          </p:cNvSpPr>
          <p:nvPr/>
        </p:nvSpPr>
        <p:spPr bwMode="auto">
          <a:xfrm>
            <a:off x="2085975" y="3343275"/>
            <a:ext cx="1588" cy="1587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607" name="Line 38"/>
          <p:cNvSpPr>
            <a:spLocks noChangeShapeType="1"/>
          </p:cNvSpPr>
          <p:nvPr/>
        </p:nvSpPr>
        <p:spPr bwMode="auto">
          <a:xfrm>
            <a:off x="2366963" y="4557713"/>
            <a:ext cx="746125" cy="1587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stealth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608" name="Line 39"/>
          <p:cNvSpPr>
            <a:spLocks noChangeShapeType="1"/>
          </p:cNvSpPr>
          <p:nvPr/>
        </p:nvSpPr>
        <p:spPr bwMode="auto">
          <a:xfrm>
            <a:off x="3113088" y="4505325"/>
            <a:ext cx="1587" cy="52388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609" name="Rectangle 40"/>
          <p:cNvSpPr>
            <a:spLocks noChangeArrowheads="1"/>
          </p:cNvSpPr>
          <p:nvPr/>
        </p:nvSpPr>
        <p:spPr bwMode="auto">
          <a:xfrm>
            <a:off x="406400" y="2792413"/>
            <a:ext cx="14636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Readout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buffers</a:t>
            </a:r>
          </a:p>
        </p:txBody>
      </p:sp>
      <p:sp>
        <p:nvSpPr>
          <p:cNvPr id="24610" name="Rectangle 47"/>
          <p:cNvSpPr>
            <a:spLocks noChangeArrowheads="1"/>
          </p:cNvSpPr>
          <p:nvPr/>
        </p:nvSpPr>
        <p:spPr bwMode="auto">
          <a:xfrm>
            <a:off x="947738" y="1649413"/>
            <a:ext cx="8413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400"/>
              <a:t>40 MHz</a:t>
            </a:r>
          </a:p>
        </p:txBody>
      </p:sp>
      <p:sp>
        <p:nvSpPr>
          <p:cNvPr id="24611" name="Rectangle 48"/>
          <p:cNvSpPr>
            <a:spLocks noChangeArrowheads="1"/>
          </p:cNvSpPr>
          <p:nvPr/>
        </p:nvSpPr>
        <p:spPr bwMode="auto">
          <a:xfrm>
            <a:off x="1041400" y="2441575"/>
            <a:ext cx="704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400"/>
              <a:t>1 MHz</a:t>
            </a:r>
          </a:p>
        </p:txBody>
      </p:sp>
      <p:sp>
        <p:nvSpPr>
          <p:cNvPr id="24612" name="Line 50"/>
          <p:cNvSpPr>
            <a:spLocks noChangeShapeType="1"/>
          </p:cNvSpPr>
          <p:nvPr/>
        </p:nvSpPr>
        <p:spPr bwMode="auto">
          <a:xfrm>
            <a:off x="2343150" y="3884613"/>
            <a:ext cx="747713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613" name="Rectangle 51"/>
          <p:cNvSpPr>
            <a:spLocks noChangeArrowheads="1"/>
          </p:cNvSpPr>
          <p:nvPr/>
        </p:nvSpPr>
        <p:spPr bwMode="auto">
          <a:xfrm>
            <a:off x="3962400" y="1295400"/>
            <a:ext cx="4953000" cy="5181600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r>
              <a:rPr lang="en-US" sz="1800"/>
              <a:t>Level-0 (4 </a:t>
            </a:r>
            <a:r>
              <a:rPr lang="en-US" sz="1800" b="1">
                <a:latin typeface="Symbol" pitchFamily="18" charset="2"/>
              </a:rPr>
              <a:t>m</a:t>
            </a:r>
            <a:r>
              <a:rPr lang="en-US" sz="1800"/>
              <a:t>s) (custom processors)</a:t>
            </a:r>
            <a:endParaRPr lang="en-US" sz="1800" b="1"/>
          </a:p>
          <a:p>
            <a:pPr marL="742950" lvl="1" indent="-28575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❙"/>
            </a:pPr>
            <a:r>
              <a:rPr lang="en-US" sz="1600"/>
              <a:t>High p</a:t>
            </a:r>
            <a:r>
              <a:rPr lang="en-US" sz="1600" b="1" baseline="-25000"/>
              <a:t>T</a:t>
            </a:r>
            <a:r>
              <a:rPr lang="en-US" sz="1600"/>
              <a:t> for electrons, muons, hadrons</a:t>
            </a:r>
          </a:p>
          <a:p>
            <a:pPr marL="742950" lvl="1" indent="-28575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❙"/>
            </a:pPr>
            <a:r>
              <a:rPr lang="en-US" sz="1600"/>
              <a:t>Pile-up veto.</a:t>
            </a:r>
          </a:p>
          <a:p>
            <a:pPr marL="342900" indent="-3429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endParaRPr lang="en-US" sz="1800" b="1"/>
          </a:p>
          <a:p>
            <a:pPr marL="342900" indent="-3429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r>
              <a:rPr lang="en-US" sz="1800"/>
              <a:t>HLT (</a:t>
            </a:r>
            <a:r>
              <a:rPr lang="en-US" sz="1800" b="1">
                <a:latin typeface="Symbol" pitchFamily="18" charset="2"/>
              </a:rPr>
              <a:t>»</a:t>
            </a:r>
            <a:r>
              <a:rPr lang="en-US" sz="1800"/>
              <a:t>ms) (commercial processors)</a:t>
            </a:r>
            <a:endParaRPr lang="en-US" sz="1800" b="1"/>
          </a:p>
          <a:p>
            <a:pPr marL="742950" lvl="1" indent="-28575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❙"/>
            </a:pPr>
            <a:r>
              <a:rPr lang="en-US" sz="1600"/>
              <a:t>Refinement of the Level-1. Background</a:t>
            </a:r>
            <a:br>
              <a:rPr lang="en-US" sz="1600"/>
            </a:br>
            <a:r>
              <a:rPr lang="en-US" sz="1600"/>
              <a:t>rejection.</a:t>
            </a:r>
          </a:p>
          <a:p>
            <a:pPr marL="742950" lvl="1" indent="-28575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❙"/>
            </a:pPr>
            <a:r>
              <a:rPr lang="en-US" sz="1600"/>
              <a:t>Event reconstruction. Select physics </a:t>
            </a:r>
            <a:br>
              <a:rPr lang="en-US" sz="1600"/>
            </a:br>
            <a:r>
              <a:rPr lang="en-US" sz="1600"/>
              <a:t>  channels.</a:t>
            </a:r>
          </a:p>
          <a:p>
            <a:pPr marL="742950" lvl="1" indent="-28575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❙"/>
            </a:pPr>
            <a:r>
              <a:rPr lang="en-US" sz="1600"/>
              <a:t>Needs the full event</a:t>
            </a:r>
          </a:p>
        </p:txBody>
      </p:sp>
      <p:sp>
        <p:nvSpPr>
          <p:cNvPr id="24614" name="Rectangle 53"/>
          <p:cNvSpPr>
            <a:spLocks noChangeArrowheads="1"/>
          </p:cNvSpPr>
          <p:nvPr/>
        </p:nvSpPr>
        <p:spPr bwMode="auto">
          <a:xfrm>
            <a:off x="1068388" y="4419600"/>
            <a:ext cx="684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400"/>
              <a:t>2 KHz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B0C352-DC13-4EAD-B5E7-9D98F51A3728}" type="slidenum">
              <a:rPr lang="en-US"/>
              <a:pPr>
                <a:defRPr/>
              </a:pPr>
              <a:t>22</a:t>
            </a:fld>
            <a:endParaRPr lang="en-US" sz="2000" b="1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8001000" cy="762000"/>
          </a:xfrm>
          <a:noFill/>
        </p:spPr>
        <p:txBody>
          <a:bodyPr lIns="92075" tIns="46038" rIns="92075" bIns="46038"/>
          <a:lstStyle/>
          <a:p>
            <a:r>
              <a:rPr lang="en-US" smtClean="0"/>
              <a:t>Trigger Levels in ATLAS</a:t>
            </a:r>
            <a:endParaRPr lang="en-US" sz="4800" smtClean="0"/>
          </a:p>
        </p:txBody>
      </p:sp>
      <p:sp>
        <p:nvSpPr>
          <p:cNvPr id="25604" name="AutoShape 3"/>
          <p:cNvSpPr>
            <a:spLocks noChangeArrowheads="1"/>
          </p:cNvSpPr>
          <p:nvPr/>
        </p:nvSpPr>
        <p:spPr bwMode="auto">
          <a:xfrm>
            <a:off x="1657350" y="1538288"/>
            <a:ext cx="465138" cy="298450"/>
          </a:xfrm>
          <a:prstGeom prst="roundRect">
            <a:avLst>
              <a:gd name="adj" fmla="val 12495"/>
            </a:avLst>
          </a:prstGeom>
          <a:solidFill>
            <a:srgbClr val="868686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1657350" y="2114550"/>
            <a:ext cx="465138" cy="812800"/>
          </a:xfrm>
          <a:prstGeom prst="rect">
            <a:avLst/>
          </a:prstGeom>
          <a:solidFill>
            <a:srgbClr val="CCECFF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5606" name="Group 5"/>
          <p:cNvGrpSpPr>
            <a:grpSpLocks/>
          </p:cNvGrpSpPr>
          <p:nvPr/>
        </p:nvGrpSpPr>
        <p:grpSpPr bwMode="auto">
          <a:xfrm>
            <a:off x="1479550" y="5832475"/>
            <a:ext cx="822325" cy="492125"/>
            <a:chOff x="817" y="4616"/>
            <a:chExt cx="479" cy="369"/>
          </a:xfrm>
        </p:grpSpPr>
        <p:sp>
          <p:nvSpPr>
            <p:cNvPr id="25649" name="Oval 6"/>
            <p:cNvSpPr>
              <a:spLocks noChangeArrowheads="1"/>
            </p:cNvSpPr>
            <p:nvPr/>
          </p:nvSpPr>
          <p:spPr bwMode="auto">
            <a:xfrm>
              <a:off x="825" y="4812"/>
              <a:ext cx="463" cy="173"/>
            </a:xfrm>
            <a:prstGeom prst="ellipse">
              <a:avLst/>
            </a:prstGeom>
            <a:solidFill>
              <a:srgbClr val="9999FF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0" name="Rectangle 7"/>
            <p:cNvSpPr>
              <a:spLocks noChangeArrowheads="1"/>
            </p:cNvSpPr>
            <p:nvPr/>
          </p:nvSpPr>
          <p:spPr bwMode="auto">
            <a:xfrm>
              <a:off x="817" y="4708"/>
              <a:ext cx="479" cy="195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1" name="Oval 8"/>
            <p:cNvSpPr>
              <a:spLocks noChangeArrowheads="1"/>
            </p:cNvSpPr>
            <p:nvPr/>
          </p:nvSpPr>
          <p:spPr bwMode="auto">
            <a:xfrm>
              <a:off x="824" y="4616"/>
              <a:ext cx="463" cy="174"/>
            </a:xfrm>
            <a:prstGeom prst="ellipse">
              <a:avLst/>
            </a:prstGeom>
            <a:solidFill>
              <a:srgbClr val="9999FF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2" name="Line 9"/>
            <p:cNvSpPr>
              <a:spLocks noChangeShapeType="1"/>
            </p:cNvSpPr>
            <p:nvPr/>
          </p:nvSpPr>
          <p:spPr bwMode="auto">
            <a:xfrm>
              <a:off x="823" y="4706"/>
              <a:ext cx="0" cy="197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653" name="Line 10"/>
            <p:cNvSpPr>
              <a:spLocks noChangeShapeType="1"/>
            </p:cNvSpPr>
            <p:nvPr/>
          </p:nvSpPr>
          <p:spPr bwMode="auto">
            <a:xfrm>
              <a:off x="1293" y="4710"/>
              <a:ext cx="0" cy="19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5607" name="Line 11"/>
          <p:cNvSpPr>
            <a:spLocks noChangeShapeType="1"/>
          </p:cNvSpPr>
          <p:nvPr/>
        </p:nvSpPr>
        <p:spPr bwMode="auto">
          <a:xfrm>
            <a:off x="1889125" y="1849438"/>
            <a:ext cx="0" cy="255587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08" name="Oval 12"/>
          <p:cNvSpPr>
            <a:spLocks noChangeArrowheads="1"/>
          </p:cNvSpPr>
          <p:nvPr/>
        </p:nvSpPr>
        <p:spPr bwMode="auto">
          <a:xfrm>
            <a:off x="2316163" y="2244725"/>
            <a:ext cx="960437" cy="619125"/>
          </a:xfrm>
          <a:prstGeom prst="ellipse">
            <a:avLst/>
          </a:prstGeom>
          <a:solidFill>
            <a:srgbClr val="EAEAEA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kumimoji="0" lang="en-US" sz="1600"/>
              <a:t>Trigger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kumimoji="0" lang="en-US" sz="1600"/>
              <a:t>level 1</a:t>
            </a:r>
            <a:endParaRPr kumimoji="0" lang="en-US" sz="1400"/>
          </a:p>
        </p:txBody>
      </p:sp>
      <p:sp>
        <p:nvSpPr>
          <p:cNvPr id="25609" name="Line 13"/>
          <p:cNvSpPr>
            <a:spLocks noChangeShapeType="1"/>
          </p:cNvSpPr>
          <p:nvPr/>
        </p:nvSpPr>
        <p:spPr bwMode="auto">
          <a:xfrm>
            <a:off x="1889125" y="2041525"/>
            <a:ext cx="906463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10" name="Line 14"/>
          <p:cNvSpPr>
            <a:spLocks noChangeShapeType="1"/>
          </p:cNvSpPr>
          <p:nvPr/>
        </p:nvSpPr>
        <p:spPr bwMode="auto">
          <a:xfrm>
            <a:off x="2795588" y="2041525"/>
            <a:ext cx="0" cy="1905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11" name="Oval 15"/>
          <p:cNvSpPr>
            <a:spLocks noChangeArrowheads="1"/>
          </p:cNvSpPr>
          <p:nvPr/>
        </p:nvSpPr>
        <p:spPr bwMode="auto">
          <a:xfrm>
            <a:off x="2316163" y="3524250"/>
            <a:ext cx="960437" cy="620713"/>
          </a:xfrm>
          <a:prstGeom prst="ellipse">
            <a:avLst/>
          </a:prstGeom>
          <a:solidFill>
            <a:srgbClr val="EAEAEA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kumimoji="0" lang="en-US" sz="1600"/>
              <a:t>Trigger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kumimoji="0" lang="en-US" sz="1600"/>
              <a:t>level 2</a:t>
            </a:r>
          </a:p>
        </p:txBody>
      </p:sp>
      <p:sp>
        <p:nvSpPr>
          <p:cNvPr id="25612" name="Rectangle 16"/>
          <p:cNvSpPr>
            <a:spLocks noChangeArrowheads="1"/>
          </p:cNvSpPr>
          <p:nvPr/>
        </p:nvSpPr>
        <p:spPr bwMode="auto">
          <a:xfrm>
            <a:off x="1657350" y="3076575"/>
            <a:ext cx="465138" cy="169863"/>
          </a:xfrm>
          <a:prstGeom prst="rect">
            <a:avLst/>
          </a:prstGeom>
          <a:solidFill>
            <a:srgbClr val="CCECFF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3" name="Line 17"/>
          <p:cNvSpPr>
            <a:spLocks noChangeShapeType="1"/>
          </p:cNvSpPr>
          <p:nvPr/>
        </p:nvSpPr>
        <p:spPr bwMode="auto">
          <a:xfrm>
            <a:off x="1889125" y="2938463"/>
            <a:ext cx="0" cy="1270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14" name="Line 18"/>
          <p:cNvSpPr>
            <a:spLocks noChangeShapeType="1"/>
          </p:cNvSpPr>
          <p:nvPr/>
        </p:nvSpPr>
        <p:spPr bwMode="auto">
          <a:xfrm>
            <a:off x="2795588" y="2874963"/>
            <a:ext cx="0" cy="1270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15" name="Line 19"/>
          <p:cNvSpPr>
            <a:spLocks noChangeShapeType="1"/>
          </p:cNvSpPr>
          <p:nvPr/>
        </p:nvSpPr>
        <p:spPr bwMode="auto">
          <a:xfrm>
            <a:off x="2960688" y="2874963"/>
            <a:ext cx="0" cy="63976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16" name="Line 20"/>
          <p:cNvSpPr>
            <a:spLocks noChangeShapeType="1"/>
          </p:cNvSpPr>
          <p:nvPr/>
        </p:nvSpPr>
        <p:spPr bwMode="auto">
          <a:xfrm flipH="1">
            <a:off x="1889125" y="3001963"/>
            <a:ext cx="906463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17" name="Rectangle 21"/>
          <p:cNvSpPr>
            <a:spLocks noChangeArrowheads="1"/>
          </p:cNvSpPr>
          <p:nvPr/>
        </p:nvSpPr>
        <p:spPr bwMode="auto">
          <a:xfrm>
            <a:off x="406400" y="2227263"/>
            <a:ext cx="125253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Front-end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Pipelines</a:t>
            </a:r>
          </a:p>
        </p:txBody>
      </p:sp>
      <p:sp>
        <p:nvSpPr>
          <p:cNvPr id="25618" name="AutoShape 22"/>
          <p:cNvSpPr>
            <a:spLocks noChangeArrowheads="1"/>
          </p:cNvSpPr>
          <p:nvPr/>
        </p:nvSpPr>
        <p:spPr bwMode="auto">
          <a:xfrm>
            <a:off x="1657350" y="4422775"/>
            <a:ext cx="465138" cy="300038"/>
          </a:xfrm>
          <a:prstGeom prst="roundRect">
            <a:avLst>
              <a:gd name="adj" fmla="val 12495"/>
            </a:avLst>
          </a:prstGeom>
          <a:solidFill>
            <a:srgbClr val="0099FF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9" name="Line 23"/>
          <p:cNvSpPr>
            <a:spLocks noChangeShapeType="1"/>
          </p:cNvSpPr>
          <p:nvPr/>
        </p:nvSpPr>
        <p:spPr bwMode="auto">
          <a:xfrm>
            <a:off x="1889125" y="3835400"/>
            <a:ext cx="0" cy="255588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20" name="Rectangle 24"/>
          <p:cNvSpPr>
            <a:spLocks noChangeArrowheads="1"/>
          </p:cNvSpPr>
          <p:nvPr/>
        </p:nvSpPr>
        <p:spPr bwMode="auto">
          <a:xfrm>
            <a:off x="406400" y="4216400"/>
            <a:ext cx="11620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Event 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building</a:t>
            </a:r>
          </a:p>
        </p:txBody>
      </p:sp>
      <p:sp>
        <p:nvSpPr>
          <p:cNvPr id="25621" name="Oval 25"/>
          <p:cNvSpPr>
            <a:spLocks noChangeArrowheads="1"/>
          </p:cNvSpPr>
          <p:nvPr/>
        </p:nvSpPr>
        <p:spPr bwMode="auto">
          <a:xfrm>
            <a:off x="2316163" y="4999038"/>
            <a:ext cx="960437" cy="619125"/>
          </a:xfrm>
          <a:prstGeom prst="ellipse">
            <a:avLst/>
          </a:prstGeom>
          <a:solidFill>
            <a:srgbClr val="EAEAEA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kumimoji="0" lang="en-US" sz="1600"/>
              <a:t>Trigger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kumimoji="0" lang="en-US" sz="1600"/>
              <a:t>level 3</a:t>
            </a:r>
          </a:p>
        </p:txBody>
      </p:sp>
      <p:sp>
        <p:nvSpPr>
          <p:cNvPr id="25622" name="Rectangle 26"/>
          <p:cNvSpPr>
            <a:spLocks noChangeArrowheads="1"/>
          </p:cNvSpPr>
          <p:nvPr/>
        </p:nvSpPr>
        <p:spPr bwMode="auto">
          <a:xfrm>
            <a:off x="1657350" y="4870450"/>
            <a:ext cx="465138" cy="811213"/>
          </a:xfrm>
          <a:prstGeom prst="rect">
            <a:avLst/>
          </a:prstGeom>
          <a:solidFill>
            <a:srgbClr val="CCFF66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23" name="Line 27"/>
          <p:cNvSpPr>
            <a:spLocks noChangeShapeType="1"/>
          </p:cNvSpPr>
          <p:nvPr/>
        </p:nvSpPr>
        <p:spPr bwMode="auto">
          <a:xfrm>
            <a:off x="1889125" y="4732338"/>
            <a:ext cx="0" cy="128587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24" name="Line 28"/>
          <p:cNvSpPr>
            <a:spLocks noChangeShapeType="1"/>
          </p:cNvSpPr>
          <p:nvPr/>
        </p:nvSpPr>
        <p:spPr bwMode="auto">
          <a:xfrm>
            <a:off x="1889125" y="5694363"/>
            <a:ext cx="0" cy="1270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25" name="Line 29"/>
          <p:cNvSpPr>
            <a:spLocks noChangeShapeType="1"/>
          </p:cNvSpPr>
          <p:nvPr/>
        </p:nvSpPr>
        <p:spPr bwMode="auto">
          <a:xfrm>
            <a:off x="2136775" y="4860925"/>
            <a:ext cx="658813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26" name="Line 30"/>
          <p:cNvSpPr>
            <a:spLocks noChangeShapeType="1"/>
          </p:cNvSpPr>
          <p:nvPr/>
        </p:nvSpPr>
        <p:spPr bwMode="auto">
          <a:xfrm>
            <a:off x="2795588" y="4860925"/>
            <a:ext cx="0" cy="1270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27" name="Line 31"/>
          <p:cNvSpPr>
            <a:spLocks noChangeShapeType="1"/>
          </p:cNvSpPr>
          <p:nvPr/>
        </p:nvSpPr>
        <p:spPr bwMode="auto">
          <a:xfrm>
            <a:off x="2136775" y="4217988"/>
            <a:ext cx="658813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stealth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28" name="Line 32"/>
          <p:cNvSpPr>
            <a:spLocks noChangeShapeType="1"/>
          </p:cNvSpPr>
          <p:nvPr/>
        </p:nvSpPr>
        <p:spPr bwMode="auto">
          <a:xfrm>
            <a:off x="2795588" y="4154488"/>
            <a:ext cx="0" cy="635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29" name="Rectangle 33"/>
          <p:cNvSpPr>
            <a:spLocks noChangeArrowheads="1"/>
          </p:cNvSpPr>
          <p:nvPr/>
        </p:nvSpPr>
        <p:spPr bwMode="auto">
          <a:xfrm>
            <a:off x="406400" y="4983163"/>
            <a:ext cx="141446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Processor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Farms</a:t>
            </a:r>
          </a:p>
        </p:txBody>
      </p:sp>
      <p:sp>
        <p:nvSpPr>
          <p:cNvPr id="25630" name="Rectangle 34"/>
          <p:cNvSpPr>
            <a:spLocks noChangeArrowheads="1"/>
          </p:cNvSpPr>
          <p:nvPr/>
        </p:nvSpPr>
        <p:spPr bwMode="auto">
          <a:xfrm>
            <a:off x="406400" y="5943600"/>
            <a:ext cx="12065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Storage</a:t>
            </a:r>
          </a:p>
        </p:txBody>
      </p:sp>
      <p:sp>
        <p:nvSpPr>
          <p:cNvPr id="25631" name="Rectangle 35"/>
          <p:cNvSpPr>
            <a:spLocks noChangeArrowheads="1"/>
          </p:cNvSpPr>
          <p:nvPr/>
        </p:nvSpPr>
        <p:spPr bwMode="auto">
          <a:xfrm>
            <a:off x="406400" y="1522413"/>
            <a:ext cx="12525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Detectors</a:t>
            </a:r>
          </a:p>
        </p:txBody>
      </p:sp>
      <p:sp>
        <p:nvSpPr>
          <p:cNvPr id="25632" name="Line 36"/>
          <p:cNvSpPr>
            <a:spLocks noChangeShapeType="1"/>
          </p:cNvSpPr>
          <p:nvPr/>
        </p:nvSpPr>
        <p:spPr bwMode="auto">
          <a:xfrm>
            <a:off x="1643063" y="2232025"/>
            <a:ext cx="493712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33" name="Line 37"/>
          <p:cNvSpPr>
            <a:spLocks noChangeShapeType="1"/>
          </p:cNvSpPr>
          <p:nvPr/>
        </p:nvSpPr>
        <p:spPr bwMode="auto">
          <a:xfrm>
            <a:off x="1643063" y="2809875"/>
            <a:ext cx="493712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34" name="Line 38"/>
          <p:cNvSpPr>
            <a:spLocks noChangeShapeType="1"/>
          </p:cNvSpPr>
          <p:nvPr/>
        </p:nvSpPr>
        <p:spPr bwMode="auto">
          <a:xfrm>
            <a:off x="1643063" y="2681288"/>
            <a:ext cx="493712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35" name="Line 39"/>
          <p:cNvSpPr>
            <a:spLocks noChangeShapeType="1"/>
          </p:cNvSpPr>
          <p:nvPr/>
        </p:nvSpPr>
        <p:spPr bwMode="auto">
          <a:xfrm>
            <a:off x="1643063" y="2362200"/>
            <a:ext cx="493712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36" name="AutoShape 40"/>
          <p:cNvSpPr>
            <a:spLocks noChangeArrowheads="1"/>
          </p:cNvSpPr>
          <p:nvPr/>
        </p:nvSpPr>
        <p:spPr bwMode="auto">
          <a:xfrm>
            <a:off x="2316163" y="3205163"/>
            <a:ext cx="466725" cy="234950"/>
          </a:xfrm>
          <a:prstGeom prst="roundRect">
            <a:avLst>
              <a:gd name="adj" fmla="val 34343"/>
            </a:avLst>
          </a:prstGeom>
          <a:solidFill>
            <a:srgbClr val="0099FF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7" name="Rectangle 41"/>
          <p:cNvSpPr>
            <a:spLocks noChangeArrowheads="1"/>
          </p:cNvSpPr>
          <p:nvPr/>
        </p:nvSpPr>
        <p:spPr bwMode="auto">
          <a:xfrm>
            <a:off x="2284413" y="3124200"/>
            <a:ext cx="5286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RoI</a:t>
            </a:r>
          </a:p>
        </p:txBody>
      </p:sp>
      <p:sp>
        <p:nvSpPr>
          <p:cNvPr id="25638" name="Rectangle 42"/>
          <p:cNvSpPr>
            <a:spLocks noChangeArrowheads="1"/>
          </p:cNvSpPr>
          <p:nvPr/>
        </p:nvSpPr>
        <p:spPr bwMode="auto">
          <a:xfrm>
            <a:off x="1657350" y="3397250"/>
            <a:ext cx="465138" cy="876300"/>
          </a:xfrm>
          <a:prstGeom prst="rect">
            <a:avLst/>
          </a:prstGeom>
          <a:solidFill>
            <a:srgbClr val="CCFF66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39" name="Line 43"/>
          <p:cNvSpPr>
            <a:spLocks noChangeShapeType="1"/>
          </p:cNvSpPr>
          <p:nvPr/>
        </p:nvSpPr>
        <p:spPr bwMode="auto">
          <a:xfrm>
            <a:off x="1889125" y="4284663"/>
            <a:ext cx="0" cy="1270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40" name="Line 44"/>
          <p:cNvSpPr>
            <a:spLocks noChangeShapeType="1"/>
          </p:cNvSpPr>
          <p:nvPr/>
        </p:nvSpPr>
        <p:spPr bwMode="auto">
          <a:xfrm>
            <a:off x="1889125" y="3259138"/>
            <a:ext cx="0" cy="1270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41" name="Line 45"/>
          <p:cNvSpPr>
            <a:spLocks noChangeShapeType="1"/>
          </p:cNvSpPr>
          <p:nvPr/>
        </p:nvSpPr>
        <p:spPr bwMode="auto">
          <a:xfrm>
            <a:off x="1889125" y="3322638"/>
            <a:ext cx="41275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42" name="Line 46"/>
          <p:cNvSpPr>
            <a:spLocks noChangeShapeType="1"/>
          </p:cNvSpPr>
          <p:nvPr/>
        </p:nvSpPr>
        <p:spPr bwMode="auto">
          <a:xfrm>
            <a:off x="2795588" y="3322638"/>
            <a:ext cx="8255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43" name="Line 47"/>
          <p:cNvSpPr>
            <a:spLocks noChangeShapeType="1"/>
          </p:cNvSpPr>
          <p:nvPr/>
        </p:nvSpPr>
        <p:spPr bwMode="auto">
          <a:xfrm>
            <a:off x="2878138" y="3322638"/>
            <a:ext cx="0" cy="192087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44" name="Line 48"/>
          <p:cNvSpPr>
            <a:spLocks noChangeShapeType="1"/>
          </p:cNvSpPr>
          <p:nvPr/>
        </p:nvSpPr>
        <p:spPr bwMode="auto">
          <a:xfrm>
            <a:off x="2136775" y="5694363"/>
            <a:ext cx="658813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stealth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45" name="Line 49"/>
          <p:cNvSpPr>
            <a:spLocks noChangeShapeType="1"/>
          </p:cNvSpPr>
          <p:nvPr/>
        </p:nvSpPr>
        <p:spPr bwMode="auto">
          <a:xfrm>
            <a:off x="2795588" y="5627688"/>
            <a:ext cx="0" cy="666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46" name="Rectangle 50"/>
          <p:cNvSpPr>
            <a:spLocks noChangeArrowheads="1"/>
          </p:cNvSpPr>
          <p:nvPr/>
        </p:nvSpPr>
        <p:spPr bwMode="auto">
          <a:xfrm>
            <a:off x="406400" y="3573463"/>
            <a:ext cx="121126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Readout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buffers</a:t>
            </a:r>
          </a:p>
        </p:txBody>
      </p:sp>
      <p:sp>
        <p:nvSpPr>
          <p:cNvPr id="25647" name="Rectangle 51"/>
          <p:cNvSpPr>
            <a:spLocks noChangeArrowheads="1"/>
          </p:cNvSpPr>
          <p:nvPr/>
        </p:nvSpPr>
        <p:spPr bwMode="auto">
          <a:xfrm>
            <a:off x="406400" y="2870200"/>
            <a:ext cx="13604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Region of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interest</a:t>
            </a:r>
          </a:p>
        </p:txBody>
      </p:sp>
      <p:sp>
        <p:nvSpPr>
          <p:cNvPr id="25648" name="Rectangle 52"/>
          <p:cNvSpPr>
            <a:spLocks noGrp="1" noChangeArrowheads="1"/>
          </p:cNvSpPr>
          <p:nvPr>
            <p:ph type="body" idx="1"/>
          </p:nvPr>
        </p:nvSpPr>
        <p:spPr>
          <a:xfrm>
            <a:off x="3810000" y="1295400"/>
            <a:ext cx="4953000" cy="4729163"/>
          </a:xfrm>
          <a:solidFill>
            <a:srgbClr val="EAEAEA"/>
          </a:solidFill>
        </p:spPr>
        <p:txBody>
          <a:bodyPr/>
          <a:lstStyle/>
          <a:p>
            <a:r>
              <a:rPr lang="en-US" sz="1800" b="0" smtClean="0"/>
              <a:t>Level-1 (3.5 </a:t>
            </a:r>
            <a:r>
              <a:rPr lang="en-US" sz="1800" smtClean="0">
                <a:latin typeface="Symbol" pitchFamily="18" charset="2"/>
              </a:rPr>
              <a:t>m</a:t>
            </a:r>
            <a:r>
              <a:rPr lang="en-US" sz="1800" b="0" smtClean="0"/>
              <a:t>s) (custom processors)</a:t>
            </a:r>
          </a:p>
          <a:p>
            <a:pPr lvl="1"/>
            <a:r>
              <a:rPr lang="en-US" sz="1600" smtClean="0"/>
              <a:t>Energy clusters in calorimeters</a:t>
            </a:r>
          </a:p>
          <a:p>
            <a:pPr lvl="1"/>
            <a:r>
              <a:rPr lang="en-US" sz="1600" smtClean="0"/>
              <a:t>Muon trigger: tracking coincidence matrix.</a:t>
            </a:r>
            <a:endParaRPr lang="en-US" sz="1400" smtClean="0"/>
          </a:p>
          <a:p>
            <a:endParaRPr lang="en-US" sz="1800" smtClean="0"/>
          </a:p>
          <a:p>
            <a:r>
              <a:rPr lang="en-US" sz="1800" b="0" smtClean="0"/>
              <a:t>Level-2</a:t>
            </a:r>
            <a:r>
              <a:rPr lang="en-US" sz="1800" smtClean="0"/>
              <a:t> </a:t>
            </a:r>
            <a:r>
              <a:rPr lang="en-US" sz="1800" b="0" smtClean="0"/>
              <a:t>(100 </a:t>
            </a:r>
            <a:r>
              <a:rPr lang="en-US" sz="1800" smtClean="0">
                <a:latin typeface="Symbol" pitchFamily="18" charset="2"/>
              </a:rPr>
              <a:t>m</a:t>
            </a:r>
            <a:r>
              <a:rPr lang="en-US" sz="1800" b="0" smtClean="0"/>
              <a:t>s) (specialized processors)</a:t>
            </a:r>
          </a:p>
          <a:p>
            <a:pPr lvl="1"/>
            <a:r>
              <a:rPr lang="en-US" sz="1600" smtClean="0"/>
              <a:t>Few Regions Of Interest relevant to trigger decisions</a:t>
            </a:r>
          </a:p>
          <a:p>
            <a:pPr lvl="1"/>
            <a:r>
              <a:rPr lang="en-US" sz="1600" smtClean="0"/>
              <a:t>Selected information (ROI) by routers and switches</a:t>
            </a:r>
          </a:p>
          <a:p>
            <a:pPr lvl="1"/>
            <a:r>
              <a:rPr lang="en-US" sz="1600" smtClean="0"/>
              <a:t>Feature extractors (DSP or specialized)</a:t>
            </a:r>
          </a:p>
          <a:p>
            <a:pPr lvl="1"/>
            <a:r>
              <a:rPr lang="en-US" sz="1600" smtClean="0"/>
              <a:t>Staged local and global processors</a:t>
            </a:r>
          </a:p>
          <a:p>
            <a:endParaRPr lang="en-US" sz="1800" b="0" smtClean="0"/>
          </a:p>
          <a:p>
            <a:r>
              <a:rPr lang="en-US" sz="1800" b="0" smtClean="0"/>
              <a:t>Level-3</a:t>
            </a:r>
            <a:r>
              <a:rPr lang="en-US" sz="1800" smtClean="0"/>
              <a:t> </a:t>
            </a:r>
            <a:r>
              <a:rPr lang="en-US" sz="1800" b="0" smtClean="0"/>
              <a:t>(</a:t>
            </a:r>
            <a:r>
              <a:rPr lang="en-US" sz="1800" smtClean="0">
                <a:latin typeface="Symbol" pitchFamily="18" charset="2"/>
              </a:rPr>
              <a:t>»</a:t>
            </a:r>
            <a:r>
              <a:rPr lang="en-US" sz="1800" b="0" smtClean="0"/>
              <a:t>ms) (commercial processors)</a:t>
            </a:r>
            <a:endParaRPr lang="en-US" sz="1800" smtClean="0"/>
          </a:p>
          <a:p>
            <a:pPr lvl="1"/>
            <a:r>
              <a:rPr lang="en-US" sz="1600" smtClean="0"/>
              <a:t>Reconstructs the event using all data</a:t>
            </a:r>
          </a:p>
          <a:p>
            <a:pPr lvl="1"/>
            <a:r>
              <a:rPr lang="en-US" sz="1600" smtClean="0"/>
              <a:t>Selection of interesting physics channels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2971800"/>
          </a:xfrm>
          <a:noFill/>
        </p:spPr>
        <p:txBody>
          <a:bodyPr lIns="92075" tIns="46038" rIns="92075" bIns="46038" anchor="b"/>
          <a:lstStyle/>
          <a:p>
            <a:r>
              <a:rPr lang="en-US" smtClean="0"/>
              <a:t>Data Acquisition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419600"/>
            <a:ext cx="6502400" cy="1219200"/>
          </a:xfrm>
          <a:ln w="9525"/>
        </p:spPr>
        <p:txBody>
          <a:bodyPr lIns="92075" tIns="46038" rIns="92075" bIns="46038"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12D9BD-E45B-4B8D-97B3-265E7E358670}" type="slidenum">
              <a:rPr lang="en-US"/>
              <a:pPr>
                <a:defRPr/>
              </a:pPr>
              <a:t>24</a:t>
            </a:fld>
            <a:endParaRPr lang="en-US" sz="2000" b="1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Acquisition System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763000" cy="5334000"/>
          </a:xfrm>
        </p:spPr>
        <p:txBody>
          <a:bodyPr/>
          <a:lstStyle/>
          <a:p>
            <a:r>
              <a:rPr lang="en-US" sz="2400" smtClean="0"/>
              <a:t>Gathers the data produced by the detector and stores it (for positive trigger decisions)</a:t>
            </a:r>
          </a:p>
          <a:p>
            <a:pPr lvl="1"/>
            <a:r>
              <a:rPr lang="en-US" sz="2400" smtClean="0"/>
              <a:t>Front End Electronics:</a:t>
            </a:r>
          </a:p>
          <a:p>
            <a:pPr lvl="2"/>
            <a:r>
              <a:rPr lang="en-US" sz="2000" smtClean="0"/>
              <a:t>Receive detector, trigger and timing signals and produce digitized information</a:t>
            </a:r>
          </a:p>
          <a:p>
            <a:pPr lvl="1"/>
            <a:r>
              <a:rPr lang="en-US" sz="2400" smtClean="0"/>
              <a:t>Readout Network</a:t>
            </a:r>
          </a:p>
          <a:p>
            <a:pPr lvl="2"/>
            <a:r>
              <a:rPr lang="en-US" sz="2000" smtClean="0"/>
              <a:t>Reads front end data and forms complete events </a:t>
            </a:r>
            <a:br>
              <a:rPr lang="en-US" sz="2000" smtClean="0"/>
            </a:br>
            <a:r>
              <a:rPr lang="en-US" sz="2000" smtClean="0"/>
              <a:t>- Event building</a:t>
            </a:r>
          </a:p>
          <a:p>
            <a:pPr lvl="1"/>
            <a:r>
              <a:rPr lang="en-US" sz="2400" smtClean="0"/>
              <a:t>Processing &amp; Storage</a:t>
            </a:r>
          </a:p>
          <a:p>
            <a:pPr lvl="2"/>
            <a:r>
              <a:rPr lang="en-US" sz="2000" smtClean="0"/>
              <a:t>Data processing or filtering</a:t>
            </a:r>
          </a:p>
          <a:p>
            <a:pPr lvl="2"/>
            <a:r>
              <a:rPr lang="en-US" sz="2000" smtClean="0"/>
              <a:t>Stores event data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03AC0B-C056-45F4-A5CE-F844DCCEA4DF}" type="slidenum">
              <a:rPr lang="en-US"/>
              <a:pPr>
                <a:defRPr/>
              </a:pPr>
              <a:t>25</a:t>
            </a:fld>
            <a:endParaRPr lang="en-US" sz="2000" b="1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Front-Ends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Detector dependent (Home made)</a:t>
            </a:r>
          </a:p>
          <a:p>
            <a:pPr lvl="1"/>
            <a:r>
              <a:rPr lang="en-US" smtClean="0"/>
              <a:t>On Detector</a:t>
            </a:r>
          </a:p>
          <a:p>
            <a:pPr lvl="2"/>
            <a:r>
              <a:rPr lang="en-US" smtClean="0"/>
              <a:t>Pre-amplification, Discrimination, Shaping amplification and Multiplexing of a few channels</a:t>
            </a:r>
          </a:p>
          <a:p>
            <a:pPr lvl="2"/>
            <a:r>
              <a:rPr lang="en-US" smtClean="0"/>
              <a:t>Problems: Radiation levels, power consumption</a:t>
            </a:r>
          </a:p>
          <a:p>
            <a:pPr lvl="1"/>
            <a:r>
              <a:rPr lang="en-US" smtClean="0"/>
              <a:t>Transmission</a:t>
            </a:r>
          </a:p>
          <a:p>
            <a:pPr lvl="2"/>
            <a:r>
              <a:rPr lang="en-US" smtClean="0"/>
              <a:t>Long Cables (50-100 m), electrical or fiber-optics</a:t>
            </a:r>
          </a:p>
          <a:p>
            <a:pPr lvl="1"/>
            <a:r>
              <a:rPr lang="en-US" smtClean="0"/>
              <a:t>In Counting Rooms</a:t>
            </a:r>
          </a:p>
          <a:p>
            <a:pPr lvl="2"/>
            <a:r>
              <a:rPr lang="en-US" smtClean="0"/>
              <a:t>Hundreds of FE crates :                                  Reception, A/D conversion and Buffering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2143BA-352C-48E4-815B-CC994398C80C}" type="slidenum">
              <a:rPr lang="en-US"/>
              <a:pPr>
                <a:defRPr/>
              </a:pPr>
              <a:t>26</a:t>
            </a:fld>
            <a:endParaRPr lang="en-US" sz="2000" b="1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mtClean="0"/>
              <a:t>Front-end structure</a:t>
            </a:r>
          </a:p>
        </p:txBody>
      </p:sp>
      <p:sp>
        <p:nvSpPr>
          <p:cNvPr id="29700" name="Line 3"/>
          <p:cNvSpPr>
            <a:spLocks noChangeShapeType="1"/>
          </p:cNvSpPr>
          <p:nvPr/>
        </p:nvSpPr>
        <p:spPr bwMode="auto">
          <a:xfrm>
            <a:off x="3340100" y="1458913"/>
            <a:ext cx="0" cy="107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1" name="AutoShape 4"/>
          <p:cNvSpPr>
            <a:spLocks noChangeArrowheads="1"/>
          </p:cNvSpPr>
          <p:nvPr/>
        </p:nvSpPr>
        <p:spPr bwMode="auto">
          <a:xfrm rot="10800000" flipH="1">
            <a:off x="3127375" y="1576388"/>
            <a:ext cx="423863" cy="254000"/>
          </a:xfrm>
          <a:prstGeom prst="triangle">
            <a:avLst>
              <a:gd name="adj" fmla="val 49995"/>
            </a:avLst>
          </a:prstGeom>
          <a:solidFill>
            <a:schemeClr val="bg1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2" name="Rectangle 5"/>
          <p:cNvSpPr>
            <a:spLocks noChangeArrowheads="1"/>
          </p:cNvSpPr>
          <p:nvPr/>
        </p:nvSpPr>
        <p:spPr bwMode="auto">
          <a:xfrm>
            <a:off x="3052763" y="1143000"/>
            <a:ext cx="573087" cy="306388"/>
          </a:xfrm>
          <a:prstGeom prst="rect">
            <a:avLst/>
          </a:prstGeom>
          <a:solidFill>
            <a:srgbClr val="CCFF66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3" name="Rectangle 6"/>
          <p:cNvSpPr>
            <a:spLocks noChangeArrowheads="1"/>
          </p:cNvSpPr>
          <p:nvPr/>
        </p:nvSpPr>
        <p:spPr bwMode="auto">
          <a:xfrm>
            <a:off x="2828925" y="1955800"/>
            <a:ext cx="1020763" cy="360363"/>
          </a:xfrm>
          <a:prstGeom prst="rect">
            <a:avLst/>
          </a:prstGeom>
          <a:solidFill>
            <a:schemeClr val="bg1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4" name="Line 7"/>
          <p:cNvSpPr>
            <a:spLocks noChangeShapeType="1"/>
          </p:cNvSpPr>
          <p:nvPr/>
        </p:nvSpPr>
        <p:spPr bwMode="auto">
          <a:xfrm>
            <a:off x="2890838" y="2000250"/>
            <a:ext cx="0" cy="271463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5" name="Line 8"/>
          <p:cNvSpPr>
            <a:spLocks noChangeShapeType="1"/>
          </p:cNvSpPr>
          <p:nvPr/>
        </p:nvSpPr>
        <p:spPr bwMode="auto">
          <a:xfrm>
            <a:off x="2890838" y="2271713"/>
            <a:ext cx="896937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6" name="Line 9"/>
          <p:cNvSpPr>
            <a:spLocks noChangeShapeType="1"/>
          </p:cNvSpPr>
          <p:nvPr/>
        </p:nvSpPr>
        <p:spPr bwMode="auto">
          <a:xfrm>
            <a:off x="3340100" y="1838325"/>
            <a:ext cx="0" cy="107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7" name="Rectangle 10"/>
          <p:cNvSpPr>
            <a:spLocks noChangeArrowheads="1"/>
          </p:cNvSpPr>
          <p:nvPr/>
        </p:nvSpPr>
        <p:spPr bwMode="auto">
          <a:xfrm>
            <a:off x="4222750" y="1446213"/>
            <a:ext cx="11826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>
                <a:latin typeface="Times New Roman" pitchFamily="18" charset="0"/>
              </a:rPr>
              <a:t>Amplifier</a:t>
            </a:r>
          </a:p>
        </p:txBody>
      </p:sp>
      <p:sp>
        <p:nvSpPr>
          <p:cNvPr id="29708" name="Rectangle 11"/>
          <p:cNvSpPr>
            <a:spLocks noChangeArrowheads="1"/>
          </p:cNvSpPr>
          <p:nvPr/>
        </p:nvSpPr>
        <p:spPr bwMode="auto">
          <a:xfrm>
            <a:off x="4222750" y="1935163"/>
            <a:ext cx="7318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>
                <a:latin typeface="Times New Roman" pitchFamily="18" charset="0"/>
              </a:rPr>
              <a:t>Filter</a:t>
            </a:r>
          </a:p>
        </p:txBody>
      </p:sp>
      <p:sp>
        <p:nvSpPr>
          <p:cNvPr id="29709" name="Line 12"/>
          <p:cNvSpPr>
            <a:spLocks noChangeShapeType="1"/>
          </p:cNvSpPr>
          <p:nvPr/>
        </p:nvSpPr>
        <p:spPr bwMode="auto">
          <a:xfrm>
            <a:off x="2890838" y="2055813"/>
            <a:ext cx="523875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10" name="Arc 13"/>
          <p:cNvSpPr>
            <a:spLocks/>
          </p:cNvSpPr>
          <p:nvPr/>
        </p:nvSpPr>
        <p:spPr bwMode="auto">
          <a:xfrm>
            <a:off x="3414713" y="2055813"/>
            <a:ext cx="300037" cy="163512"/>
          </a:xfrm>
          <a:custGeom>
            <a:avLst/>
            <a:gdLst>
              <a:gd name="T0" fmla="*/ 0 w 21712"/>
              <a:gd name="T1" fmla="*/ 0 h 21600"/>
              <a:gd name="T2" fmla="*/ 57296060 w 21712"/>
              <a:gd name="T3" fmla="*/ 9370040 h 21600"/>
              <a:gd name="T4" fmla="*/ 295615 w 21712"/>
              <a:gd name="T5" fmla="*/ 9370040 h 21600"/>
              <a:gd name="T6" fmla="*/ 0 60000 65536"/>
              <a:gd name="T7" fmla="*/ 0 60000 65536"/>
              <a:gd name="T8" fmla="*/ 0 60000 65536"/>
              <a:gd name="T9" fmla="*/ 0 w 21712"/>
              <a:gd name="T10" fmla="*/ 0 h 21600"/>
              <a:gd name="T11" fmla="*/ 21712 w 2171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712" h="21600" fill="none" extrusionOk="0">
                <a:moveTo>
                  <a:pt x="0" y="0"/>
                </a:moveTo>
                <a:cubicBezTo>
                  <a:pt x="37" y="0"/>
                  <a:pt x="74" y="-1"/>
                  <a:pt x="112" y="0"/>
                </a:cubicBezTo>
                <a:cubicBezTo>
                  <a:pt x="12041" y="0"/>
                  <a:pt x="21712" y="9670"/>
                  <a:pt x="21712" y="21600"/>
                </a:cubicBezTo>
              </a:path>
              <a:path w="21712" h="21600" stroke="0" extrusionOk="0">
                <a:moveTo>
                  <a:pt x="0" y="0"/>
                </a:moveTo>
                <a:cubicBezTo>
                  <a:pt x="37" y="0"/>
                  <a:pt x="74" y="-1"/>
                  <a:pt x="112" y="0"/>
                </a:cubicBezTo>
                <a:cubicBezTo>
                  <a:pt x="12041" y="0"/>
                  <a:pt x="21712" y="9670"/>
                  <a:pt x="21712" y="21600"/>
                </a:cubicBezTo>
                <a:lnTo>
                  <a:pt x="112" y="21600"/>
                </a:lnTo>
                <a:close/>
              </a:path>
            </a:pathLst>
          </a:custGeom>
          <a:noFill/>
          <a:ln w="25399" cap="rnd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11" name="Rectangle 14"/>
          <p:cNvSpPr>
            <a:spLocks noChangeArrowheads="1"/>
          </p:cNvSpPr>
          <p:nvPr/>
        </p:nvSpPr>
        <p:spPr bwMode="auto">
          <a:xfrm>
            <a:off x="2828925" y="2443163"/>
            <a:ext cx="1020763" cy="360362"/>
          </a:xfrm>
          <a:prstGeom prst="rect">
            <a:avLst/>
          </a:prstGeom>
          <a:solidFill>
            <a:schemeClr val="bg1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2" name="Line 15"/>
          <p:cNvSpPr>
            <a:spLocks noChangeShapeType="1"/>
          </p:cNvSpPr>
          <p:nvPr/>
        </p:nvSpPr>
        <p:spPr bwMode="auto">
          <a:xfrm>
            <a:off x="2890838" y="2487613"/>
            <a:ext cx="0" cy="271462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13" name="Line 16"/>
          <p:cNvSpPr>
            <a:spLocks noChangeShapeType="1"/>
          </p:cNvSpPr>
          <p:nvPr/>
        </p:nvSpPr>
        <p:spPr bwMode="auto">
          <a:xfrm>
            <a:off x="2890838" y="2759075"/>
            <a:ext cx="896937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14" name="Line 17"/>
          <p:cNvSpPr>
            <a:spLocks noChangeShapeType="1"/>
          </p:cNvSpPr>
          <p:nvPr/>
        </p:nvSpPr>
        <p:spPr bwMode="auto">
          <a:xfrm>
            <a:off x="3340100" y="2325688"/>
            <a:ext cx="0" cy="107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15" name="Rectangle 18"/>
          <p:cNvSpPr>
            <a:spLocks noChangeArrowheads="1"/>
          </p:cNvSpPr>
          <p:nvPr/>
        </p:nvSpPr>
        <p:spPr bwMode="auto">
          <a:xfrm>
            <a:off x="4222750" y="2368550"/>
            <a:ext cx="889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>
                <a:latin typeface="Times New Roman" pitchFamily="18" charset="0"/>
              </a:rPr>
              <a:t>Shaper</a:t>
            </a:r>
          </a:p>
        </p:txBody>
      </p:sp>
      <p:sp>
        <p:nvSpPr>
          <p:cNvPr id="29716" name="Freeform 19"/>
          <p:cNvSpPr>
            <a:spLocks/>
          </p:cNvSpPr>
          <p:nvPr/>
        </p:nvSpPr>
        <p:spPr bwMode="auto">
          <a:xfrm>
            <a:off x="2890838" y="2503488"/>
            <a:ext cx="898525" cy="201612"/>
          </a:xfrm>
          <a:custGeom>
            <a:avLst/>
            <a:gdLst>
              <a:gd name="T0" fmla="*/ 29100063 w 577"/>
              <a:gd name="T1" fmla="*/ 213273012 h 180"/>
              <a:gd name="T2" fmla="*/ 89724793 w 577"/>
              <a:gd name="T3" fmla="*/ 217037555 h 180"/>
              <a:gd name="T4" fmla="*/ 140649518 w 577"/>
              <a:gd name="T5" fmla="*/ 218292029 h 180"/>
              <a:gd name="T6" fmla="*/ 184298816 w 577"/>
              <a:gd name="T7" fmla="*/ 220800977 h 180"/>
              <a:gd name="T8" fmla="*/ 249772812 w 577"/>
              <a:gd name="T9" fmla="*/ 220800977 h 180"/>
              <a:gd name="T10" fmla="*/ 283723650 w 577"/>
              <a:gd name="T11" fmla="*/ 220800977 h 180"/>
              <a:gd name="T12" fmla="*/ 327372949 w 577"/>
              <a:gd name="T13" fmla="*/ 218292029 h 180"/>
              <a:gd name="T14" fmla="*/ 358897615 w 577"/>
              <a:gd name="T15" fmla="*/ 214527486 h 180"/>
              <a:gd name="T16" fmla="*/ 387997666 w 577"/>
              <a:gd name="T17" fmla="*/ 209509589 h 180"/>
              <a:gd name="T18" fmla="*/ 431647062 w 577"/>
              <a:gd name="T19" fmla="*/ 198219321 h 180"/>
              <a:gd name="T20" fmla="*/ 446196309 w 577"/>
              <a:gd name="T21" fmla="*/ 186927933 h 180"/>
              <a:gd name="T22" fmla="*/ 460747113 w 577"/>
              <a:gd name="T23" fmla="*/ 173127596 h 180"/>
              <a:gd name="T24" fmla="*/ 482571762 w 577"/>
              <a:gd name="T25" fmla="*/ 146782482 h 180"/>
              <a:gd name="T26" fmla="*/ 497121009 w 577"/>
              <a:gd name="T27" fmla="*/ 134236619 h 180"/>
              <a:gd name="T28" fmla="*/ 516521043 w 577"/>
              <a:gd name="T29" fmla="*/ 112909437 h 180"/>
              <a:gd name="T30" fmla="*/ 533496463 w 577"/>
              <a:gd name="T31" fmla="*/ 82799815 h 180"/>
              <a:gd name="T32" fmla="*/ 548045710 w 577"/>
              <a:gd name="T33" fmla="*/ 58963667 h 180"/>
              <a:gd name="T34" fmla="*/ 569870359 w 577"/>
              <a:gd name="T35" fmla="*/ 28855156 h 180"/>
              <a:gd name="T36" fmla="*/ 591695008 w 577"/>
              <a:gd name="T37" fmla="*/ 7526848 h 180"/>
              <a:gd name="T38" fmla="*/ 618370444 w 577"/>
              <a:gd name="T39" fmla="*/ 0 h 180"/>
              <a:gd name="T40" fmla="*/ 664445915 w 577"/>
              <a:gd name="T41" fmla="*/ 0 h 180"/>
              <a:gd name="T42" fmla="*/ 698395196 w 577"/>
              <a:gd name="T43" fmla="*/ 3763424 h 180"/>
              <a:gd name="T44" fmla="*/ 722644460 w 577"/>
              <a:gd name="T45" fmla="*/ 13800341 h 180"/>
              <a:gd name="T46" fmla="*/ 734769092 w 577"/>
              <a:gd name="T47" fmla="*/ 32618579 h 180"/>
              <a:gd name="T48" fmla="*/ 742044494 w 577"/>
              <a:gd name="T49" fmla="*/ 48927873 h 180"/>
              <a:gd name="T50" fmla="*/ 744469109 w 577"/>
              <a:gd name="T51" fmla="*/ 79036392 h 180"/>
              <a:gd name="T52" fmla="*/ 749319896 w 577"/>
              <a:gd name="T53" fmla="*/ 100363575 h 180"/>
              <a:gd name="T54" fmla="*/ 749319896 w 577"/>
              <a:gd name="T55" fmla="*/ 116672860 h 180"/>
              <a:gd name="T56" fmla="*/ 756595298 w 577"/>
              <a:gd name="T57" fmla="*/ 130473197 h 180"/>
              <a:gd name="T58" fmla="*/ 766293758 w 577"/>
              <a:gd name="T59" fmla="*/ 143019059 h 180"/>
              <a:gd name="T60" fmla="*/ 802669211 w 577"/>
              <a:gd name="T61" fmla="*/ 154309362 h 180"/>
              <a:gd name="T62" fmla="*/ 843894089 w 577"/>
              <a:gd name="T63" fmla="*/ 165600750 h 180"/>
              <a:gd name="T64" fmla="*/ 865718738 w 577"/>
              <a:gd name="T65" fmla="*/ 171873122 h 180"/>
              <a:gd name="T66" fmla="*/ 919068054 w 577"/>
              <a:gd name="T67" fmla="*/ 179401087 h 180"/>
              <a:gd name="T68" fmla="*/ 969992754 w 577"/>
              <a:gd name="T69" fmla="*/ 184418984 h 180"/>
              <a:gd name="T70" fmla="*/ 1018492840 w 577"/>
              <a:gd name="T71" fmla="*/ 188182407 h 180"/>
              <a:gd name="T72" fmla="*/ 1057292908 w 577"/>
              <a:gd name="T73" fmla="*/ 191945830 h 180"/>
              <a:gd name="T74" fmla="*/ 1093666804 w 577"/>
              <a:gd name="T75" fmla="*/ 194454778 h 180"/>
              <a:gd name="T76" fmla="*/ 1166416154 w 577"/>
              <a:gd name="T77" fmla="*/ 195709252 h 180"/>
              <a:gd name="T78" fmla="*/ 1210065452 w 577"/>
              <a:gd name="T79" fmla="*/ 201982744 h 180"/>
              <a:gd name="T80" fmla="*/ 1253716307 w 577"/>
              <a:gd name="T81" fmla="*/ 203237218 h 180"/>
              <a:gd name="T82" fmla="*/ 1287665588 w 577"/>
              <a:gd name="T83" fmla="*/ 207000641 h 180"/>
              <a:gd name="T84" fmla="*/ 1326465657 w 577"/>
              <a:gd name="T85" fmla="*/ 209509589 h 180"/>
              <a:gd name="T86" fmla="*/ 1396790391 w 577"/>
              <a:gd name="T87" fmla="*/ 224564400 h 18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577"/>
              <a:gd name="T133" fmla="*/ 0 h 180"/>
              <a:gd name="T134" fmla="*/ 577 w 577"/>
              <a:gd name="T135" fmla="*/ 180 h 180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577" h="180">
                <a:moveTo>
                  <a:pt x="0" y="179"/>
                </a:moveTo>
                <a:lnTo>
                  <a:pt x="12" y="170"/>
                </a:lnTo>
                <a:lnTo>
                  <a:pt x="22" y="171"/>
                </a:lnTo>
                <a:lnTo>
                  <a:pt x="37" y="173"/>
                </a:lnTo>
                <a:lnTo>
                  <a:pt x="42" y="174"/>
                </a:lnTo>
                <a:lnTo>
                  <a:pt x="58" y="174"/>
                </a:lnTo>
                <a:lnTo>
                  <a:pt x="67" y="174"/>
                </a:lnTo>
                <a:lnTo>
                  <a:pt x="76" y="176"/>
                </a:lnTo>
                <a:lnTo>
                  <a:pt x="91" y="176"/>
                </a:lnTo>
                <a:lnTo>
                  <a:pt x="103" y="176"/>
                </a:lnTo>
                <a:lnTo>
                  <a:pt x="108" y="176"/>
                </a:lnTo>
                <a:lnTo>
                  <a:pt x="117" y="176"/>
                </a:lnTo>
                <a:lnTo>
                  <a:pt x="123" y="174"/>
                </a:lnTo>
                <a:lnTo>
                  <a:pt x="135" y="174"/>
                </a:lnTo>
                <a:lnTo>
                  <a:pt x="139" y="173"/>
                </a:lnTo>
                <a:lnTo>
                  <a:pt x="148" y="171"/>
                </a:lnTo>
                <a:lnTo>
                  <a:pt x="154" y="170"/>
                </a:lnTo>
                <a:lnTo>
                  <a:pt x="160" y="167"/>
                </a:lnTo>
                <a:lnTo>
                  <a:pt x="172" y="164"/>
                </a:lnTo>
                <a:lnTo>
                  <a:pt x="178" y="158"/>
                </a:lnTo>
                <a:lnTo>
                  <a:pt x="181" y="153"/>
                </a:lnTo>
                <a:lnTo>
                  <a:pt x="184" y="149"/>
                </a:lnTo>
                <a:lnTo>
                  <a:pt x="189" y="143"/>
                </a:lnTo>
                <a:lnTo>
                  <a:pt x="190" y="138"/>
                </a:lnTo>
                <a:lnTo>
                  <a:pt x="193" y="129"/>
                </a:lnTo>
                <a:lnTo>
                  <a:pt x="199" y="117"/>
                </a:lnTo>
                <a:lnTo>
                  <a:pt x="202" y="113"/>
                </a:lnTo>
                <a:lnTo>
                  <a:pt x="205" y="107"/>
                </a:lnTo>
                <a:lnTo>
                  <a:pt x="208" y="95"/>
                </a:lnTo>
                <a:lnTo>
                  <a:pt x="213" y="90"/>
                </a:lnTo>
                <a:lnTo>
                  <a:pt x="216" y="78"/>
                </a:lnTo>
                <a:lnTo>
                  <a:pt x="220" y="66"/>
                </a:lnTo>
                <a:lnTo>
                  <a:pt x="225" y="56"/>
                </a:lnTo>
                <a:lnTo>
                  <a:pt x="226" y="47"/>
                </a:lnTo>
                <a:lnTo>
                  <a:pt x="229" y="38"/>
                </a:lnTo>
                <a:lnTo>
                  <a:pt x="235" y="23"/>
                </a:lnTo>
                <a:lnTo>
                  <a:pt x="241" y="11"/>
                </a:lnTo>
                <a:lnTo>
                  <a:pt x="244" y="6"/>
                </a:lnTo>
                <a:lnTo>
                  <a:pt x="250" y="3"/>
                </a:lnTo>
                <a:lnTo>
                  <a:pt x="255" y="0"/>
                </a:lnTo>
                <a:lnTo>
                  <a:pt x="268" y="0"/>
                </a:lnTo>
                <a:lnTo>
                  <a:pt x="274" y="0"/>
                </a:lnTo>
                <a:lnTo>
                  <a:pt x="279" y="2"/>
                </a:lnTo>
                <a:lnTo>
                  <a:pt x="288" y="3"/>
                </a:lnTo>
                <a:lnTo>
                  <a:pt x="294" y="6"/>
                </a:lnTo>
                <a:lnTo>
                  <a:pt x="298" y="11"/>
                </a:lnTo>
                <a:lnTo>
                  <a:pt x="303" y="21"/>
                </a:lnTo>
                <a:lnTo>
                  <a:pt x="303" y="26"/>
                </a:lnTo>
                <a:lnTo>
                  <a:pt x="304" y="35"/>
                </a:lnTo>
                <a:lnTo>
                  <a:pt x="306" y="39"/>
                </a:lnTo>
                <a:lnTo>
                  <a:pt x="306" y="51"/>
                </a:lnTo>
                <a:lnTo>
                  <a:pt x="307" y="63"/>
                </a:lnTo>
                <a:lnTo>
                  <a:pt x="309" y="68"/>
                </a:lnTo>
                <a:lnTo>
                  <a:pt x="309" y="80"/>
                </a:lnTo>
                <a:lnTo>
                  <a:pt x="309" y="84"/>
                </a:lnTo>
                <a:lnTo>
                  <a:pt x="309" y="93"/>
                </a:lnTo>
                <a:lnTo>
                  <a:pt x="310" y="99"/>
                </a:lnTo>
                <a:lnTo>
                  <a:pt x="312" y="104"/>
                </a:lnTo>
                <a:lnTo>
                  <a:pt x="313" y="108"/>
                </a:lnTo>
                <a:lnTo>
                  <a:pt x="316" y="114"/>
                </a:lnTo>
                <a:lnTo>
                  <a:pt x="321" y="117"/>
                </a:lnTo>
                <a:lnTo>
                  <a:pt x="331" y="123"/>
                </a:lnTo>
                <a:lnTo>
                  <a:pt x="343" y="129"/>
                </a:lnTo>
                <a:lnTo>
                  <a:pt x="348" y="132"/>
                </a:lnTo>
                <a:lnTo>
                  <a:pt x="352" y="135"/>
                </a:lnTo>
                <a:lnTo>
                  <a:pt x="357" y="137"/>
                </a:lnTo>
                <a:lnTo>
                  <a:pt x="369" y="140"/>
                </a:lnTo>
                <a:lnTo>
                  <a:pt x="379" y="143"/>
                </a:lnTo>
                <a:lnTo>
                  <a:pt x="394" y="144"/>
                </a:lnTo>
                <a:lnTo>
                  <a:pt x="400" y="147"/>
                </a:lnTo>
                <a:lnTo>
                  <a:pt x="409" y="150"/>
                </a:lnTo>
                <a:lnTo>
                  <a:pt x="420" y="150"/>
                </a:lnTo>
                <a:lnTo>
                  <a:pt x="424" y="150"/>
                </a:lnTo>
                <a:lnTo>
                  <a:pt x="436" y="153"/>
                </a:lnTo>
                <a:lnTo>
                  <a:pt x="445" y="153"/>
                </a:lnTo>
                <a:lnTo>
                  <a:pt x="451" y="155"/>
                </a:lnTo>
                <a:lnTo>
                  <a:pt x="463" y="156"/>
                </a:lnTo>
                <a:lnTo>
                  <a:pt x="481" y="156"/>
                </a:lnTo>
                <a:lnTo>
                  <a:pt x="493" y="159"/>
                </a:lnTo>
                <a:lnTo>
                  <a:pt x="499" y="161"/>
                </a:lnTo>
                <a:lnTo>
                  <a:pt x="511" y="162"/>
                </a:lnTo>
                <a:lnTo>
                  <a:pt x="517" y="162"/>
                </a:lnTo>
                <a:lnTo>
                  <a:pt x="526" y="164"/>
                </a:lnTo>
                <a:lnTo>
                  <a:pt x="531" y="165"/>
                </a:lnTo>
                <a:lnTo>
                  <a:pt x="543" y="165"/>
                </a:lnTo>
                <a:lnTo>
                  <a:pt x="547" y="167"/>
                </a:lnTo>
                <a:lnTo>
                  <a:pt x="553" y="167"/>
                </a:lnTo>
                <a:lnTo>
                  <a:pt x="576" y="179"/>
                </a:lnTo>
              </a:path>
            </a:pathLst>
          </a:custGeom>
          <a:noFill/>
          <a:ln w="25399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717" name="Rectangle 20"/>
          <p:cNvSpPr>
            <a:spLocks noChangeArrowheads="1"/>
          </p:cNvSpPr>
          <p:nvPr/>
        </p:nvSpPr>
        <p:spPr bwMode="auto">
          <a:xfrm>
            <a:off x="2828925" y="2930525"/>
            <a:ext cx="1020763" cy="360363"/>
          </a:xfrm>
          <a:prstGeom prst="rect">
            <a:avLst/>
          </a:prstGeom>
          <a:solidFill>
            <a:schemeClr val="bg1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8" name="Line 21"/>
          <p:cNvSpPr>
            <a:spLocks noChangeShapeType="1"/>
          </p:cNvSpPr>
          <p:nvPr/>
        </p:nvSpPr>
        <p:spPr bwMode="auto">
          <a:xfrm>
            <a:off x="2890838" y="2974975"/>
            <a:ext cx="0" cy="271463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19" name="Line 22"/>
          <p:cNvSpPr>
            <a:spLocks noChangeShapeType="1"/>
          </p:cNvSpPr>
          <p:nvPr/>
        </p:nvSpPr>
        <p:spPr bwMode="auto">
          <a:xfrm>
            <a:off x="2890838" y="3246438"/>
            <a:ext cx="896937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20" name="Line 23"/>
          <p:cNvSpPr>
            <a:spLocks noChangeShapeType="1"/>
          </p:cNvSpPr>
          <p:nvPr/>
        </p:nvSpPr>
        <p:spPr bwMode="auto">
          <a:xfrm>
            <a:off x="3340100" y="2813050"/>
            <a:ext cx="0" cy="107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21" name="Rectangle 24"/>
          <p:cNvSpPr>
            <a:spLocks noChangeArrowheads="1"/>
          </p:cNvSpPr>
          <p:nvPr/>
        </p:nvSpPr>
        <p:spPr bwMode="auto">
          <a:xfrm>
            <a:off x="4219575" y="2854325"/>
            <a:ext cx="21780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>
                <a:latin typeface="Times New Roman" pitchFamily="18" charset="0"/>
              </a:rPr>
              <a:t>Range compression</a:t>
            </a:r>
          </a:p>
        </p:txBody>
      </p:sp>
      <p:sp>
        <p:nvSpPr>
          <p:cNvPr id="29722" name="Arc 25"/>
          <p:cNvSpPr>
            <a:spLocks/>
          </p:cNvSpPr>
          <p:nvPr/>
        </p:nvSpPr>
        <p:spPr bwMode="auto">
          <a:xfrm>
            <a:off x="2892425" y="3084513"/>
            <a:ext cx="374650" cy="161925"/>
          </a:xfrm>
          <a:custGeom>
            <a:avLst/>
            <a:gdLst>
              <a:gd name="T0" fmla="*/ 0 w 21600"/>
              <a:gd name="T1" fmla="*/ 9099848 h 21600"/>
              <a:gd name="T2" fmla="*/ 112242220 w 21600"/>
              <a:gd name="T3" fmla="*/ 0 h 21600"/>
              <a:gd name="T4" fmla="*/ 112711851 w 21600"/>
              <a:gd name="T5" fmla="*/ 9099848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705"/>
                  <a:pt x="9615" y="49"/>
                  <a:pt x="21510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705"/>
                  <a:pt x="9615" y="49"/>
                  <a:pt x="21510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25399" cap="rnd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23" name="Line 26"/>
          <p:cNvSpPr>
            <a:spLocks noChangeShapeType="1"/>
          </p:cNvSpPr>
          <p:nvPr/>
        </p:nvSpPr>
        <p:spPr bwMode="auto">
          <a:xfrm>
            <a:off x="3265488" y="3082925"/>
            <a:ext cx="447675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24" name="Rectangle 27"/>
          <p:cNvSpPr>
            <a:spLocks noChangeArrowheads="1"/>
          </p:cNvSpPr>
          <p:nvPr/>
        </p:nvSpPr>
        <p:spPr bwMode="auto">
          <a:xfrm>
            <a:off x="3127375" y="3417888"/>
            <a:ext cx="423863" cy="306387"/>
          </a:xfrm>
          <a:prstGeom prst="rect">
            <a:avLst/>
          </a:prstGeom>
          <a:solidFill>
            <a:schemeClr val="bg1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25" name="Line 28"/>
          <p:cNvSpPr>
            <a:spLocks noChangeShapeType="1"/>
          </p:cNvSpPr>
          <p:nvPr/>
        </p:nvSpPr>
        <p:spPr bwMode="auto">
          <a:xfrm>
            <a:off x="3340100" y="3300413"/>
            <a:ext cx="0" cy="2159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26" name="Line 29"/>
          <p:cNvSpPr>
            <a:spLocks noChangeShapeType="1"/>
          </p:cNvSpPr>
          <p:nvPr/>
        </p:nvSpPr>
        <p:spPr bwMode="auto">
          <a:xfrm>
            <a:off x="3340100" y="3678238"/>
            <a:ext cx="0" cy="16351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27" name="Line 30"/>
          <p:cNvSpPr>
            <a:spLocks noChangeShapeType="1"/>
          </p:cNvSpPr>
          <p:nvPr/>
        </p:nvSpPr>
        <p:spPr bwMode="auto">
          <a:xfrm flipH="1">
            <a:off x="3340100" y="3516313"/>
            <a:ext cx="149225" cy="16192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28" name="Line 31"/>
          <p:cNvSpPr>
            <a:spLocks noChangeShapeType="1"/>
          </p:cNvSpPr>
          <p:nvPr/>
        </p:nvSpPr>
        <p:spPr bwMode="auto">
          <a:xfrm>
            <a:off x="2219325" y="3624263"/>
            <a:ext cx="747713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29" name="Rectangle 32"/>
          <p:cNvSpPr>
            <a:spLocks noChangeArrowheads="1"/>
          </p:cNvSpPr>
          <p:nvPr/>
        </p:nvSpPr>
        <p:spPr bwMode="auto">
          <a:xfrm>
            <a:off x="1905000" y="3276600"/>
            <a:ext cx="733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>
                <a:latin typeface="Times New Roman" pitchFamily="18" charset="0"/>
              </a:rPr>
              <a:t>clock</a:t>
            </a:r>
          </a:p>
        </p:txBody>
      </p:sp>
      <p:sp>
        <p:nvSpPr>
          <p:cNvPr id="29730" name="Rectangle 33"/>
          <p:cNvSpPr>
            <a:spLocks noChangeArrowheads="1"/>
          </p:cNvSpPr>
          <p:nvPr/>
        </p:nvSpPr>
        <p:spPr bwMode="auto">
          <a:xfrm>
            <a:off x="4219575" y="3352800"/>
            <a:ext cx="11557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>
                <a:latin typeface="Times New Roman" pitchFamily="18" charset="0"/>
              </a:rPr>
              <a:t>Sampling</a:t>
            </a:r>
          </a:p>
        </p:txBody>
      </p:sp>
      <p:sp>
        <p:nvSpPr>
          <p:cNvPr id="29731" name="Rectangle 34"/>
          <p:cNvSpPr>
            <a:spLocks noChangeArrowheads="1"/>
          </p:cNvSpPr>
          <p:nvPr/>
        </p:nvSpPr>
        <p:spPr bwMode="auto">
          <a:xfrm>
            <a:off x="2754313" y="3849688"/>
            <a:ext cx="1169987" cy="955675"/>
          </a:xfrm>
          <a:prstGeom prst="rect">
            <a:avLst/>
          </a:prstGeom>
          <a:solidFill>
            <a:srgbClr val="CBCBCB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2" name="Rectangle 35"/>
          <p:cNvSpPr>
            <a:spLocks noChangeArrowheads="1"/>
          </p:cNvSpPr>
          <p:nvPr/>
        </p:nvSpPr>
        <p:spPr bwMode="auto">
          <a:xfrm>
            <a:off x="2828925" y="3903663"/>
            <a:ext cx="1020763" cy="361950"/>
          </a:xfrm>
          <a:prstGeom prst="rect">
            <a:avLst/>
          </a:prstGeom>
          <a:solidFill>
            <a:schemeClr val="bg1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3" name="Line 36"/>
          <p:cNvSpPr>
            <a:spLocks noChangeShapeType="1"/>
          </p:cNvSpPr>
          <p:nvPr/>
        </p:nvSpPr>
        <p:spPr bwMode="auto">
          <a:xfrm>
            <a:off x="2890838" y="3949700"/>
            <a:ext cx="0" cy="269875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34" name="Line 37"/>
          <p:cNvSpPr>
            <a:spLocks noChangeShapeType="1"/>
          </p:cNvSpPr>
          <p:nvPr/>
        </p:nvSpPr>
        <p:spPr bwMode="auto">
          <a:xfrm>
            <a:off x="2890838" y="4219575"/>
            <a:ext cx="896937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35" name="Rectangle 38"/>
          <p:cNvSpPr>
            <a:spLocks noChangeArrowheads="1"/>
          </p:cNvSpPr>
          <p:nvPr/>
        </p:nvSpPr>
        <p:spPr bwMode="auto">
          <a:xfrm>
            <a:off x="2828925" y="4391025"/>
            <a:ext cx="1020763" cy="360363"/>
          </a:xfrm>
          <a:prstGeom prst="rect">
            <a:avLst/>
          </a:prstGeom>
          <a:solidFill>
            <a:schemeClr val="bg1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36" name="Line 39"/>
          <p:cNvSpPr>
            <a:spLocks noChangeShapeType="1"/>
          </p:cNvSpPr>
          <p:nvPr/>
        </p:nvSpPr>
        <p:spPr bwMode="auto">
          <a:xfrm>
            <a:off x="2890838" y="4437063"/>
            <a:ext cx="0" cy="269875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37" name="Line 40"/>
          <p:cNvSpPr>
            <a:spLocks noChangeShapeType="1"/>
          </p:cNvSpPr>
          <p:nvPr/>
        </p:nvSpPr>
        <p:spPr bwMode="auto">
          <a:xfrm>
            <a:off x="2890838" y="4706938"/>
            <a:ext cx="896937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38" name="Line 41"/>
          <p:cNvSpPr>
            <a:spLocks noChangeShapeType="1"/>
          </p:cNvSpPr>
          <p:nvPr/>
        </p:nvSpPr>
        <p:spPr bwMode="auto">
          <a:xfrm>
            <a:off x="3340100" y="4273550"/>
            <a:ext cx="0" cy="107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39" name="Line 42"/>
          <p:cNvSpPr>
            <a:spLocks noChangeShapeType="1"/>
          </p:cNvSpPr>
          <p:nvPr/>
        </p:nvSpPr>
        <p:spPr bwMode="auto">
          <a:xfrm>
            <a:off x="2967038" y="4165600"/>
            <a:ext cx="0" cy="539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40" name="Line 43"/>
          <p:cNvSpPr>
            <a:spLocks noChangeShapeType="1"/>
          </p:cNvSpPr>
          <p:nvPr/>
        </p:nvSpPr>
        <p:spPr bwMode="auto">
          <a:xfrm>
            <a:off x="3041650" y="4165600"/>
            <a:ext cx="0" cy="539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41" name="Line 44"/>
          <p:cNvSpPr>
            <a:spLocks noChangeShapeType="1"/>
          </p:cNvSpPr>
          <p:nvPr/>
        </p:nvSpPr>
        <p:spPr bwMode="auto">
          <a:xfrm>
            <a:off x="3116263" y="4111625"/>
            <a:ext cx="0" cy="107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42" name="Line 45"/>
          <p:cNvSpPr>
            <a:spLocks noChangeShapeType="1"/>
          </p:cNvSpPr>
          <p:nvPr/>
        </p:nvSpPr>
        <p:spPr bwMode="auto">
          <a:xfrm>
            <a:off x="3190875" y="4057650"/>
            <a:ext cx="0" cy="16192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43" name="Line 46"/>
          <p:cNvSpPr>
            <a:spLocks noChangeShapeType="1"/>
          </p:cNvSpPr>
          <p:nvPr/>
        </p:nvSpPr>
        <p:spPr bwMode="auto">
          <a:xfrm>
            <a:off x="3265488" y="4003675"/>
            <a:ext cx="0" cy="2159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44" name="Line 47"/>
          <p:cNvSpPr>
            <a:spLocks noChangeShapeType="1"/>
          </p:cNvSpPr>
          <p:nvPr/>
        </p:nvSpPr>
        <p:spPr bwMode="auto">
          <a:xfrm>
            <a:off x="3340100" y="4057650"/>
            <a:ext cx="0" cy="16192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45" name="Line 48"/>
          <p:cNvSpPr>
            <a:spLocks noChangeShapeType="1"/>
          </p:cNvSpPr>
          <p:nvPr/>
        </p:nvSpPr>
        <p:spPr bwMode="auto">
          <a:xfrm>
            <a:off x="3414713" y="4111625"/>
            <a:ext cx="0" cy="107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46" name="Line 49"/>
          <p:cNvSpPr>
            <a:spLocks noChangeShapeType="1"/>
          </p:cNvSpPr>
          <p:nvPr/>
        </p:nvSpPr>
        <p:spPr bwMode="auto">
          <a:xfrm>
            <a:off x="3489325" y="4165600"/>
            <a:ext cx="0" cy="539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47" name="Line 50"/>
          <p:cNvSpPr>
            <a:spLocks noChangeShapeType="1"/>
          </p:cNvSpPr>
          <p:nvPr/>
        </p:nvSpPr>
        <p:spPr bwMode="auto">
          <a:xfrm>
            <a:off x="3563938" y="4165600"/>
            <a:ext cx="0" cy="539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48" name="Line 51"/>
          <p:cNvSpPr>
            <a:spLocks noChangeShapeType="1"/>
          </p:cNvSpPr>
          <p:nvPr/>
        </p:nvSpPr>
        <p:spPr bwMode="auto">
          <a:xfrm>
            <a:off x="3638550" y="4165600"/>
            <a:ext cx="0" cy="539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49" name="Freeform 52"/>
          <p:cNvSpPr>
            <a:spLocks/>
          </p:cNvSpPr>
          <p:nvPr/>
        </p:nvSpPr>
        <p:spPr bwMode="auto">
          <a:xfrm>
            <a:off x="2890838" y="4451350"/>
            <a:ext cx="898525" cy="203200"/>
          </a:xfrm>
          <a:custGeom>
            <a:avLst/>
            <a:gdLst>
              <a:gd name="T0" fmla="*/ 29100063 w 577"/>
              <a:gd name="T1" fmla="*/ 216646193 h 180"/>
              <a:gd name="T2" fmla="*/ 89724793 w 577"/>
              <a:gd name="T3" fmla="*/ 220469738 h 180"/>
              <a:gd name="T4" fmla="*/ 140649518 w 577"/>
              <a:gd name="T5" fmla="*/ 221744253 h 180"/>
              <a:gd name="T6" fmla="*/ 184298816 w 577"/>
              <a:gd name="T7" fmla="*/ 224292155 h 180"/>
              <a:gd name="T8" fmla="*/ 249772812 w 577"/>
              <a:gd name="T9" fmla="*/ 224292155 h 180"/>
              <a:gd name="T10" fmla="*/ 283723650 w 577"/>
              <a:gd name="T11" fmla="*/ 224292155 h 180"/>
              <a:gd name="T12" fmla="*/ 327372949 w 577"/>
              <a:gd name="T13" fmla="*/ 221744253 h 180"/>
              <a:gd name="T14" fmla="*/ 358897615 w 577"/>
              <a:gd name="T15" fmla="*/ 217920708 h 180"/>
              <a:gd name="T16" fmla="*/ 387997666 w 577"/>
              <a:gd name="T17" fmla="*/ 212822647 h 180"/>
              <a:gd name="T18" fmla="*/ 431647062 w 577"/>
              <a:gd name="T19" fmla="*/ 201353140 h 180"/>
              <a:gd name="T20" fmla="*/ 446196309 w 577"/>
              <a:gd name="T21" fmla="*/ 189883633 h 180"/>
              <a:gd name="T22" fmla="*/ 460747113 w 577"/>
              <a:gd name="T23" fmla="*/ 175866224 h 180"/>
              <a:gd name="T24" fmla="*/ 482571762 w 577"/>
              <a:gd name="T25" fmla="*/ 149103664 h 180"/>
              <a:gd name="T26" fmla="*/ 497121009 w 577"/>
              <a:gd name="T27" fmla="*/ 136359607 h 180"/>
              <a:gd name="T28" fmla="*/ 516521043 w 577"/>
              <a:gd name="T29" fmla="*/ 114695107 h 180"/>
              <a:gd name="T30" fmla="*/ 533496463 w 577"/>
              <a:gd name="T31" fmla="*/ 84110131 h 180"/>
              <a:gd name="T32" fmla="*/ 548045710 w 577"/>
              <a:gd name="T33" fmla="*/ 59896584 h 180"/>
              <a:gd name="T34" fmla="*/ 569870359 w 577"/>
              <a:gd name="T35" fmla="*/ 29310470 h 180"/>
              <a:gd name="T36" fmla="*/ 591695008 w 577"/>
              <a:gd name="T37" fmla="*/ 7645964 h 180"/>
              <a:gd name="T38" fmla="*/ 618370444 w 577"/>
              <a:gd name="T39" fmla="*/ 0 h 180"/>
              <a:gd name="T40" fmla="*/ 664445915 w 577"/>
              <a:gd name="T41" fmla="*/ 0 h 180"/>
              <a:gd name="T42" fmla="*/ 698395196 w 577"/>
              <a:gd name="T43" fmla="*/ 3823546 h 180"/>
              <a:gd name="T44" fmla="*/ 722644460 w 577"/>
              <a:gd name="T45" fmla="*/ 14018542 h 180"/>
              <a:gd name="T46" fmla="*/ 734769092 w 577"/>
              <a:gd name="T47" fmla="*/ 33134015 h 180"/>
              <a:gd name="T48" fmla="*/ 742044494 w 577"/>
              <a:gd name="T49" fmla="*/ 49701592 h 180"/>
              <a:gd name="T50" fmla="*/ 744469109 w 577"/>
              <a:gd name="T51" fmla="*/ 80286586 h 180"/>
              <a:gd name="T52" fmla="*/ 749319896 w 577"/>
              <a:gd name="T53" fmla="*/ 101951085 h 180"/>
              <a:gd name="T54" fmla="*/ 749319896 w 577"/>
              <a:gd name="T55" fmla="*/ 118518653 h 180"/>
              <a:gd name="T56" fmla="*/ 756595298 w 577"/>
              <a:gd name="T57" fmla="*/ 132536061 h 180"/>
              <a:gd name="T58" fmla="*/ 766293758 w 577"/>
              <a:gd name="T59" fmla="*/ 145280084 h 180"/>
              <a:gd name="T60" fmla="*/ 802669211 w 577"/>
              <a:gd name="T61" fmla="*/ 156749626 h 180"/>
              <a:gd name="T62" fmla="*/ 843894089 w 577"/>
              <a:gd name="T63" fmla="*/ 168219134 h 180"/>
              <a:gd name="T64" fmla="*/ 865718738 w 577"/>
              <a:gd name="T65" fmla="*/ 174591709 h 180"/>
              <a:gd name="T66" fmla="*/ 919068054 w 577"/>
              <a:gd name="T67" fmla="*/ 182237671 h 180"/>
              <a:gd name="T68" fmla="*/ 969992754 w 577"/>
              <a:gd name="T69" fmla="*/ 187335731 h 180"/>
              <a:gd name="T70" fmla="*/ 1018492840 w 577"/>
              <a:gd name="T71" fmla="*/ 191158148 h 180"/>
              <a:gd name="T72" fmla="*/ 1057292908 w 577"/>
              <a:gd name="T73" fmla="*/ 194981693 h 180"/>
              <a:gd name="T74" fmla="*/ 1093666804 w 577"/>
              <a:gd name="T75" fmla="*/ 197530724 h 180"/>
              <a:gd name="T76" fmla="*/ 1166416154 w 577"/>
              <a:gd name="T77" fmla="*/ 198805239 h 180"/>
              <a:gd name="T78" fmla="*/ 1210065452 w 577"/>
              <a:gd name="T79" fmla="*/ 205176685 h 180"/>
              <a:gd name="T80" fmla="*/ 1253716307 w 577"/>
              <a:gd name="T81" fmla="*/ 206451201 h 180"/>
              <a:gd name="T82" fmla="*/ 1287665588 w 577"/>
              <a:gd name="T83" fmla="*/ 210274746 h 180"/>
              <a:gd name="T84" fmla="*/ 1326465657 w 577"/>
              <a:gd name="T85" fmla="*/ 212822647 h 180"/>
              <a:gd name="T86" fmla="*/ 1396790391 w 577"/>
              <a:gd name="T87" fmla="*/ 228115700 h 18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577"/>
              <a:gd name="T133" fmla="*/ 0 h 180"/>
              <a:gd name="T134" fmla="*/ 577 w 577"/>
              <a:gd name="T135" fmla="*/ 180 h 180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577" h="180">
                <a:moveTo>
                  <a:pt x="0" y="179"/>
                </a:moveTo>
                <a:lnTo>
                  <a:pt x="12" y="170"/>
                </a:lnTo>
                <a:lnTo>
                  <a:pt x="22" y="171"/>
                </a:lnTo>
                <a:lnTo>
                  <a:pt x="37" y="173"/>
                </a:lnTo>
                <a:lnTo>
                  <a:pt x="42" y="174"/>
                </a:lnTo>
                <a:lnTo>
                  <a:pt x="58" y="174"/>
                </a:lnTo>
                <a:lnTo>
                  <a:pt x="67" y="174"/>
                </a:lnTo>
                <a:lnTo>
                  <a:pt x="76" y="176"/>
                </a:lnTo>
                <a:lnTo>
                  <a:pt x="91" y="176"/>
                </a:lnTo>
                <a:lnTo>
                  <a:pt x="103" y="176"/>
                </a:lnTo>
                <a:lnTo>
                  <a:pt x="108" y="176"/>
                </a:lnTo>
                <a:lnTo>
                  <a:pt x="117" y="176"/>
                </a:lnTo>
                <a:lnTo>
                  <a:pt x="123" y="174"/>
                </a:lnTo>
                <a:lnTo>
                  <a:pt x="135" y="174"/>
                </a:lnTo>
                <a:lnTo>
                  <a:pt x="139" y="173"/>
                </a:lnTo>
                <a:lnTo>
                  <a:pt x="148" y="171"/>
                </a:lnTo>
                <a:lnTo>
                  <a:pt x="154" y="170"/>
                </a:lnTo>
                <a:lnTo>
                  <a:pt x="160" y="167"/>
                </a:lnTo>
                <a:lnTo>
                  <a:pt x="172" y="164"/>
                </a:lnTo>
                <a:lnTo>
                  <a:pt x="178" y="158"/>
                </a:lnTo>
                <a:lnTo>
                  <a:pt x="181" y="153"/>
                </a:lnTo>
                <a:lnTo>
                  <a:pt x="184" y="149"/>
                </a:lnTo>
                <a:lnTo>
                  <a:pt x="189" y="143"/>
                </a:lnTo>
                <a:lnTo>
                  <a:pt x="190" y="138"/>
                </a:lnTo>
                <a:lnTo>
                  <a:pt x="193" y="129"/>
                </a:lnTo>
                <a:lnTo>
                  <a:pt x="199" y="117"/>
                </a:lnTo>
                <a:lnTo>
                  <a:pt x="202" y="113"/>
                </a:lnTo>
                <a:lnTo>
                  <a:pt x="205" y="107"/>
                </a:lnTo>
                <a:lnTo>
                  <a:pt x="208" y="95"/>
                </a:lnTo>
                <a:lnTo>
                  <a:pt x="213" y="90"/>
                </a:lnTo>
                <a:lnTo>
                  <a:pt x="216" y="78"/>
                </a:lnTo>
                <a:lnTo>
                  <a:pt x="220" y="66"/>
                </a:lnTo>
                <a:lnTo>
                  <a:pt x="225" y="56"/>
                </a:lnTo>
                <a:lnTo>
                  <a:pt x="226" y="47"/>
                </a:lnTo>
                <a:lnTo>
                  <a:pt x="229" y="38"/>
                </a:lnTo>
                <a:lnTo>
                  <a:pt x="235" y="23"/>
                </a:lnTo>
                <a:lnTo>
                  <a:pt x="241" y="11"/>
                </a:lnTo>
                <a:lnTo>
                  <a:pt x="244" y="6"/>
                </a:lnTo>
                <a:lnTo>
                  <a:pt x="250" y="3"/>
                </a:lnTo>
                <a:lnTo>
                  <a:pt x="255" y="0"/>
                </a:lnTo>
                <a:lnTo>
                  <a:pt x="268" y="0"/>
                </a:lnTo>
                <a:lnTo>
                  <a:pt x="274" y="0"/>
                </a:lnTo>
                <a:lnTo>
                  <a:pt x="279" y="2"/>
                </a:lnTo>
                <a:lnTo>
                  <a:pt x="288" y="3"/>
                </a:lnTo>
                <a:lnTo>
                  <a:pt x="294" y="6"/>
                </a:lnTo>
                <a:lnTo>
                  <a:pt x="298" y="11"/>
                </a:lnTo>
                <a:lnTo>
                  <a:pt x="303" y="21"/>
                </a:lnTo>
                <a:lnTo>
                  <a:pt x="303" y="26"/>
                </a:lnTo>
                <a:lnTo>
                  <a:pt x="304" y="35"/>
                </a:lnTo>
                <a:lnTo>
                  <a:pt x="306" y="39"/>
                </a:lnTo>
                <a:lnTo>
                  <a:pt x="306" y="51"/>
                </a:lnTo>
                <a:lnTo>
                  <a:pt x="307" y="63"/>
                </a:lnTo>
                <a:lnTo>
                  <a:pt x="309" y="68"/>
                </a:lnTo>
                <a:lnTo>
                  <a:pt x="309" y="80"/>
                </a:lnTo>
                <a:lnTo>
                  <a:pt x="309" y="84"/>
                </a:lnTo>
                <a:lnTo>
                  <a:pt x="309" y="93"/>
                </a:lnTo>
                <a:lnTo>
                  <a:pt x="310" y="99"/>
                </a:lnTo>
                <a:lnTo>
                  <a:pt x="312" y="104"/>
                </a:lnTo>
                <a:lnTo>
                  <a:pt x="313" y="108"/>
                </a:lnTo>
                <a:lnTo>
                  <a:pt x="316" y="114"/>
                </a:lnTo>
                <a:lnTo>
                  <a:pt x="321" y="117"/>
                </a:lnTo>
                <a:lnTo>
                  <a:pt x="331" y="123"/>
                </a:lnTo>
                <a:lnTo>
                  <a:pt x="343" y="129"/>
                </a:lnTo>
                <a:lnTo>
                  <a:pt x="348" y="132"/>
                </a:lnTo>
                <a:lnTo>
                  <a:pt x="352" y="135"/>
                </a:lnTo>
                <a:lnTo>
                  <a:pt x="357" y="137"/>
                </a:lnTo>
                <a:lnTo>
                  <a:pt x="369" y="140"/>
                </a:lnTo>
                <a:lnTo>
                  <a:pt x="379" y="143"/>
                </a:lnTo>
                <a:lnTo>
                  <a:pt x="394" y="144"/>
                </a:lnTo>
                <a:lnTo>
                  <a:pt x="400" y="147"/>
                </a:lnTo>
                <a:lnTo>
                  <a:pt x="409" y="150"/>
                </a:lnTo>
                <a:lnTo>
                  <a:pt x="420" y="150"/>
                </a:lnTo>
                <a:lnTo>
                  <a:pt x="424" y="150"/>
                </a:lnTo>
                <a:lnTo>
                  <a:pt x="436" y="153"/>
                </a:lnTo>
                <a:lnTo>
                  <a:pt x="445" y="153"/>
                </a:lnTo>
                <a:lnTo>
                  <a:pt x="451" y="155"/>
                </a:lnTo>
                <a:lnTo>
                  <a:pt x="463" y="156"/>
                </a:lnTo>
                <a:lnTo>
                  <a:pt x="481" y="156"/>
                </a:lnTo>
                <a:lnTo>
                  <a:pt x="493" y="159"/>
                </a:lnTo>
                <a:lnTo>
                  <a:pt x="499" y="161"/>
                </a:lnTo>
                <a:lnTo>
                  <a:pt x="511" y="162"/>
                </a:lnTo>
                <a:lnTo>
                  <a:pt x="517" y="162"/>
                </a:lnTo>
                <a:lnTo>
                  <a:pt x="526" y="164"/>
                </a:lnTo>
                <a:lnTo>
                  <a:pt x="531" y="165"/>
                </a:lnTo>
                <a:lnTo>
                  <a:pt x="543" y="165"/>
                </a:lnTo>
                <a:lnTo>
                  <a:pt x="547" y="167"/>
                </a:lnTo>
                <a:lnTo>
                  <a:pt x="553" y="167"/>
                </a:lnTo>
                <a:lnTo>
                  <a:pt x="576" y="179"/>
                </a:lnTo>
              </a:path>
            </a:pathLst>
          </a:custGeom>
          <a:noFill/>
          <a:ln w="25399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750" name="Line 53"/>
          <p:cNvSpPr>
            <a:spLocks noChangeShapeType="1"/>
          </p:cNvSpPr>
          <p:nvPr/>
        </p:nvSpPr>
        <p:spPr bwMode="auto">
          <a:xfrm>
            <a:off x="2890838" y="4598988"/>
            <a:ext cx="896937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51" name="Rectangle 54"/>
          <p:cNvSpPr>
            <a:spLocks noChangeArrowheads="1"/>
          </p:cNvSpPr>
          <p:nvPr/>
        </p:nvSpPr>
        <p:spPr bwMode="auto">
          <a:xfrm>
            <a:off x="4219575" y="3841750"/>
            <a:ext cx="14414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>
                <a:latin typeface="Times New Roman" pitchFamily="18" charset="0"/>
              </a:rPr>
              <a:t>Digital filter</a:t>
            </a:r>
          </a:p>
        </p:txBody>
      </p:sp>
      <p:sp>
        <p:nvSpPr>
          <p:cNvPr id="29752" name="Rectangle 55"/>
          <p:cNvSpPr>
            <a:spLocks noChangeArrowheads="1"/>
          </p:cNvSpPr>
          <p:nvPr/>
        </p:nvSpPr>
        <p:spPr bwMode="auto">
          <a:xfrm>
            <a:off x="4219575" y="4327525"/>
            <a:ext cx="19240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>
                <a:latin typeface="Times New Roman" pitchFamily="18" charset="0"/>
              </a:rPr>
              <a:t>Zero suppression</a:t>
            </a:r>
          </a:p>
        </p:txBody>
      </p:sp>
      <p:sp>
        <p:nvSpPr>
          <p:cNvPr id="29753" name="Rectangle 56"/>
          <p:cNvSpPr>
            <a:spLocks noChangeArrowheads="1"/>
          </p:cNvSpPr>
          <p:nvPr/>
        </p:nvSpPr>
        <p:spPr bwMode="auto">
          <a:xfrm>
            <a:off x="3052763" y="4932363"/>
            <a:ext cx="573087" cy="307975"/>
          </a:xfrm>
          <a:prstGeom prst="rect">
            <a:avLst/>
          </a:prstGeom>
          <a:solidFill>
            <a:srgbClr val="CCFF66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4" name="Line 57"/>
          <p:cNvSpPr>
            <a:spLocks noChangeShapeType="1"/>
          </p:cNvSpPr>
          <p:nvPr/>
        </p:nvSpPr>
        <p:spPr bwMode="auto">
          <a:xfrm>
            <a:off x="3340100" y="4814888"/>
            <a:ext cx="0" cy="107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55" name="Rectangle 58"/>
          <p:cNvSpPr>
            <a:spLocks noChangeArrowheads="1"/>
          </p:cNvSpPr>
          <p:nvPr/>
        </p:nvSpPr>
        <p:spPr bwMode="auto">
          <a:xfrm>
            <a:off x="2828925" y="5365750"/>
            <a:ext cx="1020763" cy="361950"/>
          </a:xfrm>
          <a:prstGeom prst="rect">
            <a:avLst/>
          </a:prstGeom>
          <a:solidFill>
            <a:schemeClr val="bg1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56" name="Line 59"/>
          <p:cNvSpPr>
            <a:spLocks noChangeShapeType="1"/>
          </p:cNvSpPr>
          <p:nvPr/>
        </p:nvSpPr>
        <p:spPr bwMode="auto">
          <a:xfrm>
            <a:off x="2890838" y="5411788"/>
            <a:ext cx="0" cy="269875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57" name="Line 60"/>
          <p:cNvSpPr>
            <a:spLocks noChangeShapeType="1"/>
          </p:cNvSpPr>
          <p:nvPr/>
        </p:nvSpPr>
        <p:spPr bwMode="auto">
          <a:xfrm>
            <a:off x="2890838" y="5681663"/>
            <a:ext cx="896937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58" name="Freeform 61"/>
          <p:cNvSpPr>
            <a:spLocks/>
          </p:cNvSpPr>
          <p:nvPr/>
        </p:nvSpPr>
        <p:spPr bwMode="auto">
          <a:xfrm>
            <a:off x="2890838" y="5426075"/>
            <a:ext cx="898525" cy="203200"/>
          </a:xfrm>
          <a:custGeom>
            <a:avLst/>
            <a:gdLst>
              <a:gd name="T0" fmla="*/ 29100063 w 577"/>
              <a:gd name="T1" fmla="*/ 216646193 h 180"/>
              <a:gd name="T2" fmla="*/ 89724793 w 577"/>
              <a:gd name="T3" fmla="*/ 220469738 h 180"/>
              <a:gd name="T4" fmla="*/ 140649518 w 577"/>
              <a:gd name="T5" fmla="*/ 221744253 h 180"/>
              <a:gd name="T6" fmla="*/ 184298816 w 577"/>
              <a:gd name="T7" fmla="*/ 224292155 h 180"/>
              <a:gd name="T8" fmla="*/ 249772812 w 577"/>
              <a:gd name="T9" fmla="*/ 224292155 h 180"/>
              <a:gd name="T10" fmla="*/ 283723650 w 577"/>
              <a:gd name="T11" fmla="*/ 224292155 h 180"/>
              <a:gd name="T12" fmla="*/ 327372949 w 577"/>
              <a:gd name="T13" fmla="*/ 221744253 h 180"/>
              <a:gd name="T14" fmla="*/ 358897615 w 577"/>
              <a:gd name="T15" fmla="*/ 217920708 h 180"/>
              <a:gd name="T16" fmla="*/ 387997666 w 577"/>
              <a:gd name="T17" fmla="*/ 212822647 h 180"/>
              <a:gd name="T18" fmla="*/ 431647062 w 577"/>
              <a:gd name="T19" fmla="*/ 201353140 h 180"/>
              <a:gd name="T20" fmla="*/ 446196309 w 577"/>
              <a:gd name="T21" fmla="*/ 189883633 h 180"/>
              <a:gd name="T22" fmla="*/ 460747113 w 577"/>
              <a:gd name="T23" fmla="*/ 175866224 h 180"/>
              <a:gd name="T24" fmla="*/ 482571762 w 577"/>
              <a:gd name="T25" fmla="*/ 149103664 h 180"/>
              <a:gd name="T26" fmla="*/ 497121009 w 577"/>
              <a:gd name="T27" fmla="*/ 136359607 h 180"/>
              <a:gd name="T28" fmla="*/ 516521043 w 577"/>
              <a:gd name="T29" fmla="*/ 114695107 h 180"/>
              <a:gd name="T30" fmla="*/ 533496463 w 577"/>
              <a:gd name="T31" fmla="*/ 84110131 h 180"/>
              <a:gd name="T32" fmla="*/ 548045710 w 577"/>
              <a:gd name="T33" fmla="*/ 59896584 h 180"/>
              <a:gd name="T34" fmla="*/ 569870359 w 577"/>
              <a:gd name="T35" fmla="*/ 29310470 h 180"/>
              <a:gd name="T36" fmla="*/ 591695008 w 577"/>
              <a:gd name="T37" fmla="*/ 7645964 h 180"/>
              <a:gd name="T38" fmla="*/ 618370444 w 577"/>
              <a:gd name="T39" fmla="*/ 0 h 180"/>
              <a:gd name="T40" fmla="*/ 664445915 w 577"/>
              <a:gd name="T41" fmla="*/ 0 h 180"/>
              <a:gd name="T42" fmla="*/ 698395196 w 577"/>
              <a:gd name="T43" fmla="*/ 3823546 h 180"/>
              <a:gd name="T44" fmla="*/ 722644460 w 577"/>
              <a:gd name="T45" fmla="*/ 14018542 h 180"/>
              <a:gd name="T46" fmla="*/ 734769092 w 577"/>
              <a:gd name="T47" fmla="*/ 33134015 h 180"/>
              <a:gd name="T48" fmla="*/ 742044494 w 577"/>
              <a:gd name="T49" fmla="*/ 49701592 h 180"/>
              <a:gd name="T50" fmla="*/ 744469109 w 577"/>
              <a:gd name="T51" fmla="*/ 80286586 h 180"/>
              <a:gd name="T52" fmla="*/ 749319896 w 577"/>
              <a:gd name="T53" fmla="*/ 101951085 h 180"/>
              <a:gd name="T54" fmla="*/ 749319896 w 577"/>
              <a:gd name="T55" fmla="*/ 118518653 h 180"/>
              <a:gd name="T56" fmla="*/ 756595298 w 577"/>
              <a:gd name="T57" fmla="*/ 132536061 h 180"/>
              <a:gd name="T58" fmla="*/ 766293758 w 577"/>
              <a:gd name="T59" fmla="*/ 145280084 h 180"/>
              <a:gd name="T60" fmla="*/ 802669211 w 577"/>
              <a:gd name="T61" fmla="*/ 156749626 h 180"/>
              <a:gd name="T62" fmla="*/ 843894089 w 577"/>
              <a:gd name="T63" fmla="*/ 168219134 h 180"/>
              <a:gd name="T64" fmla="*/ 865718738 w 577"/>
              <a:gd name="T65" fmla="*/ 174591709 h 180"/>
              <a:gd name="T66" fmla="*/ 919068054 w 577"/>
              <a:gd name="T67" fmla="*/ 182237671 h 180"/>
              <a:gd name="T68" fmla="*/ 969992754 w 577"/>
              <a:gd name="T69" fmla="*/ 187335731 h 180"/>
              <a:gd name="T70" fmla="*/ 1018492840 w 577"/>
              <a:gd name="T71" fmla="*/ 191158148 h 180"/>
              <a:gd name="T72" fmla="*/ 1057292908 w 577"/>
              <a:gd name="T73" fmla="*/ 194981693 h 180"/>
              <a:gd name="T74" fmla="*/ 1093666804 w 577"/>
              <a:gd name="T75" fmla="*/ 197530724 h 180"/>
              <a:gd name="T76" fmla="*/ 1166416154 w 577"/>
              <a:gd name="T77" fmla="*/ 198805239 h 180"/>
              <a:gd name="T78" fmla="*/ 1210065452 w 577"/>
              <a:gd name="T79" fmla="*/ 205176685 h 180"/>
              <a:gd name="T80" fmla="*/ 1253716307 w 577"/>
              <a:gd name="T81" fmla="*/ 206451201 h 180"/>
              <a:gd name="T82" fmla="*/ 1287665588 w 577"/>
              <a:gd name="T83" fmla="*/ 210274746 h 180"/>
              <a:gd name="T84" fmla="*/ 1326465657 w 577"/>
              <a:gd name="T85" fmla="*/ 212822647 h 180"/>
              <a:gd name="T86" fmla="*/ 1396790391 w 577"/>
              <a:gd name="T87" fmla="*/ 228115700 h 18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577"/>
              <a:gd name="T133" fmla="*/ 0 h 180"/>
              <a:gd name="T134" fmla="*/ 577 w 577"/>
              <a:gd name="T135" fmla="*/ 180 h 180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577" h="180">
                <a:moveTo>
                  <a:pt x="0" y="179"/>
                </a:moveTo>
                <a:lnTo>
                  <a:pt x="12" y="170"/>
                </a:lnTo>
                <a:lnTo>
                  <a:pt x="22" y="171"/>
                </a:lnTo>
                <a:lnTo>
                  <a:pt x="37" y="173"/>
                </a:lnTo>
                <a:lnTo>
                  <a:pt x="42" y="174"/>
                </a:lnTo>
                <a:lnTo>
                  <a:pt x="58" y="174"/>
                </a:lnTo>
                <a:lnTo>
                  <a:pt x="67" y="174"/>
                </a:lnTo>
                <a:lnTo>
                  <a:pt x="76" y="176"/>
                </a:lnTo>
                <a:lnTo>
                  <a:pt x="91" y="176"/>
                </a:lnTo>
                <a:lnTo>
                  <a:pt x="103" y="176"/>
                </a:lnTo>
                <a:lnTo>
                  <a:pt x="108" y="176"/>
                </a:lnTo>
                <a:lnTo>
                  <a:pt x="117" y="176"/>
                </a:lnTo>
                <a:lnTo>
                  <a:pt x="123" y="174"/>
                </a:lnTo>
                <a:lnTo>
                  <a:pt x="135" y="174"/>
                </a:lnTo>
                <a:lnTo>
                  <a:pt x="139" y="173"/>
                </a:lnTo>
                <a:lnTo>
                  <a:pt x="148" y="171"/>
                </a:lnTo>
                <a:lnTo>
                  <a:pt x="154" y="170"/>
                </a:lnTo>
                <a:lnTo>
                  <a:pt x="160" y="167"/>
                </a:lnTo>
                <a:lnTo>
                  <a:pt x="172" y="164"/>
                </a:lnTo>
                <a:lnTo>
                  <a:pt x="178" y="158"/>
                </a:lnTo>
                <a:lnTo>
                  <a:pt x="181" y="153"/>
                </a:lnTo>
                <a:lnTo>
                  <a:pt x="184" y="149"/>
                </a:lnTo>
                <a:lnTo>
                  <a:pt x="189" y="143"/>
                </a:lnTo>
                <a:lnTo>
                  <a:pt x="190" y="138"/>
                </a:lnTo>
                <a:lnTo>
                  <a:pt x="193" y="129"/>
                </a:lnTo>
                <a:lnTo>
                  <a:pt x="199" y="117"/>
                </a:lnTo>
                <a:lnTo>
                  <a:pt x="202" y="113"/>
                </a:lnTo>
                <a:lnTo>
                  <a:pt x="205" y="107"/>
                </a:lnTo>
                <a:lnTo>
                  <a:pt x="208" y="95"/>
                </a:lnTo>
                <a:lnTo>
                  <a:pt x="213" y="90"/>
                </a:lnTo>
                <a:lnTo>
                  <a:pt x="216" y="78"/>
                </a:lnTo>
                <a:lnTo>
                  <a:pt x="220" y="66"/>
                </a:lnTo>
                <a:lnTo>
                  <a:pt x="225" y="56"/>
                </a:lnTo>
                <a:lnTo>
                  <a:pt x="226" y="47"/>
                </a:lnTo>
                <a:lnTo>
                  <a:pt x="229" y="38"/>
                </a:lnTo>
                <a:lnTo>
                  <a:pt x="235" y="23"/>
                </a:lnTo>
                <a:lnTo>
                  <a:pt x="241" y="11"/>
                </a:lnTo>
                <a:lnTo>
                  <a:pt x="244" y="6"/>
                </a:lnTo>
                <a:lnTo>
                  <a:pt x="250" y="3"/>
                </a:lnTo>
                <a:lnTo>
                  <a:pt x="255" y="0"/>
                </a:lnTo>
                <a:lnTo>
                  <a:pt x="268" y="0"/>
                </a:lnTo>
                <a:lnTo>
                  <a:pt x="274" y="0"/>
                </a:lnTo>
                <a:lnTo>
                  <a:pt x="279" y="2"/>
                </a:lnTo>
                <a:lnTo>
                  <a:pt x="288" y="3"/>
                </a:lnTo>
                <a:lnTo>
                  <a:pt x="294" y="6"/>
                </a:lnTo>
                <a:lnTo>
                  <a:pt x="298" y="11"/>
                </a:lnTo>
                <a:lnTo>
                  <a:pt x="303" y="21"/>
                </a:lnTo>
                <a:lnTo>
                  <a:pt x="303" y="26"/>
                </a:lnTo>
                <a:lnTo>
                  <a:pt x="304" y="35"/>
                </a:lnTo>
                <a:lnTo>
                  <a:pt x="306" y="39"/>
                </a:lnTo>
                <a:lnTo>
                  <a:pt x="306" y="51"/>
                </a:lnTo>
                <a:lnTo>
                  <a:pt x="307" y="63"/>
                </a:lnTo>
                <a:lnTo>
                  <a:pt x="309" y="68"/>
                </a:lnTo>
                <a:lnTo>
                  <a:pt x="309" y="80"/>
                </a:lnTo>
                <a:lnTo>
                  <a:pt x="309" y="84"/>
                </a:lnTo>
                <a:lnTo>
                  <a:pt x="309" y="93"/>
                </a:lnTo>
                <a:lnTo>
                  <a:pt x="310" y="99"/>
                </a:lnTo>
                <a:lnTo>
                  <a:pt x="312" y="104"/>
                </a:lnTo>
                <a:lnTo>
                  <a:pt x="313" y="108"/>
                </a:lnTo>
                <a:lnTo>
                  <a:pt x="316" y="114"/>
                </a:lnTo>
                <a:lnTo>
                  <a:pt x="321" y="117"/>
                </a:lnTo>
                <a:lnTo>
                  <a:pt x="331" y="123"/>
                </a:lnTo>
                <a:lnTo>
                  <a:pt x="343" y="129"/>
                </a:lnTo>
                <a:lnTo>
                  <a:pt x="348" y="132"/>
                </a:lnTo>
                <a:lnTo>
                  <a:pt x="352" y="135"/>
                </a:lnTo>
                <a:lnTo>
                  <a:pt x="357" y="137"/>
                </a:lnTo>
                <a:lnTo>
                  <a:pt x="369" y="140"/>
                </a:lnTo>
                <a:lnTo>
                  <a:pt x="379" y="143"/>
                </a:lnTo>
                <a:lnTo>
                  <a:pt x="394" y="144"/>
                </a:lnTo>
                <a:lnTo>
                  <a:pt x="400" y="147"/>
                </a:lnTo>
                <a:lnTo>
                  <a:pt x="409" y="150"/>
                </a:lnTo>
                <a:lnTo>
                  <a:pt x="420" y="150"/>
                </a:lnTo>
                <a:lnTo>
                  <a:pt x="424" y="150"/>
                </a:lnTo>
                <a:lnTo>
                  <a:pt x="436" y="153"/>
                </a:lnTo>
                <a:lnTo>
                  <a:pt x="445" y="153"/>
                </a:lnTo>
                <a:lnTo>
                  <a:pt x="451" y="155"/>
                </a:lnTo>
                <a:lnTo>
                  <a:pt x="463" y="156"/>
                </a:lnTo>
                <a:lnTo>
                  <a:pt x="481" y="156"/>
                </a:lnTo>
                <a:lnTo>
                  <a:pt x="493" y="159"/>
                </a:lnTo>
                <a:lnTo>
                  <a:pt x="499" y="161"/>
                </a:lnTo>
                <a:lnTo>
                  <a:pt x="511" y="162"/>
                </a:lnTo>
                <a:lnTo>
                  <a:pt x="517" y="162"/>
                </a:lnTo>
                <a:lnTo>
                  <a:pt x="526" y="164"/>
                </a:lnTo>
                <a:lnTo>
                  <a:pt x="531" y="165"/>
                </a:lnTo>
                <a:lnTo>
                  <a:pt x="543" y="165"/>
                </a:lnTo>
                <a:lnTo>
                  <a:pt x="547" y="167"/>
                </a:lnTo>
                <a:lnTo>
                  <a:pt x="553" y="167"/>
                </a:lnTo>
                <a:lnTo>
                  <a:pt x="576" y="179"/>
                </a:lnTo>
              </a:path>
            </a:pathLst>
          </a:custGeom>
          <a:noFill/>
          <a:ln w="25399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759" name="Line 62"/>
          <p:cNvSpPr>
            <a:spLocks noChangeShapeType="1"/>
          </p:cNvSpPr>
          <p:nvPr/>
        </p:nvSpPr>
        <p:spPr bwMode="auto">
          <a:xfrm>
            <a:off x="3340100" y="5249863"/>
            <a:ext cx="0" cy="107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60" name="Line 63"/>
          <p:cNvSpPr>
            <a:spLocks noChangeShapeType="1"/>
          </p:cNvSpPr>
          <p:nvPr/>
        </p:nvSpPr>
        <p:spPr bwMode="auto">
          <a:xfrm>
            <a:off x="3041650" y="5032375"/>
            <a:ext cx="5969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61" name="Line 64"/>
          <p:cNvSpPr>
            <a:spLocks noChangeShapeType="1"/>
          </p:cNvSpPr>
          <p:nvPr/>
        </p:nvSpPr>
        <p:spPr bwMode="auto">
          <a:xfrm>
            <a:off x="3041650" y="5140325"/>
            <a:ext cx="5969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62" name="Line 65"/>
          <p:cNvSpPr>
            <a:spLocks noChangeShapeType="1"/>
          </p:cNvSpPr>
          <p:nvPr/>
        </p:nvSpPr>
        <p:spPr bwMode="auto">
          <a:xfrm>
            <a:off x="3041650" y="5249863"/>
            <a:ext cx="5969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63" name="Rectangle 66"/>
          <p:cNvSpPr>
            <a:spLocks noChangeArrowheads="1"/>
          </p:cNvSpPr>
          <p:nvPr/>
        </p:nvSpPr>
        <p:spPr bwMode="auto">
          <a:xfrm>
            <a:off x="4219575" y="4865688"/>
            <a:ext cx="10144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>
                <a:latin typeface="Times New Roman" pitchFamily="18" charset="0"/>
              </a:rPr>
              <a:t>Pipeline</a:t>
            </a:r>
          </a:p>
        </p:txBody>
      </p:sp>
      <p:sp>
        <p:nvSpPr>
          <p:cNvPr id="29764" name="Line 67"/>
          <p:cNvSpPr>
            <a:spLocks noChangeShapeType="1"/>
          </p:cNvSpPr>
          <p:nvPr/>
        </p:nvSpPr>
        <p:spPr bwMode="auto">
          <a:xfrm>
            <a:off x="3311525" y="5432425"/>
            <a:ext cx="0" cy="242888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65" name="Line 68"/>
          <p:cNvSpPr>
            <a:spLocks noChangeShapeType="1"/>
          </p:cNvSpPr>
          <p:nvPr/>
        </p:nvSpPr>
        <p:spPr bwMode="auto">
          <a:xfrm flipV="1">
            <a:off x="2914650" y="5549900"/>
            <a:ext cx="396875" cy="3175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66" name="Rectangle 69"/>
          <p:cNvSpPr>
            <a:spLocks noChangeArrowheads="1"/>
          </p:cNvSpPr>
          <p:nvPr/>
        </p:nvSpPr>
        <p:spPr bwMode="auto">
          <a:xfrm>
            <a:off x="3052763" y="5853113"/>
            <a:ext cx="573087" cy="306387"/>
          </a:xfrm>
          <a:prstGeom prst="rect">
            <a:avLst/>
          </a:prstGeom>
          <a:solidFill>
            <a:srgbClr val="CCFF66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7" name="Rectangle 70"/>
          <p:cNvSpPr>
            <a:spLocks noChangeArrowheads="1"/>
          </p:cNvSpPr>
          <p:nvPr/>
        </p:nvSpPr>
        <p:spPr bwMode="auto">
          <a:xfrm>
            <a:off x="2828925" y="6286500"/>
            <a:ext cx="1020763" cy="198438"/>
          </a:xfrm>
          <a:prstGeom prst="rect">
            <a:avLst/>
          </a:prstGeom>
          <a:solidFill>
            <a:srgbClr val="FFCC99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68" name="Line 71"/>
          <p:cNvSpPr>
            <a:spLocks noChangeShapeType="1"/>
          </p:cNvSpPr>
          <p:nvPr/>
        </p:nvSpPr>
        <p:spPr bwMode="auto">
          <a:xfrm>
            <a:off x="3340100" y="6169025"/>
            <a:ext cx="0" cy="107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69" name="Line 72"/>
          <p:cNvSpPr>
            <a:spLocks noChangeShapeType="1"/>
          </p:cNvSpPr>
          <p:nvPr/>
        </p:nvSpPr>
        <p:spPr bwMode="auto">
          <a:xfrm>
            <a:off x="3041650" y="5953125"/>
            <a:ext cx="5969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70" name="Line 73"/>
          <p:cNvSpPr>
            <a:spLocks noChangeShapeType="1"/>
          </p:cNvSpPr>
          <p:nvPr/>
        </p:nvSpPr>
        <p:spPr bwMode="auto">
          <a:xfrm>
            <a:off x="3041650" y="6061075"/>
            <a:ext cx="5969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71" name="Line 74"/>
          <p:cNvSpPr>
            <a:spLocks noChangeShapeType="1"/>
          </p:cNvSpPr>
          <p:nvPr/>
        </p:nvSpPr>
        <p:spPr bwMode="auto">
          <a:xfrm>
            <a:off x="3041650" y="6169025"/>
            <a:ext cx="5969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72" name="Line 75"/>
          <p:cNvSpPr>
            <a:spLocks noChangeShapeType="1"/>
          </p:cNvSpPr>
          <p:nvPr/>
        </p:nvSpPr>
        <p:spPr bwMode="auto">
          <a:xfrm>
            <a:off x="3340100" y="5735638"/>
            <a:ext cx="0" cy="109537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73" name="Rectangle 76"/>
          <p:cNvSpPr>
            <a:spLocks noChangeArrowheads="1"/>
          </p:cNvSpPr>
          <p:nvPr/>
        </p:nvSpPr>
        <p:spPr bwMode="auto">
          <a:xfrm>
            <a:off x="4221163" y="6167438"/>
            <a:ext cx="20859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>
                <a:latin typeface="Times New Roman" pitchFamily="18" charset="0"/>
              </a:rPr>
              <a:t>Format &amp; Readout</a:t>
            </a:r>
          </a:p>
        </p:txBody>
      </p:sp>
      <p:sp>
        <p:nvSpPr>
          <p:cNvPr id="29774" name="Rectangle 77"/>
          <p:cNvSpPr>
            <a:spLocks noChangeArrowheads="1"/>
          </p:cNvSpPr>
          <p:nvPr/>
        </p:nvSpPr>
        <p:spPr bwMode="auto">
          <a:xfrm>
            <a:off x="4221163" y="5734050"/>
            <a:ext cx="8461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>
                <a:latin typeface="Times New Roman" pitchFamily="18" charset="0"/>
              </a:rPr>
              <a:t>Buffer</a:t>
            </a:r>
          </a:p>
        </p:txBody>
      </p:sp>
      <p:sp>
        <p:nvSpPr>
          <p:cNvPr id="29775" name="Rectangle 78"/>
          <p:cNvSpPr>
            <a:spLocks noChangeArrowheads="1"/>
          </p:cNvSpPr>
          <p:nvPr/>
        </p:nvSpPr>
        <p:spPr bwMode="auto">
          <a:xfrm>
            <a:off x="4221163" y="5302250"/>
            <a:ext cx="20208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>
                <a:latin typeface="Times New Roman" pitchFamily="18" charset="0"/>
              </a:rPr>
              <a:t>Feature extraction</a:t>
            </a:r>
          </a:p>
        </p:txBody>
      </p:sp>
      <p:sp>
        <p:nvSpPr>
          <p:cNvPr id="29776" name="Rectangle 79"/>
          <p:cNvSpPr>
            <a:spLocks noChangeArrowheads="1"/>
          </p:cNvSpPr>
          <p:nvPr/>
        </p:nvSpPr>
        <p:spPr bwMode="auto">
          <a:xfrm>
            <a:off x="4221163" y="1066800"/>
            <a:ext cx="1057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>
                <a:latin typeface="Times New Roman" pitchFamily="18" charset="0"/>
              </a:rPr>
              <a:t>Detector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80CF61-0893-4F7F-B6B9-C6C058F89047}" type="slidenum">
              <a:rPr lang="en-US"/>
              <a:pPr>
                <a:defRPr/>
              </a:pPr>
              <a:t>27</a:t>
            </a:fld>
            <a:endParaRPr lang="en-US" sz="2000" b="1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DAQ Readout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Event-data are now digitized, pre-processed and tagged with a unique, monotonically increasing number </a:t>
            </a:r>
          </a:p>
          <a:p>
            <a:pPr eaLnBrk="1" hangingPunct="1"/>
            <a:r>
              <a:rPr lang="en-US" smtClean="0"/>
              <a:t>But distributed over many </a:t>
            </a:r>
            <a:r>
              <a:rPr lang="en-US" i="1" smtClean="0"/>
              <a:t>read-out boards</a:t>
            </a:r>
            <a:r>
              <a:rPr lang="en-US" smtClean="0"/>
              <a:t> (“sources”)</a:t>
            </a:r>
          </a:p>
          <a:p>
            <a:pPr eaLnBrk="1" hangingPunct="1"/>
            <a:r>
              <a:rPr lang="en-US" smtClean="0"/>
              <a:t>For the next stage of selection, or even simply to write it to tape we have to get the pieces together: </a:t>
            </a:r>
            <a:br>
              <a:rPr lang="en-US" smtClean="0"/>
            </a:br>
            <a:r>
              <a:rPr lang="en-US" smtClean="0"/>
              <a:t>Event Building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80AFD4-EB9A-4345-97E2-A14F07F94B3C}" type="slidenum">
              <a:rPr lang="en-US"/>
              <a:pPr>
                <a:defRPr/>
              </a:pPr>
              <a:t>28</a:t>
            </a:fld>
            <a:endParaRPr lang="en-US" sz="2000" b="1"/>
          </a:p>
        </p:txBody>
      </p:sp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5184775" y="4630738"/>
            <a:ext cx="1203325" cy="203200"/>
          </a:xfrm>
          <a:prstGeom prst="rect">
            <a:avLst/>
          </a:prstGeom>
          <a:solidFill>
            <a:schemeClr val="accent1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8" name="Rectangle 3"/>
          <p:cNvSpPr>
            <a:spLocks noChangeArrowheads="1"/>
          </p:cNvSpPr>
          <p:nvPr/>
        </p:nvSpPr>
        <p:spPr bwMode="auto">
          <a:xfrm>
            <a:off x="4778375" y="2890838"/>
            <a:ext cx="390525" cy="42862"/>
          </a:xfrm>
          <a:prstGeom prst="rect">
            <a:avLst/>
          </a:prstGeom>
          <a:solidFill>
            <a:schemeClr val="accent1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5286375" y="2784475"/>
            <a:ext cx="390525" cy="149225"/>
          </a:xfrm>
          <a:prstGeom prst="rect">
            <a:avLst/>
          </a:prstGeom>
          <a:solidFill>
            <a:schemeClr val="accent1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0" name="Rectangle 5"/>
          <p:cNvSpPr>
            <a:spLocks noChangeArrowheads="1"/>
          </p:cNvSpPr>
          <p:nvPr/>
        </p:nvSpPr>
        <p:spPr bwMode="auto">
          <a:xfrm>
            <a:off x="5794375" y="2732088"/>
            <a:ext cx="390525" cy="201612"/>
          </a:xfrm>
          <a:prstGeom prst="rect">
            <a:avLst/>
          </a:prstGeom>
          <a:solidFill>
            <a:schemeClr val="accent1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Rectangle 6"/>
          <p:cNvSpPr>
            <a:spLocks noChangeArrowheads="1"/>
          </p:cNvSpPr>
          <p:nvPr/>
        </p:nvSpPr>
        <p:spPr bwMode="auto">
          <a:xfrm>
            <a:off x="6302375" y="2836863"/>
            <a:ext cx="390525" cy="96837"/>
          </a:xfrm>
          <a:prstGeom prst="rect">
            <a:avLst/>
          </a:prstGeom>
          <a:solidFill>
            <a:schemeClr val="accent1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2" name="Rectangle 7"/>
          <p:cNvSpPr>
            <a:spLocks noChangeArrowheads="1"/>
          </p:cNvSpPr>
          <p:nvPr/>
        </p:nvSpPr>
        <p:spPr bwMode="auto">
          <a:xfrm>
            <a:off x="6810375" y="2784475"/>
            <a:ext cx="390525" cy="149225"/>
          </a:xfrm>
          <a:prstGeom prst="rect">
            <a:avLst/>
          </a:prstGeom>
          <a:solidFill>
            <a:schemeClr val="accent1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3" name="Rectangle 8"/>
          <p:cNvSpPr>
            <a:spLocks noChangeArrowheads="1"/>
          </p:cNvSpPr>
          <p:nvPr/>
        </p:nvSpPr>
        <p:spPr bwMode="auto">
          <a:xfrm>
            <a:off x="4270375" y="2679700"/>
            <a:ext cx="390525" cy="96838"/>
          </a:xfrm>
          <a:prstGeom prst="rect">
            <a:avLst/>
          </a:prstGeom>
          <a:solidFill>
            <a:schemeClr val="accent2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4" name="Rectangle 9"/>
          <p:cNvSpPr>
            <a:spLocks noChangeArrowheads="1"/>
          </p:cNvSpPr>
          <p:nvPr/>
        </p:nvSpPr>
        <p:spPr bwMode="auto">
          <a:xfrm>
            <a:off x="4778375" y="2625725"/>
            <a:ext cx="390525" cy="255588"/>
          </a:xfrm>
          <a:prstGeom prst="rect">
            <a:avLst/>
          </a:prstGeom>
          <a:solidFill>
            <a:schemeClr val="accent2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5" name="Rectangle 10"/>
          <p:cNvSpPr>
            <a:spLocks noChangeArrowheads="1"/>
          </p:cNvSpPr>
          <p:nvPr/>
        </p:nvSpPr>
        <p:spPr bwMode="auto">
          <a:xfrm>
            <a:off x="5286375" y="2679700"/>
            <a:ext cx="390525" cy="96838"/>
          </a:xfrm>
          <a:prstGeom prst="rect">
            <a:avLst/>
          </a:prstGeom>
          <a:solidFill>
            <a:schemeClr val="accent2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6" name="Rectangle 11"/>
          <p:cNvSpPr>
            <a:spLocks noChangeArrowheads="1"/>
          </p:cNvSpPr>
          <p:nvPr/>
        </p:nvSpPr>
        <p:spPr bwMode="auto">
          <a:xfrm>
            <a:off x="5794375" y="2520950"/>
            <a:ext cx="390525" cy="201613"/>
          </a:xfrm>
          <a:prstGeom prst="rect">
            <a:avLst/>
          </a:prstGeom>
          <a:solidFill>
            <a:schemeClr val="accent2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Rectangle 12"/>
          <p:cNvSpPr>
            <a:spLocks noChangeArrowheads="1"/>
          </p:cNvSpPr>
          <p:nvPr/>
        </p:nvSpPr>
        <p:spPr bwMode="auto">
          <a:xfrm>
            <a:off x="6302375" y="2784475"/>
            <a:ext cx="390525" cy="44450"/>
          </a:xfrm>
          <a:prstGeom prst="rect">
            <a:avLst/>
          </a:prstGeom>
          <a:solidFill>
            <a:schemeClr val="accent2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8" name="Rectangle 13"/>
          <p:cNvSpPr>
            <a:spLocks noChangeArrowheads="1"/>
          </p:cNvSpPr>
          <p:nvPr/>
        </p:nvSpPr>
        <p:spPr bwMode="auto">
          <a:xfrm>
            <a:off x="6810375" y="2679700"/>
            <a:ext cx="390525" cy="96838"/>
          </a:xfrm>
          <a:prstGeom prst="rect">
            <a:avLst/>
          </a:prstGeom>
          <a:solidFill>
            <a:schemeClr val="accent2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9" name="Rectangle 14"/>
          <p:cNvSpPr>
            <a:spLocks noChangeArrowheads="1"/>
          </p:cNvSpPr>
          <p:nvPr/>
        </p:nvSpPr>
        <p:spPr bwMode="auto">
          <a:xfrm>
            <a:off x="4270375" y="2573338"/>
            <a:ext cx="390525" cy="96837"/>
          </a:xfrm>
          <a:prstGeom prst="rect">
            <a:avLst/>
          </a:prstGeom>
          <a:solidFill>
            <a:srgbClr val="5F5F5F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0" name="Rectangle 15"/>
          <p:cNvSpPr>
            <a:spLocks noChangeArrowheads="1"/>
          </p:cNvSpPr>
          <p:nvPr/>
        </p:nvSpPr>
        <p:spPr bwMode="auto">
          <a:xfrm>
            <a:off x="4778375" y="2468563"/>
            <a:ext cx="390525" cy="149225"/>
          </a:xfrm>
          <a:prstGeom prst="rect">
            <a:avLst/>
          </a:prstGeom>
          <a:solidFill>
            <a:srgbClr val="5F5F5F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1" name="Rectangle 16"/>
          <p:cNvSpPr>
            <a:spLocks noChangeArrowheads="1"/>
          </p:cNvSpPr>
          <p:nvPr/>
        </p:nvSpPr>
        <p:spPr bwMode="auto">
          <a:xfrm>
            <a:off x="5286375" y="2520950"/>
            <a:ext cx="390525" cy="149225"/>
          </a:xfrm>
          <a:prstGeom prst="rect">
            <a:avLst/>
          </a:prstGeom>
          <a:solidFill>
            <a:srgbClr val="5F5F5F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2" name="Rectangle 17"/>
          <p:cNvSpPr>
            <a:spLocks noChangeArrowheads="1"/>
          </p:cNvSpPr>
          <p:nvPr/>
        </p:nvSpPr>
        <p:spPr bwMode="auto">
          <a:xfrm>
            <a:off x="5794375" y="2468563"/>
            <a:ext cx="390525" cy="42862"/>
          </a:xfrm>
          <a:prstGeom prst="rect">
            <a:avLst/>
          </a:prstGeom>
          <a:solidFill>
            <a:srgbClr val="5F5F5F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3" name="Rectangle 18"/>
          <p:cNvSpPr>
            <a:spLocks noChangeArrowheads="1"/>
          </p:cNvSpPr>
          <p:nvPr/>
        </p:nvSpPr>
        <p:spPr bwMode="auto">
          <a:xfrm>
            <a:off x="6302375" y="2625725"/>
            <a:ext cx="390525" cy="150813"/>
          </a:xfrm>
          <a:prstGeom prst="rect">
            <a:avLst/>
          </a:prstGeom>
          <a:solidFill>
            <a:srgbClr val="5F5F5F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4" name="Rectangle 19"/>
          <p:cNvSpPr>
            <a:spLocks noChangeArrowheads="1"/>
          </p:cNvSpPr>
          <p:nvPr/>
        </p:nvSpPr>
        <p:spPr bwMode="auto">
          <a:xfrm>
            <a:off x="6810375" y="2573338"/>
            <a:ext cx="390525" cy="96837"/>
          </a:xfrm>
          <a:prstGeom prst="rect">
            <a:avLst/>
          </a:prstGeom>
          <a:solidFill>
            <a:srgbClr val="5F5F5F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5" name="Rectangle 20"/>
          <p:cNvSpPr>
            <a:spLocks noChangeArrowheads="1"/>
          </p:cNvSpPr>
          <p:nvPr/>
        </p:nvSpPr>
        <p:spPr bwMode="auto">
          <a:xfrm>
            <a:off x="4270375" y="2416175"/>
            <a:ext cx="390525" cy="149225"/>
          </a:xfrm>
          <a:prstGeom prst="rect">
            <a:avLst/>
          </a:prstGeom>
          <a:solidFill>
            <a:srgbClr val="FFCC99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6" name="Rectangle 21"/>
          <p:cNvSpPr>
            <a:spLocks noChangeArrowheads="1"/>
          </p:cNvSpPr>
          <p:nvPr/>
        </p:nvSpPr>
        <p:spPr bwMode="auto">
          <a:xfrm>
            <a:off x="4778375" y="2309813"/>
            <a:ext cx="390525" cy="149225"/>
          </a:xfrm>
          <a:prstGeom prst="rect">
            <a:avLst/>
          </a:prstGeom>
          <a:solidFill>
            <a:srgbClr val="FFCC99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7" name="Rectangle 22"/>
          <p:cNvSpPr>
            <a:spLocks noChangeArrowheads="1"/>
          </p:cNvSpPr>
          <p:nvPr/>
        </p:nvSpPr>
        <p:spPr bwMode="auto">
          <a:xfrm>
            <a:off x="5286375" y="2416175"/>
            <a:ext cx="390525" cy="95250"/>
          </a:xfrm>
          <a:prstGeom prst="rect">
            <a:avLst/>
          </a:prstGeom>
          <a:solidFill>
            <a:srgbClr val="FFCC99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8" name="Rectangle 23"/>
          <p:cNvSpPr>
            <a:spLocks noChangeArrowheads="1"/>
          </p:cNvSpPr>
          <p:nvPr/>
        </p:nvSpPr>
        <p:spPr bwMode="auto">
          <a:xfrm>
            <a:off x="5794375" y="2362200"/>
            <a:ext cx="390525" cy="96838"/>
          </a:xfrm>
          <a:prstGeom prst="rect">
            <a:avLst/>
          </a:prstGeom>
          <a:solidFill>
            <a:srgbClr val="FFCC99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9" name="Rectangle 24"/>
          <p:cNvSpPr>
            <a:spLocks noChangeArrowheads="1"/>
          </p:cNvSpPr>
          <p:nvPr/>
        </p:nvSpPr>
        <p:spPr bwMode="auto">
          <a:xfrm>
            <a:off x="6302375" y="2468563"/>
            <a:ext cx="390525" cy="149225"/>
          </a:xfrm>
          <a:prstGeom prst="rect">
            <a:avLst/>
          </a:prstGeom>
          <a:solidFill>
            <a:srgbClr val="FFCC99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0" name="Rectangle 25"/>
          <p:cNvSpPr>
            <a:spLocks noChangeArrowheads="1"/>
          </p:cNvSpPr>
          <p:nvPr/>
        </p:nvSpPr>
        <p:spPr bwMode="auto">
          <a:xfrm>
            <a:off x="6810375" y="2416175"/>
            <a:ext cx="390525" cy="149225"/>
          </a:xfrm>
          <a:prstGeom prst="rect">
            <a:avLst/>
          </a:prstGeom>
          <a:solidFill>
            <a:srgbClr val="FFCC99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1" name="Rectangle 2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mtClean="0"/>
              <a:t>Event Building</a:t>
            </a:r>
          </a:p>
        </p:txBody>
      </p:sp>
      <p:sp>
        <p:nvSpPr>
          <p:cNvPr id="31772" name="AutoShape 27"/>
          <p:cNvSpPr>
            <a:spLocks noChangeArrowheads="1"/>
          </p:cNvSpPr>
          <p:nvPr/>
        </p:nvSpPr>
        <p:spPr bwMode="auto">
          <a:xfrm>
            <a:off x="4178300" y="3052763"/>
            <a:ext cx="3216275" cy="720725"/>
          </a:xfrm>
          <a:prstGeom prst="roundRect">
            <a:avLst>
              <a:gd name="adj" fmla="val 12495"/>
            </a:avLst>
          </a:prstGeom>
          <a:solidFill>
            <a:srgbClr val="C6C6C6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3" name="Line 28"/>
          <p:cNvSpPr>
            <a:spLocks noChangeShapeType="1"/>
          </p:cNvSpPr>
          <p:nvPr/>
        </p:nvSpPr>
        <p:spPr bwMode="auto">
          <a:xfrm>
            <a:off x="4465638" y="2938463"/>
            <a:ext cx="0" cy="10636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74" name="Oval 29"/>
          <p:cNvSpPr>
            <a:spLocks noChangeArrowheads="1"/>
          </p:cNvSpPr>
          <p:nvPr/>
        </p:nvSpPr>
        <p:spPr bwMode="auto">
          <a:xfrm>
            <a:off x="4381500" y="1944688"/>
            <a:ext cx="168275" cy="87312"/>
          </a:xfrm>
          <a:prstGeom prst="ellipse">
            <a:avLst/>
          </a:prstGeom>
          <a:solidFill>
            <a:srgbClr val="5F5F5F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5" name="Line 30"/>
          <p:cNvSpPr>
            <a:spLocks noChangeShapeType="1"/>
          </p:cNvSpPr>
          <p:nvPr/>
        </p:nvSpPr>
        <p:spPr bwMode="auto">
          <a:xfrm>
            <a:off x="4465638" y="2039938"/>
            <a:ext cx="0" cy="107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76" name="Line 31"/>
          <p:cNvSpPr>
            <a:spLocks noChangeShapeType="1"/>
          </p:cNvSpPr>
          <p:nvPr/>
        </p:nvSpPr>
        <p:spPr bwMode="auto">
          <a:xfrm>
            <a:off x="4973638" y="2938463"/>
            <a:ext cx="0" cy="10636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77" name="Oval 32"/>
          <p:cNvSpPr>
            <a:spLocks noChangeArrowheads="1"/>
          </p:cNvSpPr>
          <p:nvPr/>
        </p:nvSpPr>
        <p:spPr bwMode="auto">
          <a:xfrm>
            <a:off x="4889500" y="1944688"/>
            <a:ext cx="168275" cy="87312"/>
          </a:xfrm>
          <a:prstGeom prst="ellipse">
            <a:avLst/>
          </a:prstGeom>
          <a:solidFill>
            <a:srgbClr val="5F5F5F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8" name="Line 33"/>
          <p:cNvSpPr>
            <a:spLocks noChangeShapeType="1"/>
          </p:cNvSpPr>
          <p:nvPr/>
        </p:nvSpPr>
        <p:spPr bwMode="auto">
          <a:xfrm>
            <a:off x="4973638" y="2039938"/>
            <a:ext cx="0" cy="107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79" name="Line 34"/>
          <p:cNvSpPr>
            <a:spLocks noChangeShapeType="1"/>
          </p:cNvSpPr>
          <p:nvPr/>
        </p:nvSpPr>
        <p:spPr bwMode="auto">
          <a:xfrm>
            <a:off x="5481638" y="2938463"/>
            <a:ext cx="0" cy="10636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80" name="Oval 35"/>
          <p:cNvSpPr>
            <a:spLocks noChangeArrowheads="1"/>
          </p:cNvSpPr>
          <p:nvPr/>
        </p:nvSpPr>
        <p:spPr bwMode="auto">
          <a:xfrm>
            <a:off x="5397500" y="1944688"/>
            <a:ext cx="168275" cy="87312"/>
          </a:xfrm>
          <a:prstGeom prst="ellipse">
            <a:avLst/>
          </a:prstGeom>
          <a:solidFill>
            <a:srgbClr val="5F5F5F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81" name="Line 36"/>
          <p:cNvSpPr>
            <a:spLocks noChangeShapeType="1"/>
          </p:cNvSpPr>
          <p:nvPr/>
        </p:nvSpPr>
        <p:spPr bwMode="auto">
          <a:xfrm>
            <a:off x="5481638" y="2039938"/>
            <a:ext cx="0" cy="107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82" name="Line 37"/>
          <p:cNvSpPr>
            <a:spLocks noChangeShapeType="1"/>
          </p:cNvSpPr>
          <p:nvPr/>
        </p:nvSpPr>
        <p:spPr bwMode="auto">
          <a:xfrm>
            <a:off x="5989638" y="2938463"/>
            <a:ext cx="0" cy="10636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83" name="Oval 38"/>
          <p:cNvSpPr>
            <a:spLocks noChangeArrowheads="1"/>
          </p:cNvSpPr>
          <p:nvPr/>
        </p:nvSpPr>
        <p:spPr bwMode="auto">
          <a:xfrm>
            <a:off x="5905500" y="1944688"/>
            <a:ext cx="168275" cy="87312"/>
          </a:xfrm>
          <a:prstGeom prst="ellipse">
            <a:avLst/>
          </a:prstGeom>
          <a:solidFill>
            <a:srgbClr val="5F5F5F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84" name="Line 39"/>
          <p:cNvSpPr>
            <a:spLocks noChangeShapeType="1"/>
          </p:cNvSpPr>
          <p:nvPr/>
        </p:nvSpPr>
        <p:spPr bwMode="auto">
          <a:xfrm>
            <a:off x="5989638" y="2039938"/>
            <a:ext cx="0" cy="107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85" name="Line 40"/>
          <p:cNvSpPr>
            <a:spLocks noChangeShapeType="1"/>
          </p:cNvSpPr>
          <p:nvPr/>
        </p:nvSpPr>
        <p:spPr bwMode="auto">
          <a:xfrm>
            <a:off x="6497638" y="2938463"/>
            <a:ext cx="0" cy="10636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86" name="Oval 41"/>
          <p:cNvSpPr>
            <a:spLocks noChangeArrowheads="1"/>
          </p:cNvSpPr>
          <p:nvPr/>
        </p:nvSpPr>
        <p:spPr bwMode="auto">
          <a:xfrm>
            <a:off x="6413500" y="1944688"/>
            <a:ext cx="168275" cy="87312"/>
          </a:xfrm>
          <a:prstGeom prst="ellipse">
            <a:avLst/>
          </a:prstGeom>
          <a:solidFill>
            <a:srgbClr val="5F5F5F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87" name="Line 42"/>
          <p:cNvSpPr>
            <a:spLocks noChangeShapeType="1"/>
          </p:cNvSpPr>
          <p:nvPr/>
        </p:nvSpPr>
        <p:spPr bwMode="auto">
          <a:xfrm>
            <a:off x="6497638" y="2039938"/>
            <a:ext cx="0" cy="107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88" name="Line 43"/>
          <p:cNvSpPr>
            <a:spLocks noChangeShapeType="1"/>
          </p:cNvSpPr>
          <p:nvPr/>
        </p:nvSpPr>
        <p:spPr bwMode="auto">
          <a:xfrm>
            <a:off x="7005638" y="2938463"/>
            <a:ext cx="0" cy="10636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89" name="Oval 44"/>
          <p:cNvSpPr>
            <a:spLocks noChangeArrowheads="1"/>
          </p:cNvSpPr>
          <p:nvPr/>
        </p:nvSpPr>
        <p:spPr bwMode="auto">
          <a:xfrm>
            <a:off x="6921500" y="1944688"/>
            <a:ext cx="168275" cy="87312"/>
          </a:xfrm>
          <a:prstGeom prst="ellipse">
            <a:avLst/>
          </a:prstGeom>
          <a:solidFill>
            <a:srgbClr val="5F5F5F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90" name="Line 45"/>
          <p:cNvSpPr>
            <a:spLocks noChangeShapeType="1"/>
          </p:cNvSpPr>
          <p:nvPr/>
        </p:nvSpPr>
        <p:spPr bwMode="auto">
          <a:xfrm>
            <a:off x="7005638" y="2039938"/>
            <a:ext cx="0" cy="107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91" name="Rectangle 46"/>
          <p:cNvSpPr>
            <a:spLocks noChangeArrowheads="1"/>
          </p:cNvSpPr>
          <p:nvPr/>
        </p:nvSpPr>
        <p:spPr bwMode="auto">
          <a:xfrm>
            <a:off x="1316038" y="1851025"/>
            <a:ext cx="172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Data sources</a:t>
            </a:r>
          </a:p>
        </p:txBody>
      </p:sp>
      <p:sp>
        <p:nvSpPr>
          <p:cNvPr id="31792" name="Rectangle 47"/>
          <p:cNvSpPr>
            <a:spLocks noChangeArrowheads="1"/>
          </p:cNvSpPr>
          <p:nvPr/>
        </p:nvSpPr>
        <p:spPr bwMode="auto">
          <a:xfrm>
            <a:off x="1316038" y="2432050"/>
            <a:ext cx="21891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Event Fragments</a:t>
            </a:r>
          </a:p>
        </p:txBody>
      </p:sp>
      <p:sp>
        <p:nvSpPr>
          <p:cNvPr id="31793" name="Rectangle 48"/>
          <p:cNvSpPr>
            <a:spLocks noChangeArrowheads="1"/>
          </p:cNvSpPr>
          <p:nvPr/>
        </p:nvSpPr>
        <p:spPr bwMode="auto">
          <a:xfrm>
            <a:off x="4787900" y="2155825"/>
            <a:ext cx="371475" cy="774700"/>
          </a:xfrm>
          <a:prstGeom prst="rect">
            <a:avLst/>
          </a:prstGeom>
          <a:noFill/>
          <a:ln w="25399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94" name="Rectangle 49"/>
          <p:cNvSpPr>
            <a:spLocks noChangeArrowheads="1"/>
          </p:cNvSpPr>
          <p:nvPr/>
        </p:nvSpPr>
        <p:spPr bwMode="auto">
          <a:xfrm>
            <a:off x="5295900" y="2155825"/>
            <a:ext cx="371475" cy="774700"/>
          </a:xfrm>
          <a:prstGeom prst="rect">
            <a:avLst/>
          </a:prstGeom>
          <a:noFill/>
          <a:ln w="25399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95" name="Rectangle 50"/>
          <p:cNvSpPr>
            <a:spLocks noChangeArrowheads="1"/>
          </p:cNvSpPr>
          <p:nvPr/>
        </p:nvSpPr>
        <p:spPr bwMode="auto">
          <a:xfrm>
            <a:off x="5803900" y="2155825"/>
            <a:ext cx="371475" cy="774700"/>
          </a:xfrm>
          <a:prstGeom prst="rect">
            <a:avLst/>
          </a:prstGeom>
          <a:noFill/>
          <a:ln w="25399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96" name="Rectangle 51"/>
          <p:cNvSpPr>
            <a:spLocks noChangeArrowheads="1"/>
          </p:cNvSpPr>
          <p:nvPr/>
        </p:nvSpPr>
        <p:spPr bwMode="auto">
          <a:xfrm>
            <a:off x="6311900" y="2155825"/>
            <a:ext cx="371475" cy="774700"/>
          </a:xfrm>
          <a:prstGeom prst="rect">
            <a:avLst/>
          </a:prstGeom>
          <a:noFill/>
          <a:ln w="25399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97" name="Rectangle 52"/>
          <p:cNvSpPr>
            <a:spLocks noChangeArrowheads="1"/>
          </p:cNvSpPr>
          <p:nvPr/>
        </p:nvSpPr>
        <p:spPr bwMode="auto">
          <a:xfrm>
            <a:off x="6819900" y="2155825"/>
            <a:ext cx="371475" cy="774700"/>
          </a:xfrm>
          <a:prstGeom prst="rect">
            <a:avLst/>
          </a:prstGeom>
          <a:noFill/>
          <a:ln w="25399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98" name="Rectangle 53"/>
          <p:cNvSpPr>
            <a:spLocks noChangeArrowheads="1"/>
          </p:cNvSpPr>
          <p:nvPr/>
        </p:nvSpPr>
        <p:spPr bwMode="auto">
          <a:xfrm>
            <a:off x="4270375" y="2784475"/>
            <a:ext cx="390525" cy="149225"/>
          </a:xfrm>
          <a:prstGeom prst="rect">
            <a:avLst/>
          </a:prstGeom>
          <a:solidFill>
            <a:schemeClr val="accent1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99" name="Rectangle 54"/>
          <p:cNvSpPr>
            <a:spLocks noChangeArrowheads="1"/>
          </p:cNvSpPr>
          <p:nvPr/>
        </p:nvSpPr>
        <p:spPr bwMode="auto">
          <a:xfrm>
            <a:off x="4279900" y="2155825"/>
            <a:ext cx="371475" cy="774700"/>
          </a:xfrm>
          <a:prstGeom prst="rect">
            <a:avLst/>
          </a:prstGeom>
          <a:noFill/>
          <a:ln w="25399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00" name="Rectangle 55"/>
          <p:cNvSpPr>
            <a:spLocks noChangeArrowheads="1"/>
          </p:cNvSpPr>
          <p:nvPr/>
        </p:nvSpPr>
        <p:spPr bwMode="auto">
          <a:xfrm>
            <a:off x="5184775" y="4473575"/>
            <a:ext cx="1203325" cy="149225"/>
          </a:xfrm>
          <a:prstGeom prst="rect">
            <a:avLst/>
          </a:prstGeom>
          <a:solidFill>
            <a:schemeClr val="accent2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01" name="Rectangle 56"/>
          <p:cNvSpPr>
            <a:spLocks noChangeArrowheads="1"/>
          </p:cNvSpPr>
          <p:nvPr/>
        </p:nvSpPr>
        <p:spPr bwMode="auto">
          <a:xfrm>
            <a:off x="5184775" y="4314825"/>
            <a:ext cx="1203325" cy="149225"/>
          </a:xfrm>
          <a:prstGeom prst="rect">
            <a:avLst/>
          </a:prstGeom>
          <a:solidFill>
            <a:srgbClr val="5F5F5F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02" name="Rectangle 57"/>
          <p:cNvSpPr>
            <a:spLocks noChangeArrowheads="1"/>
          </p:cNvSpPr>
          <p:nvPr/>
        </p:nvSpPr>
        <p:spPr bwMode="auto">
          <a:xfrm>
            <a:off x="5184775" y="4156075"/>
            <a:ext cx="1203325" cy="149225"/>
          </a:xfrm>
          <a:prstGeom prst="rect">
            <a:avLst/>
          </a:prstGeom>
          <a:solidFill>
            <a:srgbClr val="FFCC99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03" name="Rectangle 58"/>
          <p:cNvSpPr>
            <a:spLocks noChangeArrowheads="1"/>
          </p:cNvSpPr>
          <p:nvPr/>
        </p:nvSpPr>
        <p:spPr bwMode="auto">
          <a:xfrm>
            <a:off x="5194300" y="3897313"/>
            <a:ext cx="1184275" cy="931862"/>
          </a:xfrm>
          <a:prstGeom prst="rect">
            <a:avLst/>
          </a:prstGeom>
          <a:noFill/>
          <a:ln w="25399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04" name="Line 59"/>
          <p:cNvSpPr>
            <a:spLocks noChangeShapeType="1"/>
          </p:cNvSpPr>
          <p:nvPr/>
        </p:nvSpPr>
        <p:spPr bwMode="auto">
          <a:xfrm>
            <a:off x="5786438" y="3783013"/>
            <a:ext cx="0" cy="1047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1805" name="Group 60"/>
          <p:cNvGrpSpPr>
            <a:grpSpLocks/>
          </p:cNvGrpSpPr>
          <p:nvPr/>
        </p:nvGrpSpPr>
        <p:grpSpPr bwMode="auto">
          <a:xfrm>
            <a:off x="5178425" y="5005388"/>
            <a:ext cx="1231900" cy="403225"/>
            <a:chOff x="2257" y="4184"/>
            <a:chExt cx="582" cy="368"/>
          </a:xfrm>
        </p:grpSpPr>
        <p:sp>
          <p:nvSpPr>
            <p:cNvPr id="31810" name="Oval 61"/>
            <p:cNvSpPr>
              <a:spLocks noChangeArrowheads="1"/>
            </p:cNvSpPr>
            <p:nvPr/>
          </p:nvSpPr>
          <p:spPr bwMode="auto">
            <a:xfrm>
              <a:off x="2265" y="4379"/>
              <a:ext cx="566" cy="173"/>
            </a:xfrm>
            <a:prstGeom prst="ellipse">
              <a:avLst/>
            </a:prstGeom>
            <a:solidFill>
              <a:srgbClr val="9999FF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11" name="Rectangle 62"/>
            <p:cNvSpPr>
              <a:spLocks noChangeArrowheads="1"/>
            </p:cNvSpPr>
            <p:nvPr/>
          </p:nvSpPr>
          <p:spPr bwMode="auto">
            <a:xfrm>
              <a:off x="2257" y="4275"/>
              <a:ext cx="582" cy="195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12" name="Oval 63"/>
            <p:cNvSpPr>
              <a:spLocks noChangeArrowheads="1"/>
            </p:cNvSpPr>
            <p:nvPr/>
          </p:nvSpPr>
          <p:spPr bwMode="auto">
            <a:xfrm>
              <a:off x="2264" y="4184"/>
              <a:ext cx="566" cy="173"/>
            </a:xfrm>
            <a:prstGeom prst="ellipse">
              <a:avLst/>
            </a:prstGeom>
            <a:solidFill>
              <a:srgbClr val="9999FF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13" name="Line 64"/>
            <p:cNvSpPr>
              <a:spLocks noChangeShapeType="1"/>
            </p:cNvSpPr>
            <p:nvPr/>
          </p:nvSpPr>
          <p:spPr bwMode="auto">
            <a:xfrm>
              <a:off x="2264" y="4273"/>
              <a:ext cx="0" cy="197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814" name="Line 65"/>
            <p:cNvSpPr>
              <a:spLocks noChangeShapeType="1"/>
            </p:cNvSpPr>
            <p:nvPr/>
          </p:nvSpPr>
          <p:spPr bwMode="auto">
            <a:xfrm>
              <a:off x="2835" y="4277"/>
              <a:ext cx="0" cy="19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1806" name="Line 66"/>
          <p:cNvSpPr>
            <a:spLocks noChangeShapeType="1"/>
          </p:cNvSpPr>
          <p:nvPr/>
        </p:nvSpPr>
        <p:spPr bwMode="auto">
          <a:xfrm>
            <a:off x="5786438" y="4837113"/>
            <a:ext cx="0" cy="1587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807" name="Rectangle 67"/>
          <p:cNvSpPr>
            <a:spLocks noChangeArrowheads="1"/>
          </p:cNvSpPr>
          <p:nvPr/>
        </p:nvSpPr>
        <p:spPr bwMode="auto">
          <a:xfrm>
            <a:off x="4648200" y="3276600"/>
            <a:ext cx="1857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Event Building</a:t>
            </a:r>
          </a:p>
        </p:txBody>
      </p:sp>
      <p:sp>
        <p:nvSpPr>
          <p:cNvPr id="31808" name="Rectangle 68"/>
          <p:cNvSpPr>
            <a:spLocks noChangeArrowheads="1"/>
          </p:cNvSpPr>
          <p:nvPr/>
        </p:nvSpPr>
        <p:spPr bwMode="auto">
          <a:xfrm>
            <a:off x="1316038" y="5068888"/>
            <a:ext cx="17256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Data storage</a:t>
            </a:r>
          </a:p>
        </p:txBody>
      </p:sp>
      <p:sp>
        <p:nvSpPr>
          <p:cNvPr id="31809" name="Rectangle 69"/>
          <p:cNvSpPr>
            <a:spLocks noChangeArrowheads="1"/>
          </p:cNvSpPr>
          <p:nvPr/>
        </p:nvSpPr>
        <p:spPr bwMode="auto">
          <a:xfrm>
            <a:off x="1316038" y="4173538"/>
            <a:ext cx="14843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Full Events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AAA1BF-727C-44BA-A8C0-AAC38C6C5E84}" type="slidenum">
              <a:rPr lang="en-US"/>
              <a:pPr>
                <a:defRPr/>
              </a:pPr>
              <a:t>29</a:t>
            </a:fld>
            <a:endParaRPr lang="en-US" sz="2000" b="1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mtClean="0"/>
              <a:t>Event Filters</a:t>
            </a:r>
          </a:p>
        </p:txBody>
      </p:sp>
      <p:grpSp>
        <p:nvGrpSpPr>
          <p:cNvPr id="32772" name="Group 3"/>
          <p:cNvGrpSpPr>
            <a:grpSpLocks/>
          </p:cNvGrpSpPr>
          <p:nvPr/>
        </p:nvGrpSpPr>
        <p:grpSpPr bwMode="auto">
          <a:xfrm>
            <a:off x="3971925" y="3228975"/>
            <a:ext cx="1014413" cy="404813"/>
            <a:chOff x="1921" y="2648"/>
            <a:chExt cx="479" cy="368"/>
          </a:xfrm>
        </p:grpSpPr>
        <p:sp>
          <p:nvSpPr>
            <p:cNvPr id="32789" name="Oval 4"/>
            <p:cNvSpPr>
              <a:spLocks noChangeArrowheads="1"/>
            </p:cNvSpPr>
            <p:nvPr/>
          </p:nvSpPr>
          <p:spPr bwMode="auto">
            <a:xfrm>
              <a:off x="1929" y="2843"/>
              <a:ext cx="463" cy="173"/>
            </a:xfrm>
            <a:prstGeom prst="ellipse">
              <a:avLst/>
            </a:prstGeom>
            <a:solidFill>
              <a:srgbClr val="9999FF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0" name="Rectangle 5"/>
            <p:cNvSpPr>
              <a:spLocks noChangeArrowheads="1"/>
            </p:cNvSpPr>
            <p:nvPr/>
          </p:nvSpPr>
          <p:spPr bwMode="auto">
            <a:xfrm>
              <a:off x="1921" y="2739"/>
              <a:ext cx="479" cy="195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1" name="Oval 6"/>
            <p:cNvSpPr>
              <a:spLocks noChangeArrowheads="1"/>
            </p:cNvSpPr>
            <p:nvPr/>
          </p:nvSpPr>
          <p:spPr bwMode="auto">
            <a:xfrm>
              <a:off x="1928" y="2648"/>
              <a:ext cx="463" cy="173"/>
            </a:xfrm>
            <a:prstGeom prst="ellipse">
              <a:avLst/>
            </a:prstGeom>
            <a:solidFill>
              <a:srgbClr val="9999FF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2" name="Line 7"/>
            <p:cNvSpPr>
              <a:spLocks noChangeShapeType="1"/>
            </p:cNvSpPr>
            <p:nvPr/>
          </p:nvSpPr>
          <p:spPr bwMode="auto">
            <a:xfrm>
              <a:off x="1927" y="2737"/>
              <a:ext cx="0" cy="197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793" name="Line 8"/>
            <p:cNvSpPr>
              <a:spLocks noChangeShapeType="1"/>
            </p:cNvSpPr>
            <p:nvPr/>
          </p:nvSpPr>
          <p:spPr bwMode="auto">
            <a:xfrm>
              <a:off x="2397" y="2741"/>
              <a:ext cx="0" cy="19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2773" name="AutoShape 9"/>
          <p:cNvSpPr>
            <a:spLocks noChangeArrowheads="1"/>
          </p:cNvSpPr>
          <p:nvPr/>
        </p:nvSpPr>
        <p:spPr bwMode="auto">
          <a:xfrm>
            <a:off x="4191000" y="2068513"/>
            <a:ext cx="574675" cy="246062"/>
          </a:xfrm>
          <a:prstGeom prst="roundRect">
            <a:avLst>
              <a:gd name="adj" fmla="val 12495"/>
            </a:avLst>
          </a:prstGeom>
          <a:solidFill>
            <a:srgbClr val="0099FF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4" name="Rectangle 10"/>
          <p:cNvSpPr>
            <a:spLocks noChangeArrowheads="1"/>
          </p:cNvSpPr>
          <p:nvPr/>
        </p:nvSpPr>
        <p:spPr bwMode="auto">
          <a:xfrm>
            <a:off x="2446338" y="1900238"/>
            <a:ext cx="9144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Event 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building</a:t>
            </a:r>
          </a:p>
        </p:txBody>
      </p:sp>
      <p:sp>
        <p:nvSpPr>
          <p:cNvPr id="32775" name="Oval 11"/>
          <p:cNvSpPr>
            <a:spLocks noChangeArrowheads="1"/>
          </p:cNvSpPr>
          <p:nvPr/>
        </p:nvSpPr>
        <p:spPr bwMode="auto">
          <a:xfrm>
            <a:off x="5003800" y="2543175"/>
            <a:ext cx="1184275" cy="509588"/>
          </a:xfrm>
          <a:prstGeom prst="ellipse">
            <a:avLst/>
          </a:prstGeom>
          <a:solidFill>
            <a:srgbClr val="CBCBCB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6" name="Rectangle 12"/>
          <p:cNvSpPr>
            <a:spLocks noChangeArrowheads="1"/>
          </p:cNvSpPr>
          <p:nvPr/>
        </p:nvSpPr>
        <p:spPr bwMode="auto">
          <a:xfrm>
            <a:off x="5097463" y="2528888"/>
            <a:ext cx="97948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kumimoji="0" lang="en-US" sz="1600"/>
              <a:t>Trigger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kumimoji="0" lang="en-US" sz="1600"/>
              <a:t>level 3,4</a:t>
            </a:r>
          </a:p>
        </p:txBody>
      </p:sp>
      <p:sp>
        <p:nvSpPr>
          <p:cNvPr id="32777" name="Rectangle 13"/>
          <p:cNvSpPr>
            <a:spLocks noChangeArrowheads="1"/>
          </p:cNvSpPr>
          <p:nvPr/>
        </p:nvSpPr>
        <p:spPr bwMode="auto">
          <a:xfrm>
            <a:off x="4191000" y="2438400"/>
            <a:ext cx="574675" cy="668338"/>
          </a:xfrm>
          <a:prstGeom prst="rect">
            <a:avLst/>
          </a:prstGeom>
          <a:solidFill>
            <a:srgbClr val="CCFF66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8" name="Line 14"/>
          <p:cNvSpPr>
            <a:spLocks noChangeShapeType="1"/>
          </p:cNvSpPr>
          <p:nvPr/>
        </p:nvSpPr>
        <p:spPr bwMode="auto">
          <a:xfrm>
            <a:off x="4478338" y="2324100"/>
            <a:ext cx="0" cy="1047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79" name="Line 15"/>
          <p:cNvSpPr>
            <a:spLocks noChangeShapeType="1"/>
          </p:cNvSpPr>
          <p:nvPr/>
        </p:nvSpPr>
        <p:spPr bwMode="auto">
          <a:xfrm>
            <a:off x="4478338" y="3114675"/>
            <a:ext cx="0" cy="106363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80" name="Line 16"/>
          <p:cNvSpPr>
            <a:spLocks noChangeShapeType="1"/>
          </p:cNvSpPr>
          <p:nvPr/>
        </p:nvSpPr>
        <p:spPr bwMode="auto">
          <a:xfrm>
            <a:off x="4783138" y="2428875"/>
            <a:ext cx="8128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81" name="Line 17"/>
          <p:cNvSpPr>
            <a:spLocks noChangeShapeType="1"/>
          </p:cNvSpPr>
          <p:nvPr/>
        </p:nvSpPr>
        <p:spPr bwMode="auto">
          <a:xfrm>
            <a:off x="5595938" y="2428875"/>
            <a:ext cx="0" cy="106363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82" name="Rectangle 18"/>
          <p:cNvSpPr>
            <a:spLocks noChangeArrowheads="1"/>
          </p:cNvSpPr>
          <p:nvPr/>
        </p:nvSpPr>
        <p:spPr bwMode="auto">
          <a:xfrm>
            <a:off x="2446338" y="2587625"/>
            <a:ext cx="13033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Event filter</a:t>
            </a:r>
          </a:p>
        </p:txBody>
      </p:sp>
      <p:sp>
        <p:nvSpPr>
          <p:cNvPr id="32783" name="Rectangle 19"/>
          <p:cNvSpPr>
            <a:spLocks noChangeArrowheads="1"/>
          </p:cNvSpPr>
          <p:nvPr/>
        </p:nvSpPr>
        <p:spPr bwMode="auto">
          <a:xfrm>
            <a:off x="2446338" y="3221038"/>
            <a:ext cx="949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1600"/>
              <a:t>Storage</a:t>
            </a:r>
          </a:p>
        </p:txBody>
      </p:sp>
      <p:sp>
        <p:nvSpPr>
          <p:cNvPr id="32784" name="Line 20"/>
          <p:cNvSpPr>
            <a:spLocks noChangeShapeType="1"/>
          </p:cNvSpPr>
          <p:nvPr/>
        </p:nvSpPr>
        <p:spPr bwMode="auto">
          <a:xfrm>
            <a:off x="4478338" y="1952625"/>
            <a:ext cx="0" cy="107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85" name="Line 21"/>
          <p:cNvSpPr>
            <a:spLocks noChangeShapeType="1"/>
          </p:cNvSpPr>
          <p:nvPr/>
        </p:nvSpPr>
        <p:spPr bwMode="auto">
          <a:xfrm>
            <a:off x="4783138" y="3114675"/>
            <a:ext cx="8128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stealth" w="med" len="med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86" name="Line 22"/>
          <p:cNvSpPr>
            <a:spLocks noChangeShapeType="1"/>
          </p:cNvSpPr>
          <p:nvPr/>
        </p:nvSpPr>
        <p:spPr bwMode="auto">
          <a:xfrm>
            <a:off x="5595938" y="3062288"/>
            <a:ext cx="0" cy="52387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87" name="Rectangle 23"/>
          <p:cNvSpPr>
            <a:spLocks noGrp="1" noChangeArrowheads="1"/>
          </p:cNvSpPr>
          <p:nvPr>
            <p:ph type="body" idx="1"/>
          </p:nvPr>
        </p:nvSpPr>
        <p:spPr>
          <a:xfrm>
            <a:off x="304800" y="3810000"/>
            <a:ext cx="8534400" cy="2667000"/>
          </a:xfrm>
          <a:solidFill>
            <a:srgbClr val="EAEAEA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0" smtClean="0"/>
              <a:t>LHC experiments can not afford to write all acquired data into mass-storage. -&gt; Only useful events should be written to the storage</a:t>
            </a:r>
          </a:p>
          <a:p>
            <a:pPr>
              <a:lnSpc>
                <a:spcPct val="90000"/>
              </a:lnSpc>
            </a:pPr>
            <a:r>
              <a:rPr lang="en-US" sz="2400" b="0" smtClean="0"/>
              <a:t>The event filter function selects events that will be</a:t>
            </a:r>
            <a:br>
              <a:rPr lang="en-US" sz="2400" b="0" smtClean="0"/>
            </a:br>
            <a:r>
              <a:rPr lang="en-US" sz="2400" b="0" smtClean="0"/>
              <a:t>used in the data analysis. Selected physics channels.</a:t>
            </a:r>
          </a:p>
          <a:p>
            <a:pPr>
              <a:lnSpc>
                <a:spcPct val="90000"/>
              </a:lnSpc>
            </a:pPr>
            <a:r>
              <a:rPr lang="en-US" sz="2400" b="0" smtClean="0"/>
              <a:t>Uses commercially available processors (common PCs)</a:t>
            </a:r>
            <a:br>
              <a:rPr lang="en-US" sz="2400" b="0" smtClean="0"/>
            </a:br>
            <a:r>
              <a:rPr lang="en-US" sz="2400" b="0" smtClean="0"/>
              <a:t>But needs thousands of them running in parallel.</a:t>
            </a:r>
            <a:endParaRPr lang="en-US" sz="1800" smtClean="0"/>
          </a:p>
        </p:txBody>
      </p:sp>
      <p:sp>
        <p:nvSpPr>
          <p:cNvPr id="32788" name="Rectangle 24"/>
          <p:cNvSpPr>
            <a:spLocks noChangeArrowheads="1"/>
          </p:cNvSpPr>
          <p:nvPr/>
        </p:nvSpPr>
        <p:spPr bwMode="auto">
          <a:xfrm>
            <a:off x="228600" y="1219200"/>
            <a:ext cx="853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r>
              <a:rPr lang="en-US" sz="2800" b="1"/>
              <a:t>Higher level triggers (3, 4, …)</a:t>
            </a:r>
          </a:p>
          <a:p>
            <a:pPr marL="342900" indent="-3429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endParaRPr lang="en-US" sz="1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088B36-5239-4C9D-BCC2-6CA6D2A8B3C3}" type="slidenum">
              <a:rPr lang="en-US"/>
              <a:pPr>
                <a:defRPr/>
              </a:pPr>
              <a:t>3</a:t>
            </a:fld>
            <a:endParaRPr lang="en-US" sz="2000" b="1"/>
          </a:p>
        </p:txBody>
      </p:sp>
      <p:sp>
        <p:nvSpPr>
          <p:cNvPr id="1028" name="Rectangle 2"/>
          <p:cNvSpPr>
            <a:spLocks noChangeArrowheads="1"/>
          </p:cNvSpPr>
          <p:nvPr/>
        </p:nvSpPr>
        <p:spPr bwMode="auto">
          <a:xfrm>
            <a:off x="4054475" y="2308225"/>
            <a:ext cx="4800600" cy="3733800"/>
          </a:xfrm>
          <a:prstGeom prst="rect">
            <a:avLst/>
          </a:prstGeom>
          <a:solidFill>
            <a:srgbClr val="EAEAEA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Trigger, DAQ &amp; Control</a:t>
            </a:r>
          </a:p>
        </p:txBody>
      </p:sp>
      <p:sp>
        <p:nvSpPr>
          <p:cNvPr id="1030" name="Text Box 4"/>
          <p:cNvSpPr txBox="1">
            <a:spLocks noChangeArrowheads="1"/>
          </p:cNvSpPr>
          <p:nvPr/>
        </p:nvSpPr>
        <p:spPr bwMode="auto">
          <a:xfrm>
            <a:off x="2514600" y="1676400"/>
            <a:ext cx="6111875" cy="385763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sz="1800"/>
              <a:t>Detector Channels</a:t>
            </a:r>
          </a:p>
        </p:txBody>
      </p:sp>
      <p:sp>
        <p:nvSpPr>
          <p:cNvPr id="1031" name="Text Box 5"/>
          <p:cNvSpPr txBox="1">
            <a:spLocks noChangeArrowheads="1"/>
          </p:cNvSpPr>
          <p:nvPr/>
        </p:nvSpPr>
        <p:spPr bwMode="auto">
          <a:xfrm>
            <a:off x="4359275" y="2689225"/>
            <a:ext cx="4283075" cy="385763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sz="1800"/>
              <a:t>Front End Electronics</a:t>
            </a:r>
          </a:p>
        </p:txBody>
      </p:sp>
      <p:sp>
        <p:nvSpPr>
          <p:cNvPr id="1032" name="Text Box 6"/>
          <p:cNvSpPr txBox="1">
            <a:spLocks noChangeArrowheads="1"/>
          </p:cNvSpPr>
          <p:nvPr/>
        </p:nvSpPr>
        <p:spPr bwMode="auto">
          <a:xfrm>
            <a:off x="4359275" y="3525838"/>
            <a:ext cx="4283075" cy="385762"/>
          </a:xfrm>
          <a:prstGeom prst="rect">
            <a:avLst/>
          </a:prstGeom>
          <a:solidFill>
            <a:srgbClr val="FF9933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sz="1800"/>
              <a:t>Event Building</a:t>
            </a:r>
          </a:p>
        </p:txBody>
      </p:sp>
      <p:sp>
        <p:nvSpPr>
          <p:cNvPr id="1033" name="Text Box 7"/>
          <p:cNvSpPr txBox="1">
            <a:spLocks noChangeArrowheads="1"/>
          </p:cNvSpPr>
          <p:nvPr/>
        </p:nvSpPr>
        <p:spPr bwMode="auto">
          <a:xfrm>
            <a:off x="4359275" y="4360863"/>
            <a:ext cx="4283075" cy="385762"/>
          </a:xfrm>
          <a:prstGeom prst="rect">
            <a:avLst/>
          </a:prstGeom>
          <a:solidFill>
            <a:srgbClr val="FF7C8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sz="1800"/>
              <a:t>High Level Trigger</a:t>
            </a:r>
          </a:p>
        </p:txBody>
      </p:sp>
      <p:sp>
        <p:nvSpPr>
          <p:cNvPr id="1034" name="Line 8"/>
          <p:cNvSpPr>
            <a:spLocks noChangeShapeType="1"/>
          </p:cNvSpPr>
          <p:nvPr/>
        </p:nvSpPr>
        <p:spPr bwMode="auto">
          <a:xfrm>
            <a:off x="6492875" y="4722813"/>
            <a:ext cx="0" cy="4730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5" name="Text Box 9"/>
          <p:cNvSpPr txBox="1">
            <a:spLocks noChangeArrowheads="1"/>
          </p:cNvSpPr>
          <p:nvPr/>
        </p:nvSpPr>
        <p:spPr bwMode="auto">
          <a:xfrm>
            <a:off x="4359275" y="5195888"/>
            <a:ext cx="4283075" cy="385762"/>
          </a:xfrm>
          <a:prstGeom prst="rect">
            <a:avLst/>
          </a:prstGeom>
          <a:solidFill>
            <a:srgbClr val="FF505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sz="1800"/>
              <a:t>Storage</a:t>
            </a:r>
          </a:p>
        </p:txBody>
      </p:sp>
      <p:sp>
        <p:nvSpPr>
          <p:cNvPr id="1036" name="Text Box 10"/>
          <p:cNvSpPr txBox="1">
            <a:spLocks noChangeArrowheads="1"/>
          </p:cNvSpPr>
          <p:nvPr/>
        </p:nvSpPr>
        <p:spPr bwMode="auto">
          <a:xfrm>
            <a:off x="2530475" y="2536825"/>
            <a:ext cx="1387475" cy="385763"/>
          </a:xfrm>
          <a:prstGeom prst="rect">
            <a:avLst/>
          </a:prstGeom>
          <a:solidFill>
            <a:srgbClr val="CC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sz="1800"/>
              <a:t>HwTrigger</a:t>
            </a:r>
          </a:p>
        </p:txBody>
      </p:sp>
      <p:sp>
        <p:nvSpPr>
          <p:cNvPr id="1037" name="Line 11"/>
          <p:cNvSpPr>
            <a:spLocks noChangeShapeType="1"/>
          </p:cNvSpPr>
          <p:nvPr/>
        </p:nvSpPr>
        <p:spPr bwMode="auto">
          <a:xfrm flipH="1">
            <a:off x="3902075" y="2765425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8" name="Text Box 12"/>
          <p:cNvSpPr txBox="1">
            <a:spLocks noChangeArrowheads="1"/>
          </p:cNvSpPr>
          <p:nvPr/>
        </p:nvSpPr>
        <p:spPr bwMode="auto">
          <a:xfrm rot="-5400000">
            <a:off x="-277812" y="3592512"/>
            <a:ext cx="4351338" cy="385763"/>
          </a:xfrm>
          <a:prstGeom prst="rect">
            <a:avLst/>
          </a:prstGeom>
          <a:solidFill>
            <a:srgbClr val="99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sz="1800"/>
              <a:t>Monitoring &amp; Control</a:t>
            </a:r>
          </a:p>
        </p:txBody>
      </p:sp>
      <p:sp>
        <p:nvSpPr>
          <p:cNvPr id="1039" name="Line 13"/>
          <p:cNvSpPr>
            <a:spLocks noChangeShapeType="1"/>
          </p:cNvSpPr>
          <p:nvPr/>
        </p:nvSpPr>
        <p:spPr bwMode="auto">
          <a:xfrm>
            <a:off x="2073275" y="1851025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0" name="Line 14"/>
          <p:cNvSpPr>
            <a:spLocks noChangeShapeType="1"/>
          </p:cNvSpPr>
          <p:nvPr/>
        </p:nvSpPr>
        <p:spPr bwMode="auto">
          <a:xfrm>
            <a:off x="2073275" y="2689225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1" name="Line 15"/>
          <p:cNvSpPr>
            <a:spLocks noChangeShapeType="1"/>
          </p:cNvSpPr>
          <p:nvPr/>
        </p:nvSpPr>
        <p:spPr bwMode="auto">
          <a:xfrm>
            <a:off x="2073275" y="3756025"/>
            <a:ext cx="22860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2" name="Line 16"/>
          <p:cNvSpPr>
            <a:spLocks noChangeShapeType="1"/>
          </p:cNvSpPr>
          <p:nvPr/>
        </p:nvSpPr>
        <p:spPr bwMode="auto">
          <a:xfrm flipV="1">
            <a:off x="2073275" y="4594225"/>
            <a:ext cx="2286000" cy="3175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3" name="Line 17"/>
          <p:cNvSpPr>
            <a:spLocks noChangeShapeType="1"/>
          </p:cNvSpPr>
          <p:nvPr/>
        </p:nvSpPr>
        <p:spPr bwMode="auto">
          <a:xfrm>
            <a:off x="2073275" y="5432425"/>
            <a:ext cx="22860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4" name="Line 18"/>
          <p:cNvSpPr>
            <a:spLocks noChangeShapeType="1"/>
          </p:cNvSpPr>
          <p:nvPr/>
        </p:nvSpPr>
        <p:spPr bwMode="auto">
          <a:xfrm>
            <a:off x="4511675" y="3046413"/>
            <a:ext cx="0" cy="479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5" name="Line 19"/>
          <p:cNvSpPr>
            <a:spLocks noChangeShapeType="1"/>
          </p:cNvSpPr>
          <p:nvPr/>
        </p:nvSpPr>
        <p:spPr bwMode="auto">
          <a:xfrm>
            <a:off x="4816475" y="3046413"/>
            <a:ext cx="0" cy="479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6" name="Line 20"/>
          <p:cNvSpPr>
            <a:spLocks noChangeShapeType="1"/>
          </p:cNvSpPr>
          <p:nvPr/>
        </p:nvSpPr>
        <p:spPr bwMode="auto">
          <a:xfrm>
            <a:off x="5121275" y="3046413"/>
            <a:ext cx="0" cy="479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7" name="Line 21"/>
          <p:cNvSpPr>
            <a:spLocks noChangeShapeType="1"/>
          </p:cNvSpPr>
          <p:nvPr/>
        </p:nvSpPr>
        <p:spPr bwMode="auto">
          <a:xfrm>
            <a:off x="5426075" y="3046413"/>
            <a:ext cx="0" cy="479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8" name="Line 22"/>
          <p:cNvSpPr>
            <a:spLocks noChangeShapeType="1"/>
          </p:cNvSpPr>
          <p:nvPr/>
        </p:nvSpPr>
        <p:spPr bwMode="auto">
          <a:xfrm>
            <a:off x="5730875" y="3046413"/>
            <a:ext cx="0" cy="479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49" name="Line 23"/>
          <p:cNvSpPr>
            <a:spLocks noChangeShapeType="1"/>
          </p:cNvSpPr>
          <p:nvPr/>
        </p:nvSpPr>
        <p:spPr bwMode="auto">
          <a:xfrm>
            <a:off x="6035675" y="3046413"/>
            <a:ext cx="0" cy="479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50" name="Line 24"/>
          <p:cNvSpPr>
            <a:spLocks noChangeShapeType="1"/>
          </p:cNvSpPr>
          <p:nvPr/>
        </p:nvSpPr>
        <p:spPr bwMode="auto">
          <a:xfrm>
            <a:off x="6340475" y="3046413"/>
            <a:ext cx="0" cy="479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51" name="Line 25"/>
          <p:cNvSpPr>
            <a:spLocks noChangeShapeType="1"/>
          </p:cNvSpPr>
          <p:nvPr/>
        </p:nvSpPr>
        <p:spPr bwMode="auto">
          <a:xfrm>
            <a:off x="6645275" y="3046413"/>
            <a:ext cx="0" cy="479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52" name="Line 26"/>
          <p:cNvSpPr>
            <a:spLocks noChangeShapeType="1"/>
          </p:cNvSpPr>
          <p:nvPr/>
        </p:nvSpPr>
        <p:spPr bwMode="auto">
          <a:xfrm>
            <a:off x="6950075" y="3046413"/>
            <a:ext cx="0" cy="479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53" name="Line 27"/>
          <p:cNvSpPr>
            <a:spLocks noChangeShapeType="1"/>
          </p:cNvSpPr>
          <p:nvPr/>
        </p:nvSpPr>
        <p:spPr bwMode="auto">
          <a:xfrm>
            <a:off x="7254875" y="3046413"/>
            <a:ext cx="0" cy="479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54" name="Line 28"/>
          <p:cNvSpPr>
            <a:spLocks noChangeShapeType="1"/>
          </p:cNvSpPr>
          <p:nvPr/>
        </p:nvSpPr>
        <p:spPr bwMode="auto">
          <a:xfrm>
            <a:off x="7559675" y="3046413"/>
            <a:ext cx="0" cy="479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55" name="Line 29"/>
          <p:cNvSpPr>
            <a:spLocks noChangeShapeType="1"/>
          </p:cNvSpPr>
          <p:nvPr/>
        </p:nvSpPr>
        <p:spPr bwMode="auto">
          <a:xfrm>
            <a:off x="7864475" y="3046413"/>
            <a:ext cx="0" cy="479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56" name="Line 30"/>
          <p:cNvSpPr>
            <a:spLocks noChangeShapeType="1"/>
          </p:cNvSpPr>
          <p:nvPr/>
        </p:nvSpPr>
        <p:spPr bwMode="auto">
          <a:xfrm>
            <a:off x="8169275" y="3046413"/>
            <a:ext cx="0" cy="479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57" name="Line 31"/>
          <p:cNvSpPr>
            <a:spLocks noChangeShapeType="1"/>
          </p:cNvSpPr>
          <p:nvPr/>
        </p:nvSpPr>
        <p:spPr bwMode="auto">
          <a:xfrm>
            <a:off x="8474075" y="3046413"/>
            <a:ext cx="0" cy="479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58" name="Line 32"/>
          <p:cNvSpPr>
            <a:spLocks noChangeShapeType="1"/>
          </p:cNvSpPr>
          <p:nvPr/>
        </p:nvSpPr>
        <p:spPr bwMode="auto">
          <a:xfrm>
            <a:off x="6492875" y="3884613"/>
            <a:ext cx="0" cy="4762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059" name="Group 33"/>
          <p:cNvGrpSpPr>
            <a:grpSpLocks/>
          </p:cNvGrpSpPr>
          <p:nvPr/>
        </p:nvGrpSpPr>
        <p:grpSpPr bwMode="auto">
          <a:xfrm>
            <a:off x="4511675" y="2055813"/>
            <a:ext cx="3962400" cy="633412"/>
            <a:chOff x="2400" y="1281"/>
            <a:chExt cx="2496" cy="305"/>
          </a:xfrm>
        </p:grpSpPr>
        <p:sp>
          <p:nvSpPr>
            <p:cNvPr id="1071" name="Line 34"/>
            <p:cNvSpPr>
              <a:spLocks noChangeShapeType="1"/>
            </p:cNvSpPr>
            <p:nvPr/>
          </p:nvSpPr>
          <p:spPr bwMode="auto">
            <a:xfrm>
              <a:off x="2400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72" name="Line 35"/>
            <p:cNvSpPr>
              <a:spLocks noChangeShapeType="1"/>
            </p:cNvSpPr>
            <p:nvPr/>
          </p:nvSpPr>
          <p:spPr bwMode="auto">
            <a:xfrm>
              <a:off x="2496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73" name="Line 36"/>
            <p:cNvSpPr>
              <a:spLocks noChangeShapeType="1"/>
            </p:cNvSpPr>
            <p:nvPr/>
          </p:nvSpPr>
          <p:spPr bwMode="auto">
            <a:xfrm>
              <a:off x="2592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74" name="Line 37"/>
            <p:cNvSpPr>
              <a:spLocks noChangeShapeType="1"/>
            </p:cNvSpPr>
            <p:nvPr/>
          </p:nvSpPr>
          <p:spPr bwMode="auto">
            <a:xfrm>
              <a:off x="2688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75" name="Line 38"/>
            <p:cNvSpPr>
              <a:spLocks noChangeShapeType="1"/>
            </p:cNvSpPr>
            <p:nvPr/>
          </p:nvSpPr>
          <p:spPr bwMode="auto">
            <a:xfrm>
              <a:off x="2784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76" name="Line 39"/>
            <p:cNvSpPr>
              <a:spLocks noChangeShapeType="1"/>
            </p:cNvSpPr>
            <p:nvPr/>
          </p:nvSpPr>
          <p:spPr bwMode="auto">
            <a:xfrm>
              <a:off x="2880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77" name="Line 40"/>
            <p:cNvSpPr>
              <a:spLocks noChangeShapeType="1"/>
            </p:cNvSpPr>
            <p:nvPr/>
          </p:nvSpPr>
          <p:spPr bwMode="auto">
            <a:xfrm>
              <a:off x="2976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78" name="Line 41"/>
            <p:cNvSpPr>
              <a:spLocks noChangeShapeType="1"/>
            </p:cNvSpPr>
            <p:nvPr/>
          </p:nvSpPr>
          <p:spPr bwMode="auto">
            <a:xfrm>
              <a:off x="3072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79" name="Line 42"/>
            <p:cNvSpPr>
              <a:spLocks noChangeShapeType="1"/>
            </p:cNvSpPr>
            <p:nvPr/>
          </p:nvSpPr>
          <p:spPr bwMode="auto">
            <a:xfrm>
              <a:off x="3168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80" name="Line 43"/>
            <p:cNvSpPr>
              <a:spLocks noChangeShapeType="1"/>
            </p:cNvSpPr>
            <p:nvPr/>
          </p:nvSpPr>
          <p:spPr bwMode="auto">
            <a:xfrm>
              <a:off x="3264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81" name="Line 44"/>
            <p:cNvSpPr>
              <a:spLocks noChangeShapeType="1"/>
            </p:cNvSpPr>
            <p:nvPr/>
          </p:nvSpPr>
          <p:spPr bwMode="auto">
            <a:xfrm>
              <a:off x="3360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82" name="Line 45"/>
            <p:cNvSpPr>
              <a:spLocks noChangeShapeType="1"/>
            </p:cNvSpPr>
            <p:nvPr/>
          </p:nvSpPr>
          <p:spPr bwMode="auto">
            <a:xfrm>
              <a:off x="3456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83" name="Line 46"/>
            <p:cNvSpPr>
              <a:spLocks noChangeShapeType="1"/>
            </p:cNvSpPr>
            <p:nvPr/>
          </p:nvSpPr>
          <p:spPr bwMode="auto">
            <a:xfrm>
              <a:off x="3552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84" name="Line 47"/>
            <p:cNvSpPr>
              <a:spLocks noChangeShapeType="1"/>
            </p:cNvSpPr>
            <p:nvPr/>
          </p:nvSpPr>
          <p:spPr bwMode="auto">
            <a:xfrm>
              <a:off x="3648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85" name="Line 48"/>
            <p:cNvSpPr>
              <a:spLocks noChangeShapeType="1"/>
            </p:cNvSpPr>
            <p:nvPr/>
          </p:nvSpPr>
          <p:spPr bwMode="auto">
            <a:xfrm>
              <a:off x="3744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86" name="Line 49"/>
            <p:cNvSpPr>
              <a:spLocks noChangeShapeType="1"/>
            </p:cNvSpPr>
            <p:nvPr/>
          </p:nvSpPr>
          <p:spPr bwMode="auto">
            <a:xfrm>
              <a:off x="3840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87" name="Line 50"/>
            <p:cNvSpPr>
              <a:spLocks noChangeShapeType="1"/>
            </p:cNvSpPr>
            <p:nvPr/>
          </p:nvSpPr>
          <p:spPr bwMode="auto">
            <a:xfrm>
              <a:off x="3936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88" name="Line 51"/>
            <p:cNvSpPr>
              <a:spLocks noChangeShapeType="1"/>
            </p:cNvSpPr>
            <p:nvPr/>
          </p:nvSpPr>
          <p:spPr bwMode="auto">
            <a:xfrm>
              <a:off x="4032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89" name="Line 52"/>
            <p:cNvSpPr>
              <a:spLocks noChangeShapeType="1"/>
            </p:cNvSpPr>
            <p:nvPr/>
          </p:nvSpPr>
          <p:spPr bwMode="auto">
            <a:xfrm>
              <a:off x="4128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90" name="Line 53"/>
            <p:cNvSpPr>
              <a:spLocks noChangeShapeType="1"/>
            </p:cNvSpPr>
            <p:nvPr/>
          </p:nvSpPr>
          <p:spPr bwMode="auto">
            <a:xfrm>
              <a:off x="4224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91" name="Line 54"/>
            <p:cNvSpPr>
              <a:spLocks noChangeShapeType="1"/>
            </p:cNvSpPr>
            <p:nvPr/>
          </p:nvSpPr>
          <p:spPr bwMode="auto">
            <a:xfrm>
              <a:off x="4320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92" name="Line 55"/>
            <p:cNvSpPr>
              <a:spLocks noChangeShapeType="1"/>
            </p:cNvSpPr>
            <p:nvPr/>
          </p:nvSpPr>
          <p:spPr bwMode="auto">
            <a:xfrm>
              <a:off x="4416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93" name="Line 56"/>
            <p:cNvSpPr>
              <a:spLocks noChangeShapeType="1"/>
            </p:cNvSpPr>
            <p:nvPr/>
          </p:nvSpPr>
          <p:spPr bwMode="auto">
            <a:xfrm>
              <a:off x="4512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94" name="Line 57"/>
            <p:cNvSpPr>
              <a:spLocks noChangeShapeType="1"/>
            </p:cNvSpPr>
            <p:nvPr/>
          </p:nvSpPr>
          <p:spPr bwMode="auto">
            <a:xfrm>
              <a:off x="4608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95" name="Line 58"/>
            <p:cNvSpPr>
              <a:spLocks noChangeShapeType="1"/>
            </p:cNvSpPr>
            <p:nvPr/>
          </p:nvSpPr>
          <p:spPr bwMode="auto">
            <a:xfrm>
              <a:off x="4704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96" name="Line 59"/>
            <p:cNvSpPr>
              <a:spLocks noChangeShapeType="1"/>
            </p:cNvSpPr>
            <p:nvPr/>
          </p:nvSpPr>
          <p:spPr bwMode="auto">
            <a:xfrm>
              <a:off x="4800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97" name="Line 60"/>
            <p:cNvSpPr>
              <a:spLocks noChangeShapeType="1"/>
            </p:cNvSpPr>
            <p:nvPr/>
          </p:nvSpPr>
          <p:spPr bwMode="auto">
            <a:xfrm>
              <a:off x="4896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060" name="Line 61"/>
          <p:cNvSpPr>
            <a:spLocks noChangeShapeType="1"/>
          </p:cNvSpPr>
          <p:nvPr/>
        </p:nvSpPr>
        <p:spPr bwMode="auto">
          <a:xfrm>
            <a:off x="2835275" y="2055813"/>
            <a:ext cx="0" cy="4841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61" name="Line 62"/>
          <p:cNvSpPr>
            <a:spLocks noChangeShapeType="1"/>
          </p:cNvSpPr>
          <p:nvPr/>
        </p:nvSpPr>
        <p:spPr bwMode="auto">
          <a:xfrm>
            <a:off x="2987675" y="2055813"/>
            <a:ext cx="0" cy="4841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62" name="Line 63"/>
          <p:cNvSpPr>
            <a:spLocks noChangeShapeType="1"/>
          </p:cNvSpPr>
          <p:nvPr/>
        </p:nvSpPr>
        <p:spPr bwMode="auto">
          <a:xfrm>
            <a:off x="3140075" y="2055813"/>
            <a:ext cx="0" cy="4841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63" name="Line 64"/>
          <p:cNvSpPr>
            <a:spLocks noChangeShapeType="1"/>
          </p:cNvSpPr>
          <p:nvPr/>
        </p:nvSpPr>
        <p:spPr bwMode="auto">
          <a:xfrm>
            <a:off x="3292475" y="2055813"/>
            <a:ext cx="0" cy="4841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64" name="Line 65"/>
          <p:cNvSpPr>
            <a:spLocks noChangeShapeType="1"/>
          </p:cNvSpPr>
          <p:nvPr/>
        </p:nvSpPr>
        <p:spPr bwMode="auto">
          <a:xfrm>
            <a:off x="3444875" y="2055813"/>
            <a:ext cx="0" cy="4841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65" name="Line 66"/>
          <p:cNvSpPr>
            <a:spLocks noChangeShapeType="1"/>
          </p:cNvSpPr>
          <p:nvPr/>
        </p:nvSpPr>
        <p:spPr bwMode="auto">
          <a:xfrm>
            <a:off x="3597275" y="2055813"/>
            <a:ext cx="0" cy="4841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66" name="Line 67"/>
          <p:cNvSpPr>
            <a:spLocks noChangeShapeType="1"/>
          </p:cNvSpPr>
          <p:nvPr/>
        </p:nvSpPr>
        <p:spPr bwMode="auto">
          <a:xfrm>
            <a:off x="3749675" y="2055813"/>
            <a:ext cx="0" cy="4841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67" name="Line 68"/>
          <p:cNvSpPr>
            <a:spLocks noChangeShapeType="1"/>
          </p:cNvSpPr>
          <p:nvPr/>
        </p:nvSpPr>
        <p:spPr bwMode="auto">
          <a:xfrm>
            <a:off x="2682875" y="2055813"/>
            <a:ext cx="0" cy="4841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68" name="Line 69"/>
          <p:cNvSpPr>
            <a:spLocks noChangeShapeType="1"/>
          </p:cNvSpPr>
          <p:nvPr/>
        </p:nvSpPr>
        <p:spPr bwMode="auto">
          <a:xfrm>
            <a:off x="2073275" y="2994025"/>
            <a:ext cx="22860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69" name="Text Box 70"/>
          <p:cNvSpPr txBox="1">
            <a:spLocks noChangeArrowheads="1"/>
          </p:cNvSpPr>
          <p:nvPr/>
        </p:nvSpPr>
        <p:spPr bwMode="auto">
          <a:xfrm>
            <a:off x="8093075" y="5661025"/>
            <a:ext cx="7159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kumimoji="0" lang="en-US" sz="1800"/>
              <a:t>DAQ</a:t>
            </a:r>
          </a:p>
        </p:txBody>
      </p:sp>
      <p:graphicFrame>
        <p:nvGraphicFramePr>
          <p:cNvPr id="1026" name="Object 71"/>
          <p:cNvGraphicFramePr>
            <a:graphicFrameLocks noChangeAspect="1"/>
          </p:cNvGraphicFramePr>
          <p:nvPr/>
        </p:nvGraphicFramePr>
        <p:xfrm>
          <a:off x="152400" y="2662238"/>
          <a:ext cx="1447800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" name="Clip" r:id="rId3" imgW="3597120" imgH="3390840" progId="MS_ClipArt_Gallery.2">
                  <p:embed/>
                </p:oleObj>
              </mc:Choice>
              <mc:Fallback>
                <p:oleObj name="Clip" r:id="rId3" imgW="3597120" imgH="3390840" progId="MS_ClipArt_Gallery.2">
                  <p:embed/>
                  <p:pic>
                    <p:nvPicPr>
                      <p:cNvPr id="0" name="Object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2662238"/>
                        <a:ext cx="1447800" cy="1365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70" name="Line 72"/>
          <p:cNvSpPr>
            <a:spLocks noChangeShapeType="1"/>
          </p:cNvSpPr>
          <p:nvPr/>
        </p:nvSpPr>
        <p:spPr bwMode="auto">
          <a:xfrm>
            <a:off x="1447800" y="37338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6C522D-5A9C-4F45-A708-1C8CD47AFF76}" type="slidenum">
              <a:rPr lang="en-US"/>
              <a:pPr>
                <a:defRPr/>
              </a:pPr>
              <a:t>30</a:t>
            </a:fld>
            <a:endParaRPr lang="en-US" sz="2000" b="1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z="4000" smtClean="0"/>
              <a:t>Event Building to a CPU farm</a:t>
            </a:r>
            <a:endParaRPr lang="en-US" smtClean="0"/>
          </a:p>
        </p:txBody>
      </p:sp>
      <p:sp>
        <p:nvSpPr>
          <p:cNvPr id="33796" name="Rectangle 3"/>
          <p:cNvSpPr>
            <a:spLocks noChangeArrowheads="1"/>
          </p:cNvSpPr>
          <p:nvPr/>
        </p:nvSpPr>
        <p:spPr bwMode="auto">
          <a:xfrm>
            <a:off x="4173538" y="3749675"/>
            <a:ext cx="390525" cy="782638"/>
          </a:xfrm>
          <a:prstGeom prst="rect">
            <a:avLst/>
          </a:prstGeom>
          <a:solidFill>
            <a:schemeClr val="accent1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7" name="Rectangle 4"/>
          <p:cNvSpPr>
            <a:spLocks noChangeArrowheads="1"/>
          </p:cNvSpPr>
          <p:nvPr/>
        </p:nvSpPr>
        <p:spPr bwMode="auto">
          <a:xfrm>
            <a:off x="4376738" y="2484438"/>
            <a:ext cx="390525" cy="42862"/>
          </a:xfrm>
          <a:prstGeom prst="rect">
            <a:avLst/>
          </a:prstGeom>
          <a:solidFill>
            <a:schemeClr val="accent1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8" name="Rectangle 5"/>
          <p:cNvSpPr>
            <a:spLocks noChangeArrowheads="1"/>
          </p:cNvSpPr>
          <p:nvPr/>
        </p:nvSpPr>
        <p:spPr bwMode="auto">
          <a:xfrm>
            <a:off x="4884738" y="2378075"/>
            <a:ext cx="390525" cy="149225"/>
          </a:xfrm>
          <a:prstGeom prst="rect">
            <a:avLst/>
          </a:prstGeom>
          <a:solidFill>
            <a:schemeClr val="accent1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9" name="Rectangle 6"/>
          <p:cNvSpPr>
            <a:spLocks noChangeArrowheads="1"/>
          </p:cNvSpPr>
          <p:nvPr/>
        </p:nvSpPr>
        <p:spPr bwMode="auto">
          <a:xfrm>
            <a:off x="5392738" y="2325688"/>
            <a:ext cx="390525" cy="201612"/>
          </a:xfrm>
          <a:prstGeom prst="rect">
            <a:avLst/>
          </a:prstGeom>
          <a:solidFill>
            <a:schemeClr val="accent1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0" name="Rectangle 7"/>
          <p:cNvSpPr>
            <a:spLocks noChangeArrowheads="1"/>
          </p:cNvSpPr>
          <p:nvPr/>
        </p:nvSpPr>
        <p:spPr bwMode="auto">
          <a:xfrm>
            <a:off x="5900738" y="2430463"/>
            <a:ext cx="390525" cy="96837"/>
          </a:xfrm>
          <a:prstGeom prst="rect">
            <a:avLst/>
          </a:prstGeom>
          <a:solidFill>
            <a:schemeClr val="accent1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1" name="Rectangle 8"/>
          <p:cNvSpPr>
            <a:spLocks noChangeArrowheads="1"/>
          </p:cNvSpPr>
          <p:nvPr/>
        </p:nvSpPr>
        <p:spPr bwMode="auto">
          <a:xfrm>
            <a:off x="6408738" y="2378075"/>
            <a:ext cx="390525" cy="149225"/>
          </a:xfrm>
          <a:prstGeom prst="rect">
            <a:avLst/>
          </a:prstGeom>
          <a:solidFill>
            <a:schemeClr val="accent1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2" name="Rectangle 9"/>
          <p:cNvSpPr>
            <a:spLocks noChangeArrowheads="1"/>
          </p:cNvSpPr>
          <p:nvPr/>
        </p:nvSpPr>
        <p:spPr bwMode="auto">
          <a:xfrm>
            <a:off x="3868738" y="2273300"/>
            <a:ext cx="390525" cy="96838"/>
          </a:xfrm>
          <a:prstGeom prst="rect">
            <a:avLst/>
          </a:prstGeom>
          <a:solidFill>
            <a:schemeClr val="accent2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3" name="Rectangle 10"/>
          <p:cNvSpPr>
            <a:spLocks noChangeArrowheads="1"/>
          </p:cNvSpPr>
          <p:nvPr/>
        </p:nvSpPr>
        <p:spPr bwMode="auto">
          <a:xfrm>
            <a:off x="4376738" y="2219325"/>
            <a:ext cx="390525" cy="255588"/>
          </a:xfrm>
          <a:prstGeom prst="rect">
            <a:avLst/>
          </a:prstGeom>
          <a:solidFill>
            <a:schemeClr val="accent2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4" name="Rectangle 11"/>
          <p:cNvSpPr>
            <a:spLocks noChangeArrowheads="1"/>
          </p:cNvSpPr>
          <p:nvPr/>
        </p:nvSpPr>
        <p:spPr bwMode="auto">
          <a:xfrm>
            <a:off x="4884738" y="2273300"/>
            <a:ext cx="390525" cy="96838"/>
          </a:xfrm>
          <a:prstGeom prst="rect">
            <a:avLst/>
          </a:prstGeom>
          <a:solidFill>
            <a:schemeClr val="accent2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5" name="Rectangle 12"/>
          <p:cNvSpPr>
            <a:spLocks noChangeArrowheads="1"/>
          </p:cNvSpPr>
          <p:nvPr/>
        </p:nvSpPr>
        <p:spPr bwMode="auto">
          <a:xfrm>
            <a:off x="5392738" y="2114550"/>
            <a:ext cx="390525" cy="201613"/>
          </a:xfrm>
          <a:prstGeom prst="rect">
            <a:avLst/>
          </a:prstGeom>
          <a:solidFill>
            <a:schemeClr val="accent2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6" name="Rectangle 13"/>
          <p:cNvSpPr>
            <a:spLocks noChangeArrowheads="1"/>
          </p:cNvSpPr>
          <p:nvPr/>
        </p:nvSpPr>
        <p:spPr bwMode="auto">
          <a:xfrm>
            <a:off x="5900738" y="2378075"/>
            <a:ext cx="390525" cy="44450"/>
          </a:xfrm>
          <a:prstGeom prst="rect">
            <a:avLst/>
          </a:prstGeom>
          <a:solidFill>
            <a:schemeClr val="accent2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7" name="Rectangle 14"/>
          <p:cNvSpPr>
            <a:spLocks noChangeArrowheads="1"/>
          </p:cNvSpPr>
          <p:nvPr/>
        </p:nvSpPr>
        <p:spPr bwMode="auto">
          <a:xfrm>
            <a:off x="6408738" y="2273300"/>
            <a:ext cx="390525" cy="96838"/>
          </a:xfrm>
          <a:prstGeom prst="rect">
            <a:avLst/>
          </a:prstGeom>
          <a:solidFill>
            <a:schemeClr val="accent2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8" name="Rectangle 15"/>
          <p:cNvSpPr>
            <a:spLocks noChangeArrowheads="1"/>
          </p:cNvSpPr>
          <p:nvPr/>
        </p:nvSpPr>
        <p:spPr bwMode="auto">
          <a:xfrm>
            <a:off x="3868738" y="2166938"/>
            <a:ext cx="390525" cy="96837"/>
          </a:xfrm>
          <a:prstGeom prst="rect">
            <a:avLst/>
          </a:prstGeom>
          <a:solidFill>
            <a:srgbClr val="5F5F5F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9" name="Rectangle 16"/>
          <p:cNvSpPr>
            <a:spLocks noChangeArrowheads="1"/>
          </p:cNvSpPr>
          <p:nvPr/>
        </p:nvSpPr>
        <p:spPr bwMode="auto">
          <a:xfrm>
            <a:off x="4376738" y="2062163"/>
            <a:ext cx="390525" cy="149225"/>
          </a:xfrm>
          <a:prstGeom prst="rect">
            <a:avLst/>
          </a:prstGeom>
          <a:solidFill>
            <a:srgbClr val="5F5F5F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0" name="Rectangle 17"/>
          <p:cNvSpPr>
            <a:spLocks noChangeArrowheads="1"/>
          </p:cNvSpPr>
          <p:nvPr/>
        </p:nvSpPr>
        <p:spPr bwMode="auto">
          <a:xfrm>
            <a:off x="4884738" y="2114550"/>
            <a:ext cx="390525" cy="149225"/>
          </a:xfrm>
          <a:prstGeom prst="rect">
            <a:avLst/>
          </a:prstGeom>
          <a:solidFill>
            <a:srgbClr val="5F5F5F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1" name="Rectangle 18"/>
          <p:cNvSpPr>
            <a:spLocks noChangeArrowheads="1"/>
          </p:cNvSpPr>
          <p:nvPr/>
        </p:nvSpPr>
        <p:spPr bwMode="auto">
          <a:xfrm>
            <a:off x="5392738" y="2062163"/>
            <a:ext cx="390525" cy="42862"/>
          </a:xfrm>
          <a:prstGeom prst="rect">
            <a:avLst/>
          </a:prstGeom>
          <a:solidFill>
            <a:srgbClr val="5F5F5F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2" name="Rectangle 19"/>
          <p:cNvSpPr>
            <a:spLocks noChangeArrowheads="1"/>
          </p:cNvSpPr>
          <p:nvPr/>
        </p:nvSpPr>
        <p:spPr bwMode="auto">
          <a:xfrm>
            <a:off x="5900738" y="2219325"/>
            <a:ext cx="390525" cy="150813"/>
          </a:xfrm>
          <a:prstGeom prst="rect">
            <a:avLst/>
          </a:prstGeom>
          <a:solidFill>
            <a:srgbClr val="5F5F5F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3" name="Rectangle 20"/>
          <p:cNvSpPr>
            <a:spLocks noChangeArrowheads="1"/>
          </p:cNvSpPr>
          <p:nvPr/>
        </p:nvSpPr>
        <p:spPr bwMode="auto">
          <a:xfrm>
            <a:off x="6408738" y="2166938"/>
            <a:ext cx="390525" cy="96837"/>
          </a:xfrm>
          <a:prstGeom prst="rect">
            <a:avLst/>
          </a:prstGeom>
          <a:solidFill>
            <a:srgbClr val="5F5F5F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4" name="Rectangle 21"/>
          <p:cNvSpPr>
            <a:spLocks noChangeArrowheads="1"/>
          </p:cNvSpPr>
          <p:nvPr/>
        </p:nvSpPr>
        <p:spPr bwMode="auto">
          <a:xfrm>
            <a:off x="3868738" y="2009775"/>
            <a:ext cx="390525" cy="149225"/>
          </a:xfrm>
          <a:prstGeom prst="rect">
            <a:avLst/>
          </a:prstGeom>
          <a:solidFill>
            <a:srgbClr val="FFCC99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5" name="Rectangle 22"/>
          <p:cNvSpPr>
            <a:spLocks noChangeArrowheads="1"/>
          </p:cNvSpPr>
          <p:nvPr/>
        </p:nvSpPr>
        <p:spPr bwMode="auto">
          <a:xfrm>
            <a:off x="4376738" y="1903413"/>
            <a:ext cx="390525" cy="149225"/>
          </a:xfrm>
          <a:prstGeom prst="rect">
            <a:avLst/>
          </a:prstGeom>
          <a:solidFill>
            <a:srgbClr val="FFCC99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6" name="Rectangle 23"/>
          <p:cNvSpPr>
            <a:spLocks noChangeArrowheads="1"/>
          </p:cNvSpPr>
          <p:nvPr/>
        </p:nvSpPr>
        <p:spPr bwMode="auto">
          <a:xfrm>
            <a:off x="4884738" y="2009775"/>
            <a:ext cx="390525" cy="95250"/>
          </a:xfrm>
          <a:prstGeom prst="rect">
            <a:avLst/>
          </a:prstGeom>
          <a:solidFill>
            <a:srgbClr val="FFCC99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7" name="Rectangle 24"/>
          <p:cNvSpPr>
            <a:spLocks noChangeArrowheads="1"/>
          </p:cNvSpPr>
          <p:nvPr/>
        </p:nvSpPr>
        <p:spPr bwMode="auto">
          <a:xfrm>
            <a:off x="5392738" y="1955800"/>
            <a:ext cx="390525" cy="96838"/>
          </a:xfrm>
          <a:prstGeom prst="rect">
            <a:avLst/>
          </a:prstGeom>
          <a:solidFill>
            <a:srgbClr val="FFCC99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8" name="Rectangle 25"/>
          <p:cNvSpPr>
            <a:spLocks noChangeArrowheads="1"/>
          </p:cNvSpPr>
          <p:nvPr/>
        </p:nvSpPr>
        <p:spPr bwMode="auto">
          <a:xfrm>
            <a:off x="5900738" y="2062163"/>
            <a:ext cx="390525" cy="149225"/>
          </a:xfrm>
          <a:prstGeom prst="rect">
            <a:avLst/>
          </a:prstGeom>
          <a:solidFill>
            <a:srgbClr val="FFCC99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9" name="Rectangle 26"/>
          <p:cNvSpPr>
            <a:spLocks noChangeArrowheads="1"/>
          </p:cNvSpPr>
          <p:nvPr/>
        </p:nvSpPr>
        <p:spPr bwMode="auto">
          <a:xfrm>
            <a:off x="6408738" y="2009775"/>
            <a:ext cx="390525" cy="149225"/>
          </a:xfrm>
          <a:prstGeom prst="rect">
            <a:avLst/>
          </a:prstGeom>
          <a:solidFill>
            <a:srgbClr val="FFCC99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0" name="AutoShape 27"/>
          <p:cNvSpPr>
            <a:spLocks noChangeArrowheads="1"/>
          </p:cNvSpPr>
          <p:nvPr/>
        </p:nvSpPr>
        <p:spPr bwMode="auto">
          <a:xfrm>
            <a:off x="3776663" y="2646363"/>
            <a:ext cx="3216275" cy="720725"/>
          </a:xfrm>
          <a:prstGeom prst="roundRect">
            <a:avLst>
              <a:gd name="adj" fmla="val 12495"/>
            </a:avLst>
          </a:prstGeom>
          <a:solidFill>
            <a:srgbClr val="C6C6C6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1" name="Line 28"/>
          <p:cNvSpPr>
            <a:spLocks noChangeShapeType="1"/>
          </p:cNvSpPr>
          <p:nvPr/>
        </p:nvSpPr>
        <p:spPr bwMode="auto">
          <a:xfrm>
            <a:off x="4064000" y="2532063"/>
            <a:ext cx="0" cy="10636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22" name="Oval 29"/>
          <p:cNvSpPr>
            <a:spLocks noChangeArrowheads="1"/>
          </p:cNvSpPr>
          <p:nvPr/>
        </p:nvSpPr>
        <p:spPr bwMode="auto">
          <a:xfrm>
            <a:off x="3979863" y="1538288"/>
            <a:ext cx="168275" cy="87312"/>
          </a:xfrm>
          <a:prstGeom prst="ellipse">
            <a:avLst/>
          </a:prstGeom>
          <a:solidFill>
            <a:srgbClr val="5F5F5F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3" name="Line 30"/>
          <p:cNvSpPr>
            <a:spLocks noChangeShapeType="1"/>
          </p:cNvSpPr>
          <p:nvPr/>
        </p:nvSpPr>
        <p:spPr bwMode="auto">
          <a:xfrm>
            <a:off x="4064000" y="1633538"/>
            <a:ext cx="0" cy="107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24" name="Line 31"/>
          <p:cNvSpPr>
            <a:spLocks noChangeShapeType="1"/>
          </p:cNvSpPr>
          <p:nvPr/>
        </p:nvSpPr>
        <p:spPr bwMode="auto">
          <a:xfrm>
            <a:off x="4572000" y="2532063"/>
            <a:ext cx="0" cy="10636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25" name="Oval 32"/>
          <p:cNvSpPr>
            <a:spLocks noChangeArrowheads="1"/>
          </p:cNvSpPr>
          <p:nvPr/>
        </p:nvSpPr>
        <p:spPr bwMode="auto">
          <a:xfrm>
            <a:off x="4487863" y="1538288"/>
            <a:ext cx="168275" cy="87312"/>
          </a:xfrm>
          <a:prstGeom prst="ellipse">
            <a:avLst/>
          </a:prstGeom>
          <a:solidFill>
            <a:srgbClr val="5F5F5F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6" name="Line 33"/>
          <p:cNvSpPr>
            <a:spLocks noChangeShapeType="1"/>
          </p:cNvSpPr>
          <p:nvPr/>
        </p:nvSpPr>
        <p:spPr bwMode="auto">
          <a:xfrm>
            <a:off x="4572000" y="1633538"/>
            <a:ext cx="0" cy="107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27" name="Line 34"/>
          <p:cNvSpPr>
            <a:spLocks noChangeShapeType="1"/>
          </p:cNvSpPr>
          <p:nvPr/>
        </p:nvSpPr>
        <p:spPr bwMode="auto">
          <a:xfrm>
            <a:off x="5080000" y="2532063"/>
            <a:ext cx="0" cy="10636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28" name="Oval 35"/>
          <p:cNvSpPr>
            <a:spLocks noChangeArrowheads="1"/>
          </p:cNvSpPr>
          <p:nvPr/>
        </p:nvSpPr>
        <p:spPr bwMode="auto">
          <a:xfrm>
            <a:off x="4995863" y="1538288"/>
            <a:ext cx="168275" cy="87312"/>
          </a:xfrm>
          <a:prstGeom prst="ellipse">
            <a:avLst/>
          </a:prstGeom>
          <a:solidFill>
            <a:srgbClr val="5F5F5F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9" name="Line 36"/>
          <p:cNvSpPr>
            <a:spLocks noChangeShapeType="1"/>
          </p:cNvSpPr>
          <p:nvPr/>
        </p:nvSpPr>
        <p:spPr bwMode="auto">
          <a:xfrm>
            <a:off x="5080000" y="1633538"/>
            <a:ext cx="0" cy="107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30" name="Line 37"/>
          <p:cNvSpPr>
            <a:spLocks noChangeShapeType="1"/>
          </p:cNvSpPr>
          <p:nvPr/>
        </p:nvSpPr>
        <p:spPr bwMode="auto">
          <a:xfrm>
            <a:off x="5588000" y="2532063"/>
            <a:ext cx="0" cy="10636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31" name="Oval 38"/>
          <p:cNvSpPr>
            <a:spLocks noChangeArrowheads="1"/>
          </p:cNvSpPr>
          <p:nvPr/>
        </p:nvSpPr>
        <p:spPr bwMode="auto">
          <a:xfrm>
            <a:off x="5503863" y="1538288"/>
            <a:ext cx="168275" cy="87312"/>
          </a:xfrm>
          <a:prstGeom prst="ellipse">
            <a:avLst/>
          </a:prstGeom>
          <a:solidFill>
            <a:srgbClr val="5F5F5F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32" name="Line 39"/>
          <p:cNvSpPr>
            <a:spLocks noChangeShapeType="1"/>
          </p:cNvSpPr>
          <p:nvPr/>
        </p:nvSpPr>
        <p:spPr bwMode="auto">
          <a:xfrm>
            <a:off x="5588000" y="1633538"/>
            <a:ext cx="0" cy="107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33" name="Line 40"/>
          <p:cNvSpPr>
            <a:spLocks noChangeShapeType="1"/>
          </p:cNvSpPr>
          <p:nvPr/>
        </p:nvSpPr>
        <p:spPr bwMode="auto">
          <a:xfrm>
            <a:off x="6096000" y="2532063"/>
            <a:ext cx="0" cy="10636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34" name="Oval 41"/>
          <p:cNvSpPr>
            <a:spLocks noChangeArrowheads="1"/>
          </p:cNvSpPr>
          <p:nvPr/>
        </p:nvSpPr>
        <p:spPr bwMode="auto">
          <a:xfrm>
            <a:off x="6011863" y="1538288"/>
            <a:ext cx="168275" cy="87312"/>
          </a:xfrm>
          <a:prstGeom prst="ellipse">
            <a:avLst/>
          </a:prstGeom>
          <a:solidFill>
            <a:srgbClr val="5F5F5F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35" name="Line 42"/>
          <p:cNvSpPr>
            <a:spLocks noChangeShapeType="1"/>
          </p:cNvSpPr>
          <p:nvPr/>
        </p:nvSpPr>
        <p:spPr bwMode="auto">
          <a:xfrm>
            <a:off x="6096000" y="1633538"/>
            <a:ext cx="0" cy="107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36" name="Line 43"/>
          <p:cNvSpPr>
            <a:spLocks noChangeShapeType="1"/>
          </p:cNvSpPr>
          <p:nvPr/>
        </p:nvSpPr>
        <p:spPr bwMode="auto">
          <a:xfrm>
            <a:off x="6604000" y="2532063"/>
            <a:ext cx="0" cy="10636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37" name="Oval 44"/>
          <p:cNvSpPr>
            <a:spLocks noChangeArrowheads="1"/>
          </p:cNvSpPr>
          <p:nvPr/>
        </p:nvSpPr>
        <p:spPr bwMode="auto">
          <a:xfrm>
            <a:off x="6519863" y="1538288"/>
            <a:ext cx="168275" cy="87312"/>
          </a:xfrm>
          <a:prstGeom prst="ellipse">
            <a:avLst/>
          </a:prstGeom>
          <a:solidFill>
            <a:srgbClr val="5F5F5F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38" name="Line 45"/>
          <p:cNvSpPr>
            <a:spLocks noChangeShapeType="1"/>
          </p:cNvSpPr>
          <p:nvPr/>
        </p:nvSpPr>
        <p:spPr bwMode="auto">
          <a:xfrm>
            <a:off x="6604000" y="1633538"/>
            <a:ext cx="0" cy="107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39" name="Rectangle 46"/>
          <p:cNvSpPr>
            <a:spLocks noChangeArrowheads="1"/>
          </p:cNvSpPr>
          <p:nvPr/>
        </p:nvSpPr>
        <p:spPr bwMode="auto">
          <a:xfrm>
            <a:off x="914400" y="1422400"/>
            <a:ext cx="230346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Data sources</a:t>
            </a:r>
          </a:p>
        </p:txBody>
      </p:sp>
      <p:sp>
        <p:nvSpPr>
          <p:cNvPr id="33840" name="Rectangle 47"/>
          <p:cNvSpPr>
            <a:spLocks noChangeArrowheads="1"/>
          </p:cNvSpPr>
          <p:nvPr/>
        </p:nvSpPr>
        <p:spPr bwMode="auto">
          <a:xfrm>
            <a:off x="914400" y="2003425"/>
            <a:ext cx="29194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Event Fragments</a:t>
            </a:r>
          </a:p>
        </p:txBody>
      </p:sp>
      <p:sp>
        <p:nvSpPr>
          <p:cNvPr id="33841" name="Rectangle 48"/>
          <p:cNvSpPr>
            <a:spLocks noChangeArrowheads="1"/>
          </p:cNvSpPr>
          <p:nvPr/>
        </p:nvSpPr>
        <p:spPr bwMode="auto">
          <a:xfrm>
            <a:off x="4386263" y="1749425"/>
            <a:ext cx="371475" cy="774700"/>
          </a:xfrm>
          <a:prstGeom prst="rect">
            <a:avLst/>
          </a:prstGeom>
          <a:noFill/>
          <a:ln w="25399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42" name="Rectangle 49"/>
          <p:cNvSpPr>
            <a:spLocks noChangeArrowheads="1"/>
          </p:cNvSpPr>
          <p:nvPr/>
        </p:nvSpPr>
        <p:spPr bwMode="auto">
          <a:xfrm>
            <a:off x="4894263" y="1749425"/>
            <a:ext cx="371475" cy="774700"/>
          </a:xfrm>
          <a:prstGeom prst="rect">
            <a:avLst/>
          </a:prstGeom>
          <a:noFill/>
          <a:ln w="25399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43" name="Rectangle 50"/>
          <p:cNvSpPr>
            <a:spLocks noChangeArrowheads="1"/>
          </p:cNvSpPr>
          <p:nvPr/>
        </p:nvSpPr>
        <p:spPr bwMode="auto">
          <a:xfrm>
            <a:off x="5402263" y="1749425"/>
            <a:ext cx="371475" cy="774700"/>
          </a:xfrm>
          <a:prstGeom prst="rect">
            <a:avLst/>
          </a:prstGeom>
          <a:noFill/>
          <a:ln w="25399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44" name="Rectangle 51"/>
          <p:cNvSpPr>
            <a:spLocks noChangeArrowheads="1"/>
          </p:cNvSpPr>
          <p:nvPr/>
        </p:nvSpPr>
        <p:spPr bwMode="auto">
          <a:xfrm>
            <a:off x="5910263" y="1749425"/>
            <a:ext cx="371475" cy="774700"/>
          </a:xfrm>
          <a:prstGeom prst="rect">
            <a:avLst/>
          </a:prstGeom>
          <a:noFill/>
          <a:ln w="25399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45" name="Rectangle 52"/>
          <p:cNvSpPr>
            <a:spLocks noChangeArrowheads="1"/>
          </p:cNvSpPr>
          <p:nvPr/>
        </p:nvSpPr>
        <p:spPr bwMode="auto">
          <a:xfrm>
            <a:off x="6418263" y="1749425"/>
            <a:ext cx="371475" cy="774700"/>
          </a:xfrm>
          <a:prstGeom prst="rect">
            <a:avLst/>
          </a:prstGeom>
          <a:noFill/>
          <a:ln w="25399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46" name="Rectangle 53"/>
          <p:cNvSpPr>
            <a:spLocks noChangeArrowheads="1"/>
          </p:cNvSpPr>
          <p:nvPr/>
        </p:nvSpPr>
        <p:spPr bwMode="auto">
          <a:xfrm>
            <a:off x="3868738" y="2378075"/>
            <a:ext cx="390525" cy="149225"/>
          </a:xfrm>
          <a:prstGeom prst="rect">
            <a:avLst/>
          </a:prstGeom>
          <a:solidFill>
            <a:schemeClr val="accent1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47" name="Rectangle 54"/>
          <p:cNvSpPr>
            <a:spLocks noChangeArrowheads="1"/>
          </p:cNvSpPr>
          <p:nvPr/>
        </p:nvSpPr>
        <p:spPr bwMode="auto">
          <a:xfrm>
            <a:off x="3878263" y="1749425"/>
            <a:ext cx="371475" cy="774700"/>
          </a:xfrm>
          <a:prstGeom prst="rect">
            <a:avLst/>
          </a:prstGeom>
          <a:noFill/>
          <a:ln w="25399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48" name="Rectangle 55"/>
          <p:cNvSpPr>
            <a:spLocks noChangeArrowheads="1"/>
          </p:cNvSpPr>
          <p:nvPr/>
        </p:nvSpPr>
        <p:spPr bwMode="auto">
          <a:xfrm>
            <a:off x="4884738" y="3590925"/>
            <a:ext cx="390525" cy="941388"/>
          </a:xfrm>
          <a:prstGeom prst="rect">
            <a:avLst/>
          </a:prstGeom>
          <a:solidFill>
            <a:schemeClr val="accent2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49" name="Rectangle 56"/>
          <p:cNvSpPr>
            <a:spLocks noChangeArrowheads="1"/>
          </p:cNvSpPr>
          <p:nvPr/>
        </p:nvSpPr>
        <p:spPr bwMode="auto">
          <a:xfrm>
            <a:off x="5595938" y="3802063"/>
            <a:ext cx="390525" cy="730250"/>
          </a:xfrm>
          <a:prstGeom prst="rect">
            <a:avLst/>
          </a:prstGeom>
          <a:solidFill>
            <a:srgbClr val="5F5F5F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50" name="Rectangle 57"/>
          <p:cNvSpPr>
            <a:spLocks noChangeArrowheads="1"/>
          </p:cNvSpPr>
          <p:nvPr/>
        </p:nvSpPr>
        <p:spPr bwMode="auto">
          <a:xfrm>
            <a:off x="6307138" y="3697288"/>
            <a:ext cx="390525" cy="835025"/>
          </a:xfrm>
          <a:prstGeom prst="rect">
            <a:avLst/>
          </a:prstGeom>
          <a:solidFill>
            <a:srgbClr val="FFCC99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51" name="Rectangle 58"/>
          <p:cNvSpPr>
            <a:spLocks noChangeArrowheads="1"/>
          </p:cNvSpPr>
          <p:nvPr/>
        </p:nvSpPr>
        <p:spPr bwMode="auto">
          <a:xfrm>
            <a:off x="4183063" y="3490913"/>
            <a:ext cx="371475" cy="1036637"/>
          </a:xfrm>
          <a:prstGeom prst="rect">
            <a:avLst/>
          </a:prstGeom>
          <a:noFill/>
          <a:ln w="25399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52" name="Line 59"/>
          <p:cNvSpPr>
            <a:spLocks noChangeShapeType="1"/>
          </p:cNvSpPr>
          <p:nvPr/>
        </p:nvSpPr>
        <p:spPr bwMode="auto">
          <a:xfrm>
            <a:off x="4368800" y="3376613"/>
            <a:ext cx="0" cy="1047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3853" name="Group 60"/>
          <p:cNvGrpSpPr>
            <a:grpSpLocks/>
          </p:cNvGrpSpPr>
          <p:nvPr/>
        </p:nvGrpSpPr>
        <p:grpSpPr bwMode="auto">
          <a:xfrm>
            <a:off x="4776788" y="5443538"/>
            <a:ext cx="1231900" cy="404812"/>
            <a:chOff x="2257" y="4953"/>
            <a:chExt cx="582" cy="368"/>
          </a:xfrm>
        </p:grpSpPr>
        <p:sp>
          <p:nvSpPr>
            <p:cNvPr id="33878" name="Oval 61"/>
            <p:cNvSpPr>
              <a:spLocks noChangeArrowheads="1"/>
            </p:cNvSpPr>
            <p:nvPr/>
          </p:nvSpPr>
          <p:spPr bwMode="auto">
            <a:xfrm>
              <a:off x="2265" y="5148"/>
              <a:ext cx="566" cy="173"/>
            </a:xfrm>
            <a:prstGeom prst="ellipse">
              <a:avLst/>
            </a:prstGeom>
            <a:solidFill>
              <a:srgbClr val="9999FF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79" name="Rectangle 62"/>
            <p:cNvSpPr>
              <a:spLocks noChangeArrowheads="1"/>
            </p:cNvSpPr>
            <p:nvPr/>
          </p:nvSpPr>
          <p:spPr bwMode="auto">
            <a:xfrm>
              <a:off x="2257" y="5044"/>
              <a:ext cx="582" cy="195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80" name="Oval 63"/>
            <p:cNvSpPr>
              <a:spLocks noChangeArrowheads="1"/>
            </p:cNvSpPr>
            <p:nvPr/>
          </p:nvSpPr>
          <p:spPr bwMode="auto">
            <a:xfrm>
              <a:off x="2264" y="4953"/>
              <a:ext cx="566" cy="173"/>
            </a:xfrm>
            <a:prstGeom prst="ellipse">
              <a:avLst/>
            </a:prstGeom>
            <a:solidFill>
              <a:srgbClr val="9999FF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81" name="Line 64"/>
            <p:cNvSpPr>
              <a:spLocks noChangeShapeType="1"/>
            </p:cNvSpPr>
            <p:nvPr/>
          </p:nvSpPr>
          <p:spPr bwMode="auto">
            <a:xfrm>
              <a:off x="2264" y="5042"/>
              <a:ext cx="0" cy="197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882" name="Line 65"/>
            <p:cNvSpPr>
              <a:spLocks noChangeShapeType="1"/>
            </p:cNvSpPr>
            <p:nvPr/>
          </p:nvSpPr>
          <p:spPr bwMode="auto">
            <a:xfrm>
              <a:off x="2835" y="5046"/>
              <a:ext cx="0" cy="19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3854" name="Line 66"/>
          <p:cNvSpPr>
            <a:spLocks noChangeShapeType="1"/>
          </p:cNvSpPr>
          <p:nvPr/>
        </p:nvSpPr>
        <p:spPr bwMode="auto">
          <a:xfrm>
            <a:off x="5384800" y="5329238"/>
            <a:ext cx="0" cy="1047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55" name="Rectangle 67"/>
          <p:cNvSpPr>
            <a:spLocks noChangeArrowheads="1"/>
          </p:cNvSpPr>
          <p:nvPr/>
        </p:nvSpPr>
        <p:spPr bwMode="auto">
          <a:xfrm>
            <a:off x="4572000" y="2819400"/>
            <a:ext cx="1857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Event Building</a:t>
            </a:r>
          </a:p>
        </p:txBody>
      </p:sp>
      <p:sp>
        <p:nvSpPr>
          <p:cNvPr id="33856" name="Rectangle 68"/>
          <p:cNvSpPr>
            <a:spLocks noChangeArrowheads="1"/>
          </p:cNvSpPr>
          <p:nvPr/>
        </p:nvSpPr>
        <p:spPr bwMode="auto">
          <a:xfrm>
            <a:off x="1016000" y="5486400"/>
            <a:ext cx="23002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Data storage</a:t>
            </a:r>
          </a:p>
        </p:txBody>
      </p:sp>
      <p:sp>
        <p:nvSpPr>
          <p:cNvPr id="33857" name="Rectangle 69"/>
          <p:cNvSpPr>
            <a:spLocks noChangeArrowheads="1"/>
          </p:cNvSpPr>
          <p:nvPr/>
        </p:nvSpPr>
        <p:spPr bwMode="auto">
          <a:xfrm>
            <a:off x="1016000" y="3744913"/>
            <a:ext cx="19796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Full Events</a:t>
            </a:r>
          </a:p>
        </p:txBody>
      </p:sp>
      <p:sp>
        <p:nvSpPr>
          <p:cNvPr id="33858" name="Oval 70"/>
          <p:cNvSpPr>
            <a:spLocks noChangeArrowheads="1"/>
          </p:cNvSpPr>
          <p:nvPr/>
        </p:nvSpPr>
        <p:spPr bwMode="auto">
          <a:xfrm>
            <a:off x="4081463" y="4651375"/>
            <a:ext cx="574675" cy="298450"/>
          </a:xfrm>
          <a:prstGeom prst="ellipse">
            <a:avLst/>
          </a:prstGeom>
          <a:solidFill>
            <a:srgbClr val="FFFF99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59" name="Line 71"/>
          <p:cNvSpPr>
            <a:spLocks noChangeShapeType="1"/>
          </p:cNvSpPr>
          <p:nvPr/>
        </p:nvSpPr>
        <p:spPr bwMode="auto">
          <a:xfrm>
            <a:off x="4368800" y="4537075"/>
            <a:ext cx="0" cy="1047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60" name="AutoShape 72"/>
          <p:cNvSpPr>
            <a:spLocks noChangeArrowheads="1"/>
          </p:cNvSpPr>
          <p:nvPr/>
        </p:nvSpPr>
        <p:spPr bwMode="auto">
          <a:xfrm>
            <a:off x="3776663" y="5073650"/>
            <a:ext cx="3216275" cy="246063"/>
          </a:xfrm>
          <a:prstGeom prst="roundRect">
            <a:avLst>
              <a:gd name="adj" fmla="val 24995"/>
            </a:avLst>
          </a:prstGeom>
          <a:solidFill>
            <a:srgbClr val="C6C6C6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61" name="Line 73"/>
          <p:cNvSpPr>
            <a:spLocks noChangeShapeType="1"/>
          </p:cNvSpPr>
          <p:nvPr/>
        </p:nvSpPr>
        <p:spPr bwMode="auto">
          <a:xfrm>
            <a:off x="4368800" y="4959350"/>
            <a:ext cx="0" cy="1047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62" name="Oval 74"/>
          <p:cNvSpPr>
            <a:spLocks noChangeArrowheads="1"/>
          </p:cNvSpPr>
          <p:nvPr/>
        </p:nvSpPr>
        <p:spPr bwMode="auto">
          <a:xfrm>
            <a:off x="4792663" y="4651375"/>
            <a:ext cx="574675" cy="298450"/>
          </a:xfrm>
          <a:prstGeom prst="ellipse">
            <a:avLst/>
          </a:prstGeom>
          <a:solidFill>
            <a:srgbClr val="FFFF99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63" name="Line 75"/>
          <p:cNvSpPr>
            <a:spLocks noChangeShapeType="1"/>
          </p:cNvSpPr>
          <p:nvPr/>
        </p:nvSpPr>
        <p:spPr bwMode="auto">
          <a:xfrm>
            <a:off x="5080000" y="4537075"/>
            <a:ext cx="0" cy="1047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64" name="Line 76"/>
          <p:cNvSpPr>
            <a:spLocks noChangeShapeType="1"/>
          </p:cNvSpPr>
          <p:nvPr/>
        </p:nvSpPr>
        <p:spPr bwMode="auto">
          <a:xfrm>
            <a:off x="5080000" y="4959350"/>
            <a:ext cx="0" cy="1047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65" name="Oval 77"/>
          <p:cNvSpPr>
            <a:spLocks noChangeArrowheads="1"/>
          </p:cNvSpPr>
          <p:nvPr/>
        </p:nvSpPr>
        <p:spPr bwMode="auto">
          <a:xfrm>
            <a:off x="5503863" y="4651375"/>
            <a:ext cx="574675" cy="298450"/>
          </a:xfrm>
          <a:prstGeom prst="ellipse">
            <a:avLst/>
          </a:prstGeom>
          <a:solidFill>
            <a:srgbClr val="FFFF99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66" name="Line 78"/>
          <p:cNvSpPr>
            <a:spLocks noChangeShapeType="1"/>
          </p:cNvSpPr>
          <p:nvPr/>
        </p:nvSpPr>
        <p:spPr bwMode="auto">
          <a:xfrm>
            <a:off x="5791200" y="4537075"/>
            <a:ext cx="0" cy="1047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67" name="Line 79"/>
          <p:cNvSpPr>
            <a:spLocks noChangeShapeType="1"/>
          </p:cNvSpPr>
          <p:nvPr/>
        </p:nvSpPr>
        <p:spPr bwMode="auto">
          <a:xfrm>
            <a:off x="5791200" y="4959350"/>
            <a:ext cx="0" cy="1047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68" name="Oval 80"/>
          <p:cNvSpPr>
            <a:spLocks noChangeArrowheads="1"/>
          </p:cNvSpPr>
          <p:nvPr/>
        </p:nvSpPr>
        <p:spPr bwMode="auto">
          <a:xfrm>
            <a:off x="6215063" y="4651375"/>
            <a:ext cx="574675" cy="298450"/>
          </a:xfrm>
          <a:prstGeom prst="ellipse">
            <a:avLst/>
          </a:prstGeom>
          <a:solidFill>
            <a:srgbClr val="FFFF99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69" name="Line 81"/>
          <p:cNvSpPr>
            <a:spLocks noChangeShapeType="1"/>
          </p:cNvSpPr>
          <p:nvPr/>
        </p:nvSpPr>
        <p:spPr bwMode="auto">
          <a:xfrm>
            <a:off x="6502400" y="4537075"/>
            <a:ext cx="0" cy="1047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70" name="Line 82"/>
          <p:cNvSpPr>
            <a:spLocks noChangeShapeType="1"/>
          </p:cNvSpPr>
          <p:nvPr/>
        </p:nvSpPr>
        <p:spPr bwMode="auto">
          <a:xfrm>
            <a:off x="6502400" y="4959350"/>
            <a:ext cx="0" cy="1047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71" name="Rectangle 83"/>
          <p:cNvSpPr>
            <a:spLocks noChangeArrowheads="1"/>
          </p:cNvSpPr>
          <p:nvPr/>
        </p:nvSpPr>
        <p:spPr bwMode="auto">
          <a:xfrm>
            <a:off x="4894263" y="3490913"/>
            <a:ext cx="371475" cy="1036637"/>
          </a:xfrm>
          <a:prstGeom prst="rect">
            <a:avLst/>
          </a:prstGeom>
          <a:noFill/>
          <a:ln w="25399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72" name="Line 84"/>
          <p:cNvSpPr>
            <a:spLocks noChangeShapeType="1"/>
          </p:cNvSpPr>
          <p:nvPr/>
        </p:nvSpPr>
        <p:spPr bwMode="auto">
          <a:xfrm>
            <a:off x="5080000" y="3376613"/>
            <a:ext cx="0" cy="1047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73" name="Rectangle 85"/>
          <p:cNvSpPr>
            <a:spLocks noChangeArrowheads="1"/>
          </p:cNvSpPr>
          <p:nvPr/>
        </p:nvSpPr>
        <p:spPr bwMode="auto">
          <a:xfrm>
            <a:off x="5605463" y="3490913"/>
            <a:ext cx="371475" cy="1036637"/>
          </a:xfrm>
          <a:prstGeom prst="rect">
            <a:avLst/>
          </a:prstGeom>
          <a:noFill/>
          <a:ln w="25399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74" name="Line 86"/>
          <p:cNvSpPr>
            <a:spLocks noChangeShapeType="1"/>
          </p:cNvSpPr>
          <p:nvPr/>
        </p:nvSpPr>
        <p:spPr bwMode="auto">
          <a:xfrm>
            <a:off x="5791200" y="3376613"/>
            <a:ext cx="0" cy="1047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75" name="Rectangle 87"/>
          <p:cNvSpPr>
            <a:spLocks noChangeArrowheads="1"/>
          </p:cNvSpPr>
          <p:nvPr/>
        </p:nvSpPr>
        <p:spPr bwMode="auto">
          <a:xfrm>
            <a:off x="6316663" y="3490913"/>
            <a:ext cx="371475" cy="1036637"/>
          </a:xfrm>
          <a:prstGeom prst="rect">
            <a:avLst/>
          </a:prstGeom>
          <a:noFill/>
          <a:ln w="25399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76" name="Line 88"/>
          <p:cNvSpPr>
            <a:spLocks noChangeShapeType="1"/>
          </p:cNvSpPr>
          <p:nvPr/>
        </p:nvSpPr>
        <p:spPr bwMode="auto">
          <a:xfrm>
            <a:off x="6502400" y="3376613"/>
            <a:ext cx="0" cy="1047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77" name="Rectangle 89"/>
          <p:cNvSpPr>
            <a:spLocks noChangeArrowheads="1"/>
          </p:cNvSpPr>
          <p:nvPr/>
        </p:nvSpPr>
        <p:spPr bwMode="auto">
          <a:xfrm>
            <a:off x="1016000" y="4641850"/>
            <a:ext cx="30099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Event filter CPUs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7D2743-9098-4270-86B1-E4A29FC46BE2}" type="slidenum">
              <a:rPr lang="en-US"/>
              <a:pPr>
                <a:defRPr/>
              </a:pPr>
              <a:t>31</a:t>
            </a:fld>
            <a:endParaRPr lang="en-US" sz="2000" b="1"/>
          </a:p>
        </p:txBody>
      </p:sp>
      <p:grpSp>
        <p:nvGrpSpPr>
          <p:cNvPr id="34819" name="Group 2"/>
          <p:cNvGrpSpPr>
            <a:grpSpLocks/>
          </p:cNvGrpSpPr>
          <p:nvPr/>
        </p:nvGrpSpPr>
        <p:grpSpPr bwMode="auto">
          <a:xfrm>
            <a:off x="784225" y="2057400"/>
            <a:ext cx="7445375" cy="1795463"/>
            <a:chOff x="384" y="2256"/>
            <a:chExt cx="4690" cy="1131"/>
          </a:xfrm>
        </p:grpSpPr>
        <p:sp>
          <p:nvSpPr>
            <p:cNvPr id="34823" name="Line 3"/>
            <p:cNvSpPr>
              <a:spLocks noChangeShapeType="1"/>
            </p:cNvSpPr>
            <p:nvPr/>
          </p:nvSpPr>
          <p:spPr bwMode="auto">
            <a:xfrm>
              <a:off x="384" y="2594"/>
              <a:ext cx="833" cy="0"/>
            </a:xfrm>
            <a:prstGeom prst="line">
              <a:avLst/>
            </a:prstGeom>
            <a:noFill/>
            <a:ln w="507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24" name="Line 4"/>
            <p:cNvSpPr>
              <a:spLocks noChangeShapeType="1"/>
            </p:cNvSpPr>
            <p:nvPr/>
          </p:nvSpPr>
          <p:spPr bwMode="auto">
            <a:xfrm>
              <a:off x="482" y="2528"/>
              <a:ext cx="0" cy="6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25" name="Rectangle 5"/>
            <p:cNvSpPr>
              <a:spLocks noChangeArrowheads="1"/>
            </p:cNvSpPr>
            <p:nvPr/>
          </p:nvSpPr>
          <p:spPr bwMode="auto">
            <a:xfrm>
              <a:off x="441" y="2400"/>
              <a:ext cx="82" cy="122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6" name="Line 6"/>
            <p:cNvSpPr>
              <a:spLocks noChangeShapeType="1"/>
            </p:cNvSpPr>
            <p:nvPr/>
          </p:nvSpPr>
          <p:spPr bwMode="auto">
            <a:xfrm>
              <a:off x="678" y="3126"/>
              <a:ext cx="833" cy="0"/>
            </a:xfrm>
            <a:prstGeom prst="line">
              <a:avLst/>
            </a:prstGeom>
            <a:noFill/>
            <a:ln w="507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27" name="Line 7"/>
            <p:cNvSpPr>
              <a:spLocks noChangeShapeType="1"/>
            </p:cNvSpPr>
            <p:nvPr/>
          </p:nvSpPr>
          <p:spPr bwMode="auto">
            <a:xfrm>
              <a:off x="629" y="2528"/>
              <a:ext cx="0" cy="6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28" name="Rectangle 8"/>
            <p:cNvSpPr>
              <a:spLocks noChangeArrowheads="1"/>
            </p:cNvSpPr>
            <p:nvPr/>
          </p:nvSpPr>
          <p:spPr bwMode="auto">
            <a:xfrm>
              <a:off x="588" y="2400"/>
              <a:ext cx="81" cy="122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9" name="Line 9"/>
            <p:cNvSpPr>
              <a:spLocks noChangeShapeType="1"/>
            </p:cNvSpPr>
            <p:nvPr/>
          </p:nvSpPr>
          <p:spPr bwMode="auto">
            <a:xfrm>
              <a:off x="776" y="2528"/>
              <a:ext cx="0" cy="6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30" name="Rectangle 10"/>
            <p:cNvSpPr>
              <a:spLocks noChangeArrowheads="1"/>
            </p:cNvSpPr>
            <p:nvPr/>
          </p:nvSpPr>
          <p:spPr bwMode="auto">
            <a:xfrm>
              <a:off x="735" y="2400"/>
              <a:ext cx="81" cy="122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1" name="Line 11"/>
            <p:cNvSpPr>
              <a:spLocks noChangeShapeType="1"/>
            </p:cNvSpPr>
            <p:nvPr/>
          </p:nvSpPr>
          <p:spPr bwMode="auto">
            <a:xfrm>
              <a:off x="923" y="2528"/>
              <a:ext cx="0" cy="6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32" name="Rectangle 12"/>
            <p:cNvSpPr>
              <a:spLocks noChangeArrowheads="1"/>
            </p:cNvSpPr>
            <p:nvPr/>
          </p:nvSpPr>
          <p:spPr bwMode="auto">
            <a:xfrm>
              <a:off x="882" y="2400"/>
              <a:ext cx="81" cy="122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3" name="Line 13"/>
            <p:cNvSpPr>
              <a:spLocks noChangeShapeType="1"/>
            </p:cNvSpPr>
            <p:nvPr/>
          </p:nvSpPr>
          <p:spPr bwMode="auto">
            <a:xfrm>
              <a:off x="1070" y="2528"/>
              <a:ext cx="0" cy="6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34" name="Rectangle 14"/>
            <p:cNvSpPr>
              <a:spLocks noChangeArrowheads="1"/>
            </p:cNvSpPr>
            <p:nvPr/>
          </p:nvSpPr>
          <p:spPr bwMode="auto">
            <a:xfrm>
              <a:off x="1029" y="2400"/>
              <a:ext cx="81" cy="122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5" name="Line 15"/>
            <p:cNvSpPr>
              <a:spLocks noChangeShapeType="1"/>
            </p:cNvSpPr>
            <p:nvPr/>
          </p:nvSpPr>
          <p:spPr bwMode="auto">
            <a:xfrm>
              <a:off x="1364" y="2594"/>
              <a:ext cx="832" cy="0"/>
            </a:xfrm>
            <a:prstGeom prst="line">
              <a:avLst/>
            </a:prstGeom>
            <a:noFill/>
            <a:ln w="507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36" name="Line 16"/>
            <p:cNvSpPr>
              <a:spLocks noChangeShapeType="1"/>
            </p:cNvSpPr>
            <p:nvPr/>
          </p:nvSpPr>
          <p:spPr bwMode="auto">
            <a:xfrm>
              <a:off x="1462" y="2528"/>
              <a:ext cx="0" cy="6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37" name="Rectangle 17"/>
            <p:cNvSpPr>
              <a:spLocks noChangeArrowheads="1"/>
            </p:cNvSpPr>
            <p:nvPr/>
          </p:nvSpPr>
          <p:spPr bwMode="auto">
            <a:xfrm>
              <a:off x="1421" y="2400"/>
              <a:ext cx="81" cy="122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8" name="Line 18"/>
            <p:cNvSpPr>
              <a:spLocks noChangeShapeType="1"/>
            </p:cNvSpPr>
            <p:nvPr/>
          </p:nvSpPr>
          <p:spPr bwMode="auto">
            <a:xfrm>
              <a:off x="1609" y="2528"/>
              <a:ext cx="0" cy="6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39" name="Rectangle 19"/>
            <p:cNvSpPr>
              <a:spLocks noChangeArrowheads="1"/>
            </p:cNvSpPr>
            <p:nvPr/>
          </p:nvSpPr>
          <p:spPr bwMode="auto">
            <a:xfrm>
              <a:off x="1568" y="2400"/>
              <a:ext cx="81" cy="122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0" name="Line 20"/>
            <p:cNvSpPr>
              <a:spLocks noChangeShapeType="1"/>
            </p:cNvSpPr>
            <p:nvPr/>
          </p:nvSpPr>
          <p:spPr bwMode="auto">
            <a:xfrm>
              <a:off x="1756" y="2528"/>
              <a:ext cx="0" cy="6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41" name="Rectangle 21"/>
            <p:cNvSpPr>
              <a:spLocks noChangeArrowheads="1"/>
            </p:cNvSpPr>
            <p:nvPr/>
          </p:nvSpPr>
          <p:spPr bwMode="auto">
            <a:xfrm>
              <a:off x="1715" y="2400"/>
              <a:ext cx="81" cy="122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2" name="Line 22"/>
            <p:cNvSpPr>
              <a:spLocks noChangeShapeType="1"/>
            </p:cNvSpPr>
            <p:nvPr/>
          </p:nvSpPr>
          <p:spPr bwMode="auto">
            <a:xfrm>
              <a:off x="1902" y="2528"/>
              <a:ext cx="0" cy="6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43" name="Rectangle 23"/>
            <p:cNvSpPr>
              <a:spLocks noChangeArrowheads="1"/>
            </p:cNvSpPr>
            <p:nvPr/>
          </p:nvSpPr>
          <p:spPr bwMode="auto">
            <a:xfrm>
              <a:off x="1862" y="2400"/>
              <a:ext cx="81" cy="122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4" name="Line 24"/>
            <p:cNvSpPr>
              <a:spLocks noChangeShapeType="1"/>
            </p:cNvSpPr>
            <p:nvPr/>
          </p:nvSpPr>
          <p:spPr bwMode="auto">
            <a:xfrm>
              <a:off x="2049" y="2528"/>
              <a:ext cx="0" cy="6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45" name="Rectangle 25"/>
            <p:cNvSpPr>
              <a:spLocks noChangeArrowheads="1"/>
            </p:cNvSpPr>
            <p:nvPr/>
          </p:nvSpPr>
          <p:spPr bwMode="auto">
            <a:xfrm>
              <a:off x="2009" y="2400"/>
              <a:ext cx="81" cy="122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6" name="Rectangle 26"/>
            <p:cNvSpPr>
              <a:spLocks noChangeArrowheads="1"/>
            </p:cNvSpPr>
            <p:nvPr/>
          </p:nvSpPr>
          <p:spPr bwMode="auto">
            <a:xfrm>
              <a:off x="4336" y="2343"/>
              <a:ext cx="81" cy="122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7" name="Rectangle 27"/>
            <p:cNvSpPr>
              <a:spLocks noChangeArrowheads="1"/>
            </p:cNvSpPr>
            <p:nvPr/>
          </p:nvSpPr>
          <p:spPr bwMode="auto">
            <a:xfrm>
              <a:off x="4416" y="2256"/>
              <a:ext cx="501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1600">
                  <a:latin typeface="Times New Roman" pitchFamily="18" charset="0"/>
                </a:rPr>
                <a:t>data</a:t>
              </a:r>
            </a:p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1600">
                  <a:latin typeface="Times New Roman" pitchFamily="18" charset="0"/>
                </a:rPr>
                <a:t>sources</a:t>
              </a:r>
            </a:p>
          </p:txBody>
        </p:sp>
        <p:sp>
          <p:nvSpPr>
            <p:cNvPr id="34848" name="Rectangle 28"/>
            <p:cNvSpPr>
              <a:spLocks noChangeArrowheads="1"/>
            </p:cNvSpPr>
            <p:nvPr/>
          </p:nvSpPr>
          <p:spPr bwMode="auto">
            <a:xfrm>
              <a:off x="1078" y="2666"/>
              <a:ext cx="81" cy="155"/>
            </a:xfrm>
            <a:prstGeom prst="rect">
              <a:avLst/>
            </a:prstGeom>
            <a:solidFill>
              <a:srgbClr val="FF9999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9" name="Rectangle 29"/>
            <p:cNvSpPr>
              <a:spLocks noChangeArrowheads="1"/>
            </p:cNvSpPr>
            <p:nvPr/>
          </p:nvSpPr>
          <p:spPr bwMode="auto">
            <a:xfrm>
              <a:off x="735" y="2899"/>
              <a:ext cx="81" cy="155"/>
            </a:xfrm>
            <a:prstGeom prst="rect">
              <a:avLst/>
            </a:prstGeom>
            <a:solidFill>
              <a:srgbClr val="FF9999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50" name="Line 30"/>
            <p:cNvSpPr>
              <a:spLocks noChangeShapeType="1"/>
            </p:cNvSpPr>
            <p:nvPr/>
          </p:nvSpPr>
          <p:spPr bwMode="auto">
            <a:xfrm>
              <a:off x="1119" y="2594"/>
              <a:ext cx="0" cy="67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51" name="Line 31"/>
            <p:cNvSpPr>
              <a:spLocks noChangeShapeType="1"/>
            </p:cNvSpPr>
            <p:nvPr/>
          </p:nvSpPr>
          <p:spPr bwMode="auto">
            <a:xfrm>
              <a:off x="776" y="3060"/>
              <a:ext cx="0" cy="6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52" name="Rectangle 32"/>
            <p:cNvSpPr>
              <a:spLocks noChangeArrowheads="1"/>
            </p:cNvSpPr>
            <p:nvPr/>
          </p:nvSpPr>
          <p:spPr bwMode="auto">
            <a:xfrm>
              <a:off x="2107" y="2666"/>
              <a:ext cx="81" cy="155"/>
            </a:xfrm>
            <a:prstGeom prst="rect">
              <a:avLst/>
            </a:prstGeom>
            <a:solidFill>
              <a:srgbClr val="FF9999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53" name="Line 33"/>
            <p:cNvSpPr>
              <a:spLocks noChangeShapeType="1"/>
            </p:cNvSpPr>
            <p:nvPr/>
          </p:nvSpPr>
          <p:spPr bwMode="auto">
            <a:xfrm>
              <a:off x="2147" y="2594"/>
              <a:ext cx="0" cy="67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54" name="Arc 34"/>
            <p:cNvSpPr>
              <a:spLocks/>
            </p:cNvSpPr>
            <p:nvPr/>
          </p:nvSpPr>
          <p:spPr bwMode="auto">
            <a:xfrm>
              <a:off x="776" y="2827"/>
              <a:ext cx="343" cy="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</a:path>
                <a:path w="21600" h="21600" stroke="0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25399" cap="rnd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55" name="Arc 35"/>
            <p:cNvSpPr>
              <a:spLocks/>
            </p:cNvSpPr>
            <p:nvPr/>
          </p:nvSpPr>
          <p:spPr bwMode="auto">
            <a:xfrm>
              <a:off x="1658" y="2827"/>
              <a:ext cx="489" cy="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</a:path>
                <a:path w="21600" h="21600" stroke="0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25399" cap="rnd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56" name="Arc 36"/>
            <p:cNvSpPr>
              <a:spLocks/>
            </p:cNvSpPr>
            <p:nvPr/>
          </p:nvSpPr>
          <p:spPr bwMode="auto">
            <a:xfrm>
              <a:off x="1168" y="2827"/>
              <a:ext cx="490" cy="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noFill/>
            <a:ln w="25399" cap="rnd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57" name="Line 37"/>
            <p:cNvSpPr>
              <a:spLocks noChangeShapeType="1"/>
            </p:cNvSpPr>
            <p:nvPr/>
          </p:nvSpPr>
          <p:spPr bwMode="auto">
            <a:xfrm>
              <a:off x="3022" y="2528"/>
              <a:ext cx="0" cy="6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58" name="Rectangle 38"/>
            <p:cNvSpPr>
              <a:spLocks noChangeArrowheads="1"/>
            </p:cNvSpPr>
            <p:nvPr/>
          </p:nvSpPr>
          <p:spPr bwMode="auto">
            <a:xfrm>
              <a:off x="2982" y="2400"/>
              <a:ext cx="81" cy="122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59" name="Line 39"/>
            <p:cNvSpPr>
              <a:spLocks noChangeShapeType="1"/>
            </p:cNvSpPr>
            <p:nvPr/>
          </p:nvSpPr>
          <p:spPr bwMode="auto">
            <a:xfrm>
              <a:off x="3169" y="2528"/>
              <a:ext cx="0" cy="6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60" name="Rectangle 40"/>
            <p:cNvSpPr>
              <a:spLocks noChangeArrowheads="1"/>
            </p:cNvSpPr>
            <p:nvPr/>
          </p:nvSpPr>
          <p:spPr bwMode="auto">
            <a:xfrm>
              <a:off x="3129" y="2400"/>
              <a:ext cx="81" cy="122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61" name="Line 41"/>
            <p:cNvSpPr>
              <a:spLocks noChangeShapeType="1"/>
            </p:cNvSpPr>
            <p:nvPr/>
          </p:nvSpPr>
          <p:spPr bwMode="auto">
            <a:xfrm>
              <a:off x="3316" y="2528"/>
              <a:ext cx="0" cy="6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62" name="Rectangle 42"/>
            <p:cNvSpPr>
              <a:spLocks noChangeArrowheads="1"/>
            </p:cNvSpPr>
            <p:nvPr/>
          </p:nvSpPr>
          <p:spPr bwMode="auto">
            <a:xfrm>
              <a:off x="3275" y="2400"/>
              <a:ext cx="82" cy="122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63" name="Line 43"/>
            <p:cNvSpPr>
              <a:spLocks noChangeShapeType="1"/>
            </p:cNvSpPr>
            <p:nvPr/>
          </p:nvSpPr>
          <p:spPr bwMode="auto">
            <a:xfrm>
              <a:off x="3463" y="2528"/>
              <a:ext cx="0" cy="6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64" name="Rectangle 44"/>
            <p:cNvSpPr>
              <a:spLocks noChangeArrowheads="1"/>
            </p:cNvSpPr>
            <p:nvPr/>
          </p:nvSpPr>
          <p:spPr bwMode="auto">
            <a:xfrm>
              <a:off x="3422" y="2400"/>
              <a:ext cx="82" cy="122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65" name="Line 45"/>
            <p:cNvSpPr>
              <a:spLocks noChangeShapeType="1"/>
            </p:cNvSpPr>
            <p:nvPr/>
          </p:nvSpPr>
          <p:spPr bwMode="auto">
            <a:xfrm>
              <a:off x="3610" y="2528"/>
              <a:ext cx="0" cy="6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66" name="Rectangle 46"/>
            <p:cNvSpPr>
              <a:spLocks noChangeArrowheads="1"/>
            </p:cNvSpPr>
            <p:nvPr/>
          </p:nvSpPr>
          <p:spPr bwMode="auto">
            <a:xfrm>
              <a:off x="3569" y="2400"/>
              <a:ext cx="82" cy="122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67" name="AutoShape 47"/>
            <p:cNvSpPr>
              <a:spLocks noChangeArrowheads="1"/>
            </p:cNvSpPr>
            <p:nvPr/>
          </p:nvSpPr>
          <p:spPr bwMode="auto">
            <a:xfrm>
              <a:off x="2786" y="2600"/>
              <a:ext cx="913" cy="254"/>
            </a:xfrm>
            <a:prstGeom prst="roundRect">
              <a:avLst>
                <a:gd name="adj" fmla="val 12495"/>
              </a:avLst>
            </a:prstGeom>
            <a:solidFill>
              <a:srgbClr val="FF9999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68" name="Line 48"/>
            <p:cNvSpPr>
              <a:spLocks noChangeShapeType="1"/>
            </p:cNvSpPr>
            <p:nvPr/>
          </p:nvSpPr>
          <p:spPr bwMode="auto">
            <a:xfrm>
              <a:off x="482" y="2661"/>
              <a:ext cx="245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69" name="Line 49"/>
            <p:cNvSpPr>
              <a:spLocks noChangeShapeType="1"/>
            </p:cNvSpPr>
            <p:nvPr/>
          </p:nvSpPr>
          <p:spPr bwMode="auto">
            <a:xfrm>
              <a:off x="1658" y="2661"/>
              <a:ext cx="244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70" name="Line 50"/>
            <p:cNvSpPr>
              <a:spLocks noChangeShapeType="1"/>
            </p:cNvSpPr>
            <p:nvPr/>
          </p:nvSpPr>
          <p:spPr bwMode="auto">
            <a:xfrm flipH="1">
              <a:off x="1560" y="2893"/>
              <a:ext cx="244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71" name="Line 51"/>
            <p:cNvSpPr>
              <a:spLocks noChangeShapeType="1"/>
            </p:cNvSpPr>
            <p:nvPr/>
          </p:nvSpPr>
          <p:spPr bwMode="auto">
            <a:xfrm>
              <a:off x="923" y="2926"/>
              <a:ext cx="0" cy="134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72" name="Oval 52"/>
            <p:cNvSpPr>
              <a:spLocks noChangeArrowheads="1"/>
            </p:cNvSpPr>
            <p:nvPr/>
          </p:nvSpPr>
          <p:spPr bwMode="auto">
            <a:xfrm>
              <a:off x="882" y="3198"/>
              <a:ext cx="277" cy="189"/>
            </a:xfrm>
            <a:prstGeom prst="ellipse">
              <a:avLst/>
            </a:prstGeom>
            <a:solidFill>
              <a:srgbClr val="0099FF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73" name="Line 53"/>
            <p:cNvSpPr>
              <a:spLocks noChangeShapeType="1"/>
            </p:cNvSpPr>
            <p:nvPr/>
          </p:nvSpPr>
          <p:spPr bwMode="auto">
            <a:xfrm>
              <a:off x="1021" y="3126"/>
              <a:ext cx="0" cy="67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74" name="Oval 54"/>
            <p:cNvSpPr>
              <a:spLocks noChangeArrowheads="1"/>
            </p:cNvSpPr>
            <p:nvPr/>
          </p:nvSpPr>
          <p:spPr bwMode="auto">
            <a:xfrm>
              <a:off x="3422" y="2932"/>
              <a:ext cx="277" cy="189"/>
            </a:xfrm>
            <a:prstGeom prst="ellipse">
              <a:avLst/>
            </a:prstGeom>
            <a:solidFill>
              <a:srgbClr val="0099FF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75" name="Line 55"/>
            <p:cNvSpPr>
              <a:spLocks noChangeShapeType="1"/>
            </p:cNvSpPr>
            <p:nvPr/>
          </p:nvSpPr>
          <p:spPr bwMode="auto">
            <a:xfrm>
              <a:off x="3561" y="2860"/>
              <a:ext cx="0" cy="6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76" name="Oval 56"/>
            <p:cNvSpPr>
              <a:spLocks noChangeArrowheads="1"/>
            </p:cNvSpPr>
            <p:nvPr/>
          </p:nvSpPr>
          <p:spPr bwMode="auto">
            <a:xfrm>
              <a:off x="1225" y="3198"/>
              <a:ext cx="277" cy="189"/>
            </a:xfrm>
            <a:prstGeom prst="ellipse">
              <a:avLst/>
            </a:prstGeom>
            <a:solidFill>
              <a:srgbClr val="0099FF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77" name="Line 57"/>
            <p:cNvSpPr>
              <a:spLocks noChangeShapeType="1"/>
            </p:cNvSpPr>
            <p:nvPr/>
          </p:nvSpPr>
          <p:spPr bwMode="auto">
            <a:xfrm>
              <a:off x="1364" y="3126"/>
              <a:ext cx="0" cy="67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78" name="Oval 58"/>
            <p:cNvSpPr>
              <a:spLocks noChangeArrowheads="1"/>
            </p:cNvSpPr>
            <p:nvPr/>
          </p:nvSpPr>
          <p:spPr bwMode="auto">
            <a:xfrm>
              <a:off x="3080" y="2932"/>
              <a:ext cx="277" cy="189"/>
            </a:xfrm>
            <a:prstGeom prst="ellipse">
              <a:avLst/>
            </a:prstGeom>
            <a:solidFill>
              <a:srgbClr val="0099FF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79" name="Line 59"/>
            <p:cNvSpPr>
              <a:spLocks noChangeShapeType="1"/>
            </p:cNvSpPr>
            <p:nvPr/>
          </p:nvSpPr>
          <p:spPr bwMode="auto">
            <a:xfrm>
              <a:off x="3218" y="2860"/>
              <a:ext cx="0" cy="6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80" name="Oval 60"/>
            <p:cNvSpPr>
              <a:spLocks noChangeArrowheads="1"/>
            </p:cNvSpPr>
            <p:nvPr/>
          </p:nvSpPr>
          <p:spPr bwMode="auto">
            <a:xfrm>
              <a:off x="2737" y="2932"/>
              <a:ext cx="277" cy="189"/>
            </a:xfrm>
            <a:prstGeom prst="ellipse">
              <a:avLst/>
            </a:prstGeom>
            <a:solidFill>
              <a:srgbClr val="0099FF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81" name="Line 61"/>
            <p:cNvSpPr>
              <a:spLocks noChangeShapeType="1"/>
            </p:cNvSpPr>
            <p:nvPr/>
          </p:nvSpPr>
          <p:spPr bwMode="auto">
            <a:xfrm>
              <a:off x="2875" y="2860"/>
              <a:ext cx="0" cy="6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82" name="Line 62"/>
            <p:cNvSpPr>
              <a:spLocks noChangeShapeType="1"/>
            </p:cNvSpPr>
            <p:nvPr/>
          </p:nvSpPr>
          <p:spPr bwMode="auto">
            <a:xfrm>
              <a:off x="2875" y="2528"/>
              <a:ext cx="0" cy="6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83" name="Rectangle 63"/>
            <p:cNvSpPr>
              <a:spLocks noChangeArrowheads="1"/>
            </p:cNvSpPr>
            <p:nvPr/>
          </p:nvSpPr>
          <p:spPr bwMode="auto">
            <a:xfrm>
              <a:off x="2835" y="2400"/>
              <a:ext cx="81" cy="122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84" name="Oval 64"/>
            <p:cNvSpPr>
              <a:spLocks noChangeArrowheads="1"/>
            </p:cNvSpPr>
            <p:nvPr/>
          </p:nvSpPr>
          <p:spPr bwMode="auto">
            <a:xfrm>
              <a:off x="4224" y="2784"/>
              <a:ext cx="180" cy="122"/>
            </a:xfrm>
            <a:prstGeom prst="ellipse">
              <a:avLst/>
            </a:prstGeom>
            <a:solidFill>
              <a:srgbClr val="0099FF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85" name="Rectangle 65"/>
            <p:cNvSpPr>
              <a:spLocks noChangeArrowheads="1"/>
            </p:cNvSpPr>
            <p:nvPr/>
          </p:nvSpPr>
          <p:spPr bwMode="auto">
            <a:xfrm>
              <a:off x="4416" y="2736"/>
              <a:ext cx="658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1600">
                  <a:latin typeface="Times New Roman" pitchFamily="18" charset="0"/>
                </a:rPr>
                <a:t>data</a:t>
              </a:r>
            </a:p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1600">
                  <a:latin typeface="Times New Roman" pitchFamily="18" charset="0"/>
                </a:rPr>
                <a:t>processors</a:t>
              </a:r>
            </a:p>
          </p:txBody>
        </p:sp>
        <p:sp>
          <p:nvSpPr>
            <p:cNvPr id="34886" name="Line 66"/>
            <p:cNvSpPr>
              <a:spLocks noChangeShapeType="1"/>
            </p:cNvSpPr>
            <p:nvPr/>
          </p:nvSpPr>
          <p:spPr bwMode="auto">
            <a:xfrm flipH="1">
              <a:off x="2875" y="2627"/>
              <a:ext cx="147" cy="16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87" name="Line 67"/>
            <p:cNvSpPr>
              <a:spLocks noChangeShapeType="1"/>
            </p:cNvSpPr>
            <p:nvPr/>
          </p:nvSpPr>
          <p:spPr bwMode="auto">
            <a:xfrm>
              <a:off x="2875" y="2627"/>
              <a:ext cx="294" cy="16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888" name="Line 68"/>
            <p:cNvSpPr>
              <a:spLocks noChangeShapeType="1"/>
            </p:cNvSpPr>
            <p:nvPr/>
          </p:nvSpPr>
          <p:spPr bwMode="auto">
            <a:xfrm flipH="1">
              <a:off x="2924" y="2627"/>
              <a:ext cx="686" cy="166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4820" name="Rectangle 6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Readout Networks</a:t>
            </a:r>
          </a:p>
        </p:txBody>
      </p:sp>
      <p:sp>
        <p:nvSpPr>
          <p:cNvPr id="34821" name="Rectangle 70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610600" cy="3048000"/>
          </a:xfrm>
        </p:spPr>
        <p:txBody>
          <a:bodyPr/>
          <a:lstStyle/>
          <a:p>
            <a:r>
              <a:rPr lang="en-US" sz="2400" smtClean="0"/>
              <a:t>We can build networks using buses or switches.</a:t>
            </a:r>
            <a:r>
              <a:rPr lang="en-US" smtClean="0"/>
              <a:t> </a:t>
            </a:r>
          </a:p>
        </p:txBody>
      </p:sp>
      <p:sp>
        <p:nvSpPr>
          <p:cNvPr id="34822" name="Rectangle 71"/>
          <p:cNvSpPr>
            <a:spLocks noChangeArrowheads="1"/>
          </p:cNvSpPr>
          <p:nvPr/>
        </p:nvSpPr>
        <p:spPr bwMode="auto">
          <a:xfrm>
            <a:off x="533400" y="4191000"/>
            <a:ext cx="8153400" cy="22098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r>
              <a:rPr lang="en-US" sz="2000" b="1"/>
              <a:t>Switches vs. Buses</a:t>
            </a:r>
          </a:p>
          <a:p>
            <a:pPr marL="742950" lvl="1" indent="-28575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❙"/>
            </a:pPr>
            <a:r>
              <a:rPr lang="en-US" sz="1800"/>
              <a:t>Total bandwidth of a Bus is shared among all the processors. Adding more processors degrades the performance of the others. In general</a:t>
            </a:r>
            <a:r>
              <a:rPr lang="en-US" sz="1800" b="1"/>
              <a:t>, Buses do not scale </a:t>
            </a:r>
            <a:r>
              <a:rPr lang="en-US" sz="1800"/>
              <a:t>very well. </a:t>
            </a:r>
            <a:endParaRPr lang="en-US" sz="2000"/>
          </a:p>
          <a:p>
            <a:pPr marL="742950" lvl="1" indent="-28575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❙"/>
            </a:pPr>
            <a:r>
              <a:rPr lang="en-US" sz="1800"/>
              <a:t>With switches, N simultaneous transfers can co-exists. Adding more processors does not degrade performance (bigger switch). </a:t>
            </a:r>
            <a:r>
              <a:rPr lang="en-US" sz="1800" b="1"/>
              <a:t>Switches are scaleable</a:t>
            </a:r>
            <a:r>
              <a:rPr lang="en-US" sz="1800"/>
              <a:t>.</a:t>
            </a:r>
            <a:r>
              <a:rPr lang="en-US" sz="1800" b="1"/>
              <a:t> </a:t>
            </a:r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A4EB23-8769-454D-86AB-12C48C4C2650}" type="slidenum">
              <a:rPr lang="en-US"/>
              <a:pPr>
                <a:defRPr/>
              </a:pPr>
              <a:t>32</a:t>
            </a:fld>
            <a:endParaRPr lang="en-US" sz="2000" b="1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LHC Readout Architecture</a:t>
            </a:r>
          </a:p>
        </p:txBody>
      </p:sp>
      <p:sp>
        <p:nvSpPr>
          <p:cNvPr id="35844" name="AutoShape 3"/>
          <p:cNvSpPr>
            <a:spLocks noChangeArrowheads="1"/>
          </p:cNvSpPr>
          <p:nvPr/>
        </p:nvSpPr>
        <p:spPr bwMode="auto">
          <a:xfrm>
            <a:off x="1828800" y="1981200"/>
            <a:ext cx="5181600" cy="473075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5" name="Text Box 4"/>
          <p:cNvSpPr txBox="1">
            <a:spLocks noChangeArrowheads="1"/>
          </p:cNvSpPr>
          <p:nvPr/>
        </p:nvSpPr>
        <p:spPr bwMode="auto">
          <a:xfrm>
            <a:off x="3124200" y="1981200"/>
            <a:ext cx="2819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>
              <a:buFontTx/>
              <a:buNone/>
            </a:pPr>
            <a:r>
              <a:rPr kumimoji="0" lang="en-US" sz="1800"/>
              <a:t>Detector Front Ends</a:t>
            </a:r>
          </a:p>
        </p:txBody>
      </p:sp>
      <p:sp>
        <p:nvSpPr>
          <p:cNvPr id="35846" name="Rectangle 5"/>
          <p:cNvSpPr>
            <a:spLocks noChangeArrowheads="1"/>
          </p:cNvSpPr>
          <p:nvPr/>
        </p:nvSpPr>
        <p:spPr bwMode="auto">
          <a:xfrm>
            <a:off x="1981200" y="2830513"/>
            <a:ext cx="287338" cy="254000"/>
          </a:xfrm>
          <a:prstGeom prst="rect">
            <a:avLst/>
          </a:prstGeom>
          <a:solidFill>
            <a:srgbClr val="FF99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7" name="Line 6"/>
          <p:cNvSpPr>
            <a:spLocks noChangeShapeType="1"/>
          </p:cNvSpPr>
          <p:nvPr/>
        </p:nvSpPr>
        <p:spPr bwMode="auto">
          <a:xfrm>
            <a:off x="2133600" y="2454275"/>
            <a:ext cx="0" cy="365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8" name="Rectangle 7"/>
          <p:cNvSpPr>
            <a:spLocks noChangeArrowheads="1"/>
          </p:cNvSpPr>
          <p:nvPr/>
        </p:nvSpPr>
        <p:spPr bwMode="auto">
          <a:xfrm>
            <a:off x="2362200" y="2835275"/>
            <a:ext cx="287338" cy="254000"/>
          </a:xfrm>
          <a:prstGeom prst="rect">
            <a:avLst/>
          </a:prstGeom>
          <a:solidFill>
            <a:srgbClr val="FF99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9" name="Line 8"/>
          <p:cNvSpPr>
            <a:spLocks noChangeShapeType="1"/>
          </p:cNvSpPr>
          <p:nvPr/>
        </p:nvSpPr>
        <p:spPr bwMode="auto">
          <a:xfrm>
            <a:off x="2514600" y="2454275"/>
            <a:ext cx="0" cy="365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50" name="Rectangle 9"/>
          <p:cNvSpPr>
            <a:spLocks noChangeArrowheads="1"/>
          </p:cNvSpPr>
          <p:nvPr/>
        </p:nvSpPr>
        <p:spPr bwMode="auto">
          <a:xfrm>
            <a:off x="2743200" y="2830513"/>
            <a:ext cx="287338" cy="254000"/>
          </a:xfrm>
          <a:prstGeom prst="rect">
            <a:avLst/>
          </a:prstGeom>
          <a:solidFill>
            <a:srgbClr val="FF99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1" name="Line 10"/>
          <p:cNvSpPr>
            <a:spLocks noChangeShapeType="1"/>
          </p:cNvSpPr>
          <p:nvPr/>
        </p:nvSpPr>
        <p:spPr bwMode="auto">
          <a:xfrm>
            <a:off x="2895600" y="2454275"/>
            <a:ext cx="0" cy="365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52" name="Rectangle 11"/>
          <p:cNvSpPr>
            <a:spLocks noChangeArrowheads="1"/>
          </p:cNvSpPr>
          <p:nvPr/>
        </p:nvSpPr>
        <p:spPr bwMode="auto">
          <a:xfrm>
            <a:off x="3124200" y="2830513"/>
            <a:ext cx="287338" cy="254000"/>
          </a:xfrm>
          <a:prstGeom prst="rect">
            <a:avLst/>
          </a:prstGeom>
          <a:solidFill>
            <a:srgbClr val="FF99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3" name="Line 12"/>
          <p:cNvSpPr>
            <a:spLocks noChangeShapeType="1"/>
          </p:cNvSpPr>
          <p:nvPr/>
        </p:nvSpPr>
        <p:spPr bwMode="auto">
          <a:xfrm>
            <a:off x="3276600" y="2454275"/>
            <a:ext cx="0" cy="365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54" name="Rectangle 13"/>
          <p:cNvSpPr>
            <a:spLocks noChangeArrowheads="1"/>
          </p:cNvSpPr>
          <p:nvPr/>
        </p:nvSpPr>
        <p:spPr bwMode="auto">
          <a:xfrm>
            <a:off x="3505200" y="2830513"/>
            <a:ext cx="287338" cy="254000"/>
          </a:xfrm>
          <a:prstGeom prst="rect">
            <a:avLst/>
          </a:prstGeom>
          <a:solidFill>
            <a:srgbClr val="FF99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5" name="Line 14"/>
          <p:cNvSpPr>
            <a:spLocks noChangeShapeType="1"/>
          </p:cNvSpPr>
          <p:nvPr/>
        </p:nvSpPr>
        <p:spPr bwMode="auto">
          <a:xfrm>
            <a:off x="3657600" y="2454275"/>
            <a:ext cx="0" cy="365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56" name="Rectangle 15"/>
          <p:cNvSpPr>
            <a:spLocks noChangeArrowheads="1"/>
          </p:cNvSpPr>
          <p:nvPr/>
        </p:nvSpPr>
        <p:spPr bwMode="auto">
          <a:xfrm>
            <a:off x="3886200" y="2830513"/>
            <a:ext cx="287338" cy="254000"/>
          </a:xfrm>
          <a:prstGeom prst="rect">
            <a:avLst/>
          </a:prstGeom>
          <a:solidFill>
            <a:srgbClr val="FF99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7" name="Line 16"/>
          <p:cNvSpPr>
            <a:spLocks noChangeShapeType="1"/>
          </p:cNvSpPr>
          <p:nvPr/>
        </p:nvSpPr>
        <p:spPr bwMode="auto">
          <a:xfrm>
            <a:off x="4038600" y="2454275"/>
            <a:ext cx="0" cy="365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58" name="Rectangle 17"/>
          <p:cNvSpPr>
            <a:spLocks noChangeArrowheads="1"/>
          </p:cNvSpPr>
          <p:nvPr/>
        </p:nvSpPr>
        <p:spPr bwMode="auto">
          <a:xfrm>
            <a:off x="5867400" y="2830513"/>
            <a:ext cx="287338" cy="254000"/>
          </a:xfrm>
          <a:prstGeom prst="rect">
            <a:avLst/>
          </a:prstGeom>
          <a:solidFill>
            <a:srgbClr val="FF99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9" name="Line 18"/>
          <p:cNvSpPr>
            <a:spLocks noChangeShapeType="1"/>
          </p:cNvSpPr>
          <p:nvPr/>
        </p:nvSpPr>
        <p:spPr bwMode="auto">
          <a:xfrm>
            <a:off x="6019800" y="2454275"/>
            <a:ext cx="0" cy="365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60" name="Rectangle 19"/>
          <p:cNvSpPr>
            <a:spLocks noChangeArrowheads="1"/>
          </p:cNvSpPr>
          <p:nvPr/>
        </p:nvSpPr>
        <p:spPr bwMode="auto">
          <a:xfrm>
            <a:off x="6248400" y="2830513"/>
            <a:ext cx="287338" cy="254000"/>
          </a:xfrm>
          <a:prstGeom prst="rect">
            <a:avLst/>
          </a:prstGeom>
          <a:solidFill>
            <a:srgbClr val="FF99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1" name="Line 20"/>
          <p:cNvSpPr>
            <a:spLocks noChangeShapeType="1"/>
          </p:cNvSpPr>
          <p:nvPr/>
        </p:nvSpPr>
        <p:spPr bwMode="auto">
          <a:xfrm>
            <a:off x="6400800" y="2454275"/>
            <a:ext cx="0" cy="365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62" name="Rectangle 21"/>
          <p:cNvSpPr>
            <a:spLocks noChangeArrowheads="1"/>
          </p:cNvSpPr>
          <p:nvPr/>
        </p:nvSpPr>
        <p:spPr bwMode="auto">
          <a:xfrm>
            <a:off x="6629400" y="2830513"/>
            <a:ext cx="287338" cy="254000"/>
          </a:xfrm>
          <a:prstGeom prst="rect">
            <a:avLst/>
          </a:prstGeom>
          <a:solidFill>
            <a:srgbClr val="FF99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3" name="Line 22"/>
          <p:cNvSpPr>
            <a:spLocks noChangeShapeType="1"/>
          </p:cNvSpPr>
          <p:nvPr/>
        </p:nvSpPr>
        <p:spPr bwMode="auto">
          <a:xfrm>
            <a:off x="6781800" y="2454275"/>
            <a:ext cx="0" cy="365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64" name="Rectangle 23"/>
          <p:cNvSpPr>
            <a:spLocks noChangeArrowheads="1"/>
          </p:cNvSpPr>
          <p:nvPr/>
        </p:nvSpPr>
        <p:spPr bwMode="auto">
          <a:xfrm>
            <a:off x="1828800" y="3398838"/>
            <a:ext cx="5181600" cy="854075"/>
          </a:xfrm>
          <a:prstGeom prst="rect">
            <a:avLst/>
          </a:prstGeom>
          <a:solidFill>
            <a:srgbClr val="FF7C8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65" name="Line 24"/>
          <p:cNvSpPr>
            <a:spLocks noChangeShapeType="1"/>
          </p:cNvSpPr>
          <p:nvPr/>
        </p:nvSpPr>
        <p:spPr bwMode="auto">
          <a:xfrm>
            <a:off x="2133600" y="3114675"/>
            <a:ext cx="0" cy="2841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66" name="Line 25"/>
          <p:cNvSpPr>
            <a:spLocks noChangeShapeType="1"/>
          </p:cNvSpPr>
          <p:nvPr/>
        </p:nvSpPr>
        <p:spPr bwMode="auto">
          <a:xfrm>
            <a:off x="2514600" y="3114675"/>
            <a:ext cx="0" cy="2841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67" name="Line 26"/>
          <p:cNvSpPr>
            <a:spLocks noChangeShapeType="1"/>
          </p:cNvSpPr>
          <p:nvPr/>
        </p:nvSpPr>
        <p:spPr bwMode="auto">
          <a:xfrm>
            <a:off x="2895600" y="3114675"/>
            <a:ext cx="0" cy="2841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68" name="Line 27"/>
          <p:cNvSpPr>
            <a:spLocks noChangeShapeType="1"/>
          </p:cNvSpPr>
          <p:nvPr/>
        </p:nvSpPr>
        <p:spPr bwMode="auto">
          <a:xfrm>
            <a:off x="3276600" y="3114675"/>
            <a:ext cx="0" cy="2841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69" name="Line 28"/>
          <p:cNvSpPr>
            <a:spLocks noChangeShapeType="1"/>
          </p:cNvSpPr>
          <p:nvPr/>
        </p:nvSpPr>
        <p:spPr bwMode="auto">
          <a:xfrm>
            <a:off x="3657600" y="3114675"/>
            <a:ext cx="0" cy="2841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70" name="Line 29"/>
          <p:cNvSpPr>
            <a:spLocks noChangeShapeType="1"/>
          </p:cNvSpPr>
          <p:nvPr/>
        </p:nvSpPr>
        <p:spPr bwMode="auto">
          <a:xfrm>
            <a:off x="6019800" y="3114675"/>
            <a:ext cx="0" cy="2841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71" name="Line 30"/>
          <p:cNvSpPr>
            <a:spLocks noChangeShapeType="1"/>
          </p:cNvSpPr>
          <p:nvPr/>
        </p:nvSpPr>
        <p:spPr bwMode="auto">
          <a:xfrm>
            <a:off x="6400800" y="3114675"/>
            <a:ext cx="0" cy="2841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72" name="Line 31"/>
          <p:cNvSpPr>
            <a:spLocks noChangeShapeType="1"/>
          </p:cNvSpPr>
          <p:nvPr/>
        </p:nvSpPr>
        <p:spPr bwMode="auto">
          <a:xfrm>
            <a:off x="6781800" y="3114675"/>
            <a:ext cx="0" cy="2841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73" name="Line 32"/>
          <p:cNvSpPr>
            <a:spLocks noChangeShapeType="1"/>
          </p:cNvSpPr>
          <p:nvPr/>
        </p:nvSpPr>
        <p:spPr bwMode="auto">
          <a:xfrm>
            <a:off x="4038600" y="3114675"/>
            <a:ext cx="0" cy="2841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74" name="Text Box 33"/>
          <p:cNvSpPr txBox="1">
            <a:spLocks noChangeArrowheads="1"/>
          </p:cNvSpPr>
          <p:nvPr/>
        </p:nvSpPr>
        <p:spPr bwMode="auto">
          <a:xfrm>
            <a:off x="3124200" y="3589338"/>
            <a:ext cx="2819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>
              <a:buFontTx/>
              <a:buNone/>
            </a:pPr>
            <a:r>
              <a:rPr kumimoji="0" lang="en-US" sz="1800"/>
              <a:t>Event Builder (Network)</a:t>
            </a:r>
          </a:p>
        </p:txBody>
      </p:sp>
      <p:sp>
        <p:nvSpPr>
          <p:cNvPr id="35875" name="Rectangle 34"/>
          <p:cNvSpPr>
            <a:spLocks noChangeArrowheads="1"/>
          </p:cNvSpPr>
          <p:nvPr/>
        </p:nvSpPr>
        <p:spPr bwMode="auto">
          <a:xfrm>
            <a:off x="1905000" y="4537075"/>
            <a:ext cx="287338" cy="252413"/>
          </a:xfrm>
          <a:prstGeom prst="rect">
            <a:avLst/>
          </a:prstGeom>
          <a:solidFill>
            <a:srgbClr val="00CC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76" name="Line 35"/>
          <p:cNvSpPr>
            <a:spLocks noChangeShapeType="1"/>
          </p:cNvSpPr>
          <p:nvPr/>
        </p:nvSpPr>
        <p:spPr bwMode="auto">
          <a:xfrm>
            <a:off x="2057400" y="4252913"/>
            <a:ext cx="0" cy="284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77" name="Rectangle 36"/>
          <p:cNvSpPr>
            <a:spLocks noChangeArrowheads="1"/>
          </p:cNvSpPr>
          <p:nvPr/>
        </p:nvSpPr>
        <p:spPr bwMode="auto">
          <a:xfrm>
            <a:off x="2286000" y="4537075"/>
            <a:ext cx="287338" cy="252413"/>
          </a:xfrm>
          <a:prstGeom prst="rect">
            <a:avLst/>
          </a:prstGeom>
          <a:solidFill>
            <a:srgbClr val="00CC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78" name="Line 37"/>
          <p:cNvSpPr>
            <a:spLocks noChangeShapeType="1"/>
          </p:cNvSpPr>
          <p:nvPr/>
        </p:nvSpPr>
        <p:spPr bwMode="auto">
          <a:xfrm>
            <a:off x="2438400" y="4252913"/>
            <a:ext cx="0" cy="284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79" name="Rectangle 38"/>
          <p:cNvSpPr>
            <a:spLocks noChangeArrowheads="1"/>
          </p:cNvSpPr>
          <p:nvPr/>
        </p:nvSpPr>
        <p:spPr bwMode="auto">
          <a:xfrm>
            <a:off x="2667000" y="4537075"/>
            <a:ext cx="287338" cy="252413"/>
          </a:xfrm>
          <a:prstGeom prst="rect">
            <a:avLst/>
          </a:prstGeom>
          <a:solidFill>
            <a:srgbClr val="00CC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80" name="Line 39"/>
          <p:cNvSpPr>
            <a:spLocks noChangeShapeType="1"/>
          </p:cNvSpPr>
          <p:nvPr/>
        </p:nvSpPr>
        <p:spPr bwMode="auto">
          <a:xfrm>
            <a:off x="2819400" y="4252913"/>
            <a:ext cx="0" cy="284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81" name="Rectangle 40"/>
          <p:cNvSpPr>
            <a:spLocks noChangeArrowheads="1"/>
          </p:cNvSpPr>
          <p:nvPr/>
        </p:nvSpPr>
        <p:spPr bwMode="auto">
          <a:xfrm>
            <a:off x="3048000" y="4537075"/>
            <a:ext cx="287338" cy="252413"/>
          </a:xfrm>
          <a:prstGeom prst="rect">
            <a:avLst/>
          </a:prstGeom>
          <a:solidFill>
            <a:srgbClr val="00CC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82" name="Line 41"/>
          <p:cNvSpPr>
            <a:spLocks noChangeShapeType="1"/>
          </p:cNvSpPr>
          <p:nvPr/>
        </p:nvSpPr>
        <p:spPr bwMode="auto">
          <a:xfrm>
            <a:off x="3200400" y="4252913"/>
            <a:ext cx="0" cy="284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83" name="Rectangle 42"/>
          <p:cNvSpPr>
            <a:spLocks noChangeArrowheads="1"/>
          </p:cNvSpPr>
          <p:nvPr/>
        </p:nvSpPr>
        <p:spPr bwMode="auto">
          <a:xfrm>
            <a:off x="3429000" y="4537075"/>
            <a:ext cx="287338" cy="252413"/>
          </a:xfrm>
          <a:prstGeom prst="rect">
            <a:avLst/>
          </a:prstGeom>
          <a:solidFill>
            <a:srgbClr val="00CC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84" name="Line 43"/>
          <p:cNvSpPr>
            <a:spLocks noChangeShapeType="1"/>
          </p:cNvSpPr>
          <p:nvPr/>
        </p:nvSpPr>
        <p:spPr bwMode="auto">
          <a:xfrm>
            <a:off x="3581400" y="4252913"/>
            <a:ext cx="0" cy="284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85" name="Rectangle 44"/>
          <p:cNvSpPr>
            <a:spLocks noChangeArrowheads="1"/>
          </p:cNvSpPr>
          <p:nvPr/>
        </p:nvSpPr>
        <p:spPr bwMode="auto">
          <a:xfrm>
            <a:off x="3810000" y="4537075"/>
            <a:ext cx="287338" cy="252413"/>
          </a:xfrm>
          <a:prstGeom prst="rect">
            <a:avLst/>
          </a:prstGeom>
          <a:solidFill>
            <a:srgbClr val="00CC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86" name="Line 45"/>
          <p:cNvSpPr>
            <a:spLocks noChangeShapeType="1"/>
          </p:cNvSpPr>
          <p:nvPr/>
        </p:nvSpPr>
        <p:spPr bwMode="auto">
          <a:xfrm>
            <a:off x="3962400" y="4252913"/>
            <a:ext cx="0" cy="284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87" name="Rectangle 46"/>
          <p:cNvSpPr>
            <a:spLocks noChangeArrowheads="1"/>
          </p:cNvSpPr>
          <p:nvPr/>
        </p:nvSpPr>
        <p:spPr bwMode="auto">
          <a:xfrm>
            <a:off x="5791200" y="4537075"/>
            <a:ext cx="287338" cy="252413"/>
          </a:xfrm>
          <a:prstGeom prst="rect">
            <a:avLst/>
          </a:prstGeom>
          <a:solidFill>
            <a:srgbClr val="00CC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88" name="Line 47"/>
          <p:cNvSpPr>
            <a:spLocks noChangeShapeType="1"/>
          </p:cNvSpPr>
          <p:nvPr/>
        </p:nvSpPr>
        <p:spPr bwMode="auto">
          <a:xfrm>
            <a:off x="5943600" y="4252913"/>
            <a:ext cx="0" cy="284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89" name="Rectangle 48"/>
          <p:cNvSpPr>
            <a:spLocks noChangeArrowheads="1"/>
          </p:cNvSpPr>
          <p:nvPr/>
        </p:nvSpPr>
        <p:spPr bwMode="auto">
          <a:xfrm>
            <a:off x="6172200" y="4537075"/>
            <a:ext cx="287338" cy="252413"/>
          </a:xfrm>
          <a:prstGeom prst="rect">
            <a:avLst/>
          </a:prstGeom>
          <a:solidFill>
            <a:srgbClr val="00CC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90" name="Line 49"/>
          <p:cNvSpPr>
            <a:spLocks noChangeShapeType="1"/>
          </p:cNvSpPr>
          <p:nvPr/>
        </p:nvSpPr>
        <p:spPr bwMode="auto">
          <a:xfrm>
            <a:off x="6324600" y="4252913"/>
            <a:ext cx="0" cy="284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91" name="Rectangle 50"/>
          <p:cNvSpPr>
            <a:spLocks noChangeArrowheads="1"/>
          </p:cNvSpPr>
          <p:nvPr/>
        </p:nvSpPr>
        <p:spPr bwMode="auto">
          <a:xfrm>
            <a:off x="6553200" y="4537075"/>
            <a:ext cx="287338" cy="252413"/>
          </a:xfrm>
          <a:prstGeom prst="rect">
            <a:avLst/>
          </a:prstGeom>
          <a:solidFill>
            <a:srgbClr val="00CC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92" name="Line 51"/>
          <p:cNvSpPr>
            <a:spLocks noChangeShapeType="1"/>
          </p:cNvSpPr>
          <p:nvPr/>
        </p:nvSpPr>
        <p:spPr bwMode="auto">
          <a:xfrm>
            <a:off x="6705600" y="4252913"/>
            <a:ext cx="0" cy="284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93" name="Line 52"/>
          <p:cNvSpPr>
            <a:spLocks noChangeShapeType="1"/>
          </p:cNvSpPr>
          <p:nvPr/>
        </p:nvSpPr>
        <p:spPr bwMode="auto">
          <a:xfrm>
            <a:off x="2057400" y="4821238"/>
            <a:ext cx="0" cy="284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94" name="Line 53"/>
          <p:cNvSpPr>
            <a:spLocks noChangeShapeType="1"/>
          </p:cNvSpPr>
          <p:nvPr/>
        </p:nvSpPr>
        <p:spPr bwMode="auto">
          <a:xfrm>
            <a:off x="2438400" y="4821238"/>
            <a:ext cx="0" cy="284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95" name="Line 54"/>
          <p:cNvSpPr>
            <a:spLocks noChangeShapeType="1"/>
          </p:cNvSpPr>
          <p:nvPr/>
        </p:nvSpPr>
        <p:spPr bwMode="auto">
          <a:xfrm>
            <a:off x="2819400" y="4821238"/>
            <a:ext cx="0" cy="284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96" name="Line 55"/>
          <p:cNvSpPr>
            <a:spLocks noChangeShapeType="1"/>
          </p:cNvSpPr>
          <p:nvPr/>
        </p:nvSpPr>
        <p:spPr bwMode="auto">
          <a:xfrm>
            <a:off x="3200400" y="4821238"/>
            <a:ext cx="0" cy="284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97" name="Line 56"/>
          <p:cNvSpPr>
            <a:spLocks noChangeShapeType="1"/>
          </p:cNvSpPr>
          <p:nvPr/>
        </p:nvSpPr>
        <p:spPr bwMode="auto">
          <a:xfrm>
            <a:off x="3581400" y="4821238"/>
            <a:ext cx="0" cy="284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98" name="Line 57"/>
          <p:cNvSpPr>
            <a:spLocks noChangeShapeType="1"/>
          </p:cNvSpPr>
          <p:nvPr/>
        </p:nvSpPr>
        <p:spPr bwMode="auto">
          <a:xfrm>
            <a:off x="5943600" y="4821238"/>
            <a:ext cx="0" cy="284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99" name="Line 58"/>
          <p:cNvSpPr>
            <a:spLocks noChangeShapeType="1"/>
          </p:cNvSpPr>
          <p:nvPr/>
        </p:nvSpPr>
        <p:spPr bwMode="auto">
          <a:xfrm>
            <a:off x="6324600" y="4821238"/>
            <a:ext cx="0" cy="284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900" name="Line 59"/>
          <p:cNvSpPr>
            <a:spLocks noChangeShapeType="1"/>
          </p:cNvSpPr>
          <p:nvPr/>
        </p:nvSpPr>
        <p:spPr bwMode="auto">
          <a:xfrm>
            <a:off x="6705600" y="4821238"/>
            <a:ext cx="0" cy="284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901" name="Line 60"/>
          <p:cNvSpPr>
            <a:spLocks noChangeShapeType="1"/>
          </p:cNvSpPr>
          <p:nvPr/>
        </p:nvSpPr>
        <p:spPr bwMode="auto">
          <a:xfrm>
            <a:off x="3962400" y="4821238"/>
            <a:ext cx="0" cy="284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902" name="AutoShape 61"/>
          <p:cNvSpPr>
            <a:spLocks noChangeArrowheads="1"/>
          </p:cNvSpPr>
          <p:nvPr/>
        </p:nvSpPr>
        <p:spPr bwMode="auto">
          <a:xfrm>
            <a:off x="1828800" y="5105400"/>
            <a:ext cx="5181600" cy="473075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903" name="Text Box 62"/>
          <p:cNvSpPr txBox="1">
            <a:spLocks noChangeArrowheads="1"/>
          </p:cNvSpPr>
          <p:nvPr/>
        </p:nvSpPr>
        <p:spPr bwMode="auto">
          <a:xfrm>
            <a:off x="4114800" y="5105400"/>
            <a:ext cx="1219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>
              <a:buFontTx/>
              <a:buNone/>
            </a:pPr>
            <a:r>
              <a:rPr kumimoji="0" lang="en-US" sz="1800"/>
              <a:t>Storage</a:t>
            </a:r>
          </a:p>
        </p:txBody>
      </p:sp>
      <p:sp>
        <p:nvSpPr>
          <p:cNvPr id="35904" name="Text Box 63"/>
          <p:cNvSpPr txBox="1">
            <a:spLocks noChangeArrowheads="1"/>
          </p:cNvSpPr>
          <p:nvPr/>
        </p:nvSpPr>
        <p:spPr bwMode="auto">
          <a:xfrm>
            <a:off x="7010400" y="2743200"/>
            <a:ext cx="1828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>
              <a:buFontTx/>
              <a:buNone/>
            </a:pPr>
            <a:r>
              <a:rPr kumimoji="0" lang="en-US" sz="1800"/>
              <a:t>Readout Units</a:t>
            </a:r>
          </a:p>
        </p:txBody>
      </p:sp>
      <p:sp>
        <p:nvSpPr>
          <p:cNvPr id="35905" name="Text Box 64"/>
          <p:cNvSpPr txBox="1">
            <a:spLocks noChangeArrowheads="1"/>
          </p:cNvSpPr>
          <p:nvPr/>
        </p:nvSpPr>
        <p:spPr bwMode="auto">
          <a:xfrm>
            <a:off x="7010400" y="4359275"/>
            <a:ext cx="1600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>
              <a:buFontTx/>
              <a:buNone/>
            </a:pPr>
            <a:r>
              <a:rPr kumimoji="0" lang="en-US" sz="1800"/>
              <a:t>Event Filter Units</a:t>
            </a:r>
          </a:p>
        </p:txBody>
      </p:sp>
      <p:sp>
        <p:nvSpPr>
          <p:cNvPr id="35906" name="AutoShape 65"/>
          <p:cNvSpPr>
            <a:spLocks noChangeArrowheads="1"/>
          </p:cNvSpPr>
          <p:nvPr/>
        </p:nvSpPr>
        <p:spPr bwMode="auto">
          <a:xfrm>
            <a:off x="533400" y="3521075"/>
            <a:ext cx="990600" cy="533400"/>
          </a:xfrm>
          <a:prstGeom prst="roundRect">
            <a:avLst>
              <a:gd name="adj" fmla="val 16667"/>
            </a:avLst>
          </a:prstGeom>
          <a:solidFill>
            <a:srgbClr val="EAEAEA"/>
          </a:solidFill>
          <a:ln w="19050">
            <a:solidFill>
              <a:srgbClr val="5F5F5F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907" name="Text Box 66"/>
          <p:cNvSpPr txBox="1">
            <a:spLocks noChangeArrowheads="1"/>
          </p:cNvSpPr>
          <p:nvPr/>
        </p:nvSpPr>
        <p:spPr bwMode="auto">
          <a:xfrm>
            <a:off x="457200" y="3444875"/>
            <a:ext cx="1143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>
              <a:buFontTx/>
              <a:buNone/>
            </a:pPr>
            <a:r>
              <a:rPr kumimoji="0" lang="en-US" sz="1800">
                <a:solidFill>
                  <a:srgbClr val="5F5F5F"/>
                </a:solidFill>
              </a:rPr>
              <a:t>  Event Manager</a:t>
            </a:r>
          </a:p>
        </p:txBody>
      </p:sp>
      <p:sp>
        <p:nvSpPr>
          <p:cNvPr id="35908" name="Line 67"/>
          <p:cNvSpPr>
            <a:spLocks noChangeShapeType="1"/>
          </p:cNvSpPr>
          <p:nvPr/>
        </p:nvSpPr>
        <p:spPr bwMode="auto">
          <a:xfrm flipV="1">
            <a:off x="1143000" y="2987675"/>
            <a:ext cx="0" cy="533400"/>
          </a:xfrm>
          <a:prstGeom prst="line">
            <a:avLst/>
          </a:prstGeom>
          <a:noFill/>
          <a:ln w="19050">
            <a:solidFill>
              <a:srgbClr val="5F5F5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909" name="Line 68"/>
          <p:cNvSpPr>
            <a:spLocks noChangeShapeType="1"/>
          </p:cNvSpPr>
          <p:nvPr/>
        </p:nvSpPr>
        <p:spPr bwMode="auto">
          <a:xfrm>
            <a:off x="1143000" y="2987675"/>
            <a:ext cx="838200" cy="0"/>
          </a:xfrm>
          <a:prstGeom prst="line">
            <a:avLst/>
          </a:prstGeom>
          <a:noFill/>
          <a:ln w="19050">
            <a:solidFill>
              <a:srgbClr val="5F5F5F"/>
            </a:solidFill>
            <a:prstDash val="dash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910" name="Line 69"/>
          <p:cNvSpPr>
            <a:spLocks noChangeShapeType="1"/>
          </p:cNvSpPr>
          <p:nvPr/>
        </p:nvSpPr>
        <p:spPr bwMode="auto">
          <a:xfrm>
            <a:off x="1143000" y="4054475"/>
            <a:ext cx="0" cy="609600"/>
          </a:xfrm>
          <a:prstGeom prst="line">
            <a:avLst/>
          </a:prstGeom>
          <a:noFill/>
          <a:ln w="19050">
            <a:solidFill>
              <a:srgbClr val="5F5F5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911" name="Line 70"/>
          <p:cNvSpPr>
            <a:spLocks noChangeShapeType="1"/>
          </p:cNvSpPr>
          <p:nvPr/>
        </p:nvSpPr>
        <p:spPr bwMode="auto">
          <a:xfrm>
            <a:off x="1143000" y="4664075"/>
            <a:ext cx="762000" cy="0"/>
          </a:xfrm>
          <a:prstGeom prst="line">
            <a:avLst/>
          </a:prstGeom>
          <a:noFill/>
          <a:ln w="19050">
            <a:solidFill>
              <a:srgbClr val="5F5F5F"/>
            </a:solidFill>
            <a:prstDash val="dash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912" name="Text Box 71"/>
          <p:cNvSpPr txBox="1">
            <a:spLocks noChangeArrowheads="1"/>
          </p:cNvSpPr>
          <p:nvPr/>
        </p:nvSpPr>
        <p:spPr bwMode="auto">
          <a:xfrm>
            <a:off x="152400" y="2362200"/>
            <a:ext cx="129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>
              <a:buFontTx/>
              <a:buNone/>
            </a:pPr>
            <a:r>
              <a:rPr kumimoji="0" lang="en-US" sz="1800"/>
              <a:t>Trigger Level 1/2</a:t>
            </a:r>
          </a:p>
        </p:txBody>
      </p:sp>
      <p:sp>
        <p:nvSpPr>
          <p:cNvPr id="35913" name="Line 72"/>
          <p:cNvSpPr>
            <a:spLocks noChangeShapeType="1"/>
          </p:cNvSpPr>
          <p:nvPr/>
        </p:nvSpPr>
        <p:spPr bwMode="auto">
          <a:xfrm>
            <a:off x="762000" y="3063875"/>
            <a:ext cx="0" cy="457200"/>
          </a:xfrm>
          <a:prstGeom prst="line">
            <a:avLst/>
          </a:prstGeom>
          <a:noFill/>
          <a:ln w="19050">
            <a:solidFill>
              <a:srgbClr val="5F5F5F"/>
            </a:solidFill>
            <a:prstDash val="dash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914" name="Line 73"/>
          <p:cNvSpPr>
            <a:spLocks noChangeShapeType="1"/>
          </p:cNvSpPr>
          <p:nvPr/>
        </p:nvSpPr>
        <p:spPr bwMode="auto">
          <a:xfrm>
            <a:off x="1143000" y="2590800"/>
            <a:ext cx="5638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35915" name="AutoShape 74"/>
          <p:cNvCxnSpPr>
            <a:cxnSpLocks noChangeShapeType="1"/>
            <a:stCxn id="35914" idx="0"/>
            <a:endCxn id="35914" idx="0"/>
          </p:cNvCxnSpPr>
          <p:nvPr/>
        </p:nvCxnSpPr>
        <p:spPr bwMode="auto">
          <a:xfrm>
            <a:off x="1143000" y="2581275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916" name="Text Box 75"/>
          <p:cNvSpPr txBox="1">
            <a:spLocks noChangeArrowheads="1"/>
          </p:cNvSpPr>
          <p:nvPr/>
        </p:nvSpPr>
        <p:spPr bwMode="auto">
          <a:xfrm>
            <a:off x="4572000" y="3978275"/>
            <a:ext cx="1600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>
              <a:buFontTx/>
              <a:buNone/>
            </a:pPr>
            <a:r>
              <a:rPr kumimoji="0" lang="en-US" sz="5400"/>
              <a:t>...</a:t>
            </a:r>
            <a:endParaRPr kumimoji="0" lang="en-US" sz="1800"/>
          </a:p>
        </p:txBody>
      </p:sp>
      <p:sp>
        <p:nvSpPr>
          <p:cNvPr id="35917" name="Text Box 76"/>
          <p:cNvSpPr txBox="1">
            <a:spLocks noChangeArrowheads="1"/>
          </p:cNvSpPr>
          <p:nvPr/>
        </p:nvSpPr>
        <p:spPr bwMode="auto">
          <a:xfrm>
            <a:off x="4572000" y="2209800"/>
            <a:ext cx="1600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>
              <a:buFontTx/>
              <a:buNone/>
            </a:pPr>
            <a:r>
              <a:rPr kumimoji="0" lang="en-US" sz="5400"/>
              <a:t>...</a:t>
            </a:r>
            <a:endParaRPr kumimoji="0" lang="en-US" sz="1800"/>
          </a:p>
        </p:txBody>
      </p:sp>
      <p:sp>
        <p:nvSpPr>
          <p:cNvPr id="35918" name="Oval 77"/>
          <p:cNvSpPr>
            <a:spLocks noChangeArrowheads="1"/>
          </p:cNvSpPr>
          <p:nvPr/>
        </p:nvSpPr>
        <p:spPr bwMode="auto">
          <a:xfrm>
            <a:off x="2057400" y="25146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919" name="Oval 78"/>
          <p:cNvSpPr>
            <a:spLocks noChangeArrowheads="1"/>
          </p:cNvSpPr>
          <p:nvPr/>
        </p:nvSpPr>
        <p:spPr bwMode="auto">
          <a:xfrm>
            <a:off x="2438400" y="25146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920" name="Oval 79"/>
          <p:cNvSpPr>
            <a:spLocks noChangeArrowheads="1"/>
          </p:cNvSpPr>
          <p:nvPr/>
        </p:nvSpPr>
        <p:spPr bwMode="auto">
          <a:xfrm>
            <a:off x="2819400" y="25146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921" name="Oval 80"/>
          <p:cNvSpPr>
            <a:spLocks noChangeArrowheads="1"/>
          </p:cNvSpPr>
          <p:nvPr/>
        </p:nvSpPr>
        <p:spPr bwMode="auto">
          <a:xfrm>
            <a:off x="3200400" y="25146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922" name="Oval 81"/>
          <p:cNvSpPr>
            <a:spLocks noChangeArrowheads="1"/>
          </p:cNvSpPr>
          <p:nvPr/>
        </p:nvSpPr>
        <p:spPr bwMode="auto">
          <a:xfrm>
            <a:off x="3581400" y="25146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923" name="Oval 82"/>
          <p:cNvSpPr>
            <a:spLocks noChangeArrowheads="1"/>
          </p:cNvSpPr>
          <p:nvPr/>
        </p:nvSpPr>
        <p:spPr bwMode="auto">
          <a:xfrm>
            <a:off x="3962400" y="25146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924" name="Oval 83"/>
          <p:cNvSpPr>
            <a:spLocks noChangeArrowheads="1"/>
          </p:cNvSpPr>
          <p:nvPr/>
        </p:nvSpPr>
        <p:spPr bwMode="auto">
          <a:xfrm>
            <a:off x="5943600" y="25146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925" name="Oval 84"/>
          <p:cNvSpPr>
            <a:spLocks noChangeArrowheads="1"/>
          </p:cNvSpPr>
          <p:nvPr/>
        </p:nvSpPr>
        <p:spPr bwMode="auto">
          <a:xfrm>
            <a:off x="6324600" y="25146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926" name="Oval 85"/>
          <p:cNvSpPr>
            <a:spLocks noChangeArrowheads="1"/>
          </p:cNvSpPr>
          <p:nvPr/>
        </p:nvSpPr>
        <p:spPr bwMode="auto">
          <a:xfrm>
            <a:off x="6705600" y="25146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F15AD2-109D-46C5-8E54-8C7FCCD47A79}" type="slidenum">
              <a:rPr lang="en-US"/>
              <a:pPr>
                <a:defRPr/>
              </a:pPr>
              <a:t>33</a:t>
            </a:fld>
            <a:endParaRPr lang="en-US" sz="2000" b="1"/>
          </a:p>
        </p:txBody>
      </p:sp>
      <p:sp>
        <p:nvSpPr>
          <p:cNvPr id="17315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>
              <a:defRPr/>
            </a:pPr>
            <a:r>
              <a:rPr lang="de-CH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LHC Experiments DAQ</a:t>
            </a:r>
          </a:p>
        </p:txBody>
      </p:sp>
      <p:sp>
        <p:nvSpPr>
          <p:cNvPr id="36868" name="AutoShape 3"/>
          <p:cNvSpPr>
            <a:spLocks noChangeAspect="1" noChangeArrowheads="1" noTextEdit="1"/>
          </p:cNvSpPr>
          <p:nvPr/>
        </p:nvSpPr>
        <p:spPr bwMode="auto">
          <a:xfrm>
            <a:off x="1336675" y="1031875"/>
            <a:ext cx="6508750" cy="552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869" name="Rectangle 4"/>
          <p:cNvSpPr>
            <a:spLocks noChangeArrowheads="1"/>
          </p:cNvSpPr>
          <p:nvPr/>
        </p:nvSpPr>
        <p:spPr bwMode="auto">
          <a:xfrm>
            <a:off x="2190750" y="1123950"/>
            <a:ext cx="2857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16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   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70" name="Rectangle 5"/>
          <p:cNvSpPr>
            <a:spLocks noChangeArrowheads="1"/>
          </p:cNvSpPr>
          <p:nvPr/>
        </p:nvSpPr>
        <p:spPr bwMode="auto">
          <a:xfrm>
            <a:off x="2454275" y="1123950"/>
            <a:ext cx="57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16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71" name="Rectangle 6"/>
          <p:cNvSpPr>
            <a:spLocks noChangeArrowheads="1"/>
          </p:cNvSpPr>
          <p:nvPr/>
        </p:nvSpPr>
        <p:spPr bwMode="auto">
          <a:xfrm>
            <a:off x="3800475" y="1123950"/>
            <a:ext cx="57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16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72" name="Rectangle 7"/>
          <p:cNvSpPr>
            <a:spLocks noChangeArrowheads="1"/>
          </p:cNvSpPr>
          <p:nvPr/>
        </p:nvSpPr>
        <p:spPr bwMode="auto">
          <a:xfrm>
            <a:off x="4949825" y="1062038"/>
            <a:ext cx="99377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Level-1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73" name="Rectangle 8"/>
          <p:cNvSpPr>
            <a:spLocks noChangeArrowheads="1"/>
          </p:cNvSpPr>
          <p:nvPr/>
        </p:nvSpPr>
        <p:spPr bwMode="auto">
          <a:xfrm>
            <a:off x="6096000" y="1062038"/>
            <a:ext cx="7778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74" name="Rectangle 9"/>
          <p:cNvSpPr>
            <a:spLocks noChangeArrowheads="1"/>
          </p:cNvSpPr>
          <p:nvPr/>
        </p:nvSpPr>
        <p:spPr bwMode="auto">
          <a:xfrm>
            <a:off x="6102350" y="1062038"/>
            <a:ext cx="71278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Event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75" name="Rectangle 10"/>
          <p:cNvSpPr>
            <a:spLocks noChangeArrowheads="1"/>
          </p:cNvSpPr>
          <p:nvPr/>
        </p:nvSpPr>
        <p:spPr bwMode="auto">
          <a:xfrm>
            <a:off x="6748463" y="1062038"/>
            <a:ext cx="77787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76" name="Rectangle 11"/>
          <p:cNvSpPr>
            <a:spLocks noChangeArrowheads="1"/>
          </p:cNvSpPr>
          <p:nvPr/>
        </p:nvSpPr>
        <p:spPr bwMode="auto">
          <a:xfrm>
            <a:off x="7097713" y="1062038"/>
            <a:ext cx="979487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Storage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77" name="Rectangle 12"/>
          <p:cNvSpPr>
            <a:spLocks noChangeArrowheads="1"/>
          </p:cNvSpPr>
          <p:nvPr/>
        </p:nvSpPr>
        <p:spPr bwMode="auto">
          <a:xfrm>
            <a:off x="7983538" y="1062038"/>
            <a:ext cx="77787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78" name="Rectangle 13"/>
          <p:cNvSpPr>
            <a:spLocks noChangeArrowheads="1"/>
          </p:cNvSpPr>
          <p:nvPr/>
        </p:nvSpPr>
        <p:spPr bwMode="auto">
          <a:xfrm>
            <a:off x="2190750" y="1289050"/>
            <a:ext cx="7778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79" name="Rectangle 14"/>
          <p:cNvSpPr>
            <a:spLocks noChangeArrowheads="1"/>
          </p:cNvSpPr>
          <p:nvPr/>
        </p:nvSpPr>
        <p:spPr bwMode="auto">
          <a:xfrm>
            <a:off x="3800475" y="1289050"/>
            <a:ext cx="7778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80" name="Rectangle 15"/>
          <p:cNvSpPr>
            <a:spLocks noChangeArrowheads="1"/>
          </p:cNvSpPr>
          <p:nvPr/>
        </p:nvSpPr>
        <p:spPr bwMode="auto">
          <a:xfrm>
            <a:off x="4949825" y="1350963"/>
            <a:ext cx="3492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16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kHz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81" name="Rectangle 16"/>
          <p:cNvSpPr>
            <a:spLocks noChangeArrowheads="1"/>
          </p:cNvSpPr>
          <p:nvPr/>
        </p:nvSpPr>
        <p:spPr bwMode="auto">
          <a:xfrm>
            <a:off x="5275263" y="1350963"/>
            <a:ext cx="57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16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82" name="Rectangle 17"/>
          <p:cNvSpPr>
            <a:spLocks noChangeArrowheads="1"/>
          </p:cNvSpPr>
          <p:nvPr/>
        </p:nvSpPr>
        <p:spPr bwMode="auto">
          <a:xfrm>
            <a:off x="6102350" y="1350963"/>
            <a:ext cx="571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16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MByte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83" name="Rectangle 18"/>
          <p:cNvSpPr>
            <a:spLocks noChangeArrowheads="1"/>
          </p:cNvSpPr>
          <p:nvPr/>
        </p:nvSpPr>
        <p:spPr bwMode="auto">
          <a:xfrm>
            <a:off x="6640513" y="1350963"/>
            <a:ext cx="57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16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84" name="Rectangle 19"/>
          <p:cNvSpPr>
            <a:spLocks noChangeArrowheads="1"/>
          </p:cNvSpPr>
          <p:nvPr/>
        </p:nvSpPr>
        <p:spPr bwMode="auto">
          <a:xfrm>
            <a:off x="7097713" y="1350963"/>
            <a:ext cx="7302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16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MByte/s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85" name="Rectangle 20"/>
          <p:cNvSpPr>
            <a:spLocks noChangeArrowheads="1"/>
          </p:cNvSpPr>
          <p:nvPr/>
        </p:nvSpPr>
        <p:spPr bwMode="auto">
          <a:xfrm>
            <a:off x="7183438" y="1350963"/>
            <a:ext cx="57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16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86" name="Rectangle 21"/>
          <p:cNvSpPr>
            <a:spLocks noChangeArrowheads="1"/>
          </p:cNvSpPr>
          <p:nvPr/>
        </p:nvSpPr>
        <p:spPr bwMode="auto">
          <a:xfrm>
            <a:off x="2190750" y="1557338"/>
            <a:ext cx="57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16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87" name="Rectangle 22"/>
          <p:cNvSpPr>
            <a:spLocks noChangeArrowheads="1"/>
          </p:cNvSpPr>
          <p:nvPr/>
        </p:nvSpPr>
        <p:spPr bwMode="auto">
          <a:xfrm>
            <a:off x="2190750" y="1808163"/>
            <a:ext cx="57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16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88" name="Rectangle 23"/>
          <p:cNvSpPr>
            <a:spLocks noChangeArrowheads="1"/>
          </p:cNvSpPr>
          <p:nvPr/>
        </p:nvSpPr>
        <p:spPr bwMode="auto">
          <a:xfrm>
            <a:off x="3727450" y="1738313"/>
            <a:ext cx="88423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ATLAS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89" name="Rectangle 24"/>
          <p:cNvSpPr>
            <a:spLocks noChangeArrowheads="1"/>
          </p:cNvSpPr>
          <p:nvPr/>
        </p:nvSpPr>
        <p:spPr bwMode="auto">
          <a:xfrm>
            <a:off x="4570413" y="1746250"/>
            <a:ext cx="77787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90" name="Rectangle 25"/>
          <p:cNvSpPr>
            <a:spLocks noChangeArrowheads="1"/>
          </p:cNvSpPr>
          <p:nvPr/>
        </p:nvSpPr>
        <p:spPr bwMode="auto">
          <a:xfrm>
            <a:off x="4949825" y="1746250"/>
            <a:ext cx="46672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100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91" name="Rectangle 26"/>
          <p:cNvSpPr>
            <a:spLocks noChangeArrowheads="1"/>
          </p:cNvSpPr>
          <p:nvPr/>
        </p:nvSpPr>
        <p:spPr bwMode="auto">
          <a:xfrm>
            <a:off x="5370513" y="1746250"/>
            <a:ext cx="77787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92" name="Rectangle 27"/>
          <p:cNvSpPr>
            <a:spLocks noChangeArrowheads="1"/>
          </p:cNvSpPr>
          <p:nvPr/>
        </p:nvSpPr>
        <p:spPr bwMode="auto">
          <a:xfrm>
            <a:off x="6102350" y="1746250"/>
            <a:ext cx="15557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1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93" name="Rectangle 28"/>
          <p:cNvSpPr>
            <a:spLocks noChangeArrowheads="1"/>
          </p:cNvSpPr>
          <p:nvPr/>
        </p:nvSpPr>
        <p:spPr bwMode="auto">
          <a:xfrm>
            <a:off x="6243638" y="1746250"/>
            <a:ext cx="77787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94" name="Rectangle 29"/>
          <p:cNvSpPr>
            <a:spLocks noChangeArrowheads="1"/>
          </p:cNvSpPr>
          <p:nvPr/>
        </p:nvSpPr>
        <p:spPr bwMode="auto">
          <a:xfrm>
            <a:off x="7097713" y="1746250"/>
            <a:ext cx="4714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200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95" name="Rectangle 30"/>
          <p:cNvSpPr>
            <a:spLocks noChangeArrowheads="1"/>
          </p:cNvSpPr>
          <p:nvPr/>
        </p:nvSpPr>
        <p:spPr bwMode="auto">
          <a:xfrm>
            <a:off x="6919913" y="1746250"/>
            <a:ext cx="77787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96" name="Rectangle 31"/>
          <p:cNvSpPr>
            <a:spLocks noChangeArrowheads="1"/>
          </p:cNvSpPr>
          <p:nvPr/>
        </p:nvSpPr>
        <p:spPr bwMode="auto">
          <a:xfrm>
            <a:off x="2190750" y="2020888"/>
            <a:ext cx="7778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97" name="Rectangle 32"/>
          <p:cNvSpPr>
            <a:spLocks noChangeArrowheads="1"/>
          </p:cNvSpPr>
          <p:nvPr/>
        </p:nvSpPr>
        <p:spPr bwMode="auto">
          <a:xfrm>
            <a:off x="2190750" y="2293938"/>
            <a:ext cx="7778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98" name="Rectangle 33"/>
          <p:cNvSpPr>
            <a:spLocks noChangeArrowheads="1"/>
          </p:cNvSpPr>
          <p:nvPr/>
        </p:nvSpPr>
        <p:spPr bwMode="auto">
          <a:xfrm>
            <a:off x="2190750" y="2568575"/>
            <a:ext cx="7778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899" name="Rectangle 34"/>
          <p:cNvSpPr>
            <a:spLocks noChangeArrowheads="1"/>
          </p:cNvSpPr>
          <p:nvPr/>
        </p:nvSpPr>
        <p:spPr bwMode="auto">
          <a:xfrm>
            <a:off x="2190750" y="2841625"/>
            <a:ext cx="7778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00" name="Rectangle 35"/>
          <p:cNvSpPr>
            <a:spLocks noChangeArrowheads="1"/>
          </p:cNvSpPr>
          <p:nvPr/>
        </p:nvSpPr>
        <p:spPr bwMode="auto">
          <a:xfrm>
            <a:off x="2190750" y="3114675"/>
            <a:ext cx="7778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01" name="Rectangle 36"/>
          <p:cNvSpPr>
            <a:spLocks noChangeArrowheads="1"/>
          </p:cNvSpPr>
          <p:nvPr/>
        </p:nvSpPr>
        <p:spPr bwMode="auto">
          <a:xfrm>
            <a:off x="3727450" y="3106738"/>
            <a:ext cx="620713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CMS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02" name="Rectangle 37"/>
          <p:cNvSpPr>
            <a:spLocks noChangeArrowheads="1"/>
          </p:cNvSpPr>
          <p:nvPr/>
        </p:nvSpPr>
        <p:spPr bwMode="auto">
          <a:xfrm>
            <a:off x="4289425" y="3114675"/>
            <a:ext cx="7778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03" name="Rectangle 38"/>
          <p:cNvSpPr>
            <a:spLocks noChangeArrowheads="1"/>
          </p:cNvSpPr>
          <p:nvPr/>
        </p:nvSpPr>
        <p:spPr bwMode="auto">
          <a:xfrm>
            <a:off x="4949825" y="3114675"/>
            <a:ext cx="46672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100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04" name="Rectangle 39"/>
          <p:cNvSpPr>
            <a:spLocks noChangeArrowheads="1"/>
          </p:cNvSpPr>
          <p:nvPr/>
        </p:nvSpPr>
        <p:spPr bwMode="auto">
          <a:xfrm>
            <a:off x="5370513" y="3114675"/>
            <a:ext cx="77787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05" name="Rectangle 40"/>
          <p:cNvSpPr>
            <a:spLocks noChangeArrowheads="1"/>
          </p:cNvSpPr>
          <p:nvPr/>
        </p:nvSpPr>
        <p:spPr bwMode="auto">
          <a:xfrm>
            <a:off x="6102350" y="3114675"/>
            <a:ext cx="15557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1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06" name="Rectangle 41"/>
          <p:cNvSpPr>
            <a:spLocks noChangeArrowheads="1"/>
          </p:cNvSpPr>
          <p:nvPr/>
        </p:nvSpPr>
        <p:spPr bwMode="auto">
          <a:xfrm>
            <a:off x="6243638" y="3114675"/>
            <a:ext cx="77787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07" name="Rectangle 42"/>
          <p:cNvSpPr>
            <a:spLocks noChangeArrowheads="1"/>
          </p:cNvSpPr>
          <p:nvPr/>
        </p:nvSpPr>
        <p:spPr bwMode="auto">
          <a:xfrm>
            <a:off x="7097713" y="3114675"/>
            <a:ext cx="4714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200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08" name="Rectangle 43"/>
          <p:cNvSpPr>
            <a:spLocks noChangeArrowheads="1"/>
          </p:cNvSpPr>
          <p:nvPr/>
        </p:nvSpPr>
        <p:spPr bwMode="auto">
          <a:xfrm>
            <a:off x="7519988" y="3114675"/>
            <a:ext cx="77787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09" name="Rectangle 44"/>
          <p:cNvSpPr>
            <a:spLocks noChangeArrowheads="1"/>
          </p:cNvSpPr>
          <p:nvPr/>
        </p:nvSpPr>
        <p:spPr bwMode="auto">
          <a:xfrm>
            <a:off x="2190750" y="3389313"/>
            <a:ext cx="7778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10" name="Rectangle 45"/>
          <p:cNvSpPr>
            <a:spLocks noChangeArrowheads="1"/>
          </p:cNvSpPr>
          <p:nvPr/>
        </p:nvSpPr>
        <p:spPr bwMode="auto">
          <a:xfrm>
            <a:off x="2190750" y="3662363"/>
            <a:ext cx="7778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11" name="Rectangle 46"/>
          <p:cNvSpPr>
            <a:spLocks noChangeArrowheads="1"/>
          </p:cNvSpPr>
          <p:nvPr/>
        </p:nvSpPr>
        <p:spPr bwMode="auto">
          <a:xfrm>
            <a:off x="2190750" y="3937000"/>
            <a:ext cx="7778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12" name="Rectangle 47"/>
          <p:cNvSpPr>
            <a:spLocks noChangeArrowheads="1"/>
          </p:cNvSpPr>
          <p:nvPr/>
        </p:nvSpPr>
        <p:spPr bwMode="auto">
          <a:xfrm>
            <a:off x="2190750" y="4210050"/>
            <a:ext cx="7778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13" name="Rectangle 48"/>
          <p:cNvSpPr>
            <a:spLocks noChangeArrowheads="1"/>
          </p:cNvSpPr>
          <p:nvPr/>
        </p:nvSpPr>
        <p:spPr bwMode="auto">
          <a:xfrm>
            <a:off x="2190750" y="4484688"/>
            <a:ext cx="7778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14" name="Rectangle 49"/>
          <p:cNvSpPr>
            <a:spLocks noChangeArrowheads="1"/>
          </p:cNvSpPr>
          <p:nvPr/>
        </p:nvSpPr>
        <p:spPr bwMode="auto">
          <a:xfrm>
            <a:off x="3727450" y="4476750"/>
            <a:ext cx="71437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LHCb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15" name="Rectangle 50"/>
          <p:cNvSpPr>
            <a:spLocks noChangeArrowheads="1"/>
          </p:cNvSpPr>
          <p:nvPr/>
        </p:nvSpPr>
        <p:spPr bwMode="auto">
          <a:xfrm>
            <a:off x="4403725" y="4484688"/>
            <a:ext cx="7778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16" name="Rectangle 51"/>
          <p:cNvSpPr>
            <a:spLocks noChangeArrowheads="1"/>
          </p:cNvSpPr>
          <p:nvPr/>
        </p:nvSpPr>
        <p:spPr bwMode="auto">
          <a:xfrm>
            <a:off x="4949825" y="4484688"/>
            <a:ext cx="622300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1000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17" name="Rectangle 52"/>
          <p:cNvSpPr>
            <a:spLocks noChangeArrowheads="1"/>
          </p:cNvSpPr>
          <p:nvPr/>
        </p:nvSpPr>
        <p:spPr bwMode="auto">
          <a:xfrm>
            <a:off x="5370513" y="4484688"/>
            <a:ext cx="77787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18" name="Rectangle 53"/>
          <p:cNvSpPr>
            <a:spLocks noChangeArrowheads="1"/>
          </p:cNvSpPr>
          <p:nvPr/>
        </p:nvSpPr>
        <p:spPr bwMode="auto">
          <a:xfrm>
            <a:off x="6102350" y="4484688"/>
            <a:ext cx="5492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0.05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19" name="Rectangle 55"/>
          <p:cNvSpPr>
            <a:spLocks noChangeArrowheads="1"/>
          </p:cNvSpPr>
          <p:nvPr/>
        </p:nvSpPr>
        <p:spPr bwMode="auto">
          <a:xfrm>
            <a:off x="7097713" y="4484688"/>
            <a:ext cx="4714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150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20" name="Rectangle 56"/>
          <p:cNvSpPr>
            <a:spLocks noChangeArrowheads="1"/>
          </p:cNvSpPr>
          <p:nvPr/>
        </p:nvSpPr>
        <p:spPr bwMode="auto">
          <a:xfrm>
            <a:off x="7378700" y="4484688"/>
            <a:ext cx="7778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21" name="Rectangle 57"/>
          <p:cNvSpPr>
            <a:spLocks noChangeArrowheads="1"/>
          </p:cNvSpPr>
          <p:nvPr/>
        </p:nvSpPr>
        <p:spPr bwMode="auto">
          <a:xfrm>
            <a:off x="2190750" y="4757738"/>
            <a:ext cx="7778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22" name="Rectangle 58"/>
          <p:cNvSpPr>
            <a:spLocks noChangeArrowheads="1"/>
          </p:cNvSpPr>
          <p:nvPr/>
        </p:nvSpPr>
        <p:spPr bwMode="auto">
          <a:xfrm>
            <a:off x="2190750" y="5030788"/>
            <a:ext cx="7778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23" name="Rectangle 59"/>
          <p:cNvSpPr>
            <a:spLocks noChangeArrowheads="1"/>
          </p:cNvSpPr>
          <p:nvPr/>
        </p:nvSpPr>
        <p:spPr bwMode="auto">
          <a:xfrm>
            <a:off x="2190750" y="5305425"/>
            <a:ext cx="7778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24" name="Rectangle 60"/>
          <p:cNvSpPr>
            <a:spLocks noChangeArrowheads="1"/>
          </p:cNvSpPr>
          <p:nvPr/>
        </p:nvSpPr>
        <p:spPr bwMode="auto">
          <a:xfrm>
            <a:off x="2190750" y="5578475"/>
            <a:ext cx="7778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25" name="Rectangle 61"/>
          <p:cNvSpPr>
            <a:spLocks noChangeArrowheads="1"/>
          </p:cNvSpPr>
          <p:nvPr/>
        </p:nvSpPr>
        <p:spPr bwMode="auto">
          <a:xfrm>
            <a:off x="2190750" y="5853113"/>
            <a:ext cx="7778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26" name="Rectangle 62"/>
          <p:cNvSpPr>
            <a:spLocks noChangeArrowheads="1"/>
          </p:cNvSpPr>
          <p:nvPr/>
        </p:nvSpPr>
        <p:spPr bwMode="auto">
          <a:xfrm>
            <a:off x="3727450" y="5845175"/>
            <a:ext cx="8064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ALICE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27" name="Rectangle 63"/>
          <p:cNvSpPr>
            <a:spLocks noChangeArrowheads="1"/>
          </p:cNvSpPr>
          <p:nvPr/>
        </p:nvSpPr>
        <p:spPr bwMode="auto">
          <a:xfrm>
            <a:off x="4486275" y="5853113"/>
            <a:ext cx="7778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28" name="Rectangle 64"/>
          <p:cNvSpPr>
            <a:spLocks noChangeArrowheads="1"/>
          </p:cNvSpPr>
          <p:nvPr/>
        </p:nvSpPr>
        <p:spPr bwMode="auto">
          <a:xfrm>
            <a:off x="4949825" y="5853113"/>
            <a:ext cx="15557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1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29" name="Rectangle 65"/>
          <p:cNvSpPr>
            <a:spLocks noChangeArrowheads="1"/>
          </p:cNvSpPr>
          <p:nvPr/>
        </p:nvSpPr>
        <p:spPr bwMode="auto">
          <a:xfrm>
            <a:off x="5091113" y="5853113"/>
            <a:ext cx="77787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30" name="Rectangle 66"/>
          <p:cNvSpPr>
            <a:spLocks noChangeArrowheads="1"/>
          </p:cNvSpPr>
          <p:nvPr/>
        </p:nvSpPr>
        <p:spPr bwMode="auto">
          <a:xfrm>
            <a:off x="6102350" y="5853113"/>
            <a:ext cx="311150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25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31" name="Rectangle 67"/>
          <p:cNvSpPr>
            <a:spLocks noChangeArrowheads="1"/>
          </p:cNvSpPr>
          <p:nvPr/>
        </p:nvSpPr>
        <p:spPr bwMode="auto">
          <a:xfrm>
            <a:off x="6381750" y="5853113"/>
            <a:ext cx="7778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32" name="Rectangle 68"/>
          <p:cNvSpPr>
            <a:spLocks noChangeArrowheads="1"/>
          </p:cNvSpPr>
          <p:nvPr/>
        </p:nvSpPr>
        <p:spPr bwMode="auto">
          <a:xfrm>
            <a:off x="7097713" y="5853113"/>
            <a:ext cx="622300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1250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sp>
        <p:nvSpPr>
          <p:cNvPr id="36933" name="Rectangle 69"/>
          <p:cNvSpPr>
            <a:spLocks noChangeArrowheads="1"/>
          </p:cNvSpPr>
          <p:nvPr/>
        </p:nvSpPr>
        <p:spPr bwMode="auto">
          <a:xfrm>
            <a:off x="2190750" y="6126163"/>
            <a:ext cx="15557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de-CH" sz="2200">
                <a:solidFill>
                  <a:srgbClr val="000000"/>
                </a:solidFill>
                <a:latin typeface="Helvetica" pitchFamily="34" charset="0"/>
                <a:ea typeface="MS Pゴシック" pitchFamily="-92" charset="-128"/>
              </a:rPr>
              <a:t>  </a:t>
            </a:r>
            <a:endParaRPr kumimoji="0" lang="de-CH" sz="1600">
              <a:latin typeface="Tahoma" pitchFamily="34" charset="0"/>
              <a:ea typeface="MS Pゴシック" pitchFamily="-92" charset="-128"/>
            </a:endParaRPr>
          </a:p>
        </p:txBody>
      </p:sp>
      <p:pic>
        <p:nvPicPr>
          <p:cNvPr id="36934" name="Picture 7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3" y="1398588"/>
            <a:ext cx="1741487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35" name="Picture 7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3" y="2735263"/>
            <a:ext cx="1428750" cy="112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36" name="Picture 7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538" y="3919538"/>
            <a:ext cx="1604962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37" name="Picture 7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538" y="5356225"/>
            <a:ext cx="1584325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0A220D-FF5F-4CE5-996E-4B5BBF2895E5}" type="slidenum">
              <a:rPr lang="en-US"/>
              <a:pPr>
                <a:defRPr/>
              </a:pPr>
              <a:t>34</a:t>
            </a:fld>
            <a:endParaRPr lang="en-US" sz="2000" b="1"/>
          </a:p>
        </p:txBody>
      </p:sp>
      <p:pic>
        <p:nvPicPr>
          <p:cNvPr id="3789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3000"/>
            <a:ext cx="8121650" cy="519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ext Box 5"/>
          <p:cNvSpPr txBox="1">
            <a:spLocks noChangeArrowheads="1"/>
          </p:cNvSpPr>
          <p:nvPr/>
        </p:nvSpPr>
        <p:spPr bwMode="auto">
          <a:xfrm>
            <a:off x="2100263" y="3559175"/>
            <a:ext cx="1009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kumimoji="0" lang="en-US" sz="1800">
                <a:latin typeface="Arial" charset="0"/>
                <a:ea typeface="MS Pゴシック" pitchFamily="-92" charset="-128"/>
              </a:rPr>
              <a:t>40 GB/s</a:t>
            </a:r>
          </a:p>
        </p:txBody>
      </p:sp>
      <p:sp>
        <p:nvSpPr>
          <p:cNvPr id="37893" name="Text Box 6"/>
          <p:cNvSpPr txBox="1">
            <a:spLocks noChangeArrowheads="1"/>
          </p:cNvSpPr>
          <p:nvPr/>
        </p:nvSpPr>
        <p:spPr bwMode="auto">
          <a:xfrm>
            <a:off x="1209675" y="4062413"/>
            <a:ext cx="1022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kumimoji="0" lang="en-US" sz="1800">
                <a:latin typeface="Arial" charset="0"/>
                <a:ea typeface="MS Pゴシック" pitchFamily="-92" charset="-128"/>
              </a:rPr>
              <a:t>80 MB/s</a:t>
            </a:r>
          </a:p>
        </p:txBody>
      </p:sp>
      <p:sp>
        <p:nvSpPr>
          <p:cNvPr id="37894" name="Text Box 7"/>
          <p:cNvSpPr txBox="1">
            <a:spLocks noChangeArrowheads="1"/>
          </p:cNvSpPr>
          <p:nvPr/>
        </p:nvSpPr>
        <p:spPr bwMode="auto">
          <a:xfrm>
            <a:off x="5259388" y="5605463"/>
            <a:ext cx="3414712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kumimoji="0" lang="en-US" sz="1600">
                <a:latin typeface="Century Gothic" pitchFamily="34" charset="0"/>
                <a:ea typeface="MS Pゴシック" pitchFamily="-92" charset="-128"/>
              </a:rPr>
              <a:t>Average event size 50 kB</a:t>
            </a: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kumimoji="0" lang="en-US" sz="1600">
                <a:latin typeface="Century Gothic" pitchFamily="34" charset="0"/>
                <a:ea typeface="MS Pゴシック" pitchFamily="-92" charset="-128"/>
              </a:rPr>
              <a:t>Average rate into farm 1 MHz</a:t>
            </a: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kumimoji="0" lang="en-US" sz="1600">
                <a:latin typeface="Century Gothic" pitchFamily="34" charset="0"/>
                <a:ea typeface="MS Pゴシック" pitchFamily="-92" charset="-128"/>
              </a:rPr>
              <a:t>Average rate to tape 3 kHz</a:t>
            </a:r>
          </a:p>
          <a:p>
            <a:pPr algn="l" eaLnBrk="1" hangingPunct="1">
              <a:spcBef>
                <a:spcPct val="0"/>
              </a:spcBef>
              <a:buFontTx/>
              <a:buNone/>
            </a:pPr>
            <a:endParaRPr kumimoji="0" lang="en-US" sz="1600">
              <a:latin typeface="Century Gothic" pitchFamily="34" charset="0"/>
              <a:ea typeface="MS Pゴシック" pitchFamily="-92" charset="-128"/>
            </a:endParaRPr>
          </a:p>
        </p:txBody>
      </p:sp>
      <p:sp>
        <p:nvSpPr>
          <p:cNvPr id="37895" name="Rectangle 10"/>
          <p:cNvSpPr>
            <a:spLocks noChangeArrowheads="1"/>
          </p:cNvSpPr>
          <p:nvPr/>
        </p:nvSpPr>
        <p:spPr bwMode="auto">
          <a:xfrm>
            <a:off x="1143000" y="228600"/>
            <a:ext cx="7696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/>
          <a:p>
            <a:pPr algn="l">
              <a:spcBef>
                <a:spcPct val="0"/>
              </a:spcBef>
              <a:buFontTx/>
              <a:buNone/>
            </a:pPr>
            <a:r>
              <a:rPr lang="en-US" sz="4000" b="1">
                <a:solidFill>
                  <a:srgbClr val="0000FF"/>
                </a:solidFill>
              </a:rPr>
              <a:t>LHCb DAQ</a:t>
            </a:r>
            <a:endParaRPr lang="en-US" sz="44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3124200"/>
          </a:xfrm>
          <a:noFill/>
        </p:spPr>
        <p:txBody>
          <a:bodyPr lIns="92075" tIns="46038" rIns="92075" bIns="46038" anchor="b"/>
          <a:lstStyle/>
          <a:p>
            <a:r>
              <a:rPr lang="en-US" smtClean="0"/>
              <a:t>Configuration, Control and Monitoring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20800" y="3903663"/>
            <a:ext cx="6502400" cy="1741487"/>
          </a:xfrm>
          <a:ln w="9525"/>
        </p:spPr>
        <p:txBody>
          <a:bodyPr lIns="92075" tIns="46038" rIns="92075" bIns="46038"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97D568-9F34-416A-8EA2-C9C320EE1F24}" type="slidenum">
              <a:rPr lang="en-US"/>
              <a:pPr>
                <a:defRPr/>
              </a:pPr>
              <a:t>36</a:t>
            </a:fld>
            <a:endParaRPr lang="en-US" sz="2000" b="1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Experiment Control System</a:t>
            </a:r>
          </a:p>
        </p:txBody>
      </p:sp>
      <p:sp>
        <p:nvSpPr>
          <p:cNvPr id="5125" name="Line 4"/>
          <p:cNvSpPr>
            <a:spLocks noChangeShapeType="1"/>
          </p:cNvSpPr>
          <p:nvPr/>
        </p:nvSpPr>
        <p:spPr bwMode="auto">
          <a:xfrm flipH="1">
            <a:off x="2879725" y="2997200"/>
            <a:ext cx="4016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4014788" y="2789238"/>
            <a:ext cx="4005262" cy="3057525"/>
          </a:xfrm>
          <a:prstGeom prst="rect">
            <a:avLst/>
          </a:prstGeom>
          <a:solidFill>
            <a:srgbClr val="EAEAEA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Text Box 6" descr="Light upward diagonal"/>
          <p:cNvSpPr txBox="1">
            <a:spLocks noChangeArrowheads="1"/>
          </p:cNvSpPr>
          <p:nvPr/>
        </p:nvSpPr>
        <p:spPr bwMode="auto">
          <a:xfrm>
            <a:off x="2533650" y="2214563"/>
            <a:ext cx="5354638" cy="323850"/>
          </a:xfrm>
          <a:prstGeom prst="rect">
            <a:avLst/>
          </a:prstGeom>
          <a:pattFill prst="ltUpDiag">
            <a:fgClr>
              <a:srgbClr val="B2B2B2"/>
            </a:fgClr>
            <a:bgClr>
              <a:srgbClr val="FFFFFF"/>
            </a:bgClr>
          </a:patt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sz="1400" b="1"/>
              <a:t>Detector Channels</a:t>
            </a:r>
          </a:p>
        </p:txBody>
      </p:sp>
      <p:sp>
        <p:nvSpPr>
          <p:cNvPr id="5128" name="Text Box 7"/>
          <p:cNvSpPr txBox="1">
            <a:spLocks noChangeArrowheads="1"/>
          </p:cNvSpPr>
          <p:nvPr/>
        </p:nvSpPr>
        <p:spPr bwMode="auto">
          <a:xfrm>
            <a:off x="4148138" y="3001963"/>
            <a:ext cx="3752850" cy="323850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sz="1400" b="1"/>
              <a:t>Front End Electronics</a:t>
            </a:r>
          </a:p>
        </p:txBody>
      </p:sp>
      <p:sp>
        <p:nvSpPr>
          <p:cNvPr id="5129" name="Text Box 8"/>
          <p:cNvSpPr txBox="1">
            <a:spLocks noChangeArrowheads="1"/>
          </p:cNvSpPr>
          <p:nvPr/>
        </p:nvSpPr>
        <p:spPr bwMode="auto">
          <a:xfrm>
            <a:off x="4148138" y="3622675"/>
            <a:ext cx="3752850" cy="323850"/>
          </a:xfrm>
          <a:prstGeom prst="rect">
            <a:avLst/>
          </a:prstGeom>
          <a:solidFill>
            <a:srgbClr val="FF9933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sz="1400" b="1"/>
              <a:t>Readout Network</a:t>
            </a:r>
          </a:p>
        </p:txBody>
      </p:sp>
      <p:sp>
        <p:nvSpPr>
          <p:cNvPr id="5130" name="Text Box 9"/>
          <p:cNvSpPr txBox="1">
            <a:spLocks noChangeArrowheads="1"/>
          </p:cNvSpPr>
          <p:nvPr/>
        </p:nvSpPr>
        <p:spPr bwMode="auto">
          <a:xfrm>
            <a:off x="4148138" y="4249738"/>
            <a:ext cx="3752850" cy="323850"/>
          </a:xfrm>
          <a:prstGeom prst="rect">
            <a:avLst/>
          </a:prstGeom>
          <a:solidFill>
            <a:srgbClr val="FF7C8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sz="1400" b="1"/>
              <a:t>HLT Farm</a:t>
            </a:r>
          </a:p>
        </p:txBody>
      </p:sp>
      <p:sp>
        <p:nvSpPr>
          <p:cNvPr id="5131" name="Text Box 10"/>
          <p:cNvSpPr txBox="1">
            <a:spLocks noChangeArrowheads="1"/>
          </p:cNvSpPr>
          <p:nvPr/>
        </p:nvSpPr>
        <p:spPr bwMode="auto">
          <a:xfrm>
            <a:off x="4148138" y="4873625"/>
            <a:ext cx="3740150" cy="323850"/>
          </a:xfrm>
          <a:prstGeom prst="rect">
            <a:avLst/>
          </a:prstGeom>
          <a:solidFill>
            <a:srgbClr val="FF505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sz="1400" b="1"/>
              <a:t>Storage</a:t>
            </a:r>
          </a:p>
        </p:txBody>
      </p:sp>
      <p:sp>
        <p:nvSpPr>
          <p:cNvPr id="5132" name="Text Box 11"/>
          <p:cNvSpPr txBox="1">
            <a:spLocks noChangeArrowheads="1"/>
          </p:cNvSpPr>
          <p:nvPr/>
        </p:nvSpPr>
        <p:spPr bwMode="auto">
          <a:xfrm>
            <a:off x="2546350" y="2720975"/>
            <a:ext cx="534988" cy="323850"/>
          </a:xfrm>
          <a:prstGeom prst="rect">
            <a:avLst/>
          </a:prstGeom>
          <a:solidFill>
            <a:srgbClr val="CC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sz="1400" b="1"/>
              <a:t>L0</a:t>
            </a:r>
          </a:p>
        </p:txBody>
      </p:sp>
      <p:sp>
        <p:nvSpPr>
          <p:cNvPr id="5133" name="Line 12"/>
          <p:cNvSpPr>
            <a:spLocks noChangeShapeType="1"/>
          </p:cNvSpPr>
          <p:nvPr/>
        </p:nvSpPr>
        <p:spPr bwMode="auto">
          <a:xfrm flipH="1">
            <a:off x="3748088" y="3067050"/>
            <a:ext cx="4000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4" name="Text Box 13"/>
          <p:cNvSpPr txBox="1">
            <a:spLocks noChangeArrowheads="1"/>
          </p:cNvSpPr>
          <p:nvPr/>
        </p:nvSpPr>
        <p:spPr bwMode="auto">
          <a:xfrm rot="-5400000">
            <a:off x="-453231" y="3672681"/>
            <a:ext cx="4791075" cy="385763"/>
          </a:xfrm>
          <a:prstGeom prst="rect">
            <a:avLst/>
          </a:prstGeom>
          <a:solidFill>
            <a:srgbClr val="00CC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sz="1800"/>
              <a:t>Experiment Control System</a:t>
            </a:r>
          </a:p>
        </p:txBody>
      </p:sp>
      <p:sp>
        <p:nvSpPr>
          <p:cNvPr id="5135" name="Line 14"/>
          <p:cNvSpPr>
            <a:spLocks noChangeShapeType="1"/>
          </p:cNvSpPr>
          <p:nvPr/>
        </p:nvSpPr>
        <p:spPr bwMode="auto">
          <a:xfrm>
            <a:off x="2146300" y="1677988"/>
            <a:ext cx="400050" cy="0"/>
          </a:xfrm>
          <a:prstGeom prst="line">
            <a:avLst/>
          </a:prstGeom>
          <a:noFill/>
          <a:ln w="25400">
            <a:solidFill>
              <a:srgbClr val="00808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6" name="Line 15"/>
          <p:cNvSpPr>
            <a:spLocks noChangeShapeType="1"/>
          </p:cNvSpPr>
          <p:nvPr/>
        </p:nvSpPr>
        <p:spPr bwMode="auto">
          <a:xfrm>
            <a:off x="2146300" y="2927350"/>
            <a:ext cx="400050" cy="0"/>
          </a:xfrm>
          <a:prstGeom prst="line">
            <a:avLst/>
          </a:prstGeom>
          <a:noFill/>
          <a:ln w="25400">
            <a:solidFill>
              <a:srgbClr val="00808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7" name="Line 16"/>
          <p:cNvSpPr>
            <a:spLocks noChangeShapeType="1"/>
          </p:cNvSpPr>
          <p:nvPr/>
        </p:nvSpPr>
        <p:spPr bwMode="auto">
          <a:xfrm>
            <a:off x="2146300" y="3830638"/>
            <a:ext cx="2001838" cy="0"/>
          </a:xfrm>
          <a:prstGeom prst="line">
            <a:avLst/>
          </a:prstGeom>
          <a:noFill/>
          <a:ln w="25400">
            <a:solidFill>
              <a:srgbClr val="00808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8" name="Line 17"/>
          <p:cNvSpPr>
            <a:spLocks noChangeShapeType="1"/>
          </p:cNvSpPr>
          <p:nvPr/>
        </p:nvSpPr>
        <p:spPr bwMode="auto">
          <a:xfrm flipV="1">
            <a:off x="2146300" y="4454525"/>
            <a:ext cx="2001838" cy="3175"/>
          </a:xfrm>
          <a:prstGeom prst="line">
            <a:avLst/>
          </a:prstGeom>
          <a:noFill/>
          <a:ln w="25400">
            <a:solidFill>
              <a:srgbClr val="00808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9" name="Line 18"/>
          <p:cNvSpPr>
            <a:spLocks noChangeShapeType="1"/>
          </p:cNvSpPr>
          <p:nvPr/>
        </p:nvSpPr>
        <p:spPr bwMode="auto">
          <a:xfrm>
            <a:off x="2146300" y="5081588"/>
            <a:ext cx="2001838" cy="0"/>
          </a:xfrm>
          <a:prstGeom prst="line">
            <a:avLst/>
          </a:prstGeom>
          <a:noFill/>
          <a:ln w="25400">
            <a:solidFill>
              <a:srgbClr val="00808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5140" name="Group 19"/>
          <p:cNvGrpSpPr>
            <a:grpSpLocks/>
          </p:cNvGrpSpPr>
          <p:nvPr/>
        </p:nvGrpSpPr>
        <p:grpSpPr bwMode="auto">
          <a:xfrm>
            <a:off x="4283075" y="3325813"/>
            <a:ext cx="3468688" cy="296862"/>
            <a:chOff x="2880" y="2052"/>
            <a:chExt cx="2496" cy="302"/>
          </a:xfrm>
        </p:grpSpPr>
        <p:sp>
          <p:nvSpPr>
            <p:cNvPr id="5225" name="Line 20"/>
            <p:cNvSpPr>
              <a:spLocks noChangeShapeType="1"/>
            </p:cNvSpPr>
            <p:nvPr/>
          </p:nvSpPr>
          <p:spPr bwMode="auto">
            <a:xfrm>
              <a:off x="2880" y="2052"/>
              <a:ext cx="0" cy="3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6" name="Line 21"/>
            <p:cNvSpPr>
              <a:spLocks noChangeShapeType="1"/>
            </p:cNvSpPr>
            <p:nvPr/>
          </p:nvSpPr>
          <p:spPr bwMode="auto">
            <a:xfrm>
              <a:off x="3072" y="2052"/>
              <a:ext cx="0" cy="3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7" name="Line 22"/>
            <p:cNvSpPr>
              <a:spLocks noChangeShapeType="1"/>
            </p:cNvSpPr>
            <p:nvPr/>
          </p:nvSpPr>
          <p:spPr bwMode="auto">
            <a:xfrm>
              <a:off x="3264" y="2052"/>
              <a:ext cx="0" cy="3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8" name="Line 23"/>
            <p:cNvSpPr>
              <a:spLocks noChangeShapeType="1"/>
            </p:cNvSpPr>
            <p:nvPr/>
          </p:nvSpPr>
          <p:spPr bwMode="auto">
            <a:xfrm>
              <a:off x="3456" y="2052"/>
              <a:ext cx="0" cy="3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9" name="Line 24"/>
            <p:cNvSpPr>
              <a:spLocks noChangeShapeType="1"/>
            </p:cNvSpPr>
            <p:nvPr/>
          </p:nvSpPr>
          <p:spPr bwMode="auto">
            <a:xfrm>
              <a:off x="3648" y="2052"/>
              <a:ext cx="0" cy="3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30" name="Line 25"/>
            <p:cNvSpPr>
              <a:spLocks noChangeShapeType="1"/>
            </p:cNvSpPr>
            <p:nvPr/>
          </p:nvSpPr>
          <p:spPr bwMode="auto">
            <a:xfrm>
              <a:off x="3840" y="2052"/>
              <a:ext cx="0" cy="3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31" name="Line 26"/>
            <p:cNvSpPr>
              <a:spLocks noChangeShapeType="1"/>
            </p:cNvSpPr>
            <p:nvPr/>
          </p:nvSpPr>
          <p:spPr bwMode="auto">
            <a:xfrm>
              <a:off x="4032" y="2052"/>
              <a:ext cx="0" cy="3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32" name="Line 27"/>
            <p:cNvSpPr>
              <a:spLocks noChangeShapeType="1"/>
            </p:cNvSpPr>
            <p:nvPr/>
          </p:nvSpPr>
          <p:spPr bwMode="auto">
            <a:xfrm>
              <a:off x="4224" y="2052"/>
              <a:ext cx="0" cy="3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33" name="Line 28"/>
            <p:cNvSpPr>
              <a:spLocks noChangeShapeType="1"/>
            </p:cNvSpPr>
            <p:nvPr/>
          </p:nvSpPr>
          <p:spPr bwMode="auto">
            <a:xfrm>
              <a:off x="4416" y="2052"/>
              <a:ext cx="0" cy="3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34" name="Line 29"/>
            <p:cNvSpPr>
              <a:spLocks noChangeShapeType="1"/>
            </p:cNvSpPr>
            <p:nvPr/>
          </p:nvSpPr>
          <p:spPr bwMode="auto">
            <a:xfrm>
              <a:off x="4608" y="2052"/>
              <a:ext cx="0" cy="3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35" name="Line 30"/>
            <p:cNvSpPr>
              <a:spLocks noChangeShapeType="1"/>
            </p:cNvSpPr>
            <p:nvPr/>
          </p:nvSpPr>
          <p:spPr bwMode="auto">
            <a:xfrm>
              <a:off x="4800" y="2052"/>
              <a:ext cx="0" cy="3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36" name="Line 31"/>
            <p:cNvSpPr>
              <a:spLocks noChangeShapeType="1"/>
            </p:cNvSpPr>
            <p:nvPr/>
          </p:nvSpPr>
          <p:spPr bwMode="auto">
            <a:xfrm>
              <a:off x="4992" y="2052"/>
              <a:ext cx="0" cy="3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37" name="Line 32"/>
            <p:cNvSpPr>
              <a:spLocks noChangeShapeType="1"/>
            </p:cNvSpPr>
            <p:nvPr/>
          </p:nvSpPr>
          <p:spPr bwMode="auto">
            <a:xfrm>
              <a:off x="5184" y="2052"/>
              <a:ext cx="0" cy="3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38" name="Line 33"/>
            <p:cNvSpPr>
              <a:spLocks noChangeShapeType="1"/>
            </p:cNvSpPr>
            <p:nvPr/>
          </p:nvSpPr>
          <p:spPr bwMode="auto">
            <a:xfrm>
              <a:off x="5376" y="2052"/>
              <a:ext cx="0" cy="3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5141" name="Line 34"/>
          <p:cNvSpPr>
            <a:spLocks noChangeShapeType="1"/>
          </p:cNvSpPr>
          <p:nvPr/>
        </p:nvSpPr>
        <p:spPr bwMode="auto">
          <a:xfrm flipH="1">
            <a:off x="6016625" y="3946525"/>
            <a:ext cx="3175" cy="30321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5142" name="Group 35"/>
          <p:cNvGrpSpPr>
            <a:grpSpLocks/>
          </p:cNvGrpSpPr>
          <p:nvPr/>
        </p:nvGrpSpPr>
        <p:grpSpPr bwMode="auto">
          <a:xfrm>
            <a:off x="4283075" y="2538413"/>
            <a:ext cx="3468688" cy="458787"/>
            <a:chOff x="2400" y="1281"/>
            <a:chExt cx="2496" cy="305"/>
          </a:xfrm>
        </p:grpSpPr>
        <p:sp>
          <p:nvSpPr>
            <p:cNvPr id="5198" name="Line 36"/>
            <p:cNvSpPr>
              <a:spLocks noChangeShapeType="1"/>
            </p:cNvSpPr>
            <p:nvPr/>
          </p:nvSpPr>
          <p:spPr bwMode="auto">
            <a:xfrm>
              <a:off x="2400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99" name="Line 37"/>
            <p:cNvSpPr>
              <a:spLocks noChangeShapeType="1"/>
            </p:cNvSpPr>
            <p:nvPr/>
          </p:nvSpPr>
          <p:spPr bwMode="auto">
            <a:xfrm>
              <a:off x="2496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00" name="Line 38"/>
            <p:cNvSpPr>
              <a:spLocks noChangeShapeType="1"/>
            </p:cNvSpPr>
            <p:nvPr/>
          </p:nvSpPr>
          <p:spPr bwMode="auto">
            <a:xfrm>
              <a:off x="2592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01" name="Line 39"/>
            <p:cNvSpPr>
              <a:spLocks noChangeShapeType="1"/>
            </p:cNvSpPr>
            <p:nvPr/>
          </p:nvSpPr>
          <p:spPr bwMode="auto">
            <a:xfrm>
              <a:off x="2688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02" name="Line 40"/>
            <p:cNvSpPr>
              <a:spLocks noChangeShapeType="1"/>
            </p:cNvSpPr>
            <p:nvPr/>
          </p:nvSpPr>
          <p:spPr bwMode="auto">
            <a:xfrm>
              <a:off x="2784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03" name="Line 41"/>
            <p:cNvSpPr>
              <a:spLocks noChangeShapeType="1"/>
            </p:cNvSpPr>
            <p:nvPr/>
          </p:nvSpPr>
          <p:spPr bwMode="auto">
            <a:xfrm>
              <a:off x="2880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04" name="Line 42"/>
            <p:cNvSpPr>
              <a:spLocks noChangeShapeType="1"/>
            </p:cNvSpPr>
            <p:nvPr/>
          </p:nvSpPr>
          <p:spPr bwMode="auto">
            <a:xfrm>
              <a:off x="2976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05" name="Line 43"/>
            <p:cNvSpPr>
              <a:spLocks noChangeShapeType="1"/>
            </p:cNvSpPr>
            <p:nvPr/>
          </p:nvSpPr>
          <p:spPr bwMode="auto">
            <a:xfrm>
              <a:off x="3072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06" name="Line 44"/>
            <p:cNvSpPr>
              <a:spLocks noChangeShapeType="1"/>
            </p:cNvSpPr>
            <p:nvPr/>
          </p:nvSpPr>
          <p:spPr bwMode="auto">
            <a:xfrm>
              <a:off x="3168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07" name="Line 45"/>
            <p:cNvSpPr>
              <a:spLocks noChangeShapeType="1"/>
            </p:cNvSpPr>
            <p:nvPr/>
          </p:nvSpPr>
          <p:spPr bwMode="auto">
            <a:xfrm>
              <a:off x="3264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08" name="Line 46"/>
            <p:cNvSpPr>
              <a:spLocks noChangeShapeType="1"/>
            </p:cNvSpPr>
            <p:nvPr/>
          </p:nvSpPr>
          <p:spPr bwMode="auto">
            <a:xfrm>
              <a:off x="3360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09" name="Line 47"/>
            <p:cNvSpPr>
              <a:spLocks noChangeShapeType="1"/>
            </p:cNvSpPr>
            <p:nvPr/>
          </p:nvSpPr>
          <p:spPr bwMode="auto">
            <a:xfrm>
              <a:off x="3456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10" name="Line 48"/>
            <p:cNvSpPr>
              <a:spLocks noChangeShapeType="1"/>
            </p:cNvSpPr>
            <p:nvPr/>
          </p:nvSpPr>
          <p:spPr bwMode="auto">
            <a:xfrm>
              <a:off x="3552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11" name="Line 49"/>
            <p:cNvSpPr>
              <a:spLocks noChangeShapeType="1"/>
            </p:cNvSpPr>
            <p:nvPr/>
          </p:nvSpPr>
          <p:spPr bwMode="auto">
            <a:xfrm>
              <a:off x="3648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12" name="Line 50"/>
            <p:cNvSpPr>
              <a:spLocks noChangeShapeType="1"/>
            </p:cNvSpPr>
            <p:nvPr/>
          </p:nvSpPr>
          <p:spPr bwMode="auto">
            <a:xfrm>
              <a:off x="3744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13" name="Line 51"/>
            <p:cNvSpPr>
              <a:spLocks noChangeShapeType="1"/>
            </p:cNvSpPr>
            <p:nvPr/>
          </p:nvSpPr>
          <p:spPr bwMode="auto">
            <a:xfrm>
              <a:off x="3840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14" name="Line 52"/>
            <p:cNvSpPr>
              <a:spLocks noChangeShapeType="1"/>
            </p:cNvSpPr>
            <p:nvPr/>
          </p:nvSpPr>
          <p:spPr bwMode="auto">
            <a:xfrm>
              <a:off x="3936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15" name="Line 53"/>
            <p:cNvSpPr>
              <a:spLocks noChangeShapeType="1"/>
            </p:cNvSpPr>
            <p:nvPr/>
          </p:nvSpPr>
          <p:spPr bwMode="auto">
            <a:xfrm>
              <a:off x="4032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16" name="Line 54"/>
            <p:cNvSpPr>
              <a:spLocks noChangeShapeType="1"/>
            </p:cNvSpPr>
            <p:nvPr/>
          </p:nvSpPr>
          <p:spPr bwMode="auto">
            <a:xfrm>
              <a:off x="4128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17" name="Line 55"/>
            <p:cNvSpPr>
              <a:spLocks noChangeShapeType="1"/>
            </p:cNvSpPr>
            <p:nvPr/>
          </p:nvSpPr>
          <p:spPr bwMode="auto">
            <a:xfrm>
              <a:off x="4224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18" name="Line 56"/>
            <p:cNvSpPr>
              <a:spLocks noChangeShapeType="1"/>
            </p:cNvSpPr>
            <p:nvPr/>
          </p:nvSpPr>
          <p:spPr bwMode="auto">
            <a:xfrm>
              <a:off x="4320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19" name="Line 57"/>
            <p:cNvSpPr>
              <a:spLocks noChangeShapeType="1"/>
            </p:cNvSpPr>
            <p:nvPr/>
          </p:nvSpPr>
          <p:spPr bwMode="auto">
            <a:xfrm>
              <a:off x="4416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0" name="Line 58"/>
            <p:cNvSpPr>
              <a:spLocks noChangeShapeType="1"/>
            </p:cNvSpPr>
            <p:nvPr/>
          </p:nvSpPr>
          <p:spPr bwMode="auto">
            <a:xfrm>
              <a:off x="4512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1" name="Line 59"/>
            <p:cNvSpPr>
              <a:spLocks noChangeShapeType="1"/>
            </p:cNvSpPr>
            <p:nvPr/>
          </p:nvSpPr>
          <p:spPr bwMode="auto">
            <a:xfrm>
              <a:off x="4608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2" name="Line 60"/>
            <p:cNvSpPr>
              <a:spLocks noChangeShapeType="1"/>
            </p:cNvSpPr>
            <p:nvPr/>
          </p:nvSpPr>
          <p:spPr bwMode="auto">
            <a:xfrm>
              <a:off x="4704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3" name="Line 61"/>
            <p:cNvSpPr>
              <a:spLocks noChangeShapeType="1"/>
            </p:cNvSpPr>
            <p:nvPr/>
          </p:nvSpPr>
          <p:spPr bwMode="auto">
            <a:xfrm>
              <a:off x="4800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4" name="Line 62"/>
            <p:cNvSpPr>
              <a:spLocks noChangeShapeType="1"/>
            </p:cNvSpPr>
            <p:nvPr/>
          </p:nvSpPr>
          <p:spPr bwMode="auto">
            <a:xfrm>
              <a:off x="4896" y="1281"/>
              <a:ext cx="0" cy="3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5143" name="Group 63"/>
          <p:cNvGrpSpPr>
            <a:grpSpLocks/>
          </p:cNvGrpSpPr>
          <p:nvPr/>
        </p:nvGrpSpPr>
        <p:grpSpPr bwMode="auto">
          <a:xfrm>
            <a:off x="2614613" y="2538413"/>
            <a:ext cx="420687" cy="182562"/>
            <a:chOff x="1680" y="1488"/>
            <a:chExt cx="302" cy="192"/>
          </a:xfrm>
        </p:grpSpPr>
        <p:sp>
          <p:nvSpPr>
            <p:cNvPr id="5193" name="Line 64"/>
            <p:cNvSpPr>
              <a:spLocks noChangeShapeType="1"/>
            </p:cNvSpPr>
            <p:nvPr/>
          </p:nvSpPr>
          <p:spPr bwMode="auto">
            <a:xfrm>
              <a:off x="1755" y="148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94" name="Line 65"/>
            <p:cNvSpPr>
              <a:spLocks noChangeShapeType="1"/>
            </p:cNvSpPr>
            <p:nvPr/>
          </p:nvSpPr>
          <p:spPr bwMode="auto">
            <a:xfrm>
              <a:off x="1831" y="148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95" name="Line 66"/>
            <p:cNvSpPr>
              <a:spLocks noChangeShapeType="1"/>
            </p:cNvSpPr>
            <p:nvPr/>
          </p:nvSpPr>
          <p:spPr bwMode="auto">
            <a:xfrm>
              <a:off x="1906" y="148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96" name="Line 67"/>
            <p:cNvSpPr>
              <a:spLocks noChangeShapeType="1"/>
            </p:cNvSpPr>
            <p:nvPr/>
          </p:nvSpPr>
          <p:spPr bwMode="auto">
            <a:xfrm>
              <a:off x="1982" y="148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97" name="Line 68"/>
            <p:cNvSpPr>
              <a:spLocks noChangeShapeType="1"/>
            </p:cNvSpPr>
            <p:nvPr/>
          </p:nvSpPr>
          <p:spPr bwMode="auto">
            <a:xfrm>
              <a:off x="1680" y="148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5144" name="Line 69"/>
          <p:cNvSpPr>
            <a:spLocks noChangeShapeType="1"/>
          </p:cNvSpPr>
          <p:nvPr/>
        </p:nvSpPr>
        <p:spPr bwMode="auto">
          <a:xfrm>
            <a:off x="2146300" y="3279775"/>
            <a:ext cx="2001838" cy="0"/>
          </a:xfrm>
          <a:prstGeom prst="line">
            <a:avLst/>
          </a:prstGeom>
          <a:noFill/>
          <a:ln w="25400">
            <a:solidFill>
              <a:srgbClr val="00808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45" name="Text Box 70"/>
          <p:cNvSpPr txBox="1">
            <a:spLocks noChangeArrowheads="1"/>
          </p:cNvSpPr>
          <p:nvPr/>
        </p:nvSpPr>
        <p:spPr bwMode="auto">
          <a:xfrm>
            <a:off x="7419975" y="5549900"/>
            <a:ext cx="5984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kumimoji="0" lang="en-US" sz="1400" b="1"/>
              <a:t>DAQ</a:t>
            </a:r>
          </a:p>
        </p:txBody>
      </p:sp>
      <p:graphicFrame>
        <p:nvGraphicFramePr>
          <p:cNvPr id="5122" name="Object 71"/>
          <p:cNvGraphicFramePr>
            <a:graphicFrameLocks noChangeAspect="1"/>
          </p:cNvGraphicFramePr>
          <p:nvPr/>
        </p:nvGraphicFramePr>
        <p:xfrm>
          <a:off x="385763" y="3113088"/>
          <a:ext cx="1268412" cy="124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1" name="Clip" r:id="rId3" imgW="3597120" imgH="3390840" progId="MS_ClipArt_Gallery.2">
                  <p:embed/>
                </p:oleObj>
              </mc:Choice>
              <mc:Fallback>
                <p:oleObj name="Clip" r:id="rId3" imgW="3597120" imgH="3390840" progId="MS_ClipArt_Gallery.2">
                  <p:embed/>
                  <p:pic>
                    <p:nvPicPr>
                      <p:cNvPr id="0" name="Object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63" y="3113088"/>
                        <a:ext cx="1268412" cy="124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46" name="Line 72"/>
          <p:cNvSpPr>
            <a:spLocks noChangeShapeType="1"/>
          </p:cNvSpPr>
          <p:nvPr/>
        </p:nvSpPr>
        <p:spPr bwMode="auto">
          <a:xfrm>
            <a:off x="1519238" y="4089400"/>
            <a:ext cx="203200" cy="141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47" name="Text Box 73"/>
          <p:cNvSpPr txBox="1">
            <a:spLocks noChangeArrowheads="1"/>
          </p:cNvSpPr>
          <p:nvPr/>
        </p:nvSpPr>
        <p:spPr bwMode="auto">
          <a:xfrm>
            <a:off x="2546350" y="1470025"/>
            <a:ext cx="5354638" cy="323850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sz="1400" b="1"/>
              <a:t>Detector Control System (HV, LV, GAS, Cooling, etc.)</a:t>
            </a:r>
          </a:p>
        </p:txBody>
      </p:sp>
      <p:grpSp>
        <p:nvGrpSpPr>
          <p:cNvPr id="5148" name="Group 120"/>
          <p:cNvGrpSpPr>
            <a:grpSpLocks/>
          </p:cNvGrpSpPr>
          <p:nvPr/>
        </p:nvGrpSpPr>
        <p:grpSpPr bwMode="auto">
          <a:xfrm>
            <a:off x="2746375" y="1793875"/>
            <a:ext cx="5005388" cy="439738"/>
            <a:chOff x="1730" y="1145"/>
            <a:chExt cx="3153" cy="262"/>
          </a:xfrm>
        </p:grpSpPr>
        <p:sp>
          <p:nvSpPr>
            <p:cNvPr id="5166" name="Line 74"/>
            <p:cNvSpPr>
              <a:spLocks noChangeShapeType="1"/>
            </p:cNvSpPr>
            <p:nvPr/>
          </p:nvSpPr>
          <p:spPr bwMode="auto">
            <a:xfrm>
              <a:off x="1730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67" name="Line 75"/>
            <p:cNvSpPr>
              <a:spLocks noChangeShapeType="1"/>
            </p:cNvSpPr>
            <p:nvPr/>
          </p:nvSpPr>
          <p:spPr bwMode="auto">
            <a:xfrm>
              <a:off x="1851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68" name="Line 76"/>
            <p:cNvSpPr>
              <a:spLocks noChangeShapeType="1"/>
            </p:cNvSpPr>
            <p:nvPr/>
          </p:nvSpPr>
          <p:spPr bwMode="auto">
            <a:xfrm>
              <a:off x="1972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69" name="Line 77"/>
            <p:cNvSpPr>
              <a:spLocks noChangeShapeType="1"/>
            </p:cNvSpPr>
            <p:nvPr/>
          </p:nvSpPr>
          <p:spPr bwMode="auto">
            <a:xfrm>
              <a:off x="2094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70" name="Line 78"/>
            <p:cNvSpPr>
              <a:spLocks noChangeShapeType="1"/>
            </p:cNvSpPr>
            <p:nvPr/>
          </p:nvSpPr>
          <p:spPr bwMode="auto">
            <a:xfrm>
              <a:off x="2216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71" name="Line 79"/>
            <p:cNvSpPr>
              <a:spLocks noChangeShapeType="1"/>
            </p:cNvSpPr>
            <p:nvPr/>
          </p:nvSpPr>
          <p:spPr bwMode="auto">
            <a:xfrm>
              <a:off x="2336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72" name="Line 80"/>
            <p:cNvSpPr>
              <a:spLocks noChangeShapeType="1"/>
            </p:cNvSpPr>
            <p:nvPr/>
          </p:nvSpPr>
          <p:spPr bwMode="auto">
            <a:xfrm>
              <a:off x="2458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73" name="Line 81"/>
            <p:cNvSpPr>
              <a:spLocks noChangeShapeType="1"/>
            </p:cNvSpPr>
            <p:nvPr/>
          </p:nvSpPr>
          <p:spPr bwMode="auto">
            <a:xfrm>
              <a:off x="2579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74" name="Line 82"/>
            <p:cNvSpPr>
              <a:spLocks noChangeShapeType="1"/>
            </p:cNvSpPr>
            <p:nvPr/>
          </p:nvSpPr>
          <p:spPr bwMode="auto">
            <a:xfrm>
              <a:off x="2701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75" name="Line 83"/>
            <p:cNvSpPr>
              <a:spLocks noChangeShapeType="1"/>
            </p:cNvSpPr>
            <p:nvPr/>
          </p:nvSpPr>
          <p:spPr bwMode="auto">
            <a:xfrm>
              <a:off x="2822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76" name="Line 84"/>
            <p:cNvSpPr>
              <a:spLocks noChangeShapeType="1"/>
            </p:cNvSpPr>
            <p:nvPr/>
          </p:nvSpPr>
          <p:spPr bwMode="auto">
            <a:xfrm>
              <a:off x="2943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77" name="Line 85"/>
            <p:cNvSpPr>
              <a:spLocks noChangeShapeType="1"/>
            </p:cNvSpPr>
            <p:nvPr/>
          </p:nvSpPr>
          <p:spPr bwMode="auto">
            <a:xfrm>
              <a:off x="3065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78" name="Line 86"/>
            <p:cNvSpPr>
              <a:spLocks noChangeShapeType="1"/>
            </p:cNvSpPr>
            <p:nvPr/>
          </p:nvSpPr>
          <p:spPr bwMode="auto">
            <a:xfrm>
              <a:off x="3186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79" name="Line 87"/>
            <p:cNvSpPr>
              <a:spLocks noChangeShapeType="1"/>
            </p:cNvSpPr>
            <p:nvPr/>
          </p:nvSpPr>
          <p:spPr bwMode="auto">
            <a:xfrm>
              <a:off x="3307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80" name="Line 88"/>
            <p:cNvSpPr>
              <a:spLocks noChangeShapeType="1"/>
            </p:cNvSpPr>
            <p:nvPr/>
          </p:nvSpPr>
          <p:spPr bwMode="auto">
            <a:xfrm>
              <a:off x="3427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81" name="Line 89"/>
            <p:cNvSpPr>
              <a:spLocks noChangeShapeType="1"/>
            </p:cNvSpPr>
            <p:nvPr/>
          </p:nvSpPr>
          <p:spPr bwMode="auto">
            <a:xfrm>
              <a:off x="3550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82" name="Line 90"/>
            <p:cNvSpPr>
              <a:spLocks noChangeShapeType="1"/>
            </p:cNvSpPr>
            <p:nvPr/>
          </p:nvSpPr>
          <p:spPr bwMode="auto">
            <a:xfrm>
              <a:off x="3671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83" name="Line 91"/>
            <p:cNvSpPr>
              <a:spLocks noChangeShapeType="1"/>
            </p:cNvSpPr>
            <p:nvPr/>
          </p:nvSpPr>
          <p:spPr bwMode="auto">
            <a:xfrm>
              <a:off x="3792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84" name="Line 92"/>
            <p:cNvSpPr>
              <a:spLocks noChangeShapeType="1"/>
            </p:cNvSpPr>
            <p:nvPr/>
          </p:nvSpPr>
          <p:spPr bwMode="auto">
            <a:xfrm>
              <a:off x="3913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85" name="Line 93"/>
            <p:cNvSpPr>
              <a:spLocks noChangeShapeType="1"/>
            </p:cNvSpPr>
            <p:nvPr/>
          </p:nvSpPr>
          <p:spPr bwMode="auto">
            <a:xfrm>
              <a:off x="4035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86" name="Line 94"/>
            <p:cNvSpPr>
              <a:spLocks noChangeShapeType="1"/>
            </p:cNvSpPr>
            <p:nvPr/>
          </p:nvSpPr>
          <p:spPr bwMode="auto">
            <a:xfrm>
              <a:off x="4156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87" name="Line 95"/>
            <p:cNvSpPr>
              <a:spLocks noChangeShapeType="1"/>
            </p:cNvSpPr>
            <p:nvPr/>
          </p:nvSpPr>
          <p:spPr bwMode="auto">
            <a:xfrm>
              <a:off x="4278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88" name="Line 96"/>
            <p:cNvSpPr>
              <a:spLocks noChangeShapeType="1"/>
            </p:cNvSpPr>
            <p:nvPr/>
          </p:nvSpPr>
          <p:spPr bwMode="auto">
            <a:xfrm>
              <a:off x="4398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89" name="Line 97"/>
            <p:cNvSpPr>
              <a:spLocks noChangeShapeType="1"/>
            </p:cNvSpPr>
            <p:nvPr/>
          </p:nvSpPr>
          <p:spPr bwMode="auto">
            <a:xfrm>
              <a:off x="4521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90" name="Line 98"/>
            <p:cNvSpPr>
              <a:spLocks noChangeShapeType="1"/>
            </p:cNvSpPr>
            <p:nvPr/>
          </p:nvSpPr>
          <p:spPr bwMode="auto">
            <a:xfrm>
              <a:off x="4641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91" name="Line 99"/>
            <p:cNvSpPr>
              <a:spLocks noChangeShapeType="1"/>
            </p:cNvSpPr>
            <p:nvPr/>
          </p:nvSpPr>
          <p:spPr bwMode="auto">
            <a:xfrm>
              <a:off x="4763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92" name="Line 100"/>
            <p:cNvSpPr>
              <a:spLocks noChangeShapeType="1"/>
            </p:cNvSpPr>
            <p:nvPr/>
          </p:nvSpPr>
          <p:spPr bwMode="auto">
            <a:xfrm>
              <a:off x="4883" y="1145"/>
              <a:ext cx="0" cy="2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5149" name="Text Box 101"/>
          <p:cNvSpPr txBox="1">
            <a:spLocks noChangeArrowheads="1"/>
          </p:cNvSpPr>
          <p:nvPr/>
        </p:nvSpPr>
        <p:spPr bwMode="auto">
          <a:xfrm>
            <a:off x="2614613" y="5915025"/>
            <a:ext cx="5538787" cy="3238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sz="1400" b="1"/>
              <a:t>External Systems (LHC, Technical Services, Safety, etc)</a:t>
            </a:r>
          </a:p>
        </p:txBody>
      </p:sp>
      <p:sp>
        <p:nvSpPr>
          <p:cNvPr id="5150" name="Line 102"/>
          <p:cNvSpPr>
            <a:spLocks noChangeShapeType="1"/>
          </p:cNvSpPr>
          <p:nvPr/>
        </p:nvSpPr>
        <p:spPr bwMode="auto">
          <a:xfrm>
            <a:off x="2146300" y="6121400"/>
            <a:ext cx="468313" cy="0"/>
          </a:xfrm>
          <a:prstGeom prst="line">
            <a:avLst/>
          </a:prstGeom>
          <a:noFill/>
          <a:ln w="25400">
            <a:solidFill>
              <a:srgbClr val="00808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51" name="Text Box 103"/>
          <p:cNvSpPr txBox="1">
            <a:spLocks noChangeArrowheads="1"/>
          </p:cNvSpPr>
          <p:nvPr/>
        </p:nvSpPr>
        <p:spPr bwMode="auto">
          <a:xfrm>
            <a:off x="3281363" y="2857500"/>
            <a:ext cx="601662" cy="323850"/>
          </a:xfrm>
          <a:prstGeom prst="rect">
            <a:avLst/>
          </a:prstGeom>
          <a:solidFill>
            <a:srgbClr val="0099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sz="1400" b="1"/>
              <a:t>TFC</a:t>
            </a:r>
          </a:p>
        </p:txBody>
      </p:sp>
      <p:sp>
        <p:nvSpPr>
          <p:cNvPr id="5152" name="Line 104"/>
          <p:cNvSpPr>
            <a:spLocks noChangeShapeType="1"/>
          </p:cNvSpPr>
          <p:nvPr/>
        </p:nvSpPr>
        <p:spPr bwMode="auto">
          <a:xfrm>
            <a:off x="2146300" y="3136900"/>
            <a:ext cx="1135063" cy="0"/>
          </a:xfrm>
          <a:prstGeom prst="line">
            <a:avLst/>
          </a:prstGeom>
          <a:noFill/>
          <a:ln w="25400">
            <a:solidFill>
              <a:srgbClr val="00808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53" name="Line 105"/>
          <p:cNvSpPr>
            <a:spLocks noChangeShapeType="1"/>
          </p:cNvSpPr>
          <p:nvPr/>
        </p:nvSpPr>
        <p:spPr bwMode="auto">
          <a:xfrm>
            <a:off x="3613150" y="4318000"/>
            <a:ext cx="5349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54" name="Line 106"/>
          <p:cNvSpPr>
            <a:spLocks noChangeShapeType="1"/>
          </p:cNvSpPr>
          <p:nvPr/>
        </p:nvSpPr>
        <p:spPr bwMode="auto">
          <a:xfrm flipH="1">
            <a:off x="3613150" y="3206750"/>
            <a:ext cx="0" cy="1111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55" name="Text Box 107"/>
          <p:cNvSpPr txBox="1">
            <a:spLocks noChangeArrowheads="1"/>
          </p:cNvSpPr>
          <p:nvPr/>
        </p:nvSpPr>
        <p:spPr bwMode="auto">
          <a:xfrm>
            <a:off x="4148138" y="5427663"/>
            <a:ext cx="1801812" cy="323850"/>
          </a:xfrm>
          <a:prstGeom prst="rect">
            <a:avLst/>
          </a:prstGeom>
          <a:solidFill>
            <a:srgbClr val="99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US" sz="1400" b="1"/>
              <a:t>Monitoring Farm</a:t>
            </a:r>
          </a:p>
        </p:txBody>
      </p:sp>
      <p:sp>
        <p:nvSpPr>
          <p:cNvPr id="5156" name="Line 108"/>
          <p:cNvSpPr>
            <a:spLocks noChangeShapeType="1"/>
          </p:cNvSpPr>
          <p:nvPr/>
        </p:nvSpPr>
        <p:spPr bwMode="auto">
          <a:xfrm>
            <a:off x="4949825" y="5197475"/>
            <a:ext cx="0" cy="2301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57" name="Line 109"/>
          <p:cNvSpPr>
            <a:spLocks noChangeShapeType="1"/>
          </p:cNvSpPr>
          <p:nvPr/>
        </p:nvSpPr>
        <p:spPr bwMode="auto">
          <a:xfrm>
            <a:off x="2146300" y="5637213"/>
            <a:ext cx="2001838" cy="0"/>
          </a:xfrm>
          <a:prstGeom prst="line">
            <a:avLst/>
          </a:prstGeom>
          <a:noFill/>
          <a:ln w="25400">
            <a:solidFill>
              <a:srgbClr val="00808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58" name="Line 110"/>
          <p:cNvSpPr>
            <a:spLocks noChangeShapeType="1"/>
          </p:cNvSpPr>
          <p:nvPr/>
        </p:nvSpPr>
        <p:spPr bwMode="auto">
          <a:xfrm flipH="1">
            <a:off x="6016625" y="4573588"/>
            <a:ext cx="3175" cy="300037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5159" name="Group 111"/>
          <p:cNvGrpSpPr>
            <a:grpSpLocks/>
          </p:cNvGrpSpPr>
          <p:nvPr/>
        </p:nvGrpSpPr>
        <p:grpSpPr bwMode="auto">
          <a:xfrm>
            <a:off x="6418263" y="5427663"/>
            <a:ext cx="800100" cy="347662"/>
            <a:chOff x="2589" y="793"/>
            <a:chExt cx="365" cy="507"/>
          </a:xfrm>
        </p:grpSpPr>
        <p:sp>
          <p:nvSpPr>
            <p:cNvPr id="5161" name="Freeform 112"/>
            <p:cNvSpPr>
              <a:spLocks/>
            </p:cNvSpPr>
            <p:nvPr/>
          </p:nvSpPr>
          <p:spPr bwMode="auto">
            <a:xfrm>
              <a:off x="2589" y="793"/>
              <a:ext cx="365" cy="117"/>
            </a:xfrm>
            <a:custGeom>
              <a:avLst/>
              <a:gdLst>
                <a:gd name="T0" fmla="*/ 361 w 365"/>
                <a:gd name="T1" fmla="*/ 112 h 117"/>
                <a:gd name="T2" fmla="*/ 359 w 365"/>
                <a:gd name="T3" fmla="*/ 101 h 117"/>
                <a:gd name="T4" fmla="*/ 353 w 365"/>
                <a:gd name="T5" fmla="*/ 85 h 117"/>
                <a:gd name="T6" fmla="*/ 342 w 365"/>
                <a:gd name="T7" fmla="*/ 69 h 117"/>
                <a:gd name="T8" fmla="*/ 328 w 365"/>
                <a:gd name="T9" fmla="*/ 54 h 117"/>
                <a:gd name="T10" fmla="*/ 311 w 365"/>
                <a:gd name="T11" fmla="*/ 41 h 117"/>
                <a:gd name="T12" fmla="*/ 291 w 365"/>
                <a:gd name="T13" fmla="*/ 29 h 117"/>
                <a:gd name="T14" fmla="*/ 268 w 365"/>
                <a:gd name="T15" fmla="*/ 20 h 117"/>
                <a:gd name="T16" fmla="*/ 243 w 365"/>
                <a:gd name="T17" fmla="*/ 13 h 117"/>
                <a:gd name="T18" fmla="*/ 217 w 365"/>
                <a:gd name="T19" fmla="*/ 8 h 117"/>
                <a:gd name="T20" fmla="*/ 190 w 365"/>
                <a:gd name="T21" fmla="*/ 6 h 117"/>
                <a:gd name="T22" fmla="*/ 163 w 365"/>
                <a:gd name="T23" fmla="*/ 7 h 117"/>
                <a:gd name="T24" fmla="*/ 137 w 365"/>
                <a:gd name="T25" fmla="*/ 10 h 117"/>
                <a:gd name="T26" fmla="*/ 111 w 365"/>
                <a:gd name="T27" fmla="*/ 15 h 117"/>
                <a:gd name="T28" fmla="*/ 87 w 365"/>
                <a:gd name="T29" fmla="*/ 23 h 117"/>
                <a:gd name="T30" fmla="*/ 65 w 365"/>
                <a:gd name="T31" fmla="*/ 34 h 117"/>
                <a:gd name="T32" fmla="*/ 46 w 365"/>
                <a:gd name="T33" fmla="*/ 46 h 117"/>
                <a:gd name="T34" fmla="*/ 30 w 365"/>
                <a:gd name="T35" fmla="*/ 60 h 117"/>
                <a:gd name="T36" fmla="*/ 18 w 365"/>
                <a:gd name="T37" fmla="*/ 75 h 117"/>
                <a:gd name="T38" fmla="*/ 9 w 365"/>
                <a:gd name="T39" fmla="*/ 91 h 117"/>
                <a:gd name="T40" fmla="*/ 4 w 365"/>
                <a:gd name="T41" fmla="*/ 107 h 117"/>
                <a:gd name="T42" fmla="*/ 3 w 365"/>
                <a:gd name="T43" fmla="*/ 117 h 117"/>
                <a:gd name="T44" fmla="*/ 0 w 365"/>
                <a:gd name="T45" fmla="*/ 109 h 117"/>
                <a:gd name="T46" fmla="*/ 4 w 365"/>
                <a:gd name="T47" fmla="*/ 92 h 117"/>
                <a:gd name="T48" fmla="*/ 12 w 365"/>
                <a:gd name="T49" fmla="*/ 75 h 117"/>
                <a:gd name="T50" fmla="*/ 24 w 365"/>
                <a:gd name="T51" fmla="*/ 59 h 117"/>
                <a:gd name="T52" fmla="*/ 39 w 365"/>
                <a:gd name="T53" fmla="*/ 45 h 117"/>
                <a:gd name="T54" fmla="*/ 58 w 365"/>
                <a:gd name="T55" fmla="*/ 32 h 117"/>
                <a:gd name="T56" fmla="*/ 79 w 365"/>
                <a:gd name="T57" fmla="*/ 21 h 117"/>
                <a:gd name="T58" fmla="*/ 102 w 365"/>
                <a:gd name="T59" fmla="*/ 12 h 117"/>
                <a:gd name="T60" fmla="*/ 128 w 365"/>
                <a:gd name="T61" fmla="*/ 6 h 117"/>
                <a:gd name="T62" fmla="*/ 154 w 365"/>
                <a:gd name="T63" fmla="*/ 2 h 117"/>
                <a:gd name="T64" fmla="*/ 181 w 365"/>
                <a:gd name="T65" fmla="*/ 0 h 117"/>
                <a:gd name="T66" fmla="*/ 208 w 365"/>
                <a:gd name="T67" fmla="*/ 1 h 117"/>
                <a:gd name="T68" fmla="*/ 235 w 365"/>
                <a:gd name="T69" fmla="*/ 5 h 117"/>
                <a:gd name="T70" fmla="*/ 260 w 365"/>
                <a:gd name="T71" fmla="*/ 12 h 117"/>
                <a:gd name="T72" fmla="*/ 284 w 365"/>
                <a:gd name="T73" fmla="*/ 20 h 117"/>
                <a:gd name="T74" fmla="*/ 305 w 365"/>
                <a:gd name="T75" fmla="*/ 31 h 117"/>
                <a:gd name="T76" fmla="*/ 324 w 365"/>
                <a:gd name="T77" fmla="*/ 44 h 117"/>
                <a:gd name="T78" fmla="*/ 340 w 365"/>
                <a:gd name="T79" fmla="*/ 58 h 117"/>
                <a:gd name="T80" fmla="*/ 352 w 365"/>
                <a:gd name="T81" fmla="*/ 74 h 117"/>
                <a:gd name="T82" fmla="*/ 360 w 365"/>
                <a:gd name="T83" fmla="*/ 91 h 117"/>
                <a:gd name="T84" fmla="*/ 364 w 365"/>
                <a:gd name="T85" fmla="*/ 106 h 117"/>
                <a:gd name="T86" fmla="*/ 365 w 365"/>
                <a:gd name="T87" fmla="*/ 116 h 11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65"/>
                <a:gd name="T133" fmla="*/ 0 h 117"/>
                <a:gd name="T134" fmla="*/ 365 w 365"/>
                <a:gd name="T135" fmla="*/ 117 h 11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65" h="117">
                  <a:moveTo>
                    <a:pt x="361" y="116"/>
                  </a:moveTo>
                  <a:lnTo>
                    <a:pt x="361" y="112"/>
                  </a:lnTo>
                  <a:lnTo>
                    <a:pt x="361" y="107"/>
                  </a:lnTo>
                  <a:lnTo>
                    <a:pt x="359" y="101"/>
                  </a:lnTo>
                  <a:lnTo>
                    <a:pt x="357" y="93"/>
                  </a:lnTo>
                  <a:lnTo>
                    <a:pt x="353" y="85"/>
                  </a:lnTo>
                  <a:lnTo>
                    <a:pt x="348" y="77"/>
                  </a:lnTo>
                  <a:lnTo>
                    <a:pt x="342" y="69"/>
                  </a:lnTo>
                  <a:lnTo>
                    <a:pt x="336" y="61"/>
                  </a:lnTo>
                  <a:lnTo>
                    <a:pt x="328" y="54"/>
                  </a:lnTo>
                  <a:lnTo>
                    <a:pt x="320" y="47"/>
                  </a:lnTo>
                  <a:lnTo>
                    <a:pt x="311" y="41"/>
                  </a:lnTo>
                  <a:lnTo>
                    <a:pt x="301" y="35"/>
                  </a:lnTo>
                  <a:lnTo>
                    <a:pt x="291" y="29"/>
                  </a:lnTo>
                  <a:lnTo>
                    <a:pt x="280" y="25"/>
                  </a:lnTo>
                  <a:lnTo>
                    <a:pt x="268" y="20"/>
                  </a:lnTo>
                  <a:lnTo>
                    <a:pt x="256" y="16"/>
                  </a:lnTo>
                  <a:lnTo>
                    <a:pt x="243" y="13"/>
                  </a:lnTo>
                  <a:lnTo>
                    <a:pt x="230" y="10"/>
                  </a:lnTo>
                  <a:lnTo>
                    <a:pt x="217" y="8"/>
                  </a:lnTo>
                  <a:lnTo>
                    <a:pt x="204" y="7"/>
                  </a:lnTo>
                  <a:lnTo>
                    <a:pt x="190" y="6"/>
                  </a:lnTo>
                  <a:lnTo>
                    <a:pt x="177" y="6"/>
                  </a:lnTo>
                  <a:lnTo>
                    <a:pt x="163" y="7"/>
                  </a:lnTo>
                  <a:lnTo>
                    <a:pt x="150" y="8"/>
                  </a:lnTo>
                  <a:lnTo>
                    <a:pt x="137" y="10"/>
                  </a:lnTo>
                  <a:lnTo>
                    <a:pt x="124" y="12"/>
                  </a:lnTo>
                  <a:lnTo>
                    <a:pt x="111" y="15"/>
                  </a:lnTo>
                  <a:lnTo>
                    <a:pt x="99" y="19"/>
                  </a:lnTo>
                  <a:lnTo>
                    <a:pt x="87" y="23"/>
                  </a:lnTo>
                  <a:lnTo>
                    <a:pt x="76" y="28"/>
                  </a:lnTo>
                  <a:lnTo>
                    <a:pt x="65" y="34"/>
                  </a:lnTo>
                  <a:lnTo>
                    <a:pt x="55" y="40"/>
                  </a:lnTo>
                  <a:lnTo>
                    <a:pt x="46" y="46"/>
                  </a:lnTo>
                  <a:lnTo>
                    <a:pt x="38" y="53"/>
                  </a:lnTo>
                  <a:lnTo>
                    <a:pt x="30" y="60"/>
                  </a:lnTo>
                  <a:lnTo>
                    <a:pt x="23" y="67"/>
                  </a:lnTo>
                  <a:lnTo>
                    <a:pt x="18" y="75"/>
                  </a:lnTo>
                  <a:lnTo>
                    <a:pt x="13" y="83"/>
                  </a:lnTo>
                  <a:lnTo>
                    <a:pt x="9" y="91"/>
                  </a:lnTo>
                  <a:lnTo>
                    <a:pt x="6" y="100"/>
                  </a:lnTo>
                  <a:lnTo>
                    <a:pt x="4" y="107"/>
                  </a:lnTo>
                  <a:lnTo>
                    <a:pt x="3" y="113"/>
                  </a:lnTo>
                  <a:lnTo>
                    <a:pt x="3" y="117"/>
                  </a:lnTo>
                  <a:lnTo>
                    <a:pt x="0" y="117"/>
                  </a:lnTo>
                  <a:lnTo>
                    <a:pt x="0" y="109"/>
                  </a:lnTo>
                  <a:lnTo>
                    <a:pt x="2" y="101"/>
                  </a:lnTo>
                  <a:lnTo>
                    <a:pt x="4" y="92"/>
                  </a:lnTo>
                  <a:lnTo>
                    <a:pt x="8" y="84"/>
                  </a:lnTo>
                  <a:lnTo>
                    <a:pt x="12" y="75"/>
                  </a:lnTo>
                  <a:lnTo>
                    <a:pt x="18" y="67"/>
                  </a:lnTo>
                  <a:lnTo>
                    <a:pt x="24" y="59"/>
                  </a:lnTo>
                  <a:lnTo>
                    <a:pt x="31" y="52"/>
                  </a:lnTo>
                  <a:lnTo>
                    <a:pt x="39" y="45"/>
                  </a:lnTo>
                  <a:lnTo>
                    <a:pt x="48" y="38"/>
                  </a:lnTo>
                  <a:lnTo>
                    <a:pt x="58" y="32"/>
                  </a:lnTo>
                  <a:lnTo>
                    <a:pt x="68" y="26"/>
                  </a:lnTo>
                  <a:lnTo>
                    <a:pt x="79" y="21"/>
                  </a:lnTo>
                  <a:lnTo>
                    <a:pt x="90" y="16"/>
                  </a:lnTo>
                  <a:lnTo>
                    <a:pt x="102" y="12"/>
                  </a:lnTo>
                  <a:lnTo>
                    <a:pt x="115" y="9"/>
                  </a:lnTo>
                  <a:lnTo>
                    <a:pt x="128" y="6"/>
                  </a:lnTo>
                  <a:lnTo>
                    <a:pt x="141" y="3"/>
                  </a:lnTo>
                  <a:lnTo>
                    <a:pt x="154" y="2"/>
                  </a:lnTo>
                  <a:lnTo>
                    <a:pt x="168" y="1"/>
                  </a:lnTo>
                  <a:lnTo>
                    <a:pt x="181" y="0"/>
                  </a:lnTo>
                  <a:lnTo>
                    <a:pt x="195" y="1"/>
                  </a:lnTo>
                  <a:lnTo>
                    <a:pt x="208" y="1"/>
                  </a:lnTo>
                  <a:lnTo>
                    <a:pt x="222" y="3"/>
                  </a:lnTo>
                  <a:lnTo>
                    <a:pt x="235" y="5"/>
                  </a:lnTo>
                  <a:lnTo>
                    <a:pt x="248" y="8"/>
                  </a:lnTo>
                  <a:lnTo>
                    <a:pt x="260" y="12"/>
                  </a:lnTo>
                  <a:lnTo>
                    <a:pt x="272" y="15"/>
                  </a:lnTo>
                  <a:lnTo>
                    <a:pt x="284" y="20"/>
                  </a:lnTo>
                  <a:lnTo>
                    <a:pt x="295" y="25"/>
                  </a:lnTo>
                  <a:lnTo>
                    <a:pt x="305" y="31"/>
                  </a:lnTo>
                  <a:lnTo>
                    <a:pt x="315" y="37"/>
                  </a:lnTo>
                  <a:lnTo>
                    <a:pt x="324" y="44"/>
                  </a:lnTo>
                  <a:lnTo>
                    <a:pt x="332" y="51"/>
                  </a:lnTo>
                  <a:lnTo>
                    <a:pt x="340" y="58"/>
                  </a:lnTo>
                  <a:lnTo>
                    <a:pt x="346" y="66"/>
                  </a:lnTo>
                  <a:lnTo>
                    <a:pt x="352" y="74"/>
                  </a:lnTo>
                  <a:lnTo>
                    <a:pt x="356" y="82"/>
                  </a:lnTo>
                  <a:lnTo>
                    <a:pt x="360" y="91"/>
                  </a:lnTo>
                  <a:lnTo>
                    <a:pt x="362" y="99"/>
                  </a:lnTo>
                  <a:lnTo>
                    <a:pt x="364" y="106"/>
                  </a:lnTo>
                  <a:lnTo>
                    <a:pt x="365" y="112"/>
                  </a:lnTo>
                  <a:lnTo>
                    <a:pt x="365" y="116"/>
                  </a:lnTo>
                  <a:lnTo>
                    <a:pt x="361" y="116"/>
                  </a:lnTo>
                  <a:close/>
                </a:path>
              </a:pathLst>
            </a:custGeom>
            <a:solidFill>
              <a:srgbClr val="FF5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62" name="Freeform 113"/>
            <p:cNvSpPr>
              <a:spLocks/>
            </p:cNvSpPr>
            <p:nvPr/>
          </p:nvSpPr>
          <p:spPr bwMode="auto">
            <a:xfrm>
              <a:off x="2589" y="909"/>
              <a:ext cx="365" cy="119"/>
            </a:xfrm>
            <a:custGeom>
              <a:avLst/>
              <a:gdLst>
                <a:gd name="T0" fmla="*/ 365 w 365"/>
                <a:gd name="T1" fmla="*/ 0 h 119"/>
                <a:gd name="T2" fmla="*/ 361 w 365"/>
                <a:gd name="T3" fmla="*/ 5 h 119"/>
                <a:gd name="T4" fmla="*/ 360 w 365"/>
                <a:gd name="T5" fmla="*/ 16 h 119"/>
                <a:gd name="T6" fmla="*/ 357 w 365"/>
                <a:gd name="T7" fmla="*/ 26 h 119"/>
                <a:gd name="T8" fmla="*/ 348 w 365"/>
                <a:gd name="T9" fmla="*/ 42 h 119"/>
                <a:gd name="T10" fmla="*/ 336 w 365"/>
                <a:gd name="T11" fmla="*/ 58 h 119"/>
                <a:gd name="T12" fmla="*/ 320 w 365"/>
                <a:gd name="T13" fmla="*/ 72 h 119"/>
                <a:gd name="T14" fmla="*/ 301 w 365"/>
                <a:gd name="T15" fmla="*/ 84 h 119"/>
                <a:gd name="T16" fmla="*/ 280 w 365"/>
                <a:gd name="T17" fmla="*/ 95 h 119"/>
                <a:gd name="T18" fmla="*/ 256 w 365"/>
                <a:gd name="T19" fmla="*/ 103 h 119"/>
                <a:gd name="T20" fmla="*/ 230 w 365"/>
                <a:gd name="T21" fmla="*/ 109 h 119"/>
                <a:gd name="T22" fmla="*/ 204 w 365"/>
                <a:gd name="T23" fmla="*/ 112 h 119"/>
                <a:gd name="T24" fmla="*/ 177 w 365"/>
                <a:gd name="T25" fmla="*/ 113 h 119"/>
                <a:gd name="T26" fmla="*/ 150 w 365"/>
                <a:gd name="T27" fmla="*/ 111 h 119"/>
                <a:gd name="T28" fmla="*/ 124 w 365"/>
                <a:gd name="T29" fmla="*/ 107 h 119"/>
                <a:gd name="T30" fmla="*/ 99 w 365"/>
                <a:gd name="T31" fmla="*/ 100 h 119"/>
                <a:gd name="T32" fmla="*/ 76 w 365"/>
                <a:gd name="T33" fmla="*/ 91 h 119"/>
                <a:gd name="T34" fmla="*/ 55 w 365"/>
                <a:gd name="T35" fmla="*/ 79 h 119"/>
                <a:gd name="T36" fmla="*/ 38 w 365"/>
                <a:gd name="T37" fmla="*/ 66 h 119"/>
                <a:gd name="T38" fmla="*/ 23 w 365"/>
                <a:gd name="T39" fmla="*/ 52 h 119"/>
                <a:gd name="T40" fmla="*/ 13 w 365"/>
                <a:gd name="T41" fmla="*/ 36 h 119"/>
                <a:gd name="T42" fmla="*/ 6 w 365"/>
                <a:gd name="T43" fmla="*/ 19 h 119"/>
                <a:gd name="T44" fmla="*/ 3 w 365"/>
                <a:gd name="T45" fmla="*/ 6 h 119"/>
                <a:gd name="T46" fmla="*/ 0 w 365"/>
                <a:gd name="T47" fmla="*/ 1 h 119"/>
                <a:gd name="T48" fmla="*/ 2 w 365"/>
                <a:gd name="T49" fmla="*/ 16 h 119"/>
                <a:gd name="T50" fmla="*/ 4 w 365"/>
                <a:gd name="T51" fmla="*/ 27 h 119"/>
                <a:gd name="T52" fmla="*/ 12 w 365"/>
                <a:gd name="T53" fmla="*/ 44 h 119"/>
                <a:gd name="T54" fmla="*/ 24 w 365"/>
                <a:gd name="T55" fmla="*/ 60 h 119"/>
                <a:gd name="T56" fmla="*/ 39 w 365"/>
                <a:gd name="T57" fmla="*/ 74 h 119"/>
                <a:gd name="T58" fmla="*/ 58 w 365"/>
                <a:gd name="T59" fmla="*/ 87 h 119"/>
                <a:gd name="T60" fmla="*/ 79 w 365"/>
                <a:gd name="T61" fmla="*/ 98 h 119"/>
                <a:gd name="T62" fmla="*/ 102 w 365"/>
                <a:gd name="T63" fmla="*/ 107 h 119"/>
                <a:gd name="T64" fmla="*/ 128 w 365"/>
                <a:gd name="T65" fmla="*/ 113 h 119"/>
                <a:gd name="T66" fmla="*/ 154 w 365"/>
                <a:gd name="T67" fmla="*/ 117 h 119"/>
                <a:gd name="T68" fmla="*/ 181 w 365"/>
                <a:gd name="T69" fmla="*/ 119 h 119"/>
                <a:gd name="T70" fmla="*/ 208 w 365"/>
                <a:gd name="T71" fmla="*/ 117 h 119"/>
                <a:gd name="T72" fmla="*/ 235 w 365"/>
                <a:gd name="T73" fmla="*/ 114 h 119"/>
                <a:gd name="T74" fmla="*/ 260 w 365"/>
                <a:gd name="T75" fmla="*/ 107 h 119"/>
                <a:gd name="T76" fmla="*/ 284 w 365"/>
                <a:gd name="T77" fmla="*/ 99 h 119"/>
                <a:gd name="T78" fmla="*/ 305 w 365"/>
                <a:gd name="T79" fmla="*/ 88 h 119"/>
                <a:gd name="T80" fmla="*/ 324 w 365"/>
                <a:gd name="T81" fmla="*/ 75 h 119"/>
                <a:gd name="T82" fmla="*/ 340 w 365"/>
                <a:gd name="T83" fmla="*/ 61 h 119"/>
                <a:gd name="T84" fmla="*/ 352 w 365"/>
                <a:gd name="T85" fmla="*/ 45 h 119"/>
                <a:gd name="T86" fmla="*/ 360 w 365"/>
                <a:gd name="T87" fmla="*/ 29 h 119"/>
                <a:gd name="T88" fmla="*/ 363 w 365"/>
                <a:gd name="T89" fmla="*/ 17 h 11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65"/>
                <a:gd name="T136" fmla="*/ 0 h 119"/>
                <a:gd name="T137" fmla="*/ 365 w 365"/>
                <a:gd name="T138" fmla="*/ 119 h 11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65" h="119">
                  <a:moveTo>
                    <a:pt x="364" y="9"/>
                  </a:moveTo>
                  <a:lnTo>
                    <a:pt x="365" y="0"/>
                  </a:lnTo>
                  <a:lnTo>
                    <a:pt x="361" y="0"/>
                  </a:lnTo>
                  <a:lnTo>
                    <a:pt x="361" y="5"/>
                  </a:lnTo>
                  <a:lnTo>
                    <a:pt x="361" y="11"/>
                  </a:lnTo>
                  <a:lnTo>
                    <a:pt x="360" y="16"/>
                  </a:lnTo>
                  <a:lnTo>
                    <a:pt x="358" y="22"/>
                  </a:lnTo>
                  <a:lnTo>
                    <a:pt x="357" y="26"/>
                  </a:lnTo>
                  <a:lnTo>
                    <a:pt x="353" y="34"/>
                  </a:lnTo>
                  <a:lnTo>
                    <a:pt x="348" y="42"/>
                  </a:lnTo>
                  <a:lnTo>
                    <a:pt x="342" y="50"/>
                  </a:lnTo>
                  <a:lnTo>
                    <a:pt x="336" y="58"/>
                  </a:lnTo>
                  <a:lnTo>
                    <a:pt x="328" y="65"/>
                  </a:lnTo>
                  <a:lnTo>
                    <a:pt x="320" y="72"/>
                  </a:lnTo>
                  <a:lnTo>
                    <a:pt x="311" y="78"/>
                  </a:lnTo>
                  <a:lnTo>
                    <a:pt x="301" y="84"/>
                  </a:lnTo>
                  <a:lnTo>
                    <a:pt x="291" y="90"/>
                  </a:lnTo>
                  <a:lnTo>
                    <a:pt x="280" y="95"/>
                  </a:lnTo>
                  <a:lnTo>
                    <a:pt x="268" y="99"/>
                  </a:lnTo>
                  <a:lnTo>
                    <a:pt x="256" y="103"/>
                  </a:lnTo>
                  <a:lnTo>
                    <a:pt x="243" y="106"/>
                  </a:lnTo>
                  <a:lnTo>
                    <a:pt x="230" y="109"/>
                  </a:lnTo>
                  <a:lnTo>
                    <a:pt x="217" y="111"/>
                  </a:lnTo>
                  <a:lnTo>
                    <a:pt x="204" y="112"/>
                  </a:lnTo>
                  <a:lnTo>
                    <a:pt x="190" y="113"/>
                  </a:lnTo>
                  <a:lnTo>
                    <a:pt x="177" y="113"/>
                  </a:lnTo>
                  <a:lnTo>
                    <a:pt x="163" y="112"/>
                  </a:lnTo>
                  <a:lnTo>
                    <a:pt x="150" y="111"/>
                  </a:lnTo>
                  <a:lnTo>
                    <a:pt x="137" y="109"/>
                  </a:lnTo>
                  <a:lnTo>
                    <a:pt x="124" y="107"/>
                  </a:lnTo>
                  <a:lnTo>
                    <a:pt x="111" y="103"/>
                  </a:lnTo>
                  <a:lnTo>
                    <a:pt x="99" y="100"/>
                  </a:lnTo>
                  <a:lnTo>
                    <a:pt x="87" y="95"/>
                  </a:lnTo>
                  <a:lnTo>
                    <a:pt x="76" y="91"/>
                  </a:lnTo>
                  <a:lnTo>
                    <a:pt x="65" y="85"/>
                  </a:lnTo>
                  <a:lnTo>
                    <a:pt x="55" y="79"/>
                  </a:lnTo>
                  <a:lnTo>
                    <a:pt x="46" y="73"/>
                  </a:lnTo>
                  <a:lnTo>
                    <a:pt x="38" y="66"/>
                  </a:lnTo>
                  <a:lnTo>
                    <a:pt x="30" y="59"/>
                  </a:lnTo>
                  <a:lnTo>
                    <a:pt x="23" y="52"/>
                  </a:lnTo>
                  <a:lnTo>
                    <a:pt x="18" y="44"/>
                  </a:lnTo>
                  <a:lnTo>
                    <a:pt x="13" y="36"/>
                  </a:lnTo>
                  <a:lnTo>
                    <a:pt x="9" y="27"/>
                  </a:lnTo>
                  <a:lnTo>
                    <a:pt x="6" y="19"/>
                  </a:lnTo>
                  <a:lnTo>
                    <a:pt x="4" y="12"/>
                  </a:lnTo>
                  <a:lnTo>
                    <a:pt x="3" y="6"/>
                  </a:lnTo>
                  <a:lnTo>
                    <a:pt x="3" y="1"/>
                  </a:lnTo>
                  <a:lnTo>
                    <a:pt x="0" y="1"/>
                  </a:lnTo>
                  <a:lnTo>
                    <a:pt x="1" y="10"/>
                  </a:lnTo>
                  <a:lnTo>
                    <a:pt x="2" y="16"/>
                  </a:lnTo>
                  <a:lnTo>
                    <a:pt x="3" y="23"/>
                  </a:lnTo>
                  <a:lnTo>
                    <a:pt x="4" y="27"/>
                  </a:lnTo>
                  <a:lnTo>
                    <a:pt x="8" y="36"/>
                  </a:lnTo>
                  <a:lnTo>
                    <a:pt x="12" y="44"/>
                  </a:lnTo>
                  <a:lnTo>
                    <a:pt x="18" y="52"/>
                  </a:lnTo>
                  <a:lnTo>
                    <a:pt x="24" y="60"/>
                  </a:lnTo>
                  <a:lnTo>
                    <a:pt x="31" y="67"/>
                  </a:lnTo>
                  <a:lnTo>
                    <a:pt x="39" y="74"/>
                  </a:lnTo>
                  <a:lnTo>
                    <a:pt x="48" y="81"/>
                  </a:lnTo>
                  <a:lnTo>
                    <a:pt x="58" y="87"/>
                  </a:lnTo>
                  <a:lnTo>
                    <a:pt x="68" y="93"/>
                  </a:lnTo>
                  <a:lnTo>
                    <a:pt x="79" y="98"/>
                  </a:lnTo>
                  <a:lnTo>
                    <a:pt x="90" y="103"/>
                  </a:lnTo>
                  <a:lnTo>
                    <a:pt x="102" y="107"/>
                  </a:lnTo>
                  <a:lnTo>
                    <a:pt x="115" y="110"/>
                  </a:lnTo>
                  <a:lnTo>
                    <a:pt x="128" y="113"/>
                  </a:lnTo>
                  <a:lnTo>
                    <a:pt x="141" y="116"/>
                  </a:lnTo>
                  <a:lnTo>
                    <a:pt x="154" y="117"/>
                  </a:lnTo>
                  <a:lnTo>
                    <a:pt x="168" y="118"/>
                  </a:lnTo>
                  <a:lnTo>
                    <a:pt x="181" y="119"/>
                  </a:lnTo>
                  <a:lnTo>
                    <a:pt x="195" y="118"/>
                  </a:lnTo>
                  <a:lnTo>
                    <a:pt x="208" y="117"/>
                  </a:lnTo>
                  <a:lnTo>
                    <a:pt x="222" y="116"/>
                  </a:lnTo>
                  <a:lnTo>
                    <a:pt x="235" y="114"/>
                  </a:lnTo>
                  <a:lnTo>
                    <a:pt x="248" y="111"/>
                  </a:lnTo>
                  <a:lnTo>
                    <a:pt x="260" y="107"/>
                  </a:lnTo>
                  <a:lnTo>
                    <a:pt x="272" y="103"/>
                  </a:lnTo>
                  <a:lnTo>
                    <a:pt x="284" y="99"/>
                  </a:lnTo>
                  <a:lnTo>
                    <a:pt x="295" y="94"/>
                  </a:lnTo>
                  <a:lnTo>
                    <a:pt x="305" y="88"/>
                  </a:lnTo>
                  <a:lnTo>
                    <a:pt x="315" y="82"/>
                  </a:lnTo>
                  <a:lnTo>
                    <a:pt x="324" y="75"/>
                  </a:lnTo>
                  <a:lnTo>
                    <a:pt x="332" y="68"/>
                  </a:lnTo>
                  <a:lnTo>
                    <a:pt x="340" y="61"/>
                  </a:lnTo>
                  <a:lnTo>
                    <a:pt x="346" y="53"/>
                  </a:lnTo>
                  <a:lnTo>
                    <a:pt x="352" y="45"/>
                  </a:lnTo>
                  <a:lnTo>
                    <a:pt x="356" y="37"/>
                  </a:lnTo>
                  <a:lnTo>
                    <a:pt x="360" y="29"/>
                  </a:lnTo>
                  <a:lnTo>
                    <a:pt x="361" y="24"/>
                  </a:lnTo>
                  <a:lnTo>
                    <a:pt x="363" y="17"/>
                  </a:lnTo>
                  <a:lnTo>
                    <a:pt x="364" y="9"/>
                  </a:lnTo>
                  <a:close/>
                </a:path>
              </a:pathLst>
            </a:custGeom>
            <a:solidFill>
              <a:srgbClr val="FF5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63" name="Freeform 114"/>
            <p:cNvSpPr>
              <a:spLocks/>
            </p:cNvSpPr>
            <p:nvPr/>
          </p:nvSpPr>
          <p:spPr bwMode="auto">
            <a:xfrm>
              <a:off x="2589" y="909"/>
              <a:ext cx="365" cy="391"/>
            </a:xfrm>
            <a:custGeom>
              <a:avLst/>
              <a:gdLst>
                <a:gd name="T0" fmla="*/ 364 w 365"/>
                <a:gd name="T1" fmla="*/ 9 h 391"/>
                <a:gd name="T2" fmla="*/ 361 w 365"/>
                <a:gd name="T3" fmla="*/ 24 h 391"/>
                <a:gd name="T4" fmla="*/ 361 w 365"/>
                <a:gd name="T5" fmla="*/ 281 h 391"/>
                <a:gd name="T6" fmla="*/ 359 w 365"/>
                <a:gd name="T7" fmla="*/ 291 h 391"/>
                <a:gd name="T8" fmla="*/ 353 w 365"/>
                <a:gd name="T9" fmla="*/ 307 h 391"/>
                <a:gd name="T10" fmla="*/ 342 w 365"/>
                <a:gd name="T11" fmla="*/ 323 h 391"/>
                <a:gd name="T12" fmla="*/ 328 w 365"/>
                <a:gd name="T13" fmla="*/ 338 h 391"/>
                <a:gd name="T14" fmla="*/ 311 w 365"/>
                <a:gd name="T15" fmla="*/ 351 h 391"/>
                <a:gd name="T16" fmla="*/ 291 w 365"/>
                <a:gd name="T17" fmla="*/ 362 h 391"/>
                <a:gd name="T18" fmla="*/ 268 w 365"/>
                <a:gd name="T19" fmla="*/ 371 h 391"/>
                <a:gd name="T20" fmla="*/ 243 w 365"/>
                <a:gd name="T21" fmla="*/ 379 h 391"/>
                <a:gd name="T22" fmla="*/ 217 w 365"/>
                <a:gd name="T23" fmla="*/ 383 h 391"/>
                <a:gd name="T24" fmla="*/ 190 w 365"/>
                <a:gd name="T25" fmla="*/ 385 h 391"/>
                <a:gd name="T26" fmla="*/ 163 w 365"/>
                <a:gd name="T27" fmla="*/ 385 h 391"/>
                <a:gd name="T28" fmla="*/ 137 w 365"/>
                <a:gd name="T29" fmla="*/ 382 h 391"/>
                <a:gd name="T30" fmla="*/ 111 w 365"/>
                <a:gd name="T31" fmla="*/ 376 h 391"/>
                <a:gd name="T32" fmla="*/ 87 w 365"/>
                <a:gd name="T33" fmla="*/ 368 h 391"/>
                <a:gd name="T34" fmla="*/ 65 w 365"/>
                <a:gd name="T35" fmla="*/ 358 h 391"/>
                <a:gd name="T36" fmla="*/ 46 w 365"/>
                <a:gd name="T37" fmla="*/ 346 h 391"/>
                <a:gd name="T38" fmla="*/ 30 w 365"/>
                <a:gd name="T39" fmla="*/ 332 h 391"/>
                <a:gd name="T40" fmla="*/ 18 w 365"/>
                <a:gd name="T41" fmla="*/ 316 h 391"/>
                <a:gd name="T42" fmla="*/ 9 w 365"/>
                <a:gd name="T43" fmla="*/ 300 h 391"/>
                <a:gd name="T44" fmla="*/ 5 w 365"/>
                <a:gd name="T45" fmla="*/ 290 h 391"/>
                <a:gd name="T46" fmla="*/ 3 w 365"/>
                <a:gd name="T47" fmla="*/ 280 h 391"/>
                <a:gd name="T48" fmla="*/ 3 w 365"/>
                <a:gd name="T49" fmla="*/ 23 h 391"/>
                <a:gd name="T50" fmla="*/ 1 w 365"/>
                <a:gd name="T51" fmla="*/ 10 h 391"/>
                <a:gd name="T52" fmla="*/ 0 w 365"/>
                <a:gd name="T53" fmla="*/ 274 h 391"/>
                <a:gd name="T54" fmla="*/ 1 w 365"/>
                <a:gd name="T55" fmla="*/ 284 h 391"/>
                <a:gd name="T56" fmla="*/ 2 w 365"/>
                <a:gd name="T57" fmla="*/ 291 h 391"/>
                <a:gd name="T58" fmla="*/ 4 w 365"/>
                <a:gd name="T59" fmla="*/ 300 h 391"/>
                <a:gd name="T60" fmla="*/ 12 w 365"/>
                <a:gd name="T61" fmla="*/ 316 h 391"/>
                <a:gd name="T62" fmla="*/ 24 w 365"/>
                <a:gd name="T63" fmla="*/ 332 h 391"/>
                <a:gd name="T64" fmla="*/ 39 w 365"/>
                <a:gd name="T65" fmla="*/ 346 h 391"/>
                <a:gd name="T66" fmla="*/ 58 w 365"/>
                <a:gd name="T67" fmla="*/ 359 h 391"/>
                <a:gd name="T68" fmla="*/ 79 w 365"/>
                <a:gd name="T69" fmla="*/ 370 h 391"/>
                <a:gd name="T70" fmla="*/ 102 w 365"/>
                <a:gd name="T71" fmla="*/ 379 h 391"/>
                <a:gd name="T72" fmla="*/ 128 w 365"/>
                <a:gd name="T73" fmla="*/ 386 h 391"/>
                <a:gd name="T74" fmla="*/ 154 w 365"/>
                <a:gd name="T75" fmla="*/ 390 h 391"/>
                <a:gd name="T76" fmla="*/ 181 w 365"/>
                <a:gd name="T77" fmla="*/ 391 h 391"/>
                <a:gd name="T78" fmla="*/ 208 w 365"/>
                <a:gd name="T79" fmla="*/ 390 h 391"/>
                <a:gd name="T80" fmla="*/ 235 w 365"/>
                <a:gd name="T81" fmla="*/ 386 h 391"/>
                <a:gd name="T82" fmla="*/ 260 w 365"/>
                <a:gd name="T83" fmla="*/ 380 h 391"/>
                <a:gd name="T84" fmla="*/ 284 w 365"/>
                <a:gd name="T85" fmla="*/ 371 h 391"/>
                <a:gd name="T86" fmla="*/ 305 w 365"/>
                <a:gd name="T87" fmla="*/ 361 h 391"/>
                <a:gd name="T88" fmla="*/ 324 w 365"/>
                <a:gd name="T89" fmla="*/ 348 h 391"/>
                <a:gd name="T90" fmla="*/ 340 w 365"/>
                <a:gd name="T91" fmla="*/ 334 h 391"/>
                <a:gd name="T92" fmla="*/ 352 w 365"/>
                <a:gd name="T93" fmla="*/ 318 h 391"/>
                <a:gd name="T94" fmla="*/ 360 w 365"/>
                <a:gd name="T95" fmla="*/ 301 h 391"/>
                <a:gd name="T96" fmla="*/ 363 w 365"/>
                <a:gd name="T97" fmla="*/ 289 h 391"/>
                <a:gd name="T98" fmla="*/ 365 w 365"/>
                <a:gd name="T99" fmla="*/ 278 h 3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5"/>
                <a:gd name="T151" fmla="*/ 0 h 391"/>
                <a:gd name="T152" fmla="*/ 365 w 365"/>
                <a:gd name="T153" fmla="*/ 391 h 39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5" h="391">
                  <a:moveTo>
                    <a:pt x="365" y="0"/>
                  </a:moveTo>
                  <a:lnTo>
                    <a:pt x="364" y="9"/>
                  </a:lnTo>
                  <a:lnTo>
                    <a:pt x="363" y="17"/>
                  </a:lnTo>
                  <a:lnTo>
                    <a:pt x="361" y="24"/>
                  </a:lnTo>
                  <a:lnTo>
                    <a:pt x="361" y="278"/>
                  </a:lnTo>
                  <a:lnTo>
                    <a:pt x="361" y="281"/>
                  </a:lnTo>
                  <a:lnTo>
                    <a:pt x="361" y="284"/>
                  </a:lnTo>
                  <a:lnTo>
                    <a:pt x="359" y="291"/>
                  </a:lnTo>
                  <a:lnTo>
                    <a:pt x="357" y="299"/>
                  </a:lnTo>
                  <a:lnTo>
                    <a:pt x="353" y="307"/>
                  </a:lnTo>
                  <a:lnTo>
                    <a:pt x="348" y="315"/>
                  </a:lnTo>
                  <a:lnTo>
                    <a:pt x="342" y="323"/>
                  </a:lnTo>
                  <a:lnTo>
                    <a:pt x="336" y="331"/>
                  </a:lnTo>
                  <a:lnTo>
                    <a:pt x="328" y="338"/>
                  </a:lnTo>
                  <a:lnTo>
                    <a:pt x="320" y="344"/>
                  </a:lnTo>
                  <a:lnTo>
                    <a:pt x="311" y="351"/>
                  </a:lnTo>
                  <a:lnTo>
                    <a:pt x="301" y="357"/>
                  </a:lnTo>
                  <a:lnTo>
                    <a:pt x="291" y="362"/>
                  </a:lnTo>
                  <a:lnTo>
                    <a:pt x="280" y="367"/>
                  </a:lnTo>
                  <a:lnTo>
                    <a:pt x="268" y="371"/>
                  </a:lnTo>
                  <a:lnTo>
                    <a:pt x="256" y="375"/>
                  </a:lnTo>
                  <a:lnTo>
                    <a:pt x="243" y="379"/>
                  </a:lnTo>
                  <a:lnTo>
                    <a:pt x="230" y="381"/>
                  </a:lnTo>
                  <a:lnTo>
                    <a:pt x="217" y="383"/>
                  </a:lnTo>
                  <a:lnTo>
                    <a:pt x="204" y="385"/>
                  </a:lnTo>
                  <a:lnTo>
                    <a:pt x="190" y="385"/>
                  </a:lnTo>
                  <a:lnTo>
                    <a:pt x="177" y="385"/>
                  </a:lnTo>
                  <a:lnTo>
                    <a:pt x="163" y="385"/>
                  </a:lnTo>
                  <a:lnTo>
                    <a:pt x="150" y="383"/>
                  </a:lnTo>
                  <a:lnTo>
                    <a:pt x="137" y="382"/>
                  </a:lnTo>
                  <a:lnTo>
                    <a:pt x="124" y="379"/>
                  </a:lnTo>
                  <a:lnTo>
                    <a:pt x="111" y="376"/>
                  </a:lnTo>
                  <a:lnTo>
                    <a:pt x="99" y="372"/>
                  </a:lnTo>
                  <a:lnTo>
                    <a:pt x="87" y="368"/>
                  </a:lnTo>
                  <a:lnTo>
                    <a:pt x="76" y="363"/>
                  </a:lnTo>
                  <a:lnTo>
                    <a:pt x="65" y="358"/>
                  </a:lnTo>
                  <a:lnTo>
                    <a:pt x="55" y="352"/>
                  </a:lnTo>
                  <a:lnTo>
                    <a:pt x="46" y="346"/>
                  </a:lnTo>
                  <a:lnTo>
                    <a:pt x="38" y="339"/>
                  </a:lnTo>
                  <a:lnTo>
                    <a:pt x="30" y="332"/>
                  </a:lnTo>
                  <a:lnTo>
                    <a:pt x="23" y="324"/>
                  </a:lnTo>
                  <a:lnTo>
                    <a:pt x="18" y="316"/>
                  </a:lnTo>
                  <a:lnTo>
                    <a:pt x="13" y="308"/>
                  </a:lnTo>
                  <a:lnTo>
                    <a:pt x="9" y="300"/>
                  </a:lnTo>
                  <a:lnTo>
                    <a:pt x="7" y="294"/>
                  </a:lnTo>
                  <a:lnTo>
                    <a:pt x="5" y="290"/>
                  </a:lnTo>
                  <a:lnTo>
                    <a:pt x="4" y="285"/>
                  </a:lnTo>
                  <a:lnTo>
                    <a:pt x="3" y="280"/>
                  </a:lnTo>
                  <a:lnTo>
                    <a:pt x="3" y="276"/>
                  </a:lnTo>
                  <a:lnTo>
                    <a:pt x="3" y="23"/>
                  </a:lnTo>
                  <a:lnTo>
                    <a:pt x="2" y="16"/>
                  </a:lnTo>
                  <a:lnTo>
                    <a:pt x="1" y="10"/>
                  </a:lnTo>
                  <a:lnTo>
                    <a:pt x="0" y="1"/>
                  </a:lnTo>
                  <a:lnTo>
                    <a:pt x="0" y="274"/>
                  </a:lnTo>
                  <a:lnTo>
                    <a:pt x="0" y="279"/>
                  </a:lnTo>
                  <a:lnTo>
                    <a:pt x="1" y="284"/>
                  </a:lnTo>
                  <a:lnTo>
                    <a:pt x="1" y="287"/>
                  </a:lnTo>
                  <a:lnTo>
                    <a:pt x="2" y="291"/>
                  </a:lnTo>
                  <a:lnTo>
                    <a:pt x="3" y="296"/>
                  </a:lnTo>
                  <a:lnTo>
                    <a:pt x="4" y="300"/>
                  </a:lnTo>
                  <a:lnTo>
                    <a:pt x="8" y="308"/>
                  </a:lnTo>
                  <a:lnTo>
                    <a:pt x="12" y="316"/>
                  </a:lnTo>
                  <a:lnTo>
                    <a:pt x="18" y="324"/>
                  </a:lnTo>
                  <a:lnTo>
                    <a:pt x="24" y="332"/>
                  </a:lnTo>
                  <a:lnTo>
                    <a:pt x="31" y="340"/>
                  </a:lnTo>
                  <a:lnTo>
                    <a:pt x="39" y="346"/>
                  </a:lnTo>
                  <a:lnTo>
                    <a:pt x="48" y="353"/>
                  </a:lnTo>
                  <a:lnTo>
                    <a:pt x="58" y="359"/>
                  </a:lnTo>
                  <a:lnTo>
                    <a:pt x="68" y="365"/>
                  </a:lnTo>
                  <a:lnTo>
                    <a:pt x="79" y="370"/>
                  </a:lnTo>
                  <a:lnTo>
                    <a:pt x="90" y="375"/>
                  </a:lnTo>
                  <a:lnTo>
                    <a:pt x="102" y="379"/>
                  </a:lnTo>
                  <a:lnTo>
                    <a:pt x="115" y="383"/>
                  </a:lnTo>
                  <a:lnTo>
                    <a:pt x="128" y="386"/>
                  </a:lnTo>
                  <a:lnTo>
                    <a:pt x="141" y="388"/>
                  </a:lnTo>
                  <a:lnTo>
                    <a:pt x="154" y="390"/>
                  </a:lnTo>
                  <a:lnTo>
                    <a:pt x="168" y="391"/>
                  </a:lnTo>
                  <a:lnTo>
                    <a:pt x="181" y="391"/>
                  </a:lnTo>
                  <a:lnTo>
                    <a:pt x="195" y="391"/>
                  </a:lnTo>
                  <a:lnTo>
                    <a:pt x="208" y="390"/>
                  </a:lnTo>
                  <a:lnTo>
                    <a:pt x="222" y="388"/>
                  </a:lnTo>
                  <a:lnTo>
                    <a:pt x="235" y="386"/>
                  </a:lnTo>
                  <a:lnTo>
                    <a:pt x="248" y="383"/>
                  </a:lnTo>
                  <a:lnTo>
                    <a:pt x="260" y="380"/>
                  </a:lnTo>
                  <a:lnTo>
                    <a:pt x="272" y="376"/>
                  </a:lnTo>
                  <a:lnTo>
                    <a:pt x="284" y="371"/>
                  </a:lnTo>
                  <a:lnTo>
                    <a:pt x="295" y="366"/>
                  </a:lnTo>
                  <a:lnTo>
                    <a:pt x="305" y="361"/>
                  </a:lnTo>
                  <a:lnTo>
                    <a:pt x="315" y="354"/>
                  </a:lnTo>
                  <a:lnTo>
                    <a:pt x="324" y="348"/>
                  </a:lnTo>
                  <a:lnTo>
                    <a:pt x="332" y="341"/>
                  </a:lnTo>
                  <a:lnTo>
                    <a:pt x="340" y="334"/>
                  </a:lnTo>
                  <a:lnTo>
                    <a:pt x="346" y="326"/>
                  </a:lnTo>
                  <a:lnTo>
                    <a:pt x="352" y="318"/>
                  </a:lnTo>
                  <a:lnTo>
                    <a:pt x="356" y="309"/>
                  </a:lnTo>
                  <a:lnTo>
                    <a:pt x="360" y="301"/>
                  </a:lnTo>
                  <a:lnTo>
                    <a:pt x="362" y="295"/>
                  </a:lnTo>
                  <a:lnTo>
                    <a:pt x="363" y="289"/>
                  </a:lnTo>
                  <a:lnTo>
                    <a:pt x="364" y="284"/>
                  </a:lnTo>
                  <a:lnTo>
                    <a:pt x="365" y="278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rgbClr val="FF5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64" name="Freeform 115"/>
            <p:cNvSpPr>
              <a:spLocks/>
            </p:cNvSpPr>
            <p:nvPr/>
          </p:nvSpPr>
          <p:spPr bwMode="auto">
            <a:xfrm>
              <a:off x="2592" y="799"/>
              <a:ext cx="358" cy="223"/>
            </a:xfrm>
            <a:custGeom>
              <a:avLst/>
              <a:gdLst>
                <a:gd name="T0" fmla="*/ 1 w 358"/>
                <a:gd name="T1" fmla="*/ 122 h 223"/>
                <a:gd name="T2" fmla="*/ 6 w 358"/>
                <a:gd name="T3" fmla="*/ 137 h 223"/>
                <a:gd name="T4" fmla="*/ 15 w 358"/>
                <a:gd name="T5" fmla="*/ 154 h 223"/>
                <a:gd name="T6" fmla="*/ 27 w 358"/>
                <a:gd name="T7" fmla="*/ 169 h 223"/>
                <a:gd name="T8" fmla="*/ 43 w 358"/>
                <a:gd name="T9" fmla="*/ 183 h 223"/>
                <a:gd name="T10" fmla="*/ 62 w 358"/>
                <a:gd name="T11" fmla="*/ 195 h 223"/>
                <a:gd name="T12" fmla="*/ 84 w 358"/>
                <a:gd name="T13" fmla="*/ 205 h 223"/>
                <a:gd name="T14" fmla="*/ 108 w 358"/>
                <a:gd name="T15" fmla="*/ 213 h 223"/>
                <a:gd name="T16" fmla="*/ 134 w 358"/>
                <a:gd name="T17" fmla="*/ 219 h 223"/>
                <a:gd name="T18" fmla="*/ 160 w 358"/>
                <a:gd name="T19" fmla="*/ 222 h 223"/>
                <a:gd name="T20" fmla="*/ 187 w 358"/>
                <a:gd name="T21" fmla="*/ 223 h 223"/>
                <a:gd name="T22" fmla="*/ 214 w 358"/>
                <a:gd name="T23" fmla="*/ 221 h 223"/>
                <a:gd name="T24" fmla="*/ 240 w 358"/>
                <a:gd name="T25" fmla="*/ 216 h 223"/>
                <a:gd name="T26" fmla="*/ 265 w 358"/>
                <a:gd name="T27" fmla="*/ 209 h 223"/>
                <a:gd name="T28" fmla="*/ 288 w 358"/>
                <a:gd name="T29" fmla="*/ 200 h 223"/>
                <a:gd name="T30" fmla="*/ 308 w 358"/>
                <a:gd name="T31" fmla="*/ 188 h 223"/>
                <a:gd name="T32" fmla="*/ 325 w 358"/>
                <a:gd name="T33" fmla="*/ 175 h 223"/>
                <a:gd name="T34" fmla="*/ 339 w 358"/>
                <a:gd name="T35" fmla="*/ 160 h 223"/>
                <a:gd name="T36" fmla="*/ 350 w 358"/>
                <a:gd name="T37" fmla="*/ 144 h 223"/>
                <a:gd name="T38" fmla="*/ 355 w 358"/>
                <a:gd name="T39" fmla="*/ 132 h 223"/>
                <a:gd name="T40" fmla="*/ 358 w 358"/>
                <a:gd name="T41" fmla="*/ 121 h 223"/>
                <a:gd name="T42" fmla="*/ 358 w 358"/>
                <a:gd name="T43" fmla="*/ 110 h 223"/>
                <a:gd name="T44" fmla="*/ 358 w 358"/>
                <a:gd name="T45" fmla="*/ 101 h 223"/>
                <a:gd name="T46" fmla="*/ 354 w 358"/>
                <a:gd name="T47" fmla="*/ 87 h 223"/>
                <a:gd name="T48" fmla="*/ 345 w 358"/>
                <a:gd name="T49" fmla="*/ 71 h 223"/>
                <a:gd name="T50" fmla="*/ 333 w 358"/>
                <a:gd name="T51" fmla="*/ 55 h 223"/>
                <a:gd name="T52" fmla="*/ 317 w 358"/>
                <a:gd name="T53" fmla="*/ 41 h 223"/>
                <a:gd name="T54" fmla="*/ 298 w 358"/>
                <a:gd name="T55" fmla="*/ 29 h 223"/>
                <a:gd name="T56" fmla="*/ 277 w 358"/>
                <a:gd name="T57" fmla="*/ 19 h 223"/>
                <a:gd name="T58" fmla="*/ 253 w 358"/>
                <a:gd name="T59" fmla="*/ 10 h 223"/>
                <a:gd name="T60" fmla="*/ 227 w 358"/>
                <a:gd name="T61" fmla="*/ 4 h 223"/>
                <a:gd name="T62" fmla="*/ 201 w 358"/>
                <a:gd name="T63" fmla="*/ 1 h 223"/>
                <a:gd name="T64" fmla="*/ 174 w 358"/>
                <a:gd name="T65" fmla="*/ 0 h 223"/>
                <a:gd name="T66" fmla="*/ 147 w 358"/>
                <a:gd name="T67" fmla="*/ 2 h 223"/>
                <a:gd name="T68" fmla="*/ 121 w 358"/>
                <a:gd name="T69" fmla="*/ 6 h 223"/>
                <a:gd name="T70" fmla="*/ 96 w 358"/>
                <a:gd name="T71" fmla="*/ 13 h 223"/>
                <a:gd name="T72" fmla="*/ 73 w 358"/>
                <a:gd name="T73" fmla="*/ 22 h 223"/>
                <a:gd name="T74" fmla="*/ 52 w 358"/>
                <a:gd name="T75" fmla="*/ 34 h 223"/>
                <a:gd name="T76" fmla="*/ 35 w 358"/>
                <a:gd name="T77" fmla="*/ 47 h 223"/>
                <a:gd name="T78" fmla="*/ 20 w 358"/>
                <a:gd name="T79" fmla="*/ 61 h 223"/>
                <a:gd name="T80" fmla="*/ 10 w 358"/>
                <a:gd name="T81" fmla="*/ 77 h 223"/>
                <a:gd name="T82" fmla="*/ 3 w 358"/>
                <a:gd name="T83" fmla="*/ 94 h 223"/>
                <a:gd name="T84" fmla="*/ 0 w 358"/>
                <a:gd name="T85" fmla="*/ 107 h 223"/>
                <a:gd name="T86" fmla="*/ 0 w 358"/>
                <a:gd name="T87" fmla="*/ 116 h 22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58"/>
                <a:gd name="T133" fmla="*/ 0 h 223"/>
                <a:gd name="T134" fmla="*/ 358 w 358"/>
                <a:gd name="T135" fmla="*/ 223 h 22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58" h="223">
                  <a:moveTo>
                    <a:pt x="0" y="116"/>
                  </a:moveTo>
                  <a:lnTo>
                    <a:pt x="1" y="122"/>
                  </a:lnTo>
                  <a:lnTo>
                    <a:pt x="3" y="129"/>
                  </a:lnTo>
                  <a:lnTo>
                    <a:pt x="6" y="137"/>
                  </a:lnTo>
                  <a:lnTo>
                    <a:pt x="10" y="146"/>
                  </a:lnTo>
                  <a:lnTo>
                    <a:pt x="15" y="154"/>
                  </a:lnTo>
                  <a:lnTo>
                    <a:pt x="20" y="162"/>
                  </a:lnTo>
                  <a:lnTo>
                    <a:pt x="27" y="169"/>
                  </a:lnTo>
                  <a:lnTo>
                    <a:pt x="35" y="176"/>
                  </a:lnTo>
                  <a:lnTo>
                    <a:pt x="43" y="183"/>
                  </a:lnTo>
                  <a:lnTo>
                    <a:pt x="52" y="189"/>
                  </a:lnTo>
                  <a:lnTo>
                    <a:pt x="62" y="195"/>
                  </a:lnTo>
                  <a:lnTo>
                    <a:pt x="73" y="201"/>
                  </a:lnTo>
                  <a:lnTo>
                    <a:pt x="84" y="205"/>
                  </a:lnTo>
                  <a:lnTo>
                    <a:pt x="96" y="210"/>
                  </a:lnTo>
                  <a:lnTo>
                    <a:pt x="108" y="213"/>
                  </a:lnTo>
                  <a:lnTo>
                    <a:pt x="121" y="217"/>
                  </a:lnTo>
                  <a:lnTo>
                    <a:pt x="134" y="219"/>
                  </a:lnTo>
                  <a:lnTo>
                    <a:pt x="147" y="221"/>
                  </a:lnTo>
                  <a:lnTo>
                    <a:pt x="160" y="222"/>
                  </a:lnTo>
                  <a:lnTo>
                    <a:pt x="174" y="223"/>
                  </a:lnTo>
                  <a:lnTo>
                    <a:pt x="187" y="223"/>
                  </a:lnTo>
                  <a:lnTo>
                    <a:pt x="201" y="222"/>
                  </a:lnTo>
                  <a:lnTo>
                    <a:pt x="214" y="221"/>
                  </a:lnTo>
                  <a:lnTo>
                    <a:pt x="227" y="219"/>
                  </a:lnTo>
                  <a:lnTo>
                    <a:pt x="240" y="216"/>
                  </a:lnTo>
                  <a:lnTo>
                    <a:pt x="253" y="213"/>
                  </a:lnTo>
                  <a:lnTo>
                    <a:pt x="265" y="209"/>
                  </a:lnTo>
                  <a:lnTo>
                    <a:pt x="277" y="205"/>
                  </a:lnTo>
                  <a:lnTo>
                    <a:pt x="288" y="200"/>
                  </a:lnTo>
                  <a:lnTo>
                    <a:pt x="298" y="194"/>
                  </a:lnTo>
                  <a:lnTo>
                    <a:pt x="308" y="188"/>
                  </a:lnTo>
                  <a:lnTo>
                    <a:pt x="317" y="182"/>
                  </a:lnTo>
                  <a:lnTo>
                    <a:pt x="325" y="175"/>
                  </a:lnTo>
                  <a:lnTo>
                    <a:pt x="333" y="168"/>
                  </a:lnTo>
                  <a:lnTo>
                    <a:pt x="339" y="160"/>
                  </a:lnTo>
                  <a:lnTo>
                    <a:pt x="345" y="152"/>
                  </a:lnTo>
                  <a:lnTo>
                    <a:pt x="350" y="144"/>
                  </a:lnTo>
                  <a:lnTo>
                    <a:pt x="354" y="136"/>
                  </a:lnTo>
                  <a:lnTo>
                    <a:pt x="355" y="132"/>
                  </a:lnTo>
                  <a:lnTo>
                    <a:pt x="357" y="126"/>
                  </a:lnTo>
                  <a:lnTo>
                    <a:pt x="358" y="121"/>
                  </a:lnTo>
                  <a:lnTo>
                    <a:pt x="358" y="115"/>
                  </a:lnTo>
                  <a:lnTo>
                    <a:pt x="358" y="110"/>
                  </a:lnTo>
                  <a:lnTo>
                    <a:pt x="358" y="106"/>
                  </a:lnTo>
                  <a:lnTo>
                    <a:pt x="358" y="101"/>
                  </a:lnTo>
                  <a:lnTo>
                    <a:pt x="356" y="95"/>
                  </a:lnTo>
                  <a:lnTo>
                    <a:pt x="354" y="87"/>
                  </a:lnTo>
                  <a:lnTo>
                    <a:pt x="350" y="79"/>
                  </a:lnTo>
                  <a:lnTo>
                    <a:pt x="345" y="71"/>
                  </a:lnTo>
                  <a:lnTo>
                    <a:pt x="339" y="63"/>
                  </a:lnTo>
                  <a:lnTo>
                    <a:pt x="333" y="55"/>
                  </a:lnTo>
                  <a:lnTo>
                    <a:pt x="325" y="48"/>
                  </a:lnTo>
                  <a:lnTo>
                    <a:pt x="317" y="41"/>
                  </a:lnTo>
                  <a:lnTo>
                    <a:pt x="308" y="35"/>
                  </a:lnTo>
                  <a:lnTo>
                    <a:pt x="298" y="29"/>
                  </a:lnTo>
                  <a:lnTo>
                    <a:pt x="288" y="23"/>
                  </a:lnTo>
                  <a:lnTo>
                    <a:pt x="277" y="19"/>
                  </a:lnTo>
                  <a:lnTo>
                    <a:pt x="265" y="14"/>
                  </a:lnTo>
                  <a:lnTo>
                    <a:pt x="253" y="10"/>
                  </a:lnTo>
                  <a:lnTo>
                    <a:pt x="240" y="7"/>
                  </a:lnTo>
                  <a:lnTo>
                    <a:pt x="227" y="4"/>
                  </a:lnTo>
                  <a:lnTo>
                    <a:pt x="214" y="2"/>
                  </a:lnTo>
                  <a:lnTo>
                    <a:pt x="201" y="1"/>
                  </a:lnTo>
                  <a:lnTo>
                    <a:pt x="187" y="0"/>
                  </a:lnTo>
                  <a:lnTo>
                    <a:pt x="174" y="0"/>
                  </a:lnTo>
                  <a:lnTo>
                    <a:pt x="160" y="1"/>
                  </a:lnTo>
                  <a:lnTo>
                    <a:pt x="147" y="2"/>
                  </a:lnTo>
                  <a:lnTo>
                    <a:pt x="134" y="4"/>
                  </a:lnTo>
                  <a:lnTo>
                    <a:pt x="121" y="6"/>
                  </a:lnTo>
                  <a:lnTo>
                    <a:pt x="108" y="9"/>
                  </a:lnTo>
                  <a:lnTo>
                    <a:pt x="96" y="13"/>
                  </a:lnTo>
                  <a:lnTo>
                    <a:pt x="84" y="17"/>
                  </a:lnTo>
                  <a:lnTo>
                    <a:pt x="73" y="22"/>
                  </a:lnTo>
                  <a:lnTo>
                    <a:pt x="62" y="28"/>
                  </a:lnTo>
                  <a:lnTo>
                    <a:pt x="52" y="34"/>
                  </a:lnTo>
                  <a:lnTo>
                    <a:pt x="43" y="40"/>
                  </a:lnTo>
                  <a:lnTo>
                    <a:pt x="35" y="47"/>
                  </a:lnTo>
                  <a:lnTo>
                    <a:pt x="27" y="54"/>
                  </a:lnTo>
                  <a:lnTo>
                    <a:pt x="20" y="61"/>
                  </a:lnTo>
                  <a:lnTo>
                    <a:pt x="15" y="69"/>
                  </a:lnTo>
                  <a:lnTo>
                    <a:pt x="10" y="77"/>
                  </a:lnTo>
                  <a:lnTo>
                    <a:pt x="6" y="85"/>
                  </a:lnTo>
                  <a:lnTo>
                    <a:pt x="3" y="94"/>
                  </a:lnTo>
                  <a:lnTo>
                    <a:pt x="1" y="101"/>
                  </a:lnTo>
                  <a:lnTo>
                    <a:pt x="0" y="107"/>
                  </a:lnTo>
                  <a:lnTo>
                    <a:pt x="0" y="111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FF5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65" name="Freeform 116"/>
            <p:cNvSpPr>
              <a:spLocks/>
            </p:cNvSpPr>
            <p:nvPr/>
          </p:nvSpPr>
          <p:spPr bwMode="auto">
            <a:xfrm>
              <a:off x="2592" y="932"/>
              <a:ext cx="358" cy="362"/>
            </a:xfrm>
            <a:custGeom>
              <a:avLst/>
              <a:gdLst>
                <a:gd name="T0" fmla="*/ 353 w 358"/>
                <a:gd name="T1" fmla="*/ 14 h 362"/>
                <a:gd name="T2" fmla="*/ 343 w 358"/>
                <a:gd name="T3" fmla="*/ 30 h 362"/>
                <a:gd name="T4" fmla="*/ 329 w 358"/>
                <a:gd name="T5" fmla="*/ 45 h 362"/>
                <a:gd name="T6" fmla="*/ 312 w 358"/>
                <a:gd name="T7" fmla="*/ 59 h 362"/>
                <a:gd name="T8" fmla="*/ 292 w 358"/>
                <a:gd name="T9" fmla="*/ 71 h 362"/>
                <a:gd name="T10" fmla="*/ 269 w 358"/>
                <a:gd name="T11" fmla="*/ 80 h 362"/>
                <a:gd name="T12" fmla="*/ 245 w 358"/>
                <a:gd name="T13" fmla="*/ 88 h 362"/>
                <a:gd name="T14" fmla="*/ 219 w 358"/>
                <a:gd name="T15" fmla="*/ 93 h 362"/>
                <a:gd name="T16" fmla="*/ 192 w 358"/>
                <a:gd name="T17" fmla="*/ 95 h 362"/>
                <a:gd name="T18" fmla="*/ 165 w 358"/>
                <a:gd name="T19" fmla="*/ 95 h 362"/>
                <a:gd name="T20" fmla="*/ 138 w 358"/>
                <a:gd name="T21" fmla="*/ 93 h 362"/>
                <a:gd name="T22" fmla="*/ 112 w 358"/>
                <a:gd name="T23" fmla="*/ 87 h 362"/>
                <a:gd name="T24" fmla="*/ 87 w 358"/>
                <a:gd name="T25" fmla="*/ 80 h 362"/>
                <a:gd name="T26" fmla="*/ 65 w 358"/>
                <a:gd name="T27" fmla="*/ 70 h 362"/>
                <a:gd name="T28" fmla="*/ 45 w 358"/>
                <a:gd name="T29" fmla="*/ 58 h 362"/>
                <a:gd name="T30" fmla="*/ 28 w 358"/>
                <a:gd name="T31" fmla="*/ 44 h 362"/>
                <a:gd name="T32" fmla="*/ 15 w 358"/>
                <a:gd name="T33" fmla="*/ 29 h 362"/>
                <a:gd name="T34" fmla="*/ 5 w 358"/>
                <a:gd name="T35" fmla="*/ 13 h 362"/>
                <a:gd name="T36" fmla="*/ 0 w 358"/>
                <a:gd name="T37" fmla="*/ 0 h 362"/>
                <a:gd name="T38" fmla="*/ 0 w 358"/>
                <a:gd name="T39" fmla="*/ 257 h 362"/>
                <a:gd name="T40" fmla="*/ 2 w 358"/>
                <a:gd name="T41" fmla="*/ 267 h 362"/>
                <a:gd name="T42" fmla="*/ 6 w 358"/>
                <a:gd name="T43" fmla="*/ 277 h 362"/>
                <a:gd name="T44" fmla="*/ 15 w 358"/>
                <a:gd name="T45" fmla="*/ 293 h 362"/>
                <a:gd name="T46" fmla="*/ 27 w 358"/>
                <a:gd name="T47" fmla="*/ 309 h 362"/>
                <a:gd name="T48" fmla="*/ 43 w 358"/>
                <a:gd name="T49" fmla="*/ 323 h 362"/>
                <a:gd name="T50" fmla="*/ 62 w 358"/>
                <a:gd name="T51" fmla="*/ 335 h 362"/>
                <a:gd name="T52" fmla="*/ 84 w 358"/>
                <a:gd name="T53" fmla="*/ 345 h 362"/>
                <a:gd name="T54" fmla="*/ 108 w 358"/>
                <a:gd name="T55" fmla="*/ 353 h 362"/>
                <a:gd name="T56" fmla="*/ 134 w 358"/>
                <a:gd name="T57" fmla="*/ 359 h 362"/>
                <a:gd name="T58" fmla="*/ 160 w 358"/>
                <a:gd name="T59" fmla="*/ 362 h 362"/>
                <a:gd name="T60" fmla="*/ 187 w 358"/>
                <a:gd name="T61" fmla="*/ 362 h 362"/>
                <a:gd name="T62" fmla="*/ 214 w 358"/>
                <a:gd name="T63" fmla="*/ 360 h 362"/>
                <a:gd name="T64" fmla="*/ 240 w 358"/>
                <a:gd name="T65" fmla="*/ 356 h 362"/>
                <a:gd name="T66" fmla="*/ 265 w 358"/>
                <a:gd name="T67" fmla="*/ 348 h 362"/>
                <a:gd name="T68" fmla="*/ 288 w 358"/>
                <a:gd name="T69" fmla="*/ 339 h 362"/>
                <a:gd name="T70" fmla="*/ 308 w 358"/>
                <a:gd name="T71" fmla="*/ 328 h 362"/>
                <a:gd name="T72" fmla="*/ 325 w 358"/>
                <a:gd name="T73" fmla="*/ 315 h 362"/>
                <a:gd name="T74" fmla="*/ 339 w 358"/>
                <a:gd name="T75" fmla="*/ 300 h 362"/>
                <a:gd name="T76" fmla="*/ 350 w 358"/>
                <a:gd name="T77" fmla="*/ 284 h 362"/>
                <a:gd name="T78" fmla="*/ 356 w 358"/>
                <a:gd name="T79" fmla="*/ 268 h 362"/>
                <a:gd name="T80" fmla="*/ 358 w 358"/>
                <a:gd name="T81" fmla="*/ 258 h 362"/>
                <a:gd name="T82" fmla="*/ 358 w 358"/>
                <a:gd name="T83" fmla="*/ 1 h 36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58"/>
                <a:gd name="T127" fmla="*/ 0 h 362"/>
                <a:gd name="T128" fmla="*/ 358 w 358"/>
                <a:gd name="T129" fmla="*/ 362 h 36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58" h="362">
                  <a:moveTo>
                    <a:pt x="357" y="6"/>
                  </a:moveTo>
                  <a:lnTo>
                    <a:pt x="353" y="14"/>
                  </a:lnTo>
                  <a:lnTo>
                    <a:pt x="349" y="22"/>
                  </a:lnTo>
                  <a:lnTo>
                    <a:pt x="343" y="30"/>
                  </a:lnTo>
                  <a:lnTo>
                    <a:pt x="337" y="38"/>
                  </a:lnTo>
                  <a:lnTo>
                    <a:pt x="329" y="45"/>
                  </a:lnTo>
                  <a:lnTo>
                    <a:pt x="321" y="52"/>
                  </a:lnTo>
                  <a:lnTo>
                    <a:pt x="312" y="59"/>
                  </a:lnTo>
                  <a:lnTo>
                    <a:pt x="302" y="65"/>
                  </a:lnTo>
                  <a:lnTo>
                    <a:pt x="292" y="71"/>
                  </a:lnTo>
                  <a:lnTo>
                    <a:pt x="281" y="76"/>
                  </a:lnTo>
                  <a:lnTo>
                    <a:pt x="269" y="80"/>
                  </a:lnTo>
                  <a:lnTo>
                    <a:pt x="257" y="84"/>
                  </a:lnTo>
                  <a:lnTo>
                    <a:pt x="245" y="88"/>
                  </a:lnTo>
                  <a:lnTo>
                    <a:pt x="232" y="91"/>
                  </a:lnTo>
                  <a:lnTo>
                    <a:pt x="219" y="93"/>
                  </a:lnTo>
                  <a:lnTo>
                    <a:pt x="205" y="94"/>
                  </a:lnTo>
                  <a:lnTo>
                    <a:pt x="192" y="95"/>
                  </a:lnTo>
                  <a:lnTo>
                    <a:pt x="178" y="96"/>
                  </a:lnTo>
                  <a:lnTo>
                    <a:pt x="165" y="95"/>
                  </a:lnTo>
                  <a:lnTo>
                    <a:pt x="151" y="94"/>
                  </a:lnTo>
                  <a:lnTo>
                    <a:pt x="138" y="93"/>
                  </a:lnTo>
                  <a:lnTo>
                    <a:pt x="125" y="90"/>
                  </a:lnTo>
                  <a:lnTo>
                    <a:pt x="112" y="87"/>
                  </a:lnTo>
                  <a:lnTo>
                    <a:pt x="99" y="84"/>
                  </a:lnTo>
                  <a:lnTo>
                    <a:pt x="87" y="80"/>
                  </a:lnTo>
                  <a:lnTo>
                    <a:pt x="76" y="75"/>
                  </a:lnTo>
                  <a:lnTo>
                    <a:pt x="65" y="70"/>
                  </a:lnTo>
                  <a:lnTo>
                    <a:pt x="55" y="64"/>
                  </a:lnTo>
                  <a:lnTo>
                    <a:pt x="45" y="58"/>
                  </a:lnTo>
                  <a:lnTo>
                    <a:pt x="36" y="51"/>
                  </a:lnTo>
                  <a:lnTo>
                    <a:pt x="28" y="44"/>
                  </a:lnTo>
                  <a:lnTo>
                    <a:pt x="21" y="37"/>
                  </a:lnTo>
                  <a:lnTo>
                    <a:pt x="15" y="29"/>
                  </a:lnTo>
                  <a:lnTo>
                    <a:pt x="9" y="21"/>
                  </a:lnTo>
                  <a:lnTo>
                    <a:pt x="5" y="13"/>
                  </a:lnTo>
                  <a:lnTo>
                    <a:pt x="1" y="4"/>
                  </a:lnTo>
                  <a:lnTo>
                    <a:pt x="0" y="0"/>
                  </a:lnTo>
                  <a:lnTo>
                    <a:pt x="0" y="253"/>
                  </a:lnTo>
                  <a:lnTo>
                    <a:pt x="0" y="257"/>
                  </a:lnTo>
                  <a:lnTo>
                    <a:pt x="1" y="262"/>
                  </a:lnTo>
                  <a:lnTo>
                    <a:pt x="2" y="267"/>
                  </a:lnTo>
                  <a:lnTo>
                    <a:pt x="4" y="271"/>
                  </a:lnTo>
                  <a:lnTo>
                    <a:pt x="6" y="277"/>
                  </a:lnTo>
                  <a:lnTo>
                    <a:pt x="10" y="285"/>
                  </a:lnTo>
                  <a:lnTo>
                    <a:pt x="15" y="293"/>
                  </a:lnTo>
                  <a:lnTo>
                    <a:pt x="20" y="301"/>
                  </a:lnTo>
                  <a:lnTo>
                    <a:pt x="27" y="309"/>
                  </a:lnTo>
                  <a:lnTo>
                    <a:pt x="35" y="316"/>
                  </a:lnTo>
                  <a:lnTo>
                    <a:pt x="43" y="323"/>
                  </a:lnTo>
                  <a:lnTo>
                    <a:pt x="52" y="329"/>
                  </a:lnTo>
                  <a:lnTo>
                    <a:pt x="62" y="335"/>
                  </a:lnTo>
                  <a:lnTo>
                    <a:pt x="73" y="340"/>
                  </a:lnTo>
                  <a:lnTo>
                    <a:pt x="84" y="345"/>
                  </a:lnTo>
                  <a:lnTo>
                    <a:pt x="96" y="349"/>
                  </a:lnTo>
                  <a:lnTo>
                    <a:pt x="108" y="353"/>
                  </a:lnTo>
                  <a:lnTo>
                    <a:pt x="121" y="356"/>
                  </a:lnTo>
                  <a:lnTo>
                    <a:pt x="134" y="359"/>
                  </a:lnTo>
                  <a:lnTo>
                    <a:pt x="147" y="360"/>
                  </a:lnTo>
                  <a:lnTo>
                    <a:pt x="160" y="362"/>
                  </a:lnTo>
                  <a:lnTo>
                    <a:pt x="174" y="362"/>
                  </a:lnTo>
                  <a:lnTo>
                    <a:pt x="187" y="362"/>
                  </a:lnTo>
                  <a:lnTo>
                    <a:pt x="201" y="362"/>
                  </a:lnTo>
                  <a:lnTo>
                    <a:pt x="214" y="360"/>
                  </a:lnTo>
                  <a:lnTo>
                    <a:pt x="227" y="358"/>
                  </a:lnTo>
                  <a:lnTo>
                    <a:pt x="240" y="356"/>
                  </a:lnTo>
                  <a:lnTo>
                    <a:pt x="253" y="352"/>
                  </a:lnTo>
                  <a:lnTo>
                    <a:pt x="265" y="348"/>
                  </a:lnTo>
                  <a:lnTo>
                    <a:pt x="277" y="344"/>
                  </a:lnTo>
                  <a:lnTo>
                    <a:pt x="288" y="339"/>
                  </a:lnTo>
                  <a:lnTo>
                    <a:pt x="298" y="334"/>
                  </a:lnTo>
                  <a:lnTo>
                    <a:pt x="308" y="328"/>
                  </a:lnTo>
                  <a:lnTo>
                    <a:pt x="317" y="321"/>
                  </a:lnTo>
                  <a:lnTo>
                    <a:pt x="325" y="315"/>
                  </a:lnTo>
                  <a:lnTo>
                    <a:pt x="333" y="308"/>
                  </a:lnTo>
                  <a:lnTo>
                    <a:pt x="339" y="300"/>
                  </a:lnTo>
                  <a:lnTo>
                    <a:pt x="345" y="292"/>
                  </a:lnTo>
                  <a:lnTo>
                    <a:pt x="350" y="284"/>
                  </a:lnTo>
                  <a:lnTo>
                    <a:pt x="354" y="276"/>
                  </a:lnTo>
                  <a:lnTo>
                    <a:pt x="356" y="268"/>
                  </a:lnTo>
                  <a:lnTo>
                    <a:pt x="358" y="261"/>
                  </a:lnTo>
                  <a:lnTo>
                    <a:pt x="358" y="258"/>
                  </a:lnTo>
                  <a:lnTo>
                    <a:pt x="358" y="255"/>
                  </a:lnTo>
                  <a:lnTo>
                    <a:pt x="358" y="1"/>
                  </a:lnTo>
                  <a:lnTo>
                    <a:pt x="357" y="6"/>
                  </a:lnTo>
                  <a:close/>
                </a:path>
              </a:pathLst>
            </a:custGeom>
            <a:solidFill>
              <a:srgbClr val="FF5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5160" name="Line 117"/>
          <p:cNvSpPr>
            <a:spLocks noChangeShapeType="1"/>
          </p:cNvSpPr>
          <p:nvPr/>
        </p:nvSpPr>
        <p:spPr bwMode="auto">
          <a:xfrm flipH="1">
            <a:off x="6816725" y="5197475"/>
            <a:ext cx="1588" cy="30003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AF1AE5-3D11-452C-8BDE-F0C8B4BA6A94}" type="slidenum">
              <a:rPr lang="en-US"/>
              <a:pPr>
                <a:defRPr/>
              </a:pPr>
              <a:t>37</a:t>
            </a:fld>
            <a:endParaRPr lang="en-US" sz="2000" b="1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Control System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Control System Tasks</a:t>
            </a:r>
          </a:p>
          <a:p>
            <a:pPr lvl="1"/>
            <a:r>
              <a:rPr lang="en-US" smtClean="0"/>
              <a:t>Configuration </a:t>
            </a:r>
          </a:p>
          <a:p>
            <a:pPr lvl="2"/>
            <a:r>
              <a:rPr lang="en-US" smtClean="0"/>
              <a:t>Loading of parameters </a:t>
            </a:r>
            <a:br>
              <a:rPr lang="en-US" smtClean="0"/>
            </a:br>
            <a:r>
              <a:rPr lang="en-US" smtClean="0"/>
              <a:t>(according to RUN type)</a:t>
            </a:r>
          </a:p>
          <a:p>
            <a:pPr lvl="2"/>
            <a:r>
              <a:rPr lang="en-US" smtClean="0"/>
              <a:t>Enabling/disabling parts of the experiment</a:t>
            </a:r>
          </a:p>
          <a:p>
            <a:pPr lvl="1"/>
            <a:r>
              <a:rPr lang="en-US" smtClean="0"/>
              <a:t>Partitioning</a:t>
            </a:r>
          </a:p>
          <a:p>
            <a:pPr lvl="2"/>
            <a:r>
              <a:rPr lang="en-US" smtClean="0"/>
              <a:t>Ability to run parts of the experiment in stand-alone mode simultaneously</a:t>
            </a:r>
          </a:p>
          <a:p>
            <a:pPr lvl="1"/>
            <a:r>
              <a:rPr lang="en-US" smtClean="0"/>
              <a:t>Monitoring, Error Reporting &amp; Recovery</a:t>
            </a:r>
          </a:p>
          <a:p>
            <a:pPr lvl="2"/>
            <a:r>
              <a:rPr lang="en-US" smtClean="0"/>
              <a:t>Detect and recover problems as fast as possible </a:t>
            </a:r>
          </a:p>
          <a:p>
            <a:pPr lvl="1"/>
            <a:r>
              <a:rPr lang="en-US" smtClean="0"/>
              <a:t>User Interfacing</a:t>
            </a:r>
          </a:p>
        </p:txBody>
      </p:sp>
      <p:pic>
        <p:nvPicPr>
          <p:cNvPr id="3994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700" y="1169988"/>
            <a:ext cx="37973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5738813" y="1241425"/>
            <a:ext cx="1076325" cy="1882775"/>
            <a:chOff x="5739524" y="1240789"/>
            <a:chExt cx="1076175" cy="1883318"/>
          </a:xfrm>
        </p:grpSpPr>
        <p:sp>
          <p:nvSpPr>
            <p:cNvPr id="39943" name="Oval 48"/>
            <p:cNvSpPr>
              <a:spLocks noChangeArrowheads="1"/>
            </p:cNvSpPr>
            <p:nvPr/>
          </p:nvSpPr>
          <p:spPr bwMode="auto">
            <a:xfrm>
              <a:off x="6197819" y="2474919"/>
              <a:ext cx="65471" cy="649188"/>
            </a:xfrm>
            <a:prstGeom prst="ellipse">
              <a:avLst/>
            </a:prstGeom>
            <a:solidFill>
              <a:srgbClr val="808080">
                <a:alpha val="27058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9944" name="Oval 49"/>
            <p:cNvSpPr>
              <a:spLocks noChangeArrowheads="1"/>
            </p:cNvSpPr>
            <p:nvPr/>
          </p:nvSpPr>
          <p:spPr bwMode="auto">
            <a:xfrm>
              <a:off x="6263290" y="1406923"/>
              <a:ext cx="141853" cy="649188"/>
            </a:xfrm>
            <a:prstGeom prst="ellipse">
              <a:avLst/>
            </a:prstGeom>
            <a:solidFill>
              <a:srgbClr val="808080">
                <a:alpha val="27058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9945" name="Oval 50"/>
            <p:cNvSpPr>
              <a:spLocks noChangeArrowheads="1"/>
            </p:cNvSpPr>
            <p:nvPr/>
          </p:nvSpPr>
          <p:spPr bwMode="auto">
            <a:xfrm>
              <a:off x="5739524" y="2433979"/>
              <a:ext cx="141853" cy="649188"/>
            </a:xfrm>
            <a:prstGeom prst="ellipse">
              <a:avLst/>
            </a:prstGeom>
            <a:solidFill>
              <a:srgbClr val="808080">
                <a:alpha val="27058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9946" name="Oval 51"/>
            <p:cNvSpPr>
              <a:spLocks noChangeArrowheads="1"/>
            </p:cNvSpPr>
            <p:nvPr/>
          </p:nvSpPr>
          <p:spPr bwMode="auto">
            <a:xfrm>
              <a:off x="6525172" y="1240789"/>
              <a:ext cx="290527" cy="649188"/>
            </a:xfrm>
            <a:prstGeom prst="ellipse">
              <a:avLst/>
            </a:prstGeom>
            <a:solidFill>
              <a:srgbClr val="808080">
                <a:alpha val="27058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9947" name="Oval 53"/>
            <p:cNvSpPr>
              <a:spLocks noChangeArrowheads="1"/>
            </p:cNvSpPr>
            <p:nvPr/>
          </p:nvSpPr>
          <p:spPr bwMode="auto">
            <a:xfrm>
              <a:off x="6459702" y="2383544"/>
              <a:ext cx="327353" cy="649188"/>
            </a:xfrm>
            <a:prstGeom prst="ellipse">
              <a:avLst/>
            </a:prstGeom>
            <a:solidFill>
              <a:srgbClr val="808080">
                <a:alpha val="27058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A77161-FE53-4B12-A631-E0A5396C01B3}" type="slidenum">
              <a:rPr lang="en-US"/>
              <a:pPr>
                <a:defRPr/>
              </a:pPr>
              <a:t>38</a:t>
            </a:fld>
            <a:endParaRPr lang="en-US" sz="2000" b="1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LHC Control Systems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Based on Commercial SCADA Systems </a:t>
            </a:r>
            <a:r>
              <a:rPr lang="en-US" sz="2400" smtClean="0"/>
              <a:t>(Supervisory Control and Data Acquisition)</a:t>
            </a:r>
          </a:p>
          <a:p>
            <a:pPr lvl="1"/>
            <a:r>
              <a:rPr lang="en-US" smtClean="0"/>
              <a:t>Commonly used for:</a:t>
            </a:r>
          </a:p>
          <a:p>
            <a:pPr lvl="2"/>
            <a:r>
              <a:rPr lang="en-US" smtClean="0"/>
              <a:t>Industrial Automation</a:t>
            </a:r>
          </a:p>
          <a:p>
            <a:pPr lvl="2"/>
            <a:r>
              <a:rPr lang="en-US" smtClean="0"/>
              <a:t>Control of Power Plants, etc.</a:t>
            </a:r>
          </a:p>
          <a:p>
            <a:pPr lvl="1"/>
            <a:r>
              <a:rPr lang="en-US" smtClean="0"/>
              <a:t>Providing:</a:t>
            </a:r>
          </a:p>
          <a:p>
            <a:pPr lvl="2"/>
            <a:r>
              <a:rPr lang="en-US" smtClean="0"/>
              <a:t>Configuration Database and Tools</a:t>
            </a:r>
          </a:p>
          <a:p>
            <a:pPr lvl="2"/>
            <a:r>
              <a:rPr lang="en-US" smtClean="0"/>
              <a:t>Run-time and Archiving of Monitoring Data including display and trending Tools.</a:t>
            </a:r>
          </a:p>
          <a:p>
            <a:pPr lvl="2"/>
            <a:r>
              <a:rPr lang="en-US" smtClean="0"/>
              <a:t>Alarm definition and reporting tools</a:t>
            </a:r>
          </a:p>
          <a:p>
            <a:pPr lvl="2"/>
            <a:r>
              <a:rPr lang="en-US" smtClean="0"/>
              <a:t>User Interface design tools</a:t>
            </a:r>
          </a:p>
        </p:txBody>
      </p:sp>
      <p:pic>
        <p:nvPicPr>
          <p:cNvPr id="40965" name="Picture 4" descr="b_wasser_k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286000"/>
            <a:ext cx="1752600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5" descr="b_benckiser_k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819400"/>
            <a:ext cx="1752600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7" name="Picture 6" descr="b_excel_k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819400"/>
            <a:ext cx="17526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8" name="Picture 7" descr="b_trend_k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429000"/>
            <a:ext cx="1295400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0EDADF-1DBF-4D00-899F-1B242A7FC26B}" type="slidenum">
              <a:rPr lang="en-US"/>
              <a:pPr>
                <a:defRPr/>
              </a:pPr>
              <a:t>39</a:t>
            </a:fld>
            <a:endParaRPr lang="en-US" sz="2000" b="1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Control Automation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Experiment runs 24/24 7/7</a:t>
            </a:r>
          </a:p>
          <a:p>
            <a:pPr>
              <a:lnSpc>
                <a:spcPct val="90000"/>
              </a:lnSpc>
            </a:pPr>
            <a:r>
              <a:rPr lang="en-US" smtClean="0"/>
              <a:t>Only 2 (non-expert) operators</a:t>
            </a:r>
          </a:p>
          <a:p>
            <a:pPr>
              <a:lnSpc>
                <a:spcPct val="90000"/>
              </a:lnSpc>
            </a:pPr>
            <a:r>
              <a:rPr lang="en-US" smtClean="0"/>
              <a:t>Automation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Avoids human mistakes and speeds up standard procedures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What can be automated</a:t>
            </a:r>
          </a:p>
          <a:p>
            <a:pPr lvl="2">
              <a:lnSpc>
                <a:spcPct val="90000"/>
              </a:lnSpc>
            </a:pPr>
            <a:r>
              <a:rPr lang="en-US" smtClean="0"/>
              <a:t>Standard Procedures (Start of fill, End of fill)</a:t>
            </a:r>
          </a:p>
          <a:p>
            <a:pPr lvl="2">
              <a:lnSpc>
                <a:spcPct val="90000"/>
              </a:lnSpc>
            </a:pPr>
            <a:r>
              <a:rPr lang="en-US" smtClean="0"/>
              <a:t>Detection and Recovery from (known) error situations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How</a:t>
            </a:r>
          </a:p>
          <a:p>
            <a:pPr lvl="2">
              <a:lnSpc>
                <a:spcPct val="90000"/>
              </a:lnSpc>
            </a:pPr>
            <a:r>
              <a:rPr lang="en-US" smtClean="0"/>
              <a:t>Finite State Machine tools</a:t>
            </a:r>
          </a:p>
          <a:p>
            <a:pPr lvl="2">
              <a:lnSpc>
                <a:spcPct val="90000"/>
              </a:lnSpc>
            </a:pPr>
            <a:r>
              <a:rPr lang="en-US" smtClean="0"/>
              <a:t>Expert System Type Tools (automated rules)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799F44-15D6-402A-AA8A-09645846BCD6}" type="slidenum">
              <a:rPr lang="en-US"/>
              <a:pPr>
                <a:defRPr/>
              </a:pPr>
              <a:t>4</a:t>
            </a:fld>
            <a:endParaRPr lang="en-US" sz="2000" b="1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mtClean="0"/>
              <a:t>LEP &amp; LHC in Numbers</a:t>
            </a:r>
          </a:p>
        </p:txBody>
      </p:sp>
      <p:graphicFrame>
        <p:nvGraphicFramePr>
          <p:cNvPr id="2050" name="Object 3"/>
          <p:cNvGraphicFramePr>
            <a:graphicFrameLocks/>
          </p:cNvGraphicFramePr>
          <p:nvPr/>
        </p:nvGraphicFramePr>
        <p:xfrm>
          <a:off x="444500" y="1219200"/>
          <a:ext cx="8064500" cy="525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Document" r:id="rId4" imgW="8411956" imgH="5475005" progId="Word.Document.8">
                  <p:embed/>
                </p:oleObj>
              </mc:Choice>
              <mc:Fallback>
                <p:oleObj name="Document" r:id="rId4" imgW="8411956" imgH="5475005" progId="Word.Document.8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5818" b="6081"/>
                      <a:stretch>
                        <a:fillRect/>
                      </a:stretch>
                    </p:blipFill>
                    <p:spPr bwMode="auto">
                      <a:xfrm>
                        <a:off x="444500" y="1219200"/>
                        <a:ext cx="8064500" cy="525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F2A268-621D-422B-9387-3D6FEDB86474}" type="slidenum">
              <a:rPr lang="en-US"/>
              <a:pPr>
                <a:defRPr/>
              </a:pPr>
              <a:t>40</a:t>
            </a:fld>
            <a:endParaRPr lang="en-US" sz="2000" b="1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Monitoring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Two types of Monitoring</a:t>
            </a:r>
          </a:p>
          <a:p>
            <a:pPr lvl="1"/>
            <a:r>
              <a:rPr lang="en-US" smtClean="0"/>
              <a:t>Monitor Experiment’s Behaviour</a:t>
            </a:r>
          </a:p>
          <a:p>
            <a:pPr lvl="2"/>
            <a:r>
              <a:rPr lang="en-US" smtClean="0"/>
              <a:t>Automation tools whenever possible</a:t>
            </a:r>
          </a:p>
          <a:p>
            <a:pPr lvl="2"/>
            <a:r>
              <a:rPr lang="en-US" smtClean="0"/>
              <a:t>Good (homogeneous) User Interface</a:t>
            </a:r>
          </a:p>
          <a:p>
            <a:pPr lvl="1"/>
            <a:r>
              <a:rPr lang="en-US" smtClean="0"/>
              <a:t>Monitor the quality of the data</a:t>
            </a:r>
          </a:p>
          <a:p>
            <a:pPr lvl="2"/>
            <a:r>
              <a:rPr lang="en-US" smtClean="0"/>
              <a:t>Automatic histogram production and analysis</a:t>
            </a:r>
          </a:p>
          <a:p>
            <a:pPr lvl="2"/>
            <a:r>
              <a:rPr lang="en-US" smtClean="0"/>
              <a:t>User Interfaced histogram analysis</a:t>
            </a:r>
          </a:p>
          <a:p>
            <a:pPr lvl="2"/>
            <a:r>
              <a:rPr lang="en-US" smtClean="0"/>
              <a:t>Event displays (raw data)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02DB1-5281-40B8-8397-875BB8B7190B}" type="slidenum">
              <a:rPr lang="en-US"/>
              <a:pPr>
                <a:defRPr/>
              </a:pPr>
              <a:t>41</a:t>
            </a:fld>
            <a:endParaRPr lang="en-US" sz="2000" b="1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LHCb Run Control</a:t>
            </a:r>
          </a:p>
        </p:txBody>
      </p:sp>
      <p:sp>
        <p:nvSpPr>
          <p:cNvPr id="44036" name="Rectangle 5"/>
          <p:cNvSpPr>
            <a:spLocks noChangeArrowheads="1"/>
          </p:cNvSpPr>
          <p:nvPr/>
        </p:nvSpPr>
        <p:spPr bwMode="auto">
          <a:xfrm>
            <a:off x="5181600" y="1066800"/>
            <a:ext cx="3657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lvl="1" indent="-28575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❙"/>
            </a:pPr>
            <a:r>
              <a:rPr lang="en-US" sz="2800"/>
              <a:t>Homogeneous control of all parts of the experiment</a:t>
            </a:r>
          </a:p>
          <a:p>
            <a:pPr marL="742950" lvl="1" indent="-28575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❙"/>
            </a:pPr>
            <a:r>
              <a:rPr lang="en-US" sz="2800"/>
              <a:t>Stand alone operation (partitioning)</a:t>
            </a:r>
          </a:p>
          <a:p>
            <a:pPr marL="742950" lvl="1" indent="-28575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❙"/>
            </a:pPr>
            <a:r>
              <a:rPr lang="en-US" sz="2800"/>
              <a:t>Full Automation (Auto Pilot)</a:t>
            </a:r>
          </a:p>
          <a:p>
            <a:pPr marL="742950" lvl="1" indent="-28575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None/>
            </a:pPr>
            <a:endParaRPr lang="en-US" sz="2800"/>
          </a:p>
        </p:txBody>
      </p:sp>
      <p:pic>
        <p:nvPicPr>
          <p:cNvPr id="44037" name="Picture 6" descr="RunControl_PHYSICSGree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014413"/>
            <a:ext cx="5338763" cy="561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FD4EA9-E258-4FCA-96D4-0F741A99F525}" type="slidenum">
              <a:rPr lang="en-US"/>
              <a:pPr>
                <a:defRPr/>
              </a:pPr>
              <a:t>42</a:t>
            </a:fld>
            <a:endParaRPr lang="en-US" sz="2000" b="1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LHCb Big Brother</a:t>
            </a:r>
          </a:p>
        </p:txBody>
      </p:sp>
      <p:sp>
        <p:nvSpPr>
          <p:cNvPr id="45060" name="Rectangle 5"/>
          <p:cNvSpPr>
            <a:spLocks noChangeArrowheads="1"/>
          </p:cNvSpPr>
          <p:nvPr/>
        </p:nvSpPr>
        <p:spPr bwMode="auto">
          <a:xfrm>
            <a:off x="6684963" y="1066800"/>
            <a:ext cx="2154237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lvl="1" indent="-28575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❙"/>
            </a:pPr>
            <a:r>
              <a:rPr lang="en-US" sz="2800"/>
              <a:t>DCS</a:t>
            </a:r>
          </a:p>
          <a:p>
            <a:pPr marL="742950" lvl="1" indent="-28575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❙"/>
            </a:pPr>
            <a:r>
              <a:rPr lang="en-US" sz="2800"/>
              <a:t>Overall</a:t>
            </a:r>
            <a:br>
              <a:rPr lang="en-US" sz="2800"/>
            </a:br>
            <a:r>
              <a:rPr lang="en-US" sz="2800"/>
              <a:t>Control</a:t>
            </a:r>
            <a:br>
              <a:rPr lang="en-US" sz="2800"/>
            </a:br>
            <a:endParaRPr lang="en-US" sz="2800"/>
          </a:p>
          <a:p>
            <a:pPr marL="742950" lvl="1" indent="-28575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None/>
            </a:pPr>
            <a:endParaRPr lang="en-US" sz="2800"/>
          </a:p>
        </p:txBody>
      </p:sp>
      <p:pic>
        <p:nvPicPr>
          <p:cNvPr id="45061" name="Picture 7" descr="BigBrother_PHYSIC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085850"/>
            <a:ext cx="6950075" cy="541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BCDF4B-D21C-461C-B3BD-83A38C8DFA2A}" type="slidenum">
              <a:rPr lang="en-US"/>
              <a:pPr>
                <a:defRPr/>
              </a:pPr>
              <a:t>43</a:t>
            </a:fld>
            <a:endParaRPr lang="en-US" sz="2000" b="1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LHCb Histogram Presenter</a:t>
            </a:r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068388"/>
            <a:ext cx="7010400" cy="533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5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553200" y="990600"/>
            <a:ext cx="2590800" cy="4800600"/>
          </a:xfrm>
          <a:noFill/>
        </p:spPr>
        <p:txBody>
          <a:bodyPr/>
          <a:lstStyle/>
          <a:p>
            <a:pPr lvl="1"/>
            <a:r>
              <a:rPr lang="en-US" sz="2400" smtClean="0"/>
              <a:t>Monitor the quality of the data being acquired</a:t>
            </a:r>
          </a:p>
          <a:p>
            <a:pPr lvl="1"/>
            <a:r>
              <a:rPr lang="en-US" sz="2400" smtClean="0"/>
              <a:t>Compare with reference</a:t>
            </a:r>
          </a:p>
          <a:p>
            <a:pPr lvl="1"/>
            <a:r>
              <a:rPr lang="en-US" sz="2400" smtClean="0"/>
              <a:t>Automatic analyses</a:t>
            </a:r>
          </a:p>
          <a:p>
            <a:endParaRPr lang="en-US" sz="2800" smtClean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63A93F-A283-4FA5-8703-3A89C4D4CFA1}" type="slidenum">
              <a:rPr lang="en-US"/>
              <a:pPr>
                <a:defRPr/>
              </a:pPr>
              <a:t>44</a:t>
            </a:fld>
            <a:endParaRPr lang="en-US" sz="2000" b="1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LHCb Online Event Display</a:t>
            </a:r>
          </a:p>
        </p:txBody>
      </p:sp>
      <p:pic>
        <p:nvPicPr>
          <p:cNvPr id="47108" name="Picture 6" descr="Panorami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858"/>
          <a:stretch>
            <a:fillRect/>
          </a:stretch>
        </p:blipFill>
        <p:spPr bwMode="auto">
          <a:xfrm>
            <a:off x="347663" y="1047750"/>
            <a:ext cx="8491537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8" descr="OED_LHCb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363" y="1508125"/>
            <a:ext cx="6426200" cy="474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42ECBB-0580-4AD1-8F3C-D9FA9062F4FB}" type="slidenum">
              <a:rPr lang="en-US"/>
              <a:pPr>
                <a:defRPr/>
              </a:pPr>
              <a:t>45</a:t>
            </a:fld>
            <a:endParaRPr lang="en-US" sz="2000" b="1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Concluding Remarks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534400" cy="5257800"/>
          </a:xfrm>
        </p:spPr>
        <p:txBody>
          <a:bodyPr/>
          <a:lstStyle/>
          <a:p>
            <a:r>
              <a:rPr lang="en-US" sz="2400" b="0" smtClean="0"/>
              <a:t>Trigger and Data Acquisition systems are becoming increasingly complex. </a:t>
            </a:r>
          </a:p>
          <a:p>
            <a:r>
              <a:rPr lang="en-US" sz="2400" b="0" smtClean="0"/>
              <a:t>Luckily the requirements of telecommunications and computing in general have strongly contributed to the development of standard technologies:</a:t>
            </a:r>
          </a:p>
          <a:p>
            <a:pPr lvl="1"/>
            <a:r>
              <a:rPr lang="en-US" sz="2000" smtClean="0"/>
              <a:t>Hardware: Flash ADCs, Analog memories, PCs, Networks,  Helical scan recording, Data compression, Image processing, ...</a:t>
            </a:r>
          </a:p>
          <a:p>
            <a:pPr lvl="1"/>
            <a:r>
              <a:rPr lang="en-US" sz="2000" smtClean="0"/>
              <a:t>Software: Distributed computing, Software development environments, Supervisory systems, ...</a:t>
            </a:r>
            <a:endParaRPr lang="en-US" sz="2000" b="1" smtClean="0"/>
          </a:p>
          <a:p>
            <a:r>
              <a:rPr lang="en-US" sz="2400" b="0" smtClean="0"/>
              <a:t>We can now build a large fraction of our systems using commercial components (customization will still be needed in the front-end).</a:t>
            </a:r>
          </a:p>
          <a:p>
            <a:r>
              <a:rPr lang="en-US" sz="2400" b="0" smtClean="0"/>
              <a:t>It is essential that we keep up-to-date with the progress being made by industry.</a:t>
            </a:r>
            <a:endParaRPr lang="en-US" smtClean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Basic Concepts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579438"/>
          </a:xfrm>
          <a:ln w="9525"/>
        </p:spPr>
        <p:txBody>
          <a:bodyPr/>
          <a:lstStyle/>
          <a:p>
            <a:r>
              <a:rPr 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811CBEC-1B7D-4FCC-881C-27DC12D323D5}" type="slidenum">
              <a:rPr lang="en-US"/>
              <a:pPr>
                <a:defRPr/>
              </a:pPr>
              <a:t>6</a:t>
            </a:fld>
            <a:endParaRPr lang="en-US" sz="2000" b="1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mtClean="0"/>
              <a:t>Trivial DAQ</a:t>
            </a:r>
          </a:p>
        </p:txBody>
      </p:sp>
      <p:grpSp>
        <p:nvGrpSpPr>
          <p:cNvPr id="3078" name="Group 3"/>
          <p:cNvGrpSpPr>
            <a:grpSpLocks/>
          </p:cNvGrpSpPr>
          <p:nvPr/>
        </p:nvGrpSpPr>
        <p:grpSpPr bwMode="auto">
          <a:xfrm>
            <a:off x="1600200" y="1219200"/>
            <a:ext cx="5791200" cy="1600200"/>
            <a:chOff x="432" y="0"/>
            <a:chExt cx="3500" cy="1292"/>
          </a:xfrm>
        </p:grpSpPr>
        <p:sp>
          <p:nvSpPr>
            <p:cNvPr id="3112" name="Rectangle 4"/>
            <p:cNvSpPr>
              <a:spLocks noChangeArrowheads="1"/>
            </p:cNvSpPr>
            <p:nvPr/>
          </p:nvSpPr>
          <p:spPr bwMode="auto">
            <a:xfrm>
              <a:off x="436" y="3"/>
              <a:ext cx="3496" cy="1289"/>
            </a:xfrm>
            <a:prstGeom prst="rect">
              <a:avLst/>
            </a:prstGeom>
            <a:solidFill>
              <a:srgbClr val="EAEAEA"/>
            </a:solidFill>
            <a:ln w="126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3" name="Rectangle 5"/>
            <p:cNvSpPr>
              <a:spLocks noChangeArrowheads="1"/>
            </p:cNvSpPr>
            <p:nvPr/>
          </p:nvSpPr>
          <p:spPr bwMode="auto">
            <a:xfrm>
              <a:off x="432" y="0"/>
              <a:ext cx="1107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2000"/>
                <a:t>External View</a:t>
              </a:r>
            </a:p>
          </p:txBody>
        </p:sp>
        <p:sp>
          <p:nvSpPr>
            <p:cNvPr id="3114" name="AutoShape 6"/>
            <p:cNvSpPr>
              <a:spLocks noChangeArrowheads="1"/>
            </p:cNvSpPr>
            <p:nvPr/>
          </p:nvSpPr>
          <p:spPr bwMode="auto">
            <a:xfrm>
              <a:off x="1008" y="1056"/>
              <a:ext cx="232" cy="4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5" name="Rectangle 7"/>
            <p:cNvSpPr>
              <a:spLocks noChangeArrowheads="1"/>
            </p:cNvSpPr>
            <p:nvPr/>
          </p:nvSpPr>
          <p:spPr bwMode="auto">
            <a:xfrm>
              <a:off x="854" y="800"/>
              <a:ext cx="533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1800"/>
                <a:t>sensor</a:t>
              </a:r>
            </a:p>
          </p:txBody>
        </p:sp>
        <p:sp>
          <p:nvSpPr>
            <p:cNvPr id="3116" name="Line 8"/>
            <p:cNvSpPr>
              <a:spLocks noChangeShapeType="1"/>
            </p:cNvSpPr>
            <p:nvPr/>
          </p:nvSpPr>
          <p:spPr bwMode="auto">
            <a:xfrm>
              <a:off x="2352" y="864"/>
              <a:ext cx="144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17" name="Freeform 9"/>
            <p:cNvSpPr>
              <a:spLocks/>
            </p:cNvSpPr>
            <p:nvPr/>
          </p:nvSpPr>
          <p:spPr bwMode="auto">
            <a:xfrm>
              <a:off x="1248" y="816"/>
              <a:ext cx="816" cy="293"/>
            </a:xfrm>
            <a:custGeom>
              <a:avLst/>
              <a:gdLst>
                <a:gd name="T0" fmla="*/ 0 w 773"/>
                <a:gd name="T1" fmla="*/ 279 h 293"/>
                <a:gd name="T2" fmla="*/ 52 w 773"/>
                <a:gd name="T3" fmla="*/ 292 h 293"/>
                <a:gd name="T4" fmla="*/ 86 w 773"/>
                <a:gd name="T5" fmla="*/ 292 h 293"/>
                <a:gd name="T6" fmla="*/ 113 w 773"/>
                <a:gd name="T7" fmla="*/ 292 h 293"/>
                <a:gd name="T8" fmla="*/ 139 w 773"/>
                <a:gd name="T9" fmla="*/ 292 h 293"/>
                <a:gd name="T10" fmla="*/ 174 w 773"/>
                <a:gd name="T11" fmla="*/ 292 h 293"/>
                <a:gd name="T12" fmla="*/ 219 w 773"/>
                <a:gd name="T13" fmla="*/ 284 h 293"/>
                <a:gd name="T14" fmla="*/ 244 w 773"/>
                <a:gd name="T15" fmla="*/ 268 h 293"/>
                <a:gd name="T16" fmla="*/ 288 w 773"/>
                <a:gd name="T17" fmla="*/ 245 h 293"/>
                <a:gd name="T18" fmla="*/ 306 w 773"/>
                <a:gd name="T19" fmla="*/ 213 h 293"/>
                <a:gd name="T20" fmla="*/ 323 w 773"/>
                <a:gd name="T21" fmla="*/ 182 h 293"/>
                <a:gd name="T22" fmla="*/ 323 w 773"/>
                <a:gd name="T23" fmla="*/ 158 h 293"/>
                <a:gd name="T24" fmla="*/ 333 w 773"/>
                <a:gd name="T25" fmla="*/ 134 h 293"/>
                <a:gd name="T26" fmla="*/ 333 w 773"/>
                <a:gd name="T27" fmla="*/ 110 h 293"/>
                <a:gd name="T28" fmla="*/ 333 w 773"/>
                <a:gd name="T29" fmla="*/ 71 h 293"/>
                <a:gd name="T30" fmla="*/ 333 w 773"/>
                <a:gd name="T31" fmla="*/ 39 h 293"/>
                <a:gd name="T32" fmla="*/ 349 w 773"/>
                <a:gd name="T33" fmla="*/ 16 h 293"/>
                <a:gd name="T34" fmla="*/ 377 w 773"/>
                <a:gd name="T35" fmla="*/ 0 h 293"/>
                <a:gd name="T36" fmla="*/ 412 w 773"/>
                <a:gd name="T37" fmla="*/ 0 h 293"/>
                <a:gd name="T38" fmla="*/ 447 w 773"/>
                <a:gd name="T39" fmla="*/ 8 h 293"/>
                <a:gd name="T40" fmla="*/ 499 w 773"/>
                <a:gd name="T41" fmla="*/ 24 h 293"/>
                <a:gd name="T42" fmla="*/ 544 w 773"/>
                <a:gd name="T43" fmla="*/ 32 h 293"/>
                <a:gd name="T44" fmla="*/ 578 w 773"/>
                <a:gd name="T45" fmla="*/ 47 h 293"/>
                <a:gd name="T46" fmla="*/ 605 w 773"/>
                <a:gd name="T47" fmla="*/ 55 h 293"/>
                <a:gd name="T48" fmla="*/ 641 w 773"/>
                <a:gd name="T49" fmla="*/ 79 h 293"/>
                <a:gd name="T50" fmla="*/ 676 w 773"/>
                <a:gd name="T51" fmla="*/ 103 h 293"/>
                <a:gd name="T52" fmla="*/ 720 w 773"/>
                <a:gd name="T53" fmla="*/ 126 h 293"/>
                <a:gd name="T54" fmla="*/ 755 w 773"/>
                <a:gd name="T55" fmla="*/ 150 h 293"/>
                <a:gd name="T56" fmla="*/ 781 w 773"/>
                <a:gd name="T57" fmla="*/ 150 h 293"/>
                <a:gd name="T58" fmla="*/ 808 w 773"/>
                <a:gd name="T59" fmla="*/ 142 h 293"/>
                <a:gd name="T60" fmla="*/ 834 w 773"/>
                <a:gd name="T61" fmla="*/ 126 h 293"/>
                <a:gd name="T62" fmla="*/ 860 w 773"/>
                <a:gd name="T63" fmla="*/ 118 h 293"/>
                <a:gd name="T64" fmla="*/ 856 w 773"/>
                <a:gd name="T65" fmla="*/ 87 h 2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3"/>
                <a:gd name="T100" fmla="*/ 0 h 293"/>
                <a:gd name="T101" fmla="*/ 773 w 773"/>
                <a:gd name="T102" fmla="*/ 293 h 2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3" h="293">
                  <a:moveTo>
                    <a:pt x="0" y="279"/>
                  </a:moveTo>
                  <a:lnTo>
                    <a:pt x="46" y="292"/>
                  </a:lnTo>
                  <a:lnTo>
                    <a:pt x="77" y="292"/>
                  </a:lnTo>
                  <a:lnTo>
                    <a:pt x="101" y="292"/>
                  </a:lnTo>
                  <a:lnTo>
                    <a:pt x="125" y="292"/>
                  </a:lnTo>
                  <a:lnTo>
                    <a:pt x="156" y="292"/>
                  </a:lnTo>
                  <a:lnTo>
                    <a:pt x="196" y="284"/>
                  </a:lnTo>
                  <a:lnTo>
                    <a:pt x="219" y="268"/>
                  </a:lnTo>
                  <a:lnTo>
                    <a:pt x="259" y="245"/>
                  </a:lnTo>
                  <a:lnTo>
                    <a:pt x="275" y="213"/>
                  </a:lnTo>
                  <a:lnTo>
                    <a:pt x="290" y="182"/>
                  </a:lnTo>
                  <a:lnTo>
                    <a:pt x="290" y="158"/>
                  </a:lnTo>
                  <a:lnTo>
                    <a:pt x="298" y="134"/>
                  </a:lnTo>
                  <a:lnTo>
                    <a:pt x="298" y="110"/>
                  </a:lnTo>
                  <a:lnTo>
                    <a:pt x="298" y="71"/>
                  </a:lnTo>
                  <a:lnTo>
                    <a:pt x="298" y="39"/>
                  </a:lnTo>
                  <a:lnTo>
                    <a:pt x="314" y="16"/>
                  </a:lnTo>
                  <a:lnTo>
                    <a:pt x="338" y="0"/>
                  </a:lnTo>
                  <a:lnTo>
                    <a:pt x="369" y="0"/>
                  </a:lnTo>
                  <a:lnTo>
                    <a:pt x="401" y="8"/>
                  </a:lnTo>
                  <a:lnTo>
                    <a:pt x="448" y="24"/>
                  </a:lnTo>
                  <a:lnTo>
                    <a:pt x="488" y="32"/>
                  </a:lnTo>
                  <a:lnTo>
                    <a:pt x="519" y="47"/>
                  </a:lnTo>
                  <a:lnTo>
                    <a:pt x="543" y="55"/>
                  </a:lnTo>
                  <a:lnTo>
                    <a:pt x="575" y="79"/>
                  </a:lnTo>
                  <a:lnTo>
                    <a:pt x="606" y="103"/>
                  </a:lnTo>
                  <a:lnTo>
                    <a:pt x="646" y="126"/>
                  </a:lnTo>
                  <a:lnTo>
                    <a:pt x="677" y="150"/>
                  </a:lnTo>
                  <a:lnTo>
                    <a:pt x="701" y="150"/>
                  </a:lnTo>
                  <a:lnTo>
                    <a:pt x="725" y="142"/>
                  </a:lnTo>
                  <a:lnTo>
                    <a:pt x="748" y="126"/>
                  </a:lnTo>
                  <a:lnTo>
                    <a:pt x="772" y="118"/>
                  </a:lnTo>
                  <a:lnTo>
                    <a:pt x="768" y="87"/>
                  </a:lnTo>
                </a:path>
              </a:pathLst>
            </a:custGeom>
            <a:noFill/>
            <a:ln w="12699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graphicFrame>
          <p:nvGraphicFramePr>
            <p:cNvPr id="3075" name="Object 10"/>
            <p:cNvGraphicFramePr>
              <a:graphicFrameLocks/>
            </p:cNvGraphicFramePr>
            <p:nvPr/>
          </p:nvGraphicFramePr>
          <p:xfrm>
            <a:off x="2037" y="326"/>
            <a:ext cx="840" cy="7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22" name="ClipArt" r:id="rId4" imgW="382320" imgH="323640" progId="MS_ClipArt_Gallery.2">
                    <p:embed/>
                  </p:oleObj>
                </mc:Choice>
                <mc:Fallback>
                  <p:oleObj name="ClipArt" r:id="rId4" imgW="382320" imgH="323640" progId="MS_ClipArt_Gallery.2">
                    <p:embed/>
                    <p:pic>
                      <p:nvPicPr>
                        <p:cNvPr id="0" name="Object 10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37" y="326"/>
                          <a:ext cx="840" cy="7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079" name="Group 11"/>
          <p:cNvGrpSpPr>
            <a:grpSpLocks/>
          </p:cNvGrpSpPr>
          <p:nvPr/>
        </p:nvGrpSpPr>
        <p:grpSpPr bwMode="auto">
          <a:xfrm>
            <a:off x="1600200" y="3048000"/>
            <a:ext cx="5784850" cy="1593850"/>
            <a:chOff x="432" y="1632"/>
            <a:chExt cx="3496" cy="1288"/>
          </a:xfrm>
        </p:grpSpPr>
        <p:sp>
          <p:nvSpPr>
            <p:cNvPr id="3093" name="Rectangle 12"/>
            <p:cNvSpPr>
              <a:spLocks noChangeArrowheads="1"/>
            </p:cNvSpPr>
            <p:nvPr/>
          </p:nvSpPr>
          <p:spPr bwMode="auto">
            <a:xfrm>
              <a:off x="432" y="1632"/>
              <a:ext cx="3496" cy="1288"/>
            </a:xfrm>
            <a:prstGeom prst="rect">
              <a:avLst/>
            </a:prstGeom>
            <a:solidFill>
              <a:srgbClr val="EAEAEA"/>
            </a:solidFill>
            <a:ln w="126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4" name="Rectangle 13"/>
            <p:cNvSpPr>
              <a:spLocks noChangeArrowheads="1"/>
            </p:cNvSpPr>
            <p:nvPr/>
          </p:nvSpPr>
          <p:spPr bwMode="auto">
            <a:xfrm>
              <a:off x="1688" y="1976"/>
              <a:ext cx="608" cy="272"/>
            </a:xfrm>
            <a:prstGeom prst="rect">
              <a:avLst/>
            </a:prstGeom>
            <a:solidFill>
              <a:srgbClr val="CCECFF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kumimoji="0" lang="en-US" sz="1400"/>
                <a:t>ADC Card</a:t>
              </a:r>
            </a:p>
          </p:txBody>
        </p:sp>
        <p:graphicFrame>
          <p:nvGraphicFramePr>
            <p:cNvPr id="3074" name="Object 14"/>
            <p:cNvGraphicFramePr>
              <a:graphicFrameLocks/>
            </p:cNvGraphicFramePr>
            <p:nvPr/>
          </p:nvGraphicFramePr>
          <p:xfrm>
            <a:off x="3394" y="1734"/>
            <a:ext cx="289" cy="3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23" name="ClipArt" r:id="rId6" imgW="644400" imgH="736560" progId="MS_ClipArt_Gallery.2">
                    <p:embed/>
                  </p:oleObj>
                </mc:Choice>
                <mc:Fallback>
                  <p:oleObj name="ClipArt" r:id="rId6" imgW="644400" imgH="736560" progId="MS_ClipArt_Gallery.2">
                    <p:embed/>
                    <p:pic>
                      <p:nvPicPr>
                        <p:cNvPr id="0" name="Object 14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94" y="1734"/>
                          <a:ext cx="289" cy="33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95" name="Rectangle 15" descr="Light vertical"/>
            <p:cNvSpPr>
              <a:spLocks noChangeArrowheads="1"/>
            </p:cNvSpPr>
            <p:nvPr/>
          </p:nvSpPr>
          <p:spPr bwMode="auto">
            <a:xfrm>
              <a:off x="2072" y="2264"/>
              <a:ext cx="224" cy="32"/>
            </a:xfrm>
            <a:prstGeom prst="rect">
              <a:avLst/>
            </a:prstGeom>
            <a:pattFill prst="ltVert">
              <a:fgClr>
                <a:schemeClr val="tx1"/>
              </a:fgClr>
              <a:bgClr>
                <a:schemeClr val="bg1"/>
              </a:bgClr>
            </a:patt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6" name="Freeform 16"/>
            <p:cNvSpPr>
              <a:spLocks/>
            </p:cNvSpPr>
            <p:nvPr/>
          </p:nvSpPr>
          <p:spPr bwMode="auto">
            <a:xfrm>
              <a:off x="912" y="1929"/>
              <a:ext cx="773" cy="293"/>
            </a:xfrm>
            <a:custGeom>
              <a:avLst/>
              <a:gdLst>
                <a:gd name="T0" fmla="*/ 0 w 773"/>
                <a:gd name="T1" fmla="*/ 279 h 293"/>
                <a:gd name="T2" fmla="*/ 46 w 773"/>
                <a:gd name="T3" fmla="*/ 292 h 293"/>
                <a:gd name="T4" fmla="*/ 77 w 773"/>
                <a:gd name="T5" fmla="*/ 292 h 293"/>
                <a:gd name="T6" fmla="*/ 101 w 773"/>
                <a:gd name="T7" fmla="*/ 292 h 293"/>
                <a:gd name="T8" fmla="*/ 125 w 773"/>
                <a:gd name="T9" fmla="*/ 292 h 293"/>
                <a:gd name="T10" fmla="*/ 156 w 773"/>
                <a:gd name="T11" fmla="*/ 292 h 293"/>
                <a:gd name="T12" fmla="*/ 196 w 773"/>
                <a:gd name="T13" fmla="*/ 284 h 293"/>
                <a:gd name="T14" fmla="*/ 219 w 773"/>
                <a:gd name="T15" fmla="*/ 268 h 293"/>
                <a:gd name="T16" fmla="*/ 259 w 773"/>
                <a:gd name="T17" fmla="*/ 245 h 293"/>
                <a:gd name="T18" fmla="*/ 275 w 773"/>
                <a:gd name="T19" fmla="*/ 213 h 293"/>
                <a:gd name="T20" fmla="*/ 290 w 773"/>
                <a:gd name="T21" fmla="*/ 182 h 293"/>
                <a:gd name="T22" fmla="*/ 290 w 773"/>
                <a:gd name="T23" fmla="*/ 158 h 293"/>
                <a:gd name="T24" fmla="*/ 298 w 773"/>
                <a:gd name="T25" fmla="*/ 134 h 293"/>
                <a:gd name="T26" fmla="*/ 298 w 773"/>
                <a:gd name="T27" fmla="*/ 110 h 293"/>
                <a:gd name="T28" fmla="*/ 298 w 773"/>
                <a:gd name="T29" fmla="*/ 71 h 293"/>
                <a:gd name="T30" fmla="*/ 298 w 773"/>
                <a:gd name="T31" fmla="*/ 39 h 293"/>
                <a:gd name="T32" fmla="*/ 314 w 773"/>
                <a:gd name="T33" fmla="*/ 16 h 293"/>
                <a:gd name="T34" fmla="*/ 338 w 773"/>
                <a:gd name="T35" fmla="*/ 0 h 293"/>
                <a:gd name="T36" fmla="*/ 369 w 773"/>
                <a:gd name="T37" fmla="*/ 0 h 293"/>
                <a:gd name="T38" fmla="*/ 401 w 773"/>
                <a:gd name="T39" fmla="*/ 8 h 293"/>
                <a:gd name="T40" fmla="*/ 448 w 773"/>
                <a:gd name="T41" fmla="*/ 24 h 293"/>
                <a:gd name="T42" fmla="*/ 488 w 773"/>
                <a:gd name="T43" fmla="*/ 32 h 293"/>
                <a:gd name="T44" fmla="*/ 519 w 773"/>
                <a:gd name="T45" fmla="*/ 47 h 293"/>
                <a:gd name="T46" fmla="*/ 543 w 773"/>
                <a:gd name="T47" fmla="*/ 55 h 293"/>
                <a:gd name="T48" fmla="*/ 575 w 773"/>
                <a:gd name="T49" fmla="*/ 79 h 293"/>
                <a:gd name="T50" fmla="*/ 606 w 773"/>
                <a:gd name="T51" fmla="*/ 103 h 293"/>
                <a:gd name="T52" fmla="*/ 646 w 773"/>
                <a:gd name="T53" fmla="*/ 126 h 293"/>
                <a:gd name="T54" fmla="*/ 677 w 773"/>
                <a:gd name="T55" fmla="*/ 150 h 293"/>
                <a:gd name="T56" fmla="*/ 701 w 773"/>
                <a:gd name="T57" fmla="*/ 150 h 293"/>
                <a:gd name="T58" fmla="*/ 725 w 773"/>
                <a:gd name="T59" fmla="*/ 142 h 293"/>
                <a:gd name="T60" fmla="*/ 748 w 773"/>
                <a:gd name="T61" fmla="*/ 126 h 293"/>
                <a:gd name="T62" fmla="*/ 772 w 773"/>
                <a:gd name="T63" fmla="*/ 118 h 293"/>
                <a:gd name="T64" fmla="*/ 768 w 773"/>
                <a:gd name="T65" fmla="*/ 87 h 2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3"/>
                <a:gd name="T100" fmla="*/ 0 h 293"/>
                <a:gd name="T101" fmla="*/ 773 w 773"/>
                <a:gd name="T102" fmla="*/ 293 h 2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3" h="293">
                  <a:moveTo>
                    <a:pt x="0" y="279"/>
                  </a:moveTo>
                  <a:lnTo>
                    <a:pt x="46" y="292"/>
                  </a:lnTo>
                  <a:lnTo>
                    <a:pt x="77" y="292"/>
                  </a:lnTo>
                  <a:lnTo>
                    <a:pt x="101" y="292"/>
                  </a:lnTo>
                  <a:lnTo>
                    <a:pt x="125" y="292"/>
                  </a:lnTo>
                  <a:lnTo>
                    <a:pt x="156" y="292"/>
                  </a:lnTo>
                  <a:lnTo>
                    <a:pt x="196" y="284"/>
                  </a:lnTo>
                  <a:lnTo>
                    <a:pt x="219" y="268"/>
                  </a:lnTo>
                  <a:lnTo>
                    <a:pt x="259" y="245"/>
                  </a:lnTo>
                  <a:lnTo>
                    <a:pt x="275" y="213"/>
                  </a:lnTo>
                  <a:lnTo>
                    <a:pt x="290" y="182"/>
                  </a:lnTo>
                  <a:lnTo>
                    <a:pt x="290" y="158"/>
                  </a:lnTo>
                  <a:lnTo>
                    <a:pt x="298" y="134"/>
                  </a:lnTo>
                  <a:lnTo>
                    <a:pt x="298" y="110"/>
                  </a:lnTo>
                  <a:lnTo>
                    <a:pt x="298" y="71"/>
                  </a:lnTo>
                  <a:lnTo>
                    <a:pt x="298" y="39"/>
                  </a:lnTo>
                  <a:lnTo>
                    <a:pt x="314" y="16"/>
                  </a:lnTo>
                  <a:lnTo>
                    <a:pt x="338" y="0"/>
                  </a:lnTo>
                  <a:lnTo>
                    <a:pt x="369" y="0"/>
                  </a:lnTo>
                  <a:lnTo>
                    <a:pt x="401" y="8"/>
                  </a:lnTo>
                  <a:lnTo>
                    <a:pt x="448" y="24"/>
                  </a:lnTo>
                  <a:lnTo>
                    <a:pt x="488" y="32"/>
                  </a:lnTo>
                  <a:lnTo>
                    <a:pt x="519" y="47"/>
                  </a:lnTo>
                  <a:lnTo>
                    <a:pt x="543" y="55"/>
                  </a:lnTo>
                  <a:lnTo>
                    <a:pt x="575" y="79"/>
                  </a:lnTo>
                  <a:lnTo>
                    <a:pt x="606" y="103"/>
                  </a:lnTo>
                  <a:lnTo>
                    <a:pt x="646" y="126"/>
                  </a:lnTo>
                  <a:lnTo>
                    <a:pt x="677" y="150"/>
                  </a:lnTo>
                  <a:lnTo>
                    <a:pt x="701" y="150"/>
                  </a:lnTo>
                  <a:lnTo>
                    <a:pt x="725" y="142"/>
                  </a:lnTo>
                  <a:lnTo>
                    <a:pt x="748" y="126"/>
                  </a:lnTo>
                  <a:lnTo>
                    <a:pt x="772" y="118"/>
                  </a:lnTo>
                  <a:lnTo>
                    <a:pt x="768" y="87"/>
                  </a:lnTo>
                </a:path>
              </a:pathLst>
            </a:custGeom>
            <a:noFill/>
            <a:ln w="12699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097" name="Rectangle 17"/>
            <p:cNvSpPr>
              <a:spLocks noChangeArrowheads="1"/>
            </p:cNvSpPr>
            <p:nvPr/>
          </p:nvSpPr>
          <p:spPr bwMode="auto">
            <a:xfrm>
              <a:off x="518" y="1953"/>
              <a:ext cx="533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1800"/>
                <a:t>sensor</a:t>
              </a:r>
            </a:p>
          </p:txBody>
        </p:sp>
        <p:sp>
          <p:nvSpPr>
            <p:cNvPr id="3098" name="Rectangle 18"/>
            <p:cNvSpPr>
              <a:spLocks noChangeArrowheads="1"/>
            </p:cNvSpPr>
            <p:nvPr/>
          </p:nvSpPr>
          <p:spPr bwMode="auto">
            <a:xfrm>
              <a:off x="2552" y="1832"/>
              <a:ext cx="512" cy="368"/>
            </a:xfrm>
            <a:prstGeom prst="rect">
              <a:avLst/>
            </a:prstGeom>
            <a:solidFill>
              <a:srgbClr val="FFFFCC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kumimoji="0" lang="en-US" sz="2000"/>
                <a:t>CPU</a:t>
              </a:r>
            </a:p>
          </p:txBody>
        </p:sp>
        <p:sp>
          <p:nvSpPr>
            <p:cNvPr id="3099" name="Line 19"/>
            <p:cNvSpPr>
              <a:spLocks noChangeShapeType="1"/>
            </p:cNvSpPr>
            <p:nvPr/>
          </p:nvSpPr>
          <p:spPr bwMode="auto">
            <a:xfrm>
              <a:off x="1968" y="2304"/>
              <a:ext cx="1872" cy="0"/>
            </a:xfrm>
            <a:prstGeom prst="line">
              <a:avLst/>
            </a:prstGeom>
            <a:noFill/>
            <a:ln w="507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00" name="Line 20"/>
            <p:cNvSpPr>
              <a:spLocks noChangeShapeType="1"/>
            </p:cNvSpPr>
            <p:nvPr/>
          </p:nvSpPr>
          <p:spPr bwMode="auto">
            <a:xfrm>
              <a:off x="2784" y="2208"/>
              <a:ext cx="0" cy="9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01" name="Line 21"/>
            <p:cNvSpPr>
              <a:spLocks noChangeShapeType="1"/>
            </p:cNvSpPr>
            <p:nvPr/>
          </p:nvSpPr>
          <p:spPr bwMode="auto">
            <a:xfrm flipH="1">
              <a:off x="3072" y="1968"/>
              <a:ext cx="336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102" name="Group 22"/>
            <p:cNvGrpSpPr>
              <a:grpSpLocks/>
            </p:cNvGrpSpPr>
            <p:nvPr/>
          </p:nvGrpSpPr>
          <p:grpSpPr bwMode="auto">
            <a:xfrm>
              <a:off x="3329" y="2504"/>
              <a:ext cx="463" cy="320"/>
              <a:chOff x="3329" y="3560"/>
              <a:chExt cx="463" cy="320"/>
            </a:xfrm>
          </p:grpSpPr>
          <p:sp>
            <p:nvSpPr>
              <p:cNvPr id="3107" name="Oval 23"/>
              <p:cNvSpPr>
                <a:spLocks noChangeArrowheads="1"/>
              </p:cNvSpPr>
              <p:nvPr/>
            </p:nvSpPr>
            <p:spPr bwMode="auto">
              <a:xfrm>
                <a:off x="3337" y="3731"/>
                <a:ext cx="447" cy="149"/>
              </a:xfrm>
              <a:prstGeom prst="ellipse">
                <a:avLst/>
              </a:prstGeom>
              <a:solidFill>
                <a:srgbClr val="9999FF"/>
              </a:solidFill>
              <a:ln w="25399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8" name="Rectangle 24"/>
              <p:cNvSpPr>
                <a:spLocks noChangeArrowheads="1"/>
              </p:cNvSpPr>
              <p:nvPr/>
            </p:nvSpPr>
            <p:spPr bwMode="auto">
              <a:xfrm>
                <a:off x="3329" y="3639"/>
                <a:ext cx="463" cy="170"/>
              </a:xfrm>
              <a:prstGeom prst="rect">
                <a:avLst/>
              </a:prstGeom>
              <a:solidFill>
                <a:srgbClr val="999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9" name="Oval 25"/>
              <p:cNvSpPr>
                <a:spLocks noChangeArrowheads="1"/>
              </p:cNvSpPr>
              <p:nvPr/>
            </p:nvSpPr>
            <p:spPr bwMode="auto">
              <a:xfrm>
                <a:off x="3336" y="3560"/>
                <a:ext cx="447" cy="149"/>
              </a:xfrm>
              <a:prstGeom prst="ellipse">
                <a:avLst/>
              </a:prstGeom>
              <a:solidFill>
                <a:srgbClr val="9999FF"/>
              </a:solidFill>
              <a:ln w="25399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10" name="Line 26"/>
              <p:cNvSpPr>
                <a:spLocks noChangeShapeType="1"/>
              </p:cNvSpPr>
              <p:nvPr/>
            </p:nvSpPr>
            <p:spPr bwMode="auto">
              <a:xfrm>
                <a:off x="3334" y="3637"/>
                <a:ext cx="0" cy="17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11" name="Line 27"/>
              <p:cNvSpPr>
                <a:spLocks noChangeShapeType="1"/>
              </p:cNvSpPr>
              <p:nvPr/>
            </p:nvSpPr>
            <p:spPr bwMode="auto">
              <a:xfrm>
                <a:off x="3788" y="3640"/>
                <a:ext cx="0" cy="172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103" name="Line 28"/>
            <p:cNvSpPr>
              <a:spLocks noChangeShapeType="1"/>
            </p:cNvSpPr>
            <p:nvPr/>
          </p:nvSpPr>
          <p:spPr bwMode="auto">
            <a:xfrm>
              <a:off x="3552" y="2304"/>
              <a:ext cx="0" cy="192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04" name="Rectangle 29"/>
            <p:cNvSpPr>
              <a:spLocks noChangeArrowheads="1"/>
            </p:cNvSpPr>
            <p:nvPr/>
          </p:nvSpPr>
          <p:spPr bwMode="auto">
            <a:xfrm>
              <a:off x="3360" y="2592"/>
              <a:ext cx="402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2000"/>
                <a:t>disk</a:t>
              </a:r>
            </a:p>
          </p:txBody>
        </p:sp>
        <p:sp>
          <p:nvSpPr>
            <p:cNvPr id="3105" name="Rectangle 30"/>
            <p:cNvSpPr>
              <a:spLocks noChangeArrowheads="1"/>
            </p:cNvSpPr>
            <p:nvPr/>
          </p:nvSpPr>
          <p:spPr bwMode="auto">
            <a:xfrm>
              <a:off x="432" y="1632"/>
              <a:ext cx="1054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2000"/>
                <a:t>Physical View</a:t>
              </a:r>
            </a:p>
          </p:txBody>
        </p:sp>
        <p:sp>
          <p:nvSpPr>
            <p:cNvPr id="3106" name="AutoShape 31"/>
            <p:cNvSpPr>
              <a:spLocks noChangeArrowheads="1"/>
            </p:cNvSpPr>
            <p:nvPr/>
          </p:nvSpPr>
          <p:spPr bwMode="auto">
            <a:xfrm>
              <a:off x="720" y="2208"/>
              <a:ext cx="232" cy="4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6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0" name="Group 32"/>
          <p:cNvGrpSpPr>
            <a:grpSpLocks/>
          </p:cNvGrpSpPr>
          <p:nvPr/>
        </p:nvGrpSpPr>
        <p:grpSpPr bwMode="auto">
          <a:xfrm>
            <a:off x="1600200" y="4876800"/>
            <a:ext cx="5784850" cy="1604963"/>
            <a:chOff x="436" y="3172"/>
            <a:chExt cx="3496" cy="1297"/>
          </a:xfrm>
        </p:grpSpPr>
        <p:sp>
          <p:nvSpPr>
            <p:cNvPr id="3081" name="Rectangle 33"/>
            <p:cNvSpPr>
              <a:spLocks noChangeArrowheads="1"/>
            </p:cNvSpPr>
            <p:nvPr/>
          </p:nvSpPr>
          <p:spPr bwMode="auto">
            <a:xfrm>
              <a:off x="436" y="3172"/>
              <a:ext cx="3496" cy="1289"/>
            </a:xfrm>
            <a:prstGeom prst="rect">
              <a:avLst/>
            </a:prstGeom>
            <a:solidFill>
              <a:srgbClr val="EAEAEA"/>
            </a:solidFill>
            <a:ln w="126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" name="Rectangle 34"/>
            <p:cNvSpPr>
              <a:spLocks noChangeArrowheads="1"/>
            </p:cNvSpPr>
            <p:nvPr/>
          </p:nvSpPr>
          <p:spPr bwMode="auto">
            <a:xfrm>
              <a:off x="1064" y="3608"/>
              <a:ext cx="416" cy="177"/>
            </a:xfrm>
            <a:prstGeom prst="rect">
              <a:avLst/>
            </a:prstGeom>
            <a:solidFill>
              <a:srgbClr val="CCECFF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kumimoji="0" lang="en-US" sz="2000"/>
                <a:t>ADC</a:t>
              </a:r>
            </a:p>
          </p:txBody>
        </p:sp>
        <p:sp>
          <p:nvSpPr>
            <p:cNvPr id="3083" name="Line 35"/>
            <p:cNvSpPr>
              <a:spLocks noChangeShapeType="1"/>
            </p:cNvSpPr>
            <p:nvPr/>
          </p:nvSpPr>
          <p:spPr bwMode="auto">
            <a:xfrm>
              <a:off x="624" y="3697"/>
              <a:ext cx="432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4" name="Line 36"/>
            <p:cNvSpPr>
              <a:spLocks noChangeShapeType="1"/>
            </p:cNvSpPr>
            <p:nvPr/>
          </p:nvSpPr>
          <p:spPr bwMode="auto">
            <a:xfrm>
              <a:off x="2352" y="3985"/>
              <a:ext cx="144" cy="288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prstDash val="dash"/>
              <a:round/>
              <a:headEnd type="stealth" w="med" len="med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5" name="Line 37"/>
            <p:cNvSpPr>
              <a:spLocks noChangeShapeType="1"/>
            </p:cNvSpPr>
            <p:nvPr/>
          </p:nvSpPr>
          <p:spPr bwMode="auto">
            <a:xfrm>
              <a:off x="1488" y="3697"/>
              <a:ext cx="384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6" name="Line 38"/>
            <p:cNvSpPr>
              <a:spLocks noChangeShapeType="1"/>
            </p:cNvSpPr>
            <p:nvPr/>
          </p:nvSpPr>
          <p:spPr bwMode="auto">
            <a:xfrm>
              <a:off x="2496" y="3697"/>
              <a:ext cx="480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7" name="Rectangle 39"/>
            <p:cNvSpPr>
              <a:spLocks noChangeArrowheads="1"/>
            </p:cNvSpPr>
            <p:nvPr/>
          </p:nvSpPr>
          <p:spPr bwMode="auto">
            <a:xfrm>
              <a:off x="2976" y="3552"/>
              <a:ext cx="658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2000"/>
                <a:t>storage</a:t>
              </a:r>
            </a:p>
          </p:txBody>
        </p:sp>
        <p:sp>
          <p:nvSpPr>
            <p:cNvPr id="3088" name="Rectangle 40"/>
            <p:cNvSpPr>
              <a:spLocks noChangeArrowheads="1"/>
            </p:cNvSpPr>
            <p:nvPr/>
          </p:nvSpPr>
          <p:spPr bwMode="auto">
            <a:xfrm>
              <a:off x="2486" y="4148"/>
              <a:ext cx="1390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2000"/>
                <a:t>Trigger (periodic)</a:t>
              </a:r>
            </a:p>
          </p:txBody>
        </p:sp>
        <p:sp>
          <p:nvSpPr>
            <p:cNvPr id="3089" name="Rectangle 41"/>
            <p:cNvSpPr>
              <a:spLocks noChangeArrowheads="1"/>
            </p:cNvSpPr>
            <p:nvPr/>
          </p:nvSpPr>
          <p:spPr bwMode="auto">
            <a:xfrm>
              <a:off x="470" y="3187"/>
              <a:ext cx="978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2000"/>
                <a:t>Logical View</a:t>
              </a:r>
            </a:p>
          </p:txBody>
        </p:sp>
        <p:sp>
          <p:nvSpPr>
            <p:cNvPr id="3090" name="Oval 42"/>
            <p:cNvSpPr>
              <a:spLocks noChangeArrowheads="1"/>
            </p:cNvSpPr>
            <p:nvPr/>
          </p:nvSpPr>
          <p:spPr bwMode="auto">
            <a:xfrm>
              <a:off x="1872" y="3360"/>
              <a:ext cx="664" cy="664"/>
            </a:xfrm>
            <a:prstGeom prst="ellipse">
              <a:avLst/>
            </a:prstGeom>
            <a:solidFill>
              <a:srgbClr val="FFFFCC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kumimoji="0" lang="en-US" sz="2000"/>
                <a:t>Proces-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kumimoji="0" lang="en-US" sz="2000"/>
                <a:t>sing</a:t>
              </a:r>
              <a:endParaRPr kumimoji="0" lang="en-US" sz="1400"/>
            </a:p>
          </p:txBody>
        </p:sp>
        <p:sp>
          <p:nvSpPr>
            <p:cNvPr id="3091" name="Line 43"/>
            <p:cNvSpPr>
              <a:spLocks noChangeShapeType="1"/>
            </p:cNvSpPr>
            <p:nvPr/>
          </p:nvSpPr>
          <p:spPr bwMode="auto">
            <a:xfrm>
              <a:off x="2928" y="3600"/>
              <a:ext cx="816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92" name="Line 44"/>
            <p:cNvSpPr>
              <a:spLocks noChangeShapeType="1"/>
            </p:cNvSpPr>
            <p:nvPr/>
          </p:nvSpPr>
          <p:spPr bwMode="auto">
            <a:xfrm>
              <a:off x="2928" y="3792"/>
              <a:ext cx="816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1CE80A-A186-4043-91C2-B349A4BE23AB}" type="slidenum">
              <a:rPr lang="en-US"/>
              <a:pPr>
                <a:defRPr/>
              </a:pPr>
              <a:t>7</a:t>
            </a:fld>
            <a:endParaRPr lang="en-US" sz="2000" b="1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en-US" sz="3600" smtClean="0"/>
              <a:t>Trivial DAQ with a real trigger</a:t>
            </a:r>
            <a:endParaRPr lang="en-US" smtClean="0"/>
          </a:p>
        </p:txBody>
      </p:sp>
      <p:grpSp>
        <p:nvGrpSpPr>
          <p:cNvPr id="11268" name="Group 3"/>
          <p:cNvGrpSpPr>
            <a:grpSpLocks/>
          </p:cNvGrpSpPr>
          <p:nvPr/>
        </p:nvGrpSpPr>
        <p:grpSpPr bwMode="auto">
          <a:xfrm>
            <a:off x="152400" y="1143000"/>
            <a:ext cx="6172200" cy="5348288"/>
            <a:chOff x="720" y="720"/>
            <a:chExt cx="3936" cy="3417"/>
          </a:xfrm>
        </p:grpSpPr>
        <p:sp>
          <p:nvSpPr>
            <p:cNvPr id="11270" name="Rectangle 4"/>
            <p:cNvSpPr>
              <a:spLocks noChangeArrowheads="1"/>
            </p:cNvSpPr>
            <p:nvPr/>
          </p:nvSpPr>
          <p:spPr bwMode="auto">
            <a:xfrm>
              <a:off x="720" y="720"/>
              <a:ext cx="2963" cy="3417"/>
            </a:xfrm>
            <a:prstGeom prst="rect">
              <a:avLst/>
            </a:prstGeom>
            <a:solidFill>
              <a:srgbClr val="EAEAEA"/>
            </a:solidFill>
            <a:ln w="126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7061" name="AutoShape 5"/>
            <p:cNvSpPr>
              <a:spLocks noChangeArrowheads="1"/>
            </p:cNvSpPr>
            <p:nvPr/>
          </p:nvSpPr>
          <p:spPr bwMode="auto">
            <a:xfrm>
              <a:off x="2896" y="1191"/>
              <a:ext cx="1760" cy="1274"/>
            </a:xfrm>
            <a:prstGeom prst="roundRect">
              <a:avLst>
                <a:gd name="adj" fmla="val 12495"/>
              </a:avLst>
            </a:prstGeom>
            <a:solidFill>
              <a:schemeClr val="bg1"/>
            </a:solidFill>
            <a:ln w="12699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272" name="Rectangle 6"/>
            <p:cNvSpPr>
              <a:spLocks noChangeArrowheads="1"/>
            </p:cNvSpPr>
            <p:nvPr/>
          </p:nvSpPr>
          <p:spPr bwMode="auto">
            <a:xfrm>
              <a:off x="1475" y="2223"/>
              <a:ext cx="427" cy="157"/>
            </a:xfrm>
            <a:prstGeom prst="rect">
              <a:avLst/>
            </a:prstGeom>
            <a:solidFill>
              <a:srgbClr val="CCECFF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3" name="Rectangle 7"/>
            <p:cNvSpPr>
              <a:spLocks noChangeArrowheads="1"/>
            </p:cNvSpPr>
            <p:nvPr/>
          </p:nvSpPr>
          <p:spPr bwMode="auto">
            <a:xfrm>
              <a:off x="1457" y="2190"/>
              <a:ext cx="466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1800"/>
                <a:t>ADC</a:t>
              </a:r>
            </a:p>
          </p:txBody>
        </p:sp>
        <p:sp>
          <p:nvSpPr>
            <p:cNvPr id="11274" name="Line 8"/>
            <p:cNvSpPr>
              <a:spLocks noChangeShapeType="1"/>
            </p:cNvSpPr>
            <p:nvPr/>
          </p:nvSpPr>
          <p:spPr bwMode="auto">
            <a:xfrm>
              <a:off x="1713" y="1404"/>
              <a:ext cx="1626" cy="1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275" name="Rectangle 9"/>
            <p:cNvSpPr>
              <a:spLocks noChangeArrowheads="1"/>
            </p:cNvSpPr>
            <p:nvPr/>
          </p:nvSpPr>
          <p:spPr bwMode="auto">
            <a:xfrm>
              <a:off x="1369" y="806"/>
              <a:ext cx="646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2000"/>
                <a:t>Sensor</a:t>
              </a:r>
            </a:p>
          </p:txBody>
        </p:sp>
        <p:sp>
          <p:nvSpPr>
            <p:cNvPr id="11276" name="Line 10"/>
            <p:cNvSpPr>
              <a:spLocks noChangeShapeType="1"/>
            </p:cNvSpPr>
            <p:nvPr/>
          </p:nvSpPr>
          <p:spPr bwMode="auto">
            <a:xfrm>
              <a:off x="1713" y="1018"/>
              <a:ext cx="1" cy="642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277" name="Rectangle 11"/>
            <p:cNvSpPr>
              <a:spLocks noChangeArrowheads="1"/>
            </p:cNvSpPr>
            <p:nvPr/>
          </p:nvSpPr>
          <p:spPr bwMode="auto">
            <a:xfrm>
              <a:off x="1623" y="1668"/>
              <a:ext cx="181" cy="284"/>
            </a:xfrm>
            <a:prstGeom prst="rect">
              <a:avLst/>
            </a:prstGeom>
            <a:solidFill>
              <a:srgbClr val="86868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8" name="Rectangle 12"/>
            <p:cNvSpPr>
              <a:spLocks noChangeArrowheads="1"/>
            </p:cNvSpPr>
            <p:nvPr/>
          </p:nvSpPr>
          <p:spPr bwMode="auto">
            <a:xfrm>
              <a:off x="1851" y="1720"/>
              <a:ext cx="534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2000"/>
                <a:t>Delay</a:t>
              </a:r>
            </a:p>
          </p:txBody>
        </p:sp>
        <p:sp>
          <p:nvSpPr>
            <p:cNvPr id="11279" name="Line 13"/>
            <p:cNvSpPr>
              <a:spLocks noChangeShapeType="1"/>
            </p:cNvSpPr>
            <p:nvPr/>
          </p:nvSpPr>
          <p:spPr bwMode="auto">
            <a:xfrm>
              <a:off x="1713" y="1959"/>
              <a:ext cx="1" cy="257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280" name="AutoShape 14"/>
            <p:cNvSpPr>
              <a:spLocks noChangeArrowheads="1"/>
            </p:cNvSpPr>
            <p:nvPr/>
          </p:nvSpPr>
          <p:spPr bwMode="auto">
            <a:xfrm rot="10800000" flipH="1">
              <a:off x="3150" y="1710"/>
              <a:ext cx="378" cy="328"/>
            </a:xfrm>
            <a:prstGeom prst="triangle">
              <a:avLst>
                <a:gd name="adj" fmla="val 49995"/>
              </a:avLst>
            </a:prstGeom>
            <a:solidFill>
              <a:srgbClr val="FFFFCC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1" name="Line 15"/>
            <p:cNvSpPr>
              <a:spLocks noChangeShapeType="1"/>
            </p:cNvSpPr>
            <p:nvPr/>
          </p:nvSpPr>
          <p:spPr bwMode="auto">
            <a:xfrm>
              <a:off x="3339" y="1404"/>
              <a:ext cx="1" cy="299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282" name="Oval 16"/>
            <p:cNvSpPr>
              <a:spLocks noChangeArrowheads="1"/>
            </p:cNvSpPr>
            <p:nvPr/>
          </p:nvSpPr>
          <p:spPr bwMode="auto">
            <a:xfrm>
              <a:off x="1377" y="2737"/>
              <a:ext cx="681" cy="590"/>
            </a:xfrm>
            <a:prstGeom prst="ellipse">
              <a:avLst/>
            </a:prstGeom>
            <a:solidFill>
              <a:srgbClr val="FFFFCC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kumimoji="0" lang="en-US" sz="2000"/>
                <a:t>Proces-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kumimoji="0" lang="en-US" sz="2000"/>
                <a:t>sing</a:t>
              </a:r>
              <a:endParaRPr kumimoji="0" lang="en-US" sz="1400"/>
            </a:p>
          </p:txBody>
        </p:sp>
        <p:sp>
          <p:nvSpPr>
            <p:cNvPr id="11283" name="Rectangle 17"/>
            <p:cNvSpPr>
              <a:spLocks noChangeArrowheads="1"/>
            </p:cNvSpPr>
            <p:nvPr/>
          </p:nvSpPr>
          <p:spPr bwMode="auto">
            <a:xfrm>
              <a:off x="2690" y="3413"/>
              <a:ext cx="116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endParaRPr kumimoji="0" lang="en-US" sz="2000"/>
            </a:p>
          </p:txBody>
        </p:sp>
        <p:sp>
          <p:nvSpPr>
            <p:cNvPr id="11284" name="Line 18"/>
            <p:cNvSpPr>
              <a:spLocks noChangeShapeType="1"/>
            </p:cNvSpPr>
            <p:nvPr/>
          </p:nvSpPr>
          <p:spPr bwMode="auto">
            <a:xfrm>
              <a:off x="1713" y="2387"/>
              <a:ext cx="1" cy="342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285" name="Line 19"/>
            <p:cNvSpPr>
              <a:spLocks noChangeShapeType="1"/>
            </p:cNvSpPr>
            <p:nvPr/>
          </p:nvSpPr>
          <p:spPr bwMode="auto">
            <a:xfrm>
              <a:off x="3339" y="2045"/>
              <a:ext cx="1" cy="1026"/>
            </a:xfrm>
            <a:prstGeom prst="line">
              <a:avLst/>
            </a:prstGeom>
            <a:noFill/>
            <a:ln w="25399">
              <a:solidFill>
                <a:srgbClr val="868686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286" name="Line 20"/>
            <p:cNvSpPr>
              <a:spLocks noChangeShapeType="1"/>
            </p:cNvSpPr>
            <p:nvPr/>
          </p:nvSpPr>
          <p:spPr bwMode="auto">
            <a:xfrm flipH="1">
              <a:off x="2058" y="3071"/>
              <a:ext cx="1281" cy="1"/>
            </a:xfrm>
            <a:prstGeom prst="line">
              <a:avLst/>
            </a:prstGeom>
            <a:noFill/>
            <a:ln w="25399">
              <a:solidFill>
                <a:srgbClr val="868686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287" name="Line 21"/>
            <p:cNvSpPr>
              <a:spLocks noChangeShapeType="1"/>
            </p:cNvSpPr>
            <p:nvPr/>
          </p:nvSpPr>
          <p:spPr bwMode="auto">
            <a:xfrm flipH="1">
              <a:off x="1911" y="2302"/>
              <a:ext cx="1428" cy="1"/>
            </a:xfrm>
            <a:prstGeom prst="line">
              <a:avLst/>
            </a:prstGeom>
            <a:noFill/>
            <a:ln w="25399">
              <a:solidFill>
                <a:srgbClr val="868686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288" name="Rectangle 22"/>
            <p:cNvSpPr>
              <a:spLocks noChangeArrowheads="1"/>
            </p:cNvSpPr>
            <p:nvPr/>
          </p:nvSpPr>
          <p:spPr bwMode="auto">
            <a:xfrm>
              <a:off x="2206" y="2814"/>
              <a:ext cx="859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2000"/>
                <a:t>Interrupt</a:t>
              </a:r>
            </a:p>
          </p:txBody>
        </p:sp>
        <p:sp>
          <p:nvSpPr>
            <p:cNvPr id="11289" name="Line 23"/>
            <p:cNvSpPr>
              <a:spLocks noChangeShapeType="1"/>
            </p:cNvSpPr>
            <p:nvPr/>
          </p:nvSpPr>
          <p:spPr bwMode="auto">
            <a:xfrm flipH="1">
              <a:off x="3388" y="1746"/>
              <a:ext cx="49" cy="1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290" name="Line 24"/>
            <p:cNvSpPr>
              <a:spLocks noChangeShapeType="1"/>
            </p:cNvSpPr>
            <p:nvPr/>
          </p:nvSpPr>
          <p:spPr bwMode="auto">
            <a:xfrm flipH="1">
              <a:off x="3339" y="1746"/>
              <a:ext cx="49" cy="129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291" name="Line 25"/>
            <p:cNvSpPr>
              <a:spLocks noChangeShapeType="1"/>
            </p:cNvSpPr>
            <p:nvPr/>
          </p:nvSpPr>
          <p:spPr bwMode="auto">
            <a:xfrm flipH="1">
              <a:off x="3290" y="1875"/>
              <a:ext cx="49" cy="1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292" name="Rectangle 26"/>
            <p:cNvSpPr>
              <a:spLocks noChangeArrowheads="1"/>
            </p:cNvSpPr>
            <p:nvPr/>
          </p:nvSpPr>
          <p:spPr bwMode="auto">
            <a:xfrm>
              <a:off x="3437" y="1789"/>
              <a:ext cx="1143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2000"/>
                <a:t>Discriminator</a:t>
              </a:r>
            </a:p>
          </p:txBody>
        </p:sp>
        <p:sp>
          <p:nvSpPr>
            <p:cNvPr id="11293" name="Rectangle 27"/>
            <p:cNvSpPr>
              <a:spLocks noChangeArrowheads="1"/>
            </p:cNvSpPr>
            <p:nvPr/>
          </p:nvSpPr>
          <p:spPr bwMode="auto">
            <a:xfrm>
              <a:off x="3821" y="1207"/>
              <a:ext cx="693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2000" b="1"/>
                <a:t>Trigger</a:t>
              </a:r>
            </a:p>
          </p:txBody>
        </p:sp>
        <p:sp>
          <p:nvSpPr>
            <p:cNvPr id="11294" name="Rectangle 28"/>
            <p:cNvSpPr>
              <a:spLocks noChangeArrowheads="1"/>
            </p:cNvSpPr>
            <p:nvPr/>
          </p:nvSpPr>
          <p:spPr bwMode="auto">
            <a:xfrm>
              <a:off x="2255" y="2088"/>
              <a:ext cx="542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2000"/>
                <a:t>Start</a:t>
              </a:r>
            </a:p>
          </p:txBody>
        </p:sp>
        <p:grpSp>
          <p:nvGrpSpPr>
            <p:cNvPr id="11295" name="Group 29"/>
            <p:cNvGrpSpPr>
              <a:grpSpLocks/>
            </p:cNvGrpSpPr>
            <p:nvPr/>
          </p:nvGrpSpPr>
          <p:grpSpPr bwMode="auto">
            <a:xfrm>
              <a:off x="1369" y="3712"/>
              <a:ext cx="692" cy="346"/>
              <a:chOff x="710" y="4472"/>
              <a:chExt cx="558" cy="388"/>
            </a:xfrm>
          </p:grpSpPr>
          <p:grpSp>
            <p:nvGrpSpPr>
              <p:cNvPr id="11297" name="Group 30"/>
              <p:cNvGrpSpPr>
                <a:grpSpLocks/>
              </p:cNvGrpSpPr>
              <p:nvPr/>
            </p:nvGrpSpPr>
            <p:grpSpPr bwMode="auto">
              <a:xfrm>
                <a:off x="721" y="4472"/>
                <a:ext cx="527" cy="369"/>
                <a:chOff x="721" y="4472"/>
                <a:chExt cx="527" cy="369"/>
              </a:xfrm>
            </p:grpSpPr>
            <p:sp>
              <p:nvSpPr>
                <p:cNvPr id="11299" name="Oval 31"/>
                <p:cNvSpPr>
                  <a:spLocks noChangeArrowheads="1"/>
                </p:cNvSpPr>
                <p:nvPr/>
              </p:nvSpPr>
              <p:spPr bwMode="auto">
                <a:xfrm>
                  <a:off x="729" y="4667"/>
                  <a:ext cx="511" cy="174"/>
                </a:xfrm>
                <a:prstGeom prst="ellipse">
                  <a:avLst/>
                </a:prstGeom>
                <a:solidFill>
                  <a:srgbClr val="9999FF"/>
                </a:solidFill>
                <a:ln w="25399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00" name="Rectangle 32"/>
                <p:cNvSpPr>
                  <a:spLocks noChangeArrowheads="1"/>
                </p:cNvSpPr>
                <p:nvPr/>
              </p:nvSpPr>
              <p:spPr bwMode="auto">
                <a:xfrm>
                  <a:off x="721" y="4563"/>
                  <a:ext cx="527" cy="196"/>
                </a:xfrm>
                <a:prstGeom prst="rect">
                  <a:avLst/>
                </a:prstGeom>
                <a:solidFill>
                  <a:srgbClr val="9999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01" name="Oval 33"/>
                <p:cNvSpPr>
                  <a:spLocks noChangeArrowheads="1"/>
                </p:cNvSpPr>
                <p:nvPr/>
              </p:nvSpPr>
              <p:spPr bwMode="auto">
                <a:xfrm>
                  <a:off x="728" y="4472"/>
                  <a:ext cx="511" cy="173"/>
                </a:xfrm>
                <a:prstGeom prst="ellipse">
                  <a:avLst/>
                </a:prstGeom>
                <a:solidFill>
                  <a:srgbClr val="9999FF"/>
                </a:solidFill>
                <a:ln w="25399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02" name="Line 34"/>
                <p:cNvSpPr>
                  <a:spLocks noChangeShapeType="1"/>
                </p:cNvSpPr>
                <p:nvPr/>
              </p:nvSpPr>
              <p:spPr bwMode="auto">
                <a:xfrm>
                  <a:off x="727" y="4561"/>
                  <a:ext cx="0" cy="198"/>
                </a:xfrm>
                <a:prstGeom prst="line">
                  <a:avLst/>
                </a:prstGeom>
                <a:noFill/>
                <a:ln w="25399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1303" name="Line 35"/>
                <p:cNvSpPr>
                  <a:spLocks noChangeShapeType="1"/>
                </p:cNvSpPr>
                <p:nvPr/>
              </p:nvSpPr>
              <p:spPr bwMode="auto">
                <a:xfrm>
                  <a:off x="1244" y="4565"/>
                  <a:ext cx="0" cy="197"/>
                </a:xfrm>
                <a:prstGeom prst="line">
                  <a:avLst/>
                </a:prstGeom>
                <a:noFill/>
                <a:ln w="25399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11298" name="Rectangle 36"/>
              <p:cNvSpPr>
                <a:spLocks noChangeArrowheads="1"/>
              </p:cNvSpPr>
              <p:nvPr/>
            </p:nvSpPr>
            <p:spPr bwMode="auto">
              <a:xfrm>
                <a:off x="710" y="4575"/>
                <a:ext cx="558" cy="2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pPr algn="l">
                  <a:spcBef>
                    <a:spcPct val="0"/>
                  </a:spcBef>
                  <a:buFontTx/>
                  <a:buNone/>
                </a:pPr>
                <a:r>
                  <a:rPr kumimoji="0" lang="en-US" sz="2000"/>
                  <a:t>storage</a:t>
                </a:r>
              </a:p>
            </p:txBody>
          </p:sp>
        </p:grpSp>
        <p:sp>
          <p:nvSpPr>
            <p:cNvPr id="11296" name="Line 37"/>
            <p:cNvSpPr>
              <a:spLocks noChangeShapeType="1"/>
            </p:cNvSpPr>
            <p:nvPr/>
          </p:nvSpPr>
          <p:spPr bwMode="auto">
            <a:xfrm>
              <a:off x="1713" y="3327"/>
              <a:ext cx="1" cy="385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269" name="Rectangle 38"/>
          <p:cNvSpPr>
            <a:spLocks noGrp="1" noChangeArrowheads="1"/>
          </p:cNvSpPr>
          <p:nvPr>
            <p:ph type="body" idx="1"/>
          </p:nvPr>
        </p:nvSpPr>
        <p:spPr>
          <a:xfrm>
            <a:off x="3352800" y="5164138"/>
            <a:ext cx="4953000" cy="644525"/>
          </a:xfrm>
          <a:solidFill>
            <a:srgbClr val="EAEAEA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0" smtClean="0"/>
              <a:t>What if a trigger is produced when the ADC or </a:t>
            </a:r>
            <a:r>
              <a:rPr lang="en-US" sz="2000" b="0" i="1" smtClean="0"/>
              <a:t>Processing</a:t>
            </a:r>
            <a:r>
              <a:rPr lang="en-US" sz="2000" b="0" smtClean="0"/>
              <a:t> is busy ?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C018ED-8FB7-4329-BE96-84185A9A8CAD}" type="slidenum">
              <a:rPr lang="en-US"/>
              <a:pPr>
                <a:defRPr/>
              </a:pPr>
              <a:t>8</a:t>
            </a:fld>
            <a:endParaRPr lang="en-US" sz="2000" b="1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8153400" cy="762000"/>
          </a:xfrm>
          <a:noFill/>
        </p:spPr>
        <p:txBody>
          <a:bodyPr lIns="92075" tIns="46038" rIns="92075" bIns="46038"/>
          <a:lstStyle/>
          <a:p>
            <a:r>
              <a:rPr lang="en-US" sz="3600" smtClean="0"/>
              <a:t>Trivial DAQ with a real trigger (2)</a:t>
            </a:r>
            <a:endParaRPr lang="en-US" smtClean="0"/>
          </a:p>
        </p:txBody>
      </p:sp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152400" y="1143000"/>
            <a:ext cx="6172200" cy="5411788"/>
          </a:xfrm>
          <a:prstGeom prst="rect">
            <a:avLst/>
          </a:prstGeom>
          <a:solidFill>
            <a:srgbClr val="EAEAEA"/>
          </a:solidFill>
          <a:ln w="126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9108" name="AutoShape 4"/>
          <p:cNvSpPr>
            <a:spLocks noChangeArrowheads="1"/>
          </p:cNvSpPr>
          <p:nvPr/>
        </p:nvSpPr>
        <p:spPr bwMode="auto">
          <a:xfrm>
            <a:off x="3294063" y="3328988"/>
            <a:ext cx="2782887" cy="2168525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699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59109" name="AutoShape 5"/>
          <p:cNvSpPr>
            <a:spLocks noChangeArrowheads="1"/>
          </p:cNvSpPr>
          <p:nvPr/>
        </p:nvSpPr>
        <p:spPr bwMode="auto">
          <a:xfrm>
            <a:off x="3294063" y="1922463"/>
            <a:ext cx="2782887" cy="1255712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699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95" name="Rectangle 6"/>
          <p:cNvSpPr>
            <a:spLocks noChangeArrowheads="1"/>
          </p:cNvSpPr>
          <p:nvPr/>
        </p:nvSpPr>
        <p:spPr bwMode="auto">
          <a:xfrm>
            <a:off x="673100" y="3616325"/>
            <a:ext cx="749300" cy="271463"/>
          </a:xfrm>
          <a:prstGeom prst="rect">
            <a:avLst/>
          </a:prstGeom>
          <a:solidFill>
            <a:srgbClr val="CCECFF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kumimoji="0" lang="en-US" sz="2000"/>
              <a:t>ADC</a:t>
            </a:r>
          </a:p>
        </p:txBody>
      </p:sp>
      <p:sp>
        <p:nvSpPr>
          <p:cNvPr id="12296" name="Line 7"/>
          <p:cNvSpPr>
            <a:spLocks noChangeShapeType="1"/>
          </p:cNvSpPr>
          <p:nvPr/>
        </p:nvSpPr>
        <p:spPr bwMode="auto">
          <a:xfrm>
            <a:off x="1082675" y="1635125"/>
            <a:ext cx="0" cy="105410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297" name="Line 8"/>
          <p:cNvSpPr>
            <a:spLocks noChangeShapeType="1"/>
          </p:cNvSpPr>
          <p:nvPr/>
        </p:nvSpPr>
        <p:spPr bwMode="auto">
          <a:xfrm>
            <a:off x="1082675" y="2268538"/>
            <a:ext cx="2798763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298" name="Oval 9"/>
          <p:cNvSpPr>
            <a:spLocks noChangeArrowheads="1"/>
          </p:cNvSpPr>
          <p:nvPr/>
        </p:nvSpPr>
        <p:spPr bwMode="auto">
          <a:xfrm>
            <a:off x="4911725" y="3757613"/>
            <a:ext cx="141288" cy="117475"/>
          </a:xfrm>
          <a:prstGeom prst="ellipse">
            <a:avLst/>
          </a:prstGeom>
          <a:solidFill>
            <a:srgbClr val="FFFFCC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9" name="Rectangle 10"/>
          <p:cNvSpPr>
            <a:spLocks noChangeArrowheads="1"/>
          </p:cNvSpPr>
          <p:nvPr/>
        </p:nvSpPr>
        <p:spPr bwMode="auto">
          <a:xfrm>
            <a:off x="642938" y="1239838"/>
            <a:ext cx="1012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Sensor</a:t>
            </a:r>
          </a:p>
        </p:txBody>
      </p:sp>
      <p:sp>
        <p:nvSpPr>
          <p:cNvPr id="12300" name="Rectangle 11"/>
          <p:cNvSpPr>
            <a:spLocks noChangeArrowheads="1"/>
          </p:cNvSpPr>
          <p:nvPr/>
        </p:nvSpPr>
        <p:spPr bwMode="auto">
          <a:xfrm>
            <a:off x="928688" y="2700338"/>
            <a:ext cx="311150" cy="469900"/>
          </a:xfrm>
          <a:prstGeom prst="rect">
            <a:avLst/>
          </a:prstGeom>
          <a:solidFill>
            <a:srgbClr val="868686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1" name="Rectangle 12"/>
          <p:cNvSpPr>
            <a:spLocks noChangeArrowheads="1"/>
          </p:cNvSpPr>
          <p:nvPr/>
        </p:nvSpPr>
        <p:spPr bwMode="auto">
          <a:xfrm>
            <a:off x="1254125" y="2762250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Delay</a:t>
            </a:r>
          </a:p>
        </p:txBody>
      </p:sp>
      <p:sp>
        <p:nvSpPr>
          <p:cNvPr id="12302" name="Line 13"/>
          <p:cNvSpPr>
            <a:spLocks noChangeShapeType="1"/>
          </p:cNvSpPr>
          <p:nvPr/>
        </p:nvSpPr>
        <p:spPr bwMode="auto">
          <a:xfrm>
            <a:off x="1082675" y="3182938"/>
            <a:ext cx="0" cy="4222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303" name="Line 14"/>
          <p:cNvSpPr>
            <a:spLocks noChangeShapeType="1"/>
          </p:cNvSpPr>
          <p:nvPr/>
        </p:nvSpPr>
        <p:spPr bwMode="auto">
          <a:xfrm>
            <a:off x="3881438" y="2268538"/>
            <a:ext cx="0" cy="2825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304" name="Oval 15"/>
          <p:cNvSpPr>
            <a:spLocks noChangeArrowheads="1"/>
          </p:cNvSpPr>
          <p:nvPr/>
        </p:nvSpPr>
        <p:spPr bwMode="auto">
          <a:xfrm>
            <a:off x="492125" y="4376738"/>
            <a:ext cx="1184275" cy="987425"/>
          </a:xfrm>
          <a:prstGeom prst="ellipse">
            <a:avLst/>
          </a:prstGeom>
          <a:solidFill>
            <a:srgbClr val="FFFFCC"/>
          </a:solidFill>
          <a:ln w="25399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kumimoji="0" lang="en-US" sz="2000"/>
              <a:t>Proces-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kumimoji="0" lang="en-US" sz="2000"/>
              <a:t>sing</a:t>
            </a:r>
          </a:p>
        </p:txBody>
      </p:sp>
      <p:sp>
        <p:nvSpPr>
          <p:cNvPr id="12305" name="Line 16"/>
          <p:cNvSpPr>
            <a:spLocks noChangeShapeType="1"/>
          </p:cNvSpPr>
          <p:nvPr/>
        </p:nvSpPr>
        <p:spPr bwMode="auto">
          <a:xfrm>
            <a:off x="1082675" y="3887788"/>
            <a:ext cx="0" cy="48895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306" name="Line 17"/>
          <p:cNvSpPr>
            <a:spLocks noChangeShapeType="1"/>
          </p:cNvSpPr>
          <p:nvPr/>
        </p:nvSpPr>
        <p:spPr bwMode="auto">
          <a:xfrm>
            <a:off x="3881438" y="3113088"/>
            <a:ext cx="0" cy="842962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307" name="Line 18"/>
          <p:cNvSpPr>
            <a:spLocks noChangeShapeType="1"/>
          </p:cNvSpPr>
          <p:nvPr/>
        </p:nvSpPr>
        <p:spPr bwMode="auto">
          <a:xfrm flipH="1">
            <a:off x="1676400" y="4730750"/>
            <a:ext cx="1355725" cy="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308" name="Line 19"/>
          <p:cNvSpPr>
            <a:spLocks noChangeShapeType="1"/>
          </p:cNvSpPr>
          <p:nvPr/>
        </p:nvSpPr>
        <p:spPr bwMode="auto">
          <a:xfrm flipH="1">
            <a:off x="1422400" y="3744913"/>
            <a:ext cx="1609725" cy="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309" name="Rectangle 20"/>
          <p:cNvSpPr>
            <a:spLocks noChangeArrowheads="1"/>
          </p:cNvSpPr>
          <p:nvPr/>
        </p:nvSpPr>
        <p:spPr bwMode="auto">
          <a:xfrm>
            <a:off x="1592263" y="4376738"/>
            <a:ext cx="1346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Interrupt</a:t>
            </a:r>
          </a:p>
        </p:txBody>
      </p:sp>
      <p:grpSp>
        <p:nvGrpSpPr>
          <p:cNvPr id="12310" name="Group 21"/>
          <p:cNvGrpSpPr>
            <a:grpSpLocks/>
          </p:cNvGrpSpPr>
          <p:nvPr/>
        </p:nvGrpSpPr>
        <p:grpSpPr bwMode="auto">
          <a:xfrm>
            <a:off x="3556000" y="2560638"/>
            <a:ext cx="650875" cy="541337"/>
            <a:chOff x="2408" y="2072"/>
            <a:chExt cx="368" cy="368"/>
          </a:xfrm>
        </p:grpSpPr>
        <p:sp>
          <p:nvSpPr>
            <p:cNvPr id="12351" name="AutoShape 22"/>
            <p:cNvSpPr>
              <a:spLocks noChangeArrowheads="1"/>
            </p:cNvSpPr>
            <p:nvPr/>
          </p:nvSpPr>
          <p:spPr bwMode="auto">
            <a:xfrm rot="10800000" flipH="1">
              <a:off x="2408" y="2072"/>
              <a:ext cx="368" cy="368"/>
            </a:xfrm>
            <a:prstGeom prst="triangle">
              <a:avLst>
                <a:gd name="adj" fmla="val 49995"/>
              </a:avLst>
            </a:prstGeom>
            <a:solidFill>
              <a:srgbClr val="FFFFCC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52" name="Line 23"/>
            <p:cNvSpPr>
              <a:spLocks noChangeShapeType="1"/>
            </p:cNvSpPr>
            <p:nvPr/>
          </p:nvSpPr>
          <p:spPr bwMode="auto">
            <a:xfrm flipH="1">
              <a:off x="2640" y="2112"/>
              <a:ext cx="48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353" name="Line 24"/>
            <p:cNvSpPr>
              <a:spLocks noChangeShapeType="1"/>
            </p:cNvSpPr>
            <p:nvPr/>
          </p:nvSpPr>
          <p:spPr bwMode="auto">
            <a:xfrm flipH="1">
              <a:off x="2592" y="2112"/>
              <a:ext cx="48" cy="144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354" name="Line 25"/>
            <p:cNvSpPr>
              <a:spLocks noChangeShapeType="1"/>
            </p:cNvSpPr>
            <p:nvPr/>
          </p:nvSpPr>
          <p:spPr bwMode="auto">
            <a:xfrm flipH="1">
              <a:off x="2544" y="2256"/>
              <a:ext cx="48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2311" name="Rectangle 26"/>
          <p:cNvSpPr>
            <a:spLocks noChangeArrowheads="1"/>
          </p:cNvSpPr>
          <p:nvPr/>
        </p:nvSpPr>
        <p:spPr bwMode="auto">
          <a:xfrm>
            <a:off x="4135438" y="2619375"/>
            <a:ext cx="1792287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Discriminator</a:t>
            </a:r>
          </a:p>
        </p:txBody>
      </p:sp>
      <p:sp>
        <p:nvSpPr>
          <p:cNvPr id="12312" name="Rectangle 27"/>
          <p:cNvSpPr>
            <a:spLocks noChangeArrowheads="1"/>
          </p:cNvSpPr>
          <p:nvPr/>
        </p:nvSpPr>
        <p:spPr bwMode="auto">
          <a:xfrm>
            <a:off x="4813300" y="1916113"/>
            <a:ext cx="1087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 b="1"/>
              <a:t>Trigger</a:t>
            </a:r>
          </a:p>
        </p:txBody>
      </p:sp>
      <p:sp>
        <p:nvSpPr>
          <p:cNvPr id="12313" name="Rectangle 28"/>
          <p:cNvSpPr>
            <a:spLocks noChangeArrowheads="1"/>
          </p:cNvSpPr>
          <p:nvPr/>
        </p:nvSpPr>
        <p:spPr bwMode="auto">
          <a:xfrm>
            <a:off x="1676400" y="3392488"/>
            <a:ext cx="850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Start</a:t>
            </a:r>
          </a:p>
        </p:txBody>
      </p:sp>
      <p:sp>
        <p:nvSpPr>
          <p:cNvPr id="12314" name="Line 29"/>
          <p:cNvSpPr>
            <a:spLocks noChangeShapeType="1"/>
          </p:cNvSpPr>
          <p:nvPr/>
        </p:nvSpPr>
        <p:spPr bwMode="auto">
          <a:xfrm>
            <a:off x="1082675" y="5364163"/>
            <a:ext cx="0" cy="561975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2315" name="Group 30"/>
          <p:cNvGrpSpPr>
            <a:grpSpLocks/>
          </p:cNvGrpSpPr>
          <p:nvPr/>
        </p:nvGrpSpPr>
        <p:grpSpPr bwMode="auto">
          <a:xfrm>
            <a:off x="3795713" y="3956050"/>
            <a:ext cx="307975" cy="446088"/>
            <a:chOff x="2543" y="3024"/>
            <a:chExt cx="175" cy="304"/>
          </a:xfrm>
        </p:grpSpPr>
        <p:sp>
          <p:nvSpPr>
            <p:cNvPr id="12346" name="Rectangle 31"/>
            <p:cNvSpPr>
              <a:spLocks noChangeArrowheads="1"/>
            </p:cNvSpPr>
            <p:nvPr/>
          </p:nvSpPr>
          <p:spPr bwMode="auto">
            <a:xfrm>
              <a:off x="2547" y="3024"/>
              <a:ext cx="170" cy="216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7" name="Arc 32"/>
            <p:cNvSpPr>
              <a:spLocks/>
            </p:cNvSpPr>
            <p:nvPr/>
          </p:nvSpPr>
          <p:spPr bwMode="auto">
            <a:xfrm rot="-5340000">
              <a:off x="2589" y="3198"/>
              <a:ext cx="84" cy="175"/>
            </a:xfrm>
            <a:custGeom>
              <a:avLst/>
              <a:gdLst>
                <a:gd name="T0" fmla="*/ 0 w 22418"/>
                <a:gd name="T1" fmla="*/ 0 h 43198"/>
                <a:gd name="T2" fmla="*/ 0 w 22418"/>
                <a:gd name="T3" fmla="*/ 0 h 43198"/>
                <a:gd name="T4" fmla="*/ 0 w 22418"/>
                <a:gd name="T5" fmla="*/ 0 h 43198"/>
                <a:gd name="T6" fmla="*/ 0 60000 65536"/>
                <a:gd name="T7" fmla="*/ 0 60000 65536"/>
                <a:gd name="T8" fmla="*/ 0 60000 65536"/>
                <a:gd name="T9" fmla="*/ 0 w 22418"/>
                <a:gd name="T10" fmla="*/ 0 h 43198"/>
                <a:gd name="T11" fmla="*/ 22418 w 22418"/>
                <a:gd name="T12" fmla="*/ 43198 h 4319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418" h="43198" fill="none" extrusionOk="0">
                  <a:moveTo>
                    <a:pt x="22418" y="43182"/>
                  </a:moveTo>
                  <a:cubicBezTo>
                    <a:pt x="22145" y="43192"/>
                    <a:pt x="21872" y="43197"/>
                    <a:pt x="21600" y="43198"/>
                  </a:cubicBezTo>
                  <a:cubicBezTo>
                    <a:pt x="9670" y="43198"/>
                    <a:pt x="0" y="33527"/>
                    <a:pt x="0" y="21598"/>
                  </a:cubicBezTo>
                  <a:cubicBezTo>
                    <a:pt x="-1" y="9772"/>
                    <a:pt x="9508" y="145"/>
                    <a:pt x="21332" y="-1"/>
                  </a:cubicBezTo>
                </a:path>
                <a:path w="22418" h="43198" stroke="0" extrusionOk="0">
                  <a:moveTo>
                    <a:pt x="22418" y="43182"/>
                  </a:moveTo>
                  <a:cubicBezTo>
                    <a:pt x="22145" y="43192"/>
                    <a:pt x="21872" y="43197"/>
                    <a:pt x="21600" y="43198"/>
                  </a:cubicBezTo>
                  <a:cubicBezTo>
                    <a:pt x="9670" y="43198"/>
                    <a:pt x="0" y="33527"/>
                    <a:pt x="0" y="21598"/>
                  </a:cubicBezTo>
                  <a:cubicBezTo>
                    <a:pt x="-1" y="9772"/>
                    <a:pt x="9508" y="145"/>
                    <a:pt x="21332" y="-1"/>
                  </a:cubicBezTo>
                  <a:lnTo>
                    <a:pt x="21600" y="21598"/>
                  </a:lnTo>
                  <a:close/>
                </a:path>
              </a:pathLst>
            </a:custGeom>
            <a:solidFill>
              <a:srgbClr val="FFFFCC"/>
            </a:solidFill>
            <a:ln w="25399" cap="rnd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348" name="Line 33"/>
            <p:cNvSpPr>
              <a:spLocks noChangeShapeType="1"/>
            </p:cNvSpPr>
            <p:nvPr/>
          </p:nvSpPr>
          <p:spPr bwMode="auto">
            <a:xfrm flipV="1">
              <a:off x="2547" y="3024"/>
              <a:ext cx="0" cy="21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349" name="Line 34"/>
            <p:cNvSpPr>
              <a:spLocks noChangeShapeType="1"/>
            </p:cNvSpPr>
            <p:nvPr/>
          </p:nvSpPr>
          <p:spPr bwMode="auto">
            <a:xfrm>
              <a:off x="2547" y="3024"/>
              <a:ext cx="170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350" name="Line 35"/>
            <p:cNvSpPr>
              <a:spLocks noChangeShapeType="1"/>
            </p:cNvSpPr>
            <p:nvPr/>
          </p:nvSpPr>
          <p:spPr bwMode="auto">
            <a:xfrm>
              <a:off x="2717" y="3024"/>
              <a:ext cx="0" cy="216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2316" name="Line 36"/>
          <p:cNvSpPr>
            <a:spLocks noChangeShapeType="1"/>
          </p:cNvSpPr>
          <p:nvPr/>
        </p:nvSpPr>
        <p:spPr bwMode="auto">
          <a:xfrm>
            <a:off x="5067300" y="4870450"/>
            <a:ext cx="85725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2317" name="Group 37"/>
          <p:cNvGrpSpPr>
            <a:grpSpLocks/>
          </p:cNvGrpSpPr>
          <p:nvPr/>
        </p:nvGrpSpPr>
        <p:grpSpPr bwMode="auto">
          <a:xfrm>
            <a:off x="4371975" y="4600575"/>
            <a:ext cx="742950" cy="582613"/>
            <a:chOff x="2870" y="3464"/>
            <a:chExt cx="422" cy="397"/>
          </a:xfrm>
        </p:grpSpPr>
        <p:sp>
          <p:nvSpPr>
            <p:cNvPr id="12342" name="Rectangle 38"/>
            <p:cNvSpPr>
              <a:spLocks noChangeArrowheads="1"/>
            </p:cNvSpPr>
            <p:nvPr/>
          </p:nvSpPr>
          <p:spPr bwMode="auto">
            <a:xfrm>
              <a:off x="2888" y="3464"/>
              <a:ext cx="368" cy="368"/>
            </a:xfrm>
            <a:prstGeom prst="rect">
              <a:avLst/>
            </a:prstGeom>
            <a:solidFill>
              <a:srgbClr val="FFFFCC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43" name="Rectangle 39"/>
            <p:cNvSpPr>
              <a:spLocks noChangeArrowheads="1"/>
            </p:cNvSpPr>
            <p:nvPr/>
          </p:nvSpPr>
          <p:spPr bwMode="auto">
            <a:xfrm>
              <a:off x="2870" y="3488"/>
              <a:ext cx="253" cy="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1200"/>
                <a:t>Set</a:t>
              </a:r>
            </a:p>
          </p:txBody>
        </p:sp>
        <p:sp>
          <p:nvSpPr>
            <p:cNvPr id="12344" name="Rectangle 40"/>
            <p:cNvSpPr>
              <a:spLocks noChangeArrowheads="1"/>
            </p:cNvSpPr>
            <p:nvPr/>
          </p:nvSpPr>
          <p:spPr bwMode="auto">
            <a:xfrm>
              <a:off x="3111" y="3576"/>
              <a:ext cx="181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1200"/>
                <a:t>Q</a:t>
              </a:r>
            </a:p>
          </p:txBody>
        </p:sp>
        <p:sp>
          <p:nvSpPr>
            <p:cNvPr id="12345" name="Rectangle 41"/>
            <p:cNvSpPr>
              <a:spLocks noChangeArrowheads="1"/>
            </p:cNvSpPr>
            <p:nvPr/>
          </p:nvSpPr>
          <p:spPr bwMode="auto">
            <a:xfrm>
              <a:off x="2870" y="3673"/>
              <a:ext cx="313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1200"/>
                <a:t>Clear</a:t>
              </a:r>
            </a:p>
          </p:txBody>
        </p:sp>
      </p:grpSp>
      <p:sp>
        <p:nvSpPr>
          <p:cNvPr id="12318" name="Line 42"/>
          <p:cNvSpPr>
            <a:spLocks noChangeShapeType="1"/>
          </p:cNvSpPr>
          <p:nvPr/>
        </p:nvSpPr>
        <p:spPr bwMode="auto">
          <a:xfrm>
            <a:off x="3032125" y="3744913"/>
            <a:ext cx="0" cy="985837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319" name="Line 43"/>
          <p:cNvSpPr>
            <a:spLocks noChangeShapeType="1"/>
          </p:cNvSpPr>
          <p:nvPr/>
        </p:nvSpPr>
        <p:spPr bwMode="auto">
          <a:xfrm>
            <a:off x="3965575" y="4730750"/>
            <a:ext cx="423863" cy="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320" name="AutoShape 44"/>
          <p:cNvSpPr>
            <a:spLocks noChangeArrowheads="1"/>
          </p:cNvSpPr>
          <p:nvPr/>
        </p:nvSpPr>
        <p:spPr bwMode="auto">
          <a:xfrm rot="16200000" flipH="1">
            <a:off x="4487069" y="3617119"/>
            <a:ext cx="398463" cy="396875"/>
          </a:xfrm>
          <a:prstGeom prst="triangle">
            <a:avLst>
              <a:gd name="adj" fmla="val 50792"/>
            </a:avLst>
          </a:prstGeom>
          <a:solidFill>
            <a:srgbClr val="FFFFCC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21" name="Line 45"/>
          <p:cNvSpPr>
            <a:spLocks noChangeShapeType="1"/>
          </p:cNvSpPr>
          <p:nvPr/>
        </p:nvSpPr>
        <p:spPr bwMode="auto">
          <a:xfrm>
            <a:off x="5153025" y="4870450"/>
            <a:ext cx="252413" cy="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322" name="Line 46"/>
          <p:cNvSpPr>
            <a:spLocks noChangeShapeType="1"/>
          </p:cNvSpPr>
          <p:nvPr/>
        </p:nvSpPr>
        <p:spPr bwMode="auto">
          <a:xfrm flipV="1">
            <a:off x="5405438" y="3816350"/>
            <a:ext cx="0" cy="105410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323" name="Line 47"/>
          <p:cNvSpPr>
            <a:spLocks noChangeShapeType="1"/>
          </p:cNvSpPr>
          <p:nvPr/>
        </p:nvSpPr>
        <p:spPr bwMode="auto">
          <a:xfrm flipH="1">
            <a:off x="5067300" y="3816350"/>
            <a:ext cx="338138" cy="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324" name="Line 48"/>
          <p:cNvSpPr>
            <a:spLocks noChangeShapeType="1"/>
          </p:cNvSpPr>
          <p:nvPr/>
        </p:nvSpPr>
        <p:spPr bwMode="auto">
          <a:xfrm flipH="1">
            <a:off x="4049713" y="3816350"/>
            <a:ext cx="425450" cy="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325" name="Line 49"/>
          <p:cNvSpPr>
            <a:spLocks noChangeShapeType="1"/>
          </p:cNvSpPr>
          <p:nvPr/>
        </p:nvSpPr>
        <p:spPr bwMode="auto">
          <a:xfrm flipV="1">
            <a:off x="4049713" y="3816350"/>
            <a:ext cx="0" cy="13970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326" name="Line 50"/>
          <p:cNvSpPr>
            <a:spLocks noChangeShapeType="1"/>
          </p:cNvSpPr>
          <p:nvPr/>
        </p:nvSpPr>
        <p:spPr bwMode="auto">
          <a:xfrm>
            <a:off x="3965575" y="4376738"/>
            <a:ext cx="0" cy="354012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327" name="Line 51"/>
          <p:cNvSpPr>
            <a:spLocks noChangeShapeType="1"/>
          </p:cNvSpPr>
          <p:nvPr/>
        </p:nvSpPr>
        <p:spPr bwMode="auto">
          <a:xfrm flipH="1">
            <a:off x="3032125" y="4730750"/>
            <a:ext cx="933450" cy="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328" name="Line 52"/>
          <p:cNvSpPr>
            <a:spLocks noChangeShapeType="1"/>
          </p:cNvSpPr>
          <p:nvPr/>
        </p:nvSpPr>
        <p:spPr bwMode="auto">
          <a:xfrm>
            <a:off x="1676400" y="5011738"/>
            <a:ext cx="2713038" cy="0"/>
          </a:xfrm>
          <a:prstGeom prst="line">
            <a:avLst/>
          </a:prstGeom>
          <a:noFill/>
          <a:ln w="25399">
            <a:solidFill>
              <a:srgbClr val="868686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329" name="Rectangle 53"/>
          <p:cNvSpPr>
            <a:spLocks noChangeArrowheads="1"/>
          </p:cNvSpPr>
          <p:nvPr/>
        </p:nvSpPr>
        <p:spPr bwMode="auto">
          <a:xfrm>
            <a:off x="4116388" y="3986213"/>
            <a:ext cx="596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and</a:t>
            </a:r>
          </a:p>
        </p:txBody>
      </p:sp>
      <p:sp>
        <p:nvSpPr>
          <p:cNvPr id="12330" name="Rectangle 54"/>
          <p:cNvSpPr>
            <a:spLocks noChangeArrowheads="1"/>
          </p:cNvSpPr>
          <p:nvPr/>
        </p:nvSpPr>
        <p:spPr bwMode="auto">
          <a:xfrm>
            <a:off x="4794250" y="3911600"/>
            <a:ext cx="5699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not</a:t>
            </a:r>
          </a:p>
        </p:txBody>
      </p:sp>
      <p:sp>
        <p:nvSpPr>
          <p:cNvPr id="12331" name="Rectangle 55"/>
          <p:cNvSpPr>
            <a:spLocks noChangeArrowheads="1"/>
          </p:cNvSpPr>
          <p:nvPr/>
        </p:nvSpPr>
        <p:spPr bwMode="auto">
          <a:xfrm>
            <a:off x="4529138" y="3271838"/>
            <a:ext cx="1458912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 b="1"/>
              <a:t>Busy Logic</a:t>
            </a:r>
          </a:p>
        </p:txBody>
      </p:sp>
      <p:sp>
        <p:nvSpPr>
          <p:cNvPr id="12332" name="Rectangle 56"/>
          <p:cNvSpPr>
            <a:spLocks noChangeArrowheads="1"/>
          </p:cNvSpPr>
          <p:nvPr/>
        </p:nvSpPr>
        <p:spPr bwMode="auto">
          <a:xfrm>
            <a:off x="1676400" y="5011738"/>
            <a:ext cx="8953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kumimoji="0" lang="en-US" sz="2000"/>
              <a:t>Ready</a:t>
            </a:r>
          </a:p>
        </p:txBody>
      </p:sp>
      <p:grpSp>
        <p:nvGrpSpPr>
          <p:cNvPr id="12333" name="Group 57"/>
          <p:cNvGrpSpPr>
            <a:grpSpLocks/>
          </p:cNvGrpSpPr>
          <p:nvPr/>
        </p:nvGrpSpPr>
        <p:grpSpPr bwMode="auto">
          <a:xfrm>
            <a:off x="492125" y="5926138"/>
            <a:ext cx="1143000" cy="558800"/>
            <a:chOff x="710" y="4472"/>
            <a:chExt cx="538" cy="381"/>
          </a:xfrm>
        </p:grpSpPr>
        <p:grpSp>
          <p:nvGrpSpPr>
            <p:cNvPr id="12335" name="Group 58"/>
            <p:cNvGrpSpPr>
              <a:grpSpLocks/>
            </p:cNvGrpSpPr>
            <p:nvPr/>
          </p:nvGrpSpPr>
          <p:grpSpPr bwMode="auto">
            <a:xfrm>
              <a:off x="721" y="4472"/>
              <a:ext cx="527" cy="369"/>
              <a:chOff x="721" y="4472"/>
              <a:chExt cx="527" cy="369"/>
            </a:xfrm>
          </p:grpSpPr>
          <p:sp>
            <p:nvSpPr>
              <p:cNvPr id="12337" name="Oval 59"/>
              <p:cNvSpPr>
                <a:spLocks noChangeArrowheads="1"/>
              </p:cNvSpPr>
              <p:nvPr/>
            </p:nvSpPr>
            <p:spPr bwMode="auto">
              <a:xfrm>
                <a:off x="729" y="4667"/>
                <a:ext cx="511" cy="174"/>
              </a:xfrm>
              <a:prstGeom prst="ellipse">
                <a:avLst/>
              </a:prstGeom>
              <a:solidFill>
                <a:srgbClr val="9999FF"/>
              </a:solidFill>
              <a:ln w="25399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38" name="Rectangle 60"/>
              <p:cNvSpPr>
                <a:spLocks noChangeArrowheads="1"/>
              </p:cNvSpPr>
              <p:nvPr/>
            </p:nvSpPr>
            <p:spPr bwMode="auto">
              <a:xfrm>
                <a:off x="721" y="4563"/>
                <a:ext cx="527" cy="196"/>
              </a:xfrm>
              <a:prstGeom prst="rect">
                <a:avLst/>
              </a:prstGeom>
              <a:solidFill>
                <a:srgbClr val="999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39" name="Oval 61"/>
              <p:cNvSpPr>
                <a:spLocks noChangeArrowheads="1"/>
              </p:cNvSpPr>
              <p:nvPr/>
            </p:nvSpPr>
            <p:spPr bwMode="auto">
              <a:xfrm>
                <a:off x="728" y="4472"/>
                <a:ext cx="511" cy="173"/>
              </a:xfrm>
              <a:prstGeom prst="ellipse">
                <a:avLst/>
              </a:prstGeom>
              <a:solidFill>
                <a:srgbClr val="9999FF"/>
              </a:solidFill>
              <a:ln w="25399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40" name="Line 62"/>
              <p:cNvSpPr>
                <a:spLocks noChangeShapeType="1"/>
              </p:cNvSpPr>
              <p:nvPr/>
            </p:nvSpPr>
            <p:spPr bwMode="auto">
              <a:xfrm>
                <a:off x="727" y="4561"/>
                <a:ext cx="0" cy="198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41" name="Line 63"/>
              <p:cNvSpPr>
                <a:spLocks noChangeShapeType="1"/>
              </p:cNvSpPr>
              <p:nvPr/>
            </p:nvSpPr>
            <p:spPr bwMode="auto">
              <a:xfrm>
                <a:off x="1244" y="4565"/>
                <a:ext cx="0" cy="197"/>
              </a:xfrm>
              <a:prstGeom prst="line">
                <a:avLst/>
              </a:prstGeom>
              <a:noFill/>
              <a:ln w="253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2336" name="Rectangle 64"/>
            <p:cNvSpPr>
              <a:spLocks noChangeArrowheads="1"/>
            </p:cNvSpPr>
            <p:nvPr/>
          </p:nvSpPr>
          <p:spPr bwMode="auto">
            <a:xfrm>
              <a:off x="710" y="4582"/>
              <a:ext cx="511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2000"/>
                <a:t>storage</a:t>
              </a:r>
            </a:p>
          </p:txBody>
        </p:sp>
      </p:grpSp>
      <p:sp>
        <p:nvSpPr>
          <p:cNvPr id="12334" name="Rectangle 65"/>
          <p:cNvSpPr>
            <a:spLocks noGrp="1" noChangeArrowheads="1"/>
          </p:cNvSpPr>
          <p:nvPr>
            <p:ph type="body" idx="1"/>
          </p:nvPr>
        </p:nvSpPr>
        <p:spPr>
          <a:xfrm>
            <a:off x="3048000" y="5791200"/>
            <a:ext cx="5715000" cy="685800"/>
          </a:xfrm>
          <a:solidFill>
            <a:srgbClr val="EAEAEA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smtClean="0"/>
              <a:t>Deadtime (%)</a:t>
            </a:r>
            <a:r>
              <a:rPr lang="en-US" sz="2000" b="0" smtClean="0"/>
              <a:t> - the ratio between the time the DAQ is </a:t>
            </a:r>
            <a:r>
              <a:rPr lang="en-US" sz="2000" b="0" i="1" smtClean="0"/>
              <a:t>busy</a:t>
            </a:r>
            <a:r>
              <a:rPr lang="en-US" sz="2000" b="0" smtClean="0"/>
              <a:t> and the total time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DF794D-329E-4AA8-96EB-26AF7292230F}" type="slidenum">
              <a:rPr lang="en-US"/>
              <a:pPr>
                <a:defRPr/>
              </a:pPr>
              <a:t>9</a:t>
            </a:fld>
            <a:endParaRPr lang="en-US" sz="2000" b="1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8051800" cy="666750"/>
          </a:xfrm>
          <a:noFill/>
        </p:spPr>
        <p:txBody>
          <a:bodyPr lIns="92075" tIns="46038" rIns="92075" bIns="46038"/>
          <a:lstStyle/>
          <a:p>
            <a:r>
              <a:rPr lang="en-US" sz="3600" smtClean="0"/>
              <a:t>Trivial DAQ with a real trigger (3)</a:t>
            </a:r>
            <a:r>
              <a:rPr lang="en-US" smtClean="0"/>
              <a:t> </a:t>
            </a:r>
          </a:p>
        </p:txBody>
      </p:sp>
      <p:grpSp>
        <p:nvGrpSpPr>
          <p:cNvPr id="13316" name="Group 3"/>
          <p:cNvGrpSpPr>
            <a:grpSpLocks/>
          </p:cNvGrpSpPr>
          <p:nvPr/>
        </p:nvGrpSpPr>
        <p:grpSpPr bwMode="auto">
          <a:xfrm>
            <a:off x="228600" y="1143000"/>
            <a:ext cx="6400800" cy="5360988"/>
            <a:chOff x="144" y="720"/>
            <a:chExt cx="4032" cy="3377"/>
          </a:xfrm>
        </p:grpSpPr>
        <p:sp>
          <p:nvSpPr>
            <p:cNvPr id="13318" name="Rectangle 4"/>
            <p:cNvSpPr>
              <a:spLocks noChangeArrowheads="1"/>
            </p:cNvSpPr>
            <p:nvPr/>
          </p:nvSpPr>
          <p:spPr bwMode="auto">
            <a:xfrm>
              <a:off x="144" y="720"/>
              <a:ext cx="4032" cy="3377"/>
            </a:xfrm>
            <a:prstGeom prst="rect">
              <a:avLst/>
            </a:prstGeom>
            <a:solidFill>
              <a:srgbClr val="EAEAEA"/>
            </a:solidFill>
            <a:ln w="126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0133" name="AutoShape 5"/>
            <p:cNvSpPr>
              <a:spLocks noChangeArrowheads="1"/>
            </p:cNvSpPr>
            <p:nvPr/>
          </p:nvSpPr>
          <p:spPr bwMode="auto">
            <a:xfrm>
              <a:off x="2188" y="1901"/>
              <a:ext cx="1817" cy="712"/>
            </a:xfrm>
            <a:prstGeom prst="roundRect">
              <a:avLst>
                <a:gd name="adj" fmla="val 12495"/>
              </a:avLst>
            </a:prstGeom>
            <a:solidFill>
              <a:schemeClr val="bg1"/>
            </a:solidFill>
            <a:ln w="12699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60134" name="AutoShape 6"/>
            <p:cNvSpPr>
              <a:spLocks noChangeArrowheads="1"/>
            </p:cNvSpPr>
            <p:nvPr/>
          </p:nvSpPr>
          <p:spPr bwMode="auto">
            <a:xfrm>
              <a:off x="2192" y="1058"/>
              <a:ext cx="1818" cy="755"/>
            </a:xfrm>
            <a:prstGeom prst="roundRect">
              <a:avLst>
                <a:gd name="adj" fmla="val 12495"/>
              </a:avLst>
            </a:prstGeom>
            <a:solidFill>
              <a:schemeClr val="bg1"/>
            </a:solidFill>
            <a:ln w="12699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321" name="Rectangle 7"/>
            <p:cNvSpPr>
              <a:spLocks noChangeArrowheads="1"/>
            </p:cNvSpPr>
            <p:nvPr/>
          </p:nvSpPr>
          <p:spPr bwMode="auto">
            <a:xfrm>
              <a:off x="481" y="2077"/>
              <a:ext cx="480" cy="156"/>
            </a:xfrm>
            <a:prstGeom prst="rect">
              <a:avLst/>
            </a:prstGeom>
            <a:solidFill>
              <a:srgbClr val="CCECFF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kumimoji="0" lang="en-US" sz="2000"/>
                <a:t>ADC</a:t>
              </a:r>
            </a:p>
          </p:txBody>
        </p:sp>
        <p:sp>
          <p:nvSpPr>
            <p:cNvPr id="13322" name="Line 8"/>
            <p:cNvSpPr>
              <a:spLocks noChangeShapeType="1"/>
            </p:cNvSpPr>
            <p:nvPr/>
          </p:nvSpPr>
          <p:spPr bwMode="auto">
            <a:xfrm>
              <a:off x="748" y="970"/>
              <a:ext cx="0" cy="635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23" name="Line 9"/>
            <p:cNvSpPr>
              <a:spLocks noChangeShapeType="1"/>
            </p:cNvSpPr>
            <p:nvPr/>
          </p:nvSpPr>
          <p:spPr bwMode="auto">
            <a:xfrm>
              <a:off x="748" y="1225"/>
              <a:ext cx="1827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24" name="Rectangle 10"/>
            <p:cNvSpPr>
              <a:spLocks noChangeArrowheads="1"/>
            </p:cNvSpPr>
            <p:nvPr/>
          </p:nvSpPr>
          <p:spPr bwMode="auto">
            <a:xfrm>
              <a:off x="361" y="759"/>
              <a:ext cx="63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2000"/>
                <a:t>Sensor</a:t>
              </a:r>
            </a:p>
          </p:txBody>
        </p:sp>
        <p:sp>
          <p:nvSpPr>
            <p:cNvPr id="13325" name="Rectangle 11"/>
            <p:cNvSpPr>
              <a:spLocks noChangeArrowheads="1"/>
            </p:cNvSpPr>
            <p:nvPr/>
          </p:nvSpPr>
          <p:spPr bwMode="auto">
            <a:xfrm>
              <a:off x="647" y="1612"/>
              <a:ext cx="203" cy="282"/>
            </a:xfrm>
            <a:prstGeom prst="rect">
              <a:avLst/>
            </a:prstGeom>
            <a:solidFill>
              <a:srgbClr val="86868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6" name="Rectangle 12"/>
            <p:cNvSpPr>
              <a:spLocks noChangeArrowheads="1"/>
            </p:cNvSpPr>
            <p:nvPr/>
          </p:nvSpPr>
          <p:spPr bwMode="auto">
            <a:xfrm>
              <a:off x="859" y="1647"/>
              <a:ext cx="52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2000"/>
                <a:t>Delay</a:t>
              </a:r>
            </a:p>
          </p:txBody>
        </p:sp>
        <p:sp>
          <p:nvSpPr>
            <p:cNvPr id="13327" name="Line 13"/>
            <p:cNvSpPr>
              <a:spLocks noChangeShapeType="1"/>
            </p:cNvSpPr>
            <p:nvPr/>
          </p:nvSpPr>
          <p:spPr bwMode="auto">
            <a:xfrm>
              <a:off x="748" y="1901"/>
              <a:ext cx="0" cy="169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28" name="Line 14"/>
            <p:cNvSpPr>
              <a:spLocks noChangeShapeType="1"/>
            </p:cNvSpPr>
            <p:nvPr/>
          </p:nvSpPr>
          <p:spPr bwMode="auto">
            <a:xfrm>
              <a:off x="2575" y="1225"/>
              <a:ext cx="0" cy="169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29" name="Oval 15"/>
            <p:cNvSpPr>
              <a:spLocks noChangeArrowheads="1"/>
            </p:cNvSpPr>
            <p:nvPr/>
          </p:nvSpPr>
          <p:spPr bwMode="auto">
            <a:xfrm>
              <a:off x="361" y="2916"/>
              <a:ext cx="775" cy="592"/>
            </a:xfrm>
            <a:prstGeom prst="ellipse">
              <a:avLst/>
            </a:prstGeom>
            <a:solidFill>
              <a:srgbClr val="FFFFCC"/>
            </a:solidFill>
            <a:ln w="25399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kumimoji="0" lang="en-US" sz="2000"/>
                <a:t>Proces-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kumimoji="0" lang="en-US" sz="2000"/>
                <a:t>sing</a:t>
              </a:r>
              <a:endParaRPr kumimoji="0" lang="en-US" sz="1400"/>
            </a:p>
          </p:txBody>
        </p:sp>
        <p:sp>
          <p:nvSpPr>
            <p:cNvPr id="13330" name="Rectangle 16"/>
            <p:cNvSpPr>
              <a:spLocks noChangeArrowheads="1"/>
            </p:cNvSpPr>
            <p:nvPr/>
          </p:nvSpPr>
          <p:spPr bwMode="auto">
            <a:xfrm>
              <a:off x="1468" y="3043"/>
              <a:ext cx="687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endParaRPr kumimoji="0" lang="en-US" sz="2000"/>
            </a:p>
          </p:txBody>
        </p:sp>
        <p:sp>
          <p:nvSpPr>
            <p:cNvPr id="13331" name="Line 17"/>
            <p:cNvSpPr>
              <a:spLocks noChangeShapeType="1"/>
            </p:cNvSpPr>
            <p:nvPr/>
          </p:nvSpPr>
          <p:spPr bwMode="auto">
            <a:xfrm>
              <a:off x="748" y="2239"/>
              <a:ext cx="0" cy="17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32" name="Line 18"/>
            <p:cNvSpPr>
              <a:spLocks noChangeShapeType="1"/>
            </p:cNvSpPr>
            <p:nvPr/>
          </p:nvSpPr>
          <p:spPr bwMode="auto">
            <a:xfrm>
              <a:off x="2575" y="1732"/>
              <a:ext cx="0" cy="211"/>
            </a:xfrm>
            <a:prstGeom prst="line">
              <a:avLst/>
            </a:prstGeom>
            <a:noFill/>
            <a:ln w="25399">
              <a:solidFill>
                <a:srgbClr val="868686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33" name="Line 19"/>
            <p:cNvSpPr>
              <a:spLocks noChangeShapeType="1"/>
            </p:cNvSpPr>
            <p:nvPr/>
          </p:nvSpPr>
          <p:spPr bwMode="auto">
            <a:xfrm flipH="1">
              <a:off x="970" y="2154"/>
              <a:ext cx="1384" cy="0"/>
            </a:xfrm>
            <a:prstGeom prst="line">
              <a:avLst/>
            </a:prstGeom>
            <a:noFill/>
            <a:ln w="25399">
              <a:solidFill>
                <a:srgbClr val="868686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334" name="Group 20"/>
            <p:cNvGrpSpPr>
              <a:grpSpLocks/>
            </p:cNvGrpSpPr>
            <p:nvPr/>
          </p:nvGrpSpPr>
          <p:grpSpPr bwMode="auto">
            <a:xfrm>
              <a:off x="2363" y="1401"/>
              <a:ext cx="424" cy="324"/>
              <a:chOff x="2312" y="1928"/>
              <a:chExt cx="368" cy="368"/>
            </a:xfrm>
          </p:grpSpPr>
          <p:sp>
            <p:nvSpPr>
              <p:cNvPr id="13366" name="AutoShape 21"/>
              <p:cNvSpPr>
                <a:spLocks noChangeArrowheads="1"/>
              </p:cNvSpPr>
              <p:nvPr/>
            </p:nvSpPr>
            <p:spPr bwMode="auto">
              <a:xfrm rot="10800000" flipH="1">
                <a:off x="2312" y="1928"/>
                <a:ext cx="368" cy="368"/>
              </a:xfrm>
              <a:prstGeom prst="triangle">
                <a:avLst>
                  <a:gd name="adj" fmla="val 49995"/>
                </a:avLst>
              </a:prstGeom>
              <a:solidFill>
                <a:srgbClr val="FFFFCC"/>
              </a:solidFill>
              <a:ln w="25399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67" name="Line 22"/>
              <p:cNvSpPr>
                <a:spLocks noChangeShapeType="1"/>
              </p:cNvSpPr>
              <p:nvPr/>
            </p:nvSpPr>
            <p:spPr bwMode="auto">
              <a:xfrm flipH="1">
                <a:off x="2544" y="1968"/>
                <a:ext cx="48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368" name="Line 23"/>
              <p:cNvSpPr>
                <a:spLocks noChangeShapeType="1"/>
              </p:cNvSpPr>
              <p:nvPr/>
            </p:nvSpPr>
            <p:spPr bwMode="auto">
              <a:xfrm flipH="1">
                <a:off x="2496" y="1968"/>
                <a:ext cx="48" cy="144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369" name="Line 24"/>
              <p:cNvSpPr>
                <a:spLocks noChangeShapeType="1"/>
              </p:cNvSpPr>
              <p:nvPr/>
            </p:nvSpPr>
            <p:spPr bwMode="auto">
              <a:xfrm flipH="1">
                <a:off x="2448" y="2112"/>
                <a:ext cx="48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3335" name="Rectangle 25"/>
            <p:cNvSpPr>
              <a:spLocks noChangeArrowheads="1"/>
            </p:cNvSpPr>
            <p:nvPr/>
          </p:nvSpPr>
          <p:spPr bwMode="auto">
            <a:xfrm>
              <a:off x="2686" y="1479"/>
              <a:ext cx="112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2000"/>
                <a:t>Discriminator</a:t>
              </a:r>
            </a:p>
          </p:txBody>
        </p:sp>
        <p:sp>
          <p:nvSpPr>
            <p:cNvPr id="13336" name="Rectangle 26"/>
            <p:cNvSpPr>
              <a:spLocks noChangeArrowheads="1"/>
            </p:cNvSpPr>
            <p:nvPr/>
          </p:nvSpPr>
          <p:spPr bwMode="auto">
            <a:xfrm>
              <a:off x="3173" y="1072"/>
              <a:ext cx="685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2000" b="1"/>
                <a:t>Trigger</a:t>
              </a:r>
            </a:p>
          </p:txBody>
        </p:sp>
        <p:sp>
          <p:nvSpPr>
            <p:cNvPr id="13337" name="Rectangle 27"/>
            <p:cNvSpPr>
              <a:spLocks noChangeArrowheads="1"/>
            </p:cNvSpPr>
            <p:nvPr/>
          </p:nvSpPr>
          <p:spPr bwMode="auto">
            <a:xfrm>
              <a:off x="1307" y="1918"/>
              <a:ext cx="53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2000"/>
                <a:t>Start</a:t>
              </a:r>
            </a:p>
          </p:txBody>
        </p:sp>
        <p:sp>
          <p:nvSpPr>
            <p:cNvPr id="13338" name="Line 28"/>
            <p:cNvSpPr>
              <a:spLocks noChangeShapeType="1"/>
            </p:cNvSpPr>
            <p:nvPr/>
          </p:nvSpPr>
          <p:spPr bwMode="auto">
            <a:xfrm>
              <a:off x="2852" y="2197"/>
              <a:ext cx="0" cy="253"/>
            </a:xfrm>
            <a:prstGeom prst="line">
              <a:avLst/>
            </a:prstGeom>
            <a:noFill/>
            <a:ln w="25399">
              <a:solidFill>
                <a:srgbClr val="868686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39" name="Rectangle 29"/>
            <p:cNvSpPr>
              <a:spLocks noChangeArrowheads="1"/>
            </p:cNvSpPr>
            <p:nvPr/>
          </p:nvSpPr>
          <p:spPr bwMode="auto">
            <a:xfrm>
              <a:off x="2907" y="1901"/>
              <a:ext cx="92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2000" b="1"/>
                <a:t>Busy Logic</a:t>
              </a:r>
            </a:p>
          </p:txBody>
        </p:sp>
        <p:sp>
          <p:nvSpPr>
            <p:cNvPr id="13340" name="Rectangle 30"/>
            <p:cNvSpPr>
              <a:spLocks noChangeArrowheads="1"/>
            </p:cNvSpPr>
            <p:nvPr/>
          </p:nvSpPr>
          <p:spPr bwMode="auto">
            <a:xfrm>
              <a:off x="481" y="2415"/>
              <a:ext cx="535" cy="325"/>
            </a:xfrm>
            <a:prstGeom prst="rect">
              <a:avLst/>
            </a:prstGeom>
            <a:solidFill>
              <a:srgbClr val="CCFF66"/>
            </a:solidFill>
            <a:ln w="25399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kumimoji="0" lang="en-US" sz="2000"/>
                <a:t>FIFO</a:t>
              </a:r>
            </a:p>
          </p:txBody>
        </p:sp>
        <p:sp>
          <p:nvSpPr>
            <p:cNvPr id="13341" name="Line 31"/>
            <p:cNvSpPr>
              <a:spLocks noChangeShapeType="1"/>
            </p:cNvSpPr>
            <p:nvPr/>
          </p:nvSpPr>
          <p:spPr bwMode="auto">
            <a:xfrm>
              <a:off x="472" y="2494"/>
              <a:ext cx="553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42" name="Line 32"/>
            <p:cNvSpPr>
              <a:spLocks noChangeShapeType="1"/>
            </p:cNvSpPr>
            <p:nvPr/>
          </p:nvSpPr>
          <p:spPr bwMode="auto">
            <a:xfrm>
              <a:off x="472" y="2663"/>
              <a:ext cx="553" cy="0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43" name="Line 33"/>
            <p:cNvSpPr>
              <a:spLocks noChangeShapeType="1"/>
            </p:cNvSpPr>
            <p:nvPr/>
          </p:nvSpPr>
          <p:spPr bwMode="auto">
            <a:xfrm>
              <a:off x="748" y="2747"/>
              <a:ext cx="0" cy="169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44" name="Line 34"/>
            <p:cNvSpPr>
              <a:spLocks noChangeShapeType="1"/>
            </p:cNvSpPr>
            <p:nvPr/>
          </p:nvSpPr>
          <p:spPr bwMode="auto">
            <a:xfrm>
              <a:off x="1025" y="2450"/>
              <a:ext cx="1827" cy="0"/>
            </a:xfrm>
            <a:prstGeom prst="line">
              <a:avLst/>
            </a:prstGeom>
            <a:noFill/>
            <a:ln w="25399">
              <a:solidFill>
                <a:srgbClr val="868686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45" name="Rectangle 35"/>
            <p:cNvSpPr>
              <a:spLocks noChangeArrowheads="1"/>
            </p:cNvSpPr>
            <p:nvPr/>
          </p:nvSpPr>
          <p:spPr bwMode="auto">
            <a:xfrm>
              <a:off x="1362" y="2216"/>
              <a:ext cx="38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2000"/>
                <a:t>Full</a:t>
              </a:r>
            </a:p>
          </p:txBody>
        </p:sp>
        <p:sp>
          <p:nvSpPr>
            <p:cNvPr id="13346" name="Rectangle 36"/>
            <p:cNvSpPr>
              <a:spLocks noChangeArrowheads="1"/>
            </p:cNvSpPr>
            <p:nvPr/>
          </p:nvSpPr>
          <p:spPr bwMode="auto">
            <a:xfrm>
              <a:off x="1104" y="2736"/>
              <a:ext cx="918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>
                <a:spcBef>
                  <a:spcPct val="0"/>
                </a:spcBef>
                <a:buFontTx/>
                <a:buNone/>
              </a:pPr>
              <a:r>
                <a:rPr kumimoji="0" lang="en-US" sz="2000"/>
                <a:t>DataReady</a:t>
              </a:r>
            </a:p>
          </p:txBody>
        </p:sp>
        <p:sp>
          <p:nvSpPr>
            <p:cNvPr id="13347" name="Line 37"/>
            <p:cNvSpPr>
              <a:spLocks noChangeShapeType="1"/>
            </p:cNvSpPr>
            <p:nvPr/>
          </p:nvSpPr>
          <p:spPr bwMode="auto">
            <a:xfrm>
              <a:off x="2575" y="1943"/>
              <a:ext cx="277" cy="0"/>
            </a:xfrm>
            <a:prstGeom prst="line">
              <a:avLst/>
            </a:prstGeom>
            <a:noFill/>
            <a:ln w="25399">
              <a:solidFill>
                <a:srgbClr val="868686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48" name="Line 38"/>
            <p:cNvSpPr>
              <a:spLocks noChangeShapeType="1"/>
            </p:cNvSpPr>
            <p:nvPr/>
          </p:nvSpPr>
          <p:spPr bwMode="auto">
            <a:xfrm>
              <a:off x="2852" y="1943"/>
              <a:ext cx="0" cy="169"/>
            </a:xfrm>
            <a:prstGeom prst="line">
              <a:avLst/>
            </a:prstGeom>
            <a:noFill/>
            <a:ln w="25399">
              <a:solidFill>
                <a:srgbClr val="868686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49" name="Line 39"/>
            <p:cNvSpPr>
              <a:spLocks noChangeShapeType="1"/>
            </p:cNvSpPr>
            <p:nvPr/>
          </p:nvSpPr>
          <p:spPr bwMode="auto">
            <a:xfrm flipH="1">
              <a:off x="2686" y="2112"/>
              <a:ext cx="166" cy="0"/>
            </a:xfrm>
            <a:prstGeom prst="line">
              <a:avLst/>
            </a:prstGeom>
            <a:noFill/>
            <a:ln w="25399">
              <a:solidFill>
                <a:srgbClr val="868686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50" name="Line 40"/>
            <p:cNvSpPr>
              <a:spLocks noChangeShapeType="1"/>
            </p:cNvSpPr>
            <p:nvPr/>
          </p:nvSpPr>
          <p:spPr bwMode="auto">
            <a:xfrm>
              <a:off x="2686" y="2197"/>
              <a:ext cx="166" cy="0"/>
            </a:xfrm>
            <a:prstGeom prst="line">
              <a:avLst/>
            </a:prstGeom>
            <a:noFill/>
            <a:ln w="25399">
              <a:solidFill>
                <a:srgbClr val="868686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351" name="Group 41"/>
            <p:cNvGrpSpPr>
              <a:grpSpLocks/>
            </p:cNvGrpSpPr>
            <p:nvPr/>
          </p:nvGrpSpPr>
          <p:grpSpPr bwMode="auto">
            <a:xfrm>
              <a:off x="2409" y="2323"/>
              <a:ext cx="369" cy="241"/>
              <a:chOff x="2408" y="2984"/>
              <a:chExt cx="320" cy="272"/>
            </a:xfrm>
          </p:grpSpPr>
          <p:sp>
            <p:nvSpPr>
              <p:cNvPr id="13364" name="Oval 42"/>
              <p:cNvSpPr>
                <a:spLocks noChangeArrowheads="1"/>
              </p:cNvSpPr>
              <p:nvPr/>
            </p:nvSpPr>
            <p:spPr bwMode="auto">
              <a:xfrm>
                <a:off x="2408" y="3080"/>
                <a:ext cx="80" cy="80"/>
              </a:xfrm>
              <a:prstGeom prst="ellipse">
                <a:avLst/>
              </a:prstGeom>
              <a:solidFill>
                <a:srgbClr val="FFFFCC"/>
              </a:solidFill>
              <a:ln w="25399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65" name="AutoShape 43"/>
              <p:cNvSpPr>
                <a:spLocks noChangeArrowheads="1"/>
              </p:cNvSpPr>
              <p:nvPr/>
            </p:nvSpPr>
            <p:spPr bwMode="auto">
              <a:xfrm rot="5400000">
                <a:off x="2480" y="3008"/>
                <a:ext cx="272" cy="224"/>
              </a:xfrm>
              <a:prstGeom prst="triangle">
                <a:avLst>
                  <a:gd name="adj" fmla="val 50792"/>
                </a:avLst>
              </a:prstGeom>
              <a:solidFill>
                <a:srgbClr val="FFFFCC"/>
              </a:solidFill>
              <a:ln w="25399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3352" name="AutoShape 44"/>
            <p:cNvSpPr>
              <a:spLocks noChangeArrowheads="1"/>
            </p:cNvSpPr>
            <p:nvPr/>
          </p:nvSpPr>
          <p:spPr bwMode="auto">
            <a:xfrm flipH="1">
              <a:off x="2354" y="2070"/>
              <a:ext cx="332" cy="169"/>
            </a:xfrm>
            <a:prstGeom prst="flowChartDelay">
              <a:avLst/>
            </a:prstGeom>
            <a:solidFill>
              <a:srgbClr val="FFFFCC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kumimoji="0" lang="en-US" sz="1600"/>
                <a:t>and</a:t>
              </a:r>
            </a:p>
          </p:txBody>
        </p:sp>
        <p:grpSp>
          <p:nvGrpSpPr>
            <p:cNvPr id="13353" name="Group 45"/>
            <p:cNvGrpSpPr>
              <a:grpSpLocks/>
            </p:cNvGrpSpPr>
            <p:nvPr/>
          </p:nvGrpSpPr>
          <p:grpSpPr bwMode="auto">
            <a:xfrm>
              <a:off x="361" y="3677"/>
              <a:ext cx="748" cy="344"/>
              <a:chOff x="710" y="4472"/>
              <a:chExt cx="538" cy="390"/>
            </a:xfrm>
          </p:grpSpPr>
          <p:grpSp>
            <p:nvGrpSpPr>
              <p:cNvPr id="13357" name="Group 46"/>
              <p:cNvGrpSpPr>
                <a:grpSpLocks/>
              </p:cNvGrpSpPr>
              <p:nvPr/>
            </p:nvGrpSpPr>
            <p:grpSpPr bwMode="auto">
              <a:xfrm>
                <a:off x="721" y="4472"/>
                <a:ext cx="527" cy="369"/>
                <a:chOff x="721" y="4472"/>
                <a:chExt cx="527" cy="369"/>
              </a:xfrm>
            </p:grpSpPr>
            <p:sp>
              <p:nvSpPr>
                <p:cNvPr id="13359" name="Oval 47"/>
                <p:cNvSpPr>
                  <a:spLocks noChangeArrowheads="1"/>
                </p:cNvSpPr>
                <p:nvPr/>
              </p:nvSpPr>
              <p:spPr bwMode="auto">
                <a:xfrm>
                  <a:off x="729" y="4667"/>
                  <a:ext cx="511" cy="174"/>
                </a:xfrm>
                <a:prstGeom prst="ellipse">
                  <a:avLst/>
                </a:prstGeom>
                <a:solidFill>
                  <a:srgbClr val="9999FF"/>
                </a:solidFill>
                <a:ln w="25399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60" name="Rectangle 48"/>
                <p:cNvSpPr>
                  <a:spLocks noChangeArrowheads="1"/>
                </p:cNvSpPr>
                <p:nvPr/>
              </p:nvSpPr>
              <p:spPr bwMode="auto">
                <a:xfrm>
                  <a:off x="721" y="4563"/>
                  <a:ext cx="527" cy="196"/>
                </a:xfrm>
                <a:prstGeom prst="rect">
                  <a:avLst/>
                </a:prstGeom>
                <a:solidFill>
                  <a:srgbClr val="9999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61" name="Oval 49"/>
                <p:cNvSpPr>
                  <a:spLocks noChangeArrowheads="1"/>
                </p:cNvSpPr>
                <p:nvPr/>
              </p:nvSpPr>
              <p:spPr bwMode="auto">
                <a:xfrm>
                  <a:off x="728" y="4472"/>
                  <a:ext cx="511" cy="173"/>
                </a:xfrm>
                <a:prstGeom prst="ellipse">
                  <a:avLst/>
                </a:prstGeom>
                <a:solidFill>
                  <a:srgbClr val="9999FF"/>
                </a:solidFill>
                <a:ln w="25399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62" name="Line 50"/>
                <p:cNvSpPr>
                  <a:spLocks noChangeShapeType="1"/>
                </p:cNvSpPr>
                <p:nvPr/>
              </p:nvSpPr>
              <p:spPr bwMode="auto">
                <a:xfrm>
                  <a:off x="727" y="4561"/>
                  <a:ext cx="0" cy="198"/>
                </a:xfrm>
                <a:prstGeom prst="line">
                  <a:avLst/>
                </a:prstGeom>
                <a:noFill/>
                <a:ln w="25399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3363" name="Line 51"/>
                <p:cNvSpPr>
                  <a:spLocks noChangeShapeType="1"/>
                </p:cNvSpPr>
                <p:nvPr/>
              </p:nvSpPr>
              <p:spPr bwMode="auto">
                <a:xfrm>
                  <a:off x="1244" y="4565"/>
                  <a:ext cx="0" cy="197"/>
                </a:xfrm>
                <a:prstGeom prst="line">
                  <a:avLst/>
                </a:prstGeom>
                <a:noFill/>
                <a:ln w="25399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13358" name="Rectangle 52"/>
              <p:cNvSpPr>
                <a:spLocks noChangeArrowheads="1"/>
              </p:cNvSpPr>
              <p:nvPr/>
            </p:nvSpPr>
            <p:spPr bwMode="auto">
              <a:xfrm>
                <a:off x="710" y="4579"/>
                <a:ext cx="493" cy="2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pPr algn="l">
                  <a:spcBef>
                    <a:spcPct val="0"/>
                  </a:spcBef>
                  <a:buFontTx/>
                  <a:buNone/>
                </a:pPr>
                <a:r>
                  <a:rPr kumimoji="0" lang="en-US" sz="2000"/>
                  <a:t>storage</a:t>
                </a:r>
              </a:p>
            </p:txBody>
          </p:sp>
        </p:grpSp>
        <p:sp>
          <p:nvSpPr>
            <p:cNvPr id="13354" name="Line 53"/>
            <p:cNvSpPr>
              <a:spLocks noChangeShapeType="1"/>
            </p:cNvSpPr>
            <p:nvPr/>
          </p:nvSpPr>
          <p:spPr bwMode="auto">
            <a:xfrm>
              <a:off x="748" y="3508"/>
              <a:ext cx="0" cy="169"/>
            </a:xfrm>
            <a:prstGeom prst="line">
              <a:avLst/>
            </a:prstGeom>
            <a:noFill/>
            <a:ln w="25399">
              <a:solidFill>
                <a:schemeClr val="tx1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55" name="Line 54"/>
            <p:cNvSpPr>
              <a:spLocks noChangeShapeType="1"/>
            </p:cNvSpPr>
            <p:nvPr/>
          </p:nvSpPr>
          <p:spPr bwMode="auto">
            <a:xfrm>
              <a:off x="1008" y="2688"/>
              <a:ext cx="203" cy="0"/>
            </a:xfrm>
            <a:prstGeom prst="line">
              <a:avLst/>
            </a:prstGeom>
            <a:noFill/>
            <a:ln w="25399">
              <a:solidFill>
                <a:srgbClr val="868686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56" name="Line 55"/>
            <p:cNvSpPr>
              <a:spLocks noChangeShapeType="1"/>
            </p:cNvSpPr>
            <p:nvPr/>
          </p:nvSpPr>
          <p:spPr bwMode="auto">
            <a:xfrm flipH="1">
              <a:off x="1008" y="2688"/>
              <a:ext cx="203" cy="322"/>
            </a:xfrm>
            <a:prstGeom prst="line">
              <a:avLst/>
            </a:prstGeom>
            <a:noFill/>
            <a:ln w="25399">
              <a:solidFill>
                <a:srgbClr val="868686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3317" name="Rectangle 56"/>
          <p:cNvSpPr>
            <a:spLocks noChangeArrowheads="1"/>
          </p:cNvSpPr>
          <p:nvPr/>
        </p:nvSpPr>
        <p:spPr bwMode="auto">
          <a:xfrm>
            <a:off x="2743200" y="5181600"/>
            <a:ext cx="6172200" cy="11430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</a:pPr>
            <a:r>
              <a:rPr lang="en-US" sz="2000" b="1"/>
              <a:t>Buffers: </a:t>
            </a:r>
            <a:r>
              <a:rPr lang="en-US" sz="2000"/>
              <a:t>De-randomize data  -&gt; decouple data production from data consumption                          -&gt; </a:t>
            </a:r>
            <a:r>
              <a:rPr lang="en-US" sz="2000" b="1"/>
              <a:t>Better performance</a:t>
            </a:r>
            <a:endParaRPr lang="en-US" sz="3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port">
  <a:themeElements>
    <a:clrScheme name="Contpor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por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Monotype Sorts" pitchFamily="2" charset="2"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Monotype Sorts" pitchFamily="2" charset="2"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ontpor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por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por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Z:\P32\MSO97PRO\Template\Designs\CONTPORT.POT</Template>
  <TotalTime>126831</TotalTime>
  <Words>1694</Words>
  <Application>Microsoft Office PowerPoint</Application>
  <PresentationFormat>On-screen Show (4:3)</PresentationFormat>
  <Paragraphs>540</Paragraphs>
  <Slides>45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45</vt:i4>
      </vt:variant>
    </vt:vector>
  </HeadingPairs>
  <TitlesOfParts>
    <vt:vector size="50" baseType="lpstr">
      <vt:lpstr>Contport</vt:lpstr>
      <vt:lpstr>Clip</vt:lpstr>
      <vt:lpstr>Document</vt:lpstr>
      <vt:lpstr>ClipArt</vt:lpstr>
      <vt:lpstr>Visio</vt:lpstr>
      <vt:lpstr>Data Acquisition,  Trigger and  Control</vt:lpstr>
      <vt:lpstr>Definitions</vt:lpstr>
      <vt:lpstr>Trigger, DAQ &amp; Control</vt:lpstr>
      <vt:lpstr>LEP &amp; LHC in Numbers</vt:lpstr>
      <vt:lpstr>Basic Concepts</vt:lpstr>
      <vt:lpstr>Trivial DAQ</vt:lpstr>
      <vt:lpstr>Trivial DAQ with a real trigger</vt:lpstr>
      <vt:lpstr>Trivial DAQ with a real trigger (2)</vt:lpstr>
      <vt:lpstr>Trivial DAQ with a real trigger (3) </vt:lpstr>
      <vt:lpstr>Trivial DAQ in collider mode</vt:lpstr>
      <vt:lpstr>LHC timing</vt:lpstr>
      <vt:lpstr>Trivial DAQ in LHC</vt:lpstr>
      <vt:lpstr>Less trivial DAQ</vt:lpstr>
      <vt:lpstr>The Real Thing</vt:lpstr>
      <vt:lpstr>Trigger</vt:lpstr>
      <vt:lpstr>Trigger System</vt:lpstr>
      <vt:lpstr>Trigger Levels</vt:lpstr>
      <vt:lpstr>PowerPoint Presentation</vt:lpstr>
      <vt:lpstr>Example: LHCb Calorimeter Trigger</vt:lpstr>
      <vt:lpstr>LHC: Trigger communication loop</vt:lpstr>
      <vt:lpstr>Trigger Levels in LHCb</vt:lpstr>
      <vt:lpstr>Trigger Levels in ATLAS</vt:lpstr>
      <vt:lpstr>Data Acquisition</vt:lpstr>
      <vt:lpstr>Data Acquisition System</vt:lpstr>
      <vt:lpstr>Front-Ends</vt:lpstr>
      <vt:lpstr>Front-end structure</vt:lpstr>
      <vt:lpstr>DAQ Readout</vt:lpstr>
      <vt:lpstr>Event Building</vt:lpstr>
      <vt:lpstr>Event Filters</vt:lpstr>
      <vt:lpstr>Event Building to a CPU farm</vt:lpstr>
      <vt:lpstr>Readout Networks</vt:lpstr>
      <vt:lpstr>LHC Readout Architecture</vt:lpstr>
      <vt:lpstr>LHC Experiments DAQ</vt:lpstr>
      <vt:lpstr>PowerPoint Presentation</vt:lpstr>
      <vt:lpstr>Configuration, Control and Monitoring</vt:lpstr>
      <vt:lpstr>Experiment Control System</vt:lpstr>
      <vt:lpstr>Control System</vt:lpstr>
      <vt:lpstr>LHC Control Systems</vt:lpstr>
      <vt:lpstr>Control Automation</vt:lpstr>
      <vt:lpstr>Monitoring</vt:lpstr>
      <vt:lpstr>LHCb Run Control</vt:lpstr>
      <vt:lpstr>LHCb Big Brother</vt:lpstr>
      <vt:lpstr>LHCb Histogram Presenter</vt:lpstr>
      <vt:lpstr>LHCb Online Event Display</vt:lpstr>
      <vt:lpstr>Concluding Remarks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SMI++ A Finite State Machine Toolkit</dc:title>
  <dc:creator>clara</dc:creator>
  <cp:lastModifiedBy>Clara Gaspar</cp:lastModifiedBy>
  <cp:revision>773</cp:revision>
  <cp:lastPrinted>2000-11-30T10:44:50Z</cp:lastPrinted>
  <dcterms:created xsi:type="dcterms:W3CDTF">1999-06-22T13:00:13Z</dcterms:created>
  <dcterms:modified xsi:type="dcterms:W3CDTF">2013-09-04T07:51:24Z</dcterms:modified>
</cp:coreProperties>
</file>