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2"/>
  </p:notesMasterIdLst>
  <p:sldIdLst>
    <p:sldId id="259" r:id="rId5"/>
    <p:sldId id="309" r:id="rId6"/>
    <p:sldId id="310" r:id="rId7"/>
    <p:sldId id="311" r:id="rId8"/>
    <p:sldId id="312" r:id="rId9"/>
    <p:sldId id="313" r:id="rId10"/>
    <p:sldId id="314" r:id="rId11"/>
    <p:sldId id="321" r:id="rId12"/>
    <p:sldId id="290" r:id="rId13"/>
    <p:sldId id="345" r:id="rId14"/>
    <p:sldId id="346" r:id="rId15"/>
    <p:sldId id="347" r:id="rId16"/>
    <p:sldId id="315" r:id="rId17"/>
    <p:sldId id="316" r:id="rId18"/>
    <p:sldId id="336" r:id="rId19"/>
    <p:sldId id="339" r:id="rId20"/>
    <p:sldId id="342" r:id="rId21"/>
    <p:sldId id="341" r:id="rId22"/>
    <p:sldId id="340" r:id="rId23"/>
    <p:sldId id="305" r:id="rId24"/>
    <p:sldId id="344" r:id="rId25"/>
    <p:sldId id="325" r:id="rId26"/>
    <p:sldId id="326" r:id="rId27"/>
    <p:sldId id="327" r:id="rId28"/>
    <p:sldId id="328" r:id="rId29"/>
    <p:sldId id="330" r:id="rId30"/>
    <p:sldId id="334" r:id="rId31"/>
    <p:sldId id="335" r:id="rId32"/>
    <p:sldId id="331" r:id="rId33"/>
    <p:sldId id="348" r:id="rId34"/>
    <p:sldId id="349" r:id="rId35"/>
    <p:sldId id="343" r:id="rId36"/>
    <p:sldId id="332" r:id="rId37"/>
    <p:sldId id="303" r:id="rId38"/>
    <p:sldId id="333" r:id="rId39"/>
    <p:sldId id="337" r:id="rId40"/>
    <p:sldId id="338" r:id="rId4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1AA"/>
    <a:srgbClr val="005872"/>
    <a:srgbClr val="284579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2802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11/09/2013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32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3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of parameters for upgrade scenarios (PIC/US1/US2)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612640"/>
            <a:ext cx="8229600" cy="13309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R. De </a:t>
            </a:r>
            <a:r>
              <a:rPr lang="en-US" sz="2400" dirty="0"/>
              <a:t>Maria, G. Arduini, O. </a:t>
            </a:r>
            <a:r>
              <a:rPr lang="en-US" sz="2400" dirty="0" err="1" smtClean="0"/>
              <a:t>Brüning</a:t>
            </a:r>
            <a:r>
              <a:rPr lang="en-US" sz="2400" dirty="0"/>
              <a:t> </a:t>
            </a:r>
            <a:r>
              <a:rPr lang="en-US" sz="2400" dirty="0" smtClean="0"/>
              <a:t>with input from</a:t>
            </a:r>
            <a:r>
              <a:rPr lang="en-US" sz="2400" dirty="0"/>
              <a:t>: H. </a:t>
            </a:r>
            <a:r>
              <a:rPr lang="en-US" sz="2400" dirty="0" err="1"/>
              <a:t>Bartosik</a:t>
            </a:r>
            <a:r>
              <a:rPr lang="en-US" sz="2400" dirty="0"/>
              <a:t>, </a:t>
            </a:r>
            <a:r>
              <a:rPr lang="en-US" sz="2400" dirty="0" smtClean="0"/>
              <a:t>R. Bruce, S. Fartoukh, M. </a:t>
            </a:r>
            <a:r>
              <a:rPr lang="en-US" sz="2400" dirty="0" err="1" smtClean="0"/>
              <a:t>Fitterer</a:t>
            </a:r>
            <a:r>
              <a:rPr lang="en-US" sz="2400" dirty="0" smtClean="0"/>
              <a:t>, S. Gilardoni, M. </a:t>
            </a:r>
            <a:r>
              <a:rPr lang="en-US" sz="2400" dirty="0" err="1" smtClean="0"/>
              <a:t>Giovanozzi</a:t>
            </a:r>
            <a:r>
              <a:rPr lang="en-US" sz="2400" dirty="0" smtClean="0"/>
              <a:t>, M. Lamont</a:t>
            </a:r>
            <a:r>
              <a:rPr lang="en-US" sz="2400" dirty="0"/>
              <a:t>, A. MacPherson, </a:t>
            </a:r>
            <a:r>
              <a:rPr lang="en-US" sz="2400" dirty="0" smtClean="0"/>
              <a:t>S. Redaelli, G. Rumolo and LIU/HL-LHC teams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Beta* optimizations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Assuming ATS scheme </a:t>
            </a:r>
            <a:r>
              <a:rPr lang="en-US" dirty="0" smtClean="0">
                <a:solidFill>
                  <a:srgbClr val="FF0000"/>
                </a:solidFill>
              </a:rPr>
              <a:t>(see </a:t>
            </a:r>
            <a:r>
              <a:rPr lang="en-US" dirty="0">
                <a:solidFill>
                  <a:srgbClr val="FF0000"/>
                </a:solidFill>
              </a:rPr>
              <a:t>S. Fartoukh – SLHC PR49 and Chamonix </a:t>
            </a:r>
            <a:r>
              <a:rPr lang="en-US" dirty="0" smtClean="0">
                <a:solidFill>
                  <a:srgbClr val="FF0000"/>
                </a:solidFill>
              </a:rPr>
              <a:t>2011) </a:t>
            </a:r>
            <a:r>
              <a:rPr lang="en-US" dirty="0" smtClean="0">
                <a:solidFill>
                  <a:schemeClr val="tx1"/>
                </a:solidFill>
              </a:rPr>
              <a:t>not only for chromatic aberrations but also because it minimize matching section aperture requirements.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With</a:t>
            </a:r>
            <a:r>
              <a:rPr lang="en-US" dirty="0" smtClean="0"/>
              <a:t>out crab cavities it is not optimal beta*&lt;40cm  (-&gt; flat optics)</a:t>
            </a:r>
          </a:p>
          <a:p>
            <a:r>
              <a:rPr lang="en-US" dirty="0" smtClean="0"/>
              <a:t>40/20 in reach if assuming 6.5TeV (strength limits in arc </a:t>
            </a:r>
            <a:r>
              <a:rPr lang="en-US" dirty="0" err="1" smtClean="0"/>
              <a:t>sextupoles</a:t>
            </a:r>
            <a:r>
              <a:rPr lang="en-US" dirty="0" smtClean="0"/>
              <a:t> and Q5 in IR6).</a:t>
            </a:r>
          </a:p>
          <a:p>
            <a:r>
              <a:rPr lang="en-US" dirty="0" smtClean="0"/>
              <a:t>MS in Q10 gives 20% smaller beta* (or 20% arc beta blowup).</a:t>
            </a:r>
          </a:p>
          <a:p>
            <a:r>
              <a:rPr lang="en-US" dirty="0" smtClean="0"/>
              <a:t>For 40/10, 30/7.5, 15/15 needs of matching section upgrade</a:t>
            </a:r>
          </a:p>
          <a:p>
            <a:r>
              <a:rPr lang="en-US" dirty="0" smtClean="0"/>
              <a:t>Cleaning compatible with aperture at 12 sigma (with mech. tolerances and 3mm closed orbit and no impedance issues). New TCT needed for protecting D2-Q4, Q5. (</a:t>
            </a:r>
            <a:r>
              <a:rPr lang="en-US" dirty="0" smtClean="0">
                <a:solidFill>
                  <a:srgbClr val="FF0000"/>
                </a:solidFill>
              </a:rPr>
              <a:t>R. Bruce, S. Redaelli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034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estimates for PIC layouts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2013-09-11-025023_1033x597_scro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7280"/>
            <a:ext cx="7366034" cy="425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88480" y="534416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M. </a:t>
            </a:r>
            <a:r>
              <a:rPr lang="en-US" dirty="0" err="1" smtClean="0">
                <a:solidFill>
                  <a:srgbClr val="FF0000"/>
                </a:solidFill>
              </a:rPr>
              <a:t>Fitterer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18" y="5418852"/>
            <a:ext cx="477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Beta*&lt;20cm needs MS in Q10 and new Q5 IR6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473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flat beam optimization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\\cern.ch\dfs\Users\r\rdemaria\Desktop\flat12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4" r="8674"/>
          <a:stretch/>
        </p:blipFill>
        <p:spPr bwMode="auto">
          <a:xfrm>
            <a:off x="173999" y="1456980"/>
            <a:ext cx="8671697" cy="454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858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HW changes - PIC (c/o Lucio, Paolo)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r>
              <a:rPr lang="fr-CH" sz="2800" dirty="0"/>
              <a:t>IR (Interaction </a:t>
            </a:r>
            <a:r>
              <a:rPr lang="fr-CH" sz="2800" dirty="0" err="1"/>
              <a:t>Region</a:t>
            </a:r>
            <a:r>
              <a:rPr lang="fr-CH" sz="2800" dirty="0"/>
              <a:t>)</a:t>
            </a:r>
          </a:p>
          <a:p>
            <a:pPr lvl="1"/>
            <a:r>
              <a:rPr lang="fr-CH" sz="2000" dirty="0"/>
              <a:t>New TAS, 60 mm</a:t>
            </a:r>
          </a:p>
          <a:p>
            <a:pPr lvl="1"/>
            <a:r>
              <a:rPr lang="fr-CH" sz="2000" dirty="0" smtClean="0"/>
              <a:t>New IT, D1, 150 </a:t>
            </a:r>
            <a:r>
              <a:rPr lang="fr-CH" sz="2000" dirty="0"/>
              <a:t>mm aperture in P1 and </a:t>
            </a:r>
            <a:r>
              <a:rPr lang="fr-CH" sz="2000" dirty="0" smtClean="0"/>
              <a:t>P5</a:t>
            </a:r>
            <a:endParaRPr lang="fr-CH" sz="2000" dirty="0"/>
          </a:p>
          <a:p>
            <a:pPr lvl="1"/>
            <a:r>
              <a:rPr lang="fr-CH" sz="2000" dirty="0" smtClean="0"/>
              <a:t>New Correctors </a:t>
            </a:r>
            <a:r>
              <a:rPr lang="fr-CH" sz="2000" dirty="0"/>
              <a:t>for IR (MCBX and HO): 150 mm</a:t>
            </a:r>
          </a:p>
          <a:p>
            <a:pPr lvl="1"/>
            <a:r>
              <a:rPr lang="fr-CH" sz="2000" dirty="0" err="1" smtClean="0"/>
              <a:t>Need</a:t>
            </a:r>
            <a:r>
              <a:rPr lang="fr-CH" sz="2000" dirty="0" smtClean="0"/>
              <a:t> for IR </a:t>
            </a:r>
            <a:r>
              <a:rPr lang="fr-CH" sz="2000" dirty="0" err="1" smtClean="0"/>
              <a:t>cryoplants</a:t>
            </a:r>
            <a:r>
              <a:rPr lang="fr-CH" sz="2000" dirty="0" smtClean="0"/>
              <a:t>? Not sure </a:t>
            </a:r>
            <a:r>
              <a:rPr lang="fr-CH" sz="2000" dirty="0" err="1" smtClean="0"/>
              <a:t>given</a:t>
            </a:r>
            <a:r>
              <a:rPr lang="fr-CH" sz="2000" dirty="0" smtClean="0"/>
              <a:t> </a:t>
            </a:r>
            <a:r>
              <a:rPr lang="fr-CH" sz="2000" dirty="0" err="1" smtClean="0"/>
              <a:t>larger</a:t>
            </a:r>
            <a:r>
              <a:rPr lang="fr-CH" sz="2000" dirty="0" smtClean="0"/>
              <a:t> aperture IT/D1 </a:t>
            </a:r>
            <a:r>
              <a:rPr lang="fr-CH" sz="2000" dirty="0" smtClean="0">
                <a:sym typeface="Wingdings" pitchFamily="2" charset="2"/>
              </a:rPr>
              <a:t> Laurent.</a:t>
            </a:r>
            <a:r>
              <a:rPr lang="fr-CH" sz="2000" dirty="0" smtClean="0"/>
              <a:t> </a:t>
            </a:r>
            <a:r>
              <a:rPr lang="fr-CH" sz="2000" dirty="0" err="1" smtClean="0"/>
              <a:t>Larger</a:t>
            </a:r>
            <a:r>
              <a:rPr lang="fr-CH" sz="2000" dirty="0" smtClean="0"/>
              <a:t> </a:t>
            </a:r>
            <a:r>
              <a:rPr lang="fr-CH" sz="2000" dirty="0" err="1" smtClean="0"/>
              <a:t>availability</a:t>
            </a:r>
            <a:r>
              <a:rPr lang="fr-CH" sz="2000" dirty="0" smtClean="0"/>
              <a:t>?</a:t>
            </a:r>
            <a:endParaRPr lang="fr-CH" sz="2000" dirty="0"/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of IR </a:t>
            </a:r>
            <a:r>
              <a:rPr lang="fr-CH" sz="2000" dirty="0" err="1"/>
              <a:t>magnets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EPC </a:t>
            </a:r>
            <a:r>
              <a:rPr lang="fr-CH" sz="2000" dirty="0" smtClean="0"/>
              <a:t>and </a:t>
            </a:r>
            <a:r>
              <a:rPr lang="fr-CH" sz="2000" dirty="0" err="1"/>
              <a:t>DFBs</a:t>
            </a:r>
            <a:r>
              <a:rPr lang="fr-CH" sz="2000" dirty="0"/>
              <a:t> on surface + SC </a:t>
            </a:r>
            <a:r>
              <a:rPr lang="fr-CH" sz="2000" dirty="0" smtClean="0"/>
              <a:t>links</a:t>
            </a:r>
          </a:p>
          <a:p>
            <a:pPr lvl="1"/>
            <a:r>
              <a:rPr lang="fr-CH" sz="2000" dirty="0" smtClean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SC links </a:t>
            </a:r>
            <a:r>
              <a:rPr lang="fr-CH" sz="2000" dirty="0" err="1"/>
              <a:t>at</a:t>
            </a:r>
            <a:r>
              <a:rPr lang="fr-CH" sz="2000" dirty="0"/>
              <a:t> P7 (RR)</a:t>
            </a:r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Cryoplant</a:t>
            </a:r>
            <a:r>
              <a:rPr lang="fr-CH" sz="2000" dirty="0"/>
              <a:t> P4 for </a:t>
            </a:r>
            <a:r>
              <a:rPr lang="fr-CH" sz="2000" dirty="0" smtClean="0"/>
              <a:t>SCRF </a:t>
            </a:r>
            <a:r>
              <a:rPr lang="fr-CH" sz="2000" dirty="0" smtClean="0">
                <a:sym typeface="Wingdings" pitchFamily="2" charset="2"/>
              </a:rPr>
              <a:t> down-time </a:t>
            </a:r>
            <a:r>
              <a:rPr lang="fr-CH" sz="2000" dirty="0" err="1" smtClean="0">
                <a:sym typeface="Wingdings" pitchFamily="2" charset="2"/>
              </a:rPr>
              <a:t>reduction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smtClean="0">
                <a:sym typeface="Wingdings" pitchFamily="2" charset="2"/>
              </a:rPr>
              <a:t>(</a:t>
            </a:r>
            <a:r>
              <a:rPr lang="fr-CH" sz="2000" dirty="0" err="1" smtClean="0">
                <a:sym typeface="Wingdings" pitchFamily="2" charset="2"/>
              </a:rPr>
              <a:t>e.g</a:t>
            </a:r>
            <a:r>
              <a:rPr lang="fr-CH" sz="2000" dirty="0" smtClean="0">
                <a:sym typeface="Wingdings" pitchFamily="2" charset="2"/>
              </a:rPr>
              <a:t>. </a:t>
            </a:r>
            <a:r>
              <a:rPr lang="fr-CH" sz="2000" dirty="0" err="1" smtClean="0">
                <a:sym typeface="Wingdings" pitchFamily="2" charset="2"/>
              </a:rPr>
              <a:t>winter</a:t>
            </a:r>
            <a:r>
              <a:rPr lang="fr-CH" sz="2000" dirty="0" smtClean="0">
                <a:sym typeface="Wingdings" pitchFamily="2" charset="2"/>
              </a:rPr>
              <a:t> stop)</a:t>
            </a:r>
          </a:p>
          <a:p>
            <a:r>
              <a:rPr lang="en-US" sz="2800" dirty="0" smtClean="0"/>
              <a:t>No other changes to the matching section:</a:t>
            </a:r>
          </a:p>
          <a:p>
            <a:pPr lvl="1"/>
            <a:r>
              <a:rPr lang="en-US" sz="2000" dirty="0" smtClean="0"/>
              <a:t>radiation issues due to the larger aperture of the triplet?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7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0629" y="274638"/>
            <a:ext cx="8556171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HW changes - PIC </a:t>
            </a:r>
            <a:r>
              <a:rPr lang="en-US" dirty="0"/>
              <a:t>(c/o Lucio, Paolo)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 err="1" smtClean="0"/>
              <a:t>Collimators</a:t>
            </a:r>
            <a:r>
              <a:rPr lang="fr-CH" sz="2800" dirty="0" smtClean="0"/>
              <a:t> </a:t>
            </a:r>
            <a:r>
              <a:rPr lang="fr-CH" sz="2800" dirty="0"/>
              <a:t>(all </a:t>
            </a:r>
            <a:r>
              <a:rPr lang="fr-CH" sz="2800" dirty="0" err="1"/>
              <a:t>with</a:t>
            </a:r>
            <a:r>
              <a:rPr lang="fr-CH" sz="2800" dirty="0"/>
              <a:t> buttons)</a:t>
            </a:r>
          </a:p>
          <a:p>
            <a:pPr lvl="1"/>
            <a:r>
              <a:rPr lang="fr-CH" sz="2000" dirty="0" err="1" smtClean="0"/>
              <a:t>Might</a:t>
            </a:r>
            <a:r>
              <a:rPr lang="fr-CH" sz="2000" dirty="0" smtClean="0"/>
              <a:t> </a:t>
            </a:r>
            <a:r>
              <a:rPr lang="fr-CH" sz="2000" dirty="0" err="1" smtClean="0"/>
              <a:t>need</a:t>
            </a:r>
            <a:r>
              <a:rPr lang="fr-CH" sz="2000" dirty="0" smtClean="0"/>
              <a:t> replacement due to change of </a:t>
            </a:r>
            <a:r>
              <a:rPr lang="fr-CH" sz="2000" dirty="0" err="1" smtClean="0"/>
              <a:t>jaw</a:t>
            </a:r>
            <a:r>
              <a:rPr lang="fr-CH" sz="2000" dirty="0" smtClean="0"/>
              <a:t> </a:t>
            </a:r>
            <a:r>
              <a:rPr lang="fr-CH" sz="2000" dirty="0" err="1" smtClean="0"/>
              <a:t>material</a:t>
            </a:r>
            <a:r>
              <a:rPr lang="fr-CH" sz="2000" dirty="0" smtClean="0"/>
              <a:t> </a:t>
            </a:r>
            <a:r>
              <a:rPr lang="fr-CH" sz="2000" dirty="0" err="1" smtClean="0"/>
              <a:t>properties</a:t>
            </a:r>
            <a:r>
              <a:rPr lang="fr-CH" sz="2000" dirty="0" smtClean="0"/>
              <a:t> (</a:t>
            </a:r>
            <a:r>
              <a:rPr lang="fr-CH" sz="2000" dirty="0" err="1" smtClean="0"/>
              <a:t>resistivity</a:t>
            </a:r>
            <a:r>
              <a:rPr lang="fr-CH" sz="2000" dirty="0" smtClean="0"/>
              <a:t>) and </a:t>
            </a:r>
            <a:r>
              <a:rPr lang="fr-CH" sz="2000" dirty="0" err="1" smtClean="0"/>
              <a:t>mechanical</a:t>
            </a:r>
            <a:r>
              <a:rPr lang="fr-CH" sz="2000" dirty="0" smtClean="0"/>
              <a:t> </a:t>
            </a:r>
          </a:p>
          <a:p>
            <a:pPr lvl="1"/>
            <a:r>
              <a:rPr lang="fr-CH" sz="2000" dirty="0" smtClean="0"/>
              <a:t>Replacement of </a:t>
            </a:r>
            <a:r>
              <a:rPr lang="fr-CH" sz="2000" dirty="0" err="1" smtClean="0"/>
              <a:t>secondaries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Molybdenum</a:t>
            </a:r>
            <a:r>
              <a:rPr lang="fr-CH" sz="2000" dirty="0" smtClean="0"/>
              <a:t>-Graphite </a:t>
            </a:r>
            <a:r>
              <a:rPr lang="fr-CH" sz="2000" dirty="0" err="1" smtClean="0"/>
              <a:t>jaws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Molybdenum</a:t>
            </a:r>
            <a:r>
              <a:rPr lang="fr-CH" sz="2000" dirty="0" smtClean="0"/>
              <a:t> </a:t>
            </a:r>
            <a:r>
              <a:rPr lang="fr-CH" sz="2000" dirty="0" err="1" smtClean="0"/>
              <a:t>coating</a:t>
            </a:r>
            <a:r>
              <a:rPr lang="fr-CH" sz="2000" dirty="0" smtClean="0"/>
              <a:t> for </a:t>
            </a:r>
            <a:r>
              <a:rPr lang="fr-CH" sz="2000" dirty="0" err="1" smtClean="0"/>
              <a:t>impedance</a:t>
            </a:r>
            <a:r>
              <a:rPr lang="fr-CH" sz="2000" dirty="0" smtClean="0"/>
              <a:t> </a:t>
            </a:r>
            <a:r>
              <a:rPr lang="fr-CH" sz="2000" dirty="0" err="1" smtClean="0"/>
              <a:t>reduction</a:t>
            </a:r>
            <a:r>
              <a:rPr lang="fr-CH" sz="2000" dirty="0" smtClean="0"/>
              <a:t>. </a:t>
            </a:r>
            <a:r>
              <a:rPr lang="fr-CH" sz="2000" dirty="0" err="1" smtClean="0"/>
              <a:t>Necessary</a:t>
            </a:r>
            <a:r>
              <a:rPr lang="fr-CH" sz="2000" dirty="0" smtClean="0"/>
              <a:t> for </a:t>
            </a:r>
            <a:r>
              <a:rPr lang="fr-CH" sz="2000" dirty="0" err="1" smtClean="0"/>
              <a:t>impedance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err="1" smtClean="0"/>
              <a:t>this</a:t>
            </a:r>
            <a:r>
              <a:rPr lang="fr-CH" sz="2000" dirty="0" smtClean="0"/>
              <a:t> stage?</a:t>
            </a:r>
          </a:p>
          <a:p>
            <a:pPr lvl="1"/>
            <a:r>
              <a:rPr lang="fr-CH" sz="2000" dirty="0" err="1" smtClean="0">
                <a:sym typeface="Wingdings" pitchFamily="2" charset="2"/>
              </a:rPr>
              <a:t>Possibly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additional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TCTs</a:t>
            </a:r>
            <a:r>
              <a:rPr lang="fr-CH" sz="2000" dirty="0">
                <a:sym typeface="Wingdings" pitchFamily="2" charset="2"/>
              </a:rPr>
              <a:t> to </a:t>
            </a:r>
            <a:r>
              <a:rPr lang="fr-CH" sz="2000" dirty="0" err="1">
                <a:sym typeface="Wingdings" pitchFamily="2" charset="2"/>
              </a:rPr>
              <a:t>protect</a:t>
            </a:r>
            <a:r>
              <a:rPr lang="fr-CH" sz="2000" dirty="0">
                <a:sym typeface="Wingdings" pitchFamily="2" charset="2"/>
              </a:rPr>
              <a:t> D2, Q4, Q5 </a:t>
            </a:r>
            <a:r>
              <a:rPr lang="fr-CH" sz="2000" dirty="0" err="1">
                <a:sym typeface="Wingdings" pitchFamily="2" charset="2"/>
              </a:rPr>
              <a:t>from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async</a:t>
            </a:r>
            <a:r>
              <a:rPr lang="fr-CH" sz="2000" dirty="0">
                <a:sym typeface="Wingdings" pitchFamily="2" charset="2"/>
              </a:rPr>
              <a:t>.  dumps (R. Bruce, S. Redaelli</a:t>
            </a:r>
            <a:r>
              <a:rPr lang="fr-CH" sz="2000" dirty="0" smtClean="0">
                <a:sym typeface="Wingdings" pitchFamily="2" charset="2"/>
              </a:rPr>
              <a:t>)</a:t>
            </a:r>
            <a:endParaRPr lang="fr-CH" sz="2000" dirty="0" smtClean="0"/>
          </a:p>
          <a:p>
            <a:r>
              <a:rPr lang="en-US" sz="2800" dirty="0" smtClean="0"/>
              <a:t>Experiments capable of digesting pile-up of up to 140 after 2021</a:t>
            </a:r>
          </a:p>
          <a:p>
            <a:r>
              <a:rPr lang="en-US" sz="2800" dirty="0" smtClean="0"/>
              <a:t>No BBLR </a:t>
            </a:r>
            <a:r>
              <a:rPr lang="en-US" sz="2800" dirty="0" smtClean="0">
                <a:sym typeface="Wingdings" pitchFamily="2" charset="2"/>
              </a:rPr>
              <a:t> 12 sigma beam-beam separation</a:t>
            </a:r>
          </a:p>
          <a:p>
            <a:pPr marL="0" indent="0">
              <a:buNone/>
            </a:pPr>
            <a:endParaRPr lang="en-US" sz="2800" dirty="0" smtClean="0">
              <a:sym typeface="Wingdings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1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4" y="3006426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PIC (Machine availability to obtain 70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8918365" cy="534892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Flat optics (</a:t>
            </a:r>
            <a:r>
              <a:rPr lang="en-US" sz="1800" dirty="0" smtClean="0">
                <a:solidFill>
                  <a:srgbClr val="FF0000"/>
                </a:solidFill>
              </a:rPr>
              <a:t>see S. Fartoukh – SLHC PR49 and Chamonix 2011</a:t>
            </a:r>
            <a:r>
              <a:rPr lang="en-US" sz="1800" dirty="0" smtClean="0"/>
              <a:t>) 40/20 cm</a:t>
            </a:r>
          </a:p>
          <a:p>
            <a:r>
              <a:rPr lang="en-US" sz="1800" dirty="0" err="1" smtClean="0"/>
              <a:t>N</a:t>
            </a:r>
            <a:r>
              <a:rPr lang="en-US" sz="1800" baseline="-25000" dirty="0" err="1" smtClean="0"/>
              <a:t>b</a:t>
            </a:r>
            <a:r>
              <a:rPr lang="en-US" sz="1800" dirty="0" smtClean="0"/>
              <a:t>=1.24x10</a:t>
            </a:r>
            <a:r>
              <a:rPr lang="en-US" sz="1800" baseline="30000" dirty="0" smtClean="0"/>
              <a:t>11 </a:t>
            </a:r>
            <a:r>
              <a:rPr lang="en-US" sz="1800" dirty="0" smtClean="0"/>
              <a:t>(Limited by SPS RF) - BCMS</a:t>
            </a:r>
          </a:p>
          <a:p>
            <a:r>
              <a:rPr lang="en-US" sz="1800" dirty="0" smtClean="0"/>
              <a:t>Minimum required availability for successful fills= </a:t>
            </a:r>
            <a:r>
              <a:rPr lang="en-US" sz="1800" dirty="0" smtClean="0">
                <a:solidFill>
                  <a:srgbClr val="FF0000"/>
                </a:solidFill>
              </a:rPr>
              <a:t>33%</a:t>
            </a:r>
          </a:p>
          <a:p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“Easy” to reach luminosity goal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ular Callout 11"/>
          <p:cNvSpPr/>
          <p:nvPr/>
        </p:nvSpPr>
        <p:spPr>
          <a:xfrm>
            <a:off x="240224" y="5207431"/>
            <a:ext cx="1394847" cy="488196"/>
          </a:xfrm>
          <a:prstGeom prst="wedgeRectCallout">
            <a:avLst>
              <a:gd name="adj1" fmla="val 65278"/>
              <a:gd name="adj2" fmla="val -85119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Minimum </a:t>
            </a:r>
            <a:r>
              <a:rPr lang="en-US" sz="1100" b="1" dirty="0" err="1" smtClean="0">
                <a:solidFill>
                  <a:srgbClr val="FFFF00"/>
                </a:solidFill>
              </a:rPr>
              <a:t>emittance</a:t>
            </a:r>
            <a:r>
              <a:rPr lang="en-US" sz="1100" b="1" dirty="0" smtClean="0">
                <a:solidFill>
                  <a:srgbClr val="FFFF00"/>
                </a:solidFill>
              </a:rPr>
              <a:t> achievable in collision</a:t>
            </a:r>
            <a:endParaRPr lang="en-GB" sz="1100" b="1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53" y="1885305"/>
            <a:ext cx="3051578" cy="307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6"/>
          <p:cNvSpPr txBox="1">
            <a:spLocks/>
          </p:cNvSpPr>
          <p:nvPr/>
        </p:nvSpPr>
        <p:spPr>
          <a:xfrm>
            <a:off x="6129582" y="1681566"/>
            <a:ext cx="3022169" cy="423670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30 and 50%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8117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2" y="2844438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PIC (Machine availability to obtain 70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904558"/>
            <a:ext cx="8623725" cy="1352684"/>
          </a:xfrm>
        </p:spPr>
        <p:txBody>
          <a:bodyPr>
            <a:noAutofit/>
          </a:bodyPr>
          <a:lstStyle/>
          <a:p>
            <a:r>
              <a:rPr lang="en-US" sz="1800" dirty="0" smtClean="0"/>
              <a:t>Round optics 30/30 cm (</a:t>
            </a:r>
            <a:r>
              <a:rPr lang="en-US" sz="1800" dirty="0" smtClean="0">
                <a:solidFill>
                  <a:srgbClr val="FF0000"/>
                </a:solidFill>
              </a:rPr>
              <a:t>see for ex. SLHC v2.0 see S. Fartoukh Chamonix 2010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N</a:t>
            </a:r>
            <a:r>
              <a:rPr lang="en-US" sz="1800" baseline="-25000" dirty="0" err="1" smtClean="0"/>
              <a:t>b</a:t>
            </a:r>
            <a:r>
              <a:rPr lang="en-US" sz="1800" dirty="0" smtClean="0"/>
              <a:t>=1.24x10</a:t>
            </a:r>
            <a:r>
              <a:rPr lang="en-US" sz="1800" baseline="30000" dirty="0" smtClean="0"/>
              <a:t>11 </a:t>
            </a:r>
            <a:r>
              <a:rPr lang="en-US" sz="1800" dirty="0" smtClean="0"/>
              <a:t>(Limited by SPS RF) - BCMS</a:t>
            </a:r>
          </a:p>
          <a:p>
            <a:r>
              <a:rPr lang="en-US" sz="1800" dirty="0" smtClean="0"/>
              <a:t>Minimum required availability for successful fills= </a:t>
            </a:r>
            <a:r>
              <a:rPr lang="en-US" sz="1800" dirty="0" smtClean="0">
                <a:solidFill>
                  <a:srgbClr val="FF0000"/>
                </a:solidFill>
              </a:rPr>
              <a:t>40%</a:t>
            </a:r>
          </a:p>
          <a:p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“Easy” to reach luminosity goal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ular Callout 11"/>
          <p:cNvSpPr/>
          <p:nvPr/>
        </p:nvSpPr>
        <p:spPr>
          <a:xfrm>
            <a:off x="0" y="5465293"/>
            <a:ext cx="1394847" cy="488196"/>
          </a:xfrm>
          <a:prstGeom prst="wedgeRectCallout">
            <a:avLst>
              <a:gd name="adj1" fmla="val 66944"/>
              <a:gd name="adj2" fmla="val -137501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Minimum </a:t>
            </a:r>
            <a:r>
              <a:rPr lang="en-US" sz="1100" b="1" dirty="0" err="1" smtClean="0">
                <a:solidFill>
                  <a:srgbClr val="FFFF00"/>
                </a:solidFill>
              </a:rPr>
              <a:t>emittance</a:t>
            </a:r>
            <a:r>
              <a:rPr lang="en-US" sz="1100" b="1" dirty="0" smtClean="0">
                <a:solidFill>
                  <a:srgbClr val="FFFF00"/>
                </a:solidFill>
              </a:rPr>
              <a:t> achievable in collision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6129582" y="1681566"/>
            <a:ext cx="3022169" cy="423670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30 and 50%</a:t>
            </a:r>
            <a:endParaRPr lang="en-GB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286" y="1893401"/>
            <a:ext cx="3051578" cy="307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2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54" y="2952186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PIC (Machine availability to obtain 70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985838"/>
            <a:ext cx="8809705" cy="534892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Flat optics </a:t>
            </a:r>
            <a:r>
              <a:rPr lang="en-US" sz="1800" dirty="0"/>
              <a:t>(</a:t>
            </a:r>
            <a:r>
              <a:rPr lang="en-US" sz="1800" dirty="0">
                <a:solidFill>
                  <a:srgbClr val="FF0000"/>
                </a:solidFill>
              </a:rPr>
              <a:t>see S. Fartoukh – SLHC PR49 and Chamonix 2011</a:t>
            </a:r>
            <a:r>
              <a:rPr lang="en-US" sz="1800" dirty="0"/>
              <a:t>) 40/20 </a:t>
            </a:r>
            <a:r>
              <a:rPr lang="en-US" sz="1800" dirty="0" smtClean="0"/>
              <a:t>cm</a:t>
            </a:r>
          </a:p>
          <a:p>
            <a:r>
              <a:rPr lang="en-US" sz="1800" dirty="0" err="1" smtClean="0"/>
              <a:t>N</a:t>
            </a:r>
            <a:r>
              <a:rPr lang="en-US" sz="1800" baseline="-25000" dirty="0" err="1" smtClean="0"/>
              <a:t>b</a:t>
            </a:r>
            <a:r>
              <a:rPr lang="en-US" sz="1800" dirty="0" smtClean="0"/>
              <a:t>=1.24x10</a:t>
            </a:r>
            <a:r>
              <a:rPr lang="en-US" sz="1800" baseline="30000" dirty="0" smtClean="0"/>
              <a:t>11 </a:t>
            </a:r>
            <a:r>
              <a:rPr lang="en-US" sz="1800" dirty="0" smtClean="0"/>
              <a:t>(Limited by SPS RF) - Standard</a:t>
            </a:r>
          </a:p>
          <a:p>
            <a:r>
              <a:rPr lang="en-US" sz="1800" dirty="0" smtClean="0"/>
              <a:t>Minimum required availability for successful fills= </a:t>
            </a:r>
            <a:r>
              <a:rPr lang="en-US" sz="1800" dirty="0" smtClean="0">
                <a:solidFill>
                  <a:srgbClr val="FF0000"/>
                </a:solidFill>
              </a:rPr>
              <a:t>35%</a:t>
            </a:r>
          </a:p>
          <a:p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“Still Easy” to reach luminosity goal. Could be of interest </a:t>
            </a:r>
            <a:endParaRPr lang="en-US" sz="18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if 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additive sources of blow-up in the LHC are important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ular Callout 11"/>
          <p:cNvSpPr/>
          <p:nvPr/>
        </p:nvSpPr>
        <p:spPr>
          <a:xfrm>
            <a:off x="240224" y="5207431"/>
            <a:ext cx="1394847" cy="488196"/>
          </a:xfrm>
          <a:prstGeom prst="wedgeRectCallout">
            <a:avLst>
              <a:gd name="adj1" fmla="val 65278"/>
              <a:gd name="adj2" fmla="val -85119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Minimum </a:t>
            </a:r>
            <a:r>
              <a:rPr lang="en-US" sz="1100" b="1" dirty="0" err="1" smtClean="0">
                <a:solidFill>
                  <a:srgbClr val="FFFF00"/>
                </a:solidFill>
              </a:rPr>
              <a:t>emittance</a:t>
            </a:r>
            <a:r>
              <a:rPr lang="en-US" sz="1100" b="1" dirty="0" smtClean="0">
                <a:solidFill>
                  <a:srgbClr val="FFFF00"/>
                </a:solidFill>
              </a:rPr>
              <a:t> achievable in collision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6129582" y="1681566"/>
            <a:ext cx="3022169" cy="423670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30 and 50%</a:t>
            </a:r>
            <a:endParaRPr lang="en-GB" sz="1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43" y="1966348"/>
            <a:ext cx="3051578" cy="30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7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" y="3055678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PIC (Machine availability to obtain 70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8809705" cy="1352684"/>
          </a:xfrm>
        </p:spPr>
        <p:txBody>
          <a:bodyPr>
            <a:noAutofit/>
          </a:bodyPr>
          <a:lstStyle/>
          <a:p>
            <a:r>
              <a:rPr lang="en-US" sz="1600" dirty="0" smtClean="0"/>
              <a:t>Round optics 30/30 </a:t>
            </a:r>
            <a:r>
              <a:rPr lang="en-US" sz="1600" dirty="0"/>
              <a:t>cm (</a:t>
            </a:r>
            <a:r>
              <a:rPr lang="en-US" sz="1600" dirty="0">
                <a:solidFill>
                  <a:srgbClr val="FF0000"/>
                </a:solidFill>
              </a:rPr>
              <a:t>see for ex. SLHC v2.0 see S. Fartoukh Chamonix 2010</a:t>
            </a:r>
            <a:r>
              <a:rPr lang="en-US" sz="1600" dirty="0" smtClean="0"/>
              <a:t>)</a:t>
            </a:r>
          </a:p>
          <a:p>
            <a:r>
              <a:rPr lang="en-US" sz="1600" dirty="0" err="1" smtClean="0"/>
              <a:t>N</a:t>
            </a:r>
            <a:r>
              <a:rPr lang="en-US" sz="1600" baseline="-25000" dirty="0" err="1" smtClean="0"/>
              <a:t>b</a:t>
            </a:r>
            <a:r>
              <a:rPr lang="en-US" sz="1600" dirty="0" smtClean="0"/>
              <a:t>=1.24x10</a:t>
            </a:r>
            <a:r>
              <a:rPr lang="en-US" sz="1600" baseline="30000" dirty="0" smtClean="0"/>
              <a:t>11 </a:t>
            </a:r>
            <a:r>
              <a:rPr lang="en-US" sz="1600" dirty="0" smtClean="0"/>
              <a:t>(Limited by SPS RF) – Standard</a:t>
            </a:r>
          </a:p>
          <a:p>
            <a:r>
              <a:rPr lang="en-US" sz="1600" dirty="0" smtClean="0"/>
              <a:t>Minimum required availability for successful fills= </a:t>
            </a:r>
            <a:r>
              <a:rPr lang="en-US" sz="1600" dirty="0" smtClean="0">
                <a:solidFill>
                  <a:srgbClr val="FF0000"/>
                </a:solidFill>
              </a:rPr>
              <a:t>42%</a:t>
            </a:r>
          </a:p>
          <a:p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“Still Easy</a:t>
            </a: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” to reach luminosity 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goal. Could be of interest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if additive sources of blow-up in the LHC are important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ular Callout 11"/>
          <p:cNvSpPr/>
          <p:nvPr/>
        </p:nvSpPr>
        <p:spPr>
          <a:xfrm>
            <a:off x="0" y="5465293"/>
            <a:ext cx="1394847" cy="488196"/>
          </a:xfrm>
          <a:prstGeom prst="wedgeRectCallout">
            <a:avLst>
              <a:gd name="adj1" fmla="val 66944"/>
              <a:gd name="adj2" fmla="val -137501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Minimum </a:t>
            </a:r>
            <a:r>
              <a:rPr lang="en-US" sz="1100" b="1" dirty="0" err="1" smtClean="0">
                <a:solidFill>
                  <a:srgbClr val="FFFF00"/>
                </a:solidFill>
              </a:rPr>
              <a:t>emittance</a:t>
            </a:r>
            <a:r>
              <a:rPr lang="en-US" sz="1100" b="1" dirty="0" smtClean="0">
                <a:solidFill>
                  <a:srgbClr val="FFFF00"/>
                </a:solidFill>
              </a:rPr>
              <a:t> achievable in collision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6129582" y="1681566"/>
            <a:ext cx="3022169" cy="423670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30 and 50%</a:t>
            </a:r>
            <a:endParaRPr lang="en-GB" sz="1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91845"/>
            <a:ext cx="3051578" cy="30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4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smtClean="0"/>
              <a:t>PIC Scenarios for consideration </a:t>
            </a:r>
            <a:r>
              <a:rPr lang="it-IT" sz="2400" dirty="0" smtClean="0"/>
              <a:t>(for aperture, collimation, electron-</a:t>
            </a:r>
            <a:r>
              <a:rPr lang="it-IT" sz="2400" dirty="0" err="1" smtClean="0"/>
              <a:t>cloud</a:t>
            </a:r>
            <a:r>
              <a:rPr lang="it-IT" sz="2400" dirty="0" smtClean="0"/>
              <a:t>, </a:t>
            </a:r>
            <a:r>
              <a:rPr lang="it-IT" sz="2400" dirty="0" err="1" smtClean="0"/>
              <a:t>beam-beam</a:t>
            </a:r>
            <a:r>
              <a:rPr lang="it-IT" sz="2400" dirty="0" smtClean="0"/>
              <a:t>, </a:t>
            </a:r>
            <a:r>
              <a:rPr lang="it-IT" sz="2400" dirty="0" err="1" smtClean="0"/>
              <a:t>impedance</a:t>
            </a:r>
            <a:r>
              <a:rPr lang="it-IT" sz="2400" dirty="0" smtClean="0"/>
              <a:t>, cryo power estimates, etc,)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647698"/>
              </p:ext>
            </p:extLst>
          </p:nvPr>
        </p:nvGraphicFramePr>
        <p:xfrm>
          <a:off x="186509" y="1254477"/>
          <a:ext cx="8868949" cy="14919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5621"/>
                <a:gridCol w="426204"/>
                <a:gridCol w="309966"/>
                <a:gridCol w="728420"/>
                <a:gridCol w="480448"/>
                <a:gridCol w="898901"/>
                <a:gridCol w="875654"/>
                <a:gridCol w="550190"/>
                <a:gridCol w="720671"/>
                <a:gridCol w="953146"/>
                <a:gridCol w="968644"/>
                <a:gridCol w="15110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LHC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Levelling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1.54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30/30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1.54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30/30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42.0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19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18289" y="2863311"/>
            <a:ext cx="8937169" cy="6858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/>
              <a:t>Standard PS production scheme (2760 colliding pairs in IP1/5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6509" y="3332135"/>
            <a:ext cx="8462075" cy="93532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 smtClean="0">
                <a:sym typeface="Wingdings"/>
              </a:rPr>
              <a:t>30/30 should not pose aperture problems</a:t>
            </a:r>
            <a:endParaRPr lang="en-US" sz="1600" dirty="0">
              <a:sym typeface="Wingdings"/>
            </a:endParaRPr>
          </a:p>
          <a:p>
            <a:pPr>
              <a:lnSpc>
                <a:spcPct val="100000"/>
              </a:lnSpc>
            </a:pPr>
            <a:r>
              <a:rPr lang="en-US" sz="1600" dirty="0" smtClean="0">
                <a:sym typeface="Wingdings"/>
              </a:rPr>
              <a:t>Issues for 40/20 optics: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Need new TAN? Movable?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Compatible with collimation/protection?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Other aperture bottlenecks in the matching section? Need replacement/movement of other equipment?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Radiation issues in the matching section due to larger aperture triplets</a:t>
            </a:r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60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74" y="274638"/>
            <a:ext cx="8537026" cy="914400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Best beam parameters from LIU (SPS extraction) - BCMS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261187"/>
              </p:ext>
            </p:extLst>
          </p:nvPr>
        </p:nvGraphicFramePr>
        <p:xfrm>
          <a:off x="43544" y="1052736"/>
          <a:ext cx="8964488" cy="3907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43808"/>
                <a:gridCol w="1080120"/>
                <a:gridCol w="938166"/>
                <a:gridCol w="2279107"/>
                <a:gridCol w="182328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2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err="1" smtClean="0">
                          <a:effectLst/>
                        </a:rPr>
                        <a:t>N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600" kern="1200" baseline="-25000" dirty="0" smtClean="0">
                          <a:effectLst/>
                        </a:rPr>
                        <a:t> SPS 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ext</a:t>
                      </a:r>
                      <a:r>
                        <a:rPr lang="en-US" sz="16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[10</a:t>
                      </a:r>
                      <a:r>
                        <a:rPr lang="en-US" sz="1600" kern="1200" baseline="30000" dirty="0" smtClean="0">
                          <a:effectLst/>
                        </a:rPr>
                        <a:t>11</a:t>
                      </a:r>
                      <a:r>
                        <a:rPr lang="en-US" sz="1600" kern="1200" dirty="0" smtClean="0">
                          <a:effectLst/>
                        </a:rPr>
                        <a:t>]</a:t>
                      </a:r>
                      <a:endParaRPr lang="it-IT" sz="12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kern="1200" dirty="0" smtClean="0">
                          <a:effectLst/>
                        </a:rPr>
                        <a:t>*</a:t>
                      </a:r>
                      <a:r>
                        <a:rPr lang="en-US" sz="1600" kern="1200" baseline="-25000" dirty="0" smtClean="0">
                          <a:effectLst/>
                        </a:rPr>
                        <a:t>SPS-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ext</a:t>
                      </a:r>
                      <a:endParaRPr lang="it-IT" sz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 [</a:t>
                      </a:r>
                      <a:r>
                        <a:rPr lang="en-US" sz="16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kern="1200" dirty="0" smtClean="0">
                          <a:effectLst/>
                        </a:rPr>
                        <a:t>m]</a:t>
                      </a: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population limit reached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Brightness limit reached</a:t>
                      </a: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 (=Achieved in 2012)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1.15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1.39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none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none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No Upgrades (&gt; 2016)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effectLst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effectLst/>
                        </a:rPr>
                        <a:t>1.28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LINAC 4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effectLst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1.28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PIC</a:t>
                      </a:r>
                      <a:endParaRPr lang="it-IT" sz="1600" b="0" baseline="30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1.45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2)</a:t>
                      </a:r>
                      <a:endParaRPr lang="it-IT" sz="1600" b="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0.91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PS/SPS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 with full SPS RF upgrade/no 2 GeV PSB upgrade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r>
                        <a:rPr lang="it-IT" sz="1600" b="0" i="1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3)</a:t>
                      </a:r>
                      <a:endParaRPr lang="it-IT" sz="1600" b="0" i="1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2.18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US2-LIU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1.37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PS/SPS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US2-HL-LHC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2.32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4)</a:t>
                      </a:r>
                      <a:endParaRPr lang="it-IT" sz="1600" b="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2.08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2</a:t>
            </a:fld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4256314" y="122238"/>
            <a:ext cx="4858073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from S. Gilardoni, G. Rumolo and LIU team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9387" y="4937788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buSzPct val="100000"/>
              <a:buNone/>
            </a:pPr>
            <a:r>
              <a:rPr lang="en-US" sz="1600" dirty="0"/>
              <a:t>All schemes are based on </a:t>
            </a:r>
            <a:r>
              <a:rPr lang="en-US" sz="1600" dirty="0">
                <a:solidFill>
                  <a:srgbClr val="FF0000"/>
                </a:solidFill>
              </a:rPr>
              <a:t>BCMS</a:t>
            </a:r>
            <a:r>
              <a:rPr lang="en-US" sz="1600" dirty="0"/>
              <a:t> </a:t>
            </a:r>
            <a:r>
              <a:rPr lang="en-US" sz="1600" dirty="0" smtClean="0"/>
              <a:t>scheme (maximum 240 (=5x48 from PS) bunches per SPS extraction) 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Bunch population limited SPS RF low level/RF power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/>
              <a:t>Bunch population limited SPS RF </a:t>
            </a:r>
            <a:r>
              <a:rPr lang="en-US" sz="1400" dirty="0" smtClean="0"/>
              <a:t>power (assuming low-level upgrade for US1)</a:t>
            </a:r>
            <a:endParaRPr lang="en-US" sz="14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Bunch population limited by SPS RF power (new limit after upgrade for US2) and longitudinal impedance. Could be increased (10-15%?) after further impedance reduction campaign. Still under investigation.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Would be feasible possibly with additional impedance reduction campaign in SPS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18314" y="6309388"/>
            <a:ext cx="4125686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In all cases limited in bunch population!</a:t>
            </a:r>
          </a:p>
        </p:txBody>
      </p:sp>
    </p:spTree>
    <p:extLst>
      <p:ext uri="{BB962C8B-B14F-4D97-AF65-F5344CB8AC3E}">
        <p14:creationId xmlns:p14="http://schemas.microsoft.com/office/powerpoint/2010/main" val="127620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ym typeface="Wingdings" pitchFamily="2" charset="2"/>
              </a:rPr>
              <a:t>PIC goal can be met and exceeded if detector upgrade to 140 pile-up limit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smtClean="0">
                <a:sym typeface="Wingdings" pitchFamily="2" charset="2"/>
              </a:rPr>
              <a:t>both for 30/30 and 40/20 optics (the latter might have some implications for aperture to be verified)</a:t>
            </a:r>
          </a:p>
          <a:p>
            <a:r>
              <a:rPr lang="en-US" sz="2800" dirty="0" smtClean="0">
                <a:sym typeface="Wingdings" pitchFamily="2" charset="2"/>
              </a:rPr>
              <a:t>Standard PS production scheme not so attractive although it could be an option in case additive sources of </a:t>
            </a:r>
            <a:r>
              <a:rPr lang="en-US" sz="2800" dirty="0" err="1" smtClean="0">
                <a:sym typeface="Wingdings" pitchFamily="2" charset="2"/>
              </a:rPr>
              <a:t>emittance</a:t>
            </a:r>
            <a:r>
              <a:rPr lang="en-US" sz="2800" dirty="0" smtClean="0">
                <a:sym typeface="Wingdings" pitchFamily="2" charset="2"/>
              </a:rPr>
              <a:t> blow-up dominate</a:t>
            </a:r>
          </a:p>
          <a:p>
            <a:endParaRPr lang="en-GB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41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732" y="274638"/>
            <a:ext cx="8828868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Assumed HW changes – US1 on top of PIC (c/o Lucio, Paolo)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 fontScale="85000" lnSpcReduction="10000"/>
          </a:bodyPr>
          <a:lstStyle/>
          <a:p>
            <a:r>
              <a:rPr lang="fr-CH" sz="2400" dirty="0"/>
              <a:t>IR (Interaction </a:t>
            </a:r>
            <a:r>
              <a:rPr lang="fr-CH" sz="2400" dirty="0" err="1"/>
              <a:t>Region</a:t>
            </a:r>
            <a:r>
              <a:rPr lang="fr-CH" sz="2400" dirty="0"/>
              <a:t>)</a:t>
            </a:r>
          </a:p>
          <a:p>
            <a:pPr lvl="1"/>
            <a:r>
              <a:rPr lang="fr-CH" sz="1800" dirty="0" err="1" smtClean="0"/>
              <a:t>Need</a:t>
            </a:r>
            <a:r>
              <a:rPr lang="fr-CH" sz="1800" dirty="0" smtClean="0"/>
              <a:t> for IR </a:t>
            </a:r>
            <a:r>
              <a:rPr lang="fr-CH" sz="1800" dirty="0" err="1" smtClean="0"/>
              <a:t>cryoplants</a:t>
            </a:r>
            <a:r>
              <a:rPr lang="fr-CH" sz="1800" dirty="0" smtClean="0"/>
              <a:t>? Not sure </a:t>
            </a:r>
            <a:r>
              <a:rPr lang="fr-CH" sz="1800" dirty="0" err="1" smtClean="0"/>
              <a:t>given</a:t>
            </a:r>
            <a:r>
              <a:rPr lang="fr-CH" sz="1800" dirty="0" smtClean="0"/>
              <a:t> </a:t>
            </a:r>
            <a:r>
              <a:rPr lang="fr-CH" sz="1800" dirty="0" err="1" smtClean="0"/>
              <a:t>larger</a:t>
            </a:r>
            <a:r>
              <a:rPr lang="fr-CH" sz="1800" dirty="0" smtClean="0"/>
              <a:t> aperture IT/D1 </a:t>
            </a:r>
            <a:r>
              <a:rPr lang="fr-CH" sz="1800" dirty="0" smtClean="0">
                <a:sym typeface="Wingdings" pitchFamily="2" charset="2"/>
              </a:rPr>
              <a:t> Laurent.</a:t>
            </a:r>
            <a:r>
              <a:rPr lang="fr-CH" sz="1800" dirty="0" smtClean="0"/>
              <a:t> </a:t>
            </a:r>
            <a:r>
              <a:rPr lang="fr-CH" sz="1800" dirty="0" err="1" smtClean="0"/>
              <a:t>Larger</a:t>
            </a:r>
            <a:r>
              <a:rPr lang="fr-CH" sz="1800" dirty="0" smtClean="0"/>
              <a:t> </a:t>
            </a:r>
            <a:r>
              <a:rPr lang="fr-CH" sz="1800" dirty="0" err="1" smtClean="0"/>
              <a:t>availability</a:t>
            </a:r>
            <a:r>
              <a:rPr lang="fr-CH" sz="1800" dirty="0" smtClean="0"/>
              <a:t>?</a:t>
            </a:r>
            <a:endParaRPr lang="fr-CH" sz="1800" dirty="0"/>
          </a:p>
          <a:p>
            <a:r>
              <a:rPr lang="en-US" sz="2400" dirty="0"/>
              <a:t>C</a:t>
            </a:r>
            <a:r>
              <a:rPr lang="en-US" sz="2400" dirty="0" smtClean="0"/>
              <a:t>hanges to the matching section/dispersion suppressors:</a:t>
            </a:r>
          </a:p>
          <a:p>
            <a:pPr lvl="1"/>
            <a:r>
              <a:rPr lang="en-US" sz="1800" dirty="0" smtClean="0"/>
              <a:t>BBLR (DC)  to reach 10 sigma separation (design and effectiveness to be proven)</a:t>
            </a:r>
          </a:p>
          <a:p>
            <a:pPr lvl="1"/>
            <a:r>
              <a:rPr lang="en-US" sz="1800" dirty="0" smtClean="0"/>
              <a:t>TAN replacement due to larger than nominal luminosity (peak and integrated)? Will MS be still protected and kept far from radiation damage limit?</a:t>
            </a:r>
          </a:p>
          <a:p>
            <a:pPr lvl="1"/>
            <a:r>
              <a:rPr lang="en-US" sz="1800" dirty="0" smtClean="0"/>
              <a:t>Q5 in IR6 (strength limit at 6.6TeV, is it an issue?)</a:t>
            </a:r>
          </a:p>
          <a:p>
            <a:pPr lvl="1"/>
            <a:r>
              <a:rPr lang="en-US" sz="1800" dirty="0" smtClean="0"/>
              <a:t>MS at Q10 might be useful to push beta* further with few rotation of  beam screen (to be verified) .</a:t>
            </a:r>
            <a:endParaRPr lang="fr-CH" sz="1800" dirty="0"/>
          </a:p>
          <a:p>
            <a:pPr lvl="1"/>
            <a:r>
              <a:rPr lang="fr-CH" sz="1800" dirty="0"/>
              <a:t>SC links to </a:t>
            </a:r>
            <a:r>
              <a:rPr lang="fr-CH" sz="1800" dirty="0" err="1"/>
              <a:t>remove</a:t>
            </a:r>
            <a:r>
              <a:rPr lang="fr-CH" sz="1800" dirty="0"/>
              <a:t> EPC and DFB of MS: do </a:t>
            </a:r>
            <a:r>
              <a:rPr lang="fr-CH" sz="1800" dirty="0" err="1"/>
              <a:t>we</a:t>
            </a:r>
            <a:r>
              <a:rPr lang="fr-CH" sz="1800" dirty="0"/>
              <a:t> </a:t>
            </a:r>
            <a:r>
              <a:rPr lang="fr-CH" sz="1800" dirty="0" err="1"/>
              <a:t>need</a:t>
            </a:r>
            <a:r>
              <a:rPr lang="fr-CH" sz="1800" dirty="0"/>
              <a:t> </a:t>
            </a:r>
            <a:r>
              <a:rPr lang="fr-CH" sz="1800" dirty="0" err="1"/>
              <a:t>it</a:t>
            </a:r>
            <a:r>
              <a:rPr lang="fr-CH" sz="1800" dirty="0"/>
              <a:t> for US1?</a:t>
            </a:r>
          </a:p>
          <a:p>
            <a:pPr lvl="1"/>
            <a:endParaRPr lang="en-US" sz="1800" dirty="0" smtClean="0"/>
          </a:p>
          <a:p>
            <a:r>
              <a:rPr lang="fr-CH" sz="2800" dirty="0" err="1"/>
              <a:t>Collimators</a:t>
            </a:r>
            <a:r>
              <a:rPr lang="fr-CH" sz="2800" dirty="0"/>
              <a:t> (all </a:t>
            </a:r>
            <a:r>
              <a:rPr lang="fr-CH" sz="2800" dirty="0" err="1"/>
              <a:t>with</a:t>
            </a:r>
            <a:r>
              <a:rPr lang="fr-CH" sz="2800" dirty="0"/>
              <a:t> buttons)</a:t>
            </a:r>
          </a:p>
          <a:p>
            <a:pPr lvl="1"/>
            <a:r>
              <a:rPr lang="fr-CH" sz="2000" dirty="0" smtClean="0"/>
              <a:t>Replacement </a:t>
            </a:r>
            <a:r>
              <a:rPr lang="fr-CH" sz="2000" dirty="0"/>
              <a:t>of </a:t>
            </a:r>
            <a:r>
              <a:rPr lang="fr-CH" sz="2000" dirty="0" err="1"/>
              <a:t>secondaries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Molybdenum</a:t>
            </a:r>
            <a:r>
              <a:rPr lang="fr-CH" sz="2000" dirty="0"/>
              <a:t>-Graphite </a:t>
            </a:r>
            <a:r>
              <a:rPr lang="fr-CH" sz="2000" dirty="0" err="1"/>
              <a:t>jaws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Molybdenum</a:t>
            </a:r>
            <a:r>
              <a:rPr lang="fr-CH" sz="2000" dirty="0"/>
              <a:t> </a:t>
            </a:r>
            <a:r>
              <a:rPr lang="fr-CH" sz="2000" dirty="0" err="1"/>
              <a:t>coating</a:t>
            </a:r>
            <a:r>
              <a:rPr lang="fr-CH" sz="2000" dirty="0"/>
              <a:t> for </a:t>
            </a:r>
            <a:r>
              <a:rPr lang="fr-CH" sz="2000" dirty="0" err="1"/>
              <a:t>impedance</a:t>
            </a:r>
            <a:r>
              <a:rPr lang="fr-CH" sz="2000" dirty="0"/>
              <a:t> </a:t>
            </a:r>
            <a:r>
              <a:rPr lang="fr-CH" sz="2000" dirty="0" err="1"/>
              <a:t>reduction</a:t>
            </a:r>
            <a:r>
              <a:rPr lang="fr-CH" sz="2000" dirty="0"/>
              <a:t>. </a:t>
            </a:r>
            <a:r>
              <a:rPr lang="fr-CH" sz="2000" dirty="0" err="1"/>
              <a:t>Particularly</a:t>
            </a:r>
            <a:r>
              <a:rPr lang="fr-CH" sz="2000" dirty="0"/>
              <a:t> </a:t>
            </a:r>
            <a:r>
              <a:rPr lang="fr-CH" sz="2000" dirty="0" err="1"/>
              <a:t>interesting</a:t>
            </a:r>
            <a:r>
              <a:rPr lang="fr-CH" sz="2000" dirty="0"/>
              <a:t> if  the </a:t>
            </a:r>
            <a:r>
              <a:rPr lang="fr-CH" sz="2000" dirty="0" err="1"/>
              <a:t>injector</a:t>
            </a:r>
            <a:r>
              <a:rPr lang="fr-CH" sz="2000" dirty="0"/>
              <a:t> </a:t>
            </a:r>
            <a:r>
              <a:rPr lang="fr-CH" sz="2000" dirty="0" err="1"/>
              <a:t>intensity</a:t>
            </a:r>
            <a:r>
              <a:rPr lang="fr-CH" sz="2000" dirty="0"/>
              <a:t> </a:t>
            </a:r>
            <a:r>
              <a:rPr lang="fr-CH" sz="2000" dirty="0" err="1"/>
              <a:t>limit</a:t>
            </a:r>
            <a:r>
              <a:rPr lang="fr-CH" sz="2000" dirty="0"/>
              <a:t> </a:t>
            </a:r>
            <a:r>
              <a:rPr lang="fr-CH" sz="2000" dirty="0" err="1"/>
              <a:t>could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lifted</a:t>
            </a:r>
            <a:r>
              <a:rPr lang="fr-CH" sz="2000" dirty="0"/>
              <a:t> (</a:t>
            </a:r>
            <a:r>
              <a:rPr lang="fr-CH" sz="2000" dirty="0">
                <a:sym typeface="Wingdings" pitchFamily="2" charset="2"/>
              </a:rPr>
              <a:t> </a:t>
            </a:r>
            <a:r>
              <a:rPr lang="fr-CH" sz="2000" dirty="0"/>
              <a:t>SPS power upgrade). </a:t>
            </a:r>
            <a:r>
              <a:rPr lang="fr-CH" sz="2000" dirty="0" err="1" smtClean="0"/>
              <a:t>Needed</a:t>
            </a:r>
            <a:r>
              <a:rPr lang="fr-CH" sz="2000" dirty="0" smtClean="0"/>
              <a:t>?</a:t>
            </a:r>
          </a:p>
          <a:p>
            <a:pPr lvl="1"/>
            <a:r>
              <a:rPr lang="fr-CH" sz="2000" dirty="0" smtClean="0"/>
              <a:t>Dispersion suppression collimation?</a:t>
            </a:r>
          </a:p>
          <a:p>
            <a:pPr lvl="1"/>
            <a:r>
              <a:rPr lang="fr-CH" sz="2000" dirty="0" err="1" smtClean="0"/>
              <a:t>Additional</a:t>
            </a:r>
            <a:r>
              <a:rPr lang="fr-CH" sz="2000" dirty="0" smtClean="0"/>
              <a:t> </a:t>
            </a:r>
            <a:r>
              <a:rPr lang="fr-CH" sz="2000" dirty="0" err="1" smtClean="0"/>
              <a:t>TCTs</a:t>
            </a:r>
            <a:r>
              <a:rPr lang="fr-CH" sz="2000" dirty="0" smtClean="0"/>
              <a:t> to </a:t>
            </a:r>
            <a:r>
              <a:rPr lang="fr-CH" sz="2000" dirty="0" err="1" smtClean="0"/>
              <a:t>protect</a:t>
            </a:r>
            <a:r>
              <a:rPr lang="fr-CH" sz="2000" dirty="0" smtClean="0"/>
              <a:t> D2-Q4 and Q5 (</a:t>
            </a:r>
            <a:r>
              <a:rPr lang="fr-CH" sz="2000" dirty="0" smtClean="0">
                <a:solidFill>
                  <a:srgbClr val="FF0000"/>
                </a:solidFill>
              </a:rPr>
              <a:t>S. Redaelli, R. Bruce</a:t>
            </a:r>
            <a:r>
              <a:rPr lang="fr-CH" sz="2000" dirty="0" smtClean="0"/>
              <a:t>)</a:t>
            </a:r>
            <a:endParaRPr lang="fr-CH" sz="2000" dirty="0"/>
          </a:p>
          <a:p>
            <a:endParaRPr lang="en-US" sz="1800" dirty="0" smtClean="0"/>
          </a:p>
          <a:p>
            <a:pPr marL="228600" lvl="1" indent="0">
              <a:buNone/>
            </a:pP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5956725" cy="534892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Round optics 20/20 cm </a:t>
            </a:r>
            <a:r>
              <a:rPr lang="en-US" sz="1800" dirty="0" err="1" smtClean="0"/>
              <a:t>N</a:t>
            </a:r>
            <a:r>
              <a:rPr lang="en-US" sz="1800" baseline="-25000" dirty="0" err="1" smtClean="0"/>
              <a:t>b</a:t>
            </a:r>
            <a:r>
              <a:rPr lang="en-US" sz="1800" dirty="0" smtClean="0"/>
              <a:t>=1.38x10</a:t>
            </a:r>
            <a:r>
              <a:rPr lang="en-US" sz="1800" baseline="30000" dirty="0" smtClean="0"/>
              <a:t>11 </a:t>
            </a:r>
            <a:r>
              <a:rPr lang="en-US" sz="1800" dirty="0" smtClean="0"/>
              <a:t>(Limited by SPS RF)</a:t>
            </a:r>
          </a:p>
          <a:p>
            <a:r>
              <a:rPr lang="en-US" sz="1800" dirty="0" smtClean="0"/>
              <a:t>Minimum required availability for successful fills= </a:t>
            </a:r>
            <a:r>
              <a:rPr lang="en-US" sz="1800" dirty="0" smtClean="0">
                <a:solidFill>
                  <a:srgbClr val="FF0000"/>
                </a:solidFill>
              </a:rPr>
              <a:t>61%</a:t>
            </a:r>
          </a:p>
          <a:p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No way to reach luminosity goal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134794"/>
            <a:ext cx="4038600" cy="5348922"/>
          </a:xfrm>
        </p:spPr>
        <p:txBody>
          <a:bodyPr>
            <a:normAutofit/>
          </a:bodyPr>
          <a:lstStyle/>
          <a:p>
            <a:r>
              <a:rPr lang="en-US" dirty="0" smtClean="0"/>
              <a:t>.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80" y="3045175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ular Callout 11"/>
          <p:cNvSpPr/>
          <p:nvPr/>
        </p:nvSpPr>
        <p:spPr>
          <a:xfrm>
            <a:off x="240224" y="5207431"/>
            <a:ext cx="1394847" cy="488196"/>
          </a:xfrm>
          <a:prstGeom prst="wedgeRectCallout">
            <a:avLst>
              <a:gd name="adj1" fmla="val 65278"/>
              <a:gd name="adj2" fmla="val -85119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Minimum </a:t>
            </a:r>
            <a:r>
              <a:rPr lang="en-US" sz="1100" b="1" dirty="0" err="1" smtClean="0">
                <a:solidFill>
                  <a:srgbClr val="FFFF00"/>
                </a:solidFill>
              </a:rPr>
              <a:t>emittance</a:t>
            </a:r>
            <a:r>
              <a:rPr lang="en-US" sz="1100" b="1" dirty="0" smtClean="0">
                <a:solidFill>
                  <a:srgbClr val="FFFF00"/>
                </a:solidFill>
              </a:rPr>
              <a:t> achievable in collision</a:t>
            </a:r>
            <a:endParaRPr lang="en-GB" sz="11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9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7089393" cy="5348922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Flat optics 40/10 cm (should be best option for flat optics - </a:t>
            </a:r>
            <a:r>
              <a:rPr lang="en-US" sz="2000" dirty="0" smtClean="0">
                <a:solidFill>
                  <a:srgbClr val="FF0000"/>
                </a:solidFill>
              </a:rPr>
              <a:t>Stephane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=1.38x10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(Limited by SPS RF) - BCMS</a:t>
            </a:r>
          </a:p>
          <a:p>
            <a:r>
              <a:rPr lang="en-US" sz="2000" dirty="0"/>
              <a:t>Minimum required availability for successful fills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FF0000"/>
                </a:solidFill>
              </a:rPr>
              <a:t>49%</a:t>
            </a:r>
          </a:p>
          <a:p>
            <a:r>
              <a:rPr lang="en-US" sz="2000" dirty="0" smtClean="0"/>
              <a:t>Short fill length due to IBS for small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Marginal to reach luminosity goal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29582" y="1681566"/>
            <a:ext cx="3022169" cy="423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40 and 50%</a:t>
            </a: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21" y="3202909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968" y="1955692"/>
            <a:ext cx="3051578" cy="311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14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0" y="3443853"/>
            <a:ext cx="6353223" cy="300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7686078" cy="5348922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Flat optics 40/10 cm (should be best option for flat optics, needs MS in Q10 and new Q5 in IR6- </a:t>
            </a:r>
            <a:r>
              <a:rPr lang="en-US" sz="2000" dirty="0" smtClean="0">
                <a:solidFill>
                  <a:srgbClr val="FF0000"/>
                </a:solidFill>
              </a:rPr>
              <a:t>Stephane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=1.38x10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(Limited by SPS RF) - Standard</a:t>
            </a:r>
          </a:p>
          <a:p>
            <a:r>
              <a:rPr lang="en-US" sz="2000" dirty="0"/>
              <a:t>Minimum required availability for successful fills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FF0000"/>
                </a:solidFill>
              </a:rPr>
              <a:t>47%</a:t>
            </a:r>
          </a:p>
          <a:p>
            <a:r>
              <a:rPr lang="en-US" sz="2000" dirty="0" smtClean="0"/>
              <a:t>Short fill length due to IBS for small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Feasible to reach luminosity goal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29582" y="1681566"/>
            <a:ext cx="3022169" cy="423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40 and 50%</a:t>
            </a: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59890"/>
            <a:ext cx="3051578" cy="313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79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0" y="3575586"/>
            <a:ext cx="6353223" cy="300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7686078" cy="5348922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Flat optics 40/10 cm (should be best option for flat </a:t>
            </a:r>
            <a:r>
              <a:rPr lang="en-US" sz="2000" dirty="0"/>
              <a:t>optics</a:t>
            </a:r>
            <a:r>
              <a:rPr lang="en-US" sz="2000" dirty="0" smtClean="0"/>
              <a:t>, </a:t>
            </a:r>
            <a:r>
              <a:rPr lang="en-US" sz="2000" dirty="0"/>
              <a:t>needs MS in Q10 and new Q5 in IR6- </a:t>
            </a:r>
            <a:r>
              <a:rPr lang="en-US" sz="2000" dirty="0" smtClean="0">
                <a:solidFill>
                  <a:srgbClr val="FF0000"/>
                </a:solidFill>
              </a:rPr>
              <a:t>Stephane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=1.9x10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(assuming SPS RF power upgrade and no PSB 2 </a:t>
            </a:r>
            <a:r>
              <a:rPr lang="en-US" sz="2000" dirty="0" err="1" smtClean="0"/>
              <a:t>GeV</a:t>
            </a:r>
            <a:r>
              <a:rPr lang="en-US" sz="2000" dirty="0" smtClean="0"/>
              <a:t> energy upgrade) - BCMS</a:t>
            </a:r>
          </a:p>
          <a:p>
            <a:r>
              <a:rPr lang="en-US" sz="2000" dirty="0"/>
              <a:t>Minimum required availability for successful fills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FF0000"/>
                </a:solidFill>
              </a:rPr>
              <a:t>41%</a:t>
            </a:r>
          </a:p>
          <a:p>
            <a:r>
              <a:rPr lang="en-US" sz="2000" dirty="0" smtClean="0"/>
              <a:t>Longer fills (but still reasonable)</a:t>
            </a:r>
          </a:p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“Easy” to reach luminosity goal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29582" y="2030278"/>
            <a:ext cx="3022169" cy="423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40 and 50%</a:t>
            </a: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315059"/>
            <a:ext cx="3051578" cy="30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5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5" y="3600043"/>
            <a:ext cx="6353223" cy="302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7686078" cy="5348922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Flat optics 40/20 cm (should be achievable with PIC - </a:t>
            </a:r>
            <a:r>
              <a:rPr lang="en-US" sz="2000" dirty="0" smtClean="0">
                <a:solidFill>
                  <a:srgbClr val="FF0000"/>
                </a:solidFill>
              </a:rPr>
              <a:t>Stephane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=1.9x10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(assuming SPS RF power upgrade and no PSB 2 </a:t>
            </a:r>
            <a:r>
              <a:rPr lang="en-US" sz="2000" dirty="0" err="1" smtClean="0"/>
              <a:t>GeV</a:t>
            </a:r>
            <a:r>
              <a:rPr lang="en-US" sz="2000" dirty="0" smtClean="0"/>
              <a:t> energy upgrade) - BCMS</a:t>
            </a:r>
          </a:p>
          <a:p>
            <a:r>
              <a:rPr lang="en-US" sz="2000" dirty="0"/>
              <a:t>Minimum required availability for successful fills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FF0000"/>
                </a:solidFill>
              </a:rPr>
              <a:t>49%</a:t>
            </a:r>
          </a:p>
          <a:p>
            <a:r>
              <a:rPr lang="en-US" sz="2000" dirty="0" smtClean="0"/>
              <a:t>Longer fills </a:t>
            </a:r>
          </a:p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Marginal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29582" y="2030278"/>
            <a:ext cx="3022169" cy="423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40 and 50%</a:t>
            </a: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346" y="2384802"/>
            <a:ext cx="3051578" cy="30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5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From Stephane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Optimum LLBB Wire position is 10 beam-sigma! -&gt; compensation of all resonance driving term. </a:t>
            </a:r>
            <a:endParaRPr lang="en-US" sz="2000" dirty="0"/>
          </a:p>
          <a:p>
            <a:pPr lvl="1"/>
            <a:r>
              <a:rPr lang="en-US" sz="2000" dirty="0">
                <a:sym typeface="Wingdings"/>
              </a:rPr>
              <a:t>operating with small </a:t>
            </a:r>
            <a:r>
              <a:rPr lang="en-US" sz="2000" dirty="0" err="1">
                <a:sym typeface="Wingdings"/>
              </a:rPr>
              <a:t>emittance</a:t>
            </a:r>
            <a:r>
              <a:rPr lang="en-US" sz="2000" dirty="0">
                <a:sym typeface="Wingdings"/>
              </a:rPr>
              <a:t> beam options implies a close positioning of the wires that might be incompatible with the collimation system hierarchy! </a:t>
            </a:r>
            <a:r>
              <a:rPr lang="en-US" sz="2000" dirty="0"/>
              <a:t>(TCTs are at 12sigma 3.5um, S. Redaelli)</a:t>
            </a:r>
            <a:endParaRPr lang="en-US" sz="2000" dirty="0">
              <a:sym typeface="Wingdings"/>
            </a:endParaRPr>
          </a:p>
          <a:p>
            <a:pPr lvl="1"/>
            <a:r>
              <a:rPr lang="en-US" sz="2000" dirty="0">
                <a:sym typeface="Wingdings"/>
              </a:rPr>
              <a:t>desire for operating with ‘large’ </a:t>
            </a:r>
            <a:r>
              <a:rPr lang="en-US" sz="2000" dirty="0" err="1">
                <a:sym typeface="Wingdings"/>
              </a:rPr>
              <a:t>emittance</a:t>
            </a:r>
            <a:r>
              <a:rPr lang="en-US" sz="2000" dirty="0">
                <a:sym typeface="Wingdings"/>
              </a:rPr>
              <a:t> beam parameters!</a:t>
            </a:r>
            <a:endParaRPr lang="en-US" sz="16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02483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914400"/>
          </a:xfrm>
        </p:spPr>
        <p:txBody>
          <a:bodyPr/>
          <a:lstStyle/>
          <a:p>
            <a:r>
              <a:rPr lang="it-IT" sz="3200" dirty="0"/>
              <a:t>US1 </a:t>
            </a:r>
            <a:r>
              <a:rPr lang="it-IT" sz="3200" dirty="0" err="1" smtClean="0"/>
              <a:t>Scenarios</a:t>
            </a:r>
            <a:r>
              <a:rPr lang="it-IT" sz="3200" dirty="0" smtClean="0"/>
              <a:t> </a:t>
            </a:r>
            <a:r>
              <a:rPr lang="it-IT" sz="3200" dirty="0"/>
              <a:t>for </a:t>
            </a:r>
            <a:r>
              <a:rPr lang="it-IT" sz="3200" dirty="0" err="1"/>
              <a:t>consideration</a:t>
            </a:r>
            <a:r>
              <a:rPr lang="it-IT" sz="2400" dirty="0"/>
              <a:t> (for aperture, </a:t>
            </a:r>
            <a:r>
              <a:rPr lang="it-IT" sz="2400" dirty="0" err="1"/>
              <a:t>collimation</a:t>
            </a:r>
            <a:r>
              <a:rPr lang="it-IT" sz="2400" dirty="0"/>
              <a:t>, electron-</a:t>
            </a:r>
            <a:r>
              <a:rPr lang="it-IT" sz="2400" dirty="0" err="1"/>
              <a:t>cloud</a:t>
            </a:r>
            <a:r>
              <a:rPr lang="it-IT" sz="2400" dirty="0"/>
              <a:t>, </a:t>
            </a:r>
            <a:r>
              <a:rPr lang="it-IT" sz="2400" dirty="0" err="1"/>
              <a:t>beam-beam</a:t>
            </a:r>
            <a:r>
              <a:rPr lang="it-IT" sz="2400" dirty="0"/>
              <a:t>, </a:t>
            </a:r>
            <a:r>
              <a:rPr lang="it-IT" sz="2400" dirty="0" err="1"/>
              <a:t>impedance</a:t>
            </a:r>
            <a:r>
              <a:rPr lang="it-IT" sz="2400" dirty="0"/>
              <a:t>, </a:t>
            </a:r>
            <a:r>
              <a:rPr lang="it-IT" sz="2400" dirty="0" err="1"/>
              <a:t>cryo</a:t>
            </a:r>
            <a:r>
              <a:rPr lang="it-IT" sz="2400" dirty="0"/>
              <a:t> </a:t>
            </a:r>
            <a:r>
              <a:rPr lang="it-IT" sz="2400" dirty="0" err="1"/>
              <a:t>power</a:t>
            </a:r>
            <a:r>
              <a:rPr lang="it-IT" sz="2400" dirty="0"/>
              <a:t> </a:t>
            </a:r>
            <a:r>
              <a:rPr lang="it-IT" sz="2400" dirty="0" err="1"/>
              <a:t>estimates</a:t>
            </a:r>
            <a:r>
              <a:rPr lang="it-IT" sz="2400" dirty="0"/>
              <a:t>, </a:t>
            </a:r>
            <a:r>
              <a:rPr lang="it-IT" sz="2400" dirty="0" err="1"/>
              <a:t>etc</a:t>
            </a:r>
            <a:r>
              <a:rPr lang="it-IT" sz="2400" dirty="0"/>
              <a:t>,) </a:t>
            </a:r>
            <a:endParaRPr lang="it-IT" sz="1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647861"/>
              </p:ext>
            </p:extLst>
          </p:nvPr>
        </p:nvGraphicFramePr>
        <p:xfrm>
          <a:off x="186509" y="1254477"/>
          <a:ext cx="8868949" cy="129959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5621"/>
                <a:gridCol w="426204"/>
                <a:gridCol w="309966"/>
                <a:gridCol w="728420"/>
                <a:gridCol w="480448"/>
                <a:gridCol w="898901"/>
                <a:gridCol w="875654"/>
                <a:gridCol w="550190"/>
                <a:gridCol w="720671"/>
                <a:gridCol w="953146"/>
                <a:gridCol w="968644"/>
                <a:gridCol w="15110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LHC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Levelling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1.64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40/10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28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52400" y="2623795"/>
            <a:ext cx="8937169" cy="6858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/>
              <a:t>Standard </a:t>
            </a:r>
            <a:r>
              <a:rPr lang="en-US" sz="1200" dirty="0"/>
              <a:t>PS production scheme </a:t>
            </a:r>
            <a:r>
              <a:rPr lang="en-US" sz="1200" dirty="0" smtClean="0"/>
              <a:t>(2760 colliding pairs in IP1/5)</a:t>
            </a:r>
            <a:endParaRPr lang="en-US" sz="12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/>
              <a:t>BCMS scheme (2508 colliding pairs in IP1/5)</a:t>
            </a:r>
            <a:endParaRPr lang="en-US" sz="1200" dirty="0" smtClean="0">
              <a:sym typeface="Wingdings" pitchFamily="2" charset="2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4725" y="3076413"/>
            <a:ext cx="8462075" cy="93532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Conceivable to anticipate SPS RF power upgrade with higher priority with respect to PSB energy upgrade?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sym typeface="Wingdings"/>
              </a:rPr>
              <a:t>40/20 does not pose additional questions as compared to PIC.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Minimalistic solution  on  which we could build</a:t>
            </a:r>
            <a:endParaRPr lang="en-US" sz="1800" dirty="0">
              <a:solidFill>
                <a:srgbClr val="FF0000"/>
              </a:solidFill>
              <a:sym typeface="Wingdings"/>
            </a:endParaRPr>
          </a:p>
          <a:p>
            <a:pPr>
              <a:lnSpc>
                <a:spcPct val="100000"/>
              </a:lnSpc>
            </a:pPr>
            <a:r>
              <a:rPr lang="en-US" sz="1600" dirty="0" smtClean="0">
                <a:sym typeface="Wingdings"/>
              </a:rPr>
              <a:t>Question marks for 40/10 optics: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 dirty="0" smtClean="0"/>
              <a:t>Would </a:t>
            </a:r>
            <a:r>
              <a:rPr lang="en-GB" sz="1600" dirty="0"/>
              <a:t>be interesting to explore benefits of a movable </a:t>
            </a:r>
            <a:r>
              <a:rPr lang="en-GB" sz="1600" dirty="0" smtClean="0"/>
              <a:t>TAN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Compatible with collimation/protection?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Other aperture bottlenecks in the matching section? Need replacement/movement of other equipment?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Need stronger Q5 in point 6?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Need </a:t>
            </a:r>
            <a:r>
              <a:rPr lang="en-US" sz="1600" dirty="0" err="1" smtClean="0">
                <a:sym typeface="Wingdings"/>
              </a:rPr>
              <a:t>Sextupole</a:t>
            </a:r>
            <a:r>
              <a:rPr lang="en-US" sz="1600" dirty="0" smtClean="0">
                <a:sym typeface="Wingdings"/>
              </a:rPr>
              <a:t> at Q10?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ym typeface="Wingdings"/>
              </a:rPr>
              <a:t>Rotation of beam screens?</a:t>
            </a:r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1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(US1)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8719"/>
            <a:ext cx="8462075" cy="5349240"/>
          </a:xfrm>
        </p:spPr>
        <p:txBody>
          <a:bodyPr>
            <a:noAutofit/>
          </a:bodyPr>
          <a:lstStyle/>
          <a:p>
            <a:r>
              <a:rPr lang="en-US" sz="1600" dirty="0" smtClean="0"/>
              <a:t>Small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beams from SPS imply low luminosity lifetime (IBS) and short fill length (&lt;6 hours). Small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not so attractive…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Flat beam options</a:t>
            </a:r>
            <a:r>
              <a:rPr lang="en-US" sz="1600" dirty="0" smtClean="0"/>
              <a:t> can satisfy </a:t>
            </a:r>
            <a:r>
              <a:rPr lang="en-US" sz="1600" dirty="0" smtClean="0">
                <a:solidFill>
                  <a:srgbClr val="FF0000"/>
                </a:solidFill>
              </a:rPr>
              <a:t>marginally</a:t>
            </a:r>
            <a:r>
              <a:rPr lang="en-US" sz="1600" dirty="0" smtClean="0"/>
              <a:t> the US1 goal with LIU-US1 parameters</a:t>
            </a:r>
            <a:endParaRPr lang="en-US" sz="1600" dirty="0"/>
          </a:p>
          <a:p>
            <a:r>
              <a:rPr lang="en-US" sz="1600" dirty="0" smtClean="0">
                <a:sym typeface="Wingdings"/>
              </a:rPr>
              <a:t>Standard filling scheme can provide some margin there (larger </a:t>
            </a:r>
            <a:r>
              <a:rPr lang="en-US" sz="1600" dirty="0" err="1" smtClean="0">
                <a:sym typeface="Wingdings"/>
              </a:rPr>
              <a:t>emittance</a:t>
            </a:r>
            <a:r>
              <a:rPr lang="en-US" sz="1600" dirty="0" smtClean="0">
                <a:sym typeface="Wingdings"/>
              </a:rPr>
              <a:t>)</a:t>
            </a:r>
            <a:endParaRPr lang="en-US" sz="1600" dirty="0" smtClean="0"/>
          </a:p>
          <a:p>
            <a:r>
              <a:rPr lang="en-US" sz="1600" dirty="0">
                <a:solidFill>
                  <a:srgbClr val="FF0000"/>
                </a:solidFill>
              </a:rPr>
              <a:t>Flat beam options </a:t>
            </a:r>
            <a:r>
              <a:rPr lang="en-US" sz="1600" dirty="0" smtClean="0">
                <a:solidFill>
                  <a:srgbClr val="FF0000"/>
                </a:solidFill>
              </a:rPr>
              <a:t>with BBLR </a:t>
            </a:r>
            <a:r>
              <a:rPr lang="en-US" sz="1600" dirty="0" smtClean="0"/>
              <a:t>can </a:t>
            </a:r>
            <a:r>
              <a:rPr lang="en-US" sz="1600" dirty="0"/>
              <a:t>satisfy </a:t>
            </a:r>
            <a:r>
              <a:rPr lang="en-US" sz="1600" dirty="0" smtClean="0">
                <a:solidFill>
                  <a:srgbClr val="FF0000"/>
                </a:solidFill>
              </a:rPr>
              <a:t>comfortably</a:t>
            </a:r>
            <a:r>
              <a:rPr lang="en-US" sz="1600" dirty="0" smtClean="0"/>
              <a:t> the </a:t>
            </a:r>
            <a:r>
              <a:rPr lang="en-US" sz="1600" dirty="0"/>
              <a:t>US1 goal </a:t>
            </a:r>
            <a:r>
              <a:rPr lang="en-US" sz="1600" dirty="0" smtClean="0"/>
              <a:t>with the </a:t>
            </a:r>
            <a:r>
              <a:rPr lang="en-US" sz="1600" dirty="0" smtClean="0">
                <a:solidFill>
                  <a:srgbClr val="FF0000"/>
                </a:solidFill>
              </a:rPr>
              <a:t>high intensity/larger </a:t>
            </a:r>
            <a:r>
              <a:rPr lang="en-US" sz="1600" dirty="0" err="1" smtClean="0">
                <a:solidFill>
                  <a:srgbClr val="FF0000"/>
                </a:solidFill>
              </a:rPr>
              <a:t>emittance</a:t>
            </a:r>
            <a:r>
              <a:rPr lang="en-US" sz="1600" dirty="0" smtClean="0">
                <a:solidFill>
                  <a:srgbClr val="FF0000"/>
                </a:solidFill>
              </a:rPr>
              <a:t> beam option</a:t>
            </a:r>
            <a:r>
              <a:rPr lang="en-US" sz="1600" dirty="0" smtClean="0"/>
              <a:t> that could be obtained with the </a:t>
            </a:r>
            <a:r>
              <a:rPr lang="en-US" sz="1600" dirty="0" smtClean="0">
                <a:solidFill>
                  <a:srgbClr val="FF0000"/>
                </a:solidFill>
              </a:rPr>
              <a:t>SPS RF upgrade and would not require the PSB energy upgrade</a:t>
            </a:r>
          </a:p>
          <a:p>
            <a:pPr lvl="1"/>
            <a:r>
              <a:rPr lang="en-US" sz="1600" dirty="0" smtClean="0">
                <a:sym typeface="Wingdings"/>
              </a:rPr>
              <a:t>40/10 cm would allow to achieve the luminosity goal comfortably while the 40/20 cm option is marginal but this could be a minimalistic approach  and possible phase on which building  US2 scenario</a:t>
            </a:r>
            <a:endParaRPr lang="en-US" sz="1600" dirty="0">
              <a:sym typeface="Wingdings"/>
            </a:endParaRPr>
          </a:p>
          <a:p>
            <a:pPr marL="0" indent="0">
              <a:buNone/>
            </a:pPr>
            <a:r>
              <a:rPr lang="en-US" sz="1600" smtClean="0"/>
              <a:t>The </a:t>
            </a:r>
            <a:r>
              <a:rPr lang="en-US" sz="1600" dirty="0"/>
              <a:t>aperture bottleneck in the matching section are by order of descending criticality </a:t>
            </a:r>
            <a:r>
              <a:rPr lang="en-US" sz="1600" dirty="0" smtClean="0"/>
              <a:t>TAN/Q5/D2/Q4.</a:t>
            </a:r>
          </a:p>
          <a:p>
            <a:r>
              <a:rPr lang="en-US" sz="1600" dirty="0" smtClean="0"/>
              <a:t>We </a:t>
            </a:r>
            <a:r>
              <a:rPr lang="en-US" sz="1600" dirty="0"/>
              <a:t>should then definitely </a:t>
            </a:r>
            <a:r>
              <a:rPr lang="en-US" sz="1600" dirty="0" smtClean="0"/>
              <a:t>identify the minimum beta* reach for PIC (Triplet plus TAN)and evaluate how a movable TAN can optimize the performance reach for PIC, US1 and US2.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05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/>
          <a:lstStyle/>
          <a:p>
            <a:r>
              <a:rPr lang="it-IT" sz="3200" dirty="0" smtClean="0"/>
              <a:t>Best beam parameters in the LHC in collision (BCMS)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9246852"/>
              </p:ext>
            </p:extLst>
          </p:nvPr>
        </p:nvGraphicFramePr>
        <p:xfrm>
          <a:off x="193856" y="1189038"/>
          <a:ext cx="8698624" cy="41879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62320"/>
                <a:gridCol w="1512168"/>
                <a:gridCol w="122413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effectLst/>
                        </a:rPr>
                        <a:t>N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800" kern="1200" baseline="-25000" dirty="0" smtClean="0">
                          <a:effectLst/>
                        </a:rPr>
                        <a:t> LHC 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coll</a:t>
                      </a:r>
                      <a:r>
                        <a:rPr lang="en-US" sz="18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[10</a:t>
                      </a:r>
                      <a:r>
                        <a:rPr lang="en-US" sz="1800" kern="1200" baseline="30000" dirty="0" smtClean="0">
                          <a:effectLst/>
                        </a:rPr>
                        <a:t>11</a:t>
                      </a:r>
                      <a:r>
                        <a:rPr lang="en-US" sz="1800" kern="1200" dirty="0" smtClean="0">
                          <a:effectLst/>
                        </a:rPr>
                        <a:t>]</a:t>
                      </a:r>
                      <a:endParaRPr lang="it-IT" sz="14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800" kern="1200" dirty="0" smtClean="0">
                          <a:effectLst/>
                        </a:rPr>
                        <a:t>*</a:t>
                      </a:r>
                      <a:r>
                        <a:rPr lang="en-US" sz="1800" kern="1200" baseline="-25000" dirty="0" smtClean="0">
                          <a:effectLst/>
                        </a:rPr>
                        <a:t>LHC-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coll</a:t>
                      </a:r>
                      <a:endParaRPr lang="en-US" sz="18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</a:t>
                      </a: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800" kern="1200" dirty="0" smtClean="0">
                          <a:effectLst/>
                        </a:rPr>
                        <a:t>m</a:t>
                      </a:r>
                      <a:r>
                        <a:rPr lang="en-US" sz="1800" kern="1200" dirty="0">
                          <a:effectLst/>
                        </a:rPr>
                        <a:t>]</a:t>
                      </a:r>
                      <a:endParaRPr lang="it-IT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 (=Achieved in 2012)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1.09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1.9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No Upgrades (&gt;= 2016)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LINAC 4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PIC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 with full SPS RF upgrade/no 2 GeV PSB upgrade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US2-LIU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US2-HL-LHC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3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93856" y="5769425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buSzPct val="100000"/>
            </a:pPr>
            <a:r>
              <a:rPr lang="en-US" sz="1600" dirty="0" smtClean="0"/>
              <a:t>Assumed </a:t>
            </a:r>
            <a:r>
              <a:rPr lang="en-US" sz="1600" dirty="0" smtClean="0">
                <a:solidFill>
                  <a:srgbClr val="FF0000"/>
                </a:solidFill>
              </a:rPr>
              <a:t>5%</a:t>
            </a:r>
            <a:r>
              <a:rPr lang="en-US" sz="1600" dirty="0" smtClean="0"/>
              <a:t> losses from injection to start collision</a:t>
            </a:r>
          </a:p>
          <a:p>
            <a:pPr marL="637200" indent="-457200" algn="just">
              <a:buSzPct val="100000"/>
            </a:pPr>
            <a:r>
              <a:rPr lang="en-US" sz="1600" dirty="0" smtClean="0"/>
              <a:t>Assumed </a:t>
            </a:r>
            <a:r>
              <a:rPr lang="en-US" sz="1600" dirty="0" smtClean="0">
                <a:solidFill>
                  <a:srgbClr val="FF0000"/>
                </a:solidFill>
              </a:rPr>
              <a:t>20%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blow-up from injection to collision</a:t>
            </a:r>
          </a:p>
          <a:p>
            <a:pPr marL="637200" indent="-457200" algn="just">
              <a:buSzPct val="100000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7837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US2 Scenarios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Target Integrated luminosity 3000 fb</a:t>
            </a:r>
            <a:r>
              <a:rPr lang="en-US" baseline="30000" dirty="0"/>
              <a:t>-1</a:t>
            </a:r>
            <a:r>
              <a:rPr lang="en-US" dirty="0"/>
              <a:t> in 2035. 270 fb</a:t>
            </a:r>
            <a:r>
              <a:rPr lang="en-US" baseline="30000" dirty="0"/>
              <a:t>-1</a:t>
            </a:r>
            <a:r>
              <a:rPr lang="en-US" dirty="0"/>
              <a:t> per </a:t>
            </a:r>
            <a:r>
              <a:rPr lang="en-US" dirty="0" smtClean="0"/>
              <a:t>year</a:t>
            </a:r>
          </a:p>
          <a:p>
            <a:r>
              <a:rPr lang="en-US" dirty="0" smtClean="0"/>
              <a:t>Full upgrade package with crab cavities and  high bunch intensity.</a:t>
            </a:r>
          </a:p>
          <a:p>
            <a:r>
              <a:rPr lang="en-US" dirty="0" smtClean="0"/>
              <a:t>If pile-up limited, performance dominated by leveling time (10h with 2760 bunches needed to reach 50%). Crucial is the number of bunches.</a:t>
            </a:r>
          </a:p>
          <a:p>
            <a:r>
              <a:rPr lang="en-US" dirty="0" smtClean="0"/>
              <a:t>If pile-up density limited, higher leveled luminosity possible (see </a:t>
            </a:r>
            <a:r>
              <a:rPr lang="en-US" dirty="0" smtClean="0">
                <a:solidFill>
                  <a:srgbClr val="FF0000"/>
                </a:solidFill>
              </a:rPr>
              <a:t>S. Fartoukh </a:t>
            </a:r>
            <a:r>
              <a:rPr lang="en-US" dirty="0" smtClean="0"/>
              <a:t>coordination meeting) and significant improvement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8288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US2 round beam scenarios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2493520"/>
              </p:ext>
            </p:extLst>
          </p:nvPr>
        </p:nvGraphicFramePr>
        <p:xfrm>
          <a:off x="203200" y="1016318"/>
          <a:ext cx="8871607" cy="19425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8279"/>
                <a:gridCol w="426204"/>
                <a:gridCol w="309966"/>
                <a:gridCol w="728420"/>
                <a:gridCol w="480448"/>
                <a:gridCol w="898901"/>
                <a:gridCol w="875654"/>
                <a:gridCol w="550190"/>
                <a:gridCol w="720671"/>
                <a:gridCol w="953146"/>
                <a:gridCol w="968644"/>
                <a:gridCol w="1511084"/>
              </a:tblGrid>
              <a:tr h="788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LHC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Levelling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[hours]</a:t>
                      </a: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2.26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14.5/14.5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2.01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14/14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4.9?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13.5/13.5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13.5/13.5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505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6.6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Content Placeholder 8"/>
          <p:cNvSpPr txBox="1">
            <a:spLocks noGrp="1"/>
          </p:cNvSpPr>
          <p:nvPr>
            <p:ph idx="1"/>
          </p:nvPr>
        </p:nvSpPr>
        <p:spPr>
          <a:xfrm>
            <a:off x="335280" y="3106419"/>
            <a:ext cx="7569200" cy="292106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/>
              <a:t>Standard </a:t>
            </a:r>
            <a:r>
              <a:rPr lang="en-US" sz="1200" dirty="0"/>
              <a:t>PS production scheme </a:t>
            </a:r>
            <a:r>
              <a:rPr lang="en-US" sz="1200" dirty="0" smtClean="0"/>
              <a:t>(2760 colliding pairs in IP1/5)</a:t>
            </a:r>
            <a:endParaRPr lang="en-US" sz="12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smtClean="0">
                <a:sym typeface="Wingdings" pitchFamily="2" charset="2"/>
              </a:rPr>
              <a:t>H9 scheme (64 bunches for in SPS batches, 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filling  scheme to be defined guessing  2660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200" dirty="0" err="1" smtClean="0">
                <a:solidFill>
                  <a:schemeClr val="tx1"/>
                </a:solidFill>
                <a:sym typeface="Wingdings" pitchFamily="2" charset="2"/>
              </a:rPr>
              <a:t>Pille</a:t>
            </a:r>
            <a:r>
              <a:rPr lang="en-US" sz="12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sym typeface="Wingdings" pitchFamily="2" charset="2"/>
              </a:rPr>
              <a:t>–up at 200 kissing  scheme (see 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S. 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Fartoukh  </a:t>
            </a:r>
            <a:r>
              <a:rPr lang="en-US" sz="1200" smtClean="0">
                <a:solidFill>
                  <a:schemeClr val="tx1"/>
                </a:solidFill>
                <a:sym typeface="Wingdings" pitchFamily="2" charset="2"/>
              </a:rPr>
              <a:t>coordination meeting)</a:t>
            </a:r>
            <a:endParaRPr lang="en-US" sz="12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Using </a:t>
            </a:r>
            <a:r>
              <a:rPr lang="en-US" sz="1200" dirty="0" err="1" smtClean="0">
                <a:solidFill>
                  <a:srgbClr val="FF0000"/>
                </a:solidFill>
                <a:sym typeface="Wingdings" pitchFamily="2" charset="2"/>
              </a:rPr>
              <a:t>pp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 cross section 85 </a:t>
            </a:r>
            <a:r>
              <a:rPr lang="en-US" sz="1200" dirty="0" err="1" smtClean="0">
                <a:solidFill>
                  <a:srgbClr val="FF0000"/>
                </a:solidFill>
                <a:sym typeface="Wingdings" pitchFamily="2" charset="2"/>
              </a:rPr>
              <a:t>mb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 for  pile –up and burn-off, assuming  no closed orbit tolerances for the triplets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en-US" sz="1200" baseline="30000" dirty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1200" dirty="0" smtClean="0"/>
              <a:t>Open questions:</a:t>
            </a:r>
          </a:p>
          <a:p>
            <a:r>
              <a:rPr lang="en-US" sz="1200" dirty="0" smtClean="0"/>
              <a:t>E-cloud effects </a:t>
            </a:r>
            <a:r>
              <a:rPr lang="en-US" sz="1200" dirty="0"/>
              <a:t>on high intensity beams</a:t>
            </a:r>
          </a:p>
          <a:p>
            <a:r>
              <a:rPr lang="en-US" sz="1200" dirty="0"/>
              <a:t>Leveling efficiency (or about 1um orbit control at IP) </a:t>
            </a:r>
          </a:p>
          <a:p>
            <a:r>
              <a:rPr lang="en-US" sz="1200" dirty="0"/>
              <a:t>Crab cavities </a:t>
            </a:r>
            <a:r>
              <a:rPr lang="en-US" sz="1200" dirty="0" smtClean="0"/>
              <a:t>integration</a:t>
            </a:r>
          </a:p>
          <a:p>
            <a:r>
              <a:rPr lang="en-US" sz="1200" dirty="0" smtClean="0"/>
              <a:t>Change to pile-up density limit and higher leveled luminosity?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en-US" sz="1200" baseline="30000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sz="1200" dirty="0"/>
              <a:t>TAN design (flat beams seem to mitigate the issues) </a:t>
            </a:r>
          </a:p>
          <a:p>
            <a:endParaRPr lang="en-US" sz="1200" dirty="0"/>
          </a:p>
        </p:txBody>
      </p:sp>
      <p:sp>
        <p:nvSpPr>
          <p:cNvPr id="9" name="Content Placeholder 8"/>
          <p:cNvSpPr txBox="1">
            <a:spLocks/>
          </p:cNvSpPr>
          <p:nvPr/>
        </p:nvSpPr>
        <p:spPr>
          <a:xfrm>
            <a:off x="4627880" y="4434839"/>
            <a:ext cx="4058920" cy="176276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D2 field quality</a:t>
            </a:r>
          </a:p>
          <a:p>
            <a:r>
              <a:rPr lang="en-US" sz="1200" dirty="0" smtClean="0"/>
              <a:t>Beam-beam aspect: crossing angle scaling, </a:t>
            </a:r>
            <a:r>
              <a:rPr lang="en-US" sz="1200" dirty="0" err="1" smtClean="0"/>
              <a:t>pacman</a:t>
            </a:r>
            <a:r>
              <a:rPr lang="en-US" sz="1200" dirty="0" smtClean="0"/>
              <a:t> effects for flat beams, DA </a:t>
            </a:r>
          </a:p>
          <a:p>
            <a:r>
              <a:rPr lang="en-US" sz="1200" dirty="0" smtClean="0"/>
              <a:t>Magnet types  for Q5 in IR1, IR5, IR6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975199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above scenarios the following aspects need to be further checked:</a:t>
            </a:r>
          </a:p>
          <a:p>
            <a:pPr lvl="1"/>
            <a:r>
              <a:rPr lang="en-US" sz="2000" dirty="0" smtClean="0"/>
              <a:t>Collimation settings and apertures</a:t>
            </a:r>
          </a:p>
          <a:p>
            <a:pPr lvl="1"/>
            <a:r>
              <a:rPr lang="en-US" sz="2000" dirty="0" smtClean="0"/>
              <a:t>Strength/ orbit and optics correction limitations</a:t>
            </a:r>
          </a:p>
          <a:p>
            <a:pPr lvl="1"/>
            <a:r>
              <a:rPr lang="en-US" sz="2000" dirty="0" smtClean="0"/>
              <a:t>Impedance</a:t>
            </a:r>
          </a:p>
          <a:p>
            <a:pPr lvl="1"/>
            <a:r>
              <a:rPr lang="en-US" sz="2000" dirty="0" smtClean="0"/>
              <a:t>Energy deposition</a:t>
            </a:r>
          </a:p>
          <a:p>
            <a:pPr lvl="1"/>
            <a:r>
              <a:rPr lang="en-US" sz="2000" dirty="0" smtClean="0"/>
              <a:t>Electron cloud effects</a:t>
            </a:r>
          </a:p>
          <a:p>
            <a:pPr lvl="1"/>
            <a:r>
              <a:rPr lang="en-US" sz="2000" dirty="0" smtClean="0"/>
              <a:t>Beam-beam aspects</a:t>
            </a:r>
          </a:p>
          <a:p>
            <a:pPr lvl="1"/>
            <a:r>
              <a:rPr lang="en-US" sz="2000" dirty="0" smtClean="0"/>
              <a:t>Cryogenics limits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78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6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Approximations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IBS lifetime from scaling from nominal values</a:t>
            </a:r>
          </a:p>
          <a:p>
            <a:r>
              <a:rPr lang="en-US" dirty="0" smtClean="0"/>
              <a:t>Luminosity lifetime obtained by considering the superimposition of exponential decays with time constants calculated for:</a:t>
            </a:r>
          </a:p>
          <a:p>
            <a:pPr lvl="1"/>
            <a:r>
              <a:rPr lang="en-US" dirty="0" smtClean="0"/>
              <a:t>Burn-off</a:t>
            </a:r>
          </a:p>
          <a:p>
            <a:pPr lvl="1"/>
            <a:r>
              <a:rPr lang="en-US" dirty="0" smtClean="0"/>
              <a:t>IBS longitudinal and horizontal </a:t>
            </a:r>
            <a:r>
              <a:rPr lang="en-US" dirty="0" err="1" smtClean="0"/>
              <a:t>emittance</a:t>
            </a:r>
            <a:r>
              <a:rPr lang="en-US" dirty="0" smtClean="0"/>
              <a:t> lifetime</a:t>
            </a:r>
          </a:p>
          <a:p>
            <a:pPr lvl="1"/>
            <a:r>
              <a:rPr lang="en-US" dirty="0" smtClean="0"/>
              <a:t>Radiation damping not considered yet</a:t>
            </a:r>
          </a:p>
          <a:p>
            <a:r>
              <a:rPr lang="en-US" dirty="0" smtClean="0"/>
              <a:t>For the time being burn-off calculation based on inelastic cross-section (likely optimistic). Could be better to consider total cross section (at least include elastics and </a:t>
            </a:r>
            <a:r>
              <a:rPr lang="en-US" dirty="0" err="1" smtClean="0"/>
              <a:t>diffractives</a:t>
            </a:r>
            <a:r>
              <a:rPr lang="en-US" dirty="0" smtClean="0"/>
              <a:t> down to a certain angle/momentum deviation)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20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980" y="104157"/>
            <a:ext cx="8686800" cy="914400"/>
          </a:xfrm>
        </p:spPr>
        <p:txBody>
          <a:bodyPr/>
          <a:lstStyle/>
          <a:p>
            <a:r>
              <a:rPr lang="en-US" sz="3200" dirty="0" smtClean="0"/>
              <a:t>US1 (Machine availability to obtain 170 fb-1/year)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3075" y="1189038"/>
            <a:ext cx="6608945" cy="5348922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Flat optics 30/10 cm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=1.38x10</a:t>
            </a:r>
            <a:r>
              <a:rPr lang="en-US" sz="2000" baseline="30000" dirty="0" smtClean="0"/>
              <a:t>11 </a:t>
            </a:r>
            <a:r>
              <a:rPr lang="en-US" sz="2000" dirty="0" smtClean="0"/>
              <a:t>(Limited by SPS RF) - BCMS</a:t>
            </a:r>
          </a:p>
          <a:p>
            <a:r>
              <a:rPr lang="en-US" sz="2000" dirty="0" smtClean="0"/>
              <a:t>Minimum required machine efficiency= </a:t>
            </a:r>
            <a:r>
              <a:rPr lang="en-US" sz="2000" dirty="0" smtClean="0">
                <a:solidFill>
                  <a:srgbClr val="FF0000"/>
                </a:solidFill>
              </a:rPr>
              <a:t>49%</a:t>
            </a:r>
          </a:p>
          <a:p>
            <a:r>
              <a:rPr lang="en-US" sz="2000" dirty="0" smtClean="0"/>
              <a:t>Short fill length due to IBS for small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Marginal to reach luminosity goal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29582" y="1681566"/>
            <a:ext cx="3022169" cy="423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err="1" smtClean="0"/>
              <a:t>Colour</a:t>
            </a:r>
            <a:r>
              <a:rPr lang="en-US" sz="1400" dirty="0" smtClean="0"/>
              <a:t> scale ranging between 40 and 50%</a:t>
            </a: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0" y="3107167"/>
            <a:ext cx="6353223" cy="3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792" y="2095172"/>
            <a:ext cx="3051578" cy="311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0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Break-down of Turn-Around (2012)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529792"/>
              </p:ext>
            </p:extLst>
          </p:nvPr>
        </p:nvGraphicFramePr>
        <p:xfrm>
          <a:off x="457200" y="1189038"/>
          <a:ext cx="7601272" cy="3017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74029"/>
                <a:gridCol w="3127243"/>
              </a:tblGrid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u="none" strike="noStrike" baseline="0" dirty="0" smtClean="0">
                          <a:latin typeface="+mn-lt"/>
                        </a:rPr>
                        <a:t>Phase</a:t>
                      </a:r>
                      <a:endParaRPr lang="en-GB" sz="1600" b="1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Duration [min]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 down/pre-cycle 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45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Pre-injection checks and preparation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Checks with set-up beam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Nominal injection sequence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20 (=2*12 injections*48.8s)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Ramp preparation</a:t>
                      </a:r>
                      <a:endParaRPr lang="en-GB" sz="1600" b="0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13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Squeeze/Adjust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133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4521314"/>
            <a:ext cx="3222171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A. Macpherson, M. Lamont</a:t>
            </a:r>
          </a:p>
        </p:txBody>
      </p:sp>
    </p:spTree>
    <p:extLst>
      <p:ext uri="{BB962C8B-B14F-4D97-AF65-F5344CB8AC3E}">
        <p14:creationId xmlns:p14="http://schemas.microsoft.com/office/powerpoint/2010/main" val="5769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Break-down of Turn-Around (HL-LHC)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179497"/>
              </p:ext>
            </p:extLst>
          </p:nvPr>
        </p:nvGraphicFramePr>
        <p:xfrm>
          <a:off x="457200" y="1189038"/>
          <a:ext cx="7601272" cy="3017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74029"/>
                <a:gridCol w="3127243"/>
              </a:tblGrid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u="none" strike="noStrike" baseline="0" dirty="0" smtClean="0">
                          <a:latin typeface="+mn-lt"/>
                        </a:rPr>
                        <a:t>Phase</a:t>
                      </a:r>
                      <a:endParaRPr lang="en-GB" sz="1600" b="1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Duration [min]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 down/pre-cycle 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60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Pre-injection checks and preparation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Checks with set-up beam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Nominal injection sequence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20 (=2*12 injections*48.8s)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Ramp preparation</a:t>
                      </a:r>
                      <a:endParaRPr lang="en-GB" sz="1600" b="0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25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Squeeze/Adjust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4521314"/>
            <a:ext cx="2307771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M. Lamont</a:t>
            </a:r>
          </a:p>
        </p:txBody>
      </p:sp>
    </p:spTree>
    <p:extLst>
      <p:ext uri="{BB962C8B-B14F-4D97-AF65-F5344CB8AC3E}">
        <p14:creationId xmlns:p14="http://schemas.microsoft.com/office/powerpoint/2010/main" val="14046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Filling patterns with BCMS and max of 5 PS train per SPS extraction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852201"/>
              </p:ext>
            </p:extLst>
          </p:nvPr>
        </p:nvGraphicFramePr>
        <p:xfrm>
          <a:off x="373203" y="1612847"/>
          <a:ext cx="5745702" cy="2441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9932"/>
                <a:gridCol w="931918"/>
                <a:gridCol w="931918"/>
                <a:gridCol w="980967"/>
                <a:gridCol w="9809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baseline="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B1/B2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IP1/IP5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IP2</a:t>
                      </a:r>
                      <a:endParaRPr lang="it-IT" sz="14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IP8</a:t>
                      </a:r>
                      <a:endParaRPr lang="it-IT" sz="14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1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2204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Filling 2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2087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2240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3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4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5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1839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1859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4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9386" y="4256313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Abort Gap </a:t>
            </a:r>
            <a:r>
              <a:rPr lang="en-GB" sz="1600" dirty="0"/>
              <a:t>Keeper </a:t>
            </a:r>
            <a:r>
              <a:rPr lang="en-GB" sz="1600" dirty="0" smtClean="0"/>
              <a:t>at </a:t>
            </a:r>
            <a:r>
              <a:rPr lang="en-GB" sz="1600" dirty="0"/>
              <a:t>276 </a:t>
            </a:r>
            <a:r>
              <a:rPr lang="en-GB" sz="1600" dirty="0" smtClean="0"/>
              <a:t>bunches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Max. 5 PS train/SPS extraction (=240 bunches)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No isolated bunches to ATLAS and CMS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12 bunches intermediate injection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Over injection over pilot</a:t>
            </a:r>
          </a:p>
        </p:txBody>
      </p:sp>
      <p:sp>
        <p:nvSpPr>
          <p:cNvPr id="9" name="Rectangle 8"/>
          <p:cNvSpPr/>
          <p:nvPr/>
        </p:nvSpPr>
        <p:spPr>
          <a:xfrm>
            <a:off x="6934200" y="4035753"/>
            <a:ext cx="1153886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B. Gorini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97429" y="5627913"/>
            <a:ext cx="7380514" cy="68638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Any preference from beam dynamics point of view </a:t>
            </a:r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 Beam-beam team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Any counter proposal?</a:t>
            </a: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2570" y="2026105"/>
            <a:ext cx="2611464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Selected for the rest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80541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9114387" cy="914400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Best beam parameters from LIU (SPS extraction) - Standard</a:t>
            </a:r>
            <a:endParaRPr lang="it-IT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5</a:t>
            </a:fld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4256314" y="122238"/>
            <a:ext cx="4858073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from S. Gilardoni, G. Rumolo and LIU team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49774" y="5161308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buSzPct val="100000"/>
              <a:buNone/>
            </a:pPr>
            <a:r>
              <a:rPr lang="en-US" sz="1600" dirty="0"/>
              <a:t>All schemes are based on </a:t>
            </a:r>
            <a:r>
              <a:rPr lang="en-US" sz="1600" dirty="0" smtClean="0">
                <a:solidFill>
                  <a:srgbClr val="FF0000"/>
                </a:solidFill>
              </a:rPr>
              <a:t>standard</a:t>
            </a:r>
            <a:r>
              <a:rPr lang="en-US" sz="1600" dirty="0" smtClean="0"/>
              <a:t> scheme (maximum 288 (4x72 from PS) bunches per SPS extraction) 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Bunch population limited SPS RF low level/RF power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/>
              <a:t>Bunch population limited SPS RF </a:t>
            </a:r>
            <a:r>
              <a:rPr lang="en-US" sz="1400" dirty="0" smtClean="0"/>
              <a:t>power (assuming low-level upgrade for US1)</a:t>
            </a:r>
            <a:endParaRPr lang="en-US" sz="14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Bunch population limited by SPS RF power (new limit after upgrade for US2) and longitudinal impedance. Could be increased (10-15%?) after further impedance reduction campaign. Still under investigation.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Would be feasible possibly with additional impedance reduction campaign in SPS</a:t>
            </a: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18199"/>
              </p:ext>
            </p:extLst>
          </p:nvPr>
        </p:nvGraphicFramePr>
        <p:xfrm>
          <a:off x="149775" y="1109840"/>
          <a:ext cx="8742706" cy="3907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6041"/>
                <a:gridCol w="1008112"/>
                <a:gridCol w="967653"/>
                <a:gridCol w="2222722"/>
                <a:gridCol w="177817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2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err="1" smtClean="0">
                          <a:effectLst/>
                        </a:rPr>
                        <a:t>N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600" kern="1200" baseline="-25000" dirty="0" smtClean="0">
                          <a:effectLst/>
                        </a:rPr>
                        <a:t> SPS 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ext</a:t>
                      </a:r>
                      <a:r>
                        <a:rPr lang="en-US" sz="16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[10</a:t>
                      </a:r>
                      <a:r>
                        <a:rPr lang="en-US" sz="1600" kern="1200" baseline="30000" dirty="0" smtClean="0">
                          <a:effectLst/>
                        </a:rPr>
                        <a:t>11</a:t>
                      </a:r>
                      <a:r>
                        <a:rPr lang="en-US" sz="1600" kern="1200" dirty="0" smtClean="0">
                          <a:effectLst/>
                        </a:rPr>
                        <a:t>]</a:t>
                      </a:r>
                      <a:endParaRPr lang="it-IT" sz="12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kern="1200" dirty="0" smtClean="0">
                          <a:effectLst/>
                        </a:rPr>
                        <a:t>*</a:t>
                      </a:r>
                      <a:r>
                        <a:rPr lang="en-US" sz="1600" kern="1200" baseline="-25000" dirty="0" smtClean="0">
                          <a:effectLst/>
                        </a:rPr>
                        <a:t>SPS-</a:t>
                      </a:r>
                      <a:r>
                        <a:rPr lang="en-US" sz="1600" kern="1200" baseline="-25000" dirty="0" err="1" smtClean="0">
                          <a:effectLst/>
                        </a:rPr>
                        <a:t>ext</a:t>
                      </a:r>
                      <a:endParaRPr lang="it-IT" sz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 [</a:t>
                      </a:r>
                      <a:r>
                        <a:rPr lang="en-US" sz="16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kern="1200" dirty="0" smtClean="0">
                          <a:effectLst/>
                        </a:rPr>
                        <a:t>m]</a:t>
                      </a: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population limit reached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Brightness limit reached</a:t>
                      </a: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 (=Achieved in 2012)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2.6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none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none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No Upgrades (&gt; 2016)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effectLst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2.44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LINAC 4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effectLst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1.65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PIC</a:t>
                      </a:r>
                      <a:endParaRPr lang="it-IT" sz="1600" b="0" baseline="30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1.65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1.45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2)</a:t>
                      </a:r>
                      <a:endParaRPr lang="it-IT" sz="1600" b="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1.37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 with full SPS RF upgrade/no 2 GeV PSB upgrade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r>
                        <a:rPr lang="it-IT" sz="1600" b="0" i="1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3)</a:t>
                      </a:r>
                      <a:endParaRPr lang="it-IT" sz="1600" b="0" i="1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2.85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PS</a:t>
                      </a:r>
                      <a:endParaRPr lang="it-IT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US2-LIU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3)</a:t>
                      </a:r>
                      <a:endParaRPr lang="it-IT" sz="16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1.88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US2-HL-LHC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2.32</a:t>
                      </a:r>
                      <a:r>
                        <a:rPr lang="it-IT" sz="1600" b="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4)</a:t>
                      </a:r>
                      <a:endParaRPr lang="it-IT" sz="1600" b="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2.08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SPS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64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0835" y="0"/>
            <a:ext cx="9505056" cy="1143000"/>
          </a:xfrm>
        </p:spPr>
        <p:txBody>
          <a:bodyPr/>
          <a:lstStyle/>
          <a:p>
            <a:r>
              <a:rPr lang="it-IT" sz="3200" dirty="0" smtClean="0"/>
              <a:t>Best beam parameters in the LHC in collision (Standard)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298861"/>
              </p:ext>
            </p:extLst>
          </p:nvPr>
        </p:nvGraphicFramePr>
        <p:xfrm>
          <a:off x="158628" y="1054839"/>
          <a:ext cx="8496944" cy="41879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60640"/>
                <a:gridCol w="1296144"/>
                <a:gridCol w="14401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effectLst/>
                        </a:rPr>
                        <a:t>N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800" kern="1200" baseline="-25000" dirty="0" smtClean="0">
                          <a:effectLst/>
                        </a:rPr>
                        <a:t> LHC 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coll</a:t>
                      </a:r>
                      <a:r>
                        <a:rPr lang="en-US" sz="18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[10</a:t>
                      </a:r>
                      <a:r>
                        <a:rPr lang="en-US" sz="1800" kern="1200" baseline="30000" dirty="0" smtClean="0">
                          <a:effectLst/>
                        </a:rPr>
                        <a:t>11</a:t>
                      </a:r>
                      <a:r>
                        <a:rPr lang="en-US" sz="1800" kern="1200" dirty="0" smtClean="0">
                          <a:effectLst/>
                        </a:rPr>
                        <a:t>]</a:t>
                      </a:r>
                      <a:endParaRPr lang="it-IT" sz="14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800" kern="1200" dirty="0" smtClean="0">
                          <a:effectLst/>
                        </a:rPr>
                        <a:t>*</a:t>
                      </a:r>
                      <a:r>
                        <a:rPr lang="en-US" sz="1800" kern="1200" baseline="-25000" dirty="0" smtClean="0">
                          <a:effectLst/>
                        </a:rPr>
                        <a:t>LHC-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coll</a:t>
                      </a:r>
                      <a:endParaRPr lang="en-US" sz="18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</a:t>
                      </a: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800" kern="1200" dirty="0" smtClean="0">
                          <a:effectLst/>
                        </a:rPr>
                        <a:t>m</a:t>
                      </a:r>
                      <a:r>
                        <a:rPr lang="en-US" sz="1800" kern="1200" dirty="0">
                          <a:effectLst/>
                        </a:rPr>
                        <a:t>]</a:t>
                      </a:r>
                      <a:endParaRPr lang="it-IT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 (=Achieved in 2012)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No Upgrades (&gt;= 2016)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2.93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LINAC 4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PIC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US1 with full SPS RF upgrade/no 2 GeV PSB upgrade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US2-LIU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US2-HL-LHC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6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9386" y="5261858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buSzPct val="100000"/>
            </a:pPr>
            <a:r>
              <a:rPr lang="en-US" sz="1600" dirty="0" smtClean="0"/>
              <a:t>Assumed </a:t>
            </a:r>
            <a:r>
              <a:rPr lang="en-US" sz="1600" dirty="0" smtClean="0">
                <a:solidFill>
                  <a:srgbClr val="FF0000"/>
                </a:solidFill>
              </a:rPr>
              <a:t>5%</a:t>
            </a:r>
            <a:r>
              <a:rPr lang="en-US" sz="1600" dirty="0" smtClean="0"/>
              <a:t> losses from injection to start collision</a:t>
            </a:r>
          </a:p>
          <a:p>
            <a:pPr marL="637200" indent="-457200" algn="just">
              <a:buSzPct val="100000"/>
            </a:pPr>
            <a:r>
              <a:rPr lang="en-US" sz="1600" dirty="0" smtClean="0"/>
              <a:t>Assumed </a:t>
            </a:r>
            <a:r>
              <a:rPr lang="en-US" sz="1600" dirty="0" smtClean="0">
                <a:solidFill>
                  <a:srgbClr val="FF0000"/>
                </a:solidFill>
              </a:rPr>
              <a:t>20%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blow-up from injection to collision</a:t>
            </a:r>
          </a:p>
          <a:p>
            <a:pPr marL="637200" indent="-457200" algn="just">
              <a:buSzPct val="100000"/>
            </a:pPr>
            <a:r>
              <a:rPr lang="en-US" sz="1600" dirty="0" smtClean="0"/>
              <a:t>Tentatively the extrapolation of the (rather democratic) filling pattern from the 50 ns one used in 2012 should give </a:t>
            </a:r>
            <a:r>
              <a:rPr lang="it-IT" sz="1600" dirty="0" smtClean="0"/>
              <a:t>2760 bunches in total with 2760 colliding pairs in IP1/5 and 2548 colliding pairs in IP8. </a:t>
            </a:r>
            <a:r>
              <a:rPr lang="it-IT" sz="1600" dirty="0" smtClean="0">
                <a:solidFill>
                  <a:srgbClr val="FF0000"/>
                </a:solidFill>
              </a:rPr>
              <a:t>Asked Benedetto to verify.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637200" indent="-457200" algn="just">
              <a:buSzPct val="100000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6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Integrated </a:t>
            </a:r>
            <a:r>
              <a:rPr lang="it-IT" dirty="0" err="1" smtClean="0"/>
              <a:t>luminosity</a:t>
            </a:r>
            <a:r>
              <a:rPr lang="it-IT" dirty="0" smtClean="0"/>
              <a:t> targets</a:t>
            </a:r>
            <a:endParaRPr lang="it-I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312450"/>
              </p:ext>
            </p:extLst>
          </p:nvPr>
        </p:nvGraphicFramePr>
        <p:xfrm>
          <a:off x="121826" y="3187416"/>
          <a:ext cx="8665028" cy="16276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57030"/>
                <a:gridCol w="1890023"/>
                <a:gridCol w="1439325"/>
                <a:gridCol w="1439325"/>
                <a:gridCol w="1439325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t-IT" sz="1200" b="1" dirty="0" smtClean="0">
                          <a:effectLst/>
                          <a:latin typeface="+mn-lt"/>
                        </a:rPr>
                        <a:t>No PIC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gain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in reduced SD</a:t>
                      </a: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PIC</a:t>
                      </a:r>
                      <a:endParaRPr lang="it-IT" sz="12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US1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US2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Integrated luminosity by 2021/2035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300/1000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300/2000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300/3000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Number of years of operation after 2021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&gt;10 (shorter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SD)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&gt;10 (shorter SD?)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10 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Goal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luminosity/year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30-50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21826" y="1075602"/>
            <a:ext cx="8763000" cy="1323975"/>
          </a:xfrm>
        </p:spPr>
        <p:txBody>
          <a:bodyPr>
            <a:noAutofit/>
          </a:bodyPr>
          <a:lstStyle/>
          <a:p>
            <a:pPr marL="540000" indent="-360000" algn="just">
              <a:spcBef>
                <a:spcPts val="600"/>
              </a:spcBef>
              <a:buSzPct val="100000"/>
            </a:pPr>
            <a:r>
              <a:rPr lang="en-US" sz="2400" dirty="0" smtClean="0"/>
              <a:t>Assumptions:</a:t>
            </a:r>
            <a:endParaRPr lang="en-US" sz="2000" dirty="0" smtClean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/>
              <a:t>Luminosity in 2015=30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 smtClean="0"/>
              <a:t>300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2021. 400 would imply producing 340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in the period 2016-2020 (&lt; 5 years as there will be certainly a Shut-down)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>
                <a:sym typeface="Wingdings" pitchFamily="2" charset="2"/>
              </a:rPr>
              <a:t>&gt;</a:t>
            </a:r>
            <a:r>
              <a:rPr lang="en-US" sz="2000" dirty="0" smtClean="0">
                <a:sym typeface="Wingdings" pitchFamily="2" charset="2"/>
              </a:rPr>
              <a:t>70 fb</a:t>
            </a:r>
            <a:r>
              <a:rPr lang="en-US" sz="2000" baseline="30000" dirty="0" smtClean="0">
                <a:sym typeface="Wingdings" pitchFamily="2" charset="2"/>
              </a:rPr>
              <a:t>-1</a:t>
            </a:r>
            <a:r>
              <a:rPr lang="en-US" sz="2000" dirty="0" smtClean="0">
                <a:sym typeface="Wingdings" pitchFamily="2" charset="2"/>
              </a:rPr>
              <a:t>/year.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Unrealistic if pile-up limited at 40</a:t>
            </a:r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408600" lvl="1" indent="0" algn="just">
              <a:lnSpc>
                <a:spcPct val="100000"/>
              </a:lnSpc>
              <a:spcBef>
                <a:spcPts val="600"/>
              </a:spcBef>
              <a:buSzPct val="100000"/>
              <a:buNone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GB" sz="2000" dirty="0" smtClean="0"/>
              <a:t>2012 </a:t>
            </a:r>
            <a:r>
              <a:rPr lang="en-GB" sz="2000" dirty="0"/>
              <a:t>performance </a:t>
            </a:r>
            <a:r>
              <a:rPr lang="en-GB" sz="2000" dirty="0" smtClean="0"/>
              <a:t>&gt;23fb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</a:t>
            </a:r>
            <a:r>
              <a:rPr lang="en-GB" sz="2000" dirty="0"/>
              <a:t>in 2012 with </a:t>
            </a:r>
            <a:r>
              <a:rPr lang="en-GB" sz="2000" dirty="0" smtClean="0"/>
              <a:t>peak </a:t>
            </a:r>
            <a:r>
              <a:rPr lang="en-GB" sz="2000" dirty="0"/>
              <a:t>luminosity of </a:t>
            </a:r>
            <a:r>
              <a:rPr lang="en-GB" sz="2000" dirty="0" smtClean="0"/>
              <a:t>7.7x10</a:t>
            </a:r>
            <a:r>
              <a:rPr lang="en-GB" sz="2000" baseline="30000" dirty="0" smtClean="0"/>
              <a:t>33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and average </a:t>
            </a:r>
            <a:r>
              <a:rPr lang="en-GB" sz="2000" dirty="0"/>
              <a:t>weekly luminosity of </a:t>
            </a:r>
            <a:r>
              <a:rPr lang="en-GB" sz="2000" dirty="0" smtClean="0"/>
              <a:t>0.72 fb</a:t>
            </a:r>
            <a:r>
              <a:rPr lang="en-GB" sz="2000" baseline="30000" dirty="0" smtClean="0"/>
              <a:t>-1</a:t>
            </a:r>
            <a:r>
              <a:rPr lang="en-GB" sz="2000" dirty="0"/>
              <a:t>. </a:t>
            </a:r>
            <a:r>
              <a:rPr lang="en-GB" sz="2000" dirty="0" smtClean="0"/>
              <a:t>Expect 1.7x10</a:t>
            </a:r>
            <a:r>
              <a:rPr lang="en-GB" sz="2000" baseline="30000" dirty="0" smtClean="0"/>
              <a:t>34</a:t>
            </a:r>
            <a:r>
              <a:rPr lang="en-GB" sz="2000" dirty="0" smtClean="0"/>
              <a:t> </a:t>
            </a:r>
            <a:r>
              <a:rPr lang="en-GB" sz="2000" dirty="0"/>
              <a:t>cm</a:t>
            </a:r>
            <a:r>
              <a:rPr lang="en-GB" sz="2000" baseline="30000" dirty="0"/>
              <a:t>-2</a:t>
            </a:r>
            <a:r>
              <a:rPr lang="en-GB" sz="2000" dirty="0"/>
              <a:t>s</a:t>
            </a:r>
            <a:r>
              <a:rPr lang="en-GB" sz="2000" baseline="30000" dirty="0"/>
              <a:t>-1</a:t>
            </a:r>
            <a:r>
              <a:rPr lang="en-GB" sz="2000" dirty="0"/>
              <a:t> </a:t>
            </a:r>
            <a:r>
              <a:rPr lang="en-GB" sz="2000" dirty="0" smtClean="0"/>
              <a:t>from simple scaling (4 to 6.5 </a:t>
            </a:r>
            <a:r>
              <a:rPr lang="en-GB" sz="2000" dirty="0" err="1" smtClean="0"/>
              <a:t>TeV</a:t>
            </a:r>
            <a:r>
              <a:rPr lang="en-GB" sz="2000" dirty="0" smtClean="0"/>
              <a:t>, 50 to 25 ns, 1.6x10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p/bunch to 1.15 x10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p/bunch, 2.5 to 1.9 </a:t>
            </a:r>
            <a:r>
              <a:rPr lang="en-GB" sz="2000" dirty="0" smtClean="0">
                <a:latin typeface="Symbol" pitchFamily="18" charset="2"/>
              </a:rPr>
              <a:t>m</a:t>
            </a:r>
            <a:r>
              <a:rPr lang="en-GB" sz="2000" dirty="0" smtClean="0"/>
              <a:t>m). This should give 40 fb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if scaled for 160 days of operation (vs. 200.5 in 2012). To be confirmed taking into account lifetimes, possible reduction in </a:t>
            </a:r>
            <a:r>
              <a:rPr lang="en-GB" sz="2000" dirty="0" smtClean="0">
                <a:latin typeface="Symbol" pitchFamily="18" charset="2"/>
              </a:rPr>
              <a:t>b</a:t>
            </a:r>
            <a:r>
              <a:rPr lang="en-GB" sz="2000" dirty="0" smtClean="0"/>
              <a:t>*, etc.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2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199" y="274638"/>
            <a:ext cx="8969829" cy="914400"/>
          </a:xfrm>
        </p:spPr>
        <p:txBody>
          <a:bodyPr/>
          <a:lstStyle/>
          <a:p>
            <a:r>
              <a:rPr lang="en-US" sz="2800" dirty="0" smtClean="0"/>
              <a:t>Operational parameters assumed </a:t>
            </a:r>
            <a:r>
              <a:rPr lang="en-US" sz="2800" dirty="0"/>
              <a:t>s</a:t>
            </a:r>
            <a:r>
              <a:rPr lang="en-US" sz="2800" dirty="0" smtClean="0"/>
              <a:t>o far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1823173"/>
              </p:ext>
            </p:extLst>
          </p:nvPr>
        </p:nvGraphicFramePr>
        <p:xfrm>
          <a:off x="239486" y="960438"/>
          <a:ext cx="8251371" cy="518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856999"/>
                <a:gridCol w="1394372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2012 data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200.5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Average Turn-Around Time 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around-ave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) [h] (faults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subtracted)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5.5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Minimum Turn-Around Time 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around</a:t>
                      </a:r>
                      <a:r>
                        <a:rPr lang="en-US" sz="1400" b="0" baseline="-25000" dirty="0" smtClean="0">
                          <a:solidFill>
                            <a:schemeClr val="tx1"/>
                          </a:solidFill>
                        </a:rPr>
                        <a:t>-min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) [h]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2.35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Average Fill length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fill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[h]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5.96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Record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Peak Luminosity (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 [10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0.7695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Integrated Luminosity (L</a:t>
                      </a:r>
                      <a:r>
                        <a:rPr lang="en-US" sz="1400" b="0" baseline="-25000" dirty="0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 [fb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23.269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Hübner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Factor (=(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400" b="0" baseline="-25000" dirty="0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*10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)/(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*24*3600))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0.175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Stable Beam Time Fraction [%]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36.5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Fills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that made it to physics (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="0" i="0" baseline="-250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fill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295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Availability for successful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fills =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fill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*(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around-min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+T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fill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)/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*100 [%]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HL-LHC Assumptions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Minimum Turn-Around Time [h]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Average Fill length [h]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Hübner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Factor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Availability for successful</a:t>
                      </a:r>
                      <a:r>
                        <a:rPr lang="en-US" sz="1400" b="0" baseline="0" dirty="0" smtClean="0">
                          <a:solidFill>
                            <a:srgbClr val="FF0000"/>
                          </a:solidFill>
                        </a:rPr>
                        <a:t> fills – goal [%]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09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199" y="274638"/>
            <a:ext cx="8969829" cy="914400"/>
          </a:xfrm>
        </p:spPr>
        <p:txBody>
          <a:bodyPr/>
          <a:lstStyle/>
          <a:p>
            <a:r>
              <a:rPr lang="en-US" sz="2800" dirty="0" smtClean="0"/>
              <a:t>Beam/Machine parameters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780445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6.5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Max. Number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bunches/colliding pairs IP1/5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2508 (2592)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1/7.5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IP1-5-8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1)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9</a:t>
            </a:fld>
            <a:endParaRPr lang="it-IT"/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179387" y="5486400"/>
            <a:ext cx="8964613" cy="108569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70-75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at 6.5 </a:t>
            </a:r>
            <a:r>
              <a:rPr lang="en-US" sz="1400" dirty="0" err="1" smtClean="0"/>
              <a:t>TeV</a:t>
            </a:r>
            <a:r>
              <a:rPr lang="en-US" sz="1400" dirty="0" smtClean="0"/>
              <a:t> (R. Jacobsson)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4.5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assuming the visible cross section above (R. </a:t>
            </a:r>
            <a:r>
              <a:rPr lang="en-US" sz="1400" smtClean="0"/>
              <a:t>Jacobsson)</a:t>
            </a:r>
            <a:endParaRPr lang="en-US" sz="14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Feasible?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838001"/>
              </p:ext>
            </p:extLst>
          </p:nvPr>
        </p:nvGraphicFramePr>
        <p:xfrm>
          <a:off x="889585" y="3486248"/>
          <a:ext cx="7601272" cy="1341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2)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Luminosity limit IP2 [10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3)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6959601" y="5207430"/>
            <a:ext cx="2086428" cy="908889"/>
          </a:xfrm>
          <a:prstGeom prst="wedgeRectCallout">
            <a:avLst>
              <a:gd name="adj1" fmla="val 2014"/>
              <a:gd name="adj2" fmla="val -194505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Pile-up Density can be an issue  here</a:t>
            </a:r>
          </a:p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Need limits </a:t>
            </a:r>
            <a:r>
              <a:rPr lang="en-US" sz="1400" b="1" smtClean="0">
                <a:solidFill>
                  <a:srgbClr val="FFFF00"/>
                </a:solidFill>
              </a:rPr>
              <a:t>from experiments!</a:t>
            </a:r>
            <a:endParaRPr lang="en-GB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2992</TotalTime>
  <Words>3762</Words>
  <Application>Microsoft Office PowerPoint</Application>
  <PresentationFormat>On-screen Show (4:3)</PresentationFormat>
  <Paragraphs>793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HiLumiLHC_PresentationTemplate</vt:lpstr>
      <vt:lpstr>Summary of parameters for upgrade scenarios (PIC/US1/US2)</vt:lpstr>
      <vt:lpstr>Best beam parameters from LIU (SPS extraction) - BCMS</vt:lpstr>
      <vt:lpstr>Best beam parameters in the LHC in collision (BCMS)</vt:lpstr>
      <vt:lpstr>Filling patterns with BCMS and max of 5 PS train per SPS extraction</vt:lpstr>
      <vt:lpstr>Best beam parameters from LIU (SPS extraction) - Standard</vt:lpstr>
      <vt:lpstr>Best beam parameters in the LHC in collision (Standard)</vt:lpstr>
      <vt:lpstr>Integrated luminosity targets</vt:lpstr>
      <vt:lpstr>Operational parameters assumed so far</vt:lpstr>
      <vt:lpstr>Beam/Machine parameters</vt:lpstr>
      <vt:lpstr>Beta* optimizations</vt:lpstr>
      <vt:lpstr>Aperture estimates for PIC layouts</vt:lpstr>
      <vt:lpstr>Example flat beam optimization </vt:lpstr>
      <vt:lpstr>Assumed HW changes - PIC (c/o Lucio, Paolo)</vt:lpstr>
      <vt:lpstr>Assumed HW changes - PIC (c/o Lucio, Paolo)</vt:lpstr>
      <vt:lpstr>PIC (Machine availability to obtain 70 fb-1/year)</vt:lpstr>
      <vt:lpstr>PIC (Machine availability to obtain 70 fb-1/year)</vt:lpstr>
      <vt:lpstr>PIC (Machine availability to obtain 70 fb-1/year)</vt:lpstr>
      <vt:lpstr>PIC (Machine availability to obtain 70 fb-1/year)</vt:lpstr>
      <vt:lpstr>PIC Scenarios for consideration (for aperture, collimation, electron-cloud, beam-beam, impedance, cryo power estimates, etc,) </vt:lpstr>
      <vt:lpstr>PIC Summary</vt:lpstr>
      <vt:lpstr>Assumed HW changes – US1 on top of PIC (c/o Lucio, Paolo)</vt:lpstr>
      <vt:lpstr>US1 (Machine availability to obtain 170 fb-1/year)</vt:lpstr>
      <vt:lpstr>US1 (Machine availability to obtain 170 fb-1/year)</vt:lpstr>
      <vt:lpstr>US1 (Machine availability to obtain 170 fb-1/year)</vt:lpstr>
      <vt:lpstr>US1 (Machine availability to obtain 170 fb-1/year)</vt:lpstr>
      <vt:lpstr>US1 (Machine availability to obtain 170 fb-1/year)</vt:lpstr>
      <vt:lpstr>From Stephane</vt:lpstr>
      <vt:lpstr>US1 Scenarios for consideration (for aperture, collimation, electron-cloud, beam-beam, impedance, cryo power estimates, etc,) </vt:lpstr>
      <vt:lpstr>Summary (US1)</vt:lpstr>
      <vt:lpstr>US2 Scenarios</vt:lpstr>
      <vt:lpstr>US2 round beam scenarios</vt:lpstr>
      <vt:lpstr>Validation</vt:lpstr>
      <vt:lpstr>PowerPoint Presentation</vt:lpstr>
      <vt:lpstr>Approximations</vt:lpstr>
      <vt:lpstr>US1 (Machine availability to obtain 170 fb-1/year)</vt:lpstr>
      <vt:lpstr>Break-down of Turn-Around (2012)</vt:lpstr>
      <vt:lpstr>Break-down of Turn-Around (HL-LHC)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218</cp:revision>
  <cp:lastPrinted>2013-09-10T11:06:09Z</cp:lastPrinted>
  <dcterms:created xsi:type="dcterms:W3CDTF">2011-12-13T14:40:13Z</dcterms:created>
  <dcterms:modified xsi:type="dcterms:W3CDTF">2013-09-11T06:45:12Z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