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4"/>
  </p:notesMasterIdLst>
  <p:sldIdLst>
    <p:sldId id="259" r:id="rId5"/>
    <p:sldId id="315" r:id="rId6"/>
    <p:sldId id="355" r:id="rId7"/>
    <p:sldId id="364" r:id="rId8"/>
    <p:sldId id="365" r:id="rId9"/>
    <p:sldId id="340" r:id="rId10"/>
    <p:sldId id="366" r:id="rId11"/>
    <p:sldId id="356" r:id="rId12"/>
    <p:sldId id="357" r:id="rId13"/>
    <p:sldId id="359" r:id="rId14"/>
    <p:sldId id="358" r:id="rId15"/>
    <p:sldId id="360" r:id="rId16"/>
    <p:sldId id="361" r:id="rId17"/>
    <p:sldId id="362" r:id="rId18"/>
    <p:sldId id="363" r:id="rId19"/>
    <p:sldId id="332" r:id="rId20"/>
    <p:sldId id="290" r:id="rId21"/>
    <p:sldId id="346" r:id="rId22"/>
    <p:sldId id="354" r:id="rId2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1AA"/>
    <a:srgbClr val="005872"/>
    <a:srgbClr val="284579"/>
    <a:srgbClr val="5BC1E6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27/09/2013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of parameters for upgrade scenarios (PIC/US1/US2)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612640"/>
            <a:ext cx="8229600" cy="13309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</a:t>
            </a:r>
            <a:r>
              <a:rPr lang="en-US" sz="2400" dirty="0"/>
              <a:t>. Arduini, O.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 R. De Maria with input from</a:t>
            </a:r>
            <a:r>
              <a:rPr lang="en-US" sz="2400" dirty="0"/>
              <a:t>: H. </a:t>
            </a:r>
            <a:r>
              <a:rPr lang="en-US" sz="2400" dirty="0" err="1"/>
              <a:t>Bartosik</a:t>
            </a:r>
            <a:r>
              <a:rPr lang="en-US" sz="2400" dirty="0"/>
              <a:t>, </a:t>
            </a:r>
            <a:r>
              <a:rPr lang="en-US" sz="2400" dirty="0" smtClean="0"/>
              <a:t>R. Bruce, S. Fartoukh, M. </a:t>
            </a:r>
            <a:r>
              <a:rPr lang="en-US" sz="2400" dirty="0" err="1" smtClean="0"/>
              <a:t>Fitterer</a:t>
            </a:r>
            <a:r>
              <a:rPr lang="en-US" sz="2400" dirty="0" smtClean="0"/>
              <a:t>, S. Gilardoni, M. </a:t>
            </a:r>
            <a:r>
              <a:rPr lang="en-US" sz="2400" dirty="0" err="1" smtClean="0"/>
              <a:t>Giovanozzi</a:t>
            </a:r>
            <a:r>
              <a:rPr lang="en-US" sz="2400" dirty="0" smtClean="0"/>
              <a:t>, M. Lamont</a:t>
            </a:r>
            <a:r>
              <a:rPr lang="en-US" sz="2400" dirty="0"/>
              <a:t>, A. MacPherson, </a:t>
            </a:r>
            <a:r>
              <a:rPr lang="en-US" sz="2400" dirty="0" smtClean="0"/>
              <a:t>S. Redaelli, G. Rumolo and LIU/HL-LHC teams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deposition and radiation (Helmut, Luigi, Francesco)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the considered scenarios compatible with energy deposition and radiation limits in the various stages?</a:t>
            </a:r>
          </a:p>
          <a:p>
            <a:r>
              <a:rPr lang="en-GB" dirty="0" smtClean="0"/>
              <a:t>E.g.: can we run with larger triplets and no modifications to the matching section for PIC?</a:t>
            </a:r>
          </a:p>
          <a:p>
            <a:r>
              <a:rPr lang="en-GB" dirty="0" smtClean="0"/>
              <a:t>Do we need to modify the TAN for US1? Is a movable TAN a possible solution for US1 and US2?</a:t>
            </a:r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90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beam stability and heating (Elias, Benoit, Nicolas)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Are the above schemes compatible with transverse stability taking into account the collimator settings (assuming present jaw materials) presented by Roderik at the WP2 meeting on 13/9 and assuming operation up to 7 </a:t>
            </a:r>
            <a:r>
              <a:rPr lang="en-GB" dirty="0" err="1" smtClean="0"/>
              <a:t>TeV</a:t>
            </a:r>
            <a:r>
              <a:rPr lang="en-GB" dirty="0" smtClean="0"/>
              <a:t>?</a:t>
            </a:r>
          </a:p>
          <a:p>
            <a:r>
              <a:rPr lang="en-GB" dirty="0" smtClean="0"/>
              <a:t>At which stage do we need to have </a:t>
            </a:r>
            <a:r>
              <a:rPr lang="fr-CH" dirty="0" err="1"/>
              <a:t>Molybdenum</a:t>
            </a:r>
            <a:r>
              <a:rPr lang="fr-CH" dirty="0"/>
              <a:t>-Graphite </a:t>
            </a:r>
            <a:r>
              <a:rPr lang="fr-CH" dirty="0" err="1"/>
              <a:t>jaws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Molybdenum</a:t>
            </a:r>
            <a:r>
              <a:rPr lang="fr-CH" dirty="0"/>
              <a:t> </a:t>
            </a:r>
            <a:r>
              <a:rPr lang="fr-CH" dirty="0" err="1"/>
              <a:t>coating</a:t>
            </a:r>
            <a:r>
              <a:rPr lang="fr-CH" dirty="0"/>
              <a:t> for </a:t>
            </a:r>
            <a:r>
              <a:rPr lang="fr-CH" dirty="0" err="1"/>
              <a:t>impedance</a:t>
            </a:r>
            <a:r>
              <a:rPr lang="fr-CH" dirty="0"/>
              <a:t> </a:t>
            </a:r>
            <a:r>
              <a:rPr lang="fr-CH" dirty="0" err="1" smtClean="0"/>
              <a:t>reduction</a:t>
            </a:r>
            <a:r>
              <a:rPr lang="fr-CH" dirty="0" smtClean="0"/>
              <a:t>?</a:t>
            </a:r>
          </a:p>
          <a:p>
            <a:r>
              <a:rPr lang="fr-CH" dirty="0" smtClean="0"/>
              <a:t>Is the </a:t>
            </a:r>
            <a:r>
              <a:rPr lang="fr-CH" dirty="0" err="1" smtClean="0"/>
              <a:t>octupole</a:t>
            </a:r>
            <a:r>
              <a:rPr lang="fr-CH" dirty="0" smtClean="0"/>
              <a:t> </a:t>
            </a:r>
            <a:r>
              <a:rPr lang="fr-CH" dirty="0" err="1" smtClean="0"/>
              <a:t>strength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 for all cases up to 7 </a:t>
            </a:r>
            <a:r>
              <a:rPr lang="fr-CH" dirty="0" err="1" smtClean="0"/>
              <a:t>TeV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heating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becoming</a:t>
            </a:r>
            <a:r>
              <a:rPr lang="fr-CH" dirty="0" smtClean="0"/>
              <a:t> an issue for the </a:t>
            </a:r>
            <a:r>
              <a:rPr lang="fr-CH" dirty="0" err="1" smtClean="0"/>
              <a:t>present</a:t>
            </a:r>
            <a:r>
              <a:rPr lang="fr-CH" dirty="0" smtClean="0"/>
              <a:t> hardware?</a:t>
            </a:r>
          </a:p>
          <a:p>
            <a:endParaRPr lang="en-GB" dirty="0" smtClean="0"/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603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Beam-beam (Sasha, Tatiana)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Is there any scheme among those proposed for BCMS (see next slide) that could pose problems for beam-beam effects?</a:t>
            </a:r>
          </a:p>
          <a:p>
            <a:r>
              <a:rPr lang="en-US" dirty="0" smtClean="0"/>
              <a:t>What is the required beam-beam separation for flat optics and no BBLR? What is the dependence on intensity?</a:t>
            </a:r>
          </a:p>
          <a:p>
            <a:r>
              <a:rPr lang="en-US" dirty="0" smtClean="0"/>
              <a:t>BBLR </a:t>
            </a:r>
            <a:r>
              <a:rPr lang="en-US" dirty="0"/>
              <a:t>position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emittance</a:t>
            </a:r>
            <a:r>
              <a:rPr lang="en-US" dirty="0"/>
              <a:t>, flat beam crossing angle with </a:t>
            </a:r>
            <a:r>
              <a:rPr lang="en-US" dirty="0" smtClean="0"/>
              <a:t>BBLR. Is it compatible with collimation?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064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Filling patterns with BCMS and max of 5 PS train per SPS extraction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182039"/>
              </p:ext>
            </p:extLst>
          </p:nvPr>
        </p:nvGraphicFramePr>
        <p:xfrm>
          <a:off x="373203" y="1612847"/>
          <a:ext cx="5745702" cy="2441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9932"/>
                <a:gridCol w="931918"/>
                <a:gridCol w="931918"/>
                <a:gridCol w="980967"/>
                <a:gridCol w="9809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baseline="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B1/B2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IP1/IP5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IP2</a:t>
                      </a:r>
                      <a:endParaRPr lang="it-IT" sz="14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IP8</a:t>
                      </a:r>
                      <a:endParaRPr lang="it-IT" sz="14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1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2204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Filling 2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2087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2240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3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4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5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1839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1859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13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9386" y="4256313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Abort Gap </a:t>
            </a:r>
            <a:r>
              <a:rPr lang="en-GB" sz="1600" dirty="0"/>
              <a:t>Keeper </a:t>
            </a:r>
            <a:r>
              <a:rPr lang="en-GB" sz="1600" dirty="0" smtClean="0"/>
              <a:t>at </a:t>
            </a:r>
            <a:r>
              <a:rPr lang="en-GB" sz="1600" dirty="0"/>
              <a:t>276 </a:t>
            </a:r>
            <a:r>
              <a:rPr lang="en-GB" sz="1600" dirty="0" smtClean="0"/>
              <a:t>bunches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Max. 5 PS train/SPS extraction (=240 bunches)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No isolated bunches to ATLAS and CMS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12 bunches intermediate injection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Over injection over pilot</a:t>
            </a:r>
          </a:p>
        </p:txBody>
      </p:sp>
      <p:sp>
        <p:nvSpPr>
          <p:cNvPr id="9" name="Rectangle 8"/>
          <p:cNvSpPr/>
          <p:nvPr/>
        </p:nvSpPr>
        <p:spPr>
          <a:xfrm>
            <a:off x="6934200" y="4035753"/>
            <a:ext cx="1153886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B. Gorini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97429" y="5627913"/>
            <a:ext cx="7380514" cy="68638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Any preference from beam dynamics point of view </a:t>
            </a:r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 Beam-beam team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Any counter proposal?</a:t>
            </a: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2570" y="2026105"/>
            <a:ext cx="2611464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Selected for the rest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60920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 effects (Elias, Giovanni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What are the heat loads that we can expect after scrubbing for the considered scenarios? And during scrubbing?</a:t>
            </a:r>
          </a:p>
          <a:p>
            <a:r>
              <a:rPr lang="en-GB" dirty="0" smtClean="0"/>
              <a:t>What is the required SEY to achieve in the triplets to avoid electron cloud build-up?</a:t>
            </a:r>
            <a:endParaRPr lang="it-IT" dirty="0" smtClean="0"/>
          </a:p>
          <a:p>
            <a:r>
              <a:rPr lang="en-GB" dirty="0" smtClean="0"/>
              <a:t>What are the electron cloud effects that we can expect after scrubbing during the various phases?</a:t>
            </a:r>
          </a:p>
          <a:p>
            <a:r>
              <a:rPr lang="en-GB" dirty="0" smtClean="0"/>
              <a:t>Countermeasures?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901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parameters (Elena)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the above parameters consistent with longitudinal stability</a:t>
            </a:r>
          </a:p>
          <a:p>
            <a:r>
              <a:rPr lang="en-GB" dirty="0" smtClean="0"/>
              <a:t>What are the possible RF and longitudinal parameters at injection, after capture, during the ramp and at flat-top?</a:t>
            </a:r>
          </a:p>
          <a:p>
            <a:r>
              <a:rPr lang="en-GB" dirty="0" smtClean="0"/>
              <a:t>In which phases are we going to have controlled longitudinal blow-up? To </a:t>
            </a:r>
            <a:r>
              <a:rPr lang="en-GB" smtClean="0"/>
              <a:t>which values?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6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6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199" y="274638"/>
            <a:ext cx="8969829" cy="914400"/>
          </a:xfrm>
        </p:spPr>
        <p:txBody>
          <a:bodyPr/>
          <a:lstStyle/>
          <a:p>
            <a:r>
              <a:rPr lang="en-US" sz="2800" dirty="0" smtClean="0"/>
              <a:t>Beam/Machine parameters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440429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6.5 / 7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Max. Number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bunches/colliding pairs IP1/5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2508 or 2760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1/7.5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IP1-5-8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1)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17</a:t>
            </a:fld>
            <a:endParaRPr lang="it-IT"/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179387" y="5486400"/>
            <a:ext cx="8964613" cy="108569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70-75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at 6.5 </a:t>
            </a:r>
            <a:r>
              <a:rPr lang="en-US" sz="1400" dirty="0" err="1" smtClean="0"/>
              <a:t>TeV</a:t>
            </a:r>
            <a:r>
              <a:rPr lang="en-US" sz="1400" dirty="0" smtClean="0"/>
              <a:t> (R. Jacobsson)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4.5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assuming the visible cross section above (R. </a:t>
            </a:r>
            <a:r>
              <a:rPr lang="en-US" sz="1400" smtClean="0"/>
              <a:t>Jacobsson)</a:t>
            </a:r>
            <a:endParaRPr lang="en-US" sz="14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Feasible?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838001"/>
              </p:ext>
            </p:extLst>
          </p:nvPr>
        </p:nvGraphicFramePr>
        <p:xfrm>
          <a:off x="889585" y="3486248"/>
          <a:ext cx="7601272" cy="1341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2)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Luminosity limit IP2 [10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3)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6959601" y="5207430"/>
            <a:ext cx="2086428" cy="908889"/>
          </a:xfrm>
          <a:prstGeom prst="wedgeRectCallout">
            <a:avLst>
              <a:gd name="adj1" fmla="val 2014"/>
              <a:gd name="adj2" fmla="val -194505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Pile-up Density can be an issue  here</a:t>
            </a:r>
          </a:p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Need limits </a:t>
            </a:r>
            <a:r>
              <a:rPr lang="en-US" sz="1400" b="1" smtClean="0">
                <a:solidFill>
                  <a:srgbClr val="FFFF00"/>
                </a:solidFill>
              </a:rPr>
              <a:t>from experiments!</a:t>
            </a:r>
            <a:endParaRPr lang="en-GB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estimates for PIC layouts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2013-09-11-025023_1033x597_scro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7280"/>
            <a:ext cx="7366034" cy="425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88480" y="534416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M. </a:t>
            </a:r>
            <a:r>
              <a:rPr lang="en-US" dirty="0" err="1" smtClean="0">
                <a:solidFill>
                  <a:srgbClr val="FF0000"/>
                </a:solidFill>
              </a:rPr>
              <a:t>Fitterer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18" y="5418852"/>
            <a:ext cx="477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Beta*&lt;20cm needs MS in Q10 and new Q5 IR6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47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Integrated </a:t>
            </a:r>
            <a:r>
              <a:rPr lang="it-IT" dirty="0" err="1" smtClean="0"/>
              <a:t>luminosity</a:t>
            </a:r>
            <a:r>
              <a:rPr lang="it-IT" dirty="0" smtClean="0"/>
              <a:t> targets</a:t>
            </a:r>
            <a:endParaRPr lang="it-I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7114489"/>
              </p:ext>
            </p:extLst>
          </p:nvPr>
        </p:nvGraphicFramePr>
        <p:xfrm>
          <a:off x="121826" y="3187416"/>
          <a:ext cx="8665028" cy="18379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57030"/>
                <a:gridCol w="1890023"/>
                <a:gridCol w="1439325"/>
                <a:gridCol w="1439325"/>
                <a:gridCol w="1439325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t-IT" sz="1200" b="1" dirty="0" smtClean="0">
                          <a:effectLst/>
                          <a:latin typeface="+mn-lt"/>
                        </a:rPr>
                        <a:t>No PIC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gain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in reduced SD</a:t>
                      </a: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PIC</a:t>
                      </a:r>
                      <a:endParaRPr lang="it-IT" sz="12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US1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US2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Integrated luminosity </a:t>
                      </a:r>
                      <a:r>
                        <a:rPr lang="it-IT" sz="1200" b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by end 2021/ end 2035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300/1000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300/2000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300/3000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Number of years of operation after 2021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&gt;10 (shorter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SD)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&gt;10 (shorter SD?)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10 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Goal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luminosity/year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40-60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21826" y="1075602"/>
            <a:ext cx="8763000" cy="1323975"/>
          </a:xfrm>
        </p:spPr>
        <p:txBody>
          <a:bodyPr>
            <a:noAutofit/>
          </a:bodyPr>
          <a:lstStyle/>
          <a:p>
            <a:pPr marL="540000" indent="-360000" algn="just">
              <a:spcBef>
                <a:spcPts val="600"/>
              </a:spcBef>
              <a:buSzPct val="100000"/>
            </a:pPr>
            <a:r>
              <a:rPr lang="en-US" sz="2400" dirty="0" smtClean="0"/>
              <a:t>Assumptions:</a:t>
            </a:r>
            <a:endParaRPr lang="en-US" sz="2000" dirty="0" smtClean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/>
              <a:t>Luminosity in 2015=30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 smtClean="0"/>
              <a:t>310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the end of 2021. See M. </a:t>
            </a:r>
            <a:r>
              <a:rPr lang="en-US" sz="2000" dirty="0"/>
              <a:t>Lamont 6th HL-LHC Coordination Group meeting </a:t>
            </a:r>
            <a:r>
              <a:rPr lang="en-US" sz="2000" dirty="0" smtClean="0"/>
              <a:t>26.07.13.</a:t>
            </a: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408600" lvl="1" indent="0" algn="just">
              <a:lnSpc>
                <a:spcPct val="100000"/>
              </a:lnSpc>
              <a:spcBef>
                <a:spcPts val="600"/>
              </a:spcBef>
              <a:buSzPct val="100000"/>
              <a:buNone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changes: PIC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PIC</a:t>
            </a:r>
          </a:p>
          <a:p>
            <a:pPr lvl="1"/>
            <a:r>
              <a:rPr lang="fr-CH" sz="2000" dirty="0" err="1">
                <a:sym typeface="Wingdings" pitchFamily="2" charset="2"/>
              </a:rPr>
              <a:t>Experiment</a:t>
            </a:r>
            <a:r>
              <a:rPr lang="fr-CH" sz="2000" dirty="0">
                <a:sym typeface="Wingdings" pitchFamily="2" charset="2"/>
              </a:rPr>
              <a:t> compatible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140 </a:t>
            </a:r>
            <a:r>
              <a:rPr lang="fr-CH" sz="2000" dirty="0" err="1">
                <a:sym typeface="Wingdings" pitchFamily="2" charset="2"/>
              </a:rPr>
              <a:t>pileup-ev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crossing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smtClean="0"/>
              <a:t>New </a:t>
            </a:r>
            <a:r>
              <a:rPr lang="fr-CH" sz="2000" dirty="0"/>
              <a:t>TAS, 60 </a:t>
            </a:r>
            <a:r>
              <a:rPr lang="fr-CH" sz="2000" dirty="0" smtClean="0"/>
              <a:t>mm,  IT, D1, 150 mm, correctors</a:t>
            </a:r>
          </a:p>
          <a:p>
            <a:pPr lvl="1"/>
            <a:r>
              <a:rPr lang="fr-CH" sz="2000" dirty="0">
                <a:sym typeface="Wingdings" pitchFamily="2" charset="2"/>
              </a:rPr>
              <a:t>New </a:t>
            </a:r>
            <a:r>
              <a:rPr lang="fr-CH" sz="2000" dirty="0" err="1">
                <a:sym typeface="Wingdings" pitchFamily="2" charset="2"/>
              </a:rPr>
              <a:t>collimators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buttons,  </a:t>
            </a:r>
            <a:r>
              <a:rPr lang="fr-CH" sz="2000" dirty="0" smtClean="0">
                <a:sym typeface="Wingdings" pitchFamily="2" charset="2"/>
              </a:rPr>
              <a:t>new </a:t>
            </a:r>
            <a:r>
              <a:rPr lang="en-US" sz="2000" dirty="0" smtClean="0">
                <a:sym typeface="Wingdings" pitchFamily="2" charset="2"/>
              </a:rPr>
              <a:t>materials</a:t>
            </a:r>
            <a:r>
              <a:rPr lang="fr-CH" sz="2000" smtClean="0">
                <a:sym typeface="Wingdings" pitchFamily="2" charset="2"/>
              </a:rPr>
              <a:t> </a:t>
            </a:r>
            <a:r>
              <a:rPr lang="fr-CH" sz="2000" dirty="0">
                <a:sym typeface="Wingdings" pitchFamily="2" charset="2"/>
              </a:rPr>
              <a:t>for </a:t>
            </a:r>
            <a:r>
              <a:rPr lang="fr-CH" sz="2000" dirty="0" err="1">
                <a:sym typeface="Wingdings" pitchFamily="2" charset="2"/>
              </a:rPr>
              <a:t>robustness</a:t>
            </a:r>
            <a:r>
              <a:rPr lang="fr-CH" sz="2000" dirty="0">
                <a:sym typeface="Wingdings" pitchFamily="2" charset="2"/>
              </a:rPr>
              <a:t> and </a:t>
            </a:r>
            <a:r>
              <a:rPr lang="fr-CH" sz="2000" dirty="0" err="1">
                <a:sym typeface="Wingdings" pitchFamily="2" charset="2"/>
              </a:rPr>
              <a:t>impedance</a:t>
            </a:r>
            <a:r>
              <a:rPr lang="fr-CH" sz="2000" dirty="0">
                <a:sym typeface="Wingdings" pitchFamily="2" charset="2"/>
              </a:rPr>
              <a:t>, new </a:t>
            </a:r>
            <a:r>
              <a:rPr lang="fr-CH" sz="2000" dirty="0" err="1">
                <a:sym typeface="Wingdings" pitchFamily="2" charset="2"/>
              </a:rPr>
              <a:t>TCTs</a:t>
            </a:r>
            <a:r>
              <a:rPr lang="fr-CH" sz="2000" dirty="0">
                <a:sym typeface="Wingdings" pitchFamily="2" charset="2"/>
              </a:rPr>
              <a:t> in IR1-5 for D2-Q5 for </a:t>
            </a:r>
            <a:r>
              <a:rPr lang="fr-CH" sz="2000" dirty="0" err="1">
                <a:sym typeface="Wingdings" pitchFamily="2" charset="2"/>
              </a:rPr>
              <a:t>cleaning</a:t>
            </a:r>
            <a:r>
              <a:rPr lang="fr-CH" sz="2000" dirty="0">
                <a:sym typeface="Wingdings" pitchFamily="2" charset="2"/>
              </a:rPr>
              <a:t> and </a:t>
            </a:r>
            <a:r>
              <a:rPr lang="fr-CH" sz="2000" dirty="0" smtClean="0">
                <a:sym typeface="Wingdings" pitchFamily="2" charset="2"/>
              </a:rPr>
              <a:t>protection</a:t>
            </a:r>
            <a:endParaRPr lang="fr-CH" sz="2000" dirty="0" smtClean="0"/>
          </a:p>
          <a:p>
            <a:pPr lvl="1"/>
            <a:r>
              <a:rPr lang="fr-CH" sz="2000" dirty="0" smtClean="0"/>
              <a:t>Arc </a:t>
            </a:r>
            <a:r>
              <a:rPr lang="fr-CH" sz="2000" dirty="0" err="1" smtClean="0"/>
              <a:t>sextupoles</a:t>
            </a:r>
            <a:r>
              <a:rPr lang="fr-CH" sz="2000" dirty="0" smtClean="0"/>
              <a:t> (MS) </a:t>
            </a:r>
            <a:r>
              <a:rPr lang="fr-CH" sz="2000" dirty="0" err="1" smtClean="0"/>
              <a:t>at</a:t>
            </a:r>
            <a:r>
              <a:rPr lang="fr-CH" sz="2000" dirty="0" smtClean="0"/>
              <a:t> 600A</a:t>
            </a:r>
          </a:p>
          <a:p>
            <a:pPr lvl="1"/>
            <a:r>
              <a:rPr lang="fr-CH" sz="2000" dirty="0" smtClean="0"/>
              <a:t>SC links in IR15, QRL</a:t>
            </a:r>
          </a:p>
          <a:p>
            <a:pPr lvl="1"/>
            <a:r>
              <a:rPr lang="fr-CH" sz="2000" dirty="0" smtClean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SC links </a:t>
            </a:r>
            <a:r>
              <a:rPr lang="fr-CH" sz="2000" dirty="0" err="1"/>
              <a:t>at</a:t>
            </a:r>
            <a:r>
              <a:rPr lang="fr-CH" sz="2000" dirty="0"/>
              <a:t> P7 (RR)</a:t>
            </a:r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Cryoplant</a:t>
            </a:r>
            <a:r>
              <a:rPr lang="fr-CH" sz="2000" dirty="0"/>
              <a:t> P4 for </a:t>
            </a:r>
            <a:r>
              <a:rPr lang="fr-CH" sz="2000" dirty="0" smtClean="0"/>
              <a:t>SCRF 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Cryoplants</a:t>
            </a:r>
            <a:r>
              <a:rPr lang="fr-CH" sz="2000" dirty="0">
                <a:sym typeface="Wingdings" pitchFamily="2" charset="2"/>
              </a:rPr>
              <a:t> in P1,5</a:t>
            </a:r>
            <a:r>
              <a:rPr lang="fr-CH" sz="2000" dirty="0" smtClean="0">
                <a:sym typeface="Wingdings" pitchFamily="2" charset="2"/>
              </a:rPr>
              <a:t>?</a:t>
            </a:r>
          </a:p>
          <a:p>
            <a:pPr lvl="1"/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/>
              <a:t>pipes and Y </a:t>
            </a:r>
            <a:r>
              <a:rPr lang="fr-CH" sz="2000" dirty="0" err="1"/>
              <a:t>chamber</a:t>
            </a:r>
            <a:r>
              <a:rPr lang="fr-CH" sz="2000" dirty="0"/>
              <a:t> </a:t>
            </a:r>
            <a:r>
              <a:rPr lang="fr-CH" sz="2000" dirty="0" err="1"/>
              <a:t>between</a:t>
            </a:r>
            <a:r>
              <a:rPr lang="fr-CH" sz="2000" dirty="0"/>
              <a:t> D1 and TAN?</a:t>
            </a:r>
            <a:endParaRPr lang="fr-CH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7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changes US1, US2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US1</a:t>
            </a:r>
          </a:p>
          <a:p>
            <a:pPr lvl="1"/>
            <a:r>
              <a:rPr lang="fr-CH" sz="2000" dirty="0" smtClean="0"/>
              <a:t>All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in PIC</a:t>
            </a:r>
          </a:p>
          <a:p>
            <a:pPr lvl="1"/>
            <a:r>
              <a:rPr lang="fr-CH" sz="2000" dirty="0" smtClean="0"/>
              <a:t>BBLR in IR1 and IR5 </a:t>
            </a:r>
            <a:r>
              <a:rPr lang="fr-CH" sz="2000" dirty="0" err="1" smtClean="0"/>
              <a:t>located</a:t>
            </a:r>
            <a:r>
              <a:rPr lang="fr-CH" sz="2000" dirty="0" smtClean="0"/>
              <a:t> </a:t>
            </a:r>
            <a:r>
              <a:rPr lang="fr-CH" sz="2000" dirty="0" err="1" smtClean="0"/>
              <a:t>where</a:t>
            </a:r>
            <a:r>
              <a:rPr lang="fr-CH" sz="2000" dirty="0" smtClean="0"/>
              <a:t> effective</a:t>
            </a:r>
          </a:p>
          <a:p>
            <a:pPr marL="228600" lvl="1" indent="0">
              <a:buNone/>
            </a:pPr>
            <a:endParaRPr lang="fr-CH" sz="2000" dirty="0" smtClean="0">
              <a:sym typeface="Wingdings" pitchFamily="2" charset="2"/>
            </a:endParaRPr>
          </a:p>
          <a:p>
            <a:pPr marL="228600" lvl="1" indent="0">
              <a:buNone/>
            </a:pPr>
            <a:r>
              <a:rPr lang="fr-CH" sz="2000" dirty="0" smtClean="0">
                <a:sym typeface="Wingdings" pitchFamily="2" charset="2"/>
              </a:rPr>
              <a:t>US2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All </a:t>
            </a:r>
            <a:r>
              <a:rPr lang="fr-CH" sz="2000" dirty="0" err="1" smtClean="0">
                <a:sym typeface="Wingdings" pitchFamily="2" charset="2"/>
              </a:rPr>
              <a:t>what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it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is</a:t>
            </a:r>
            <a:r>
              <a:rPr lang="fr-CH" sz="2000" smtClean="0">
                <a:sym typeface="Wingdings" pitchFamily="2" charset="2"/>
              </a:rPr>
              <a:t> in US1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new </a:t>
            </a:r>
            <a:r>
              <a:rPr lang="fr-CH" sz="2000" dirty="0" err="1" smtClean="0">
                <a:sym typeface="Wingdings" pitchFamily="2" charset="2"/>
              </a:rPr>
              <a:t>matching</a:t>
            </a:r>
            <a:r>
              <a:rPr lang="fr-CH" sz="2000" dirty="0" smtClean="0">
                <a:sym typeface="Wingdings" pitchFamily="2" charset="2"/>
              </a:rPr>
              <a:t> section (D2, TAN, Q4, Q5) in IR1-5 </a:t>
            </a:r>
            <a:r>
              <a:rPr lang="fr-CH" sz="2000" dirty="0" err="1" smtClean="0">
                <a:sym typeface="Wingdings" pitchFamily="2" charset="2"/>
              </a:rPr>
              <a:t>with</a:t>
            </a:r>
            <a:r>
              <a:rPr lang="fr-CH" sz="2000" dirty="0" smtClean="0">
                <a:sym typeface="Wingdings" pitchFamily="2" charset="2"/>
              </a:rPr>
              <a:t> line </a:t>
            </a:r>
            <a:r>
              <a:rPr lang="fr-CH" sz="2000" dirty="0" err="1" smtClean="0">
                <a:sym typeface="Wingdings" pitchFamily="2" charset="2"/>
              </a:rPr>
              <a:t>shielding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/>
              <a:t>Stronger</a:t>
            </a:r>
            <a:r>
              <a:rPr lang="fr-CH" sz="2000" dirty="0"/>
              <a:t> Q5 </a:t>
            </a:r>
            <a:r>
              <a:rPr lang="fr-CH" sz="2000" dirty="0" smtClean="0"/>
              <a:t>IR6</a:t>
            </a:r>
            <a:endParaRPr lang="fr-CH" sz="2000" dirty="0"/>
          </a:p>
          <a:p>
            <a:pPr lvl="1"/>
            <a:r>
              <a:rPr lang="fr-CH" sz="2000" dirty="0" err="1"/>
              <a:t>Sextupoles</a:t>
            </a:r>
            <a:r>
              <a:rPr lang="fr-CH" sz="2000" dirty="0"/>
              <a:t> in Q10 in </a:t>
            </a:r>
            <a:r>
              <a:rPr lang="fr-CH" sz="2000" dirty="0" err="1"/>
              <a:t>Sectors</a:t>
            </a:r>
            <a:r>
              <a:rPr lang="fr-CH" sz="2000" dirty="0"/>
              <a:t> </a:t>
            </a:r>
            <a:r>
              <a:rPr lang="fr-CH" sz="2000" dirty="0" smtClean="0"/>
              <a:t>12,45,56,81</a:t>
            </a:r>
            <a:endParaRPr lang="fr-CH" sz="2000" dirty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Crab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cavities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smtClean="0">
                <a:sym typeface="Wingdings" pitchFamily="2" charset="2"/>
              </a:rPr>
              <a:t>800MHz?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e-</a:t>
            </a:r>
            <a:r>
              <a:rPr lang="fr-CH" sz="2000" dirty="0" err="1" smtClean="0">
                <a:sym typeface="Wingdings" pitchFamily="2" charset="2"/>
              </a:rPr>
              <a:t>lens</a:t>
            </a:r>
            <a:r>
              <a:rPr lang="fr-CH" sz="2000" dirty="0" smtClean="0">
                <a:sym typeface="Wingdings" pitchFamily="2" charset="2"/>
              </a:rPr>
              <a:t> ?</a:t>
            </a:r>
            <a:endParaRPr lang="fr-CH" sz="2000" dirty="0">
              <a:sym typeface="Wingdings" pitchFamily="2" charset="2"/>
            </a:endParaRPr>
          </a:p>
          <a:p>
            <a:pPr marL="228600" lvl="1" indent="0">
              <a:buNone/>
            </a:pPr>
            <a:endParaRPr lang="fr-CH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injector upgrades / feedback for LIU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PIC:</a:t>
            </a:r>
          </a:p>
          <a:p>
            <a:pPr lvl="1"/>
            <a:r>
              <a:rPr lang="en-US" dirty="0" smtClean="0"/>
              <a:t>LINAC4 and 160 MeV PS Booster injection</a:t>
            </a:r>
          </a:p>
          <a:p>
            <a:pPr lvl="1"/>
            <a:r>
              <a:rPr lang="en-US" dirty="0" smtClean="0"/>
              <a:t>LLRF SPS upgrade allowing pulsing the RF</a:t>
            </a:r>
          </a:p>
          <a:p>
            <a:r>
              <a:rPr lang="en-US" dirty="0" smtClean="0"/>
              <a:t>US1:</a:t>
            </a:r>
          </a:p>
          <a:p>
            <a:pPr lvl="1"/>
            <a:r>
              <a:rPr lang="en-US" dirty="0" smtClean="0"/>
              <a:t>In order to achieve the target luminosity we would need (although not planned, presently) in addition:</a:t>
            </a:r>
          </a:p>
          <a:p>
            <a:pPr lvl="2"/>
            <a:r>
              <a:rPr lang="en-US" dirty="0" smtClean="0"/>
              <a:t>SPS RF upgrade (power and LLRF) to increase bunch population</a:t>
            </a:r>
          </a:p>
          <a:p>
            <a:pPr lvl="2"/>
            <a:r>
              <a:rPr lang="en-US" dirty="0" smtClean="0"/>
              <a:t>No PSB energy upgrade would be strictly required at this stage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85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injector upgrades / feedback for LIU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US2:</a:t>
            </a:r>
          </a:p>
          <a:p>
            <a:pPr lvl="1"/>
            <a:r>
              <a:rPr lang="en-US" dirty="0" smtClean="0"/>
              <a:t>In addition to upgrades proposed for US1:</a:t>
            </a:r>
          </a:p>
          <a:p>
            <a:pPr lvl="2"/>
            <a:r>
              <a:rPr lang="en-US" dirty="0" smtClean="0"/>
              <a:t>PSB energy upgrade</a:t>
            </a:r>
          </a:p>
          <a:p>
            <a:pPr lvl="2"/>
            <a:r>
              <a:rPr lang="en-US" dirty="0" smtClean="0"/>
              <a:t>Further bunch population increase to 2.2x10</a:t>
            </a:r>
            <a:r>
              <a:rPr lang="en-US" baseline="30000" dirty="0" smtClean="0"/>
              <a:t>11</a:t>
            </a:r>
            <a:r>
              <a:rPr lang="en-US" dirty="0" smtClean="0"/>
              <a:t> p/bunch (further impedance reduction in SPS?)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In all cases considered we assumed &gt;2500 bunches per beam (2508 for BCMS and 2760 for standard production schemes)</a:t>
            </a:r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455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smtClean="0"/>
              <a:t>Scenarios for consideration with 140 pile-up limit (6.5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344552"/>
              </p:ext>
            </p:extLst>
          </p:nvPr>
        </p:nvGraphicFramePr>
        <p:xfrm>
          <a:off x="97974" y="1254477"/>
          <a:ext cx="9029758" cy="18947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759"/>
                <a:gridCol w="395221"/>
                <a:gridCol w="405441"/>
                <a:gridCol w="439948"/>
                <a:gridCol w="396815"/>
                <a:gridCol w="362309"/>
                <a:gridCol w="733245"/>
                <a:gridCol w="474453"/>
                <a:gridCol w="595223"/>
                <a:gridCol w="543464"/>
                <a:gridCol w="327804"/>
                <a:gridCol w="396815"/>
                <a:gridCol w="646981"/>
                <a:gridCol w="871268"/>
                <a:gridCol w="662222"/>
                <a:gridCol w="718004"/>
                <a:gridCol w="7097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6.9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9.4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49.3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11.2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30/7.5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6.9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9.0</a:t>
                      </a:r>
                      <a:endParaRPr lang="en-US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&lt;1.24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6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total bunch length of 1 ns and 2760 bunches where not specified differently.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 Average pile-up density calculated but not included in the optimization.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scheme (2760 colliding pairs in IP1/5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kissing scheme could be used to reduce and the average peak pile-up density (S</a:t>
            </a:r>
            <a:r>
              <a:rPr lang="en-US" sz="1600" dirty="0"/>
              <a:t>. Fartoukh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Crab cavity RF curvature not </a:t>
            </a:r>
            <a:r>
              <a:rPr lang="en-US" sz="1600" dirty="0" smtClean="0"/>
              <a:t>included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60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smtClean="0"/>
              <a:t>Scenarios for consideration with 140 pile-up limit (7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673815"/>
              </p:ext>
            </p:extLst>
          </p:nvPr>
        </p:nvGraphicFramePr>
        <p:xfrm>
          <a:off x="97974" y="1254477"/>
          <a:ext cx="9029758" cy="18947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759"/>
                <a:gridCol w="395221"/>
                <a:gridCol w="405441"/>
                <a:gridCol w="439948"/>
                <a:gridCol w="396815"/>
                <a:gridCol w="362309"/>
                <a:gridCol w="733245"/>
                <a:gridCol w="474453"/>
                <a:gridCol w="595223"/>
                <a:gridCol w="543464"/>
                <a:gridCol w="327804"/>
                <a:gridCol w="396815"/>
                <a:gridCol w="646981"/>
                <a:gridCol w="871268"/>
                <a:gridCol w="662222"/>
                <a:gridCol w="718004"/>
                <a:gridCol w="7097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30/7.5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&lt;1.24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7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total bunch length of 1 ns and 2760 bunches where not specified differently.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 Average pile-up density calculated but not included in the optimization.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scheme (2760 colliding pairs in IP1/5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kissing scheme could be used to reduce and the average peak pile-up density (S</a:t>
            </a:r>
            <a:r>
              <a:rPr lang="en-US" sz="1600" dirty="0"/>
              <a:t>. Fartoukh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cavity RF curvature not included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5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IBS (Rogelio, Octavio)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IBS at injection and during the ramp/squeeze (Rogelio, Octavio):</a:t>
            </a:r>
          </a:p>
          <a:p>
            <a:pPr lvl="1"/>
            <a:r>
              <a:rPr lang="en-GB" sz="2400" smtClean="0"/>
              <a:t>Check longitudinal/RF </a:t>
            </a:r>
            <a:r>
              <a:rPr lang="en-GB" sz="2400" dirty="0" smtClean="0"/>
              <a:t>parameters with Elena, Philippe</a:t>
            </a:r>
          </a:p>
          <a:p>
            <a:pPr lvl="2"/>
            <a:r>
              <a:rPr lang="en-GB" sz="2000" dirty="0" smtClean="0"/>
              <a:t>Longitudinal parameters after capture</a:t>
            </a:r>
          </a:p>
          <a:p>
            <a:pPr lvl="2"/>
            <a:r>
              <a:rPr lang="en-GB" sz="2000" dirty="0" smtClean="0"/>
              <a:t>Longitudinal blow-up at injection/during ramp</a:t>
            </a:r>
          </a:p>
          <a:p>
            <a:pPr lvl="2"/>
            <a:r>
              <a:rPr lang="en-GB" sz="2000" dirty="0" smtClean="0"/>
              <a:t>RF voltage during the ramp. Can we limit the voltage to 10 MV?</a:t>
            </a:r>
          </a:p>
          <a:p>
            <a:pPr lvl="1"/>
            <a:r>
              <a:rPr lang="en-GB" sz="2400" dirty="0" smtClean="0"/>
              <a:t>Provide table with </a:t>
            </a:r>
            <a:r>
              <a:rPr lang="en-GB" sz="2400" dirty="0" err="1" smtClean="0"/>
              <a:t>emittances</a:t>
            </a:r>
            <a:r>
              <a:rPr lang="en-GB" sz="2400" dirty="0" smtClean="0"/>
              <a:t> in collision with IBS only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041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Aperture, Optics (Riccardo, Roderik)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Are the assumed parameters compatible with protection at 12 sigma? If not by how much we have to re-scale apertures?</a:t>
            </a:r>
          </a:p>
          <a:p>
            <a:r>
              <a:rPr lang="en-GB" dirty="0" smtClean="0"/>
              <a:t>Are the proposed optics compatible with the assumed upgrades? If not what are the modifications required?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6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4136</TotalTime>
  <Words>1701</Words>
  <Application>Microsoft Office PowerPoint</Application>
  <PresentationFormat>On-screen Show (4:3)</PresentationFormat>
  <Paragraphs>452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HiLumiLHC_PresentationTemplate</vt:lpstr>
      <vt:lpstr>Summary of parameters for upgrade scenarios (PIC/US1/US2)</vt:lpstr>
      <vt:lpstr>Hardware changes: PIC</vt:lpstr>
      <vt:lpstr>Hardware changes US1, US2</vt:lpstr>
      <vt:lpstr>Assumed injector upgrades / feedback for LIU</vt:lpstr>
      <vt:lpstr>Assumed injector upgrades / feedback for LIU</vt:lpstr>
      <vt:lpstr>Scenarios for consideration with 140 pile-up limit (6.5 TeV) </vt:lpstr>
      <vt:lpstr>Scenarios for consideration with 140 pile-up limit (7 TeV) </vt:lpstr>
      <vt:lpstr>IBS (Rogelio, Octavio)</vt:lpstr>
      <vt:lpstr>Aperture, Optics (Riccardo, Roderik)</vt:lpstr>
      <vt:lpstr>Energy deposition and radiation (Helmut, Luigi, Francesco)</vt:lpstr>
      <vt:lpstr>Transverse beam stability and heating (Elias, Benoit, Nicolas)</vt:lpstr>
      <vt:lpstr>Beam-beam (Sasha, Tatiana)</vt:lpstr>
      <vt:lpstr>Filling patterns with BCMS and max of 5 PS train per SPS extraction</vt:lpstr>
      <vt:lpstr>Electron cloud effects (Elias, Giovanni2)</vt:lpstr>
      <vt:lpstr>Longitudinal parameters (Elena)</vt:lpstr>
      <vt:lpstr>PowerPoint Presentation</vt:lpstr>
      <vt:lpstr>Beam/Machine parameters</vt:lpstr>
      <vt:lpstr>Aperture estimates for PIC layouts</vt:lpstr>
      <vt:lpstr>Integrated luminosity targets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arduini</cp:lastModifiedBy>
  <cp:revision>302</cp:revision>
  <cp:lastPrinted>2013-09-10T11:06:09Z</cp:lastPrinted>
  <dcterms:created xsi:type="dcterms:W3CDTF">2011-12-13T14:40:13Z</dcterms:created>
  <dcterms:modified xsi:type="dcterms:W3CDTF">2013-09-27T13:45:17Z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