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7" r:id="rId4"/>
    <p:sldId id="260" r:id="rId5"/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30D18-727D-4213-8173-252A02A54EFE}" type="datetimeFigureOut">
              <a:rPr lang="en-GB" smtClean="0"/>
              <a:t>10/09/2013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DD3B4-AC5E-41D1-87BA-9D54FEA799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439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DD3B4-AC5E-41D1-87BA-9D54FEA799B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311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>Superconducting links: PIC, US1, US2</a:t>
            </a:r>
            <a:b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GB" sz="3800" b="1" dirty="0" smtClean="0">
                <a:solidFill>
                  <a:schemeClr val="tx2">
                    <a:lumMod val="75000"/>
                  </a:schemeClr>
                </a:solidFill>
              </a:rPr>
              <a:t>A. Ballarino</a:t>
            </a:r>
            <a:endParaRPr lang="en-GB" sz="3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3505200"/>
            <a:ext cx="6400800" cy="1752600"/>
          </a:xfrm>
        </p:spPr>
        <p:txBody>
          <a:bodyPr>
            <a:normAutofit/>
          </a:bodyPr>
          <a:lstStyle/>
          <a:p>
            <a:r>
              <a:rPr lang="en-GB" sz="2800" b="1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r>
              <a:rPr lang="en-GB" sz="2800" b="1" baseline="30000" dirty="0" smtClean="0">
                <a:solidFill>
                  <a:schemeClr val="bg1">
                    <a:lumMod val="50000"/>
                  </a:schemeClr>
                </a:solidFill>
              </a:rPr>
              <a:t>rd</a:t>
            </a:r>
            <a:r>
              <a:rPr lang="en-GB" sz="2800" b="1" dirty="0" smtClean="0">
                <a:solidFill>
                  <a:schemeClr val="bg1">
                    <a:lumMod val="50000"/>
                  </a:schemeClr>
                </a:solidFill>
              </a:rPr>
              <a:t> RLIUP Preparation Meeting</a:t>
            </a:r>
          </a:p>
          <a:p>
            <a:r>
              <a:rPr lang="en-GB" sz="2800" b="1" dirty="0" smtClean="0">
                <a:solidFill>
                  <a:schemeClr val="bg1">
                    <a:lumMod val="50000"/>
                  </a:schemeClr>
                </a:solidFill>
              </a:rPr>
              <a:t>Wednesday, 11</a:t>
            </a:r>
            <a:r>
              <a:rPr lang="en-GB" sz="28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sz="2800" b="1" dirty="0" smtClean="0">
                <a:solidFill>
                  <a:schemeClr val="bg1">
                    <a:lumMod val="50000"/>
                  </a:schemeClr>
                </a:solidFill>
              </a:rPr>
              <a:t> of September</a:t>
            </a:r>
            <a:endParaRPr lang="en-GB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899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3" y="0"/>
            <a:ext cx="9018587" cy="672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-93662"/>
            <a:ext cx="8229600" cy="7032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LHC Critical Areas</a:t>
            </a:r>
            <a:endParaRPr lang="en-US" sz="4000" dirty="0"/>
          </a:p>
        </p:txBody>
      </p:sp>
      <p:sp>
        <p:nvSpPr>
          <p:cNvPr id="14" name="TextBox 13"/>
          <p:cNvSpPr txBox="1"/>
          <p:nvPr/>
        </p:nvSpPr>
        <p:spPr>
          <a:xfrm>
            <a:off x="5994717" y="6550222"/>
            <a:ext cx="31778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Markus Brugger, R2E Study Group, 2010  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072330" y="4214818"/>
            <a:ext cx="774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RR73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b="1" dirty="0" smtClean="0">
                <a:solidFill>
                  <a:srgbClr val="C00000"/>
                </a:solidFill>
              </a:rPr>
              <a:t>UJ76</a:t>
            </a:r>
            <a:br>
              <a:rPr lang="en-GB" b="1" dirty="0" smtClean="0">
                <a:solidFill>
                  <a:srgbClr val="C00000"/>
                </a:solidFill>
              </a:rPr>
            </a:br>
            <a:r>
              <a:rPr lang="en-GB" b="1" dirty="0" smtClean="0">
                <a:solidFill>
                  <a:srgbClr val="C00000"/>
                </a:solidFill>
              </a:rPr>
              <a:t>RR77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154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1981" y="1752600"/>
            <a:ext cx="5791199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P7</a:t>
            </a:r>
            <a:r>
              <a:rPr lang="en-GB" dirty="0" smtClean="0"/>
              <a:t>, replacement of today DFBA and DFBM </a:t>
            </a:r>
          </a:p>
          <a:p>
            <a:r>
              <a:rPr lang="en-GB" dirty="0" smtClean="0"/>
              <a:t>600 A circuits </a:t>
            </a:r>
          </a:p>
          <a:p>
            <a:r>
              <a:rPr lang="en-GB" dirty="0" smtClean="0"/>
              <a:t>2 Links, each with 48 cables and about 500 m long</a:t>
            </a:r>
          </a:p>
          <a:p>
            <a:r>
              <a:rPr lang="en-GB" dirty="0" smtClean="0"/>
              <a:t>New DFBs installed underground</a:t>
            </a:r>
            <a:r>
              <a:rPr lang="en-GB" dirty="0"/>
              <a:t> </a:t>
            </a:r>
            <a:r>
              <a:rPr lang="en-GB" dirty="0" smtClean="0"/>
              <a:t>- TZ76. Links running underground in the tunnel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Reason for intervention: removal of PCs from radiation areas + ALARA + Reduced time for interventions</a:t>
            </a:r>
          </a:p>
          <a:p>
            <a:r>
              <a:rPr lang="en-GB" dirty="0" smtClean="0"/>
              <a:t>Power converters in UJs already moved to safe area (UJ 76). Still power converters in RR</a:t>
            </a:r>
          </a:p>
          <a:p>
            <a:r>
              <a:rPr lang="en-GB" dirty="0" smtClean="0"/>
              <a:t>Development of radiation hard power converters on-going</a:t>
            </a:r>
          </a:p>
          <a:p>
            <a:r>
              <a:rPr lang="en-GB" dirty="0" smtClean="0"/>
              <a:t>Link development well advanced. Detailed integration </a:t>
            </a:r>
            <a:r>
              <a:rPr lang="en-GB" dirty="0" smtClean="0"/>
              <a:t>studies in the tunnel  </a:t>
            </a:r>
            <a:r>
              <a:rPr lang="en-GB" dirty="0" smtClean="0"/>
              <a:t>now required </a:t>
            </a:r>
          </a:p>
          <a:p>
            <a:r>
              <a:rPr lang="en-GB" dirty="0" smtClean="0"/>
              <a:t>Proposed installation of </a:t>
            </a:r>
            <a:r>
              <a:rPr lang="en-GB" dirty="0" smtClean="0"/>
              <a:t>links </a:t>
            </a:r>
            <a:r>
              <a:rPr lang="en-GB" dirty="0" smtClean="0"/>
              <a:t>during LS2 </a:t>
            </a:r>
          </a:p>
          <a:p>
            <a:endParaRPr lang="en-GB" b="1" dirty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Classified as PIC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76200" y="38100"/>
            <a:ext cx="91458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A summary of </a:t>
            </a:r>
            <a:r>
              <a:rPr lang="en-GB" sz="2400" b="1" dirty="0" smtClean="0">
                <a:solidFill>
                  <a:schemeClr val="tx2"/>
                </a:solidFill>
              </a:rPr>
              <a:t>the needs at P7, P1 and P7 </a:t>
            </a:r>
          </a:p>
          <a:p>
            <a:pPr algn="ctr"/>
            <a:r>
              <a:rPr lang="en-GB" sz="2400" b="1" dirty="0" smtClean="0">
                <a:solidFill>
                  <a:schemeClr val="tx2"/>
                </a:solidFill>
              </a:rPr>
              <a:t>and proposals </a:t>
            </a:r>
            <a:r>
              <a:rPr lang="en-GB" sz="2400" b="1" dirty="0" smtClean="0">
                <a:solidFill>
                  <a:schemeClr val="tx2"/>
                </a:solidFill>
              </a:rPr>
              <a:t>for discussion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892230" y="1752600"/>
            <a:ext cx="3177406" cy="3554954"/>
            <a:chOff x="-76200" y="914400"/>
            <a:chExt cx="3750023" cy="4104478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9423" b="19620"/>
            <a:stretch/>
          </p:blipFill>
          <p:spPr bwMode="auto">
            <a:xfrm>
              <a:off x="-30480" y="914400"/>
              <a:ext cx="3704303" cy="4004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8" name="Straight Arrow Connector 7"/>
            <p:cNvCxnSpPr/>
            <p:nvPr/>
          </p:nvCxnSpPr>
          <p:spPr>
            <a:xfrm flipH="1" flipV="1">
              <a:off x="1461616" y="4255946"/>
              <a:ext cx="304800" cy="346586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221595" y="4587991"/>
              <a:ext cx="148303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dirty="0" smtClean="0"/>
                <a:t>LHC Tunnel</a:t>
              </a:r>
              <a:endParaRPr lang="en-GB" sz="22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-76200" y="1371599"/>
              <a:ext cx="2496261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200" b="1" dirty="0" smtClean="0"/>
                <a:t>Shaft and lift access</a:t>
              </a:r>
              <a:endParaRPr lang="en-GB" sz="2200" b="1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>
              <a:off x="975360" y="1802486"/>
              <a:ext cx="289560" cy="384808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110556" y="1053583"/>
            <a:ext cx="3751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Superconducting Links at P7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23549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" y="891183"/>
            <a:ext cx="84391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P1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and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>
                <a:solidFill>
                  <a:schemeClr val="accent1"/>
                </a:solidFill>
              </a:rPr>
              <a:t>P5 Hi-Luminosity Triplets+D1+CP</a:t>
            </a:r>
            <a:r>
              <a:rPr lang="en-GB" dirty="0" smtClean="0"/>
              <a:t>, replacement of today DFBX in UJs.</a:t>
            </a:r>
          </a:p>
          <a:p>
            <a:r>
              <a:rPr lang="en-GB" dirty="0" smtClean="0"/>
              <a:t>20 kA, 4 kA, 0.4 kA and 0.12 kA circuits</a:t>
            </a:r>
          </a:p>
          <a:p>
            <a:r>
              <a:rPr lang="en-GB" dirty="0" smtClean="0"/>
              <a:t>2 Links, each with 32 cables and about 300 m long</a:t>
            </a:r>
          </a:p>
          <a:p>
            <a:r>
              <a:rPr lang="en-GB" dirty="0" smtClean="0"/>
              <a:t>New DFBs installed at the surface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Reason </a:t>
            </a:r>
            <a:r>
              <a:rPr lang="en-GB" b="1" dirty="0">
                <a:solidFill>
                  <a:schemeClr val="accent1"/>
                </a:solidFill>
              </a:rPr>
              <a:t>for intervention: </a:t>
            </a:r>
            <a:r>
              <a:rPr lang="en-GB" b="1" dirty="0" smtClean="0">
                <a:solidFill>
                  <a:schemeClr val="accent1"/>
                </a:solidFill>
              </a:rPr>
              <a:t>High Luminosity Upgrade (PIC) + removal </a:t>
            </a:r>
            <a:r>
              <a:rPr lang="en-GB" b="1" dirty="0">
                <a:solidFill>
                  <a:schemeClr val="accent1"/>
                </a:solidFill>
              </a:rPr>
              <a:t>of PCs from radiation areas </a:t>
            </a:r>
            <a:r>
              <a:rPr lang="en-GB" b="1" dirty="0" smtClean="0">
                <a:solidFill>
                  <a:schemeClr val="accent1"/>
                </a:solidFill>
              </a:rPr>
              <a:t>+ </a:t>
            </a:r>
            <a:r>
              <a:rPr lang="en-GB" b="1" dirty="0">
                <a:solidFill>
                  <a:schemeClr val="accent1"/>
                </a:solidFill>
              </a:rPr>
              <a:t>ALARA + Reduced time for interventions</a:t>
            </a:r>
          </a:p>
          <a:p>
            <a:r>
              <a:rPr lang="en-GB" dirty="0" smtClean="0"/>
              <a:t>Installation during LS3</a:t>
            </a:r>
          </a:p>
          <a:p>
            <a:endParaRPr lang="en-GB" dirty="0"/>
          </a:p>
          <a:p>
            <a:r>
              <a:rPr lang="en-GB" b="1" dirty="0">
                <a:solidFill>
                  <a:schemeClr val="accent1"/>
                </a:solidFill>
              </a:rPr>
              <a:t>Classified as </a:t>
            </a:r>
            <a:r>
              <a:rPr lang="en-GB" b="1" dirty="0" smtClean="0">
                <a:solidFill>
                  <a:schemeClr val="accent1"/>
                </a:solidFill>
              </a:rPr>
              <a:t>PIC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61950" y="3642479"/>
            <a:ext cx="817245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P1 </a:t>
            </a:r>
            <a:r>
              <a:rPr lang="en-GB" dirty="0" smtClean="0"/>
              <a:t>and</a:t>
            </a:r>
            <a:r>
              <a:rPr lang="en-GB" b="1" dirty="0" smtClean="0">
                <a:solidFill>
                  <a:srgbClr val="00B050"/>
                </a:solidFill>
              </a:rPr>
              <a:t> P5 MSs</a:t>
            </a:r>
            <a:r>
              <a:rPr lang="en-GB" dirty="0" smtClean="0"/>
              <a:t>, replacement of today DFBLs in RRs.</a:t>
            </a:r>
          </a:p>
          <a:p>
            <a:r>
              <a:rPr lang="en-GB" dirty="0"/>
              <a:t>6</a:t>
            </a:r>
            <a:r>
              <a:rPr lang="en-GB" dirty="0" smtClean="0"/>
              <a:t> kA, 0.12 kA circuits today – to be upgraded with higher currents for Q4</a:t>
            </a:r>
          </a:p>
          <a:p>
            <a:r>
              <a:rPr lang="en-GB" dirty="0" smtClean="0"/>
              <a:t>2 Links, each with 22 cables and about 300 m long</a:t>
            </a:r>
          </a:p>
          <a:p>
            <a:r>
              <a:rPr lang="en-GB" dirty="0" smtClean="0"/>
              <a:t>New DFBs installed at the surface </a:t>
            </a:r>
          </a:p>
          <a:p>
            <a:r>
              <a:rPr lang="en-GB" b="1" dirty="0" smtClean="0">
                <a:solidFill>
                  <a:srgbClr val="00B050"/>
                </a:solidFill>
              </a:rPr>
              <a:t>Reason </a:t>
            </a:r>
            <a:r>
              <a:rPr lang="en-GB" b="1" dirty="0">
                <a:solidFill>
                  <a:srgbClr val="00B050"/>
                </a:solidFill>
              </a:rPr>
              <a:t>for intervention: </a:t>
            </a:r>
            <a:r>
              <a:rPr lang="en-GB" b="1" dirty="0" smtClean="0">
                <a:solidFill>
                  <a:srgbClr val="00B050"/>
                </a:solidFill>
              </a:rPr>
              <a:t>MS Upgrade (US1 ?) + removal </a:t>
            </a:r>
            <a:r>
              <a:rPr lang="en-GB" b="1" dirty="0">
                <a:solidFill>
                  <a:srgbClr val="00B050"/>
                </a:solidFill>
              </a:rPr>
              <a:t>of PCs from radiation areas </a:t>
            </a:r>
            <a:r>
              <a:rPr lang="en-GB" b="1" dirty="0" smtClean="0">
                <a:solidFill>
                  <a:srgbClr val="00B050"/>
                </a:solidFill>
              </a:rPr>
              <a:t>(SC Links vs. Radiation hard PCs</a:t>
            </a:r>
            <a:r>
              <a:rPr lang="en-GB" b="1" dirty="0">
                <a:solidFill>
                  <a:srgbClr val="00B050"/>
                </a:solidFill>
              </a:rPr>
              <a:t>) + ALARA + Reduced time for interventions</a:t>
            </a:r>
          </a:p>
          <a:p>
            <a:endParaRPr lang="en-GB" b="1" dirty="0" smtClean="0">
              <a:solidFill>
                <a:schemeClr val="accent1"/>
              </a:solidFill>
            </a:endParaRPr>
          </a:p>
          <a:p>
            <a:r>
              <a:rPr lang="en-GB" dirty="0" smtClean="0"/>
              <a:t>Installation during LS3 ?</a:t>
            </a:r>
          </a:p>
          <a:p>
            <a:endParaRPr lang="en-GB" dirty="0" smtClean="0"/>
          </a:p>
          <a:p>
            <a:r>
              <a:rPr lang="en-GB" b="1" dirty="0" smtClean="0">
                <a:solidFill>
                  <a:srgbClr val="00B050"/>
                </a:solidFill>
              </a:rPr>
              <a:t>Classified </a:t>
            </a:r>
            <a:r>
              <a:rPr lang="en-GB" b="1" dirty="0">
                <a:solidFill>
                  <a:srgbClr val="00B050"/>
                </a:solidFill>
              </a:rPr>
              <a:t>as </a:t>
            </a:r>
            <a:r>
              <a:rPr lang="en-GB" b="1" dirty="0" smtClean="0">
                <a:solidFill>
                  <a:srgbClr val="00B050"/>
                </a:solidFill>
              </a:rPr>
              <a:t>PIC for SEEs, US1 for upgrade of MSs</a:t>
            </a:r>
            <a:endParaRPr lang="en-GB" dirty="0" smtClean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102853" y="214610"/>
            <a:ext cx="469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Superconducting Links at P1 and P5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1627466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914400"/>
            <a:ext cx="76974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accent1"/>
                </a:solidFill>
              </a:rPr>
              <a:t>P1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dirty="0" smtClean="0"/>
              <a:t>and</a:t>
            </a:r>
            <a:r>
              <a:rPr lang="en-GB" b="1" dirty="0" smtClean="0">
                <a:solidFill>
                  <a:srgbClr val="00B050"/>
                </a:solidFill>
              </a:rPr>
              <a:t> </a:t>
            </a:r>
            <a:r>
              <a:rPr lang="en-GB" b="1" dirty="0" smtClean="0">
                <a:solidFill>
                  <a:schemeClr val="accent1"/>
                </a:solidFill>
              </a:rPr>
              <a:t>P5 </a:t>
            </a:r>
            <a:r>
              <a:rPr lang="en-GB" dirty="0" smtClean="0"/>
              <a:t>, replacement of today DFBAs in RRs</a:t>
            </a:r>
          </a:p>
          <a:p>
            <a:r>
              <a:rPr lang="en-GB" dirty="0"/>
              <a:t>6</a:t>
            </a:r>
            <a:r>
              <a:rPr lang="en-GB" dirty="0" smtClean="0"/>
              <a:t> kA</a:t>
            </a:r>
            <a:r>
              <a:rPr lang="en-GB" dirty="0"/>
              <a:t> </a:t>
            </a:r>
            <a:r>
              <a:rPr lang="en-GB" dirty="0" smtClean="0"/>
              <a:t>and 0.6 kA circuits </a:t>
            </a:r>
          </a:p>
          <a:p>
            <a:r>
              <a:rPr lang="en-GB" dirty="0" smtClean="0"/>
              <a:t>2 Links, each with 40 cables and about 300 m long</a:t>
            </a:r>
          </a:p>
          <a:p>
            <a:r>
              <a:rPr lang="en-GB" dirty="0" smtClean="0"/>
              <a:t>New DFBs installed at the surface </a:t>
            </a:r>
          </a:p>
          <a:p>
            <a:r>
              <a:rPr lang="en-GB" b="1" dirty="0" smtClean="0">
                <a:solidFill>
                  <a:schemeClr val="accent1"/>
                </a:solidFill>
              </a:rPr>
              <a:t>Reason </a:t>
            </a:r>
            <a:r>
              <a:rPr lang="en-GB" b="1" dirty="0">
                <a:solidFill>
                  <a:schemeClr val="accent1"/>
                </a:solidFill>
              </a:rPr>
              <a:t>for intervention: </a:t>
            </a:r>
            <a:r>
              <a:rPr lang="en-GB" b="1" dirty="0" smtClean="0">
                <a:solidFill>
                  <a:schemeClr val="accent1"/>
                </a:solidFill>
              </a:rPr>
              <a:t>removal </a:t>
            </a:r>
            <a:r>
              <a:rPr lang="en-GB" b="1" dirty="0">
                <a:solidFill>
                  <a:schemeClr val="accent1"/>
                </a:solidFill>
              </a:rPr>
              <a:t>of PCs from radiation areas </a:t>
            </a:r>
            <a:r>
              <a:rPr lang="en-GB" b="1" dirty="0" smtClean="0">
                <a:solidFill>
                  <a:schemeClr val="accent1"/>
                </a:solidFill>
              </a:rPr>
              <a:t>(SC Links vs. Radiation hard PCs</a:t>
            </a:r>
            <a:r>
              <a:rPr lang="en-GB" b="1" dirty="0">
                <a:solidFill>
                  <a:schemeClr val="accent1"/>
                </a:solidFill>
              </a:rPr>
              <a:t>) + ALARA + Reduced time for </a:t>
            </a:r>
            <a:r>
              <a:rPr lang="en-GB" b="1" dirty="0" smtClean="0">
                <a:solidFill>
                  <a:schemeClr val="accent1"/>
                </a:solidFill>
              </a:rPr>
              <a:t>interventions</a:t>
            </a:r>
          </a:p>
          <a:p>
            <a:r>
              <a:rPr lang="en-GB" dirty="0"/>
              <a:t>Installation during </a:t>
            </a:r>
            <a:r>
              <a:rPr lang="en-GB" dirty="0" smtClean="0"/>
              <a:t>LS2 ?</a:t>
            </a:r>
            <a:endParaRPr lang="en-GB" b="1" dirty="0" smtClean="0">
              <a:solidFill>
                <a:schemeClr val="accent1"/>
              </a:solidFill>
            </a:endParaRPr>
          </a:p>
          <a:p>
            <a:r>
              <a:rPr lang="en-GB" b="1" dirty="0" smtClean="0">
                <a:solidFill>
                  <a:schemeClr val="accent1"/>
                </a:solidFill>
              </a:rPr>
              <a:t>Classified </a:t>
            </a:r>
            <a:r>
              <a:rPr lang="en-GB" b="1" dirty="0">
                <a:solidFill>
                  <a:schemeClr val="accent1"/>
                </a:solidFill>
              </a:rPr>
              <a:t>as </a:t>
            </a:r>
            <a:r>
              <a:rPr lang="en-GB" b="1" dirty="0" smtClean="0">
                <a:solidFill>
                  <a:schemeClr val="accent1"/>
                </a:solidFill>
              </a:rPr>
              <a:t>PIC for SEEs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2102853" y="214610"/>
            <a:ext cx="469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Superconducting Links at P1 and P5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835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402</Words>
  <Application>Microsoft Office PowerPoint</Application>
  <PresentationFormat>On-screen Show (4:3)</PresentationFormat>
  <Paragraphs>49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Superconducting links: PIC, US1, US2  A. Ballarino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Amalia Ballarino</dc:creator>
  <cp:lastModifiedBy>ballarin</cp:lastModifiedBy>
  <cp:revision>48</cp:revision>
  <dcterms:created xsi:type="dcterms:W3CDTF">2006-08-16T00:00:00Z</dcterms:created>
  <dcterms:modified xsi:type="dcterms:W3CDTF">2013-09-10T16:45:13Z</dcterms:modified>
</cp:coreProperties>
</file>